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55" r:id="rId1"/>
  </p:sldMasterIdLst>
  <p:notesMasterIdLst>
    <p:notesMasterId r:id="rId27"/>
  </p:notesMasterIdLst>
  <p:sldIdLst>
    <p:sldId id="256" r:id="rId2"/>
    <p:sldId id="257" r:id="rId3"/>
    <p:sldId id="259" r:id="rId4"/>
    <p:sldId id="258" r:id="rId5"/>
    <p:sldId id="260" r:id="rId6"/>
    <p:sldId id="261" r:id="rId7"/>
    <p:sldId id="262" r:id="rId8"/>
    <p:sldId id="263" r:id="rId9"/>
    <p:sldId id="264" r:id="rId10"/>
    <p:sldId id="265" r:id="rId11"/>
    <p:sldId id="267" r:id="rId12"/>
    <p:sldId id="266" r:id="rId13"/>
    <p:sldId id="269" r:id="rId14"/>
    <p:sldId id="270" r:id="rId15"/>
    <p:sldId id="279" r:id="rId16"/>
    <p:sldId id="276" r:id="rId17"/>
    <p:sldId id="280" r:id="rId18"/>
    <p:sldId id="281" r:id="rId19"/>
    <p:sldId id="277" r:id="rId20"/>
    <p:sldId id="268" r:id="rId21"/>
    <p:sldId id="271" r:id="rId22"/>
    <p:sldId id="272" r:id="rId23"/>
    <p:sldId id="273" r:id="rId24"/>
    <p:sldId id="274"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03"/>
    <p:restoredTop sz="86408"/>
  </p:normalViewPr>
  <p:slideViewPr>
    <p:cSldViewPr snapToGrid="0">
      <p:cViewPr>
        <p:scale>
          <a:sx n="100" d="100"/>
          <a:sy n="100" d="100"/>
        </p:scale>
        <p:origin x="2712"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3" Type="http://schemas.openxmlformats.org/officeDocument/2006/relationships/hyperlink" Target="https://github.com/tnguye53/Thomas_Data606/blob/main/docs/visualization/weather_crashes.png" TargetMode="External"/><Relationship Id="rId2" Type="http://schemas.openxmlformats.org/officeDocument/2006/relationships/hyperlink" Target="https://github.com/tnguye53/Thomas_Data606/blob/main/docs/visualization/crashes_per_year.png" TargetMode="External"/><Relationship Id="rId1" Type="http://schemas.openxmlformats.org/officeDocument/2006/relationships/hyperlink" Target="https://github.com/tnguye53/Thomas_Data606/blob/main/docs/visualization/county_crashes.png" TargetMode="External"/><Relationship Id="rId5" Type="http://schemas.openxmlformats.org/officeDocument/2006/relationships/hyperlink" Target="https://github.com/tnguye53/Thomas_Data606/blob/main/docs/visualization/crashes_per_county_year.png" TargetMode="External"/><Relationship Id="rId4" Type="http://schemas.openxmlformats.org/officeDocument/2006/relationships/hyperlink" Target="https://github.com/tnguye53/Thomas_Data606/blob/main/docs/visualization/md_crashes.png"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hyperlink" Target="https://github.com/tnguye53/Thomas_Data606/blob/main/docs/visualization/weather_crashes.png" TargetMode="External"/><Relationship Id="rId2" Type="http://schemas.openxmlformats.org/officeDocument/2006/relationships/hyperlink" Target="https://github.com/tnguye53/Thomas_Data606/blob/main/docs/visualization/crashes_per_year.png" TargetMode="External"/><Relationship Id="rId1" Type="http://schemas.openxmlformats.org/officeDocument/2006/relationships/hyperlink" Target="https://github.com/tnguye53/Thomas_Data606/blob/main/docs/visualization/county_crashes.png" TargetMode="External"/><Relationship Id="rId5" Type="http://schemas.openxmlformats.org/officeDocument/2006/relationships/hyperlink" Target="https://github.com/tnguye53/Thomas_Data606/blob/main/docs/visualization/crashes_per_county_year.png" TargetMode="External"/><Relationship Id="rId4" Type="http://schemas.openxmlformats.org/officeDocument/2006/relationships/hyperlink" Target="https://github.com/tnguye53/Thomas_Data606/blob/main/docs/visualization/md_crashes.png"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608DCD-0D79-476B-B9A2-6BED1F762FA1}" type="doc">
      <dgm:prSet loTypeId="urn:microsoft.com/office/officeart/2018/2/layout/IconCircleList" loCatId="icon" qsTypeId="urn:microsoft.com/office/officeart/2005/8/quickstyle/simple1" qsCatId="simple" csTypeId="urn:microsoft.com/office/officeart/2005/8/colors/colorful1" csCatId="colorful" phldr="1"/>
      <dgm:spPr/>
      <dgm:t>
        <a:bodyPr/>
        <a:lstStyle/>
        <a:p>
          <a:endParaRPr lang="en-US"/>
        </a:p>
      </dgm:t>
    </dgm:pt>
    <dgm:pt modelId="{525815E0-0884-49EB-9E2D-1E05567F7B7A}">
      <dgm:prSet/>
      <dgm:spPr/>
      <dgm:t>
        <a:bodyPr/>
        <a:lstStyle/>
        <a:p>
          <a:pPr>
            <a:lnSpc>
              <a:spcPct val="100000"/>
            </a:lnSpc>
          </a:pPr>
          <a:r>
            <a:rPr lang="en-US" b="0" i="0"/>
            <a:t>Maryland, located in the Mid-Atlantic region of the United States, is known for its diverse landscapes, scenic mountains, bustling city, and high volume of traffic. The state economy thrives on varies industries like healthcare, technology, biotechnology, and many innovation and research. Given the high volume of individuals across many industries, commuting between counties in Maryland may result in many accidents throughout all times of the day. </a:t>
          </a:r>
          <a:endParaRPr lang="en-US"/>
        </a:p>
      </dgm:t>
    </dgm:pt>
    <dgm:pt modelId="{62656EE8-806D-4A5C-9E89-47B2C17950D0}" type="parTrans" cxnId="{003F9FDF-9331-4B1B-A6F6-35774937BE5F}">
      <dgm:prSet/>
      <dgm:spPr/>
      <dgm:t>
        <a:bodyPr/>
        <a:lstStyle/>
        <a:p>
          <a:endParaRPr lang="en-US"/>
        </a:p>
      </dgm:t>
    </dgm:pt>
    <dgm:pt modelId="{7E83B68C-4E8F-4A8F-9A7B-A985B1B7CD69}" type="sibTrans" cxnId="{003F9FDF-9331-4B1B-A6F6-35774937BE5F}">
      <dgm:prSet/>
      <dgm:spPr/>
      <dgm:t>
        <a:bodyPr/>
        <a:lstStyle/>
        <a:p>
          <a:pPr>
            <a:lnSpc>
              <a:spcPct val="100000"/>
            </a:lnSpc>
          </a:pPr>
          <a:endParaRPr lang="en-US"/>
        </a:p>
      </dgm:t>
    </dgm:pt>
    <dgm:pt modelId="{1955C829-F94B-43AB-9857-C984FA12A986}">
      <dgm:prSet/>
      <dgm:spPr/>
      <dgm:t>
        <a:bodyPr/>
        <a:lstStyle/>
        <a:p>
          <a:pPr>
            <a:lnSpc>
              <a:spcPct val="100000"/>
            </a:lnSpc>
          </a:pPr>
          <a:r>
            <a:rPr lang="en-US" b="0" i="0" dirty="0"/>
            <a:t>According to </a:t>
          </a:r>
          <a:r>
            <a:rPr lang="en-US" b="0" i="0" dirty="0" err="1"/>
            <a:t>Insurify</a:t>
          </a:r>
          <a:r>
            <a:rPr lang="en-US" b="0" i="0" dirty="0"/>
            <a:t>, Gardner and Vohra who are data experts in vehicle, property, and  insurance specialist demonstrated that Maryland ranks sixth-highest in at-fault accident on record. This is 19% higher than national average and the number of people killed in traffic accident is 1 in 10,870. </a:t>
          </a:r>
          <a:endParaRPr lang="en-US" dirty="0"/>
        </a:p>
      </dgm:t>
    </dgm:pt>
    <dgm:pt modelId="{E9210642-F3CB-4F05-857D-11C2651D9F54}" type="parTrans" cxnId="{85E6EC01-3089-4479-B822-BBE541C5872B}">
      <dgm:prSet/>
      <dgm:spPr/>
      <dgm:t>
        <a:bodyPr/>
        <a:lstStyle/>
        <a:p>
          <a:endParaRPr lang="en-US"/>
        </a:p>
      </dgm:t>
    </dgm:pt>
    <dgm:pt modelId="{EA846AC8-358D-493E-A826-F4D31C1D223D}" type="sibTrans" cxnId="{85E6EC01-3089-4479-B822-BBE541C5872B}">
      <dgm:prSet/>
      <dgm:spPr/>
      <dgm:t>
        <a:bodyPr/>
        <a:lstStyle/>
        <a:p>
          <a:pPr>
            <a:lnSpc>
              <a:spcPct val="100000"/>
            </a:lnSpc>
          </a:pPr>
          <a:endParaRPr lang="en-US"/>
        </a:p>
      </dgm:t>
    </dgm:pt>
    <dgm:pt modelId="{9B2D1FBE-7904-2942-9553-471305306683}">
      <dgm:prSet/>
      <dgm:spPr/>
      <dgm:t>
        <a:bodyPr/>
        <a:lstStyle/>
        <a:p>
          <a:pPr>
            <a:lnSpc>
              <a:spcPct val="100000"/>
            </a:lnSpc>
          </a:pPr>
          <a:r>
            <a:rPr lang="en-US" b="0" i="0" dirty="0">
              <a:effectLst/>
              <a:latin typeface="+mn-lt"/>
            </a:rPr>
            <a:t>In the state of Maryland, on average there are 115,555 car accidents each year over five-year period. This is one of the highest percentage of car crashes on highways and county roads.</a:t>
          </a:r>
          <a:endParaRPr lang="en-US" dirty="0">
            <a:latin typeface="+mn-lt"/>
          </a:endParaRPr>
        </a:p>
      </dgm:t>
    </dgm:pt>
    <dgm:pt modelId="{DDB742B4-DAAC-AB44-9C8D-7804FAE0FB33}" type="parTrans" cxnId="{A53CA08B-D648-3A4D-B360-DE157A3DD577}">
      <dgm:prSet/>
      <dgm:spPr/>
      <dgm:t>
        <a:bodyPr/>
        <a:lstStyle/>
        <a:p>
          <a:endParaRPr lang="en-US"/>
        </a:p>
      </dgm:t>
    </dgm:pt>
    <dgm:pt modelId="{02C79AEC-733B-524E-AF61-2986C77521F8}" type="sibTrans" cxnId="{A53CA08B-D648-3A4D-B360-DE157A3DD577}">
      <dgm:prSet/>
      <dgm:spPr/>
      <dgm:t>
        <a:bodyPr/>
        <a:lstStyle/>
        <a:p>
          <a:endParaRPr lang="en-US"/>
        </a:p>
      </dgm:t>
    </dgm:pt>
    <dgm:pt modelId="{9B86EFFA-D9F2-4F4B-AC01-980EB7CD5D7D}" type="pres">
      <dgm:prSet presAssocID="{5A608DCD-0D79-476B-B9A2-6BED1F762FA1}" presName="root" presStyleCnt="0">
        <dgm:presLayoutVars>
          <dgm:dir/>
          <dgm:resizeHandles val="exact"/>
        </dgm:presLayoutVars>
      </dgm:prSet>
      <dgm:spPr/>
    </dgm:pt>
    <dgm:pt modelId="{30EA6BCA-5A53-4CAA-B601-D204D96C3369}" type="pres">
      <dgm:prSet presAssocID="{5A608DCD-0D79-476B-B9A2-6BED1F762FA1}" presName="container" presStyleCnt="0">
        <dgm:presLayoutVars>
          <dgm:dir/>
          <dgm:resizeHandles val="exact"/>
        </dgm:presLayoutVars>
      </dgm:prSet>
      <dgm:spPr/>
    </dgm:pt>
    <dgm:pt modelId="{90DD4524-6972-4AED-B532-F0EB120045B2}" type="pres">
      <dgm:prSet presAssocID="{525815E0-0884-49EB-9E2D-1E05567F7B7A}" presName="compNode" presStyleCnt="0"/>
      <dgm:spPr/>
    </dgm:pt>
    <dgm:pt modelId="{48C32FBC-6994-45E8-A3EC-09B941E4D1F3}" type="pres">
      <dgm:prSet presAssocID="{525815E0-0884-49EB-9E2D-1E05567F7B7A}" presName="iconBgRect" presStyleLbl="bgShp" presStyleIdx="0" presStyleCnt="3"/>
      <dgm:spPr/>
    </dgm:pt>
    <dgm:pt modelId="{6E3E359D-1537-4E1F-AE29-5175F3A6C106}" type="pres">
      <dgm:prSet presAssocID="{525815E0-0884-49EB-9E2D-1E05567F7B7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untains"/>
        </a:ext>
      </dgm:extLst>
    </dgm:pt>
    <dgm:pt modelId="{49C93BC2-4D8A-4493-A39B-73855D8CA7AF}" type="pres">
      <dgm:prSet presAssocID="{525815E0-0884-49EB-9E2D-1E05567F7B7A}" presName="spaceRect" presStyleCnt="0"/>
      <dgm:spPr/>
    </dgm:pt>
    <dgm:pt modelId="{810AAC7A-5F87-4B90-B16A-A98D3DB0A500}" type="pres">
      <dgm:prSet presAssocID="{525815E0-0884-49EB-9E2D-1E05567F7B7A}" presName="textRect" presStyleLbl="revTx" presStyleIdx="0" presStyleCnt="3">
        <dgm:presLayoutVars>
          <dgm:chMax val="1"/>
          <dgm:chPref val="1"/>
        </dgm:presLayoutVars>
      </dgm:prSet>
      <dgm:spPr/>
    </dgm:pt>
    <dgm:pt modelId="{F8872C8A-6466-4AEA-85ED-215115E727B0}" type="pres">
      <dgm:prSet presAssocID="{7E83B68C-4E8F-4A8F-9A7B-A985B1B7CD69}" presName="sibTrans" presStyleLbl="sibTrans2D1" presStyleIdx="0" presStyleCnt="0"/>
      <dgm:spPr/>
    </dgm:pt>
    <dgm:pt modelId="{1F2C8FD7-DE66-4530-AEF6-D3DEFB42752E}" type="pres">
      <dgm:prSet presAssocID="{1955C829-F94B-43AB-9857-C984FA12A986}" presName="compNode" presStyleCnt="0"/>
      <dgm:spPr/>
    </dgm:pt>
    <dgm:pt modelId="{E97A9079-C47B-446A-983D-520433EEFE60}" type="pres">
      <dgm:prSet presAssocID="{1955C829-F94B-43AB-9857-C984FA12A986}" presName="iconBgRect" presStyleLbl="bgShp" presStyleIdx="1" presStyleCnt="3"/>
      <dgm:spPr/>
    </dgm:pt>
    <dgm:pt modelId="{44087294-AEA8-42ED-978D-373087619B98}" type="pres">
      <dgm:prSet presAssocID="{1955C829-F94B-43AB-9857-C984FA12A98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lder"/>
        </a:ext>
      </dgm:extLst>
    </dgm:pt>
    <dgm:pt modelId="{E3DA53D0-D818-46F8-81B3-EC637675411C}" type="pres">
      <dgm:prSet presAssocID="{1955C829-F94B-43AB-9857-C984FA12A986}" presName="spaceRect" presStyleCnt="0"/>
      <dgm:spPr/>
    </dgm:pt>
    <dgm:pt modelId="{AD4AEC25-6D63-4E25-A958-6FF0E8DDF9D3}" type="pres">
      <dgm:prSet presAssocID="{1955C829-F94B-43AB-9857-C984FA12A986}" presName="textRect" presStyleLbl="revTx" presStyleIdx="1" presStyleCnt="3">
        <dgm:presLayoutVars>
          <dgm:chMax val="1"/>
          <dgm:chPref val="1"/>
        </dgm:presLayoutVars>
      </dgm:prSet>
      <dgm:spPr/>
    </dgm:pt>
    <dgm:pt modelId="{AB05FF8C-CA11-4A9A-BF49-CF2B5B53E90F}" type="pres">
      <dgm:prSet presAssocID="{EA846AC8-358D-493E-A826-F4D31C1D223D}" presName="sibTrans" presStyleLbl="sibTrans2D1" presStyleIdx="0" presStyleCnt="0"/>
      <dgm:spPr/>
    </dgm:pt>
    <dgm:pt modelId="{41A07BC9-6F1A-4BBE-A3E3-A1C55F40D602}" type="pres">
      <dgm:prSet presAssocID="{9B2D1FBE-7904-2942-9553-471305306683}" presName="compNode" presStyleCnt="0"/>
      <dgm:spPr/>
    </dgm:pt>
    <dgm:pt modelId="{97A9760E-1C6D-4535-AE86-BBBFD5043EEC}" type="pres">
      <dgm:prSet presAssocID="{9B2D1FBE-7904-2942-9553-471305306683}" presName="iconBgRect" presStyleLbl="bgShp" presStyleIdx="2" presStyleCnt="3"/>
      <dgm:spPr/>
    </dgm:pt>
    <dgm:pt modelId="{8AB6CDD0-D83C-427C-BCEA-0B0F275D9847}" type="pres">
      <dgm:prSet presAssocID="{9B2D1FBE-7904-2942-9553-47130530668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cooter"/>
        </a:ext>
      </dgm:extLst>
    </dgm:pt>
    <dgm:pt modelId="{60867169-6268-4044-BFC7-7FC0F240E85E}" type="pres">
      <dgm:prSet presAssocID="{9B2D1FBE-7904-2942-9553-471305306683}" presName="spaceRect" presStyleCnt="0"/>
      <dgm:spPr/>
    </dgm:pt>
    <dgm:pt modelId="{D75BA312-14EC-47D0-B4B1-19DC02971232}" type="pres">
      <dgm:prSet presAssocID="{9B2D1FBE-7904-2942-9553-471305306683}" presName="textRect" presStyleLbl="revTx" presStyleIdx="2" presStyleCnt="3">
        <dgm:presLayoutVars>
          <dgm:chMax val="1"/>
          <dgm:chPref val="1"/>
        </dgm:presLayoutVars>
      </dgm:prSet>
      <dgm:spPr/>
    </dgm:pt>
  </dgm:ptLst>
  <dgm:cxnLst>
    <dgm:cxn modelId="{85E6EC01-3089-4479-B822-BBE541C5872B}" srcId="{5A608DCD-0D79-476B-B9A2-6BED1F762FA1}" destId="{1955C829-F94B-43AB-9857-C984FA12A986}" srcOrd="1" destOrd="0" parTransId="{E9210642-F3CB-4F05-857D-11C2651D9F54}" sibTransId="{EA846AC8-358D-493E-A826-F4D31C1D223D}"/>
    <dgm:cxn modelId="{1BD1F011-286D-784D-8065-FE8679CEE12C}" type="presOf" srcId="{9B2D1FBE-7904-2942-9553-471305306683}" destId="{D75BA312-14EC-47D0-B4B1-19DC02971232}" srcOrd="0" destOrd="0" presId="urn:microsoft.com/office/officeart/2018/2/layout/IconCircleList"/>
    <dgm:cxn modelId="{4F3E711B-1BFE-644E-9991-6AEA7869A7B8}" type="presOf" srcId="{5A608DCD-0D79-476B-B9A2-6BED1F762FA1}" destId="{9B86EFFA-D9F2-4F4B-AC01-980EB7CD5D7D}" srcOrd="0" destOrd="0" presId="urn:microsoft.com/office/officeart/2018/2/layout/IconCircleList"/>
    <dgm:cxn modelId="{B2EEC33B-6D2A-CE42-9858-435CDFDA38AB}" type="presOf" srcId="{525815E0-0884-49EB-9E2D-1E05567F7B7A}" destId="{810AAC7A-5F87-4B90-B16A-A98D3DB0A500}" srcOrd="0" destOrd="0" presId="urn:microsoft.com/office/officeart/2018/2/layout/IconCircleList"/>
    <dgm:cxn modelId="{89520B55-C7D7-C541-B6AF-DBCFB702277F}" type="presOf" srcId="{7E83B68C-4E8F-4A8F-9A7B-A985B1B7CD69}" destId="{F8872C8A-6466-4AEA-85ED-215115E727B0}" srcOrd="0" destOrd="0" presId="urn:microsoft.com/office/officeart/2018/2/layout/IconCircleList"/>
    <dgm:cxn modelId="{F88B2B8B-89E8-E144-8CC0-999BBB0FC64C}" type="presOf" srcId="{1955C829-F94B-43AB-9857-C984FA12A986}" destId="{AD4AEC25-6D63-4E25-A958-6FF0E8DDF9D3}" srcOrd="0" destOrd="0" presId="urn:microsoft.com/office/officeart/2018/2/layout/IconCircleList"/>
    <dgm:cxn modelId="{A53CA08B-D648-3A4D-B360-DE157A3DD577}" srcId="{5A608DCD-0D79-476B-B9A2-6BED1F762FA1}" destId="{9B2D1FBE-7904-2942-9553-471305306683}" srcOrd="2" destOrd="0" parTransId="{DDB742B4-DAAC-AB44-9C8D-7804FAE0FB33}" sibTransId="{02C79AEC-733B-524E-AF61-2986C77521F8}"/>
    <dgm:cxn modelId="{FF5413AB-CA00-134D-A014-D17709C21195}" type="presOf" srcId="{EA846AC8-358D-493E-A826-F4D31C1D223D}" destId="{AB05FF8C-CA11-4A9A-BF49-CF2B5B53E90F}" srcOrd="0" destOrd="0" presId="urn:microsoft.com/office/officeart/2018/2/layout/IconCircleList"/>
    <dgm:cxn modelId="{003F9FDF-9331-4B1B-A6F6-35774937BE5F}" srcId="{5A608DCD-0D79-476B-B9A2-6BED1F762FA1}" destId="{525815E0-0884-49EB-9E2D-1E05567F7B7A}" srcOrd="0" destOrd="0" parTransId="{62656EE8-806D-4A5C-9E89-47B2C17950D0}" sibTransId="{7E83B68C-4E8F-4A8F-9A7B-A985B1B7CD69}"/>
    <dgm:cxn modelId="{D1656959-E9E6-F14B-B4C9-185CC3976E9A}" type="presParOf" srcId="{9B86EFFA-D9F2-4F4B-AC01-980EB7CD5D7D}" destId="{30EA6BCA-5A53-4CAA-B601-D204D96C3369}" srcOrd="0" destOrd="0" presId="urn:microsoft.com/office/officeart/2018/2/layout/IconCircleList"/>
    <dgm:cxn modelId="{CA0DF9D2-8FFE-6145-8D36-0EDC303841F7}" type="presParOf" srcId="{30EA6BCA-5A53-4CAA-B601-D204D96C3369}" destId="{90DD4524-6972-4AED-B532-F0EB120045B2}" srcOrd="0" destOrd="0" presId="urn:microsoft.com/office/officeart/2018/2/layout/IconCircleList"/>
    <dgm:cxn modelId="{431AFEE4-3FB1-F240-A8AA-A75FDDCDA8CE}" type="presParOf" srcId="{90DD4524-6972-4AED-B532-F0EB120045B2}" destId="{48C32FBC-6994-45E8-A3EC-09B941E4D1F3}" srcOrd="0" destOrd="0" presId="urn:microsoft.com/office/officeart/2018/2/layout/IconCircleList"/>
    <dgm:cxn modelId="{DAAB8187-F3A6-9E43-99A2-41531B197B25}" type="presParOf" srcId="{90DD4524-6972-4AED-B532-F0EB120045B2}" destId="{6E3E359D-1537-4E1F-AE29-5175F3A6C106}" srcOrd="1" destOrd="0" presId="urn:microsoft.com/office/officeart/2018/2/layout/IconCircleList"/>
    <dgm:cxn modelId="{088E963F-E158-B340-91EE-17B73AB30897}" type="presParOf" srcId="{90DD4524-6972-4AED-B532-F0EB120045B2}" destId="{49C93BC2-4D8A-4493-A39B-73855D8CA7AF}" srcOrd="2" destOrd="0" presId="urn:microsoft.com/office/officeart/2018/2/layout/IconCircleList"/>
    <dgm:cxn modelId="{40851812-8024-E845-805B-241E3723041E}" type="presParOf" srcId="{90DD4524-6972-4AED-B532-F0EB120045B2}" destId="{810AAC7A-5F87-4B90-B16A-A98D3DB0A500}" srcOrd="3" destOrd="0" presId="urn:microsoft.com/office/officeart/2018/2/layout/IconCircleList"/>
    <dgm:cxn modelId="{72D5A407-FDBA-E743-A23F-013B6AF2B435}" type="presParOf" srcId="{30EA6BCA-5A53-4CAA-B601-D204D96C3369}" destId="{F8872C8A-6466-4AEA-85ED-215115E727B0}" srcOrd="1" destOrd="0" presId="urn:microsoft.com/office/officeart/2018/2/layout/IconCircleList"/>
    <dgm:cxn modelId="{580EBE11-F718-884E-A148-8529C8C3047B}" type="presParOf" srcId="{30EA6BCA-5A53-4CAA-B601-D204D96C3369}" destId="{1F2C8FD7-DE66-4530-AEF6-D3DEFB42752E}" srcOrd="2" destOrd="0" presId="urn:microsoft.com/office/officeart/2018/2/layout/IconCircleList"/>
    <dgm:cxn modelId="{2F6F644D-ECBC-964C-AFCF-392EFC6F3D26}" type="presParOf" srcId="{1F2C8FD7-DE66-4530-AEF6-D3DEFB42752E}" destId="{E97A9079-C47B-446A-983D-520433EEFE60}" srcOrd="0" destOrd="0" presId="urn:microsoft.com/office/officeart/2018/2/layout/IconCircleList"/>
    <dgm:cxn modelId="{A0F65128-68C1-7D46-AF5B-AEDAF0291362}" type="presParOf" srcId="{1F2C8FD7-DE66-4530-AEF6-D3DEFB42752E}" destId="{44087294-AEA8-42ED-978D-373087619B98}" srcOrd="1" destOrd="0" presId="urn:microsoft.com/office/officeart/2018/2/layout/IconCircleList"/>
    <dgm:cxn modelId="{3C6CBBFE-AA88-304D-9127-EB4C96B80469}" type="presParOf" srcId="{1F2C8FD7-DE66-4530-AEF6-D3DEFB42752E}" destId="{E3DA53D0-D818-46F8-81B3-EC637675411C}" srcOrd="2" destOrd="0" presId="urn:microsoft.com/office/officeart/2018/2/layout/IconCircleList"/>
    <dgm:cxn modelId="{77CA871B-C80E-C545-8F29-95BACB1CDF33}" type="presParOf" srcId="{1F2C8FD7-DE66-4530-AEF6-D3DEFB42752E}" destId="{AD4AEC25-6D63-4E25-A958-6FF0E8DDF9D3}" srcOrd="3" destOrd="0" presId="urn:microsoft.com/office/officeart/2018/2/layout/IconCircleList"/>
    <dgm:cxn modelId="{5BDC5517-CF62-A946-A143-9D3E8AF17864}" type="presParOf" srcId="{30EA6BCA-5A53-4CAA-B601-D204D96C3369}" destId="{AB05FF8C-CA11-4A9A-BF49-CF2B5B53E90F}" srcOrd="3" destOrd="0" presId="urn:microsoft.com/office/officeart/2018/2/layout/IconCircleList"/>
    <dgm:cxn modelId="{C44BBF65-6345-3648-8A5C-E62628852090}" type="presParOf" srcId="{30EA6BCA-5A53-4CAA-B601-D204D96C3369}" destId="{41A07BC9-6F1A-4BBE-A3E3-A1C55F40D602}" srcOrd="4" destOrd="0" presId="urn:microsoft.com/office/officeart/2018/2/layout/IconCircleList"/>
    <dgm:cxn modelId="{DA55A60B-C8CD-1742-9A7F-A9317203FF6C}" type="presParOf" srcId="{41A07BC9-6F1A-4BBE-A3E3-A1C55F40D602}" destId="{97A9760E-1C6D-4535-AE86-BBBFD5043EEC}" srcOrd="0" destOrd="0" presId="urn:microsoft.com/office/officeart/2018/2/layout/IconCircleList"/>
    <dgm:cxn modelId="{72BCCE97-A62F-FF49-9C2C-AB6ADFD3B5D2}" type="presParOf" srcId="{41A07BC9-6F1A-4BBE-A3E3-A1C55F40D602}" destId="{8AB6CDD0-D83C-427C-BCEA-0B0F275D9847}" srcOrd="1" destOrd="0" presId="urn:microsoft.com/office/officeart/2018/2/layout/IconCircleList"/>
    <dgm:cxn modelId="{70206F2A-BB8D-ED40-A73E-612245CD1A46}" type="presParOf" srcId="{41A07BC9-6F1A-4BBE-A3E3-A1C55F40D602}" destId="{60867169-6268-4044-BFC7-7FC0F240E85E}" srcOrd="2" destOrd="0" presId="urn:microsoft.com/office/officeart/2018/2/layout/IconCircleList"/>
    <dgm:cxn modelId="{E5ECA130-1969-324E-8DB6-0FDE833373F3}" type="presParOf" srcId="{41A07BC9-6F1A-4BBE-A3E3-A1C55F40D602}" destId="{D75BA312-14EC-47D0-B4B1-19DC02971232}"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413C99-3977-4A99-8A60-D0CD5D2C7D5F}" type="doc">
      <dgm:prSet loTypeId="urn:microsoft.com/office/officeart/2016/7/layout/LinearArrowProcessNumbered" loCatId="process" qsTypeId="urn:microsoft.com/office/officeart/2005/8/quickstyle/simple4" qsCatId="simple" csTypeId="urn:microsoft.com/office/officeart/2005/8/colors/colorful5" csCatId="colorful"/>
      <dgm:spPr/>
      <dgm:t>
        <a:bodyPr/>
        <a:lstStyle/>
        <a:p>
          <a:endParaRPr lang="en-US"/>
        </a:p>
      </dgm:t>
    </dgm:pt>
    <dgm:pt modelId="{EDC2039A-CE76-49CB-83D5-AD6B75A35E14}">
      <dgm:prSet/>
      <dgm:spPr/>
      <dgm:t>
        <a:bodyPr/>
        <a:lstStyle/>
        <a:p>
          <a:r>
            <a:rPr lang="en-US" dirty="0">
              <a:hlinkClick xmlns:r="http://schemas.openxmlformats.org/officeDocument/2006/relationships" r:id="rId1"/>
            </a:rPr>
            <a:t>https://github.com/tnguye53/Thomas_Data606/blob/main/docs/visualization/county_crashes.png</a:t>
          </a:r>
          <a:endParaRPr lang="en-US" dirty="0"/>
        </a:p>
      </dgm:t>
    </dgm:pt>
    <dgm:pt modelId="{19A8FEE5-FFFD-47B1-82CE-831A80E8BB41}" type="parTrans" cxnId="{B66E6C25-D23F-4761-9676-CA4211F3023D}">
      <dgm:prSet/>
      <dgm:spPr/>
      <dgm:t>
        <a:bodyPr/>
        <a:lstStyle/>
        <a:p>
          <a:endParaRPr lang="en-US"/>
        </a:p>
      </dgm:t>
    </dgm:pt>
    <dgm:pt modelId="{10D31D50-2D02-4494-8204-0C26F076DB4A}" type="sibTrans" cxnId="{B66E6C25-D23F-4761-9676-CA4211F3023D}">
      <dgm:prSet phldrT="1" phldr="0"/>
      <dgm:spPr/>
      <dgm:t>
        <a:bodyPr/>
        <a:lstStyle/>
        <a:p>
          <a:r>
            <a:rPr lang="en-US"/>
            <a:t>1</a:t>
          </a:r>
        </a:p>
      </dgm:t>
    </dgm:pt>
    <dgm:pt modelId="{832313ED-4750-48D3-ABAC-F369471F2983}">
      <dgm:prSet/>
      <dgm:spPr/>
      <dgm:t>
        <a:bodyPr/>
        <a:lstStyle/>
        <a:p>
          <a:r>
            <a:rPr lang="en-US">
              <a:hlinkClick xmlns:r="http://schemas.openxmlformats.org/officeDocument/2006/relationships" r:id="rId2"/>
            </a:rPr>
            <a:t>https://github.com/tnguye53/Thomas_Data606/blob/main/docs/visualization/crashes_per_year.png</a:t>
          </a:r>
          <a:endParaRPr lang="en-US"/>
        </a:p>
      </dgm:t>
    </dgm:pt>
    <dgm:pt modelId="{F9B036AE-024C-4AFA-A6CC-BDE22230318C}" type="parTrans" cxnId="{C344F4CC-6F1A-4AE9-A5E5-006B6E518453}">
      <dgm:prSet/>
      <dgm:spPr/>
      <dgm:t>
        <a:bodyPr/>
        <a:lstStyle/>
        <a:p>
          <a:endParaRPr lang="en-US"/>
        </a:p>
      </dgm:t>
    </dgm:pt>
    <dgm:pt modelId="{905C38C4-727E-4433-83A9-47C71EC481EC}" type="sibTrans" cxnId="{C344F4CC-6F1A-4AE9-A5E5-006B6E518453}">
      <dgm:prSet phldrT="2" phldr="0"/>
      <dgm:spPr/>
      <dgm:t>
        <a:bodyPr/>
        <a:lstStyle/>
        <a:p>
          <a:r>
            <a:rPr lang="en-US"/>
            <a:t>2</a:t>
          </a:r>
        </a:p>
      </dgm:t>
    </dgm:pt>
    <dgm:pt modelId="{6791908C-4FB7-4D1C-8E00-7701F0582FF8}">
      <dgm:prSet/>
      <dgm:spPr/>
      <dgm:t>
        <a:bodyPr/>
        <a:lstStyle/>
        <a:p>
          <a:r>
            <a:rPr lang="en-US">
              <a:hlinkClick xmlns:r="http://schemas.openxmlformats.org/officeDocument/2006/relationships" r:id="rId3"/>
            </a:rPr>
            <a:t>https://github.com/tnguye53/Thomas_Data606/blob/main/docs/visualization/weather_crashes.png</a:t>
          </a:r>
          <a:endParaRPr lang="en-US"/>
        </a:p>
      </dgm:t>
    </dgm:pt>
    <dgm:pt modelId="{E2B18675-C14E-4598-A584-5EF8F6D54706}" type="parTrans" cxnId="{264F9334-5EAF-4270-920F-473458A3D0BC}">
      <dgm:prSet/>
      <dgm:spPr/>
      <dgm:t>
        <a:bodyPr/>
        <a:lstStyle/>
        <a:p>
          <a:endParaRPr lang="en-US"/>
        </a:p>
      </dgm:t>
    </dgm:pt>
    <dgm:pt modelId="{99774683-5AAA-4C57-A79A-DC1ABAD77346}" type="sibTrans" cxnId="{264F9334-5EAF-4270-920F-473458A3D0BC}">
      <dgm:prSet phldrT="3" phldr="0"/>
      <dgm:spPr/>
      <dgm:t>
        <a:bodyPr/>
        <a:lstStyle/>
        <a:p>
          <a:r>
            <a:rPr lang="en-US"/>
            <a:t>3</a:t>
          </a:r>
        </a:p>
      </dgm:t>
    </dgm:pt>
    <dgm:pt modelId="{78C756D4-7EB0-4A11-AB93-E4A9071379A8}">
      <dgm:prSet/>
      <dgm:spPr/>
      <dgm:t>
        <a:bodyPr/>
        <a:lstStyle/>
        <a:p>
          <a:r>
            <a:rPr lang="en-US">
              <a:hlinkClick xmlns:r="http://schemas.openxmlformats.org/officeDocument/2006/relationships" r:id="rId4"/>
            </a:rPr>
            <a:t>https://github.com/tnguye53/Thomas_Data606/blob/main/docs/visualization/md_crashes.png</a:t>
          </a:r>
          <a:endParaRPr lang="en-US"/>
        </a:p>
      </dgm:t>
    </dgm:pt>
    <dgm:pt modelId="{457B656B-6562-414B-AD59-43954331E106}" type="parTrans" cxnId="{A6C3CBB0-C541-4B69-BDF2-1801733E1957}">
      <dgm:prSet/>
      <dgm:spPr/>
      <dgm:t>
        <a:bodyPr/>
        <a:lstStyle/>
        <a:p>
          <a:endParaRPr lang="en-US"/>
        </a:p>
      </dgm:t>
    </dgm:pt>
    <dgm:pt modelId="{5D66B8E0-C17B-4DAD-8414-EAAAA54EAF8B}" type="sibTrans" cxnId="{A6C3CBB0-C541-4B69-BDF2-1801733E1957}">
      <dgm:prSet phldrT="4" phldr="0"/>
      <dgm:spPr/>
      <dgm:t>
        <a:bodyPr/>
        <a:lstStyle/>
        <a:p>
          <a:r>
            <a:rPr lang="en-US"/>
            <a:t>4</a:t>
          </a:r>
        </a:p>
      </dgm:t>
    </dgm:pt>
    <dgm:pt modelId="{E69268B0-2608-41B5-A5D2-8B7E896E1C6E}">
      <dgm:prSet/>
      <dgm:spPr/>
      <dgm:t>
        <a:bodyPr/>
        <a:lstStyle/>
        <a:p>
          <a:r>
            <a:rPr lang="en-US">
              <a:hlinkClick xmlns:r="http://schemas.openxmlformats.org/officeDocument/2006/relationships" r:id="rId5"/>
            </a:rPr>
            <a:t>https://github.com/tnguye53/Thomas_Data606/blob/main/docs/visualization/crashes_per_county_year.png</a:t>
          </a:r>
          <a:endParaRPr lang="en-US"/>
        </a:p>
      </dgm:t>
    </dgm:pt>
    <dgm:pt modelId="{08789420-70E6-47E3-93DD-4E4871795DA2}" type="parTrans" cxnId="{70B0373E-29D4-4ADE-9652-C72DFCC7219A}">
      <dgm:prSet/>
      <dgm:spPr/>
      <dgm:t>
        <a:bodyPr/>
        <a:lstStyle/>
        <a:p>
          <a:endParaRPr lang="en-US"/>
        </a:p>
      </dgm:t>
    </dgm:pt>
    <dgm:pt modelId="{6C211823-9D75-41DA-A947-AEC39FCB1815}" type="sibTrans" cxnId="{70B0373E-29D4-4ADE-9652-C72DFCC7219A}">
      <dgm:prSet phldrT="5" phldr="0"/>
      <dgm:spPr/>
      <dgm:t>
        <a:bodyPr/>
        <a:lstStyle/>
        <a:p>
          <a:r>
            <a:rPr lang="en-US"/>
            <a:t>5</a:t>
          </a:r>
        </a:p>
      </dgm:t>
    </dgm:pt>
    <dgm:pt modelId="{BAB544FB-1368-644E-8AB2-519146D3A41C}" type="pres">
      <dgm:prSet presAssocID="{38413C99-3977-4A99-8A60-D0CD5D2C7D5F}" presName="linearFlow" presStyleCnt="0">
        <dgm:presLayoutVars>
          <dgm:dir/>
          <dgm:animLvl val="lvl"/>
          <dgm:resizeHandles val="exact"/>
        </dgm:presLayoutVars>
      </dgm:prSet>
      <dgm:spPr/>
    </dgm:pt>
    <dgm:pt modelId="{7E6F7F42-438D-504C-ACEF-33C5FEB19CE3}" type="pres">
      <dgm:prSet presAssocID="{EDC2039A-CE76-49CB-83D5-AD6B75A35E14}" presName="compositeNode" presStyleCnt="0"/>
      <dgm:spPr/>
    </dgm:pt>
    <dgm:pt modelId="{0B9A1770-4E80-3D4A-BEE5-1F5A1C5440DA}" type="pres">
      <dgm:prSet presAssocID="{EDC2039A-CE76-49CB-83D5-AD6B75A35E14}" presName="parTx" presStyleLbl="node1" presStyleIdx="0" presStyleCnt="0">
        <dgm:presLayoutVars>
          <dgm:chMax val="0"/>
          <dgm:chPref val="0"/>
          <dgm:bulletEnabled val="1"/>
        </dgm:presLayoutVars>
      </dgm:prSet>
      <dgm:spPr/>
    </dgm:pt>
    <dgm:pt modelId="{D368C780-53DC-9F48-BFD8-1BBE5EBE06D5}" type="pres">
      <dgm:prSet presAssocID="{EDC2039A-CE76-49CB-83D5-AD6B75A35E14}" presName="parSh" presStyleCnt="0"/>
      <dgm:spPr/>
    </dgm:pt>
    <dgm:pt modelId="{654208ED-FF05-8344-AE11-4DC48BD7E8D5}" type="pres">
      <dgm:prSet presAssocID="{EDC2039A-CE76-49CB-83D5-AD6B75A35E14}" presName="lineNode" presStyleLbl="alignAccFollowNode1" presStyleIdx="0" presStyleCnt="15"/>
      <dgm:spPr/>
    </dgm:pt>
    <dgm:pt modelId="{B3F3989D-AF67-C440-ACA4-8DBE64E6CC95}" type="pres">
      <dgm:prSet presAssocID="{EDC2039A-CE76-49CB-83D5-AD6B75A35E14}" presName="lineArrowNode" presStyleLbl="alignAccFollowNode1" presStyleIdx="1" presStyleCnt="15"/>
      <dgm:spPr/>
    </dgm:pt>
    <dgm:pt modelId="{CB417510-239A-6741-A85D-34EB3E9EC568}" type="pres">
      <dgm:prSet presAssocID="{10D31D50-2D02-4494-8204-0C26F076DB4A}" presName="sibTransNodeCircle" presStyleLbl="alignNode1" presStyleIdx="0" presStyleCnt="5">
        <dgm:presLayoutVars>
          <dgm:chMax val="0"/>
          <dgm:bulletEnabled/>
        </dgm:presLayoutVars>
      </dgm:prSet>
      <dgm:spPr/>
    </dgm:pt>
    <dgm:pt modelId="{332FCA5C-CBA4-6C44-81F8-CBAB76EE51F2}" type="pres">
      <dgm:prSet presAssocID="{10D31D50-2D02-4494-8204-0C26F076DB4A}" presName="spacerBetweenCircleAndCallout" presStyleCnt="0">
        <dgm:presLayoutVars/>
      </dgm:prSet>
      <dgm:spPr/>
    </dgm:pt>
    <dgm:pt modelId="{1C428836-F5A4-664C-9BD5-FAD3EC147FC0}" type="pres">
      <dgm:prSet presAssocID="{EDC2039A-CE76-49CB-83D5-AD6B75A35E14}" presName="nodeText" presStyleLbl="alignAccFollowNode1" presStyleIdx="2" presStyleCnt="15">
        <dgm:presLayoutVars>
          <dgm:bulletEnabled val="1"/>
        </dgm:presLayoutVars>
      </dgm:prSet>
      <dgm:spPr/>
    </dgm:pt>
    <dgm:pt modelId="{36A6B155-74D6-964E-B4D6-C28FDD888D01}" type="pres">
      <dgm:prSet presAssocID="{10D31D50-2D02-4494-8204-0C26F076DB4A}" presName="sibTransComposite" presStyleCnt="0"/>
      <dgm:spPr/>
    </dgm:pt>
    <dgm:pt modelId="{696BA8C7-F9E1-0A46-AC8B-268DF9CE8F7B}" type="pres">
      <dgm:prSet presAssocID="{832313ED-4750-48D3-ABAC-F369471F2983}" presName="compositeNode" presStyleCnt="0"/>
      <dgm:spPr/>
    </dgm:pt>
    <dgm:pt modelId="{835FDDD8-FB4D-1E43-9D7B-E3089448AF3A}" type="pres">
      <dgm:prSet presAssocID="{832313ED-4750-48D3-ABAC-F369471F2983}" presName="parTx" presStyleLbl="node1" presStyleIdx="0" presStyleCnt="0">
        <dgm:presLayoutVars>
          <dgm:chMax val="0"/>
          <dgm:chPref val="0"/>
          <dgm:bulletEnabled val="1"/>
        </dgm:presLayoutVars>
      </dgm:prSet>
      <dgm:spPr/>
    </dgm:pt>
    <dgm:pt modelId="{0A63FBDD-7F65-5B40-B396-D7ADD1F0F8AE}" type="pres">
      <dgm:prSet presAssocID="{832313ED-4750-48D3-ABAC-F369471F2983}" presName="parSh" presStyleCnt="0"/>
      <dgm:spPr/>
    </dgm:pt>
    <dgm:pt modelId="{B8A63FC9-8737-8940-910A-CC3992A6B0AE}" type="pres">
      <dgm:prSet presAssocID="{832313ED-4750-48D3-ABAC-F369471F2983}" presName="lineNode" presStyleLbl="alignAccFollowNode1" presStyleIdx="3" presStyleCnt="15"/>
      <dgm:spPr/>
    </dgm:pt>
    <dgm:pt modelId="{5F7F469A-96E3-2548-981C-974FEC092C26}" type="pres">
      <dgm:prSet presAssocID="{832313ED-4750-48D3-ABAC-F369471F2983}" presName="lineArrowNode" presStyleLbl="alignAccFollowNode1" presStyleIdx="4" presStyleCnt="15"/>
      <dgm:spPr/>
    </dgm:pt>
    <dgm:pt modelId="{937450AC-EFA5-3C46-9A2D-5A4792624E11}" type="pres">
      <dgm:prSet presAssocID="{905C38C4-727E-4433-83A9-47C71EC481EC}" presName="sibTransNodeCircle" presStyleLbl="alignNode1" presStyleIdx="1" presStyleCnt="5">
        <dgm:presLayoutVars>
          <dgm:chMax val="0"/>
          <dgm:bulletEnabled/>
        </dgm:presLayoutVars>
      </dgm:prSet>
      <dgm:spPr/>
    </dgm:pt>
    <dgm:pt modelId="{7CD4A752-E298-B345-8E65-DA2630298D62}" type="pres">
      <dgm:prSet presAssocID="{905C38C4-727E-4433-83A9-47C71EC481EC}" presName="spacerBetweenCircleAndCallout" presStyleCnt="0">
        <dgm:presLayoutVars/>
      </dgm:prSet>
      <dgm:spPr/>
    </dgm:pt>
    <dgm:pt modelId="{3FC3C1D9-10E4-5046-B845-447439A50762}" type="pres">
      <dgm:prSet presAssocID="{832313ED-4750-48D3-ABAC-F369471F2983}" presName="nodeText" presStyleLbl="alignAccFollowNode1" presStyleIdx="5" presStyleCnt="15">
        <dgm:presLayoutVars>
          <dgm:bulletEnabled val="1"/>
        </dgm:presLayoutVars>
      </dgm:prSet>
      <dgm:spPr/>
    </dgm:pt>
    <dgm:pt modelId="{C2DCF4C8-8207-3F45-9232-5E468F3D0DA5}" type="pres">
      <dgm:prSet presAssocID="{905C38C4-727E-4433-83A9-47C71EC481EC}" presName="sibTransComposite" presStyleCnt="0"/>
      <dgm:spPr/>
    </dgm:pt>
    <dgm:pt modelId="{84EDDD7D-7DF8-B246-A719-5DD5E720FF2B}" type="pres">
      <dgm:prSet presAssocID="{6791908C-4FB7-4D1C-8E00-7701F0582FF8}" presName="compositeNode" presStyleCnt="0"/>
      <dgm:spPr/>
    </dgm:pt>
    <dgm:pt modelId="{8B7F1D26-C452-5049-A5EB-AF084A48C157}" type="pres">
      <dgm:prSet presAssocID="{6791908C-4FB7-4D1C-8E00-7701F0582FF8}" presName="parTx" presStyleLbl="node1" presStyleIdx="0" presStyleCnt="0">
        <dgm:presLayoutVars>
          <dgm:chMax val="0"/>
          <dgm:chPref val="0"/>
          <dgm:bulletEnabled val="1"/>
        </dgm:presLayoutVars>
      </dgm:prSet>
      <dgm:spPr/>
    </dgm:pt>
    <dgm:pt modelId="{96A76A94-A3E0-1749-91A2-5BBF463F4ECD}" type="pres">
      <dgm:prSet presAssocID="{6791908C-4FB7-4D1C-8E00-7701F0582FF8}" presName="parSh" presStyleCnt="0"/>
      <dgm:spPr/>
    </dgm:pt>
    <dgm:pt modelId="{FE3C18AB-13B4-F64D-980E-27F8747363F9}" type="pres">
      <dgm:prSet presAssocID="{6791908C-4FB7-4D1C-8E00-7701F0582FF8}" presName="lineNode" presStyleLbl="alignAccFollowNode1" presStyleIdx="6" presStyleCnt="15"/>
      <dgm:spPr/>
    </dgm:pt>
    <dgm:pt modelId="{C003C77B-9309-E545-94C7-1F976F31D838}" type="pres">
      <dgm:prSet presAssocID="{6791908C-4FB7-4D1C-8E00-7701F0582FF8}" presName="lineArrowNode" presStyleLbl="alignAccFollowNode1" presStyleIdx="7" presStyleCnt="15"/>
      <dgm:spPr/>
    </dgm:pt>
    <dgm:pt modelId="{C4606BDA-F7E4-2746-8745-616C28CFE99A}" type="pres">
      <dgm:prSet presAssocID="{99774683-5AAA-4C57-A79A-DC1ABAD77346}" presName="sibTransNodeCircle" presStyleLbl="alignNode1" presStyleIdx="2" presStyleCnt="5">
        <dgm:presLayoutVars>
          <dgm:chMax val="0"/>
          <dgm:bulletEnabled/>
        </dgm:presLayoutVars>
      </dgm:prSet>
      <dgm:spPr/>
    </dgm:pt>
    <dgm:pt modelId="{3191259B-072C-E547-B22B-236F700F30B5}" type="pres">
      <dgm:prSet presAssocID="{99774683-5AAA-4C57-A79A-DC1ABAD77346}" presName="spacerBetweenCircleAndCallout" presStyleCnt="0">
        <dgm:presLayoutVars/>
      </dgm:prSet>
      <dgm:spPr/>
    </dgm:pt>
    <dgm:pt modelId="{A161E1CA-6C1A-744A-A4B5-785B39C455DE}" type="pres">
      <dgm:prSet presAssocID="{6791908C-4FB7-4D1C-8E00-7701F0582FF8}" presName="nodeText" presStyleLbl="alignAccFollowNode1" presStyleIdx="8" presStyleCnt="15">
        <dgm:presLayoutVars>
          <dgm:bulletEnabled val="1"/>
        </dgm:presLayoutVars>
      </dgm:prSet>
      <dgm:spPr/>
    </dgm:pt>
    <dgm:pt modelId="{90451D79-188C-A141-9F10-8E2A6BF982E7}" type="pres">
      <dgm:prSet presAssocID="{99774683-5AAA-4C57-A79A-DC1ABAD77346}" presName="sibTransComposite" presStyleCnt="0"/>
      <dgm:spPr/>
    </dgm:pt>
    <dgm:pt modelId="{6B013B31-9769-FF4B-888F-DA796EC9D999}" type="pres">
      <dgm:prSet presAssocID="{78C756D4-7EB0-4A11-AB93-E4A9071379A8}" presName="compositeNode" presStyleCnt="0"/>
      <dgm:spPr/>
    </dgm:pt>
    <dgm:pt modelId="{BFBCC039-CD05-5745-9263-339B04B547A3}" type="pres">
      <dgm:prSet presAssocID="{78C756D4-7EB0-4A11-AB93-E4A9071379A8}" presName="parTx" presStyleLbl="node1" presStyleIdx="0" presStyleCnt="0">
        <dgm:presLayoutVars>
          <dgm:chMax val="0"/>
          <dgm:chPref val="0"/>
          <dgm:bulletEnabled val="1"/>
        </dgm:presLayoutVars>
      </dgm:prSet>
      <dgm:spPr/>
    </dgm:pt>
    <dgm:pt modelId="{64C3FEC8-46CA-AD4A-BDB0-96254BEF125D}" type="pres">
      <dgm:prSet presAssocID="{78C756D4-7EB0-4A11-AB93-E4A9071379A8}" presName="parSh" presStyleCnt="0"/>
      <dgm:spPr/>
    </dgm:pt>
    <dgm:pt modelId="{A036953E-DB47-C243-A28F-90103239D61C}" type="pres">
      <dgm:prSet presAssocID="{78C756D4-7EB0-4A11-AB93-E4A9071379A8}" presName="lineNode" presStyleLbl="alignAccFollowNode1" presStyleIdx="9" presStyleCnt="15"/>
      <dgm:spPr/>
    </dgm:pt>
    <dgm:pt modelId="{7ED95382-6A83-B340-8A3E-C684BD10E62D}" type="pres">
      <dgm:prSet presAssocID="{78C756D4-7EB0-4A11-AB93-E4A9071379A8}" presName="lineArrowNode" presStyleLbl="alignAccFollowNode1" presStyleIdx="10" presStyleCnt="15"/>
      <dgm:spPr/>
    </dgm:pt>
    <dgm:pt modelId="{8357CA35-2D87-A94D-9AB5-64200CE14ABB}" type="pres">
      <dgm:prSet presAssocID="{5D66B8E0-C17B-4DAD-8414-EAAAA54EAF8B}" presName="sibTransNodeCircle" presStyleLbl="alignNode1" presStyleIdx="3" presStyleCnt="5">
        <dgm:presLayoutVars>
          <dgm:chMax val="0"/>
          <dgm:bulletEnabled/>
        </dgm:presLayoutVars>
      </dgm:prSet>
      <dgm:spPr/>
    </dgm:pt>
    <dgm:pt modelId="{1A0BEAB3-9199-0A42-82BD-B30241ED6DCB}" type="pres">
      <dgm:prSet presAssocID="{5D66B8E0-C17B-4DAD-8414-EAAAA54EAF8B}" presName="spacerBetweenCircleAndCallout" presStyleCnt="0">
        <dgm:presLayoutVars/>
      </dgm:prSet>
      <dgm:spPr/>
    </dgm:pt>
    <dgm:pt modelId="{CF61B011-3D37-9447-963C-880D595B519D}" type="pres">
      <dgm:prSet presAssocID="{78C756D4-7EB0-4A11-AB93-E4A9071379A8}" presName="nodeText" presStyleLbl="alignAccFollowNode1" presStyleIdx="11" presStyleCnt="15">
        <dgm:presLayoutVars>
          <dgm:bulletEnabled val="1"/>
        </dgm:presLayoutVars>
      </dgm:prSet>
      <dgm:spPr/>
    </dgm:pt>
    <dgm:pt modelId="{0E64609E-531B-384D-85E4-E63C137C7C3C}" type="pres">
      <dgm:prSet presAssocID="{5D66B8E0-C17B-4DAD-8414-EAAAA54EAF8B}" presName="sibTransComposite" presStyleCnt="0"/>
      <dgm:spPr/>
    </dgm:pt>
    <dgm:pt modelId="{C8674F1A-14B2-254C-86B0-29825FC8E590}" type="pres">
      <dgm:prSet presAssocID="{E69268B0-2608-41B5-A5D2-8B7E896E1C6E}" presName="compositeNode" presStyleCnt="0"/>
      <dgm:spPr/>
    </dgm:pt>
    <dgm:pt modelId="{414FCE25-73FF-6E41-84AC-3DE50A7564CF}" type="pres">
      <dgm:prSet presAssocID="{E69268B0-2608-41B5-A5D2-8B7E896E1C6E}" presName="parTx" presStyleLbl="node1" presStyleIdx="0" presStyleCnt="0">
        <dgm:presLayoutVars>
          <dgm:chMax val="0"/>
          <dgm:chPref val="0"/>
          <dgm:bulletEnabled val="1"/>
        </dgm:presLayoutVars>
      </dgm:prSet>
      <dgm:spPr/>
    </dgm:pt>
    <dgm:pt modelId="{B770F93F-1609-BE4F-AE79-D4D7518B7AA4}" type="pres">
      <dgm:prSet presAssocID="{E69268B0-2608-41B5-A5D2-8B7E896E1C6E}" presName="parSh" presStyleCnt="0"/>
      <dgm:spPr/>
    </dgm:pt>
    <dgm:pt modelId="{77F4C4D3-CCBA-0C4B-88FD-2BD0CECAA861}" type="pres">
      <dgm:prSet presAssocID="{E69268B0-2608-41B5-A5D2-8B7E896E1C6E}" presName="lineNode" presStyleLbl="alignAccFollowNode1" presStyleIdx="12" presStyleCnt="15"/>
      <dgm:spPr/>
    </dgm:pt>
    <dgm:pt modelId="{996E1AAC-B907-EB4A-9924-7CE5F80553EA}" type="pres">
      <dgm:prSet presAssocID="{E69268B0-2608-41B5-A5D2-8B7E896E1C6E}" presName="lineArrowNode" presStyleLbl="alignAccFollowNode1" presStyleIdx="13" presStyleCnt="15"/>
      <dgm:spPr/>
    </dgm:pt>
    <dgm:pt modelId="{BC889466-7260-0940-8EEE-405F226F6FC9}" type="pres">
      <dgm:prSet presAssocID="{6C211823-9D75-41DA-A947-AEC39FCB1815}" presName="sibTransNodeCircle" presStyleLbl="alignNode1" presStyleIdx="4" presStyleCnt="5">
        <dgm:presLayoutVars>
          <dgm:chMax val="0"/>
          <dgm:bulletEnabled/>
        </dgm:presLayoutVars>
      </dgm:prSet>
      <dgm:spPr/>
    </dgm:pt>
    <dgm:pt modelId="{9A60CEA9-D6E7-D243-97E5-3A5AD6E43947}" type="pres">
      <dgm:prSet presAssocID="{6C211823-9D75-41DA-A947-AEC39FCB1815}" presName="spacerBetweenCircleAndCallout" presStyleCnt="0">
        <dgm:presLayoutVars/>
      </dgm:prSet>
      <dgm:spPr/>
    </dgm:pt>
    <dgm:pt modelId="{D59D4957-1A5F-C247-A48C-9CAB34D8D4C6}" type="pres">
      <dgm:prSet presAssocID="{E69268B0-2608-41B5-A5D2-8B7E896E1C6E}" presName="nodeText" presStyleLbl="alignAccFollowNode1" presStyleIdx="14" presStyleCnt="15">
        <dgm:presLayoutVars>
          <dgm:bulletEnabled val="1"/>
        </dgm:presLayoutVars>
      </dgm:prSet>
      <dgm:spPr/>
    </dgm:pt>
  </dgm:ptLst>
  <dgm:cxnLst>
    <dgm:cxn modelId="{99F62405-C9F6-044C-99B5-9B5DCADBE5E5}" type="presOf" srcId="{832313ED-4750-48D3-ABAC-F369471F2983}" destId="{3FC3C1D9-10E4-5046-B845-447439A50762}" srcOrd="0" destOrd="0" presId="urn:microsoft.com/office/officeart/2016/7/layout/LinearArrowProcessNumbered"/>
    <dgm:cxn modelId="{EFEEC508-5C3F-D542-AAE2-AC020682407A}" type="presOf" srcId="{6C211823-9D75-41DA-A947-AEC39FCB1815}" destId="{BC889466-7260-0940-8EEE-405F226F6FC9}" srcOrd="0" destOrd="0" presId="urn:microsoft.com/office/officeart/2016/7/layout/LinearArrowProcessNumbered"/>
    <dgm:cxn modelId="{9F5B140E-5DC0-E24B-BD67-BB7DA2A341A1}" type="presOf" srcId="{6791908C-4FB7-4D1C-8E00-7701F0582FF8}" destId="{A161E1CA-6C1A-744A-A4B5-785B39C455DE}" srcOrd="0" destOrd="0" presId="urn:microsoft.com/office/officeart/2016/7/layout/LinearArrowProcessNumbered"/>
    <dgm:cxn modelId="{4AE60C0F-F757-AD4F-A9B3-EF240BA7796A}" type="presOf" srcId="{905C38C4-727E-4433-83A9-47C71EC481EC}" destId="{937450AC-EFA5-3C46-9A2D-5A4792624E11}" srcOrd="0" destOrd="0" presId="urn:microsoft.com/office/officeart/2016/7/layout/LinearArrowProcessNumbered"/>
    <dgm:cxn modelId="{86F2441B-F7FF-D54E-9476-65578571889A}" type="presOf" srcId="{10D31D50-2D02-4494-8204-0C26F076DB4A}" destId="{CB417510-239A-6741-A85D-34EB3E9EC568}" srcOrd="0" destOrd="0" presId="urn:microsoft.com/office/officeart/2016/7/layout/LinearArrowProcessNumbered"/>
    <dgm:cxn modelId="{B66E6C25-D23F-4761-9676-CA4211F3023D}" srcId="{38413C99-3977-4A99-8A60-D0CD5D2C7D5F}" destId="{EDC2039A-CE76-49CB-83D5-AD6B75A35E14}" srcOrd="0" destOrd="0" parTransId="{19A8FEE5-FFFD-47B1-82CE-831A80E8BB41}" sibTransId="{10D31D50-2D02-4494-8204-0C26F076DB4A}"/>
    <dgm:cxn modelId="{264F9334-5EAF-4270-920F-473458A3D0BC}" srcId="{38413C99-3977-4A99-8A60-D0CD5D2C7D5F}" destId="{6791908C-4FB7-4D1C-8E00-7701F0582FF8}" srcOrd="2" destOrd="0" parTransId="{E2B18675-C14E-4598-A584-5EF8F6D54706}" sibTransId="{99774683-5AAA-4C57-A79A-DC1ABAD77346}"/>
    <dgm:cxn modelId="{70B0373E-29D4-4ADE-9652-C72DFCC7219A}" srcId="{38413C99-3977-4A99-8A60-D0CD5D2C7D5F}" destId="{E69268B0-2608-41B5-A5D2-8B7E896E1C6E}" srcOrd="4" destOrd="0" parTransId="{08789420-70E6-47E3-93DD-4E4871795DA2}" sibTransId="{6C211823-9D75-41DA-A947-AEC39FCB1815}"/>
    <dgm:cxn modelId="{8324366E-49C1-0946-A165-F365DDD37AA2}" type="presOf" srcId="{5D66B8E0-C17B-4DAD-8414-EAAAA54EAF8B}" destId="{8357CA35-2D87-A94D-9AB5-64200CE14ABB}" srcOrd="0" destOrd="0" presId="urn:microsoft.com/office/officeart/2016/7/layout/LinearArrowProcessNumbered"/>
    <dgm:cxn modelId="{2A6C3D78-B335-B144-867C-A0CA04DAF64C}" type="presOf" srcId="{E69268B0-2608-41B5-A5D2-8B7E896E1C6E}" destId="{D59D4957-1A5F-C247-A48C-9CAB34D8D4C6}" srcOrd="0" destOrd="0" presId="urn:microsoft.com/office/officeart/2016/7/layout/LinearArrowProcessNumbered"/>
    <dgm:cxn modelId="{A6C3CBB0-C541-4B69-BDF2-1801733E1957}" srcId="{38413C99-3977-4A99-8A60-D0CD5D2C7D5F}" destId="{78C756D4-7EB0-4A11-AB93-E4A9071379A8}" srcOrd="3" destOrd="0" parTransId="{457B656B-6562-414B-AD59-43954331E106}" sibTransId="{5D66B8E0-C17B-4DAD-8414-EAAAA54EAF8B}"/>
    <dgm:cxn modelId="{C344F4CC-6F1A-4AE9-A5E5-006B6E518453}" srcId="{38413C99-3977-4A99-8A60-D0CD5D2C7D5F}" destId="{832313ED-4750-48D3-ABAC-F369471F2983}" srcOrd="1" destOrd="0" parTransId="{F9B036AE-024C-4AFA-A6CC-BDE22230318C}" sibTransId="{905C38C4-727E-4433-83A9-47C71EC481EC}"/>
    <dgm:cxn modelId="{79E0CBD4-7090-6F47-97B9-29D7346D9C68}" type="presOf" srcId="{78C756D4-7EB0-4A11-AB93-E4A9071379A8}" destId="{CF61B011-3D37-9447-963C-880D595B519D}" srcOrd="0" destOrd="0" presId="urn:microsoft.com/office/officeart/2016/7/layout/LinearArrowProcessNumbered"/>
    <dgm:cxn modelId="{DB8432E0-3218-3940-A4AE-5A1B2BF90D29}" type="presOf" srcId="{99774683-5AAA-4C57-A79A-DC1ABAD77346}" destId="{C4606BDA-F7E4-2746-8745-616C28CFE99A}" srcOrd="0" destOrd="0" presId="urn:microsoft.com/office/officeart/2016/7/layout/LinearArrowProcessNumbered"/>
    <dgm:cxn modelId="{C8DED6E6-4A62-984B-AAD6-29722F820DD4}" type="presOf" srcId="{38413C99-3977-4A99-8A60-D0CD5D2C7D5F}" destId="{BAB544FB-1368-644E-8AB2-519146D3A41C}" srcOrd="0" destOrd="0" presId="urn:microsoft.com/office/officeart/2016/7/layout/LinearArrowProcessNumbered"/>
    <dgm:cxn modelId="{680DB4F9-D541-FE40-B845-83B1030526C3}" type="presOf" srcId="{EDC2039A-CE76-49CB-83D5-AD6B75A35E14}" destId="{1C428836-F5A4-664C-9BD5-FAD3EC147FC0}" srcOrd="0" destOrd="0" presId="urn:microsoft.com/office/officeart/2016/7/layout/LinearArrowProcessNumbered"/>
    <dgm:cxn modelId="{55082174-DD57-3346-B0EF-9EF85A101EDE}" type="presParOf" srcId="{BAB544FB-1368-644E-8AB2-519146D3A41C}" destId="{7E6F7F42-438D-504C-ACEF-33C5FEB19CE3}" srcOrd="0" destOrd="0" presId="urn:microsoft.com/office/officeart/2016/7/layout/LinearArrowProcessNumbered"/>
    <dgm:cxn modelId="{1E467A7D-FF7C-E346-89D7-5461D3858388}" type="presParOf" srcId="{7E6F7F42-438D-504C-ACEF-33C5FEB19CE3}" destId="{0B9A1770-4E80-3D4A-BEE5-1F5A1C5440DA}" srcOrd="0" destOrd="0" presId="urn:microsoft.com/office/officeart/2016/7/layout/LinearArrowProcessNumbered"/>
    <dgm:cxn modelId="{B5475B5D-C5F4-F74A-BBED-8C12C48EDB59}" type="presParOf" srcId="{7E6F7F42-438D-504C-ACEF-33C5FEB19CE3}" destId="{D368C780-53DC-9F48-BFD8-1BBE5EBE06D5}" srcOrd="1" destOrd="0" presId="urn:microsoft.com/office/officeart/2016/7/layout/LinearArrowProcessNumbered"/>
    <dgm:cxn modelId="{8F0A0362-5987-0A44-A139-21CD5510E879}" type="presParOf" srcId="{D368C780-53DC-9F48-BFD8-1BBE5EBE06D5}" destId="{654208ED-FF05-8344-AE11-4DC48BD7E8D5}" srcOrd="0" destOrd="0" presId="urn:microsoft.com/office/officeart/2016/7/layout/LinearArrowProcessNumbered"/>
    <dgm:cxn modelId="{A6CB0164-067C-394C-9FBC-45A6E4EA4626}" type="presParOf" srcId="{D368C780-53DC-9F48-BFD8-1BBE5EBE06D5}" destId="{B3F3989D-AF67-C440-ACA4-8DBE64E6CC95}" srcOrd="1" destOrd="0" presId="urn:microsoft.com/office/officeart/2016/7/layout/LinearArrowProcessNumbered"/>
    <dgm:cxn modelId="{68BF7F53-1BC0-B144-B3CB-BBA692C65689}" type="presParOf" srcId="{D368C780-53DC-9F48-BFD8-1BBE5EBE06D5}" destId="{CB417510-239A-6741-A85D-34EB3E9EC568}" srcOrd="2" destOrd="0" presId="urn:microsoft.com/office/officeart/2016/7/layout/LinearArrowProcessNumbered"/>
    <dgm:cxn modelId="{173A7432-2FA0-E94D-B860-9AB95623E10A}" type="presParOf" srcId="{D368C780-53DC-9F48-BFD8-1BBE5EBE06D5}" destId="{332FCA5C-CBA4-6C44-81F8-CBAB76EE51F2}" srcOrd="3" destOrd="0" presId="urn:microsoft.com/office/officeart/2016/7/layout/LinearArrowProcessNumbered"/>
    <dgm:cxn modelId="{588E82CB-5EC3-FB40-BADA-D687E82AFE4D}" type="presParOf" srcId="{7E6F7F42-438D-504C-ACEF-33C5FEB19CE3}" destId="{1C428836-F5A4-664C-9BD5-FAD3EC147FC0}" srcOrd="2" destOrd="0" presId="urn:microsoft.com/office/officeart/2016/7/layout/LinearArrowProcessNumbered"/>
    <dgm:cxn modelId="{C420C187-C551-0F40-B050-7C6CC4CEE31B}" type="presParOf" srcId="{BAB544FB-1368-644E-8AB2-519146D3A41C}" destId="{36A6B155-74D6-964E-B4D6-C28FDD888D01}" srcOrd="1" destOrd="0" presId="urn:microsoft.com/office/officeart/2016/7/layout/LinearArrowProcessNumbered"/>
    <dgm:cxn modelId="{77828690-36E3-EA45-A7FB-DF46D547E496}" type="presParOf" srcId="{BAB544FB-1368-644E-8AB2-519146D3A41C}" destId="{696BA8C7-F9E1-0A46-AC8B-268DF9CE8F7B}" srcOrd="2" destOrd="0" presId="urn:microsoft.com/office/officeart/2016/7/layout/LinearArrowProcessNumbered"/>
    <dgm:cxn modelId="{FA6D5E33-BB79-2748-AB55-CD8C42983F62}" type="presParOf" srcId="{696BA8C7-F9E1-0A46-AC8B-268DF9CE8F7B}" destId="{835FDDD8-FB4D-1E43-9D7B-E3089448AF3A}" srcOrd="0" destOrd="0" presId="urn:microsoft.com/office/officeart/2016/7/layout/LinearArrowProcessNumbered"/>
    <dgm:cxn modelId="{B07F24C1-B925-AF4E-B151-C9AE132B0AB4}" type="presParOf" srcId="{696BA8C7-F9E1-0A46-AC8B-268DF9CE8F7B}" destId="{0A63FBDD-7F65-5B40-B396-D7ADD1F0F8AE}" srcOrd="1" destOrd="0" presId="urn:microsoft.com/office/officeart/2016/7/layout/LinearArrowProcessNumbered"/>
    <dgm:cxn modelId="{B5E8B7B6-CD5B-074C-83A1-1558E1DBAEE1}" type="presParOf" srcId="{0A63FBDD-7F65-5B40-B396-D7ADD1F0F8AE}" destId="{B8A63FC9-8737-8940-910A-CC3992A6B0AE}" srcOrd="0" destOrd="0" presId="urn:microsoft.com/office/officeart/2016/7/layout/LinearArrowProcessNumbered"/>
    <dgm:cxn modelId="{4E5D7BC9-2CEA-4446-A25B-CD8AC5A5CD95}" type="presParOf" srcId="{0A63FBDD-7F65-5B40-B396-D7ADD1F0F8AE}" destId="{5F7F469A-96E3-2548-981C-974FEC092C26}" srcOrd="1" destOrd="0" presId="urn:microsoft.com/office/officeart/2016/7/layout/LinearArrowProcessNumbered"/>
    <dgm:cxn modelId="{6AD92333-A98A-AC48-8AB9-F9B22E2DF773}" type="presParOf" srcId="{0A63FBDD-7F65-5B40-B396-D7ADD1F0F8AE}" destId="{937450AC-EFA5-3C46-9A2D-5A4792624E11}" srcOrd="2" destOrd="0" presId="urn:microsoft.com/office/officeart/2016/7/layout/LinearArrowProcessNumbered"/>
    <dgm:cxn modelId="{AA85E493-19E0-F343-B37B-9736C7FE4CF5}" type="presParOf" srcId="{0A63FBDD-7F65-5B40-B396-D7ADD1F0F8AE}" destId="{7CD4A752-E298-B345-8E65-DA2630298D62}" srcOrd="3" destOrd="0" presId="urn:microsoft.com/office/officeart/2016/7/layout/LinearArrowProcessNumbered"/>
    <dgm:cxn modelId="{178A5C36-169B-0041-BEAF-FE764D618FA5}" type="presParOf" srcId="{696BA8C7-F9E1-0A46-AC8B-268DF9CE8F7B}" destId="{3FC3C1D9-10E4-5046-B845-447439A50762}" srcOrd="2" destOrd="0" presId="urn:microsoft.com/office/officeart/2016/7/layout/LinearArrowProcessNumbered"/>
    <dgm:cxn modelId="{2980B095-A072-FC40-9862-B800A3B7D539}" type="presParOf" srcId="{BAB544FB-1368-644E-8AB2-519146D3A41C}" destId="{C2DCF4C8-8207-3F45-9232-5E468F3D0DA5}" srcOrd="3" destOrd="0" presId="urn:microsoft.com/office/officeart/2016/7/layout/LinearArrowProcessNumbered"/>
    <dgm:cxn modelId="{731780EA-6720-E540-9AFB-D9E18501A370}" type="presParOf" srcId="{BAB544FB-1368-644E-8AB2-519146D3A41C}" destId="{84EDDD7D-7DF8-B246-A719-5DD5E720FF2B}" srcOrd="4" destOrd="0" presId="urn:microsoft.com/office/officeart/2016/7/layout/LinearArrowProcessNumbered"/>
    <dgm:cxn modelId="{DA825E8C-1335-8D45-B8F8-89702A63318A}" type="presParOf" srcId="{84EDDD7D-7DF8-B246-A719-5DD5E720FF2B}" destId="{8B7F1D26-C452-5049-A5EB-AF084A48C157}" srcOrd="0" destOrd="0" presId="urn:microsoft.com/office/officeart/2016/7/layout/LinearArrowProcessNumbered"/>
    <dgm:cxn modelId="{7A4E74C2-2C81-844C-9756-9CA3E64B1337}" type="presParOf" srcId="{84EDDD7D-7DF8-B246-A719-5DD5E720FF2B}" destId="{96A76A94-A3E0-1749-91A2-5BBF463F4ECD}" srcOrd="1" destOrd="0" presId="urn:microsoft.com/office/officeart/2016/7/layout/LinearArrowProcessNumbered"/>
    <dgm:cxn modelId="{06C984D7-78B0-394B-B640-AA1E5D479D7B}" type="presParOf" srcId="{96A76A94-A3E0-1749-91A2-5BBF463F4ECD}" destId="{FE3C18AB-13B4-F64D-980E-27F8747363F9}" srcOrd="0" destOrd="0" presId="urn:microsoft.com/office/officeart/2016/7/layout/LinearArrowProcessNumbered"/>
    <dgm:cxn modelId="{B8EAFB74-7587-AD42-8D36-815FF993EA70}" type="presParOf" srcId="{96A76A94-A3E0-1749-91A2-5BBF463F4ECD}" destId="{C003C77B-9309-E545-94C7-1F976F31D838}" srcOrd="1" destOrd="0" presId="urn:microsoft.com/office/officeart/2016/7/layout/LinearArrowProcessNumbered"/>
    <dgm:cxn modelId="{E9B87434-BBCB-0C49-98A6-77B5BDEE56F5}" type="presParOf" srcId="{96A76A94-A3E0-1749-91A2-5BBF463F4ECD}" destId="{C4606BDA-F7E4-2746-8745-616C28CFE99A}" srcOrd="2" destOrd="0" presId="urn:microsoft.com/office/officeart/2016/7/layout/LinearArrowProcessNumbered"/>
    <dgm:cxn modelId="{B3D41323-ABEE-1243-97B0-E367FB971FB9}" type="presParOf" srcId="{96A76A94-A3E0-1749-91A2-5BBF463F4ECD}" destId="{3191259B-072C-E547-B22B-236F700F30B5}" srcOrd="3" destOrd="0" presId="urn:microsoft.com/office/officeart/2016/7/layout/LinearArrowProcessNumbered"/>
    <dgm:cxn modelId="{C1EB1874-5DAA-DB43-821D-9D54001322E8}" type="presParOf" srcId="{84EDDD7D-7DF8-B246-A719-5DD5E720FF2B}" destId="{A161E1CA-6C1A-744A-A4B5-785B39C455DE}" srcOrd="2" destOrd="0" presId="urn:microsoft.com/office/officeart/2016/7/layout/LinearArrowProcessNumbered"/>
    <dgm:cxn modelId="{D5F1087F-EA77-A54B-A7D9-93AE1A875CD4}" type="presParOf" srcId="{BAB544FB-1368-644E-8AB2-519146D3A41C}" destId="{90451D79-188C-A141-9F10-8E2A6BF982E7}" srcOrd="5" destOrd="0" presId="urn:microsoft.com/office/officeart/2016/7/layout/LinearArrowProcessNumbered"/>
    <dgm:cxn modelId="{A461F1DD-50A4-9F42-9DAB-878B6A6BADED}" type="presParOf" srcId="{BAB544FB-1368-644E-8AB2-519146D3A41C}" destId="{6B013B31-9769-FF4B-888F-DA796EC9D999}" srcOrd="6" destOrd="0" presId="urn:microsoft.com/office/officeart/2016/7/layout/LinearArrowProcessNumbered"/>
    <dgm:cxn modelId="{9CA60697-4523-6F40-83E1-C8217041C38A}" type="presParOf" srcId="{6B013B31-9769-FF4B-888F-DA796EC9D999}" destId="{BFBCC039-CD05-5745-9263-339B04B547A3}" srcOrd="0" destOrd="0" presId="urn:microsoft.com/office/officeart/2016/7/layout/LinearArrowProcessNumbered"/>
    <dgm:cxn modelId="{2955393F-656E-1D40-8619-951BEE59ADF8}" type="presParOf" srcId="{6B013B31-9769-FF4B-888F-DA796EC9D999}" destId="{64C3FEC8-46CA-AD4A-BDB0-96254BEF125D}" srcOrd="1" destOrd="0" presId="urn:microsoft.com/office/officeart/2016/7/layout/LinearArrowProcessNumbered"/>
    <dgm:cxn modelId="{7C890918-DA59-E749-B359-8B9E12A0BE91}" type="presParOf" srcId="{64C3FEC8-46CA-AD4A-BDB0-96254BEF125D}" destId="{A036953E-DB47-C243-A28F-90103239D61C}" srcOrd="0" destOrd="0" presId="urn:microsoft.com/office/officeart/2016/7/layout/LinearArrowProcessNumbered"/>
    <dgm:cxn modelId="{9DC9BE54-88E8-B443-9AF5-EEC315DDE105}" type="presParOf" srcId="{64C3FEC8-46CA-AD4A-BDB0-96254BEF125D}" destId="{7ED95382-6A83-B340-8A3E-C684BD10E62D}" srcOrd="1" destOrd="0" presId="urn:microsoft.com/office/officeart/2016/7/layout/LinearArrowProcessNumbered"/>
    <dgm:cxn modelId="{4A43EFFB-79DD-7C4A-8C7B-E02DFDAF2FC6}" type="presParOf" srcId="{64C3FEC8-46CA-AD4A-BDB0-96254BEF125D}" destId="{8357CA35-2D87-A94D-9AB5-64200CE14ABB}" srcOrd="2" destOrd="0" presId="urn:microsoft.com/office/officeart/2016/7/layout/LinearArrowProcessNumbered"/>
    <dgm:cxn modelId="{1AC7A2EA-18E2-BB43-95C5-46A8B971A16B}" type="presParOf" srcId="{64C3FEC8-46CA-AD4A-BDB0-96254BEF125D}" destId="{1A0BEAB3-9199-0A42-82BD-B30241ED6DCB}" srcOrd="3" destOrd="0" presId="urn:microsoft.com/office/officeart/2016/7/layout/LinearArrowProcessNumbered"/>
    <dgm:cxn modelId="{7B9FFF50-94FE-E043-AD5A-514F3C1FDF8A}" type="presParOf" srcId="{6B013B31-9769-FF4B-888F-DA796EC9D999}" destId="{CF61B011-3D37-9447-963C-880D595B519D}" srcOrd="2" destOrd="0" presId="urn:microsoft.com/office/officeart/2016/7/layout/LinearArrowProcessNumbered"/>
    <dgm:cxn modelId="{1A65C42B-CE46-EC4E-A495-17BFBC5A819D}" type="presParOf" srcId="{BAB544FB-1368-644E-8AB2-519146D3A41C}" destId="{0E64609E-531B-384D-85E4-E63C137C7C3C}" srcOrd="7" destOrd="0" presId="urn:microsoft.com/office/officeart/2016/7/layout/LinearArrowProcessNumbered"/>
    <dgm:cxn modelId="{69F5AF94-E7EB-7C45-AE2C-7CA320F4E139}" type="presParOf" srcId="{BAB544FB-1368-644E-8AB2-519146D3A41C}" destId="{C8674F1A-14B2-254C-86B0-29825FC8E590}" srcOrd="8" destOrd="0" presId="urn:microsoft.com/office/officeart/2016/7/layout/LinearArrowProcessNumbered"/>
    <dgm:cxn modelId="{9CDC1D16-04EE-324F-B15F-4C3DDA1EEC8F}" type="presParOf" srcId="{C8674F1A-14B2-254C-86B0-29825FC8E590}" destId="{414FCE25-73FF-6E41-84AC-3DE50A7564CF}" srcOrd="0" destOrd="0" presId="urn:microsoft.com/office/officeart/2016/7/layout/LinearArrowProcessNumbered"/>
    <dgm:cxn modelId="{207BB6FE-BE70-334B-B3BB-C6288FA7FF37}" type="presParOf" srcId="{C8674F1A-14B2-254C-86B0-29825FC8E590}" destId="{B770F93F-1609-BE4F-AE79-D4D7518B7AA4}" srcOrd="1" destOrd="0" presId="urn:microsoft.com/office/officeart/2016/7/layout/LinearArrowProcessNumbered"/>
    <dgm:cxn modelId="{AE3580EC-0316-6A4B-953F-463D93E007D3}" type="presParOf" srcId="{B770F93F-1609-BE4F-AE79-D4D7518B7AA4}" destId="{77F4C4D3-CCBA-0C4B-88FD-2BD0CECAA861}" srcOrd="0" destOrd="0" presId="urn:microsoft.com/office/officeart/2016/7/layout/LinearArrowProcessNumbered"/>
    <dgm:cxn modelId="{39E79F61-5F17-B448-B4DB-9E6CF05DFD70}" type="presParOf" srcId="{B770F93F-1609-BE4F-AE79-D4D7518B7AA4}" destId="{996E1AAC-B907-EB4A-9924-7CE5F80553EA}" srcOrd="1" destOrd="0" presId="urn:microsoft.com/office/officeart/2016/7/layout/LinearArrowProcessNumbered"/>
    <dgm:cxn modelId="{2D9FD873-FED6-6047-8A06-3EBF7B822248}" type="presParOf" srcId="{B770F93F-1609-BE4F-AE79-D4D7518B7AA4}" destId="{BC889466-7260-0940-8EEE-405F226F6FC9}" srcOrd="2" destOrd="0" presId="urn:microsoft.com/office/officeart/2016/7/layout/LinearArrowProcessNumbered"/>
    <dgm:cxn modelId="{24E84D1C-EE66-F24A-BDDE-FC323187FA1F}" type="presParOf" srcId="{B770F93F-1609-BE4F-AE79-D4D7518B7AA4}" destId="{9A60CEA9-D6E7-D243-97E5-3A5AD6E43947}" srcOrd="3" destOrd="0" presId="urn:microsoft.com/office/officeart/2016/7/layout/LinearArrowProcessNumbered"/>
    <dgm:cxn modelId="{BEDFAC04-B1DC-9443-8515-155755EF6968}" type="presParOf" srcId="{C8674F1A-14B2-254C-86B0-29825FC8E590}" destId="{D59D4957-1A5F-C247-A48C-9CAB34D8D4C6}"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C32FBC-6994-45E8-A3EC-09B941E4D1F3}">
      <dsp:nvSpPr>
        <dsp:cNvPr id="0" name=""/>
        <dsp:cNvSpPr/>
      </dsp:nvSpPr>
      <dsp:spPr>
        <a:xfrm>
          <a:off x="193985" y="1142847"/>
          <a:ext cx="800766" cy="800766"/>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3E359D-1537-4E1F-AE29-5175F3A6C106}">
      <dsp:nvSpPr>
        <dsp:cNvPr id="0" name=""/>
        <dsp:cNvSpPr/>
      </dsp:nvSpPr>
      <dsp:spPr>
        <a:xfrm>
          <a:off x="362146" y="1311008"/>
          <a:ext cx="464444" cy="4644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0AAC7A-5F87-4B90-B16A-A98D3DB0A500}">
      <dsp:nvSpPr>
        <dsp:cNvPr id="0" name=""/>
        <dsp:cNvSpPr/>
      </dsp:nvSpPr>
      <dsp:spPr>
        <a:xfrm>
          <a:off x="1166344" y="1142847"/>
          <a:ext cx="1887520" cy="800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a:t>Maryland, located in the Mid-Atlantic region of the United States, is known for its diverse landscapes, scenic mountains, bustling city, and high volume of traffic. The state economy thrives on varies industries like healthcare, technology, biotechnology, and many innovation and research. Given the high volume of individuals across many industries, commuting between counties in Maryland may result in many accidents throughout all times of the day. </a:t>
          </a:r>
          <a:endParaRPr lang="en-US" sz="1100" kern="1200"/>
        </a:p>
      </dsp:txBody>
      <dsp:txXfrm>
        <a:off x="1166344" y="1142847"/>
        <a:ext cx="1887520" cy="800766"/>
      </dsp:txXfrm>
    </dsp:sp>
    <dsp:sp modelId="{E97A9079-C47B-446A-983D-520433EEFE60}">
      <dsp:nvSpPr>
        <dsp:cNvPr id="0" name=""/>
        <dsp:cNvSpPr/>
      </dsp:nvSpPr>
      <dsp:spPr>
        <a:xfrm>
          <a:off x="3382751" y="1142847"/>
          <a:ext cx="800766" cy="800766"/>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087294-AEA8-42ED-978D-373087619B98}">
      <dsp:nvSpPr>
        <dsp:cNvPr id="0" name=""/>
        <dsp:cNvSpPr/>
      </dsp:nvSpPr>
      <dsp:spPr>
        <a:xfrm>
          <a:off x="3550912" y="1311008"/>
          <a:ext cx="464444" cy="4644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4AEC25-6D63-4E25-A958-6FF0E8DDF9D3}">
      <dsp:nvSpPr>
        <dsp:cNvPr id="0" name=""/>
        <dsp:cNvSpPr/>
      </dsp:nvSpPr>
      <dsp:spPr>
        <a:xfrm>
          <a:off x="4355110" y="1142847"/>
          <a:ext cx="1887520" cy="800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dirty="0"/>
            <a:t>According to </a:t>
          </a:r>
          <a:r>
            <a:rPr lang="en-US" sz="1100" b="0" i="0" kern="1200" dirty="0" err="1"/>
            <a:t>Insurify</a:t>
          </a:r>
          <a:r>
            <a:rPr lang="en-US" sz="1100" b="0" i="0" kern="1200" dirty="0"/>
            <a:t>, Gardner and Vohra who are data experts in vehicle, property, and  insurance specialist demonstrated that Maryland ranks sixth-highest in at-fault accident on record. This is 19% higher than national average and the number of people killed in traffic accident is 1 in 10,870. </a:t>
          </a:r>
          <a:endParaRPr lang="en-US" sz="1100" kern="1200" dirty="0"/>
        </a:p>
      </dsp:txBody>
      <dsp:txXfrm>
        <a:off x="4355110" y="1142847"/>
        <a:ext cx="1887520" cy="800766"/>
      </dsp:txXfrm>
    </dsp:sp>
    <dsp:sp modelId="{97A9760E-1C6D-4535-AE86-BBBFD5043EEC}">
      <dsp:nvSpPr>
        <dsp:cNvPr id="0" name=""/>
        <dsp:cNvSpPr/>
      </dsp:nvSpPr>
      <dsp:spPr>
        <a:xfrm>
          <a:off x="6571517" y="1142847"/>
          <a:ext cx="800766" cy="800766"/>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B6CDD0-D83C-427C-BCEA-0B0F275D9847}">
      <dsp:nvSpPr>
        <dsp:cNvPr id="0" name=""/>
        <dsp:cNvSpPr/>
      </dsp:nvSpPr>
      <dsp:spPr>
        <a:xfrm>
          <a:off x="6739678" y="1311008"/>
          <a:ext cx="464444" cy="4644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5BA312-14EC-47D0-B4B1-19DC02971232}">
      <dsp:nvSpPr>
        <dsp:cNvPr id="0" name=""/>
        <dsp:cNvSpPr/>
      </dsp:nvSpPr>
      <dsp:spPr>
        <a:xfrm>
          <a:off x="7543876" y="1142847"/>
          <a:ext cx="1887520" cy="800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dirty="0">
              <a:effectLst/>
              <a:latin typeface="+mn-lt"/>
            </a:rPr>
            <a:t>In the state of Maryland, on average there are 115,555 car accidents each year over five-year period. This is one of the highest percentage of car crashes on highways and county roads.</a:t>
          </a:r>
          <a:endParaRPr lang="en-US" sz="1100" kern="1200" dirty="0">
            <a:latin typeface="+mn-lt"/>
          </a:endParaRPr>
        </a:p>
      </dsp:txBody>
      <dsp:txXfrm>
        <a:off x="7543876" y="1142847"/>
        <a:ext cx="1887520" cy="8007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4208ED-FF05-8344-AE11-4DC48BD7E8D5}">
      <dsp:nvSpPr>
        <dsp:cNvPr id="0" name=""/>
        <dsp:cNvSpPr/>
      </dsp:nvSpPr>
      <dsp:spPr>
        <a:xfrm>
          <a:off x="967237" y="645705"/>
          <a:ext cx="769090" cy="71"/>
        </a:xfrm>
        <a:prstGeom prst="rect">
          <a:avLst/>
        </a:prstGeom>
        <a:solidFill>
          <a:schemeClr val="accent5">
            <a:tint val="40000"/>
            <a:alpha val="90000"/>
            <a:hueOff val="0"/>
            <a:satOff val="0"/>
            <a:lumOff val="0"/>
            <a:alphaOff val="0"/>
          </a:schemeClr>
        </a:solidFill>
        <a:ln w="9525" cap="rnd"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3F3989D-AF67-C440-ACA4-8DBE64E6CC95}">
      <dsp:nvSpPr>
        <dsp:cNvPr id="0" name=""/>
        <dsp:cNvSpPr/>
      </dsp:nvSpPr>
      <dsp:spPr>
        <a:xfrm>
          <a:off x="1782473" y="581075"/>
          <a:ext cx="88445" cy="166285"/>
        </a:xfrm>
        <a:prstGeom prst="chevron">
          <a:avLst>
            <a:gd name="adj" fmla="val 90000"/>
          </a:avLst>
        </a:prstGeom>
        <a:solidFill>
          <a:schemeClr val="accent5">
            <a:tint val="40000"/>
            <a:alpha val="90000"/>
            <a:hueOff val="-17915"/>
            <a:satOff val="-3880"/>
            <a:lumOff val="-219"/>
            <a:alphaOff val="0"/>
          </a:schemeClr>
        </a:solidFill>
        <a:ln w="9525" cap="rnd" cmpd="sng" algn="ctr">
          <a:solidFill>
            <a:schemeClr val="accent5">
              <a:tint val="40000"/>
              <a:alpha val="90000"/>
              <a:hueOff val="-17915"/>
              <a:satOff val="-3880"/>
              <a:lumOff val="-219"/>
              <a:alphaOff val="0"/>
            </a:schemeClr>
          </a:solidFill>
          <a:prstDash val="solid"/>
        </a:ln>
        <a:effectLst/>
      </dsp:spPr>
      <dsp:style>
        <a:lnRef idx="1">
          <a:scrgbClr r="0" g="0" b="0"/>
        </a:lnRef>
        <a:fillRef idx="1">
          <a:scrgbClr r="0" g="0" b="0"/>
        </a:fillRef>
        <a:effectRef idx="0">
          <a:scrgbClr r="0" g="0" b="0"/>
        </a:effectRef>
        <a:fontRef idx="minor"/>
      </dsp:style>
    </dsp:sp>
    <dsp:sp modelId="{CB417510-239A-6741-A85D-34EB3E9EC568}">
      <dsp:nvSpPr>
        <dsp:cNvPr id="0" name=""/>
        <dsp:cNvSpPr/>
      </dsp:nvSpPr>
      <dsp:spPr>
        <a:xfrm>
          <a:off x="491995" y="266636"/>
          <a:ext cx="758211" cy="758211"/>
        </a:xfrm>
        <a:prstGeom prst="ellipse">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9423" tIns="29423" rIns="29423" bIns="29423" numCol="1" spcCol="1270" anchor="ctr" anchorCtr="0">
          <a:noAutofit/>
        </a:bodyPr>
        <a:lstStyle/>
        <a:p>
          <a:pPr marL="0" lvl="0" indent="0" algn="ctr" defTabSz="1511300">
            <a:lnSpc>
              <a:spcPct val="90000"/>
            </a:lnSpc>
            <a:spcBef>
              <a:spcPct val="0"/>
            </a:spcBef>
            <a:spcAft>
              <a:spcPct val="35000"/>
            </a:spcAft>
            <a:buNone/>
          </a:pPr>
          <a:r>
            <a:rPr lang="en-US" sz="3400" kern="1200"/>
            <a:t>1</a:t>
          </a:r>
        </a:p>
      </dsp:txBody>
      <dsp:txXfrm>
        <a:off x="603032" y="377673"/>
        <a:ext cx="536137" cy="536137"/>
      </dsp:txXfrm>
    </dsp:sp>
    <dsp:sp modelId="{1C428836-F5A4-664C-9BD5-FAD3EC147FC0}">
      <dsp:nvSpPr>
        <dsp:cNvPr id="0" name=""/>
        <dsp:cNvSpPr/>
      </dsp:nvSpPr>
      <dsp:spPr>
        <a:xfrm>
          <a:off x="5873" y="1190447"/>
          <a:ext cx="1730454" cy="1965600"/>
        </a:xfrm>
        <a:prstGeom prst="upArrowCallout">
          <a:avLst>
            <a:gd name="adj1" fmla="val 50000"/>
            <a:gd name="adj2" fmla="val 20000"/>
            <a:gd name="adj3" fmla="val 20000"/>
            <a:gd name="adj4" fmla="val 100000"/>
          </a:avLst>
        </a:prstGeom>
        <a:solidFill>
          <a:schemeClr val="accent5">
            <a:tint val="40000"/>
            <a:alpha val="90000"/>
            <a:hueOff val="-35831"/>
            <a:satOff val="-7759"/>
            <a:lumOff val="-437"/>
            <a:alphaOff val="0"/>
          </a:schemeClr>
        </a:solidFill>
        <a:ln w="9525" cap="rnd" cmpd="sng" algn="ctr">
          <a:solidFill>
            <a:schemeClr val="accent5">
              <a:tint val="40000"/>
              <a:alpha val="90000"/>
              <a:hueOff val="-35831"/>
              <a:satOff val="-7759"/>
              <a:lumOff val="-43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6500" tIns="165100" rIns="136500" bIns="165100" numCol="1" spcCol="1270" anchor="t" anchorCtr="0">
          <a:noAutofit/>
        </a:bodyPr>
        <a:lstStyle/>
        <a:p>
          <a:pPr marL="0" lvl="0" indent="0" algn="l" defTabSz="488950">
            <a:lnSpc>
              <a:spcPct val="90000"/>
            </a:lnSpc>
            <a:spcBef>
              <a:spcPct val="0"/>
            </a:spcBef>
            <a:spcAft>
              <a:spcPct val="35000"/>
            </a:spcAft>
            <a:buNone/>
          </a:pPr>
          <a:r>
            <a:rPr lang="en-US" sz="1100" kern="1200" dirty="0">
              <a:hlinkClick xmlns:r="http://schemas.openxmlformats.org/officeDocument/2006/relationships" r:id="rId1"/>
            </a:rPr>
            <a:t>https://github.com/tnguye53/Thomas_Data606/blob/main/docs/visualization/county_crashes.png</a:t>
          </a:r>
          <a:endParaRPr lang="en-US" sz="1100" kern="1200" dirty="0"/>
        </a:p>
      </dsp:txBody>
      <dsp:txXfrm>
        <a:off x="5873" y="1536538"/>
        <a:ext cx="1730454" cy="1619509"/>
      </dsp:txXfrm>
    </dsp:sp>
    <dsp:sp modelId="{B8A63FC9-8737-8940-910A-CC3992A6B0AE}">
      <dsp:nvSpPr>
        <dsp:cNvPr id="0" name=""/>
        <dsp:cNvSpPr/>
      </dsp:nvSpPr>
      <dsp:spPr>
        <a:xfrm>
          <a:off x="1928600" y="645705"/>
          <a:ext cx="1730454" cy="71"/>
        </a:xfrm>
        <a:prstGeom prst="rect">
          <a:avLst/>
        </a:prstGeom>
        <a:solidFill>
          <a:schemeClr val="accent5">
            <a:tint val="40000"/>
            <a:alpha val="90000"/>
            <a:hueOff val="-53746"/>
            <a:satOff val="-11639"/>
            <a:lumOff val="-656"/>
            <a:alphaOff val="0"/>
          </a:schemeClr>
        </a:solidFill>
        <a:ln w="9525" cap="rnd" cmpd="sng" algn="ctr">
          <a:solidFill>
            <a:schemeClr val="accent5">
              <a:tint val="40000"/>
              <a:alpha val="90000"/>
              <a:hueOff val="-53746"/>
              <a:satOff val="-11639"/>
              <a:lumOff val="-656"/>
              <a:alphaOff val="0"/>
            </a:schemeClr>
          </a:solidFill>
          <a:prstDash val="solid"/>
        </a:ln>
        <a:effectLst/>
      </dsp:spPr>
      <dsp:style>
        <a:lnRef idx="1">
          <a:scrgbClr r="0" g="0" b="0"/>
        </a:lnRef>
        <a:fillRef idx="1">
          <a:scrgbClr r="0" g="0" b="0"/>
        </a:fillRef>
        <a:effectRef idx="0">
          <a:scrgbClr r="0" g="0" b="0"/>
        </a:effectRef>
        <a:fontRef idx="minor"/>
      </dsp:style>
    </dsp:sp>
    <dsp:sp modelId="{5F7F469A-96E3-2548-981C-974FEC092C26}">
      <dsp:nvSpPr>
        <dsp:cNvPr id="0" name=""/>
        <dsp:cNvSpPr/>
      </dsp:nvSpPr>
      <dsp:spPr>
        <a:xfrm>
          <a:off x="3705200" y="581074"/>
          <a:ext cx="88445" cy="166285"/>
        </a:xfrm>
        <a:prstGeom prst="chevron">
          <a:avLst>
            <a:gd name="adj" fmla="val 90000"/>
          </a:avLst>
        </a:prstGeom>
        <a:solidFill>
          <a:schemeClr val="accent5">
            <a:tint val="40000"/>
            <a:alpha val="90000"/>
            <a:hueOff val="-71662"/>
            <a:satOff val="-15519"/>
            <a:lumOff val="-874"/>
            <a:alphaOff val="0"/>
          </a:schemeClr>
        </a:solidFill>
        <a:ln w="9525" cap="rnd" cmpd="sng" algn="ctr">
          <a:solidFill>
            <a:schemeClr val="accent5">
              <a:tint val="40000"/>
              <a:alpha val="90000"/>
              <a:hueOff val="-71662"/>
              <a:satOff val="-15519"/>
              <a:lumOff val="-874"/>
              <a:alphaOff val="0"/>
            </a:schemeClr>
          </a:solidFill>
          <a:prstDash val="solid"/>
        </a:ln>
        <a:effectLst/>
      </dsp:spPr>
      <dsp:style>
        <a:lnRef idx="1">
          <a:scrgbClr r="0" g="0" b="0"/>
        </a:lnRef>
        <a:fillRef idx="1">
          <a:scrgbClr r="0" g="0" b="0"/>
        </a:fillRef>
        <a:effectRef idx="0">
          <a:scrgbClr r="0" g="0" b="0"/>
        </a:effectRef>
        <a:fontRef idx="minor"/>
      </dsp:style>
    </dsp:sp>
    <dsp:sp modelId="{937450AC-EFA5-3C46-9A2D-5A4792624E11}">
      <dsp:nvSpPr>
        <dsp:cNvPr id="0" name=""/>
        <dsp:cNvSpPr/>
      </dsp:nvSpPr>
      <dsp:spPr>
        <a:xfrm>
          <a:off x="2414722" y="266635"/>
          <a:ext cx="758211" cy="758211"/>
        </a:xfrm>
        <a:prstGeom prst="ellipse">
          <a:avLst/>
        </a:prstGeom>
        <a:gradFill rotWithShape="0">
          <a:gsLst>
            <a:gs pos="0">
              <a:schemeClr val="accent5">
                <a:hueOff val="-170749"/>
                <a:satOff val="-14858"/>
                <a:lumOff val="-147"/>
                <a:alphaOff val="0"/>
                <a:tint val="98000"/>
                <a:lumMod val="114000"/>
              </a:schemeClr>
            </a:gs>
            <a:gs pos="100000">
              <a:schemeClr val="accent5">
                <a:hueOff val="-170749"/>
                <a:satOff val="-14858"/>
                <a:lumOff val="-147"/>
                <a:alphaOff val="0"/>
                <a:shade val="90000"/>
                <a:lumMod val="84000"/>
              </a:schemeClr>
            </a:gs>
          </a:gsLst>
          <a:lin ang="5400000" scaled="0"/>
        </a:gradFill>
        <a:ln w="9525" cap="rnd" cmpd="sng" algn="ctr">
          <a:solidFill>
            <a:schemeClr val="accent5">
              <a:hueOff val="-170749"/>
              <a:satOff val="-14858"/>
              <a:lumOff val="-147"/>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9423" tIns="29423" rIns="29423" bIns="29423" numCol="1" spcCol="1270" anchor="ctr" anchorCtr="0">
          <a:noAutofit/>
        </a:bodyPr>
        <a:lstStyle/>
        <a:p>
          <a:pPr marL="0" lvl="0" indent="0" algn="ctr" defTabSz="1511300">
            <a:lnSpc>
              <a:spcPct val="90000"/>
            </a:lnSpc>
            <a:spcBef>
              <a:spcPct val="0"/>
            </a:spcBef>
            <a:spcAft>
              <a:spcPct val="35000"/>
            </a:spcAft>
            <a:buNone/>
          </a:pPr>
          <a:r>
            <a:rPr lang="en-US" sz="3400" kern="1200"/>
            <a:t>2</a:t>
          </a:r>
        </a:p>
      </dsp:txBody>
      <dsp:txXfrm>
        <a:off x="2525759" y="377672"/>
        <a:ext cx="536137" cy="536137"/>
      </dsp:txXfrm>
    </dsp:sp>
    <dsp:sp modelId="{3FC3C1D9-10E4-5046-B845-447439A50762}">
      <dsp:nvSpPr>
        <dsp:cNvPr id="0" name=""/>
        <dsp:cNvSpPr/>
      </dsp:nvSpPr>
      <dsp:spPr>
        <a:xfrm>
          <a:off x="1928600" y="1190447"/>
          <a:ext cx="1730454" cy="1965600"/>
        </a:xfrm>
        <a:prstGeom prst="upArrowCallout">
          <a:avLst>
            <a:gd name="adj1" fmla="val 50000"/>
            <a:gd name="adj2" fmla="val 20000"/>
            <a:gd name="adj3" fmla="val 20000"/>
            <a:gd name="adj4" fmla="val 100000"/>
          </a:avLst>
        </a:prstGeom>
        <a:solidFill>
          <a:schemeClr val="accent5">
            <a:tint val="40000"/>
            <a:alpha val="90000"/>
            <a:hueOff val="-89577"/>
            <a:satOff val="-19399"/>
            <a:lumOff val="-1093"/>
            <a:alphaOff val="0"/>
          </a:schemeClr>
        </a:solidFill>
        <a:ln w="9525" cap="rnd" cmpd="sng" algn="ctr">
          <a:solidFill>
            <a:schemeClr val="accent5">
              <a:tint val="40000"/>
              <a:alpha val="90000"/>
              <a:hueOff val="-89577"/>
              <a:satOff val="-19399"/>
              <a:lumOff val="-109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6500" tIns="165100" rIns="136500" bIns="165100" numCol="1" spcCol="1270" anchor="t" anchorCtr="0">
          <a:noAutofit/>
        </a:bodyPr>
        <a:lstStyle/>
        <a:p>
          <a:pPr marL="0" lvl="0" indent="0" algn="l" defTabSz="488950">
            <a:lnSpc>
              <a:spcPct val="90000"/>
            </a:lnSpc>
            <a:spcBef>
              <a:spcPct val="0"/>
            </a:spcBef>
            <a:spcAft>
              <a:spcPct val="35000"/>
            </a:spcAft>
            <a:buNone/>
          </a:pPr>
          <a:r>
            <a:rPr lang="en-US" sz="1100" kern="1200">
              <a:hlinkClick xmlns:r="http://schemas.openxmlformats.org/officeDocument/2006/relationships" r:id="rId2"/>
            </a:rPr>
            <a:t>https://github.com/tnguye53/Thomas_Data606/blob/main/docs/visualization/crashes_per_year.png</a:t>
          </a:r>
          <a:endParaRPr lang="en-US" sz="1100" kern="1200"/>
        </a:p>
      </dsp:txBody>
      <dsp:txXfrm>
        <a:off x="1928600" y="1536538"/>
        <a:ext cx="1730454" cy="1619509"/>
      </dsp:txXfrm>
    </dsp:sp>
    <dsp:sp modelId="{FE3C18AB-13B4-F64D-980E-27F8747363F9}">
      <dsp:nvSpPr>
        <dsp:cNvPr id="0" name=""/>
        <dsp:cNvSpPr/>
      </dsp:nvSpPr>
      <dsp:spPr>
        <a:xfrm>
          <a:off x="3851327" y="645705"/>
          <a:ext cx="1730454" cy="72"/>
        </a:xfrm>
        <a:prstGeom prst="rect">
          <a:avLst/>
        </a:prstGeom>
        <a:solidFill>
          <a:schemeClr val="accent5">
            <a:tint val="40000"/>
            <a:alpha val="90000"/>
            <a:hueOff val="-107493"/>
            <a:satOff val="-23278"/>
            <a:lumOff val="-1311"/>
            <a:alphaOff val="0"/>
          </a:schemeClr>
        </a:solidFill>
        <a:ln w="9525" cap="rnd" cmpd="sng" algn="ctr">
          <a:solidFill>
            <a:schemeClr val="accent5">
              <a:tint val="40000"/>
              <a:alpha val="90000"/>
              <a:hueOff val="-107493"/>
              <a:satOff val="-23278"/>
              <a:lumOff val="-1311"/>
              <a:alphaOff val="0"/>
            </a:schemeClr>
          </a:solidFill>
          <a:prstDash val="solid"/>
        </a:ln>
        <a:effectLst/>
      </dsp:spPr>
      <dsp:style>
        <a:lnRef idx="1">
          <a:scrgbClr r="0" g="0" b="0"/>
        </a:lnRef>
        <a:fillRef idx="1">
          <a:scrgbClr r="0" g="0" b="0"/>
        </a:fillRef>
        <a:effectRef idx="0">
          <a:scrgbClr r="0" g="0" b="0"/>
        </a:effectRef>
        <a:fontRef idx="minor"/>
      </dsp:style>
    </dsp:sp>
    <dsp:sp modelId="{C003C77B-9309-E545-94C7-1F976F31D838}">
      <dsp:nvSpPr>
        <dsp:cNvPr id="0" name=""/>
        <dsp:cNvSpPr/>
      </dsp:nvSpPr>
      <dsp:spPr>
        <a:xfrm>
          <a:off x="5627927" y="581074"/>
          <a:ext cx="88445" cy="166285"/>
        </a:xfrm>
        <a:prstGeom prst="chevron">
          <a:avLst>
            <a:gd name="adj" fmla="val 90000"/>
          </a:avLst>
        </a:prstGeom>
        <a:solidFill>
          <a:schemeClr val="accent5">
            <a:tint val="40000"/>
            <a:alpha val="90000"/>
            <a:hueOff val="-125408"/>
            <a:satOff val="-27158"/>
            <a:lumOff val="-1530"/>
            <a:alphaOff val="0"/>
          </a:schemeClr>
        </a:solidFill>
        <a:ln w="9525" cap="rnd" cmpd="sng" algn="ctr">
          <a:solidFill>
            <a:schemeClr val="accent5">
              <a:tint val="40000"/>
              <a:alpha val="90000"/>
              <a:hueOff val="-125408"/>
              <a:satOff val="-27158"/>
              <a:lumOff val="-1530"/>
              <a:alphaOff val="0"/>
            </a:schemeClr>
          </a:solidFill>
          <a:prstDash val="solid"/>
        </a:ln>
        <a:effectLst/>
      </dsp:spPr>
      <dsp:style>
        <a:lnRef idx="1">
          <a:scrgbClr r="0" g="0" b="0"/>
        </a:lnRef>
        <a:fillRef idx="1">
          <a:scrgbClr r="0" g="0" b="0"/>
        </a:fillRef>
        <a:effectRef idx="0">
          <a:scrgbClr r="0" g="0" b="0"/>
        </a:effectRef>
        <a:fontRef idx="minor"/>
      </dsp:style>
    </dsp:sp>
    <dsp:sp modelId="{C4606BDA-F7E4-2746-8745-616C28CFE99A}">
      <dsp:nvSpPr>
        <dsp:cNvPr id="0" name=""/>
        <dsp:cNvSpPr/>
      </dsp:nvSpPr>
      <dsp:spPr>
        <a:xfrm>
          <a:off x="4337449" y="266635"/>
          <a:ext cx="758211" cy="758211"/>
        </a:xfrm>
        <a:prstGeom prst="ellipse">
          <a:avLst/>
        </a:prstGeom>
        <a:gradFill rotWithShape="0">
          <a:gsLst>
            <a:gs pos="0">
              <a:schemeClr val="accent5">
                <a:hueOff val="-341498"/>
                <a:satOff val="-29716"/>
                <a:lumOff val="-294"/>
                <a:alphaOff val="0"/>
                <a:tint val="98000"/>
                <a:lumMod val="114000"/>
              </a:schemeClr>
            </a:gs>
            <a:gs pos="100000">
              <a:schemeClr val="accent5">
                <a:hueOff val="-341498"/>
                <a:satOff val="-29716"/>
                <a:lumOff val="-294"/>
                <a:alphaOff val="0"/>
                <a:shade val="90000"/>
                <a:lumMod val="84000"/>
              </a:schemeClr>
            </a:gs>
          </a:gsLst>
          <a:lin ang="5400000" scaled="0"/>
        </a:gradFill>
        <a:ln w="9525" cap="rnd" cmpd="sng" algn="ctr">
          <a:solidFill>
            <a:schemeClr val="accent5">
              <a:hueOff val="-341498"/>
              <a:satOff val="-29716"/>
              <a:lumOff val="-294"/>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9423" tIns="29423" rIns="29423" bIns="29423" numCol="1" spcCol="1270" anchor="ctr" anchorCtr="0">
          <a:noAutofit/>
        </a:bodyPr>
        <a:lstStyle/>
        <a:p>
          <a:pPr marL="0" lvl="0" indent="0" algn="ctr" defTabSz="1511300">
            <a:lnSpc>
              <a:spcPct val="90000"/>
            </a:lnSpc>
            <a:spcBef>
              <a:spcPct val="0"/>
            </a:spcBef>
            <a:spcAft>
              <a:spcPct val="35000"/>
            </a:spcAft>
            <a:buNone/>
          </a:pPr>
          <a:r>
            <a:rPr lang="en-US" sz="3400" kern="1200"/>
            <a:t>3</a:t>
          </a:r>
        </a:p>
      </dsp:txBody>
      <dsp:txXfrm>
        <a:off x="4448486" y="377672"/>
        <a:ext cx="536137" cy="536137"/>
      </dsp:txXfrm>
    </dsp:sp>
    <dsp:sp modelId="{A161E1CA-6C1A-744A-A4B5-785B39C455DE}">
      <dsp:nvSpPr>
        <dsp:cNvPr id="0" name=""/>
        <dsp:cNvSpPr/>
      </dsp:nvSpPr>
      <dsp:spPr>
        <a:xfrm>
          <a:off x="3851327" y="1190447"/>
          <a:ext cx="1730454" cy="1965600"/>
        </a:xfrm>
        <a:prstGeom prst="upArrowCallout">
          <a:avLst>
            <a:gd name="adj1" fmla="val 50000"/>
            <a:gd name="adj2" fmla="val 20000"/>
            <a:gd name="adj3" fmla="val 20000"/>
            <a:gd name="adj4" fmla="val 100000"/>
          </a:avLst>
        </a:prstGeom>
        <a:solidFill>
          <a:schemeClr val="accent5">
            <a:tint val="40000"/>
            <a:alpha val="90000"/>
            <a:hueOff val="-143323"/>
            <a:satOff val="-31038"/>
            <a:lumOff val="-1749"/>
            <a:alphaOff val="0"/>
          </a:schemeClr>
        </a:solidFill>
        <a:ln w="9525" cap="rnd" cmpd="sng" algn="ctr">
          <a:solidFill>
            <a:schemeClr val="accent5">
              <a:tint val="40000"/>
              <a:alpha val="90000"/>
              <a:hueOff val="-143323"/>
              <a:satOff val="-31038"/>
              <a:lumOff val="-174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6500" tIns="165100" rIns="136500" bIns="165100" numCol="1" spcCol="1270" anchor="t" anchorCtr="0">
          <a:noAutofit/>
        </a:bodyPr>
        <a:lstStyle/>
        <a:p>
          <a:pPr marL="0" lvl="0" indent="0" algn="l" defTabSz="488950">
            <a:lnSpc>
              <a:spcPct val="90000"/>
            </a:lnSpc>
            <a:spcBef>
              <a:spcPct val="0"/>
            </a:spcBef>
            <a:spcAft>
              <a:spcPct val="35000"/>
            </a:spcAft>
            <a:buNone/>
          </a:pPr>
          <a:r>
            <a:rPr lang="en-US" sz="1100" kern="1200">
              <a:hlinkClick xmlns:r="http://schemas.openxmlformats.org/officeDocument/2006/relationships" r:id="rId3"/>
            </a:rPr>
            <a:t>https://github.com/tnguye53/Thomas_Data606/blob/main/docs/visualization/weather_crashes.png</a:t>
          </a:r>
          <a:endParaRPr lang="en-US" sz="1100" kern="1200"/>
        </a:p>
      </dsp:txBody>
      <dsp:txXfrm>
        <a:off x="3851327" y="1536538"/>
        <a:ext cx="1730454" cy="1619509"/>
      </dsp:txXfrm>
    </dsp:sp>
    <dsp:sp modelId="{A036953E-DB47-C243-A28F-90103239D61C}">
      <dsp:nvSpPr>
        <dsp:cNvPr id="0" name=""/>
        <dsp:cNvSpPr/>
      </dsp:nvSpPr>
      <dsp:spPr>
        <a:xfrm>
          <a:off x="5774055" y="645705"/>
          <a:ext cx="1730454" cy="72"/>
        </a:xfrm>
        <a:prstGeom prst="rect">
          <a:avLst/>
        </a:prstGeom>
        <a:solidFill>
          <a:schemeClr val="accent5">
            <a:tint val="40000"/>
            <a:alpha val="90000"/>
            <a:hueOff val="-161239"/>
            <a:satOff val="-34917"/>
            <a:lumOff val="-1967"/>
            <a:alphaOff val="0"/>
          </a:schemeClr>
        </a:solidFill>
        <a:ln w="9525" cap="rnd" cmpd="sng" algn="ctr">
          <a:solidFill>
            <a:schemeClr val="accent5">
              <a:tint val="40000"/>
              <a:alpha val="90000"/>
              <a:hueOff val="-161239"/>
              <a:satOff val="-34917"/>
              <a:lumOff val="-1967"/>
              <a:alphaOff val="0"/>
            </a:schemeClr>
          </a:solidFill>
          <a:prstDash val="solid"/>
        </a:ln>
        <a:effectLst/>
      </dsp:spPr>
      <dsp:style>
        <a:lnRef idx="1">
          <a:scrgbClr r="0" g="0" b="0"/>
        </a:lnRef>
        <a:fillRef idx="1">
          <a:scrgbClr r="0" g="0" b="0"/>
        </a:fillRef>
        <a:effectRef idx="0">
          <a:scrgbClr r="0" g="0" b="0"/>
        </a:effectRef>
        <a:fontRef idx="minor"/>
      </dsp:style>
    </dsp:sp>
    <dsp:sp modelId="{7ED95382-6A83-B340-8A3E-C684BD10E62D}">
      <dsp:nvSpPr>
        <dsp:cNvPr id="0" name=""/>
        <dsp:cNvSpPr/>
      </dsp:nvSpPr>
      <dsp:spPr>
        <a:xfrm>
          <a:off x="7550654" y="581074"/>
          <a:ext cx="88445" cy="166286"/>
        </a:xfrm>
        <a:prstGeom prst="chevron">
          <a:avLst>
            <a:gd name="adj" fmla="val 90000"/>
          </a:avLst>
        </a:prstGeom>
        <a:solidFill>
          <a:schemeClr val="accent5">
            <a:tint val="40000"/>
            <a:alpha val="90000"/>
            <a:hueOff val="-179154"/>
            <a:satOff val="-38797"/>
            <a:lumOff val="-2186"/>
            <a:alphaOff val="0"/>
          </a:schemeClr>
        </a:solidFill>
        <a:ln w="9525" cap="rnd" cmpd="sng" algn="ctr">
          <a:solidFill>
            <a:schemeClr val="accent5">
              <a:tint val="40000"/>
              <a:alpha val="90000"/>
              <a:hueOff val="-179154"/>
              <a:satOff val="-38797"/>
              <a:lumOff val="-2186"/>
              <a:alphaOff val="0"/>
            </a:schemeClr>
          </a:solidFill>
          <a:prstDash val="solid"/>
        </a:ln>
        <a:effectLst/>
      </dsp:spPr>
      <dsp:style>
        <a:lnRef idx="1">
          <a:scrgbClr r="0" g="0" b="0"/>
        </a:lnRef>
        <a:fillRef idx="1">
          <a:scrgbClr r="0" g="0" b="0"/>
        </a:fillRef>
        <a:effectRef idx="0">
          <a:scrgbClr r="0" g="0" b="0"/>
        </a:effectRef>
        <a:fontRef idx="minor"/>
      </dsp:style>
    </dsp:sp>
    <dsp:sp modelId="{8357CA35-2D87-A94D-9AB5-64200CE14ABB}">
      <dsp:nvSpPr>
        <dsp:cNvPr id="0" name=""/>
        <dsp:cNvSpPr/>
      </dsp:nvSpPr>
      <dsp:spPr>
        <a:xfrm>
          <a:off x="6260176" y="266635"/>
          <a:ext cx="758211" cy="758211"/>
        </a:xfrm>
        <a:prstGeom prst="ellipse">
          <a:avLst/>
        </a:prstGeom>
        <a:gradFill rotWithShape="0">
          <a:gsLst>
            <a:gs pos="0">
              <a:schemeClr val="accent5">
                <a:hueOff val="-512246"/>
                <a:satOff val="-44573"/>
                <a:lumOff val="-441"/>
                <a:alphaOff val="0"/>
                <a:tint val="98000"/>
                <a:lumMod val="114000"/>
              </a:schemeClr>
            </a:gs>
            <a:gs pos="100000">
              <a:schemeClr val="accent5">
                <a:hueOff val="-512246"/>
                <a:satOff val="-44573"/>
                <a:lumOff val="-441"/>
                <a:alphaOff val="0"/>
                <a:shade val="90000"/>
                <a:lumMod val="84000"/>
              </a:schemeClr>
            </a:gs>
          </a:gsLst>
          <a:lin ang="5400000" scaled="0"/>
        </a:gradFill>
        <a:ln w="9525" cap="rnd" cmpd="sng" algn="ctr">
          <a:solidFill>
            <a:schemeClr val="accent5">
              <a:hueOff val="-512246"/>
              <a:satOff val="-44573"/>
              <a:lumOff val="-441"/>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9423" tIns="29423" rIns="29423" bIns="29423" numCol="1" spcCol="1270" anchor="ctr" anchorCtr="0">
          <a:noAutofit/>
        </a:bodyPr>
        <a:lstStyle/>
        <a:p>
          <a:pPr marL="0" lvl="0" indent="0" algn="ctr" defTabSz="1511300">
            <a:lnSpc>
              <a:spcPct val="90000"/>
            </a:lnSpc>
            <a:spcBef>
              <a:spcPct val="0"/>
            </a:spcBef>
            <a:spcAft>
              <a:spcPct val="35000"/>
            </a:spcAft>
            <a:buNone/>
          </a:pPr>
          <a:r>
            <a:rPr lang="en-US" sz="3400" kern="1200"/>
            <a:t>4</a:t>
          </a:r>
        </a:p>
      </dsp:txBody>
      <dsp:txXfrm>
        <a:off x="6371213" y="377672"/>
        <a:ext cx="536137" cy="536137"/>
      </dsp:txXfrm>
    </dsp:sp>
    <dsp:sp modelId="{CF61B011-3D37-9447-963C-880D595B519D}">
      <dsp:nvSpPr>
        <dsp:cNvPr id="0" name=""/>
        <dsp:cNvSpPr/>
      </dsp:nvSpPr>
      <dsp:spPr>
        <a:xfrm>
          <a:off x="5774055" y="1190447"/>
          <a:ext cx="1730454" cy="1965600"/>
        </a:xfrm>
        <a:prstGeom prst="upArrowCallout">
          <a:avLst>
            <a:gd name="adj1" fmla="val 50000"/>
            <a:gd name="adj2" fmla="val 20000"/>
            <a:gd name="adj3" fmla="val 20000"/>
            <a:gd name="adj4" fmla="val 100000"/>
          </a:avLst>
        </a:prstGeom>
        <a:solidFill>
          <a:schemeClr val="accent5">
            <a:tint val="40000"/>
            <a:alpha val="90000"/>
            <a:hueOff val="-197070"/>
            <a:satOff val="-42677"/>
            <a:lumOff val="-2404"/>
            <a:alphaOff val="0"/>
          </a:schemeClr>
        </a:solidFill>
        <a:ln w="9525" cap="rnd" cmpd="sng" algn="ctr">
          <a:solidFill>
            <a:schemeClr val="accent5">
              <a:tint val="40000"/>
              <a:alpha val="90000"/>
              <a:hueOff val="-197070"/>
              <a:satOff val="-42677"/>
              <a:lumOff val="-240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6500" tIns="165100" rIns="136500" bIns="165100" numCol="1" spcCol="1270" anchor="t" anchorCtr="0">
          <a:noAutofit/>
        </a:bodyPr>
        <a:lstStyle/>
        <a:p>
          <a:pPr marL="0" lvl="0" indent="0" algn="l" defTabSz="488950">
            <a:lnSpc>
              <a:spcPct val="90000"/>
            </a:lnSpc>
            <a:spcBef>
              <a:spcPct val="0"/>
            </a:spcBef>
            <a:spcAft>
              <a:spcPct val="35000"/>
            </a:spcAft>
            <a:buNone/>
          </a:pPr>
          <a:r>
            <a:rPr lang="en-US" sz="1100" kern="1200">
              <a:hlinkClick xmlns:r="http://schemas.openxmlformats.org/officeDocument/2006/relationships" r:id="rId4"/>
            </a:rPr>
            <a:t>https://github.com/tnguye53/Thomas_Data606/blob/main/docs/visualization/md_crashes.png</a:t>
          </a:r>
          <a:endParaRPr lang="en-US" sz="1100" kern="1200"/>
        </a:p>
      </dsp:txBody>
      <dsp:txXfrm>
        <a:off x="5774055" y="1536538"/>
        <a:ext cx="1730454" cy="1619509"/>
      </dsp:txXfrm>
    </dsp:sp>
    <dsp:sp modelId="{77F4C4D3-CCBA-0C4B-88FD-2BD0CECAA861}">
      <dsp:nvSpPr>
        <dsp:cNvPr id="0" name=""/>
        <dsp:cNvSpPr/>
      </dsp:nvSpPr>
      <dsp:spPr>
        <a:xfrm>
          <a:off x="7696782" y="645705"/>
          <a:ext cx="865227" cy="72"/>
        </a:xfrm>
        <a:prstGeom prst="rect">
          <a:avLst/>
        </a:prstGeom>
        <a:solidFill>
          <a:schemeClr val="accent5">
            <a:tint val="40000"/>
            <a:alpha val="90000"/>
            <a:hueOff val="-214985"/>
            <a:satOff val="-46557"/>
            <a:lumOff val="-2623"/>
            <a:alphaOff val="0"/>
          </a:schemeClr>
        </a:solidFill>
        <a:ln w="9525" cap="rnd" cmpd="sng" algn="ctr">
          <a:solidFill>
            <a:schemeClr val="accent5">
              <a:tint val="40000"/>
              <a:alpha val="90000"/>
              <a:hueOff val="-214985"/>
              <a:satOff val="-46557"/>
              <a:lumOff val="-2623"/>
              <a:alphaOff val="0"/>
            </a:schemeClr>
          </a:solidFill>
          <a:prstDash val="solid"/>
        </a:ln>
        <a:effectLst/>
      </dsp:spPr>
      <dsp:style>
        <a:lnRef idx="1">
          <a:scrgbClr r="0" g="0" b="0"/>
        </a:lnRef>
        <a:fillRef idx="1">
          <a:scrgbClr r="0" g="0" b="0"/>
        </a:fillRef>
        <a:effectRef idx="0">
          <a:scrgbClr r="0" g="0" b="0"/>
        </a:effectRef>
        <a:fontRef idx="minor"/>
      </dsp:style>
    </dsp:sp>
    <dsp:sp modelId="{BC889466-7260-0940-8EEE-405F226F6FC9}">
      <dsp:nvSpPr>
        <dsp:cNvPr id="0" name=""/>
        <dsp:cNvSpPr/>
      </dsp:nvSpPr>
      <dsp:spPr>
        <a:xfrm>
          <a:off x="8182903" y="266635"/>
          <a:ext cx="758211" cy="758211"/>
        </a:xfrm>
        <a:prstGeom prst="ellipse">
          <a:avLst/>
        </a:prstGeom>
        <a:gradFill rotWithShape="0">
          <a:gsLst>
            <a:gs pos="0">
              <a:schemeClr val="accent5">
                <a:hueOff val="-682995"/>
                <a:satOff val="-59431"/>
                <a:lumOff val="-588"/>
                <a:alphaOff val="0"/>
                <a:tint val="98000"/>
                <a:lumMod val="114000"/>
              </a:schemeClr>
            </a:gs>
            <a:gs pos="100000">
              <a:schemeClr val="accent5">
                <a:hueOff val="-682995"/>
                <a:satOff val="-59431"/>
                <a:lumOff val="-588"/>
                <a:alphaOff val="0"/>
                <a:shade val="90000"/>
                <a:lumMod val="84000"/>
              </a:schemeClr>
            </a:gs>
          </a:gsLst>
          <a:lin ang="5400000" scaled="0"/>
        </a:gradFill>
        <a:ln w="9525" cap="rnd" cmpd="sng" algn="ctr">
          <a:solidFill>
            <a:schemeClr val="accent5">
              <a:hueOff val="-682995"/>
              <a:satOff val="-59431"/>
              <a:lumOff val="-588"/>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9423" tIns="29423" rIns="29423" bIns="29423" numCol="1" spcCol="1270" anchor="ctr" anchorCtr="0">
          <a:noAutofit/>
        </a:bodyPr>
        <a:lstStyle/>
        <a:p>
          <a:pPr marL="0" lvl="0" indent="0" algn="ctr" defTabSz="1511300">
            <a:lnSpc>
              <a:spcPct val="90000"/>
            </a:lnSpc>
            <a:spcBef>
              <a:spcPct val="0"/>
            </a:spcBef>
            <a:spcAft>
              <a:spcPct val="35000"/>
            </a:spcAft>
            <a:buNone/>
          </a:pPr>
          <a:r>
            <a:rPr lang="en-US" sz="3400" kern="1200"/>
            <a:t>5</a:t>
          </a:r>
        </a:p>
      </dsp:txBody>
      <dsp:txXfrm>
        <a:off x="8293940" y="377672"/>
        <a:ext cx="536137" cy="536137"/>
      </dsp:txXfrm>
    </dsp:sp>
    <dsp:sp modelId="{D59D4957-1A5F-C247-A48C-9CAB34D8D4C6}">
      <dsp:nvSpPr>
        <dsp:cNvPr id="0" name=""/>
        <dsp:cNvSpPr/>
      </dsp:nvSpPr>
      <dsp:spPr>
        <a:xfrm>
          <a:off x="7696782" y="1190447"/>
          <a:ext cx="1730454" cy="1965600"/>
        </a:xfrm>
        <a:prstGeom prst="upArrowCallout">
          <a:avLst>
            <a:gd name="adj1" fmla="val 50000"/>
            <a:gd name="adj2" fmla="val 20000"/>
            <a:gd name="adj3" fmla="val 20000"/>
            <a:gd name="adj4" fmla="val 100000"/>
          </a:avLst>
        </a:prstGeom>
        <a:solidFill>
          <a:schemeClr val="accent5">
            <a:tint val="40000"/>
            <a:alpha val="90000"/>
            <a:hueOff val="-250816"/>
            <a:satOff val="-54316"/>
            <a:lumOff val="-3060"/>
            <a:alphaOff val="0"/>
          </a:schemeClr>
        </a:solidFill>
        <a:ln w="9525" cap="rnd" cmpd="sng" algn="ctr">
          <a:solidFill>
            <a:schemeClr val="accent5">
              <a:tint val="40000"/>
              <a:alpha val="90000"/>
              <a:hueOff val="-250816"/>
              <a:satOff val="-54316"/>
              <a:lumOff val="-306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6500" tIns="165100" rIns="136500" bIns="165100" numCol="1" spcCol="1270" anchor="t" anchorCtr="0">
          <a:noAutofit/>
        </a:bodyPr>
        <a:lstStyle/>
        <a:p>
          <a:pPr marL="0" lvl="0" indent="0" algn="l" defTabSz="488950">
            <a:lnSpc>
              <a:spcPct val="90000"/>
            </a:lnSpc>
            <a:spcBef>
              <a:spcPct val="0"/>
            </a:spcBef>
            <a:spcAft>
              <a:spcPct val="35000"/>
            </a:spcAft>
            <a:buNone/>
          </a:pPr>
          <a:r>
            <a:rPr lang="en-US" sz="1100" kern="1200">
              <a:hlinkClick xmlns:r="http://schemas.openxmlformats.org/officeDocument/2006/relationships" r:id="rId5"/>
            </a:rPr>
            <a:t>https://github.com/tnguye53/Thomas_Data606/blob/main/docs/visualization/crashes_per_county_year.png</a:t>
          </a:r>
          <a:endParaRPr lang="en-US" sz="1100" kern="1200"/>
        </a:p>
      </dsp:txBody>
      <dsp:txXfrm>
        <a:off x="7696782" y="1536538"/>
        <a:ext cx="1730454" cy="161950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C0742E-8126-124B-A2A1-B30FF25C19B3}" type="datetimeFigureOut">
              <a:rPr lang="en-US" smtClean="0"/>
              <a:t>8/1/23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4AC96F-BD68-AF4B-AA40-C89F88ED6CAC}" type="slidenum">
              <a:rPr lang="en-US" smtClean="0"/>
              <a:t>‹#›</a:t>
            </a:fld>
            <a:endParaRPr lang="en-US"/>
          </a:p>
        </p:txBody>
      </p:sp>
    </p:spTree>
    <p:extLst>
      <p:ext uri="{BB962C8B-B14F-4D97-AF65-F5344CB8AC3E}">
        <p14:creationId xmlns:p14="http://schemas.microsoft.com/office/powerpoint/2010/main" val="4213027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project is on Predicting crash severity on Maryland Statewide Vehicle Crashes from the years 2015 thru 2022 using machine learning.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C4AC96F-BD68-AF4B-AA40-C89F88ED6CAC}" type="slidenum">
              <a:rPr lang="en-US" smtClean="0"/>
              <a:t>1</a:t>
            </a:fld>
            <a:endParaRPr lang="en-US"/>
          </a:p>
        </p:txBody>
      </p:sp>
    </p:spTree>
    <p:extLst>
      <p:ext uri="{BB962C8B-B14F-4D97-AF65-F5344CB8AC3E}">
        <p14:creationId xmlns:p14="http://schemas.microsoft.com/office/powerpoint/2010/main" val="878271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Crashes that occurred for each county in Maryland. </a:t>
            </a:r>
          </a:p>
          <a:p>
            <a:endParaRPr lang="en-US" dirty="0"/>
          </a:p>
          <a:p>
            <a:r>
              <a:rPr lang="en-US" dirty="0"/>
              <a:t>Population and the number of crashes. </a:t>
            </a:r>
          </a:p>
          <a:p>
            <a:r>
              <a:rPr lang="en-US" dirty="0"/>
              <a:t>Population Density</a:t>
            </a:r>
          </a:p>
          <a:p>
            <a:endParaRPr lang="en-US" dirty="0"/>
          </a:p>
        </p:txBody>
      </p:sp>
      <p:sp>
        <p:nvSpPr>
          <p:cNvPr id="4" name="Slide Number Placeholder 3"/>
          <p:cNvSpPr>
            <a:spLocks noGrp="1"/>
          </p:cNvSpPr>
          <p:nvPr>
            <p:ph type="sldNum" sz="quarter" idx="5"/>
          </p:nvPr>
        </p:nvSpPr>
        <p:spPr/>
        <p:txBody>
          <a:bodyPr/>
          <a:lstStyle/>
          <a:p>
            <a:fld id="{DC4AC96F-BD68-AF4B-AA40-C89F88ED6CAC}" type="slidenum">
              <a:rPr lang="en-US" smtClean="0"/>
              <a:t>10</a:t>
            </a:fld>
            <a:endParaRPr lang="en-US"/>
          </a:p>
        </p:txBody>
      </p:sp>
    </p:spTree>
    <p:extLst>
      <p:ext uri="{BB962C8B-B14F-4D97-AF65-F5344CB8AC3E}">
        <p14:creationId xmlns:p14="http://schemas.microsoft.com/office/powerpoint/2010/main" val="3116688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Number of crashes per year</a:t>
            </a:r>
          </a:p>
        </p:txBody>
      </p:sp>
      <p:sp>
        <p:nvSpPr>
          <p:cNvPr id="4" name="Slide Number Placeholder 3"/>
          <p:cNvSpPr>
            <a:spLocks noGrp="1"/>
          </p:cNvSpPr>
          <p:nvPr>
            <p:ph type="sldNum" sz="quarter" idx="5"/>
          </p:nvPr>
        </p:nvSpPr>
        <p:spPr/>
        <p:txBody>
          <a:bodyPr/>
          <a:lstStyle/>
          <a:p>
            <a:fld id="{DC4AC96F-BD68-AF4B-AA40-C89F88ED6CAC}" type="slidenum">
              <a:rPr lang="en-US" smtClean="0"/>
              <a:t>11</a:t>
            </a:fld>
            <a:endParaRPr lang="en-US"/>
          </a:p>
        </p:txBody>
      </p:sp>
    </p:spTree>
    <p:extLst>
      <p:ext uri="{BB962C8B-B14F-4D97-AF65-F5344CB8AC3E}">
        <p14:creationId xmlns:p14="http://schemas.microsoft.com/office/powerpoint/2010/main" val="3803192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Inclement weather conditions vs crashes</a:t>
            </a:r>
          </a:p>
        </p:txBody>
      </p:sp>
      <p:sp>
        <p:nvSpPr>
          <p:cNvPr id="4" name="Slide Number Placeholder 3"/>
          <p:cNvSpPr>
            <a:spLocks noGrp="1"/>
          </p:cNvSpPr>
          <p:nvPr>
            <p:ph type="sldNum" sz="quarter" idx="5"/>
          </p:nvPr>
        </p:nvSpPr>
        <p:spPr/>
        <p:txBody>
          <a:bodyPr/>
          <a:lstStyle/>
          <a:p>
            <a:fld id="{DC4AC96F-BD68-AF4B-AA40-C89F88ED6CAC}" type="slidenum">
              <a:rPr lang="en-US" smtClean="0"/>
              <a:t>12</a:t>
            </a:fld>
            <a:endParaRPr lang="en-US"/>
          </a:p>
        </p:txBody>
      </p:sp>
    </p:spTree>
    <p:extLst>
      <p:ext uri="{BB962C8B-B14F-4D97-AF65-F5344CB8AC3E}">
        <p14:creationId xmlns:p14="http://schemas.microsoft.com/office/powerpoint/2010/main" val="1164466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Counties in Maryland with the most crashes</a:t>
            </a:r>
          </a:p>
        </p:txBody>
      </p:sp>
      <p:sp>
        <p:nvSpPr>
          <p:cNvPr id="4" name="Slide Number Placeholder 3"/>
          <p:cNvSpPr>
            <a:spLocks noGrp="1"/>
          </p:cNvSpPr>
          <p:nvPr>
            <p:ph type="sldNum" sz="quarter" idx="5"/>
          </p:nvPr>
        </p:nvSpPr>
        <p:spPr/>
        <p:txBody>
          <a:bodyPr/>
          <a:lstStyle/>
          <a:p>
            <a:fld id="{DC4AC96F-BD68-AF4B-AA40-C89F88ED6CAC}" type="slidenum">
              <a:rPr lang="en-US" smtClean="0"/>
              <a:t>13</a:t>
            </a:fld>
            <a:endParaRPr lang="en-US"/>
          </a:p>
        </p:txBody>
      </p:sp>
    </p:spTree>
    <p:extLst>
      <p:ext uri="{BB962C8B-B14F-4D97-AF65-F5344CB8AC3E}">
        <p14:creationId xmlns:p14="http://schemas.microsoft.com/office/powerpoint/2010/main" val="4215622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Crashes by county and year. </a:t>
            </a:r>
          </a:p>
          <a:p>
            <a:endParaRPr lang="en-US" dirty="0"/>
          </a:p>
          <a:p>
            <a:r>
              <a:rPr lang="en-US" dirty="0"/>
              <a:t>Per year from 2016 to 2022, stack bar chart for the county. </a:t>
            </a:r>
          </a:p>
          <a:p>
            <a:endParaRPr lang="en-US" dirty="0"/>
          </a:p>
        </p:txBody>
      </p:sp>
      <p:sp>
        <p:nvSpPr>
          <p:cNvPr id="4" name="Slide Number Placeholder 3"/>
          <p:cNvSpPr>
            <a:spLocks noGrp="1"/>
          </p:cNvSpPr>
          <p:nvPr>
            <p:ph type="sldNum" sz="quarter" idx="5"/>
          </p:nvPr>
        </p:nvSpPr>
        <p:spPr/>
        <p:txBody>
          <a:bodyPr/>
          <a:lstStyle/>
          <a:p>
            <a:fld id="{DC4AC96F-BD68-AF4B-AA40-C89F88ED6CAC}" type="slidenum">
              <a:rPr lang="en-US" smtClean="0"/>
              <a:t>14</a:t>
            </a:fld>
            <a:endParaRPr lang="en-US"/>
          </a:p>
        </p:txBody>
      </p:sp>
    </p:spTree>
    <p:extLst>
      <p:ext uri="{BB962C8B-B14F-4D97-AF65-F5344CB8AC3E}">
        <p14:creationId xmlns:p14="http://schemas.microsoft.com/office/powerpoint/2010/main" val="2589262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 plot </a:t>
            </a:r>
          </a:p>
        </p:txBody>
      </p:sp>
      <p:sp>
        <p:nvSpPr>
          <p:cNvPr id="4" name="Slide Number Placeholder 3"/>
          <p:cNvSpPr>
            <a:spLocks noGrp="1"/>
          </p:cNvSpPr>
          <p:nvPr>
            <p:ph type="sldNum" sz="quarter" idx="5"/>
          </p:nvPr>
        </p:nvSpPr>
        <p:spPr/>
        <p:txBody>
          <a:bodyPr/>
          <a:lstStyle/>
          <a:p>
            <a:fld id="{DC4AC96F-BD68-AF4B-AA40-C89F88ED6CAC}" type="slidenum">
              <a:rPr lang="en-US" smtClean="0"/>
              <a:t>16</a:t>
            </a:fld>
            <a:endParaRPr lang="en-US"/>
          </a:p>
        </p:txBody>
      </p:sp>
    </p:spTree>
    <p:extLst>
      <p:ext uri="{BB962C8B-B14F-4D97-AF65-F5344CB8AC3E}">
        <p14:creationId xmlns:p14="http://schemas.microsoft.com/office/powerpoint/2010/main" val="38057702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plot </a:t>
            </a:r>
          </a:p>
          <a:p>
            <a:endParaRPr lang="en-US" dirty="0"/>
          </a:p>
        </p:txBody>
      </p:sp>
      <p:sp>
        <p:nvSpPr>
          <p:cNvPr id="4" name="Slide Number Placeholder 3"/>
          <p:cNvSpPr>
            <a:spLocks noGrp="1"/>
          </p:cNvSpPr>
          <p:nvPr>
            <p:ph type="sldNum" sz="quarter" idx="5"/>
          </p:nvPr>
        </p:nvSpPr>
        <p:spPr/>
        <p:txBody>
          <a:bodyPr/>
          <a:lstStyle/>
          <a:p>
            <a:fld id="{DC4AC96F-BD68-AF4B-AA40-C89F88ED6CAC}" type="slidenum">
              <a:rPr lang="en-US" smtClean="0"/>
              <a:t>17</a:t>
            </a:fld>
            <a:endParaRPr lang="en-US"/>
          </a:p>
        </p:txBody>
      </p:sp>
    </p:spTree>
    <p:extLst>
      <p:ext uri="{BB962C8B-B14F-4D97-AF65-F5344CB8AC3E}">
        <p14:creationId xmlns:p14="http://schemas.microsoft.com/office/powerpoint/2010/main" val="42553789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Heat map </a:t>
            </a:r>
          </a:p>
        </p:txBody>
      </p:sp>
      <p:sp>
        <p:nvSpPr>
          <p:cNvPr id="4" name="Slide Number Placeholder 3"/>
          <p:cNvSpPr>
            <a:spLocks noGrp="1"/>
          </p:cNvSpPr>
          <p:nvPr>
            <p:ph type="sldNum" sz="quarter" idx="5"/>
          </p:nvPr>
        </p:nvSpPr>
        <p:spPr/>
        <p:txBody>
          <a:bodyPr/>
          <a:lstStyle/>
          <a:p>
            <a:fld id="{DC4AC96F-BD68-AF4B-AA40-C89F88ED6CAC}" type="slidenum">
              <a:rPr lang="en-US" smtClean="0"/>
              <a:t>18</a:t>
            </a:fld>
            <a:endParaRPr lang="en-US"/>
          </a:p>
        </p:txBody>
      </p:sp>
    </p:spTree>
    <p:extLst>
      <p:ext uri="{BB962C8B-B14F-4D97-AF65-F5344CB8AC3E}">
        <p14:creationId xmlns:p14="http://schemas.microsoft.com/office/powerpoint/2010/main" val="31956768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4AC96F-BD68-AF4B-AA40-C89F88ED6CAC}" type="slidenum">
              <a:rPr lang="en-US" smtClean="0"/>
              <a:t>19</a:t>
            </a:fld>
            <a:endParaRPr lang="en-US"/>
          </a:p>
        </p:txBody>
      </p:sp>
    </p:spTree>
    <p:extLst>
      <p:ext uri="{BB962C8B-B14F-4D97-AF65-F5344CB8AC3E}">
        <p14:creationId xmlns:p14="http://schemas.microsoft.com/office/powerpoint/2010/main" val="18413343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Features and target variables </a:t>
            </a:r>
          </a:p>
        </p:txBody>
      </p:sp>
      <p:sp>
        <p:nvSpPr>
          <p:cNvPr id="4" name="Slide Number Placeholder 3"/>
          <p:cNvSpPr>
            <a:spLocks noGrp="1"/>
          </p:cNvSpPr>
          <p:nvPr>
            <p:ph type="sldNum" sz="quarter" idx="5"/>
          </p:nvPr>
        </p:nvSpPr>
        <p:spPr/>
        <p:txBody>
          <a:bodyPr/>
          <a:lstStyle/>
          <a:p>
            <a:fld id="{DC4AC96F-BD68-AF4B-AA40-C89F88ED6CAC}" type="slidenum">
              <a:rPr lang="en-US" smtClean="0"/>
              <a:t>20</a:t>
            </a:fld>
            <a:endParaRPr lang="en-US"/>
          </a:p>
        </p:txBody>
      </p:sp>
    </p:spTree>
    <p:extLst>
      <p:ext uri="{BB962C8B-B14F-4D97-AF65-F5344CB8AC3E}">
        <p14:creationId xmlns:p14="http://schemas.microsoft.com/office/powerpoint/2010/main" val="73615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overview of my presentation: </a:t>
            </a:r>
          </a:p>
          <a:p>
            <a:r>
              <a:rPr lang="en-US" dirty="0"/>
              <a:t>Abstract -  little overview of what my project is a background </a:t>
            </a:r>
          </a:p>
          <a:p>
            <a:r>
              <a:rPr lang="en-US" dirty="0"/>
              <a:t>Overview of the data source and where I got it from </a:t>
            </a:r>
          </a:p>
          <a:p>
            <a:r>
              <a:rPr lang="en-US" dirty="0"/>
              <a:t>Some of my steps for preprocessing and EDA </a:t>
            </a:r>
          </a:p>
          <a:p>
            <a:r>
              <a:rPr lang="en-US" dirty="0"/>
              <a:t>Machine learning models </a:t>
            </a:r>
          </a:p>
          <a:p>
            <a:r>
              <a:rPr lang="en-US" dirty="0"/>
              <a:t>Conclusions</a:t>
            </a:r>
          </a:p>
          <a:p>
            <a:endParaRPr lang="en-US" dirty="0"/>
          </a:p>
        </p:txBody>
      </p:sp>
      <p:sp>
        <p:nvSpPr>
          <p:cNvPr id="4" name="Slide Number Placeholder 3"/>
          <p:cNvSpPr>
            <a:spLocks noGrp="1"/>
          </p:cNvSpPr>
          <p:nvPr>
            <p:ph type="sldNum" sz="quarter" idx="5"/>
          </p:nvPr>
        </p:nvSpPr>
        <p:spPr/>
        <p:txBody>
          <a:bodyPr/>
          <a:lstStyle/>
          <a:p>
            <a:fld id="{DC4AC96F-BD68-AF4B-AA40-C89F88ED6CAC}" type="slidenum">
              <a:rPr lang="en-US" smtClean="0"/>
              <a:t>2</a:t>
            </a:fld>
            <a:endParaRPr lang="en-US"/>
          </a:p>
        </p:txBody>
      </p:sp>
    </p:spTree>
    <p:extLst>
      <p:ext uri="{BB962C8B-B14F-4D97-AF65-F5344CB8AC3E}">
        <p14:creationId xmlns:p14="http://schemas.microsoft.com/office/powerpoint/2010/main" val="33769108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000000"/>
                </a:solidFill>
                <a:effectLst/>
                <a:latin typeface="Helvetica Neue" panose="02000503000000020004" pitchFamily="2" charset="0"/>
              </a:rPr>
              <a:t>Based on our performance of the Linear Regression, the accuracy of 72% is considered a good score and random forest classification. </a:t>
            </a:r>
          </a:p>
          <a:p>
            <a:pPr marL="628650" lvl="1" indent="-171450">
              <a:buFont typeface="Arial" panose="020B0604020202020204" pitchFamily="34" charset="0"/>
              <a:buChar char="•"/>
            </a:pPr>
            <a:r>
              <a:rPr lang="en-US" b="0" i="0" dirty="0">
                <a:solidFill>
                  <a:srgbClr val="000000"/>
                </a:solidFill>
                <a:effectLst/>
                <a:latin typeface="Helvetica Neue" panose="02000503000000020004" pitchFamily="2" charset="0"/>
              </a:rPr>
              <a:t>Both have a accuracy score of 72% </a:t>
            </a:r>
          </a:p>
          <a:p>
            <a:pPr marL="171450" indent="-171450">
              <a:buFont typeface="Arial" panose="020B0604020202020204" pitchFamily="34" charset="0"/>
              <a:buChar char="•"/>
            </a:pPr>
            <a:r>
              <a:rPr lang="en-US" b="0" i="0" dirty="0">
                <a:solidFill>
                  <a:srgbClr val="000000"/>
                </a:solidFill>
                <a:effectLst/>
                <a:latin typeface="Helvetica Neue" panose="02000503000000020004" pitchFamily="2" charset="0"/>
              </a:rPr>
              <a:t>Decision tree classification is on the weaker side </a:t>
            </a:r>
          </a:p>
          <a:p>
            <a:pPr marL="171450" indent="-171450">
              <a:buFont typeface="Arial" panose="020B0604020202020204" pitchFamily="34" charset="0"/>
              <a:buChar char="•"/>
            </a:pPr>
            <a:r>
              <a:rPr lang="en-US" b="0" i="0" dirty="0">
                <a:solidFill>
                  <a:srgbClr val="000000"/>
                </a:solidFill>
                <a:effectLst/>
                <a:latin typeface="Helvetica Neue" panose="02000503000000020004" pitchFamily="2" charset="0"/>
              </a:rPr>
              <a:t>If we want to compare our model then we will compare with ROC curve </a:t>
            </a:r>
          </a:p>
          <a:p>
            <a:endParaRPr lang="en-US" b="0" i="0" dirty="0">
              <a:solidFill>
                <a:srgbClr val="000000"/>
              </a:solidFill>
              <a:effectLst/>
              <a:latin typeface="Helvetica Neue" panose="02000503000000020004" pitchFamily="2" charset="0"/>
            </a:endParaRPr>
          </a:p>
          <a:p>
            <a:endParaRPr lang="en-US" dirty="0"/>
          </a:p>
        </p:txBody>
      </p:sp>
      <p:sp>
        <p:nvSpPr>
          <p:cNvPr id="4" name="Slide Number Placeholder 3"/>
          <p:cNvSpPr>
            <a:spLocks noGrp="1"/>
          </p:cNvSpPr>
          <p:nvPr>
            <p:ph type="sldNum" sz="quarter" idx="5"/>
          </p:nvPr>
        </p:nvSpPr>
        <p:spPr/>
        <p:txBody>
          <a:bodyPr/>
          <a:lstStyle/>
          <a:p>
            <a:fld id="{DC4AC96F-BD68-AF4B-AA40-C89F88ED6CAC}" type="slidenum">
              <a:rPr lang="en-US" smtClean="0"/>
              <a:t>21</a:t>
            </a:fld>
            <a:endParaRPr lang="en-US"/>
          </a:p>
        </p:txBody>
      </p:sp>
    </p:spTree>
    <p:extLst>
      <p:ext uri="{BB962C8B-B14F-4D97-AF65-F5344CB8AC3E}">
        <p14:creationId xmlns:p14="http://schemas.microsoft.com/office/powerpoint/2010/main" val="1426604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results for the ROC (Receiver Operating Characteristic) curve, the results shows the trade-off between the True positive and false positive. </a:t>
            </a:r>
          </a:p>
          <a:p>
            <a:r>
              <a:rPr lang="en-US" dirty="0"/>
              <a:t>AUC (Area under the curve) represents the single value representing the overall performance of the model. </a:t>
            </a:r>
          </a:p>
          <a:p>
            <a:endParaRPr lang="en-US" dirty="0"/>
          </a:p>
          <a:p>
            <a:r>
              <a:rPr lang="en-US" dirty="0"/>
              <a:t>From the results, random forest performs the best with the highest AUC, followed by logistic regression and decision tree has the lowest AUC among the three models. </a:t>
            </a:r>
          </a:p>
        </p:txBody>
      </p:sp>
      <p:sp>
        <p:nvSpPr>
          <p:cNvPr id="4" name="Slide Number Placeholder 3"/>
          <p:cNvSpPr>
            <a:spLocks noGrp="1"/>
          </p:cNvSpPr>
          <p:nvPr>
            <p:ph type="sldNum" sz="quarter" idx="5"/>
          </p:nvPr>
        </p:nvSpPr>
        <p:spPr/>
        <p:txBody>
          <a:bodyPr/>
          <a:lstStyle/>
          <a:p>
            <a:fld id="{DC4AC96F-BD68-AF4B-AA40-C89F88ED6CAC}" type="slidenum">
              <a:rPr lang="en-US" smtClean="0"/>
              <a:t>22</a:t>
            </a:fld>
            <a:endParaRPr lang="en-US"/>
          </a:p>
        </p:txBody>
      </p:sp>
    </p:spTree>
    <p:extLst>
      <p:ext uri="{BB962C8B-B14F-4D97-AF65-F5344CB8AC3E}">
        <p14:creationId xmlns:p14="http://schemas.microsoft.com/office/powerpoint/2010/main" val="15809527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used a Confusion matrix to </a:t>
            </a:r>
            <a:r>
              <a:rPr lang="en-US" dirty="0" err="1"/>
              <a:t>evalute</a:t>
            </a:r>
            <a:r>
              <a:rPr lang="en-US" dirty="0"/>
              <a:t> the performance our classification model which provides the breakdown of the predictions and the actual outcomes for each class. </a:t>
            </a:r>
          </a:p>
          <a:p>
            <a:endParaRPr lang="en-US" dirty="0"/>
          </a:p>
          <a:p>
            <a:r>
              <a:rPr lang="en-US" dirty="0"/>
              <a:t>Based on the results from confusion matrix: </a:t>
            </a:r>
          </a:p>
          <a:p>
            <a:endParaRPr lang="en-US" dirty="0"/>
          </a:p>
          <a:p>
            <a:r>
              <a:rPr lang="en-US" dirty="0"/>
              <a:t>- 98103 represent number of instances correctly predicted as 'Property Damage Crash' (True Negatives). </a:t>
            </a:r>
          </a:p>
          <a:p>
            <a:r>
              <a:rPr lang="en-US" dirty="0"/>
              <a:t>- 11942 represent the number of instances incorrectly predicted as 'Severe Crash' when they should be 'Property Damage Crash' (False Positives). </a:t>
            </a:r>
          </a:p>
          <a:p>
            <a:r>
              <a:rPr lang="en-US" dirty="0"/>
              <a:t>- 31805 represent the number of instances incorrectly predicted as 'Property Damage Crash' when they should be 'Severe Cash' (False Negatives). </a:t>
            </a:r>
          </a:p>
          <a:p>
            <a:r>
              <a:rPr lang="en-US" dirty="0"/>
              <a:t>- 11672 represent the number of instances correctly predicted as 'Severe Crash' (True Positives). </a:t>
            </a:r>
          </a:p>
          <a:p>
            <a:endParaRPr lang="en-US" dirty="0"/>
          </a:p>
          <a:p>
            <a:r>
              <a:rPr lang="en-US" dirty="0"/>
              <a:t>In Summary: </a:t>
            </a:r>
          </a:p>
          <a:p>
            <a:r>
              <a:rPr lang="en-US" dirty="0"/>
              <a:t>- The confusion matrix correctly predicted 'Property Damage Crash' with count of 98103 (True Negatives). </a:t>
            </a:r>
          </a:p>
          <a:p>
            <a:r>
              <a:rPr lang="en-US" dirty="0"/>
              <a:t>- The model made false positive predictions because it classified 'Severe Crash' when they were 'Property Damage Crash' with count of 11942 (False Positives).</a:t>
            </a:r>
          </a:p>
          <a:p>
            <a:r>
              <a:rPr lang="en-US" dirty="0"/>
              <a:t>- The model false negative prediction because it classified 'Property Damage Crash' when they were 'Severe Crash' incorrectly with count of 31805 (False Negatives). </a:t>
            </a:r>
          </a:p>
          <a:p>
            <a:r>
              <a:rPr lang="en-US" dirty="0"/>
              <a:t>- the confusion matrix correctly predicted 'Severe Crash' with count of 11672 (True Positives). </a:t>
            </a:r>
          </a:p>
          <a:p>
            <a:endParaRPr lang="en-US" dirty="0"/>
          </a:p>
          <a:p>
            <a:endParaRPr lang="en-US" dirty="0"/>
          </a:p>
          <a:p>
            <a:r>
              <a:rPr lang="en-US" dirty="0"/>
              <a:t>Change the labels = from 0 and 1. Property damage and severe. </a:t>
            </a:r>
          </a:p>
          <a:p>
            <a:endParaRPr lang="en-US" dirty="0"/>
          </a:p>
          <a:p>
            <a:r>
              <a:rPr lang="en-US" dirty="0"/>
              <a:t>Color scale. </a:t>
            </a:r>
          </a:p>
        </p:txBody>
      </p:sp>
      <p:sp>
        <p:nvSpPr>
          <p:cNvPr id="4" name="Slide Number Placeholder 3"/>
          <p:cNvSpPr>
            <a:spLocks noGrp="1"/>
          </p:cNvSpPr>
          <p:nvPr>
            <p:ph type="sldNum" sz="quarter" idx="5"/>
          </p:nvPr>
        </p:nvSpPr>
        <p:spPr/>
        <p:txBody>
          <a:bodyPr/>
          <a:lstStyle/>
          <a:p>
            <a:fld id="{DC4AC96F-BD68-AF4B-AA40-C89F88ED6CAC}" type="slidenum">
              <a:rPr lang="en-US" smtClean="0"/>
              <a:t>23</a:t>
            </a:fld>
            <a:endParaRPr lang="en-US"/>
          </a:p>
        </p:txBody>
      </p:sp>
    </p:spTree>
    <p:extLst>
      <p:ext uri="{BB962C8B-B14F-4D97-AF65-F5344CB8AC3E}">
        <p14:creationId xmlns:p14="http://schemas.microsoft.com/office/powerpoint/2010/main" val="15937299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4AC96F-BD68-AF4B-AA40-C89F88ED6CAC}" type="slidenum">
              <a:rPr lang="en-US" smtClean="0"/>
              <a:t>24</a:t>
            </a:fld>
            <a:endParaRPr lang="en-US"/>
          </a:p>
        </p:txBody>
      </p:sp>
    </p:spTree>
    <p:extLst>
      <p:ext uri="{BB962C8B-B14F-4D97-AF65-F5344CB8AC3E}">
        <p14:creationId xmlns:p14="http://schemas.microsoft.com/office/powerpoint/2010/main" val="2582550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Maryland and Vehicle crashes have risen significantly each year when data was obtained in 2015 </a:t>
            </a:r>
          </a:p>
          <a:p>
            <a:pPr marL="171450" indent="-171450">
              <a:buFont typeface="Arial" panose="020B0604020202020204" pitchFamily="34" charset="0"/>
              <a:buChar char="•"/>
            </a:pPr>
            <a:r>
              <a:rPr lang="en-US" dirty="0"/>
              <a:t>Tens of thousands of collisions are reported</a:t>
            </a:r>
          </a:p>
          <a:p>
            <a:pPr marL="628650" lvl="1" indent="-171450">
              <a:buFont typeface="Arial" panose="020B0604020202020204" pitchFamily="34" charset="0"/>
              <a:buChar char="•"/>
            </a:pPr>
            <a:r>
              <a:rPr lang="en-US" dirty="0"/>
              <a:t>Location, conditions, areas, weather are some of the major key factors that are involved with accidents</a:t>
            </a:r>
          </a:p>
          <a:p>
            <a:pPr marL="171450" lvl="0" indent="-171450">
              <a:buFont typeface="Arial" panose="020B0604020202020204" pitchFamily="34" charset="0"/>
              <a:buChar char="•"/>
            </a:pPr>
            <a:r>
              <a:rPr lang="en-US" dirty="0"/>
              <a:t>With modern technology, we can assess the severity of crashes and vehicles involved and hopefully reduce the risk of another accident in MD. </a:t>
            </a:r>
          </a:p>
          <a:p>
            <a:pPr marL="171450" lvl="0" indent="-171450">
              <a:buFont typeface="Arial" panose="020B0604020202020204" pitchFamily="34" charset="0"/>
              <a:buChar char="•"/>
            </a:pPr>
            <a:r>
              <a:rPr lang="en-US" dirty="0"/>
              <a:t>Main objective with this project is to provide and predict the types of severity of crashes in different counties of MD using ML. </a:t>
            </a:r>
          </a:p>
        </p:txBody>
      </p:sp>
      <p:sp>
        <p:nvSpPr>
          <p:cNvPr id="4" name="Slide Number Placeholder 3"/>
          <p:cNvSpPr>
            <a:spLocks noGrp="1"/>
          </p:cNvSpPr>
          <p:nvPr>
            <p:ph type="sldNum" sz="quarter" idx="5"/>
          </p:nvPr>
        </p:nvSpPr>
        <p:spPr/>
        <p:txBody>
          <a:bodyPr/>
          <a:lstStyle/>
          <a:p>
            <a:fld id="{DC4AC96F-BD68-AF4B-AA40-C89F88ED6CAC}" type="slidenum">
              <a:rPr lang="en-US" smtClean="0"/>
              <a:t>3</a:t>
            </a:fld>
            <a:endParaRPr lang="en-US"/>
          </a:p>
        </p:txBody>
      </p:sp>
    </p:spTree>
    <p:extLst>
      <p:ext uri="{BB962C8B-B14F-4D97-AF65-F5344CB8AC3E}">
        <p14:creationId xmlns:p14="http://schemas.microsoft.com/office/powerpoint/2010/main" val="3504365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-Maryland is known for its diverse landscapes, scenic mountains, bustling city, and high volume of traffic and crazy drivers on the daily. </a:t>
            </a:r>
          </a:p>
          <a:p>
            <a:pPr marL="171450" indent="-171450">
              <a:buFont typeface="Arial" panose="020B0604020202020204" pitchFamily="34" charset="0"/>
              <a:buChar char="•"/>
            </a:pPr>
            <a:r>
              <a:rPr lang="en-US" dirty="0"/>
              <a:t>According to </a:t>
            </a:r>
            <a:r>
              <a:rPr lang="en-US" dirty="0" err="1"/>
              <a:t>Insurify</a:t>
            </a:r>
            <a:r>
              <a:rPr lang="en-US" dirty="0"/>
              <a:t> (Data experts in vehicle, property, and insurance specialist Gardner and Vohra mentioned that </a:t>
            </a:r>
          </a:p>
          <a:p>
            <a:pPr marL="171450" indent="-171450">
              <a:buFont typeface="Arial" panose="020B0604020202020204" pitchFamily="34" charset="0"/>
              <a:buChar char="•"/>
            </a:pPr>
            <a:r>
              <a:rPr lang="en-US" dirty="0"/>
              <a:t>-Maryland ranks 6th highest in at-fault accidents on record which is 19% higher than national average. </a:t>
            </a:r>
          </a:p>
          <a:p>
            <a:pPr marL="171450" indent="-171450">
              <a:buFont typeface="Arial" panose="020B0604020202020204" pitchFamily="34" charset="0"/>
              <a:buChar char="•"/>
            </a:pPr>
            <a:r>
              <a:rPr lang="en-US" dirty="0"/>
              <a:t>-1 in 10,870 people have been killed in traffic within Maryland. </a:t>
            </a:r>
          </a:p>
          <a:p>
            <a:pPr marL="171450" indent="-171450">
              <a:buFont typeface="Arial" panose="020B0604020202020204" pitchFamily="34" charset="0"/>
              <a:buChar char="•"/>
            </a:pPr>
            <a:r>
              <a:rPr lang="en-US" dirty="0"/>
              <a:t>On average, there are over 115,000 car accidents each year over 5-year period. This is one of the highest percentage of car crashes on highway and county roads</a:t>
            </a:r>
          </a:p>
          <a:p>
            <a:endParaRPr lang="en-US" dirty="0"/>
          </a:p>
        </p:txBody>
      </p:sp>
      <p:sp>
        <p:nvSpPr>
          <p:cNvPr id="4" name="Slide Number Placeholder 3"/>
          <p:cNvSpPr>
            <a:spLocks noGrp="1"/>
          </p:cNvSpPr>
          <p:nvPr>
            <p:ph type="sldNum" sz="quarter" idx="5"/>
          </p:nvPr>
        </p:nvSpPr>
        <p:spPr/>
        <p:txBody>
          <a:bodyPr/>
          <a:lstStyle/>
          <a:p>
            <a:fld id="{DC4AC96F-BD68-AF4B-AA40-C89F88ED6CAC}" type="slidenum">
              <a:rPr lang="en-US" smtClean="0"/>
              <a:t>4</a:t>
            </a:fld>
            <a:endParaRPr lang="en-US"/>
          </a:p>
        </p:txBody>
      </p:sp>
    </p:spTree>
    <p:extLst>
      <p:ext uri="{BB962C8B-B14F-4D97-AF65-F5344CB8AC3E}">
        <p14:creationId xmlns:p14="http://schemas.microsoft.com/office/powerpoint/2010/main" val="51417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Maryland crash dataset is obtained from </a:t>
            </a:r>
            <a:r>
              <a:rPr lang="en-US" dirty="0" err="1"/>
              <a:t>opendata</a:t>
            </a:r>
            <a:r>
              <a:rPr lang="en-US" dirty="0"/>
              <a:t> </a:t>
            </a:r>
          </a:p>
          <a:p>
            <a:pPr marL="171450" indent="-171450">
              <a:buFont typeface="Arial" panose="020B0604020202020204" pitchFamily="34" charset="0"/>
              <a:buChar char="•"/>
            </a:pPr>
            <a:r>
              <a:rPr lang="en-US" dirty="0"/>
              <a:t>Crash reports are from first Quarter Q1 of Jan 2015 thru last Quarter Q4 Dec 2022. </a:t>
            </a:r>
          </a:p>
          <a:p>
            <a:pPr marL="171450" indent="-171450">
              <a:buFont typeface="Arial" panose="020B0604020202020204" pitchFamily="34" charset="0"/>
              <a:buChar char="•"/>
            </a:pPr>
            <a:r>
              <a:rPr lang="en-US" dirty="0"/>
              <a:t>Dataset contains total of 56 columns and over 800,000 records </a:t>
            </a:r>
          </a:p>
          <a:p>
            <a:pPr marL="171450" indent="-171450">
              <a:buFont typeface="Arial" panose="020B0604020202020204" pitchFamily="34" charset="0"/>
              <a:buChar char="•"/>
            </a:pPr>
            <a:r>
              <a:rPr lang="en-US" dirty="0"/>
              <a:t>Dataset is downloaded in form of CSV file. </a:t>
            </a:r>
          </a:p>
        </p:txBody>
      </p:sp>
      <p:sp>
        <p:nvSpPr>
          <p:cNvPr id="4" name="Slide Number Placeholder 3"/>
          <p:cNvSpPr>
            <a:spLocks noGrp="1"/>
          </p:cNvSpPr>
          <p:nvPr>
            <p:ph type="sldNum" sz="quarter" idx="5"/>
          </p:nvPr>
        </p:nvSpPr>
        <p:spPr/>
        <p:txBody>
          <a:bodyPr/>
          <a:lstStyle/>
          <a:p>
            <a:fld id="{DC4AC96F-BD68-AF4B-AA40-C89F88ED6CAC}" type="slidenum">
              <a:rPr lang="en-US" smtClean="0"/>
              <a:t>5</a:t>
            </a:fld>
            <a:endParaRPr lang="en-US"/>
          </a:p>
        </p:txBody>
      </p:sp>
    </p:spTree>
    <p:extLst>
      <p:ext uri="{BB962C8B-B14F-4D97-AF65-F5344CB8AC3E}">
        <p14:creationId xmlns:p14="http://schemas.microsoft.com/office/powerpoint/2010/main" val="3157915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Maryland statewide vehicle dataset </a:t>
            </a:r>
          </a:p>
        </p:txBody>
      </p:sp>
      <p:sp>
        <p:nvSpPr>
          <p:cNvPr id="4" name="Slide Number Placeholder 3"/>
          <p:cNvSpPr>
            <a:spLocks noGrp="1"/>
          </p:cNvSpPr>
          <p:nvPr>
            <p:ph type="sldNum" sz="quarter" idx="5"/>
          </p:nvPr>
        </p:nvSpPr>
        <p:spPr/>
        <p:txBody>
          <a:bodyPr/>
          <a:lstStyle/>
          <a:p>
            <a:fld id="{DC4AC96F-BD68-AF4B-AA40-C89F88ED6CAC}" type="slidenum">
              <a:rPr lang="en-US" smtClean="0"/>
              <a:t>6</a:t>
            </a:fld>
            <a:endParaRPr lang="en-US"/>
          </a:p>
        </p:txBody>
      </p:sp>
    </p:spTree>
    <p:extLst>
      <p:ext uri="{BB962C8B-B14F-4D97-AF65-F5344CB8AC3E}">
        <p14:creationId xmlns:p14="http://schemas.microsoft.com/office/powerpoint/2010/main" val="1783168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Only selecting the columns to use that is appliable when trying to predict and compare our classification models </a:t>
            </a:r>
          </a:p>
          <a:p>
            <a:pPr marL="171450" indent="-171450">
              <a:buFont typeface="Arial" panose="020B0604020202020204" pitchFamily="34" charset="0"/>
              <a:buChar char="•"/>
            </a:pPr>
            <a:r>
              <a:rPr lang="en-US" dirty="0"/>
              <a:t>Check for null values </a:t>
            </a:r>
          </a:p>
        </p:txBody>
      </p:sp>
      <p:sp>
        <p:nvSpPr>
          <p:cNvPr id="4" name="Slide Number Placeholder 3"/>
          <p:cNvSpPr>
            <a:spLocks noGrp="1"/>
          </p:cNvSpPr>
          <p:nvPr>
            <p:ph type="sldNum" sz="quarter" idx="5"/>
          </p:nvPr>
        </p:nvSpPr>
        <p:spPr/>
        <p:txBody>
          <a:bodyPr/>
          <a:lstStyle/>
          <a:p>
            <a:fld id="{DC4AC96F-BD68-AF4B-AA40-C89F88ED6CAC}" type="slidenum">
              <a:rPr lang="en-US" smtClean="0"/>
              <a:t>7</a:t>
            </a:fld>
            <a:endParaRPr lang="en-US"/>
          </a:p>
        </p:txBody>
      </p:sp>
    </p:spTree>
    <p:extLst>
      <p:ext uri="{BB962C8B-B14F-4D97-AF65-F5344CB8AC3E}">
        <p14:creationId xmlns:p14="http://schemas.microsoft.com/office/powerpoint/2010/main" val="46440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Replacing those null values with unknown </a:t>
            </a:r>
          </a:p>
        </p:txBody>
      </p:sp>
      <p:sp>
        <p:nvSpPr>
          <p:cNvPr id="4" name="Slide Number Placeholder 3"/>
          <p:cNvSpPr>
            <a:spLocks noGrp="1"/>
          </p:cNvSpPr>
          <p:nvPr>
            <p:ph type="sldNum" sz="quarter" idx="5"/>
          </p:nvPr>
        </p:nvSpPr>
        <p:spPr/>
        <p:txBody>
          <a:bodyPr/>
          <a:lstStyle/>
          <a:p>
            <a:fld id="{DC4AC96F-BD68-AF4B-AA40-C89F88ED6CAC}" type="slidenum">
              <a:rPr lang="en-US" smtClean="0"/>
              <a:t>8</a:t>
            </a:fld>
            <a:endParaRPr lang="en-US"/>
          </a:p>
        </p:txBody>
      </p:sp>
    </p:spTree>
    <p:extLst>
      <p:ext uri="{BB962C8B-B14F-4D97-AF65-F5344CB8AC3E}">
        <p14:creationId xmlns:p14="http://schemas.microsoft.com/office/powerpoint/2010/main" val="3861849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data source, after I cleaned and manipulated my dataset I wanted to answer a few questions. </a:t>
            </a:r>
          </a:p>
          <a:p>
            <a:endParaRPr lang="en-US" dirty="0"/>
          </a:p>
        </p:txBody>
      </p:sp>
      <p:sp>
        <p:nvSpPr>
          <p:cNvPr id="4" name="Slide Number Placeholder 3"/>
          <p:cNvSpPr>
            <a:spLocks noGrp="1"/>
          </p:cNvSpPr>
          <p:nvPr>
            <p:ph type="sldNum" sz="quarter" idx="5"/>
          </p:nvPr>
        </p:nvSpPr>
        <p:spPr/>
        <p:txBody>
          <a:bodyPr/>
          <a:lstStyle/>
          <a:p>
            <a:fld id="{DC4AC96F-BD68-AF4B-AA40-C89F88ED6CAC}" type="slidenum">
              <a:rPr lang="en-US" smtClean="0"/>
              <a:t>9</a:t>
            </a:fld>
            <a:endParaRPr lang="en-US"/>
          </a:p>
        </p:txBody>
      </p:sp>
    </p:spTree>
    <p:extLst>
      <p:ext uri="{BB962C8B-B14F-4D97-AF65-F5344CB8AC3E}">
        <p14:creationId xmlns:p14="http://schemas.microsoft.com/office/powerpoint/2010/main" val="40404385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5923F103-BC34-4FE4-A40E-EDDEECFDA5D0}" type="datetimeFigureOut">
              <a:rPr lang="en-US" smtClean="0"/>
              <a:pPr/>
              <a:t>8/1/23</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US" dirty="0"/>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0174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8/1/23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389644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8/1/23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179847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8/1/23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228024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8/1/23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963108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8/1/23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823091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8/1/23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024333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8/1/23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19367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8/1/23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1323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8/1/23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2844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8/1/23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8735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8/1/23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0455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1C3-0FF4-47C4-B829-773ADF60F88C}" type="datetimeFigureOut">
              <a:rPr lang="en-US" smtClean="0"/>
              <a:t>8/1/23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934610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8/1/23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8854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8/1/23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1537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8/1/23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0589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8/1/23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5696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smtClean="0"/>
              <a:t>8/1/23</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5532330"/>
      </p:ext>
    </p:extLst>
  </p:cSld>
  <p:clrMap bg1="lt1" tx1="dk1" bg2="lt2" tx2="dk2" accent1="accent1" accent2="accent2" accent3="accent3" accent4="accent4" accent5="accent5" accent6="accent6" hlink="hlink" folHlink="folHlink"/>
  <p:sldLayoutIdLst>
    <p:sldLayoutId id="2147484156" r:id="rId1"/>
    <p:sldLayoutId id="2147484157" r:id="rId2"/>
    <p:sldLayoutId id="2147484158" r:id="rId3"/>
    <p:sldLayoutId id="2147484159" r:id="rId4"/>
    <p:sldLayoutId id="2147484160" r:id="rId5"/>
    <p:sldLayoutId id="2147484161" r:id="rId6"/>
    <p:sldLayoutId id="2147484162" r:id="rId7"/>
    <p:sldLayoutId id="2147484163" r:id="rId8"/>
    <p:sldLayoutId id="2147484164" r:id="rId9"/>
    <p:sldLayoutId id="2147484165" r:id="rId10"/>
    <p:sldLayoutId id="2147484166" r:id="rId11"/>
    <p:sldLayoutId id="2147484167" r:id="rId12"/>
    <p:sldLayoutId id="2147484168" r:id="rId13"/>
    <p:sldLayoutId id="2147484169" r:id="rId14"/>
    <p:sldLayoutId id="2147484170" r:id="rId15"/>
    <p:sldLayoutId id="2147484171" r:id="rId16"/>
    <p:sldLayoutId id="2147484172"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hyperlink" Target="file:///Users/628993/Documents/UMBC/Data%20606/line_plot.html" TargetMode="External"/><Relationship Id="rId3" Type="http://schemas.openxmlformats.org/officeDocument/2006/relationships/image" Target="../media/image1.jpeg"/><Relationship Id="rId7" Type="http://schemas.openxmlformats.org/officeDocument/2006/relationships/hyperlink" Target="file:///Users/628993/Documents/UMBC/Data%20606/heatmap_plot.html"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hyperlink" Target="file:///Users/628993/Documents/UMBC/Data%20606/bar_plot.html" TargetMode="External"/><Relationship Id="rId5" Type="http://schemas.openxmlformats.org/officeDocument/2006/relationships/image" Target="../media/image27.sv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6.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opendata.maryland.gov/Public-Safety/Maryland-Statewide-Vehicle-Crashes/65du-s3qu" TargetMode="External"/><Relationship Id="rId4" Type="http://schemas.openxmlformats.org/officeDocument/2006/relationships/hyperlink" Target="https://opendata.maryland.gov/"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026" name="Picture 2" descr="Maryland leaders encourage residents to protect identity after recent cyber  attack on the state | WJLA">
            <a:extLst>
              <a:ext uri="{FF2B5EF4-FFF2-40B4-BE49-F238E27FC236}">
                <a16:creationId xmlns:a16="http://schemas.microsoft.com/office/drawing/2014/main" id="{10805943-F16F-38B7-D81A-BCECBB8BA8BF}"/>
              </a:ext>
            </a:extLst>
          </p:cNvPr>
          <p:cNvPicPr>
            <a:picLocks noChangeAspect="1" noChangeArrowheads="1"/>
          </p:cNvPicPr>
          <p:nvPr/>
        </p:nvPicPr>
        <p:blipFill rotWithShape="1">
          <a:blip r:embed="rId4">
            <a:alphaModFix amt="30000"/>
            <a:extLst>
              <a:ext uri="{28A0092B-C50C-407E-A947-70E740481C1C}">
                <a14:useLocalDpi xmlns:a14="http://schemas.microsoft.com/office/drawing/2010/main" val="0"/>
              </a:ext>
            </a:extLst>
          </a:blip>
          <a:srcRect r="30"/>
          <a:stretch/>
        </p:blipFill>
        <p:spPr bwMode="auto">
          <a:xfrm>
            <a:off x="1588" y="0"/>
            <a:ext cx="1219041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A6B1133-227B-0523-5435-424EFC01766E}"/>
              </a:ext>
            </a:extLst>
          </p:cNvPr>
          <p:cNvSpPr>
            <a:spLocks noGrp="1"/>
          </p:cNvSpPr>
          <p:nvPr>
            <p:ph type="ctrTitle"/>
          </p:nvPr>
        </p:nvSpPr>
        <p:spPr>
          <a:xfrm>
            <a:off x="2667000" y="1536700"/>
            <a:ext cx="6858000" cy="1760169"/>
          </a:xfrm>
        </p:spPr>
        <p:txBody>
          <a:bodyPr>
            <a:normAutofit fontScale="90000"/>
          </a:bodyPr>
          <a:lstStyle/>
          <a:p>
            <a:pPr algn="ctr"/>
            <a:r>
              <a:rPr lang="en-US" sz="3700" dirty="0"/>
              <a:t>Maryland Statewide Vehicle Crashes (2015-2022)using Machine Learning </a:t>
            </a:r>
          </a:p>
        </p:txBody>
      </p:sp>
      <p:sp>
        <p:nvSpPr>
          <p:cNvPr id="3" name="Subtitle 2">
            <a:extLst>
              <a:ext uri="{FF2B5EF4-FFF2-40B4-BE49-F238E27FC236}">
                <a16:creationId xmlns:a16="http://schemas.microsoft.com/office/drawing/2014/main" id="{20D0841E-8465-349D-228D-43CE40AC0E87}"/>
              </a:ext>
            </a:extLst>
          </p:cNvPr>
          <p:cNvSpPr>
            <a:spLocks noGrp="1"/>
          </p:cNvSpPr>
          <p:nvPr>
            <p:ph type="subTitle" idx="1"/>
          </p:nvPr>
        </p:nvSpPr>
        <p:spPr>
          <a:xfrm>
            <a:off x="2697427" y="3332422"/>
            <a:ext cx="6857999" cy="1167875"/>
          </a:xfrm>
        </p:spPr>
        <p:txBody>
          <a:bodyPr>
            <a:normAutofit lnSpcReduction="10000"/>
          </a:bodyPr>
          <a:lstStyle/>
          <a:p>
            <a:pPr algn="ctr"/>
            <a:r>
              <a:rPr lang="en-US" dirty="0">
                <a:solidFill>
                  <a:srgbClr val="FFFF00"/>
                </a:solidFill>
              </a:rPr>
              <a:t>THOMAS NGUYEN</a:t>
            </a:r>
          </a:p>
          <a:p>
            <a:pPr algn="ctr"/>
            <a:r>
              <a:rPr lang="en-US" dirty="0">
                <a:solidFill>
                  <a:srgbClr val="FFFF00"/>
                </a:solidFill>
              </a:rPr>
              <a:t>Data 606 summer 2023 – Capstone project </a:t>
            </a:r>
          </a:p>
          <a:p>
            <a:pPr algn="ctr"/>
            <a:r>
              <a:rPr lang="en-US" dirty="0">
                <a:solidFill>
                  <a:srgbClr val="FFFF00"/>
                </a:solidFill>
              </a:rPr>
              <a:t>Dr. </a:t>
            </a:r>
            <a:r>
              <a:rPr lang="en-US" dirty="0" err="1">
                <a:solidFill>
                  <a:srgbClr val="FFFF00"/>
                </a:solidFill>
              </a:rPr>
              <a:t>chaojie</a:t>
            </a:r>
            <a:r>
              <a:rPr lang="en-US" dirty="0">
                <a:solidFill>
                  <a:srgbClr val="FFFF00"/>
                </a:solidFill>
              </a:rPr>
              <a:t> (jay) wang </a:t>
            </a:r>
          </a:p>
          <a:p>
            <a:pPr algn="ctr"/>
            <a:endParaRPr lang="en-US" dirty="0"/>
          </a:p>
          <a:p>
            <a:pPr algn="ctr"/>
            <a:endParaRPr lang="en-US" dirty="0"/>
          </a:p>
        </p:txBody>
      </p:sp>
    </p:spTree>
    <p:extLst>
      <p:ext uri="{BB962C8B-B14F-4D97-AF65-F5344CB8AC3E}">
        <p14:creationId xmlns:p14="http://schemas.microsoft.com/office/powerpoint/2010/main" val="1417743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Rectangle 6150">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6153" name="Rectangle 6152">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Rectangle 6154">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146" name="Picture 2">
            <a:extLst>
              <a:ext uri="{FF2B5EF4-FFF2-40B4-BE49-F238E27FC236}">
                <a16:creationId xmlns:a16="http://schemas.microsoft.com/office/drawing/2014/main" id="{94B92F66-DC7C-9936-00E0-7DBFBBC9DD9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38997" y="1284394"/>
            <a:ext cx="8609175" cy="4283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924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124000"/>
                <a:satMod val="148000"/>
                <a:lumMod val="124000"/>
              </a:schemeClr>
            </a:gs>
            <a:gs pos="100000">
              <a:schemeClr val="bg1">
                <a:shade val="76000"/>
                <a:hueMod val="89000"/>
                <a:satMod val="164000"/>
                <a:lumMod val="56000"/>
              </a:schemeClr>
            </a:gs>
          </a:gsLst>
          <a:path path="circle">
            <a:fillToRect l="45000" t="65000" r="125000" b="100000"/>
          </a:path>
        </a:gra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786DE8A2-E45F-4163-B246-A5162E17BE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Rectangle 7176">
            <a:extLst>
              <a:ext uri="{FF2B5EF4-FFF2-40B4-BE49-F238E27FC236}">
                <a16:creationId xmlns:a16="http://schemas.microsoft.com/office/drawing/2014/main" id="{CC88A9C7-37B3-4341-BF1A-E8F3049EC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a:extLst>
              <a:ext uri="{FF2B5EF4-FFF2-40B4-BE49-F238E27FC236}">
                <a16:creationId xmlns:a16="http://schemas.microsoft.com/office/drawing/2014/main" id="{E04C6DD7-64DD-DFC4-C947-8105212B9DE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51943" y="1123527"/>
            <a:ext cx="8488109" cy="46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86857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124000"/>
                <a:satMod val="148000"/>
                <a:lumMod val="124000"/>
              </a:schemeClr>
            </a:gs>
            <a:gs pos="100000">
              <a:schemeClr val="bg1">
                <a:shade val="76000"/>
                <a:hueMod val="89000"/>
                <a:satMod val="164000"/>
                <a:lumMod val="56000"/>
              </a:schemeClr>
            </a:gs>
          </a:gsLst>
          <a:path path="circle">
            <a:fillToRect l="45000" t="65000" r="125000" b="100000"/>
          </a:path>
        </a:gradFill>
        <a:effectLst/>
      </p:bgPr>
    </p:bg>
    <p:spTree>
      <p:nvGrpSpPr>
        <p:cNvPr id="1" name=""/>
        <p:cNvGrpSpPr/>
        <p:nvPr/>
      </p:nvGrpSpPr>
      <p:grpSpPr>
        <a:xfrm>
          <a:off x="0" y="0"/>
          <a:ext cx="0" cy="0"/>
          <a:chOff x="0" y="0"/>
          <a:chExt cx="0" cy="0"/>
        </a:xfrm>
      </p:grpSpPr>
      <p:sp useBgFill="1">
        <p:nvSpPr>
          <p:cNvPr id="8203" name="Rectangle 8198">
            <a:extLst>
              <a:ext uri="{FF2B5EF4-FFF2-40B4-BE49-F238E27FC236}">
                <a16:creationId xmlns:a16="http://schemas.microsoft.com/office/drawing/2014/main" id="{786DE8A2-E45F-4163-B246-A5162E17BE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4" name="Rectangle 8200">
            <a:extLst>
              <a:ext uri="{FF2B5EF4-FFF2-40B4-BE49-F238E27FC236}">
                <a16:creationId xmlns:a16="http://schemas.microsoft.com/office/drawing/2014/main" id="{CC88A9C7-37B3-4341-BF1A-E8F3049EC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4E49D9D9-BF9E-1FD4-9E40-E45A5DEC24B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42608" y="1123527"/>
            <a:ext cx="7706778" cy="46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28999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124000"/>
                <a:satMod val="148000"/>
                <a:lumMod val="124000"/>
              </a:schemeClr>
            </a:gs>
            <a:gs pos="100000">
              <a:schemeClr val="bg1">
                <a:shade val="76000"/>
                <a:hueMod val="89000"/>
                <a:satMod val="164000"/>
                <a:lumMod val="56000"/>
              </a:schemeClr>
            </a:gs>
          </a:gsLst>
          <a:path path="circle">
            <a:fillToRect l="45000" t="65000" r="125000" b="100000"/>
          </a:path>
        </a:gra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786DE8A2-E45F-4163-B246-A5162E17BE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5" name="Rectangle 9224">
            <a:extLst>
              <a:ext uri="{FF2B5EF4-FFF2-40B4-BE49-F238E27FC236}">
                <a16:creationId xmlns:a16="http://schemas.microsoft.com/office/drawing/2014/main" id="{CC88A9C7-37B3-4341-BF1A-E8F3049EC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a:extLst>
              <a:ext uri="{FF2B5EF4-FFF2-40B4-BE49-F238E27FC236}">
                <a16:creationId xmlns:a16="http://schemas.microsoft.com/office/drawing/2014/main" id="{78FFAB0B-029B-2C1A-BC49-895FFBEC1BF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633742" y="1123527"/>
            <a:ext cx="6924510" cy="46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99864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42" name="Picture 2" descr="A graph of a city&#10;&#10;Description automatically generated">
            <a:extLst>
              <a:ext uri="{FF2B5EF4-FFF2-40B4-BE49-F238E27FC236}">
                <a16:creationId xmlns:a16="http://schemas.microsoft.com/office/drawing/2014/main" id="{327EAB71-7245-F030-B3A6-48F539E66A0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359"/>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373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D4C852A-CDF4-42CB-A8E1-E8B8655B6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1" name="Freeform 5">
            <a:extLst>
              <a:ext uri="{FF2B5EF4-FFF2-40B4-BE49-F238E27FC236}">
                <a16:creationId xmlns:a16="http://schemas.microsoft.com/office/drawing/2014/main" id="{19DE0A3A-706B-4AA1-BCB2-839AD15DA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sp>
        <p:nvSpPr>
          <p:cNvPr id="2" name="Title 1">
            <a:extLst>
              <a:ext uri="{FF2B5EF4-FFF2-40B4-BE49-F238E27FC236}">
                <a16:creationId xmlns:a16="http://schemas.microsoft.com/office/drawing/2014/main" id="{371D6B6A-E4CA-15A6-9D67-410A4CAAB4B3}"/>
              </a:ext>
            </a:extLst>
          </p:cNvPr>
          <p:cNvSpPr>
            <a:spLocks noGrp="1"/>
          </p:cNvSpPr>
          <p:nvPr>
            <p:ph type="title"/>
          </p:nvPr>
        </p:nvSpPr>
        <p:spPr>
          <a:xfrm>
            <a:off x="1154954" y="947920"/>
            <a:ext cx="8761413" cy="728480"/>
          </a:xfrm>
        </p:spPr>
        <p:txBody>
          <a:bodyPr>
            <a:normAutofit/>
          </a:bodyPr>
          <a:lstStyle/>
          <a:p>
            <a:r>
              <a:rPr lang="en-US">
                <a:solidFill>
                  <a:srgbClr val="FFFFFF"/>
                </a:solidFill>
              </a:rPr>
              <a:t>Links to Visualization</a:t>
            </a:r>
          </a:p>
        </p:txBody>
      </p:sp>
      <p:sp>
        <p:nvSpPr>
          <p:cNvPr id="13" name="Rectangle 12">
            <a:extLst>
              <a:ext uri="{FF2B5EF4-FFF2-40B4-BE49-F238E27FC236}">
                <a16:creationId xmlns:a16="http://schemas.microsoft.com/office/drawing/2014/main" id="{FE1D3F1A-ACDE-4DAB-9A2C-79A4F06CC5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57A9F6F1-3435-BD04-44EC-E7D11628D9F1}"/>
              </a:ext>
            </a:extLst>
          </p:cNvPr>
          <p:cNvGraphicFramePr>
            <a:graphicFrameLocks noGrp="1"/>
          </p:cNvGraphicFramePr>
          <p:nvPr>
            <p:ph idx="1"/>
            <p:extLst>
              <p:ext uri="{D42A27DB-BD31-4B8C-83A1-F6EECF244321}">
                <p14:modId xmlns:p14="http://schemas.microsoft.com/office/powerpoint/2010/main" val="4075240801"/>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94071434"/>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8DCF6162-C90D-43BF-B7E4-A7B29A1619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5" name="Rectangle 54">
              <a:extLst>
                <a:ext uri="{FF2B5EF4-FFF2-40B4-BE49-F238E27FC236}">
                  <a16:creationId xmlns:a16="http://schemas.microsoft.com/office/drawing/2014/main" id="{A6895F9A-4951-41A7-988E-E4426D51CF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Oval 55">
              <a:extLst>
                <a:ext uri="{FF2B5EF4-FFF2-40B4-BE49-F238E27FC236}">
                  <a16:creationId xmlns:a16="http://schemas.microsoft.com/office/drawing/2014/main" id="{973CCBF7-E635-45F0-9262-B1378FECE0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7" name="Oval 56">
              <a:extLst>
                <a:ext uri="{FF2B5EF4-FFF2-40B4-BE49-F238E27FC236}">
                  <a16:creationId xmlns:a16="http://schemas.microsoft.com/office/drawing/2014/main" id="{A95F2453-17DE-4864-ADA2-6D234F95C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8" name="Oval 57">
              <a:extLst>
                <a:ext uri="{FF2B5EF4-FFF2-40B4-BE49-F238E27FC236}">
                  <a16:creationId xmlns:a16="http://schemas.microsoft.com/office/drawing/2014/main" id="{044DD539-16E2-48D1-9557-24281434BA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9" name="Oval 58">
              <a:extLst>
                <a:ext uri="{FF2B5EF4-FFF2-40B4-BE49-F238E27FC236}">
                  <a16:creationId xmlns:a16="http://schemas.microsoft.com/office/drawing/2014/main" id="{025EA950-BF18-4722-B2FD-04D357983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0" name="Oval 59">
              <a:extLst>
                <a:ext uri="{FF2B5EF4-FFF2-40B4-BE49-F238E27FC236}">
                  <a16:creationId xmlns:a16="http://schemas.microsoft.com/office/drawing/2014/main" id="{7E71AB5E-77FB-4315-8B22-845D24C70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1" name="Oval 60">
              <a:extLst>
                <a:ext uri="{FF2B5EF4-FFF2-40B4-BE49-F238E27FC236}">
                  <a16:creationId xmlns:a16="http://schemas.microsoft.com/office/drawing/2014/main" id="{27ED4165-1756-4A80-90B1-FFF8AD7F2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2" name="Freeform 5">
              <a:extLst>
                <a:ext uri="{FF2B5EF4-FFF2-40B4-BE49-F238E27FC236}">
                  <a16:creationId xmlns:a16="http://schemas.microsoft.com/office/drawing/2014/main" id="{0C1FF9ED-0EB6-4CEF-83F7-B579129778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64" name="Rectangle 63">
            <a:extLst>
              <a:ext uri="{FF2B5EF4-FFF2-40B4-BE49-F238E27FC236}">
                <a16:creationId xmlns:a16="http://schemas.microsoft.com/office/drawing/2014/main" id="{3F4860A4-6A75-4E92-905D-FA03EEDB86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A254A52-48A4-D74E-336E-04EC27131BB3}"/>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3400" b="0" i="0" kern="1200" dirty="0">
                <a:solidFill>
                  <a:schemeClr val="bg2"/>
                </a:solidFill>
                <a:latin typeface="+mj-lt"/>
                <a:ea typeface="+mj-ea"/>
                <a:cs typeface="+mj-cs"/>
              </a:rPr>
              <a:t>Plotly express Visualization for Maryland Crashes</a:t>
            </a:r>
            <a:br>
              <a:rPr lang="en-US" sz="3400" b="0" i="0" kern="1200" dirty="0">
                <a:solidFill>
                  <a:schemeClr val="bg2"/>
                </a:solidFill>
                <a:latin typeface="+mj-lt"/>
                <a:ea typeface="+mj-ea"/>
                <a:cs typeface="+mj-cs"/>
              </a:rPr>
            </a:br>
            <a:endParaRPr lang="en-US" sz="3400" b="0" i="0" kern="1200" dirty="0">
              <a:solidFill>
                <a:schemeClr val="bg2"/>
              </a:solidFill>
              <a:latin typeface="+mj-lt"/>
              <a:ea typeface="+mj-ea"/>
              <a:cs typeface="+mj-cs"/>
            </a:endParaRPr>
          </a:p>
        </p:txBody>
      </p:sp>
      <p:grpSp>
        <p:nvGrpSpPr>
          <p:cNvPr id="66" name="Group 65">
            <a:extLst>
              <a:ext uri="{FF2B5EF4-FFF2-40B4-BE49-F238E27FC236}">
                <a16:creationId xmlns:a16="http://schemas.microsoft.com/office/drawing/2014/main" id="{1BCDA284-4169-467B-80C1-BBDF26B202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67" name="Rectangle 66">
              <a:extLst>
                <a:ext uri="{FF2B5EF4-FFF2-40B4-BE49-F238E27FC236}">
                  <a16:creationId xmlns:a16="http://schemas.microsoft.com/office/drawing/2014/main" id="{CD5268F1-2FCC-42C8-B308-9F8744796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68" name="Freeform 5">
              <a:extLst>
                <a:ext uri="{FF2B5EF4-FFF2-40B4-BE49-F238E27FC236}">
                  <a16:creationId xmlns:a16="http://schemas.microsoft.com/office/drawing/2014/main" id="{71C38273-377C-4D45-98FA-F4BAFBCA8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69" name="Freeform 5">
              <a:extLst>
                <a:ext uri="{FF2B5EF4-FFF2-40B4-BE49-F238E27FC236}">
                  <a16:creationId xmlns:a16="http://schemas.microsoft.com/office/drawing/2014/main" id="{A4617A93-13E2-4F76-AB78-7A0210391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Picture 4" descr="A graph of crashs per county and year in maryland&#10;&#10;Description automatically generated">
            <a:extLst>
              <a:ext uri="{FF2B5EF4-FFF2-40B4-BE49-F238E27FC236}">
                <a16:creationId xmlns:a16="http://schemas.microsoft.com/office/drawing/2014/main" id="{9559AD29-24BA-0F32-EB0E-193546975160}"/>
              </a:ext>
            </a:extLst>
          </p:cNvPr>
          <p:cNvPicPr>
            <a:picLocks noChangeAspect="1"/>
          </p:cNvPicPr>
          <p:nvPr/>
        </p:nvPicPr>
        <p:blipFill>
          <a:blip r:embed="rId4"/>
          <a:stretch>
            <a:fillRect/>
          </a:stretch>
        </p:blipFill>
        <p:spPr>
          <a:xfrm>
            <a:off x="512493" y="801687"/>
            <a:ext cx="7129611" cy="5097670"/>
          </a:xfrm>
          <a:prstGeom prst="rect">
            <a:avLst/>
          </a:prstGeom>
        </p:spPr>
      </p:pic>
    </p:spTree>
    <p:extLst>
      <p:ext uri="{BB962C8B-B14F-4D97-AF65-F5344CB8AC3E}">
        <p14:creationId xmlns:p14="http://schemas.microsoft.com/office/powerpoint/2010/main" val="3448926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124000"/>
                <a:satMod val="148000"/>
                <a:lumMod val="124000"/>
              </a:schemeClr>
            </a:gs>
            <a:gs pos="100000">
              <a:schemeClr val="bg1">
                <a:shade val="76000"/>
                <a:hueMod val="89000"/>
                <a:satMod val="164000"/>
                <a:lumMod val="56000"/>
              </a:schemeClr>
            </a:gs>
          </a:gsLst>
          <a:path path="circle">
            <a:fillToRect l="45000" t="65000" r="125000" b="100000"/>
          </a:path>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86DE8A2-E45F-4163-B246-A5162E17BE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97D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C88A9C7-37B3-4341-BF1A-E8F3049EC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graph of crash statistics&#10;&#10;Description automatically generated">
            <a:extLst>
              <a:ext uri="{FF2B5EF4-FFF2-40B4-BE49-F238E27FC236}">
                <a16:creationId xmlns:a16="http://schemas.microsoft.com/office/drawing/2014/main" id="{FA40F11D-A6D6-7D6A-0F9D-A675BD43B25F}"/>
              </a:ext>
            </a:extLst>
          </p:cNvPr>
          <p:cNvPicPr>
            <a:picLocks noChangeAspect="1"/>
          </p:cNvPicPr>
          <p:nvPr/>
        </p:nvPicPr>
        <p:blipFill>
          <a:blip r:embed="rId3"/>
          <a:stretch>
            <a:fillRect/>
          </a:stretch>
        </p:blipFill>
        <p:spPr>
          <a:xfrm>
            <a:off x="2875856" y="1123527"/>
            <a:ext cx="6440282" cy="4604800"/>
          </a:xfrm>
          <a:prstGeom prst="rect">
            <a:avLst/>
          </a:prstGeom>
        </p:spPr>
      </p:pic>
    </p:spTree>
    <p:extLst>
      <p:ext uri="{BB962C8B-B14F-4D97-AF65-F5344CB8AC3E}">
        <p14:creationId xmlns:p14="http://schemas.microsoft.com/office/powerpoint/2010/main" val="2526215156"/>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124000"/>
                <a:satMod val="148000"/>
                <a:lumMod val="124000"/>
              </a:schemeClr>
            </a:gs>
            <a:gs pos="100000">
              <a:schemeClr val="bg1">
                <a:shade val="76000"/>
                <a:hueMod val="89000"/>
                <a:satMod val="164000"/>
                <a:lumMod val="56000"/>
              </a:schemeClr>
            </a:gs>
          </a:gsLst>
          <a:path path="circle">
            <a:fillToRect l="45000" t="65000" r="125000" b="100000"/>
          </a:path>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86DE8A2-E45F-4163-B246-A5162E17BE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725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C88A9C7-37B3-4341-BF1A-E8F3049EC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graph of crash statistics&#10;&#10;Description automatically generated">
            <a:extLst>
              <a:ext uri="{FF2B5EF4-FFF2-40B4-BE49-F238E27FC236}">
                <a16:creationId xmlns:a16="http://schemas.microsoft.com/office/drawing/2014/main" id="{7A785762-B807-16CA-AB96-E4CC9A01B3A9}"/>
              </a:ext>
            </a:extLst>
          </p:cNvPr>
          <p:cNvPicPr>
            <a:picLocks noChangeAspect="1"/>
          </p:cNvPicPr>
          <p:nvPr/>
        </p:nvPicPr>
        <p:blipFill>
          <a:blip r:embed="rId3"/>
          <a:stretch>
            <a:fillRect/>
          </a:stretch>
        </p:blipFill>
        <p:spPr>
          <a:xfrm>
            <a:off x="2875856" y="1123527"/>
            <a:ext cx="6440282" cy="4604800"/>
          </a:xfrm>
          <a:prstGeom prst="rect">
            <a:avLst/>
          </a:prstGeom>
        </p:spPr>
      </p:pic>
    </p:spTree>
    <p:extLst>
      <p:ext uri="{BB962C8B-B14F-4D97-AF65-F5344CB8AC3E}">
        <p14:creationId xmlns:p14="http://schemas.microsoft.com/office/powerpoint/2010/main" val="2734851465"/>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B6583EC0-B95E-4CD4-9A9A-0C3F6FA825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31" name="Rectangle 30">
              <a:extLst>
                <a:ext uri="{FF2B5EF4-FFF2-40B4-BE49-F238E27FC236}">
                  <a16:creationId xmlns:a16="http://schemas.microsoft.com/office/drawing/2014/main" id="{185B8355-5373-403A-B5C2-4C8E70AC8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Oval 31">
              <a:extLst>
                <a:ext uri="{FF2B5EF4-FFF2-40B4-BE49-F238E27FC236}">
                  <a16:creationId xmlns:a16="http://schemas.microsoft.com/office/drawing/2014/main" id="{25BACD68-BDD7-43D0-A593-66B247A49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3" name="Oval 32">
              <a:extLst>
                <a:ext uri="{FF2B5EF4-FFF2-40B4-BE49-F238E27FC236}">
                  <a16:creationId xmlns:a16="http://schemas.microsoft.com/office/drawing/2014/main" id="{D20AC87D-DE1E-46F5-889B-6CFD4FB14B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Oval 33">
              <a:extLst>
                <a:ext uri="{FF2B5EF4-FFF2-40B4-BE49-F238E27FC236}">
                  <a16:creationId xmlns:a16="http://schemas.microsoft.com/office/drawing/2014/main" id="{21C643F3-476E-4474-A4AA-2AF19ECCB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5" name="Freeform 5">
              <a:extLst>
                <a:ext uri="{FF2B5EF4-FFF2-40B4-BE49-F238E27FC236}">
                  <a16:creationId xmlns:a16="http://schemas.microsoft.com/office/drawing/2014/main" id="{B7EE1E46-6AD7-4F25-ABEB-0C06AE4663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6" name="Freeform 5">
              <a:extLst>
                <a:ext uri="{FF2B5EF4-FFF2-40B4-BE49-F238E27FC236}">
                  <a16:creationId xmlns:a16="http://schemas.microsoft.com/office/drawing/2014/main" id="{19C342B7-8020-4464-8EB2-AE58A8B8F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37" name="Freeform 5">
              <a:extLst>
                <a:ext uri="{FF2B5EF4-FFF2-40B4-BE49-F238E27FC236}">
                  <a16:creationId xmlns:a16="http://schemas.microsoft.com/office/drawing/2014/main" id="{1F3EC447-6BFD-478D-BCE7-B572B85BF7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9" name="Rectangle 38">
            <a:extLst>
              <a:ext uri="{FF2B5EF4-FFF2-40B4-BE49-F238E27FC236}">
                <a16:creationId xmlns:a16="http://schemas.microsoft.com/office/drawing/2014/main" id="{19EF6B20-23CA-444F-8D20-3A38184B63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7162B1F-1693-C9C9-ED8E-C9A95E5B0781}"/>
              </a:ext>
            </a:extLst>
          </p:cNvPr>
          <p:cNvSpPr>
            <a:spLocks noGrp="1"/>
          </p:cNvSpPr>
          <p:nvPr>
            <p:ph type="title"/>
          </p:nvPr>
        </p:nvSpPr>
        <p:spPr>
          <a:xfrm>
            <a:off x="1154954" y="973669"/>
            <a:ext cx="8825659" cy="706964"/>
          </a:xfrm>
        </p:spPr>
        <p:txBody>
          <a:bodyPr vert="horz" lIns="91440" tIns="45720" rIns="91440" bIns="45720" rtlCol="0" anchor="ctr">
            <a:normAutofit/>
          </a:bodyPr>
          <a:lstStyle/>
          <a:p>
            <a:r>
              <a:rPr lang="en-US" dirty="0"/>
              <a:t>Interactive graphs using </a:t>
            </a:r>
            <a:r>
              <a:rPr lang="en-US" dirty="0" err="1"/>
              <a:t>Plotly</a:t>
            </a:r>
            <a:r>
              <a:rPr lang="en-US" dirty="0"/>
              <a:t> express</a:t>
            </a:r>
          </a:p>
        </p:txBody>
      </p:sp>
      <p:pic>
        <p:nvPicPr>
          <p:cNvPr id="13" name="Graphic 12" descr="Bar chart">
            <a:extLst>
              <a:ext uri="{FF2B5EF4-FFF2-40B4-BE49-F238E27FC236}">
                <a16:creationId xmlns:a16="http://schemas.microsoft.com/office/drawing/2014/main" id="{702F9D35-EF29-7A32-45B1-088C5E1374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90397" y="2775951"/>
            <a:ext cx="3067163" cy="3067163"/>
          </a:xfrm>
          <a:prstGeom prst="roundRect">
            <a:avLst>
              <a:gd name="adj" fmla="val 1858"/>
            </a:avLst>
          </a:prstGeom>
          <a:effectLst>
            <a:outerShdw blurRad="50800" dist="50800" dir="5400000" algn="tl" rotWithShape="0">
              <a:srgbClr val="000000">
                <a:alpha val="43000"/>
              </a:srgbClr>
            </a:outerShdw>
          </a:effectLst>
        </p:spPr>
      </p:pic>
      <p:sp>
        <p:nvSpPr>
          <p:cNvPr id="9" name="TextBox 8">
            <a:extLst>
              <a:ext uri="{FF2B5EF4-FFF2-40B4-BE49-F238E27FC236}">
                <a16:creationId xmlns:a16="http://schemas.microsoft.com/office/drawing/2014/main" id="{1E3B74C2-7C17-B0B0-C1A8-590E87090848}"/>
              </a:ext>
            </a:extLst>
          </p:cNvPr>
          <p:cNvSpPr txBox="1"/>
          <p:nvPr/>
        </p:nvSpPr>
        <p:spPr>
          <a:xfrm>
            <a:off x="5980954" y="2603500"/>
            <a:ext cx="5211979" cy="3416300"/>
          </a:xfrm>
          <a:prstGeom prst="rect">
            <a:avLst/>
          </a:prstGeom>
        </p:spPr>
        <p:txBody>
          <a:bodyPr vert="horz" lIns="91440" tIns="45720" rIns="91440" bIns="45720" rtlCol="0" anchor="ctr">
            <a:normAutofit/>
          </a:bodyPr>
          <a:lstStyle/>
          <a:p>
            <a:pPr marL="285750" indent="-285750">
              <a:spcBef>
                <a:spcPts val="1000"/>
              </a:spcBef>
              <a:buClr>
                <a:schemeClr val="accent1"/>
              </a:buClr>
              <a:buSzPct val="80000"/>
              <a:buFont typeface="Wingdings 3" charset="2"/>
              <a:buChar char=""/>
            </a:pPr>
            <a:r>
              <a:rPr lang="en-US" dirty="0" err="1">
                <a:solidFill>
                  <a:schemeClr val="tx1">
                    <a:lumMod val="75000"/>
                    <a:lumOff val="25000"/>
                  </a:schemeClr>
                </a:solidFill>
              </a:rPr>
              <a:t>bar_plot.html</a:t>
            </a:r>
            <a:r>
              <a:rPr lang="en-US" dirty="0">
                <a:solidFill>
                  <a:schemeClr val="tx1">
                    <a:lumMod val="75000"/>
                    <a:lumOff val="25000"/>
                  </a:schemeClr>
                </a:solidFill>
              </a:rPr>
              <a:t> - </a:t>
            </a:r>
            <a:r>
              <a:rPr lang="en-US" dirty="0">
                <a:solidFill>
                  <a:schemeClr val="tx1">
                    <a:lumMod val="75000"/>
                    <a:lumOff val="25000"/>
                  </a:schemeClr>
                </a:solidFill>
                <a:hlinkClick r:id="rId6"/>
              </a:rPr>
              <a:t>file:///Users/628993/Documents/UMBC/Data%20606/bar_plot.html</a:t>
            </a:r>
            <a:endParaRPr lang="en-US" dirty="0">
              <a:solidFill>
                <a:schemeClr val="tx1">
                  <a:lumMod val="75000"/>
                  <a:lumOff val="25000"/>
                </a:schemeClr>
              </a:solidFill>
            </a:endParaRPr>
          </a:p>
          <a:p>
            <a:pPr marL="285750" indent="-285750">
              <a:spcBef>
                <a:spcPts val="1000"/>
              </a:spcBef>
              <a:buClr>
                <a:schemeClr val="accent1"/>
              </a:buClr>
              <a:buSzPct val="80000"/>
              <a:buFont typeface="Wingdings 3" charset="2"/>
              <a:buChar char=""/>
            </a:pPr>
            <a:r>
              <a:rPr lang="en-US" dirty="0" err="1">
                <a:solidFill>
                  <a:schemeClr val="tx1">
                    <a:lumMod val="75000"/>
                    <a:lumOff val="25000"/>
                  </a:schemeClr>
                </a:solidFill>
              </a:rPr>
              <a:t>heatmap_plot.html</a:t>
            </a:r>
            <a:r>
              <a:rPr lang="en-US" dirty="0">
                <a:solidFill>
                  <a:schemeClr val="tx1">
                    <a:lumMod val="75000"/>
                    <a:lumOff val="25000"/>
                  </a:schemeClr>
                </a:solidFill>
              </a:rPr>
              <a:t> - </a:t>
            </a:r>
            <a:r>
              <a:rPr lang="en-US" dirty="0">
                <a:solidFill>
                  <a:schemeClr val="tx1">
                    <a:lumMod val="75000"/>
                    <a:lumOff val="25000"/>
                  </a:schemeClr>
                </a:solidFill>
                <a:hlinkClick r:id="rId7"/>
              </a:rPr>
              <a:t>file:///Users/628993/Documents/UMBC/Data%20606/heatmap_plot.html</a:t>
            </a:r>
            <a:endParaRPr lang="en-US" dirty="0">
              <a:solidFill>
                <a:schemeClr val="tx1">
                  <a:lumMod val="75000"/>
                  <a:lumOff val="25000"/>
                </a:schemeClr>
              </a:solidFill>
            </a:endParaRPr>
          </a:p>
          <a:p>
            <a:pPr marL="285750" indent="-285750">
              <a:spcBef>
                <a:spcPts val="1000"/>
              </a:spcBef>
              <a:buClr>
                <a:schemeClr val="accent1"/>
              </a:buClr>
              <a:buSzPct val="80000"/>
              <a:buFont typeface="Wingdings 3" charset="2"/>
              <a:buChar char=""/>
            </a:pPr>
            <a:r>
              <a:rPr lang="en-US" dirty="0" err="1">
                <a:solidFill>
                  <a:schemeClr val="tx1">
                    <a:lumMod val="75000"/>
                    <a:lumOff val="25000"/>
                  </a:schemeClr>
                </a:solidFill>
              </a:rPr>
              <a:t>line_plot.html</a:t>
            </a:r>
            <a:r>
              <a:rPr lang="en-US" dirty="0">
                <a:solidFill>
                  <a:schemeClr val="tx1">
                    <a:lumMod val="75000"/>
                    <a:lumOff val="25000"/>
                  </a:schemeClr>
                </a:solidFill>
              </a:rPr>
              <a:t> - </a:t>
            </a:r>
            <a:r>
              <a:rPr lang="en-US" dirty="0">
                <a:solidFill>
                  <a:schemeClr val="tx1">
                    <a:lumMod val="75000"/>
                    <a:lumOff val="25000"/>
                  </a:schemeClr>
                </a:solidFill>
                <a:hlinkClick r:id="rId8"/>
              </a:rPr>
              <a:t>file:///Users/628993/Documents/UMBC/Data%20606/line_plot.html</a:t>
            </a:r>
            <a:endParaRPr lang="en-US" dirty="0">
              <a:solidFill>
                <a:schemeClr val="tx1">
                  <a:lumMod val="75000"/>
                  <a:lumOff val="25000"/>
                </a:schemeClr>
              </a:solidFill>
            </a:endParaRP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2639247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63" name="Group 2062">
            <a:extLst>
              <a:ext uri="{FF2B5EF4-FFF2-40B4-BE49-F238E27FC236}">
                <a16:creationId xmlns:a16="http://schemas.microsoft.com/office/drawing/2014/main" id="{3E239521-4E27-466E-9087-5C3D9CD1C9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064" name="Rectangle 2063">
              <a:extLst>
                <a:ext uri="{FF2B5EF4-FFF2-40B4-BE49-F238E27FC236}">
                  <a16:creationId xmlns:a16="http://schemas.microsoft.com/office/drawing/2014/main" id="{F0939603-6562-4246-A9A6-CE0657B91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65" name="Oval 2064">
              <a:extLst>
                <a:ext uri="{FF2B5EF4-FFF2-40B4-BE49-F238E27FC236}">
                  <a16:creationId xmlns:a16="http://schemas.microsoft.com/office/drawing/2014/main" id="{4088B391-2267-4070-940E-1DFC16029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66" name="Oval 2065">
              <a:extLst>
                <a:ext uri="{FF2B5EF4-FFF2-40B4-BE49-F238E27FC236}">
                  <a16:creationId xmlns:a16="http://schemas.microsoft.com/office/drawing/2014/main" id="{C843D276-7F19-4B7B-A3C9-E92CF9825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67" name="Oval 2066">
              <a:extLst>
                <a:ext uri="{FF2B5EF4-FFF2-40B4-BE49-F238E27FC236}">
                  <a16:creationId xmlns:a16="http://schemas.microsoft.com/office/drawing/2014/main" id="{F8BF858F-F5FD-4A7D-A74C-4DB4D07E1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68" name="Oval 2067">
              <a:extLst>
                <a:ext uri="{FF2B5EF4-FFF2-40B4-BE49-F238E27FC236}">
                  <a16:creationId xmlns:a16="http://schemas.microsoft.com/office/drawing/2014/main" id="{1F6D2125-7D86-4D93-A5CB-0BCFE524B8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69" name="Oval 2068">
              <a:extLst>
                <a:ext uri="{FF2B5EF4-FFF2-40B4-BE49-F238E27FC236}">
                  <a16:creationId xmlns:a16="http://schemas.microsoft.com/office/drawing/2014/main" id="{12A20C10-8367-4EE7-84F1-DA8FC32011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70" name="Oval 2069">
              <a:extLst>
                <a:ext uri="{FF2B5EF4-FFF2-40B4-BE49-F238E27FC236}">
                  <a16:creationId xmlns:a16="http://schemas.microsoft.com/office/drawing/2014/main" id="{7D2F7B40-09B0-4DD4-B504-7BE155EED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71" name="Freeform 5">
              <a:extLst>
                <a:ext uri="{FF2B5EF4-FFF2-40B4-BE49-F238E27FC236}">
                  <a16:creationId xmlns:a16="http://schemas.microsoft.com/office/drawing/2014/main" id="{0FFDC92C-6387-4BF1-9976-A0B078CE8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72" name="Freeform 5">
              <a:extLst>
                <a:ext uri="{FF2B5EF4-FFF2-40B4-BE49-F238E27FC236}">
                  <a16:creationId xmlns:a16="http://schemas.microsoft.com/office/drawing/2014/main" id="{2D368DE5-EE93-47F4-A759-0D6F94E1F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73" name="Rectangle 2072">
              <a:extLst>
                <a:ext uri="{FF2B5EF4-FFF2-40B4-BE49-F238E27FC236}">
                  <a16:creationId xmlns:a16="http://schemas.microsoft.com/office/drawing/2014/main" id="{C6AD4D91-560B-4DF8-B52B-A6BF83A6E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74" name="Freeform 5">
              <a:extLst>
                <a:ext uri="{FF2B5EF4-FFF2-40B4-BE49-F238E27FC236}">
                  <a16:creationId xmlns:a16="http://schemas.microsoft.com/office/drawing/2014/main" id="{F12BC828-FAAE-455F-91DC-7ADCAC9DA8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59B8E38B-FC34-C9D2-AE9E-0DD029A0D34F}"/>
              </a:ext>
            </a:extLst>
          </p:cNvPr>
          <p:cNvSpPr>
            <a:spLocks noGrp="1"/>
          </p:cNvSpPr>
          <p:nvPr>
            <p:ph type="title"/>
          </p:nvPr>
        </p:nvSpPr>
        <p:spPr>
          <a:xfrm>
            <a:off x="1154955" y="973668"/>
            <a:ext cx="3133726" cy="1020232"/>
          </a:xfrm>
        </p:spPr>
        <p:txBody>
          <a:bodyPr>
            <a:normAutofit/>
          </a:bodyPr>
          <a:lstStyle/>
          <a:p>
            <a:r>
              <a:rPr lang="en-US"/>
              <a:t>Content</a:t>
            </a:r>
          </a:p>
        </p:txBody>
      </p:sp>
      <p:sp>
        <p:nvSpPr>
          <p:cNvPr id="3" name="Content Placeholder 2">
            <a:extLst>
              <a:ext uri="{FF2B5EF4-FFF2-40B4-BE49-F238E27FC236}">
                <a16:creationId xmlns:a16="http://schemas.microsoft.com/office/drawing/2014/main" id="{BFE82AB2-D4F9-237D-4803-4665BA1A94FB}"/>
              </a:ext>
            </a:extLst>
          </p:cNvPr>
          <p:cNvSpPr>
            <a:spLocks noGrp="1"/>
          </p:cNvSpPr>
          <p:nvPr>
            <p:ph idx="1"/>
          </p:nvPr>
        </p:nvSpPr>
        <p:spPr>
          <a:xfrm>
            <a:off x="1154955" y="2120900"/>
            <a:ext cx="3133726" cy="3898900"/>
          </a:xfrm>
        </p:spPr>
        <p:txBody>
          <a:bodyPr>
            <a:normAutofit/>
          </a:bodyPr>
          <a:lstStyle/>
          <a:p>
            <a:r>
              <a:rPr lang="en-US">
                <a:solidFill>
                  <a:schemeClr val="bg1"/>
                </a:solidFill>
              </a:rPr>
              <a:t>Abstract</a:t>
            </a:r>
          </a:p>
          <a:p>
            <a:r>
              <a:rPr lang="en-US">
                <a:solidFill>
                  <a:schemeClr val="bg1"/>
                </a:solidFill>
              </a:rPr>
              <a:t>Overview Data Source</a:t>
            </a:r>
          </a:p>
          <a:p>
            <a:r>
              <a:rPr lang="en-US">
                <a:solidFill>
                  <a:schemeClr val="bg1"/>
                </a:solidFill>
              </a:rPr>
              <a:t>Pre-processing &amp; EDA</a:t>
            </a:r>
          </a:p>
          <a:p>
            <a:r>
              <a:rPr lang="en-US">
                <a:solidFill>
                  <a:schemeClr val="bg1"/>
                </a:solidFill>
              </a:rPr>
              <a:t>Machine Learning models </a:t>
            </a:r>
          </a:p>
          <a:p>
            <a:r>
              <a:rPr lang="en-US">
                <a:solidFill>
                  <a:schemeClr val="bg1"/>
                </a:solidFill>
              </a:rPr>
              <a:t>Conclusion  </a:t>
            </a:r>
          </a:p>
          <a:p>
            <a:endParaRPr lang="en-US">
              <a:solidFill>
                <a:schemeClr val="bg1"/>
              </a:solidFill>
            </a:endParaRPr>
          </a:p>
          <a:p>
            <a:endParaRPr lang="en-US">
              <a:solidFill>
                <a:schemeClr val="bg1"/>
              </a:solidFill>
            </a:endParaRPr>
          </a:p>
          <a:p>
            <a:endParaRPr lang="en-US">
              <a:solidFill>
                <a:schemeClr val="bg1"/>
              </a:solidFill>
            </a:endParaRPr>
          </a:p>
        </p:txBody>
      </p:sp>
      <p:pic>
        <p:nvPicPr>
          <p:cNvPr id="2058" name="Picture 10" descr="Maryland State Outline Images – Browse 2,910 Stock Photos, Vectors, and  Video | Adobe Stock">
            <a:extLst>
              <a:ext uri="{FF2B5EF4-FFF2-40B4-BE49-F238E27FC236}">
                <a16:creationId xmlns:a16="http://schemas.microsoft.com/office/drawing/2014/main" id="{D526EA68-B5AE-F289-21E8-5229C66046A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1734" r="17107" b="-1"/>
          <a:stretch/>
        </p:blipFill>
        <p:spPr bwMode="auto">
          <a:xfrm>
            <a:off x="6054654" y="803751"/>
            <a:ext cx="4671439" cy="5250498"/>
          </a:xfrm>
          <a:prstGeom prst="rect">
            <a:avLst/>
          </a:prstGeom>
          <a:noFill/>
          <a:extLst>
            <a:ext uri="{909E8E84-426E-40DD-AFC4-6F175D3DCCD1}">
              <a14:hiddenFill xmlns:a14="http://schemas.microsoft.com/office/drawing/2010/main">
                <a:solidFill>
                  <a:srgbClr val="FFFFFF"/>
                </a:solidFill>
              </a14:hiddenFill>
            </a:ext>
          </a:extLst>
        </p:spPr>
      </p:pic>
      <p:sp>
        <p:nvSpPr>
          <p:cNvPr id="2076" name="Rectangle 2075">
            <a:extLst>
              <a:ext uri="{FF2B5EF4-FFF2-40B4-BE49-F238E27FC236}">
                <a16:creationId xmlns:a16="http://schemas.microsoft.com/office/drawing/2014/main" id="{BFD3DF8A-480D-4BB4-B603-B70596CFD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AutoShape 2" descr="Maryland - Wikipedia">
            <a:extLst>
              <a:ext uri="{FF2B5EF4-FFF2-40B4-BE49-F238E27FC236}">
                <a16:creationId xmlns:a16="http://schemas.microsoft.com/office/drawing/2014/main" id="{A2F18D31-5AC4-BC9D-F2C6-05BAD881975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Maryland - Wikipedia">
            <a:extLst>
              <a:ext uri="{FF2B5EF4-FFF2-40B4-BE49-F238E27FC236}">
                <a16:creationId xmlns:a16="http://schemas.microsoft.com/office/drawing/2014/main" id="{573019ED-14CB-E79E-B962-CC63F0CA4FC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90190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50DCF-0A3B-99D6-5FE3-9C70BAB3A91C}"/>
              </a:ext>
            </a:extLst>
          </p:cNvPr>
          <p:cNvSpPr>
            <a:spLocks noGrp="1"/>
          </p:cNvSpPr>
          <p:nvPr>
            <p:ph type="title"/>
          </p:nvPr>
        </p:nvSpPr>
        <p:spPr>
          <a:xfrm>
            <a:off x="1154954" y="973668"/>
            <a:ext cx="8761413" cy="706964"/>
          </a:xfrm>
        </p:spPr>
        <p:txBody>
          <a:bodyPr>
            <a:normAutofit/>
          </a:bodyPr>
          <a:lstStyle/>
          <a:p>
            <a:r>
              <a:rPr lang="en-US" dirty="0"/>
              <a:t>Machine Learning models</a:t>
            </a:r>
          </a:p>
        </p:txBody>
      </p:sp>
      <p:pic>
        <p:nvPicPr>
          <p:cNvPr id="5" name="Picture 4" descr="A screenshot of a computer&#10;&#10;Description automatically generated">
            <a:extLst>
              <a:ext uri="{FF2B5EF4-FFF2-40B4-BE49-F238E27FC236}">
                <a16:creationId xmlns:a16="http://schemas.microsoft.com/office/drawing/2014/main" id="{634FEB34-A183-F5A4-A860-7257E3396893}"/>
              </a:ext>
            </a:extLst>
          </p:cNvPr>
          <p:cNvPicPr>
            <a:picLocks noChangeAspect="1"/>
          </p:cNvPicPr>
          <p:nvPr/>
        </p:nvPicPr>
        <p:blipFill>
          <a:blip r:embed="rId3"/>
          <a:stretch>
            <a:fillRect/>
          </a:stretch>
        </p:blipFill>
        <p:spPr>
          <a:xfrm>
            <a:off x="1151467" y="3452265"/>
            <a:ext cx="3031901" cy="1015686"/>
          </a:xfrm>
          <a:prstGeom prst="roundRect">
            <a:avLst>
              <a:gd name="adj" fmla="val 1858"/>
            </a:avLst>
          </a:prstGeom>
          <a:effectLst/>
        </p:spPr>
      </p:pic>
      <p:pic>
        <p:nvPicPr>
          <p:cNvPr id="4" name="Picture 3" descr="A white background with red text&#10;&#10;Description automatically generated">
            <a:extLst>
              <a:ext uri="{FF2B5EF4-FFF2-40B4-BE49-F238E27FC236}">
                <a16:creationId xmlns:a16="http://schemas.microsoft.com/office/drawing/2014/main" id="{07EFA0DA-2861-2A36-CCB9-CEA7BA5BAF9D}"/>
              </a:ext>
            </a:extLst>
          </p:cNvPr>
          <p:cNvPicPr>
            <a:picLocks noChangeAspect="1"/>
          </p:cNvPicPr>
          <p:nvPr/>
        </p:nvPicPr>
        <p:blipFill>
          <a:blip r:embed="rId4"/>
          <a:stretch>
            <a:fillRect/>
          </a:stretch>
        </p:blipFill>
        <p:spPr>
          <a:xfrm>
            <a:off x="1151467" y="4924186"/>
            <a:ext cx="7530555" cy="960145"/>
          </a:xfrm>
          <a:prstGeom prst="roundRect">
            <a:avLst>
              <a:gd name="adj" fmla="val 1858"/>
            </a:avLst>
          </a:prstGeom>
          <a:effectLst/>
        </p:spPr>
      </p:pic>
      <p:sp>
        <p:nvSpPr>
          <p:cNvPr id="3" name="Content Placeholder 2">
            <a:extLst>
              <a:ext uri="{FF2B5EF4-FFF2-40B4-BE49-F238E27FC236}">
                <a16:creationId xmlns:a16="http://schemas.microsoft.com/office/drawing/2014/main" id="{8DFF9F0B-6C43-AFDA-2367-03E1A51A5F17}"/>
              </a:ext>
            </a:extLst>
          </p:cNvPr>
          <p:cNvSpPr>
            <a:spLocks noGrp="1"/>
          </p:cNvSpPr>
          <p:nvPr>
            <p:ph idx="1"/>
          </p:nvPr>
        </p:nvSpPr>
        <p:spPr>
          <a:xfrm>
            <a:off x="4641336" y="2603500"/>
            <a:ext cx="6551597" cy="575635"/>
          </a:xfrm>
        </p:spPr>
        <p:txBody>
          <a:bodyPr anchor="ctr">
            <a:normAutofit/>
          </a:bodyPr>
          <a:lstStyle/>
          <a:p>
            <a:r>
              <a:rPr lang="en-US" dirty="0"/>
              <a:t>Features and Target Variables</a:t>
            </a:r>
          </a:p>
          <a:p>
            <a:endParaRPr lang="en-US" dirty="0"/>
          </a:p>
        </p:txBody>
      </p:sp>
    </p:spTree>
    <p:extLst>
      <p:ext uri="{BB962C8B-B14F-4D97-AF65-F5344CB8AC3E}">
        <p14:creationId xmlns:p14="http://schemas.microsoft.com/office/powerpoint/2010/main" val="2461150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2BB4E-B523-894E-A334-1E04CF149142}"/>
              </a:ext>
            </a:extLst>
          </p:cNvPr>
          <p:cNvSpPr>
            <a:spLocks noGrp="1"/>
          </p:cNvSpPr>
          <p:nvPr>
            <p:ph type="title"/>
          </p:nvPr>
        </p:nvSpPr>
        <p:spPr>
          <a:xfrm>
            <a:off x="1154954" y="711200"/>
            <a:ext cx="8761413" cy="1198380"/>
          </a:xfrm>
        </p:spPr>
        <p:txBody>
          <a:bodyPr/>
          <a:lstStyle/>
          <a:p>
            <a:r>
              <a:rPr lang="en-US" dirty="0"/>
              <a:t>Technique &amp; Models – Crash Severity Classification</a:t>
            </a:r>
          </a:p>
        </p:txBody>
      </p:sp>
      <p:sp>
        <p:nvSpPr>
          <p:cNvPr id="3" name="Content Placeholder 2">
            <a:extLst>
              <a:ext uri="{FF2B5EF4-FFF2-40B4-BE49-F238E27FC236}">
                <a16:creationId xmlns:a16="http://schemas.microsoft.com/office/drawing/2014/main" id="{C9221A6F-1C85-0691-57C6-1795E4E504B7}"/>
              </a:ext>
            </a:extLst>
          </p:cNvPr>
          <p:cNvSpPr>
            <a:spLocks noGrp="1"/>
          </p:cNvSpPr>
          <p:nvPr>
            <p:ph idx="1"/>
          </p:nvPr>
        </p:nvSpPr>
        <p:spPr>
          <a:xfrm>
            <a:off x="762000" y="2552700"/>
            <a:ext cx="10820400" cy="4016962"/>
          </a:xfrm>
        </p:spPr>
        <p:txBody>
          <a:bodyPr/>
          <a:lstStyle/>
          <a:p>
            <a:pPr marL="0" indent="0">
              <a:buNone/>
            </a:pPr>
            <a:r>
              <a:rPr lang="en-US" dirty="0"/>
              <a:t>Logistic Regression: </a:t>
            </a:r>
          </a:p>
          <a:p>
            <a:pPr marL="0" indent="0">
              <a:buNone/>
            </a:pPr>
            <a:endParaRPr lang="en-US" dirty="0"/>
          </a:p>
          <a:p>
            <a:pPr marL="0" indent="0">
              <a:buNone/>
            </a:pPr>
            <a:endParaRPr lang="en-US" dirty="0"/>
          </a:p>
          <a:p>
            <a:pPr marL="0" indent="0">
              <a:buNone/>
            </a:pPr>
            <a:r>
              <a:rPr lang="en-US" dirty="0"/>
              <a:t>													Decision Tree: </a:t>
            </a:r>
          </a:p>
          <a:p>
            <a:pPr marL="0" indent="0">
              <a:buNone/>
            </a:pPr>
            <a:endParaRPr lang="en-US" dirty="0"/>
          </a:p>
          <a:p>
            <a:pPr marL="0" indent="0">
              <a:buNone/>
            </a:pPr>
            <a:r>
              <a:rPr lang="en-US" dirty="0"/>
              <a:t>Random Forest: </a:t>
            </a:r>
          </a:p>
          <a:p>
            <a:pPr marL="0" indent="0">
              <a:buNone/>
            </a:pPr>
            <a:endParaRPr lang="en-US" dirty="0"/>
          </a:p>
        </p:txBody>
      </p:sp>
      <p:pic>
        <p:nvPicPr>
          <p:cNvPr id="4" name="Picture 3">
            <a:extLst>
              <a:ext uri="{FF2B5EF4-FFF2-40B4-BE49-F238E27FC236}">
                <a16:creationId xmlns:a16="http://schemas.microsoft.com/office/drawing/2014/main" id="{991253D2-83CF-57BD-EC75-9270950F7F5B}"/>
              </a:ext>
            </a:extLst>
          </p:cNvPr>
          <p:cNvPicPr>
            <a:picLocks noChangeAspect="1"/>
          </p:cNvPicPr>
          <p:nvPr/>
        </p:nvPicPr>
        <p:blipFill>
          <a:blip r:embed="rId3"/>
          <a:stretch>
            <a:fillRect/>
          </a:stretch>
        </p:blipFill>
        <p:spPr>
          <a:xfrm>
            <a:off x="425750" y="3001616"/>
            <a:ext cx="4941045" cy="1468423"/>
          </a:xfrm>
          <a:prstGeom prst="rect">
            <a:avLst/>
          </a:prstGeom>
        </p:spPr>
      </p:pic>
      <p:pic>
        <p:nvPicPr>
          <p:cNvPr id="5" name="Picture 4">
            <a:extLst>
              <a:ext uri="{FF2B5EF4-FFF2-40B4-BE49-F238E27FC236}">
                <a16:creationId xmlns:a16="http://schemas.microsoft.com/office/drawing/2014/main" id="{05AF8CEA-69E1-A401-86A5-4E423694386F}"/>
              </a:ext>
            </a:extLst>
          </p:cNvPr>
          <p:cNvPicPr>
            <a:picLocks noChangeAspect="1"/>
          </p:cNvPicPr>
          <p:nvPr/>
        </p:nvPicPr>
        <p:blipFill>
          <a:blip r:embed="rId4"/>
          <a:stretch>
            <a:fillRect/>
          </a:stretch>
        </p:blipFill>
        <p:spPr>
          <a:xfrm>
            <a:off x="425749" y="5113159"/>
            <a:ext cx="4941046" cy="1456503"/>
          </a:xfrm>
          <a:prstGeom prst="rect">
            <a:avLst/>
          </a:prstGeom>
        </p:spPr>
      </p:pic>
      <p:pic>
        <p:nvPicPr>
          <p:cNvPr id="6" name="Picture 5">
            <a:extLst>
              <a:ext uri="{FF2B5EF4-FFF2-40B4-BE49-F238E27FC236}">
                <a16:creationId xmlns:a16="http://schemas.microsoft.com/office/drawing/2014/main" id="{94C1E813-AEE6-4F27-0A6A-7D9E9E6C36F8}"/>
              </a:ext>
            </a:extLst>
          </p:cNvPr>
          <p:cNvPicPr>
            <a:picLocks noChangeAspect="1"/>
          </p:cNvPicPr>
          <p:nvPr/>
        </p:nvPicPr>
        <p:blipFill>
          <a:blip r:embed="rId5"/>
          <a:stretch>
            <a:fillRect/>
          </a:stretch>
        </p:blipFill>
        <p:spPr>
          <a:xfrm>
            <a:off x="6488955" y="4299590"/>
            <a:ext cx="4941045" cy="1329518"/>
          </a:xfrm>
          <a:prstGeom prst="rect">
            <a:avLst/>
          </a:prstGeom>
        </p:spPr>
      </p:pic>
    </p:spTree>
    <p:extLst>
      <p:ext uri="{BB962C8B-B14F-4D97-AF65-F5344CB8AC3E}">
        <p14:creationId xmlns:p14="http://schemas.microsoft.com/office/powerpoint/2010/main" val="4152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E7361E6-AB7D-4803-AE8A-56F788A6F6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1B5B806-BAA3-4D63-BB41-82D4837D8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8" name="Oval 17">
            <a:extLst>
              <a:ext uri="{FF2B5EF4-FFF2-40B4-BE49-F238E27FC236}">
                <a16:creationId xmlns:a16="http://schemas.microsoft.com/office/drawing/2014/main" id="{59392266-47CE-4B93-8779-5CB8EF607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C46FFA5D-8D52-462A-BA1A-88FC8FD6F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609012" y="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36D760CF-B764-40AC-B368-9765A7625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6002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a:extLst>
              <a:ext uri="{FF2B5EF4-FFF2-40B4-BE49-F238E27FC236}">
                <a16:creationId xmlns:a16="http://schemas.microsoft.com/office/drawing/2014/main" id="{D7D46654-A991-4DDB-8F8A-18A1C9EF1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609012" y="23622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6" name="Oval 25">
            <a:extLst>
              <a:ext uri="{FF2B5EF4-FFF2-40B4-BE49-F238E27FC236}">
                <a16:creationId xmlns:a16="http://schemas.microsoft.com/office/drawing/2014/main" id="{3A349B3D-07CC-435A-981E-9971B25B5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999412" y="5249336"/>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Freeform 5">
            <a:extLst>
              <a:ext uri="{FF2B5EF4-FFF2-40B4-BE49-F238E27FC236}">
                <a16:creationId xmlns:a16="http://schemas.microsoft.com/office/drawing/2014/main" id="{E6AA0691-2B32-4570-A0A7-60F871AF5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89932" flipV="1">
            <a:off x="8490951" y="461955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0" name="Freeform 5">
            <a:extLst>
              <a:ext uri="{FF2B5EF4-FFF2-40B4-BE49-F238E27FC236}">
                <a16:creationId xmlns:a16="http://schemas.microsoft.com/office/drawing/2014/main" id="{0C74D11F-295B-4FB3-9BD5-63D1C6615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V="1">
            <a:off x="459506" y="45769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32" name="Freeform 5">
            <a:extLst>
              <a:ext uri="{FF2B5EF4-FFF2-40B4-BE49-F238E27FC236}">
                <a16:creationId xmlns:a16="http://schemas.microsoft.com/office/drawing/2014/main" id="{0A832915-4DF7-4996-A69F-331AEA5DC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V="1">
            <a:off x="0"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96BEA36F-D72B-AEB1-FFD4-D09BFFD36E06}"/>
              </a:ext>
            </a:extLst>
          </p:cNvPr>
          <p:cNvSpPr>
            <a:spLocks noGrp="1"/>
          </p:cNvSpPr>
          <p:nvPr>
            <p:ph type="title"/>
          </p:nvPr>
        </p:nvSpPr>
        <p:spPr>
          <a:xfrm>
            <a:off x="1154954" y="5385410"/>
            <a:ext cx="8761413" cy="706964"/>
          </a:xfrm>
        </p:spPr>
        <p:txBody>
          <a:bodyPr>
            <a:normAutofit/>
          </a:bodyPr>
          <a:lstStyle/>
          <a:p>
            <a:r>
              <a:rPr lang="en-US">
                <a:solidFill>
                  <a:srgbClr val="EBEBEB"/>
                </a:solidFill>
              </a:rPr>
              <a:t>ROC Curve</a:t>
            </a:r>
          </a:p>
        </p:txBody>
      </p:sp>
      <p:sp>
        <p:nvSpPr>
          <p:cNvPr id="34" name="Rectangle 33">
            <a:extLst>
              <a:ext uri="{FF2B5EF4-FFF2-40B4-BE49-F238E27FC236}">
                <a16:creationId xmlns:a16="http://schemas.microsoft.com/office/drawing/2014/main" id="{69D31E1D-2E05-4E8A-949E-D8EAFE277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B17298D-75EA-6970-23A3-29614B09F380}"/>
              </a:ext>
            </a:extLst>
          </p:cNvPr>
          <p:cNvSpPr>
            <a:spLocks noGrp="1"/>
          </p:cNvSpPr>
          <p:nvPr>
            <p:ph idx="1"/>
          </p:nvPr>
        </p:nvSpPr>
        <p:spPr>
          <a:xfrm>
            <a:off x="1050098" y="1070485"/>
            <a:ext cx="2941062" cy="405124"/>
          </a:xfrm>
        </p:spPr>
        <p:txBody>
          <a:bodyPr/>
          <a:lstStyle/>
          <a:p>
            <a:pPr marL="0" indent="0" defTabSz="379476">
              <a:spcBef>
                <a:spcPts val="830"/>
              </a:spcBef>
              <a:buNone/>
            </a:pPr>
            <a:r>
              <a:rPr lang="en-US" sz="1494" b="0" i="0" kern="1200" dirty="0">
                <a:solidFill>
                  <a:schemeClr val="tx1">
                    <a:lumMod val="75000"/>
                    <a:lumOff val="25000"/>
                  </a:schemeClr>
                </a:solidFill>
                <a:latin typeface="+mn-lt"/>
                <a:ea typeface="+mn-ea"/>
                <a:cs typeface="+mn-cs"/>
              </a:rPr>
              <a:t>Logistic Regression: </a:t>
            </a:r>
          </a:p>
          <a:p>
            <a:pPr marL="0" indent="0">
              <a:buNone/>
            </a:pPr>
            <a:endParaRPr lang="en-US" dirty="0"/>
          </a:p>
        </p:txBody>
      </p:sp>
      <p:pic>
        <p:nvPicPr>
          <p:cNvPr id="4" name="Picture 3">
            <a:extLst>
              <a:ext uri="{FF2B5EF4-FFF2-40B4-BE49-F238E27FC236}">
                <a16:creationId xmlns:a16="http://schemas.microsoft.com/office/drawing/2014/main" id="{8B4D701C-E5B8-2E51-16D7-2A4E608A2385}"/>
              </a:ext>
            </a:extLst>
          </p:cNvPr>
          <p:cNvPicPr>
            <a:picLocks noChangeAspect="1"/>
          </p:cNvPicPr>
          <p:nvPr/>
        </p:nvPicPr>
        <p:blipFill>
          <a:blip r:embed="rId4"/>
          <a:stretch>
            <a:fillRect/>
          </a:stretch>
        </p:blipFill>
        <p:spPr>
          <a:xfrm>
            <a:off x="300647" y="1592039"/>
            <a:ext cx="3539213" cy="2559726"/>
          </a:xfrm>
          <a:prstGeom prst="rect">
            <a:avLst/>
          </a:prstGeom>
        </p:spPr>
      </p:pic>
      <p:sp>
        <p:nvSpPr>
          <p:cNvPr id="5" name="TextBox 4">
            <a:extLst>
              <a:ext uri="{FF2B5EF4-FFF2-40B4-BE49-F238E27FC236}">
                <a16:creationId xmlns:a16="http://schemas.microsoft.com/office/drawing/2014/main" id="{16941990-6DEF-7E14-F60D-CA534EFF4CB7}"/>
              </a:ext>
            </a:extLst>
          </p:cNvPr>
          <p:cNvSpPr txBox="1"/>
          <p:nvPr/>
        </p:nvSpPr>
        <p:spPr>
          <a:xfrm>
            <a:off x="4853888" y="1057139"/>
            <a:ext cx="3363518" cy="676211"/>
          </a:xfrm>
          <a:prstGeom prst="rect">
            <a:avLst/>
          </a:prstGeom>
          <a:noFill/>
        </p:spPr>
        <p:txBody>
          <a:bodyPr wrap="square" rtlCol="0">
            <a:spAutoFit/>
          </a:bodyPr>
          <a:lstStyle/>
          <a:p>
            <a:pPr defTabSz="379476">
              <a:spcAft>
                <a:spcPts val="600"/>
              </a:spcAft>
            </a:pPr>
            <a:r>
              <a:rPr lang="en-US" sz="1494" kern="1200" dirty="0">
                <a:solidFill>
                  <a:schemeClr val="tx1"/>
                </a:solidFill>
                <a:latin typeface="+mn-lt"/>
                <a:ea typeface="+mn-ea"/>
                <a:cs typeface="+mn-cs"/>
              </a:rPr>
              <a:t>Random Forest: </a:t>
            </a:r>
          </a:p>
          <a:p>
            <a:pPr>
              <a:spcAft>
                <a:spcPts val="600"/>
              </a:spcAft>
            </a:pPr>
            <a:endParaRPr lang="en-US" dirty="0"/>
          </a:p>
        </p:txBody>
      </p:sp>
      <p:pic>
        <p:nvPicPr>
          <p:cNvPr id="6" name="Picture 5">
            <a:extLst>
              <a:ext uri="{FF2B5EF4-FFF2-40B4-BE49-F238E27FC236}">
                <a16:creationId xmlns:a16="http://schemas.microsoft.com/office/drawing/2014/main" id="{F4B588AC-6504-2A5D-CE48-137833AF67BF}"/>
              </a:ext>
            </a:extLst>
          </p:cNvPr>
          <p:cNvPicPr>
            <a:picLocks noChangeAspect="1"/>
          </p:cNvPicPr>
          <p:nvPr/>
        </p:nvPicPr>
        <p:blipFill>
          <a:blip r:embed="rId5"/>
          <a:stretch>
            <a:fillRect/>
          </a:stretch>
        </p:blipFill>
        <p:spPr>
          <a:xfrm>
            <a:off x="3991160" y="1570143"/>
            <a:ext cx="3409980" cy="2547833"/>
          </a:xfrm>
          <a:prstGeom prst="rect">
            <a:avLst/>
          </a:prstGeom>
        </p:spPr>
      </p:pic>
      <p:sp>
        <p:nvSpPr>
          <p:cNvPr id="7" name="TextBox 6">
            <a:extLst>
              <a:ext uri="{FF2B5EF4-FFF2-40B4-BE49-F238E27FC236}">
                <a16:creationId xmlns:a16="http://schemas.microsoft.com/office/drawing/2014/main" id="{37A90E78-2BC6-53F4-32DC-D038DB6EA3DB}"/>
              </a:ext>
            </a:extLst>
          </p:cNvPr>
          <p:cNvSpPr txBox="1"/>
          <p:nvPr/>
        </p:nvSpPr>
        <p:spPr>
          <a:xfrm>
            <a:off x="8372038" y="1051606"/>
            <a:ext cx="2361844" cy="983090"/>
          </a:xfrm>
          <a:prstGeom prst="rect">
            <a:avLst/>
          </a:prstGeom>
          <a:noFill/>
        </p:spPr>
        <p:txBody>
          <a:bodyPr wrap="square" rtlCol="0">
            <a:spAutoFit/>
          </a:bodyPr>
          <a:lstStyle/>
          <a:p>
            <a:pPr defTabSz="379476">
              <a:spcAft>
                <a:spcPts val="600"/>
              </a:spcAft>
            </a:pPr>
            <a:r>
              <a:rPr lang="en-US" sz="1494" kern="1200" dirty="0">
                <a:solidFill>
                  <a:schemeClr val="tx1"/>
                </a:solidFill>
                <a:latin typeface="+mn-lt"/>
                <a:ea typeface="+mn-ea"/>
                <a:cs typeface="+mn-cs"/>
              </a:rPr>
              <a:t>Decision Tree: </a:t>
            </a:r>
          </a:p>
          <a:p>
            <a:pPr defTabSz="379476">
              <a:spcAft>
                <a:spcPts val="600"/>
              </a:spcAft>
            </a:pPr>
            <a:endParaRPr lang="en-US" sz="1494" kern="1200" dirty="0">
              <a:solidFill>
                <a:schemeClr val="tx1"/>
              </a:solidFill>
              <a:latin typeface="+mn-lt"/>
              <a:ea typeface="+mn-ea"/>
              <a:cs typeface="+mn-cs"/>
            </a:endParaRPr>
          </a:p>
          <a:p>
            <a:pPr>
              <a:spcAft>
                <a:spcPts val="600"/>
              </a:spcAft>
            </a:pPr>
            <a:endParaRPr lang="en-US" dirty="0"/>
          </a:p>
        </p:txBody>
      </p:sp>
      <p:pic>
        <p:nvPicPr>
          <p:cNvPr id="9" name="Picture 8">
            <a:extLst>
              <a:ext uri="{FF2B5EF4-FFF2-40B4-BE49-F238E27FC236}">
                <a16:creationId xmlns:a16="http://schemas.microsoft.com/office/drawing/2014/main" id="{71CF69ED-5114-3946-3C07-B987FC2E955F}"/>
              </a:ext>
            </a:extLst>
          </p:cNvPr>
          <p:cNvPicPr>
            <a:picLocks noChangeAspect="1"/>
          </p:cNvPicPr>
          <p:nvPr/>
        </p:nvPicPr>
        <p:blipFill>
          <a:blip r:embed="rId6"/>
          <a:stretch>
            <a:fillRect/>
          </a:stretch>
        </p:blipFill>
        <p:spPr>
          <a:xfrm>
            <a:off x="7383315" y="1536815"/>
            <a:ext cx="3670225" cy="2582266"/>
          </a:xfrm>
          <a:prstGeom prst="rect">
            <a:avLst/>
          </a:prstGeom>
        </p:spPr>
      </p:pic>
    </p:spTree>
    <p:extLst>
      <p:ext uri="{BB962C8B-B14F-4D97-AF65-F5344CB8AC3E}">
        <p14:creationId xmlns:p14="http://schemas.microsoft.com/office/powerpoint/2010/main" val="3631459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4" name="Group 61">
            <a:extLst>
              <a:ext uri="{FF2B5EF4-FFF2-40B4-BE49-F238E27FC236}">
                <a16:creationId xmlns:a16="http://schemas.microsoft.com/office/drawing/2014/main" id="{8DCF6162-C90D-43BF-B7E4-A7B29A1619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63" name="Rectangle 62">
              <a:extLst>
                <a:ext uri="{FF2B5EF4-FFF2-40B4-BE49-F238E27FC236}">
                  <a16:creationId xmlns:a16="http://schemas.microsoft.com/office/drawing/2014/main" id="{A6895F9A-4951-41A7-988E-E4426D51CF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Oval 63">
              <a:extLst>
                <a:ext uri="{FF2B5EF4-FFF2-40B4-BE49-F238E27FC236}">
                  <a16:creationId xmlns:a16="http://schemas.microsoft.com/office/drawing/2014/main" id="{973CCBF7-E635-45F0-9262-B1378FECE0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5" name="Oval 64">
              <a:extLst>
                <a:ext uri="{FF2B5EF4-FFF2-40B4-BE49-F238E27FC236}">
                  <a16:creationId xmlns:a16="http://schemas.microsoft.com/office/drawing/2014/main" id="{A95F2453-17DE-4864-ADA2-6D234F95C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6" name="Oval 65">
              <a:extLst>
                <a:ext uri="{FF2B5EF4-FFF2-40B4-BE49-F238E27FC236}">
                  <a16:creationId xmlns:a16="http://schemas.microsoft.com/office/drawing/2014/main" id="{044DD539-16E2-48D1-9557-24281434BA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7" name="Oval 66">
              <a:extLst>
                <a:ext uri="{FF2B5EF4-FFF2-40B4-BE49-F238E27FC236}">
                  <a16:creationId xmlns:a16="http://schemas.microsoft.com/office/drawing/2014/main" id="{025EA950-BF18-4722-B2FD-04D357983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8" name="Oval 67">
              <a:extLst>
                <a:ext uri="{FF2B5EF4-FFF2-40B4-BE49-F238E27FC236}">
                  <a16:creationId xmlns:a16="http://schemas.microsoft.com/office/drawing/2014/main" id="{7E71AB5E-77FB-4315-8B22-845D24C70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9" name="Oval 68">
              <a:extLst>
                <a:ext uri="{FF2B5EF4-FFF2-40B4-BE49-F238E27FC236}">
                  <a16:creationId xmlns:a16="http://schemas.microsoft.com/office/drawing/2014/main" id="{27ED4165-1756-4A80-90B1-FFF8AD7F2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0" name="Freeform 5">
              <a:extLst>
                <a:ext uri="{FF2B5EF4-FFF2-40B4-BE49-F238E27FC236}">
                  <a16:creationId xmlns:a16="http://schemas.microsoft.com/office/drawing/2014/main" id="{0C1FF9ED-0EB6-4CEF-83F7-B579129778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75" name="Rectangle 71">
            <a:extLst>
              <a:ext uri="{FF2B5EF4-FFF2-40B4-BE49-F238E27FC236}">
                <a16:creationId xmlns:a16="http://schemas.microsoft.com/office/drawing/2014/main" id="{3F4860A4-6A75-4E92-905D-FA03EEDB86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660FCF0-E1D1-6CB3-6ED7-2C6FFB413B26}"/>
              </a:ext>
            </a:extLst>
          </p:cNvPr>
          <p:cNvSpPr>
            <a:spLocks noGrp="1"/>
          </p:cNvSpPr>
          <p:nvPr>
            <p:ph type="title"/>
          </p:nvPr>
        </p:nvSpPr>
        <p:spPr>
          <a:xfrm>
            <a:off x="8160773" y="1113062"/>
            <a:ext cx="3382297" cy="3281957"/>
          </a:xfrm>
        </p:spPr>
        <p:txBody>
          <a:bodyPr vert="horz" lIns="91440" tIns="45720" rIns="91440" bIns="45720" rtlCol="0" anchor="b">
            <a:normAutofit/>
          </a:bodyPr>
          <a:lstStyle/>
          <a:p>
            <a:r>
              <a:rPr lang="en-US" sz="5000" b="0" i="0" kern="1200" dirty="0">
                <a:solidFill>
                  <a:schemeClr val="bg2"/>
                </a:solidFill>
                <a:latin typeface="+mj-lt"/>
                <a:ea typeface="+mj-ea"/>
                <a:cs typeface="+mj-cs"/>
              </a:rPr>
              <a:t>Confusion Matrix </a:t>
            </a:r>
          </a:p>
        </p:txBody>
      </p:sp>
      <p:pic>
        <p:nvPicPr>
          <p:cNvPr id="11" name="Content Placeholder 10" descr="A graph showing a crash&#10;&#10;Description automatically generated">
            <a:extLst>
              <a:ext uri="{FF2B5EF4-FFF2-40B4-BE49-F238E27FC236}">
                <a16:creationId xmlns:a16="http://schemas.microsoft.com/office/drawing/2014/main" id="{F451513F-C7F9-4B5F-3149-4D1240088A01}"/>
              </a:ext>
            </a:extLst>
          </p:cNvPr>
          <p:cNvPicPr>
            <a:picLocks noGrp="1" noChangeAspect="1"/>
          </p:cNvPicPr>
          <p:nvPr>
            <p:ph idx="1"/>
          </p:nvPr>
        </p:nvPicPr>
        <p:blipFill>
          <a:blip r:embed="rId4"/>
          <a:stretch>
            <a:fillRect/>
          </a:stretch>
        </p:blipFill>
        <p:spPr>
          <a:xfrm>
            <a:off x="1109763" y="1275865"/>
            <a:ext cx="6470907" cy="430315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38395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12018-35F7-A400-4595-551A322BD1C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61E83D8-BFFF-464A-36F0-3F11D6B4D14E}"/>
              </a:ext>
            </a:extLst>
          </p:cNvPr>
          <p:cNvSpPr>
            <a:spLocks noGrp="1"/>
          </p:cNvSpPr>
          <p:nvPr>
            <p:ph idx="1"/>
          </p:nvPr>
        </p:nvSpPr>
        <p:spPr>
          <a:xfrm>
            <a:off x="1154954" y="2603500"/>
            <a:ext cx="8761413" cy="3949700"/>
          </a:xfrm>
        </p:spPr>
        <p:txBody>
          <a:bodyPr>
            <a:normAutofit fontScale="92500" lnSpcReduction="10000"/>
          </a:bodyPr>
          <a:lstStyle/>
          <a:p>
            <a:pPr algn="l"/>
            <a:r>
              <a:rPr lang="en-US" b="0" i="0" dirty="0">
                <a:solidFill>
                  <a:srgbClr val="000000"/>
                </a:solidFill>
                <a:effectLst/>
                <a:latin typeface="Helvetica Neue" panose="02000503000000020004" pitchFamily="2" charset="0"/>
              </a:rPr>
              <a:t>Based on the overall results, random forest model and ROC curve value of .67 suggest that it provides a better discrimination compared to logistic regression and decision tree. </a:t>
            </a:r>
          </a:p>
          <a:p>
            <a:pPr algn="l"/>
            <a:r>
              <a:rPr lang="en-US" b="0" i="0" dirty="0">
                <a:solidFill>
                  <a:srgbClr val="000000"/>
                </a:solidFill>
                <a:effectLst/>
                <a:latin typeface="Helvetica Neue" panose="02000503000000020004" pitchFamily="2" charset="0"/>
              </a:rPr>
              <a:t>Although, logistic regression and random forest classification have the same accuracy of .72 (72%), comparing the ROC curve of .67 (67%) a higher ROC curve indicates a better distinction between positive and negative classes. The model provides a higher probability of correctly classifying 'Severe Crash' as positive instances.</a:t>
            </a:r>
          </a:p>
          <a:p>
            <a:pPr algn="l"/>
            <a:r>
              <a:rPr lang="en-US" b="0" i="0" dirty="0">
                <a:solidFill>
                  <a:srgbClr val="000000"/>
                </a:solidFill>
                <a:effectLst/>
                <a:latin typeface="Helvetica Neue" panose="02000503000000020004" pitchFamily="2" charset="0"/>
              </a:rPr>
              <a:t>Random Forest classification model is the better model to proceed with as it has higher ROC curve value indicating better overall performance in the target variable.</a:t>
            </a:r>
          </a:p>
          <a:p>
            <a:pPr algn="l"/>
            <a:r>
              <a:rPr lang="en-US" dirty="0">
                <a:solidFill>
                  <a:srgbClr val="000000"/>
                </a:solidFill>
                <a:latin typeface="Helvetica Neue" panose="02000503000000020004" pitchFamily="2" charset="0"/>
              </a:rPr>
              <a:t>Next Steps: </a:t>
            </a:r>
          </a:p>
          <a:p>
            <a:pPr lvl="1"/>
            <a:r>
              <a:rPr lang="en-US" dirty="0">
                <a:solidFill>
                  <a:srgbClr val="000000"/>
                </a:solidFill>
                <a:latin typeface="Helvetica Neue" panose="02000503000000020004" pitchFamily="2" charset="0"/>
              </a:rPr>
              <a:t>Think of other ML and analysis to perform with the dataset </a:t>
            </a:r>
          </a:p>
          <a:p>
            <a:pPr lvl="1"/>
            <a:r>
              <a:rPr lang="en-US" dirty="0">
                <a:solidFill>
                  <a:srgbClr val="000000"/>
                </a:solidFill>
                <a:latin typeface="Helvetica Neue" panose="02000503000000020004" pitchFamily="2" charset="0"/>
              </a:rPr>
              <a:t>Explore new features that could improve performance and accuracy </a:t>
            </a:r>
          </a:p>
          <a:p>
            <a:pPr lvl="1"/>
            <a:endParaRPr lang="en-US" dirty="0">
              <a:solidFill>
                <a:srgbClr val="000000"/>
              </a:solidFill>
              <a:latin typeface="Helvetica Neue" panose="02000503000000020004" pitchFamily="2" charset="0"/>
            </a:endParaRPr>
          </a:p>
          <a:p>
            <a:pPr lvl="1"/>
            <a:endParaRPr lang="en-US" b="0" i="0" dirty="0">
              <a:solidFill>
                <a:srgbClr val="000000"/>
              </a:solidFill>
              <a:effectLst/>
              <a:latin typeface="Helvetica Neue" panose="02000503000000020004" pitchFamily="2" charset="0"/>
            </a:endParaRPr>
          </a:p>
          <a:p>
            <a:endParaRPr lang="en-US" dirty="0"/>
          </a:p>
        </p:txBody>
      </p:sp>
    </p:spTree>
    <p:extLst>
      <p:ext uri="{BB962C8B-B14F-4D97-AF65-F5344CB8AC3E}">
        <p14:creationId xmlns:p14="http://schemas.microsoft.com/office/powerpoint/2010/main" val="2847708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45E18-8EA0-AA3F-06B4-07C7144BD281}"/>
              </a:ext>
            </a:extLst>
          </p:cNvPr>
          <p:cNvSpPr>
            <a:spLocks noGrp="1"/>
          </p:cNvSpPr>
          <p:nvPr>
            <p:ph type="ctrTitle"/>
          </p:nvPr>
        </p:nvSpPr>
        <p:spPr>
          <a:xfrm>
            <a:off x="649976" y="3739568"/>
            <a:ext cx="10893094" cy="1915940"/>
          </a:xfrm>
        </p:spPr>
        <p:txBody>
          <a:bodyPr>
            <a:normAutofit/>
          </a:bodyPr>
          <a:lstStyle/>
          <a:p>
            <a:pPr algn="ctr">
              <a:lnSpc>
                <a:spcPct val="90000"/>
              </a:lnSpc>
            </a:pPr>
            <a:r>
              <a:rPr lang="en-US" sz="4000" dirty="0"/>
              <a:t>Thank you</a:t>
            </a:r>
            <a:br>
              <a:rPr lang="en-US" sz="4000" dirty="0"/>
            </a:br>
            <a:br>
              <a:rPr lang="en-US" sz="4000" dirty="0"/>
            </a:br>
            <a:r>
              <a:rPr lang="en-US" sz="4000" dirty="0"/>
              <a:t>Questions, Comments, or feedback?</a:t>
            </a:r>
          </a:p>
        </p:txBody>
      </p:sp>
      <p:pic>
        <p:nvPicPr>
          <p:cNvPr id="6" name="Graphic 5" descr="Smiling Face with No Fill">
            <a:extLst>
              <a:ext uri="{FF2B5EF4-FFF2-40B4-BE49-F238E27FC236}">
                <a16:creationId xmlns:a16="http://schemas.microsoft.com/office/drawing/2014/main" id="{560BD028-11FB-2ACE-05DA-36AF205EC7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32555" y="934065"/>
            <a:ext cx="2517058" cy="25170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638660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F1A30-B0AF-4E2B-28C3-796C09170E99}"/>
              </a:ext>
            </a:extLst>
          </p:cNvPr>
          <p:cNvSpPr>
            <a:spLocks noGrp="1"/>
          </p:cNvSpPr>
          <p:nvPr>
            <p:ph type="title"/>
          </p:nvPr>
        </p:nvSpPr>
        <p:spPr>
          <a:xfrm>
            <a:off x="1154953" y="973668"/>
            <a:ext cx="8761413" cy="706964"/>
          </a:xfrm>
        </p:spPr>
        <p:txBody>
          <a:bodyPr>
            <a:normAutofit/>
          </a:bodyPr>
          <a:lstStyle/>
          <a:p>
            <a:r>
              <a:rPr lang="en-US" dirty="0"/>
              <a:t>Abstract </a:t>
            </a:r>
          </a:p>
        </p:txBody>
      </p:sp>
      <p:pic>
        <p:nvPicPr>
          <p:cNvPr id="3080" name="Picture 8" descr="Little Known Facts About Property Damage from Car Crashes">
            <a:extLst>
              <a:ext uri="{FF2B5EF4-FFF2-40B4-BE49-F238E27FC236}">
                <a16:creationId xmlns:a16="http://schemas.microsoft.com/office/drawing/2014/main" id="{056AA6D2-1739-1EA8-6345-955300F62D5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444" b="4"/>
          <a:stretch/>
        </p:blipFill>
        <p:spPr bwMode="auto">
          <a:xfrm>
            <a:off x="1151467" y="2775951"/>
            <a:ext cx="4345024" cy="3067163"/>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AutoShape 2" descr="Maryland - Wikipedia">
            <a:extLst>
              <a:ext uri="{FF2B5EF4-FFF2-40B4-BE49-F238E27FC236}">
                <a16:creationId xmlns:a16="http://schemas.microsoft.com/office/drawing/2014/main" id="{DEC9953F-3F18-8E6A-CBE3-A2917330DFB9}"/>
              </a:ext>
            </a:extLst>
          </p:cNvPr>
          <p:cNvSpPr>
            <a:spLocks noGrp="1" noChangeAspect="1" noChangeArrowheads="1"/>
          </p:cNvSpPr>
          <p:nvPr>
            <p:ph idx="1"/>
          </p:nvPr>
        </p:nvSpPr>
        <p:spPr bwMode="auto">
          <a:xfrm>
            <a:off x="6096000" y="2688561"/>
            <a:ext cx="5211979" cy="3416300"/>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anchor="ctr" anchorCtr="0" compatLnSpc="1">
            <a:prstTxWarp prst="textNoShape">
              <a:avLst/>
            </a:prstTxWarp>
            <a:normAutofit/>
          </a:bodyPr>
          <a:lstStyle/>
          <a:p>
            <a:pPr marL="0" indent="0">
              <a:lnSpc>
                <a:spcPct val="90000"/>
              </a:lnSpc>
              <a:buNone/>
            </a:pPr>
            <a:r>
              <a:rPr lang="en-US" sz="1500" dirty="0"/>
              <a:t>In the state of Maryland, vehicle crashes have risen a significant amount each year. Tens of thousands of collisions reported on average in the state of Maryland. Incidents that occurred in the statewide vehicle dataset examines factors like location, weather conditions, and time contributing the causes of crashes and trends. With modern technology, assessing the severity of crashes and vehicles involved, we can aim to identify potential risk that occurred in different counties of Maryland. The main objective of this project is to provide and predict the types and severity of crashes in the state of Maryland using ML. Predictions will help audiences understand the nature of accidents that occurred through various types of accidents. </a:t>
            </a:r>
          </a:p>
        </p:txBody>
      </p:sp>
      <p:sp>
        <p:nvSpPr>
          <p:cNvPr id="5" name="AutoShape 4" descr="Maryland - Wikipedia">
            <a:extLst>
              <a:ext uri="{FF2B5EF4-FFF2-40B4-BE49-F238E27FC236}">
                <a16:creationId xmlns:a16="http://schemas.microsoft.com/office/drawing/2014/main" id="{54FD76F6-CF24-DD12-3EB1-E3F62C07E45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Maryland - Wikipedia">
            <a:extLst>
              <a:ext uri="{FF2B5EF4-FFF2-40B4-BE49-F238E27FC236}">
                <a16:creationId xmlns:a16="http://schemas.microsoft.com/office/drawing/2014/main" id="{86F22450-2F7F-0B4A-2AFF-58DF232F4692}"/>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41015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6ED04-97F8-9F6E-EDB4-F00596AADD13}"/>
              </a:ext>
            </a:extLst>
          </p:cNvPr>
          <p:cNvSpPr>
            <a:spLocks noGrp="1"/>
          </p:cNvSpPr>
          <p:nvPr>
            <p:ph type="title"/>
          </p:nvPr>
        </p:nvSpPr>
        <p:spPr>
          <a:xfrm>
            <a:off x="1154954" y="973668"/>
            <a:ext cx="8761413" cy="706964"/>
          </a:xfrm>
        </p:spPr>
        <p:txBody>
          <a:bodyPr>
            <a:normAutofit/>
          </a:bodyPr>
          <a:lstStyle/>
          <a:p>
            <a:r>
              <a:rPr lang="en-US">
                <a:solidFill>
                  <a:srgbClr val="EBEBEB"/>
                </a:solidFill>
              </a:rPr>
              <a:t>INTRODUCTION</a:t>
            </a:r>
          </a:p>
        </p:txBody>
      </p:sp>
      <p:graphicFrame>
        <p:nvGraphicFramePr>
          <p:cNvPr id="5" name="Content Placeholder 2">
            <a:extLst>
              <a:ext uri="{FF2B5EF4-FFF2-40B4-BE49-F238E27FC236}">
                <a16:creationId xmlns:a16="http://schemas.microsoft.com/office/drawing/2014/main" id="{321397ED-6B91-0A8B-B306-A1DDC71BFD81}"/>
              </a:ext>
            </a:extLst>
          </p:cNvPr>
          <p:cNvGraphicFramePr>
            <a:graphicFrameLocks noGrp="1"/>
          </p:cNvGraphicFramePr>
          <p:nvPr>
            <p:ph idx="1"/>
            <p:extLst>
              <p:ext uri="{D42A27DB-BD31-4B8C-83A1-F6EECF244321}">
                <p14:modId xmlns:p14="http://schemas.microsoft.com/office/powerpoint/2010/main" val="3122304518"/>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70756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8230A-F9BC-F693-DFDB-8D781E22CDC7}"/>
              </a:ext>
            </a:extLst>
          </p:cNvPr>
          <p:cNvSpPr>
            <a:spLocks noGrp="1"/>
          </p:cNvSpPr>
          <p:nvPr>
            <p:ph type="title"/>
          </p:nvPr>
        </p:nvSpPr>
        <p:spPr>
          <a:xfrm>
            <a:off x="1154954" y="973669"/>
            <a:ext cx="8825659" cy="706964"/>
          </a:xfrm>
        </p:spPr>
        <p:txBody>
          <a:bodyPr>
            <a:normAutofit/>
          </a:bodyPr>
          <a:lstStyle/>
          <a:p>
            <a:r>
              <a:rPr lang="en-US" dirty="0"/>
              <a:t>Overview of Data Source</a:t>
            </a:r>
          </a:p>
        </p:txBody>
      </p:sp>
      <p:pic>
        <p:nvPicPr>
          <p:cNvPr id="5122" name="Picture 2" descr="Maryland Transit Administration">
            <a:extLst>
              <a:ext uri="{FF2B5EF4-FFF2-40B4-BE49-F238E27FC236}">
                <a16:creationId xmlns:a16="http://schemas.microsoft.com/office/drawing/2014/main" id="{C8ED16F9-2112-CEFB-182A-B4E5D688191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49" r="-2" b="-2"/>
          <a:stretch/>
        </p:blipFill>
        <p:spPr bwMode="auto">
          <a:xfrm>
            <a:off x="1154954" y="3239415"/>
            <a:ext cx="3028414" cy="2140234"/>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7BE9C23-537F-44FE-8CAB-A5526CF0CB55}"/>
              </a:ext>
            </a:extLst>
          </p:cNvPr>
          <p:cNvSpPr>
            <a:spLocks noGrp="1"/>
          </p:cNvSpPr>
          <p:nvPr>
            <p:ph idx="1"/>
          </p:nvPr>
        </p:nvSpPr>
        <p:spPr>
          <a:xfrm>
            <a:off x="4641336" y="2603500"/>
            <a:ext cx="6551597" cy="3416300"/>
          </a:xfrm>
        </p:spPr>
        <p:txBody>
          <a:bodyPr anchor="ctr">
            <a:normAutofit/>
          </a:bodyPr>
          <a:lstStyle/>
          <a:p>
            <a:r>
              <a:rPr lang="en-US" b="0" i="0" dirty="0">
                <a:effectLst/>
                <a:latin typeface="-apple-system"/>
              </a:rPr>
              <a:t>The crash data for Maryland is obtained from </a:t>
            </a:r>
            <a:r>
              <a:rPr lang="en-US" b="0" i="0" u="none" strike="noStrike" dirty="0">
                <a:effectLst/>
                <a:latin typeface="-apple-system"/>
                <a:hlinkClick r:id="rId4"/>
              </a:rPr>
              <a:t>https://opendata.maryland.gov/</a:t>
            </a:r>
            <a:r>
              <a:rPr lang="en-US" b="0" i="0" dirty="0">
                <a:effectLst/>
                <a:latin typeface="-apple-system"/>
              </a:rPr>
              <a:t>. Crash data in Maryland are reported from January 2015 through December 2022. The dataset contains total of 56 columns and 878343 entries. The dataset is downloaded as a CSV file. </a:t>
            </a:r>
          </a:p>
          <a:p>
            <a:r>
              <a:rPr lang="en-US" b="1" i="0" dirty="0">
                <a:effectLst/>
                <a:latin typeface="-apple-system"/>
              </a:rPr>
              <a:t>Data Source:</a:t>
            </a:r>
            <a:r>
              <a:rPr lang="en-US" b="0" i="0" dirty="0">
                <a:effectLst/>
                <a:latin typeface="-apple-system"/>
              </a:rPr>
              <a:t> </a:t>
            </a:r>
            <a:r>
              <a:rPr lang="en-US" b="0" i="0" u="none" strike="noStrike" dirty="0">
                <a:effectLst/>
                <a:latin typeface="-apple-system"/>
                <a:hlinkClick r:id="rId5"/>
              </a:rPr>
              <a:t>https://opendata.maryland.gov/Public-Safety/Maryland-Statewide-Vehicle-Crashes/65du-s3qu</a:t>
            </a:r>
            <a:endParaRPr lang="en-US" b="0" i="0" dirty="0">
              <a:effectLst/>
              <a:latin typeface="-apple-system"/>
            </a:endParaRPr>
          </a:p>
        </p:txBody>
      </p:sp>
    </p:spTree>
    <p:extLst>
      <p:ext uri="{BB962C8B-B14F-4D97-AF65-F5344CB8AC3E}">
        <p14:creationId xmlns:p14="http://schemas.microsoft.com/office/powerpoint/2010/main" val="3992972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4E7DB7BD-DE1A-4B9B-ABED-713D20FC74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7" name="Rectangle 26">
              <a:extLst>
                <a:ext uri="{FF2B5EF4-FFF2-40B4-BE49-F238E27FC236}">
                  <a16:creationId xmlns:a16="http://schemas.microsoft.com/office/drawing/2014/main" id="{38C1ABCC-0C17-410C-8FFB-A1FAF7F3E2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Oval 27">
              <a:extLst>
                <a:ext uri="{FF2B5EF4-FFF2-40B4-BE49-F238E27FC236}">
                  <a16:creationId xmlns:a16="http://schemas.microsoft.com/office/drawing/2014/main" id="{18BB1984-8C70-427F-8C07-42BB70B5B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28">
              <a:extLst>
                <a:ext uri="{FF2B5EF4-FFF2-40B4-BE49-F238E27FC236}">
                  <a16:creationId xmlns:a16="http://schemas.microsoft.com/office/drawing/2014/main" id="{15FBFFB4-8FE2-490E-B149-843645F9B9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29">
              <a:extLst>
                <a:ext uri="{FF2B5EF4-FFF2-40B4-BE49-F238E27FC236}">
                  <a16:creationId xmlns:a16="http://schemas.microsoft.com/office/drawing/2014/main" id="{8FF157A5-E00A-463E-B8C1-540B28B0B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C7912D45-865E-499D-82DD-0C5B0BB7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5">
              <a:extLst>
                <a:ext uri="{FF2B5EF4-FFF2-40B4-BE49-F238E27FC236}">
                  <a16:creationId xmlns:a16="http://schemas.microsoft.com/office/drawing/2014/main" id="{99468C92-45E9-4ADF-BAEE-21642A4C6C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456397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3" name="Freeform 5">
              <a:extLst>
                <a:ext uri="{FF2B5EF4-FFF2-40B4-BE49-F238E27FC236}">
                  <a16:creationId xmlns:a16="http://schemas.microsoft.com/office/drawing/2014/main" id="{29392CE4-0B4D-4F6A-8BDE-437332989E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5475080"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4" name="Freeform 5">
              <a:extLst>
                <a:ext uri="{FF2B5EF4-FFF2-40B4-BE49-F238E27FC236}">
                  <a16:creationId xmlns:a16="http://schemas.microsoft.com/office/drawing/2014/main" id="{F684B706-D543-43E5-9863-D1FC6B4F8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8D3783B0-8EB9-F265-1378-87A130748414}"/>
              </a:ext>
            </a:extLst>
          </p:cNvPr>
          <p:cNvSpPr>
            <a:spLocks noGrp="1"/>
          </p:cNvSpPr>
          <p:nvPr>
            <p:ph type="title"/>
          </p:nvPr>
        </p:nvSpPr>
        <p:spPr>
          <a:xfrm>
            <a:off x="639098" y="629265"/>
            <a:ext cx="6209299" cy="1622322"/>
          </a:xfrm>
        </p:spPr>
        <p:txBody>
          <a:bodyPr vert="horz" lIns="91440" tIns="45720" rIns="91440" bIns="45720" rtlCol="0">
            <a:normAutofit/>
          </a:bodyPr>
          <a:lstStyle/>
          <a:p>
            <a:r>
              <a:rPr lang="en-US" b="0" i="0" kern="1200" dirty="0">
                <a:latin typeface="+mj-lt"/>
                <a:ea typeface="+mj-ea"/>
                <a:cs typeface="+mj-cs"/>
              </a:rPr>
              <a:t>Pre-processing </a:t>
            </a:r>
          </a:p>
        </p:txBody>
      </p:sp>
      <p:sp>
        <p:nvSpPr>
          <p:cNvPr id="23" name="Content Placeholder 22">
            <a:extLst>
              <a:ext uri="{FF2B5EF4-FFF2-40B4-BE49-F238E27FC236}">
                <a16:creationId xmlns:a16="http://schemas.microsoft.com/office/drawing/2014/main" id="{A4FBA406-D9E7-117D-CD70-571D075197EB}"/>
              </a:ext>
            </a:extLst>
          </p:cNvPr>
          <p:cNvSpPr>
            <a:spLocks noGrp="1"/>
          </p:cNvSpPr>
          <p:nvPr>
            <p:ph idx="1"/>
          </p:nvPr>
        </p:nvSpPr>
        <p:spPr>
          <a:xfrm>
            <a:off x="639098" y="2418735"/>
            <a:ext cx="6209299" cy="3811740"/>
          </a:xfrm>
        </p:spPr>
        <p:txBody>
          <a:bodyPr anchor="ctr">
            <a:normAutofit/>
          </a:bodyPr>
          <a:lstStyle/>
          <a:p>
            <a:r>
              <a:rPr lang="en-US">
                <a:solidFill>
                  <a:schemeClr val="bg1"/>
                </a:solidFill>
              </a:rPr>
              <a:t>Maryland Statewide Vehicle Dataset </a:t>
            </a:r>
          </a:p>
          <a:p>
            <a:pPr lvl="1"/>
            <a:r>
              <a:rPr lang="en-US">
                <a:solidFill>
                  <a:schemeClr val="bg1"/>
                </a:solidFill>
              </a:rPr>
              <a:t>(878343, 56)</a:t>
            </a:r>
            <a:endParaRPr lang="en-US" dirty="0">
              <a:solidFill>
                <a:schemeClr val="bg1"/>
              </a:solidFill>
            </a:endParaRPr>
          </a:p>
        </p:txBody>
      </p:sp>
      <p:pic>
        <p:nvPicPr>
          <p:cNvPr id="4" name="Content Placeholder 3">
            <a:extLst>
              <a:ext uri="{FF2B5EF4-FFF2-40B4-BE49-F238E27FC236}">
                <a16:creationId xmlns:a16="http://schemas.microsoft.com/office/drawing/2014/main" id="{84225022-526F-3697-A074-789F7BF60ECC}"/>
              </a:ext>
            </a:extLst>
          </p:cNvPr>
          <p:cNvPicPr>
            <a:picLocks noChangeAspect="1"/>
          </p:cNvPicPr>
          <p:nvPr/>
        </p:nvPicPr>
        <p:blipFill>
          <a:blip r:embed="rId4"/>
          <a:stretch>
            <a:fillRect/>
          </a:stretch>
        </p:blipFill>
        <p:spPr>
          <a:xfrm>
            <a:off x="7289800" y="128260"/>
            <a:ext cx="3449272" cy="6601480"/>
          </a:xfrm>
          <a:prstGeom prst="rect">
            <a:avLst/>
          </a:prstGeom>
        </p:spPr>
      </p:pic>
      <p:sp>
        <p:nvSpPr>
          <p:cNvPr id="36" name="Rectangle 35">
            <a:extLst>
              <a:ext uri="{FF2B5EF4-FFF2-40B4-BE49-F238E27FC236}">
                <a16:creationId xmlns:a16="http://schemas.microsoft.com/office/drawing/2014/main" id="{C2389038-1ADC-4D42-8C96-7433ADCAE1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2852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9ACF1-1104-4F48-CE30-ED2634F07C90}"/>
              </a:ext>
            </a:extLst>
          </p:cNvPr>
          <p:cNvSpPr>
            <a:spLocks noGrp="1"/>
          </p:cNvSpPr>
          <p:nvPr>
            <p:ph type="title"/>
          </p:nvPr>
        </p:nvSpPr>
        <p:spPr>
          <a:xfrm>
            <a:off x="1154954" y="973668"/>
            <a:ext cx="8761413" cy="706964"/>
          </a:xfrm>
        </p:spPr>
        <p:txBody>
          <a:bodyPr>
            <a:normAutofit/>
          </a:bodyPr>
          <a:lstStyle/>
          <a:p>
            <a:r>
              <a:rPr lang="en-US" dirty="0"/>
              <a:t>Pre-Processing continue.. </a:t>
            </a:r>
          </a:p>
        </p:txBody>
      </p:sp>
      <p:pic>
        <p:nvPicPr>
          <p:cNvPr id="5" name="Picture 4" descr="A screenshot of a computer&#10;&#10;Description automatically generated">
            <a:extLst>
              <a:ext uri="{FF2B5EF4-FFF2-40B4-BE49-F238E27FC236}">
                <a16:creationId xmlns:a16="http://schemas.microsoft.com/office/drawing/2014/main" id="{892C21DC-C97B-A5C3-5539-3558B9D41F51}"/>
              </a:ext>
            </a:extLst>
          </p:cNvPr>
          <p:cNvPicPr>
            <a:picLocks noChangeAspect="1"/>
          </p:cNvPicPr>
          <p:nvPr/>
        </p:nvPicPr>
        <p:blipFill>
          <a:blip r:embed="rId3"/>
          <a:stretch>
            <a:fillRect/>
          </a:stretch>
        </p:blipFill>
        <p:spPr>
          <a:xfrm>
            <a:off x="9034513" y="2553981"/>
            <a:ext cx="2721416" cy="3330351"/>
          </a:xfrm>
          <a:prstGeom prst="roundRect">
            <a:avLst>
              <a:gd name="adj" fmla="val 1858"/>
            </a:avLst>
          </a:prstGeom>
          <a:effectLst/>
        </p:spPr>
      </p:pic>
      <p:pic>
        <p:nvPicPr>
          <p:cNvPr id="4" name="Content Placeholder 3" descr="A screen shot of a computer&#10;&#10;Description automatically generated">
            <a:extLst>
              <a:ext uri="{FF2B5EF4-FFF2-40B4-BE49-F238E27FC236}">
                <a16:creationId xmlns:a16="http://schemas.microsoft.com/office/drawing/2014/main" id="{005C734B-6F06-C6D0-3851-054D8E9B5560}"/>
              </a:ext>
            </a:extLst>
          </p:cNvPr>
          <p:cNvPicPr>
            <a:picLocks noChangeAspect="1"/>
          </p:cNvPicPr>
          <p:nvPr/>
        </p:nvPicPr>
        <p:blipFill>
          <a:blip r:embed="rId4"/>
          <a:stretch>
            <a:fillRect/>
          </a:stretch>
        </p:blipFill>
        <p:spPr>
          <a:xfrm>
            <a:off x="825500" y="3289300"/>
            <a:ext cx="7990909" cy="1278542"/>
          </a:xfrm>
          <a:prstGeom prst="roundRect">
            <a:avLst>
              <a:gd name="adj" fmla="val 1858"/>
            </a:avLst>
          </a:prstGeom>
          <a:effectLst/>
        </p:spPr>
      </p:pic>
    </p:spTree>
    <p:extLst>
      <p:ext uri="{BB962C8B-B14F-4D97-AF65-F5344CB8AC3E}">
        <p14:creationId xmlns:p14="http://schemas.microsoft.com/office/powerpoint/2010/main" val="382069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A5B3A6F-2D29-4B89-8C1B-7166BDF3C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EE390BF8-7FD4-47AB-AAE7-7B367FE8B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FC6E830-2E28-49C4-803D-52A1D28583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891A2CBB-04A3-415A-89FF-AE32DC29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E579FB2B-09D8-49A0-89C2-2F7E9D5A54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5E0336F7-0F0C-4850-BD48-60746BA8F9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0F467B1F-A4AC-44FB-BFA7-80FB6886CC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9EC019B8-D9B5-45A9-874D-A742FA6C3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D2DAFA2B-17B6-4B84-85CA-8B8A2DA8F0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0" name="Rectangle 19">
            <a:extLst>
              <a:ext uri="{FF2B5EF4-FFF2-40B4-BE49-F238E27FC236}">
                <a16:creationId xmlns:a16="http://schemas.microsoft.com/office/drawing/2014/main" id="{A861840F-5C41-47D6-9188-97E5FFAAC1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CC7A5971-E020-44E5-9C84-CBE6D0E88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C896F8D1-40B6-46D7-8E9B-0F39901CC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6" name="Oval 25">
            <a:extLst>
              <a:ext uri="{FF2B5EF4-FFF2-40B4-BE49-F238E27FC236}">
                <a16:creationId xmlns:a16="http://schemas.microsoft.com/office/drawing/2014/main" id="{5C3F293E-7318-499E-B873-8414096E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Freeform 5">
            <a:extLst>
              <a:ext uri="{FF2B5EF4-FFF2-40B4-BE49-F238E27FC236}">
                <a16:creationId xmlns:a16="http://schemas.microsoft.com/office/drawing/2014/main" id="{C7143AC6-510C-412B-A869-C763757C2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0" name="Freeform 5">
            <a:extLst>
              <a:ext uri="{FF2B5EF4-FFF2-40B4-BE49-F238E27FC236}">
                <a16:creationId xmlns:a16="http://schemas.microsoft.com/office/drawing/2014/main" id="{58504BDE-55E2-4113-BBC7-9ED7D3C7B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800000">
            <a:off x="457200" y="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32" name="Freeform 5">
            <a:extLst>
              <a:ext uri="{FF2B5EF4-FFF2-40B4-BE49-F238E27FC236}">
                <a16:creationId xmlns:a16="http://schemas.microsoft.com/office/drawing/2014/main" id="{97E1E590-5499-404A-8892-6F8C6EFC0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3C1AFC5F-129C-3AC2-A307-3315013DE6FF}"/>
              </a:ext>
            </a:extLst>
          </p:cNvPr>
          <p:cNvSpPr>
            <a:spLocks noGrp="1"/>
          </p:cNvSpPr>
          <p:nvPr>
            <p:ph type="title"/>
          </p:nvPr>
        </p:nvSpPr>
        <p:spPr>
          <a:xfrm>
            <a:off x="649975" y="4517136"/>
            <a:ext cx="10893095" cy="1174947"/>
          </a:xfrm>
        </p:spPr>
        <p:txBody>
          <a:bodyPr vert="horz" lIns="91440" tIns="45720" rIns="91440" bIns="45720" rtlCol="0" anchor="b">
            <a:normAutofit/>
          </a:bodyPr>
          <a:lstStyle/>
          <a:p>
            <a:r>
              <a:rPr lang="en-US" sz="6000"/>
              <a:t>Continue.</a:t>
            </a:r>
          </a:p>
        </p:txBody>
      </p:sp>
      <p:pic>
        <p:nvPicPr>
          <p:cNvPr id="4" name="Content Placeholder 3" descr="A screenshot of a computer&#10;&#10;Description automatically generated">
            <a:extLst>
              <a:ext uri="{FF2B5EF4-FFF2-40B4-BE49-F238E27FC236}">
                <a16:creationId xmlns:a16="http://schemas.microsoft.com/office/drawing/2014/main" id="{52C45C09-8143-14F3-C38B-2B472DA617AF}"/>
              </a:ext>
            </a:extLst>
          </p:cNvPr>
          <p:cNvPicPr>
            <a:picLocks noChangeAspect="1"/>
          </p:cNvPicPr>
          <p:nvPr/>
        </p:nvPicPr>
        <p:blipFill>
          <a:blip r:embed="rId4"/>
          <a:stretch>
            <a:fillRect/>
          </a:stretch>
        </p:blipFill>
        <p:spPr>
          <a:xfrm>
            <a:off x="763588" y="1165917"/>
            <a:ext cx="6907212" cy="2193037"/>
          </a:xfrm>
          <a:prstGeom prst="roundRect">
            <a:avLst>
              <a:gd name="adj" fmla="val 1858"/>
            </a:avLst>
          </a:prstGeom>
          <a:effectLst/>
        </p:spPr>
      </p:pic>
      <p:pic>
        <p:nvPicPr>
          <p:cNvPr id="5" name="Picture 4" descr="A white text with black text&#10;&#10;Description automatically generated">
            <a:extLst>
              <a:ext uri="{FF2B5EF4-FFF2-40B4-BE49-F238E27FC236}">
                <a16:creationId xmlns:a16="http://schemas.microsoft.com/office/drawing/2014/main" id="{C2ABBBB5-80D8-8094-0191-16388E04D4CF}"/>
              </a:ext>
            </a:extLst>
          </p:cNvPr>
          <p:cNvPicPr>
            <a:picLocks noChangeAspect="1"/>
          </p:cNvPicPr>
          <p:nvPr/>
        </p:nvPicPr>
        <p:blipFill>
          <a:blip r:embed="rId5"/>
          <a:stretch>
            <a:fillRect/>
          </a:stretch>
        </p:blipFill>
        <p:spPr>
          <a:xfrm>
            <a:off x="7995796" y="152732"/>
            <a:ext cx="2248889" cy="3964910"/>
          </a:xfrm>
          <a:prstGeom prst="roundRect">
            <a:avLst>
              <a:gd name="adj" fmla="val 1858"/>
            </a:avLst>
          </a:prstGeom>
          <a:effectLst/>
        </p:spPr>
      </p:pic>
      <p:sp>
        <p:nvSpPr>
          <p:cNvPr id="34" name="Rectangle 33">
            <a:extLst>
              <a:ext uri="{FF2B5EF4-FFF2-40B4-BE49-F238E27FC236}">
                <a16:creationId xmlns:a16="http://schemas.microsoft.com/office/drawing/2014/main" id="{56D6E0AE-0966-4200-8C11-FA0A08E87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70870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287AF-DC96-8CD8-139F-E324D39E7178}"/>
              </a:ext>
            </a:extLst>
          </p:cNvPr>
          <p:cNvSpPr>
            <a:spLocks noGrp="1"/>
          </p:cNvSpPr>
          <p:nvPr>
            <p:ph type="title"/>
          </p:nvPr>
        </p:nvSpPr>
        <p:spPr/>
        <p:txBody>
          <a:bodyPr/>
          <a:lstStyle/>
          <a:p>
            <a:r>
              <a:rPr lang="en-US" dirty="0"/>
              <a:t>EDA – Exploratory Data Analysis </a:t>
            </a:r>
          </a:p>
        </p:txBody>
      </p:sp>
      <p:sp>
        <p:nvSpPr>
          <p:cNvPr id="3" name="Content Placeholder 2">
            <a:extLst>
              <a:ext uri="{FF2B5EF4-FFF2-40B4-BE49-F238E27FC236}">
                <a16:creationId xmlns:a16="http://schemas.microsoft.com/office/drawing/2014/main" id="{60026A20-D681-6224-7988-237C62E625CF}"/>
              </a:ext>
            </a:extLst>
          </p:cNvPr>
          <p:cNvSpPr>
            <a:spLocks noGrp="1"/>
          </p:cNvSpPr>
          <p:nvPr>
            <p:ph idx="1"/>
          </p:nvPr>
        </p:nvSpPr>
        <p:spPr/>
        <p:txBody>
          <a:bodyPr/>
          <a:lstStyle/>
          <a:p>
            <a:pPr algn="l"/>
            <a:r>
              <a:rPr lang="en-US" b="0" i="0" dirty="0">
                <a:solidFill>
                  <a:srgbClr val="24292F"/>
                </a:solidFill>
                <a:effectLst/>
                <a:latin typeface="-apple-system"/>
              </a:rPr>
              <a:t>Given the data source, there are few questions in my analysis that I would like to address:</a:t>
            </a:r>
          </a:p>
          <a:p>
            <a:pPr algn="l">
              <a:buFont typeface="+mj-lt"/>
              <a:buAutoNum type="arabicPeriod"/>
            </a:pPr>
            <a:r>
              <a:rPr lang="en-US" b="0" i="0" dirty="0">
                <a:solidFill>
                  <a:srgbClr val="24292F"/>
                </a:solidFill>
                <a:effectLst/>
                <a:latin typeface="-apple-system"/>
              </a:rPr>
              <a:t>What is the number of crashes that occurred for each county?</a:t>
            </a:r>
          </a:p>
          <a:p>
            <a:pPr algn="l">
              <a:buFont typeface="+mj-lt"/>
              <a:buAutoNum type="arabicPeriod"/>
            </a:pPr>
            <a:r>
              <a:rPr lang="en-US" b="0" i="0" dirty="0">
                <a:solidFill>
                  <a:srgbClr val="24292F"/>
                </a:solidFill>
                <a:effectLst/>
                <a:latin typeface="-apple-system"/>
              </a:rPr>
              <a:t>Number of crashes for each year?</a:t>
            </a:r>
          </a:p>
          <a:p>
            <a:pPr algn="l">
              <a:buFont typeface="+mj-lt"/>
              <a:buAutoNum type="arabicPeriod"/>
            </a:pPr>
            <a:r>
              <a:rPr lang="en-US" b="0" i="0" dirty="0">
                <a:solidFill>
                  <a:srgbClr val="24292F"/>
                </a:solidFill>
                <a:effectLst/>
                <a:latin typeface="-apple-system"/>
              </a:rPr>
              <a:t>Does inclement weather condition impact more crashes?</a:t>
            </a:r>
          </a:p>
          <a:p>
            <a:pPr marL="0" indent="0">
              <a:buNone/>
            </a:pPr>
            <a:endParaRPr lang="en-US" dirty="0"/>
          </a:p>
        </p:txBody>
      </p:sp>
    </p:spTree>
    <p:extLst>
      <p:ext uri="{BB962C8B-B14F-4D97-AF65-F5344CB8AC3E}">
        <p14:creationId xmlns:p14="http://schemas.microsoft.com/office/powerpoint/2010/main" val="14423455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3de9faa6-9fe1-49b3-9a08-227a296b54a6}" enabled="1" method="Privileged" siteId="{d5fe813e-0caa-432a-b2ac-d555aa91bd1c}" contentBits="0" removed="0"/>
</clbl:labelList>
</file>

<file path=docProps/app.xml><?xml version="1.0" encoding="utf-8"?>
<Properties xmlns="http://schemas.openxmlformats.org/officeDocument/2006/extended-properties" xmlns:vt="http://schemas.openxmlformats.org/officeDocument/2006/docPropsVTypes">
  <Template>{EF6DEAE8-7D8A-5D49-A23D-419863000A0E}tf10001076</Template>
  <TotalTime>3893</TotalTime>
  <Words>1695</Words>
  <Application>Microsoft Macintosh PowerPoint</Application>
  <PresentationFormat>Widescreen</PresentationFormat>
  <Paragraphs>160</Paragraphs>
  <Slides>25</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-apple-system</vt:lpstr>
      <vt:lpstr>Arial</vt:lpstr>
      <vt:lpstr>Calibri</vt:lpstr>
      <vt:lpstr>Century Gothic</vt:lpstr>
      <vt:lpstr>Helvetica Neue</vt:lpstr>
      <vt:lpstr>Wingdings 3</vt:lpstr>
      <vt:lpstr>Ion Boardroom</vt:lpstr>
      <vt:lpstr>Maryland Statewide Vehicle Crashes (2015-2022)using Machine Learning </vt:lpstr>
      <vt:lpstr>Content</vt:lpstr>
      <vt:lpstr>Abstract </vt:lpstr>
      <vt:lpstr>INTRODUCTION</vt:lpstr>
      <vt:lpstr>Overview of Data Source</vt:lpstr>
      <vt:lpstr>Pre-processing </vt:lpstr>
      <vt:lpstr>Pre-Processing continue.. </vt:lpstr>
      <vt:lpstr>Continue.</vt:lpstr>
      <vt:lpstr>EDA – Exploratory Data Analysis </vt:lpstr>
      <vt:lpstr>PowerPoint Presentation</vt:lpstr>
      <vt:lpstr>PowerPoint Presentation</vt:lpstr>
      <vt:lpstr>PowerPoint Presentation</vt:lpstr>
      <vt:lpstr>PowerPoint Presentation</vt:lpstr>
      <vt:lpstr>PowerPoint Presentation</vt:lpstr>
      <vt:lpstr>Links to Visualization</vt:lpstr>
      <vt:lpstr>Plotly express Visualization for Maryland Crashes </vt:lpstr>
      <vt:lpstr>PowerPoint Presentation</vt:lpstr>
      <vt:lpstr>PowerPoint Presentation</vt:lpstr>
      <vt:lpstr>Interactive graphs using Plotly express</vt:lpstr>
      <vt:lpstr>Machine Learning models</vt:lpstr>
      <vt:lpstr>Technique &amp; Models – Crash Severity Classification</vt:lpstr>
      <vt:lpstr>ROC Curve</vt:lpstr>
      <vt:lpstr>Confusion Matrix </vt:lpstr>
      <vt:lpstr>CONCLUSION</vt:lpstr>
      <vt:lpstr>Thank you  Questions, Comments, or feedback?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Maryland Statewide Vehicle Crashes (2015-2022)</dc:title>
  <dc:creator>Nguyen, Thomas [USA]</dc:creator>
  <cp:lastModifiedBy>Nguyen, Thomas [USA]</cp:lastModifiedBy>
  <cp:revision>28</cp:revision>
  <dcterms:created xsi:type="dcterms:W3CDTF">2023-07-24T23:10:01Z</dcterms:created>
  <dcterms:modified xsi:type="dcterms:W3CDTF">2023-08-02T00:38:32Z</dcterms:modified>
</cp:coreProperties>
</file>