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5" r:id="rId9"/>
    <p:sldId id="286" r:id="rId10"/>
    <p:sldId id="287" r:id="rId11"/>
    <p:sldId id="288"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61045" y="1987675"/>
            <a:ext cx="3485073" cy="1424783"/>
          </a:xfrm>
        </p:spPr>
        <p:txBody>
          <a:bodyPr>
            <a:normAutofit fontScale="90000"/>
          </a:bodyPr>
          <a:lstStyle/>
          <a:p>
            <a:r>
              <a:rPr lang="en-US" sz="4400" dirty="0"/>
              <a:t>Analyzing </a:t>
            </a:r>
            <a:br>
              <a:rPr lang="en-US" sz="4400" dirty="0"/>
            </a:br>
            <a:r>
              <a:rPr lang="en-US" sz="4400" dirty="0"/>
              <a:t>Bike Share Insights</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r>
              <a:rPr lang="en-US" dirty="0"/>
              <a:t>By</a:t>
            </a:r>
          </a:p>
          <a:p>
            <a:r>
              <a:rPr lang="en-US" dirty="0"/>
              <a:t>Vasavi Veerla</a:t>
            </a:r>
            <a:endParaRPr lang="en-IN" dirty="0"/>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1D22-33AB-4D97-B5D5-5E25E425C4B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C9B7D2B-6597-3CAF-3D0D-BE20C76B72DF}"/>
              </a:ext>
            </a:extLst>
          </p:cNvPr>
          <p:cNvSpPr>
            <a:spLocks noGrp="1"/>
          </p:cNvSpPr>
          <p:nvPr>
            <p:ph idx="1"/>
          </p:nvPr>
        </p:nvSpPr>
        <p:spPr/>
        <p:txBody>
          <a:bodyPr>
            <a:normAutofit fontScale="77500" lnSpcReduction="20000"/>
          </a:bodyPr>
          <a:lstStyle/>
          <a:p>
            <a:r>
              <a:rPr lang="en-IN" b="1" i="0" dirty="0">
                <a:effectLst/>
                <a:latin typeface="Söhne"/>
              </a:rPr>
              <a:t>Bike Share: </a:t>
            </a:r>
            <a:r>
              <a:rPr lang="en-IN" i="0" dirty="0">
                <a:effectLst/>
                <a:latin typeface="Söhne"/>
              </a:rPr>
              <a:t>The</a:t>
            </a:r>
            <a:r>
              <a:rPr lang="en-IN" b="1" i="0" dirty="0">
                <a:effectLst/>
                <a:latin typeface="Söhne"/>
              </a:rPr>
              <a:t> </a:t>
            </a:r>
            <a:r>
              <a:rPr lang="en-US" b="0" i="0" dirty="0">
                <a:effectLst/>
                <a:latin typeface="Söhne"/>
              </a:rPr>
              <a:t>system that allows individuals to rent bikes for short trips on a pay-per-use basis.</a:t>
            </a:r>
          </a:p>
          <a:p>
            <a:r>
              <a:rPr lang="en-US" b="1" i="0" dirty="0">
                <a:solidFill>
                  <a:srgbClr val="D1D5DB"/>
                </a:solidFill>
                <a:effectLst/>
                <a:latin typeface="Söhne"/>
              </a:rPr>
              <a:t>Factors Influencing Bike Share Demand:</a:t>
            </a:r>
          </a:p>
          <a:p>
            <a:pPr algn="l">
              <a:buFont typeface="Arial" panose="020B0604020202020204" pitchFamily="34" charset="0"/>
              <a:buChar char="•"/>
            </a:pPr>
            <a:r>
              <a:rPr lang="en-US" b="1" i="0" dirty="0">
                <a:solidFill>
                  <a:srgbClr val="D1D5DB"/>
                </a:solidFill>
                <a:effectLst/>
                <a:latin typeface="Söhne"/>
              </a:rPr>
              <a:t>Urbanization:</a:t>
            </a:r>
            <a:r>
              <a:rPr lang="en-US" b="0" i="0" dirty="0">
                <a:solidFill>
                  <a:srgbClr val="D1D5DB"/>
                </a:solidFill>
                <a:effectLst/>
                <a:latin typeface="Söhne"/>
              </a:rPr>
              <a:t> The demand for bike share is higher in densely populated areas with shorter distances between destinations.</a:t>
            </a:r>
          </a:p>
          <a:p>
            <a:pPr algn="l">
              <a:buFont typeface="Arial" panose="020B0604020202020204" pitchFamily="34" charset="0"/>
              <a:buChar char="•"/>
            </a:pPr>
            <a:r>
              <a:rPr lang="en-US" b="1" i="0" dirty="0">
                <a:solidFill>
                  <a:srgbClr val="D1D5DB"/>
                </a:solidFill>
                <a:effectLst/>
                <a:latin typeface="Söhne"/>
              </a:rPr>
              <a:t>Weather Conditions:</a:t>
            </a:r>
            <a:r>
              <a:rPr lang="en-US" b="0" i="0" dirty="0">
                <a:solidFill>
                  <a:srgbClr val="D1D5DB"/>
                </a:solidFill>
                <a:effectLst/>
                <a:latin typeface="Söhne"/>
              </a:rPr>
              <a:t> Seasonal variations affect the demand for bike share, with better weather leading to increased usage.</a:t>
            </a:r>
          </a:p>
          <a:p>
            <a:pPr algn="l">
              <a:buFont typeface="Arial" panose="020B0604020202020204" pitchFamily="34" charset="0"/>
              <a:buChar char="•"/>
            </a:pPr>
            <a:r>
              <a:rPr lang="en-US" b="1" i="0" dirty="0">
                <a:solidFill>
                  <a:srgbClr val="D1D5DB"/>
                </a:solidFill>
                <a:effectLst/>
                <a:latin typeface="Söhne"/>
              </a:rPr>
              <a:t>Infrastructure:</a:t>
            </a:r>
            <a:r>
              <a:rPr lang="en-US" b="0" i="0" dirty="0">
                <a:solidFill>
                  <a:srgbClr val="D1D5DB"/>
                </a:solidFill>
                <a:effectLst/>
                <a:latin typeface="Söhne"/>
              </a:rPr>
              <a:t> Availability of bike lanes, bike parking facilities, and safe cycling routes positively impact demand.</a:t>
            </a:r>
          </a:p>
          <a:p>
            <a:pPr algn="l">
              <a:buFont typeface="Arial" panose="020B0604020202020204" pitchFamily="34" charset="0"/>
              <a:buChar char="•"/>
            </a:pPr>
            <a:r>
              <a:rPr lang="en-US" b="1" i="0" dirty="0">
                <a:solidFill>
                  <a:srgbClr val="D1D5DB"/>
                </a:solidFill>
                <a:effectLst/>
                <a:latin typeface="Söhne"/>
              </a:rPr>
              <a:t>Time:</a:t>
            </a:r>
            <a:r>
              <a:rPr lang="en-US" b="0" i="0" dirty="0">
                <a:solidFill>
                  <a:srgbClr val="D1D5DB"/>
                </a:solidFill>
                <a:effectLst/>
                <a:latin typeface="Söhne"/>
              </a:rPr>
              <a:t> Bike share experiences spikes in demand during work starting and closing hours.</a:t>
            </a:r>
          </a:p>
          <a:p>
            <a:pPr algn="l">
              <a:buFont typeface="Arial" panose="020B0604020202020204" pitchFamily="34" charset="0"/>
              <a:buChar char="•"/>
            </a:pPr>
            <a:r>
              <a:rPr lang="en-US" b="1" i="0" dirty="0">
                <a:solidFill>
                  <a:srgbClr val="D1D5DB"/>
                </a:solidFill>
                <a:effectLst/>
                <a:latin typeface="Söhne"/>
              </a:rPr>
              <a:t>Public Awareness:</a:t>
            </a:r>
            <a:r>
              <a:rPr lang="en-US" b="0" i="0" dirty="0">
                <a:solidFill>
                  <a:srgbClr val="D1D5DB"/>
                </a:solidFill>
                <a:effectLst/>
                <a:latin typeface="Söhne"/>
              </a:rPr>
              <a:t> Effective marketing and public awareness campaigns can boost usage.</a:t>
            </a:r>
          </a:p>
          <a:p>
            <a:endParaRPr lang="en-IN" dirty="0"/>
          </a:p>
        </p:txBody>
      </p:sp>
    </p:spTree>
    <p:extLst>
      <p:ext uri="{BB962C8B-B14F-4D97-AF65-F5344CB8AC3E}">
        <p14:creationId xmlns:p14="http://schemas.microsoft.com/office/powerpoint/2010/main" val="202878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50EE-B468-9DC2-A9E1-393E3925D778}"/>
              </a:ext>
            </a:extLst>
          </p:cNvPr>
          <p:cNvSpPr>
            <a:spLocks noGrp="1"/>
          </p:cNvSpPr>
          <p:nvPr>
            <p:ph type="title"/>
          </p:nvPr>
        </p:nvSpPr>
        <p:spPr/>
        <p:txBody>
          <a:bodyPr/>
          <a:lstStyle/>
          <a:p>
            <a:r>
              <a:rPr lang="en-US" dirty="0"/>
              <a:t>Questions to be Answered?</a:t>
            </a:r>
            <a:endParaRPr lang="en-IN" dirty="0"/>
          </a:p>
        </p:txBody>
      </p:sp>
      <p:sp>
        <p:nvSpPr>
          <p:cNvPr id="3" name="Content Placeholder 2">
            <a:extLst>
              <a:ext uri="{FF2B5EF4-FFF2-40B4-BE49-F238E27FC236}">
                <a16:creationId xmlns:a16="http://schemas.microsoft.com/office/drawing/2014/main" id="{5EEF4E7E-2F62-7A62-14B7-A9233CE0F4C2}"/>
              </a:ext>
            </a:extLst>
          </p:cNvPr>
          <p:cNvSpPr>
            <a:spLocks noGrp="1"/>
          </p:cNvSpPr>
          <p:nvPr>
            <p:ph idx="1"/>
          </p:nvPr>
        </p:nvSpPr>
        <p:spPr/>
        <p:txBody>
          <a:bodyPr/>
          <a:lstStyle/>
          <a:p>
            <a:r>
              <a:rPr lang="en-US" dirty="0">
                <a:solidFill>
                  <a:srgbClr val="E6EDF3"/>
                </a:solidFill>
                <a:effectLst/>
                <a:latin typeface="-apple-system"/>
              </a:rPr>
              <a:t>a</a:t>
            </a:r>
            <a:r>
              <a:rPr lang="en-US" b="0" i="0" dirty="0">
                <a:solidFill>
                  <a:srgbClr val="E6EDF3"/>
                </a:solidFill>
                <a:effectLst/>
                <a:latin typeface="-apple-system"/>
              </a:rPr>
              <a:t>) How does bike sharing demand vary across different times of the day, days of the week, and seasons? </a:t>
            </a:r>
          </a:p>
          <a:p>
            <a:r>
              <a:rPr lang="en-US" dirty="0">
                <a:solidFill>
                  <a:srgbClr val="E6EDF3"/>
                </a:solidFill>
                <a:effectLst/>
                <a:latin typeface="-apple-system"/>
              </a:rPr>
              <a:t>b</a:t>
            </a:r>
            <a:r>
              <a:rPr lang="en-US" b="0" i="0" dirty="0">
                <a:solidFill>
                  <a:srgbClr val="E6EDF3"/>
                </a:solidFill>
                <a:effectLst/>
                <a:latin typeface="-apple-system"/>
              </a:rPr>
              <a:t>) Can we predict future bike-sharing demand based on historical patterns and external factors?</a:t>
            </a:r>
          </a:p>
          <a:p>
            <a:r>
              <a:rPr lang="en-US" dirty="0">
                <a:solidFill>
                  <a:srgbClr val="E6EDF3"/>
                </a:solidFill>
                <a:effectLst/>
                <a:latin typeface="-apple-system"/>
              </a:rPr>
              <a:t>c</a:t>
            </a:r>
            <a:r>
              <a:rPr lang="en-US" b="0" i="0" dirty="0">
                <a:solidFill>
                  <a:srgbClr val="E6EDF3"/>
                </a:solidFill>
                <a:effectLst/>
                <a:latin typeface="-apple-system"/>
              </a:rPr>
              <a:t>) How do weather or other external factors impact bike-sharing demand?</a:t>
            </a:r>
            <a:endParaRPr lang="en-IN" dirty="0"/>
          </a:p>
          <a:p>
            <a:endParaRPr lang="en-IN" dirty="0"/>
          </a:p>
        </p:txBody>
      </p:sp>
    </p:spTree>
    <p:extLst>
      <p:ext uri="{BB962C8B-B14F-4D97-AF65-F5344CB8AC3E}">
        <p14:creationId xmlns:p14="http://schemas.microsoft.com/office/powerpoint/2010/main" val="221801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0FE9-B2F5-FE35-112A-D840BE9A3485}"/>
              </a:ext>
            </a:extLst>
          </p:cNvPr>
          <p:cNvSpPr>
            <a:spLocks noGrp="1"/>
          </p:cNvSpPr>
          <p:nvPr>
            <p:ph type="title"/>
          </p:nvPr>
        </p:nvSpPr>
        <p:spPr/>
        <p:txBody>
          <a:bodyPr>
            <a:normAutofit fontScale="90000"/>
          </a:bodyPr>
          <a:lstStyle/>
          <a:p>
            <a:r>
              <a:rPr lang="en-US" b="1" i="0" dirty="0">
                <a:effectLst/>
                <a:latin typeface="Söhne"/>
              </a:rPr>
              <a:t>Data Analysis of Bike Share Demand using visualization</a:t>
            </a:r>
            <a:endParaRPr lang="en-IN" dirty="0"/>
          </a:p>
        </p:txBody>
      </p:sp>
      <p:pic>
        <p:nvPicPr>
          <p:cNvPr id="4" name="Content Placeholder 3">
            <a:extLst>
              <a:ext uri="{FF2B5EF4-FFF2-40B4-BE49-F238E27FC236}">
                <a16:creationId xmlns:a16="http://schemas.microsoft.com/office/drawing/2014/main" id="{0C089569-7FB2-BA8E-510D-6FE6427BD406}"/>
              </a:ext>
            </a:extLst>
          </p:cNvPr>
          <p:cNvPicPr>
            <a:picLocks noGrp="1" noChangeAspect="1"/>
          </p:cNvPicPr>
          <p:nvPr>
            <p:ph idx="1"/>
          </p:nvPr>
        </p:nvPicPr>
        <p:blipFill>
          <a:blip r:embed="rId2"/>
          <a:stretch>
            <a:fillRect/>
          </a:stretch>
        </p:blipFill>
        <p:spPr>
          <a:xfrm>
            <a:off x="6096000" y="2076449"/>
            <a:ext cx="5471604" cy="4235573"/>
          </a:xfrm>
          <a:prstGeom prst="rect">
            <a:avLst/>
          </a:prstGeom>
        </p:spPr>
      </p:pic>
      <p:sp>
        <p:nvSpPr>
          <p:cNvPr id="6" name="TextBox 5">
            <a:extLst>
              <a:ext uri="{FF2B5EF4-FFF2-40B4-BE49-F238E27FC236}">
                <a16:creationId xmlns:a16="http://schemas.microsoft.com/office/drawing/2014/main" id="{981EC8FB-B385-F18C-3489-B582FDC50ACA}"/>
              </a:ext>
            </a:extLst>
          </p:cNvPr>
          <p:cNvSpPr txBox="1"/>
          <p:nvPr/>
        </p:nvSpPr>
        <p:spPr>
          <a:xfrm>
            <a:off x="479394" y="2076450"/>
            <a:ext cx="5471604" cy="3970318"/>
          </a:xfrm>
          <a:prstGeom prst="rect">
            <a:avLst/>
          </a:prstGeom>
          <a:noFill/>
        </p:spPr>
        <p:txBody>
          <a:bodyPr wrap="square" rtlCol="0">
            <a:spAutoFit/>
          </a:bodyPr>
          <a:lstStyle/>
          <a:p>
            <a:r>
              <a:rPr lang="en-US" b="0" i="0" dirty="0">
                <a:effectLst/>
                <a:latin typeface="Helvetica Neue"/>
              </a:rPr>
              <a:t>Analysis: The boxplot with meaningful information is the Hour of the day because it shows the busiest hours are 7AM-8AM and 5 PM-6 PM, which means the users mainly rent bikes to ride to work/school and to return back home at the end of the day. Based on boxplots 4 and 5 (Working Day and Holiday), we see most outliers are in working days. The result makes sense when looking at holidays since all outliers are for non-holiday days. The last boxplot demonstrates the obvious common sense that most users rent bikes when the weather is Clear and Cloudy (1 and 2), and almost no users when is heavy raining or snowing (3).</a:t>
            </a:r>
            <a:endParaRPr lang="en-IN" dirty="0"/>
          </a:p>
          <a:p>
            <a:endParaRPr lang="en-IN" dirty="0"/>
          </a:p>
        </p:txBody>
      </p:sp>
    </p:spTree>
    <p:extLst>
      <p:ext uri="{BB962C8B-B14F-4D97-AF65-F5344CB8AC3E}">
        <p14:creationId xmlns:p14="http://schemas.microsoft.com/office/powerpoint/2010/main" val="62085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671B-D3D3-4178-BB55-662D8850BCC2}"/>
              </a:ext>
            </a:extLst>
          </p:cNvPr>
          <p:cNvSpPr>
            <a:spLocks noGrp="1"/>
          </p:cNvSpPr>
          <p:nvPr>
            <p:ph type="title"/>
          </p:nvPr>
        </p:nvSpPr>
        <p:spPr/>
        <p:txBody>
          <a:bodyPr>
            <a:normAutofit fontScale="90000"/>
          </a:bodyPr>
          <a:lstStyle/>
          <a:p>
            <a:r>
              <a:rPr lang="en-US" sz="2700" dirty="0">
                <a:effectLst/>
                <a:latin typeface="-apple-system"/>
              </a:rPr>
              <a:t>a</a:t>
            </a:r>
            <a:r>
              <a:rPr lang="en-US" sz="2700" b="0" i="0" dirty="0">
                <a:effectLst/>
                <a:latin typeface="-apple-system"/>
              </a:rPr>
              <a:t>) How does bike sharing demand vary across different times of the day, days of the week, and seasons? </a:t>
            </a:r>
            <a:br>
              <a:rPr lang="en-US" b="0" i="0" dirty="0">
                <a:solidFill>
                  <a:srgbClr val="E6EDF3"/>
                </a:solidFill>
                <a:effectLst/>
                <a:latin typeface="-apple-system"/>
              </a:rPr>
            </a:br>
            <a:endParaRPr lang="en-IN" dirty="0"/>
          </a:p>
        </p:txBody>
      </p:sp>
      <p:pic>
        <p:nvPicPr>
          <p:cNvPr id="4" name="Content Placeholder 10">
            <a:extLst>
              <a:ext uri="{FF2B5EF4-FFF2-40B4-BE49-F238E27FC236}">
                <a16:creationId xmlns:a16="http://schemas.microsoft.com/office/drawing/2014/main" id="{EC4CA4D3-C5F7-811C-79FD-A82F21DEE752}"/>
              </a:ext>
            </a:extLst>
          </p:cNvPr>
          <p:cNvPicPr>
            <a:picLocks noGrp="1" noChangeAspect="1"/>
          </p:cNvPicPr>
          <p:nvPr>
            <p:ph idx="1"/>
          </p:nvPr>
        </p:nvPicPr>
        <p:blipFill>
          <a:blip r:embed="rId2"/>
          <a:stretch>
            <a:fillRect/>
          </a:stretch>
        </p:blipFill>
        <p:spPr>
          <a:xfrm>
            <a:off x="6459989" y="1784412"/>
            <a:ext cx="5171557" cy="4376691"/>
          </a:xfrm>
        </p:spPr>
      </p:pic>
      <p:pic>
        <p:nvPicPr>
          <p:cNvPr id="5" name="Picture 4">
            <a:extLst>
              <a:ext uri="{FF2B5EF4-FFF2-40B4-BE49-F238E27FC236}">
                <a16:creationId xmlns:a16="http://schemas.microsoft.com/office/drawing/2014/main" id="{A5A7E932-0C45-DF70-45B4-54BF3A904D5C}"/>
              </a:ext>
            </a:extLst>
          </p:cNvPr>
          <p:cNvPicPr>
            <a:picLocks noChangeAspect="1"/>
          </p:cNvPicPr>
          <p:nvPr/>
        </p:nvPicPr>
        <p:blipFill>
          <a:blip r:embed="rId3"/>
          <a:stretch>
            <a:fillRect/>
          </a:stretch>
        </p:blipFill>
        <p:spPr>
          <a:xfrm>
            <a:off x="579828" y="1784412"/>
            <a:ext cx="5643424" cy="4376691"/>
          </a:xfrm>
          <a:prstGeom prst="rect">
            <a:avLst/>
          </a:prstGeom>
        </p:spPr>
      </p:pic>
    </p:spTree>
    <p:extLst>
      <p:ext uri="{BB962C8B-B14F-4D97-AF65-F5344CB8AC3E}">
        <p14:creationId xmlns:p14="http://schemas.microsoft.com/office/powerpoint/2010/main" val="226678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3496-60E3-995F-FD23-2A1F4881A9D5}"/>
              </a:ext>
            </a:extLst>
          </p:cNvPr>
          <p:cNvSpPr>
            <a:spLocks noGrp="1"/>
          </p:cNvSpPr>
          <p:nvPr>
            <p:ph type="title"/>
          </p:nvPr>
        </p:nvSpPr>
        <p:spPr>
          <a:xfrm>
            <a:off x="913795" y="609600"/>
            <a:ext cx="10353762" cy="1068280"/>
          </a:xfrm>
        </p:spPr>
        <p:txBody>
          <a:bodyPr/>
          <a:lstStyle/>
          <a:p>
            <a:r>
              <a:rPr lang="en-IN" b="1" i="0" dirty="0">
                <a:effectLst/>
                <a:latin typeface="Söhne"/>
              </a:rPr>
              <a:t>Predictive Analysis</a:t>
            </a:r>
            <a:endParaRPr lang="en-IN" dirty="0"/>
          </a:p>
        </p:txBody>
      </p:sp>
      <p:sp>
        <p:nvSpPr>
          <p:cNvPr id="3" name="Content Placeholder 2">
            <a:extLst>
              <a:ext uri="{FF2B5EF4-FFF2-40B4-BE49-F238E27FC236}">
                <a16:creationId xmlns:a16="http://schemas.microsoft.com/office/drawing/2014/main" id="{21B964B5-D48D-6044-B2F5-6F8216FA0C4A}"/>
              </a:ext>
            </a:extLst>
          </p:cNvPr>
          <p:cNvSpPr>
            <a:spLocks noGrp="1"/>
          </p:cNvSpPr>
          <p:nvPr>
            <p:ph idx="1"/>
          </p:nvPr>
        </p:nvSpPr>
        <p:spPr>
          <a:xfrm>
            <a:off x="913795" y="1748902"/>
            <a:ext cx="10353762" cy="4042298"/>
          </a:xfrm>
        </p:spPr>
        <p:txBody>
          <a:bodyPr>
            <a:normAutofit fontScale="77500" lnSpcReduction="20000"/>
          </a:bodyPr>
          <a:lstStyle/>
          <a:p>
            <a:r>
              <a:rPr lang="en-US" b="1" i="0" dirty="0">
                <a:effectLst/>
                <a:latin typeface="Söhne"/>
              </a:rPr>
              <a:t>Types of Machine Learning Algorithms I used for Demand Prediction</a:t>
            </a:r>
          </a:p>
          <a:p>
            <a:pPr>
              <a:buFont typeface="Courier New" panose="02070309020205020404" pitchFamily="49" charset="0"/>
              <a:buChar char="o"/>
            </a:pPr>
            <a:r>
              <a:rPr lang="en-IN" dirty="0"/>
              <a:t>Linear Regression Model</a:t>
            </a:r>
          </a:p>
          <a:p>
            <a:pPr>
              <a:buFont typeface="Courier New" panose="02070309020205020404" pitchFamily="49" charset="0"/>
              <a:buChar char="o"/>
            </a:pPr>
            <a:r>
              <a:rPr lang="en-IN" dirty="0"/>
              <a:t>Random Forest Model</a:t>
            </a:r>
          </a:p>
          <a:p>
            <a:pPr>
              <a:buFont typeface="Courier New" panose="02070309020205020404" pitchFamily="49" charset="0"/>
              <a:buChar char="o"/>
            </a:pPr>
            <a:r>
              <a:rPr lang="en-IN" dirty="0"/>
              <a:t>Gradient Boost Tree Model</a:t>
            </a:r>
          </a:p>
          <a:p>
            <a:pPr>
              <a:buFont typeface="Courier New" panose="02070309020205020404" pitchFamily="49" charset="0"/>
              <a:buChar char="o"/>
            </a:pPr>
            <a:r>
              <a:rPr lang="en-IN" dirty="0"/>
              <a:t>Extreme Gradient Boost model</a:t>
            </a:r>
          </a:p>
          <a:p>
            <a:pPr marL="36900" indent="0">
              <a:buNone/>
            </a:pPr>
            <a:endParaRPr lang="en-IN" dirty="0"/>
          </a:p>
          <a:p>
            <a:pPr marL="36900" indent="0">
              <a:buNone/>
            </a:pPr>
            <a:r>
              <a:rPr lang="en-IN" dirty="0"/>
              <a:t>For all these </a:t>
            </a:r>
            <a:r>
              <a:rPr lang="en-US" dirty="0"/>
              <a:t>Root Mean Squared Logarithmic Error </a:t>
            </a:r>
            <a:endParaRPr lang="en-IN" dirty="0"/>
          </a:p>
          <a:p>
            <a:pPr lvl="1"/>
            <a:r>
              <a:rPr lang="en-US" dirty="0"/>
              <a:t>Linear Model: 0.2</a:t>
            </a:r>
          </a:p>
          <a:p>
            <a:pPr lvl="1"/>
            <a:r>
              <a:rPr lang="en-US" dirty="0"/>
              <a:t>Random Forest: 0.08</a:t>
            </a:r>
          </a:p>
          <a:p>
            <a:pPr lvl="1"/>
            <a:r>
              <a:rPr lang="en-US" dirty="0"/>
              <a:t>Gradient Boost Tree: 0.09</a:t>
            </a:r>
          </a:p>
          <a:p>
            <a:pPr lvl="1"/>
            <a:r>
              <a:rPr lang="en-US" dirty="0"/>
              <a:t>XG Boost: 0.08</a:t>
            </a:r>
            <a:endParaRPr lang="en-IN" dirty="0"/>
          </a:p>
          <a:p>
            <a:endParaRPr lang="en-IN" dirty="0"/>
          </a:p>
        </p:txBody>
      </p:sp>
    </p:spTree>
    <p:extLst>
      <p:ext uri="{BB962C8B-B14F-4D97-AF65-F5344CB8AC3E}">
        <p14:creationId xmlns:p14="http://schemas.microsoft.com/office/powerpoint/2010/main" val="190739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73A6-76E3-48FF-FA49-9BA16E8CBC92}"/>
              </a:ext>
            </a:extLst>
          </p:cNvPr>
          <p:cNvSpPr>
            <a:spLocks noGrp="1"/>
          </p:cNvSpPr>
          <p:nvPr>
            <p:ph type="title"/>
          </p:nvPr>
        </p:nvSpPr>
        <p:spPr/>
        <p:txBody>
          <a:bodyPr/>
          <a:lstStyle/>
          <a:p>
            <a:r>
              <a:rPr lang="en-US" dirty="0"/>
              <a:t>Best Prediction model </a:t>
            </a:r>
            <a:endParaRPr lang="en-IN" dirty="0"/>
          </a:p>
        </p:txBody>
      </p:sp>
      <p:sp>
        <p:nvSpPr>
          <p:cNvPr id="3" name="Content Placeholder 2">
            <a:extLst>
              <a:ext uri="{FF2B5EF4-FFF2-40B4-BE49-F238E27FC236}">
                <a16:creationId xmlns:a16="http://schemas.microsoft.com/office/drawing/2014/main" id="{D920EDA2-68B2-9BFF-E67E-F6F27C61F989}"/>
              </a:ext>
            </a:extLst>
          </p:cNvPr>
          <p:cNvSpPr>
            <a:spLocks noGrp="1"/>
          </p:cNvSpPr>
          <p:nvPr>
            <p:ph idx="1"/>
          </p:nvPr>
        </p:nvSpPr>
        <p:spPr/>
        <p:txBody>
          <a:bodyPr/>
          <a:lstStyle/>
          <a:p>
            <a:r>
              <a:rPr lang="en-US" dirty="0"/>
              <a:t>Since Extreme Gradient Boost model - XG Boost has the least RMSE which is 0.08 (Root Mean Squared Logarithmic Error) we have chosen that one for our prediction and the accuracy for that is 97.1 %</a:t>
            </a:r>
          </a:p>
          <a:p>
            <a:endParaRPr lang="en-IN" dirty="0"/>
          </a:p>
        </p:txBody>
      </p:sp>
    </p:spTree>
    <p:extLst>
      <p:ext uri="{BB962C8B-B14F-4D97-AF65-F5344CB8AC3E}">
        <p14:creationId xmlns:p14="http://schemas.microsoft.com/office/powerpoint/2010/main" val="161714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7D66-8BF7-4298-413E-4A47CF353AE5}"/>
              </a:ext>
            </a:extLst>
          </p:cNvPr>
          <p:cNvSpPr>
            <a:spLocks noGrp="1"/>
          </p:cNvSpPr>
          <p:nvPr>
            <p:ph type="title"/>
          </p:nvPr>
        </p:nvSpPr>
        <p:spPr/>
        <p:txBody>
          <a:bodyPr/>
          <a:lstStyle/>
          <a:p>
            <a:r>
              <a:rPr lang="en-IN" b="1" i="0" dirty="0">
                <a:effectLst/>
                <a:latin typeface="Söhne"/>
              </a:rPr>
              <a:t>Conclusion</a:t>
            </a:r>
            <a:endParaRPr lang="en-IN" dirty="0"/>
          </a:p>
        </p:txBody>
      </p:sp>
      <p:sp>
        <p:nvSpPr>
          <p:cNvPr id="3" name="Content Placeholder 2">
            <a:extLst>
              <a:ext uri="{FF2B5EF4-FFF2-40B4-BE49-F238E27FC236}">
                <a16:creationId xmlns:a16="http://schemas.microsoft.com/office/drawing/2014/main" id="{BA910585-82C3-9A37-434A-57ABACCB06DA}"/>
              </a:ext>
            </a:extLst>
          </p:cNvPr>
          <p:cNvSpPr>
            <a:spLocks noGrp="1"/>
          </p:cNvSpPr>
          <p:nvPr>
            <p:ph idx="1"/>
          </p:nvPr>
        </p:nvSpPr>
        <p:spPr/>
        <p:txBody>
          <a:bodyPr/>
          <a:lstStyle/>
          <a:p>
            <a:pPr lvl="1"/>
            <a:r>
              <a:rPr lang="en-US" b="0" i="0" dirty="0">
                <a:solidFill>
                  <a:srgbClr val="D1D5DB"/>
                </a:solidFill>
                <a:effectLst/>
                <a:latin typeface="Söhne"/>
              </a:rPr>
              <a:t>As we embrace the transformative power of Machine Learning for demand prediction, businesses can unlock new possibilities for operational efficiency and customer satisfaction.</a:t>
            </a:r>
          </a:p>
          <a:p>
            <a:pPr lvl="1"/>
            <a:r>
              <a:rPr lang="en-US" b="0" i="0" dirty="0">
                <a:solidFill>
                  <a:srgbClr val="D1D5DB"/>
                </a:solidFill>
                <a:effectLst/>
                <a:latin typeface="Söhne"/>
              </a:rPr>
              <a:t> As cities strive to create cleaner, healthier, and more accessible environments, bike-share systems offer a remarkable solution.</a:t>
            </a:r>
            <a:endParaRPr lang="en-IN" dirty="0"/>
          </a:p>
          <a:p>
            <a:endParaRPr lang="en-IN" dirty="0"/>
          </a:p>
        </p:txBody>
      </p:sp>
    </p:spTree>
    <p:extLst>
      <p:ext uri="{BB962C8B-B14F-4D97-AF65-F5344CB8AC3E}">
        <p14:creationId xmlns:p14="http://schemas.microsoft.com/office/powerpoint/2010/main" val="351842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8D63-FA3F-4E4B-21D1-F94B2DEF7FBC}"/>
              </a:ext>
            </a:extLst>
          </p:cNvPr>
          <p:cNvSpPr>
            <a:spLocks noGrp="1"/>
          </p:cNvSpPr>
          <p:nvPr>
            <p:ph type="ctrTitle"/>
          </p:nvPr>
        </p:nvSpPr>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1108756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{C671F4DD-1A1F-48AD-8158-260F2D80D412}tf11665031_win32</Template>
  <TotalTime>1302</TotalTime>
  <Words>477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Arial Nova</vt:lpstr>
      <vt:lpstr>Arial Nova Light</vt:lpstr>
      <vt:lpstr>Courier New</vt:lpstr>
      <vt:lpstr>Helvetica Neue</vt:lpstr>
      <vt:lpstr>Söhne</vt:lpstr>
      <vt:lpstr>Wingdings 2</vt:lpstr>
      <vt:lpstr>SlateVTI</vt:lpstr>
      <vt:lpstr>Analyzing  Bike Share Insights</vt:lpstr>
      <vt:lpstr>Introduction</vt:lpstr>
      <vt:lpstr>Questions to be Answered?</vt:lpstr>
      <vt:lpstr>Data Analysis of Bike Share Demand using visualization</vt:lpstr>
      <vt:lpstr>a) How does bike sharing demand vary across different times of the day, days of the week, and seasons?  </vt:lpstr>
      <vt:lpstr>Predictive Analysis</vt:lpstr>
      <vt:lpstr>Best Prediction model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Insights</dc:title>
  <dc:creator>vasavi vasu</dc:creator>
  <cp:lastModifiedBy>vasavi vasu</cp:lastModifiedBy>
  <cp:revision>4</cp:revision>
  <dcterms:created xsi:type="dcterms:W3CDTF">2023-07-25T21:59:34Z</dcterms:created>
  <dcterms:modified xsi:type="dcterms:W3CDTF">2023-08-09T00:09:32Z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