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60" r:id="rId7"/>
    <p:sldId id="269" r:id="rId8"/>
    <p:sldId id="265" r:id="rId9"/>
    <p:sldId id="266" r:id="rId10"/>
    <p:sldId id="272" r:id="rId11"/>
    <p:sldId id="264" r:id="rId12"/>
    <p:sldId id="273" r:id="rId13"/>
    <p:sldId id="271" r:id="rId14"/>
    <p:sldId id="274" r:id="rId15"/>
    <p:sldId id="276" r:id="rId16"/>
    <p:sldId id="277" r:id="rId17"/>
    <p:sldId id="262" r:id="rId18"/>
    <p:sldId id="275" r:id="rId19"/>
    <p:sldId id="278" r:id="rId20"/>
    <p:sldId id="263" r:id="rId21"/>
    <p:sldId id="279" r:id="rId22"/>
    <p:sldId id="259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4"/>
    <a:srgbClr val="D7D6CF"/>
    <a:srgbClr val="D9D9CD"/>
    <a:srgbClr val="C8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18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victoriadata606-nbrfse7xgiopgqdvdap4jy.streamlit.app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y.gov/widgets/i9wp-a4ja" TargetMode="External"/><Relationship Id="rId2" Type="http://schemas.openxmlformats.org/officeDocument/2006/relationships/hyperlink" Target="https://www.kaggle.com/datasets/dominoweir/inside-airbnb-nyc?select=listings+2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AB2BEE-D2F7-7FFD-E9CF-263B39EA7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2" r="8117"/>
          <a:stretch/>
        </p:blipFill>
        <p:spPr bwMode="auto">
          <a:xfrm>
            <a:off x="3717574" y="568800"/>
            <a:ext cx="5426426" cy="45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00" y="654619"/>
            <a:ext cx="3304800" cy="3132581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Machine Learning to Analyze Airbnb Price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00" y="3787200"/>
            <a:ext cx="3304800" cy="8640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Borsetti</a:t>
            </a:r>
          </a:p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Science Capstone</a:t>
            </a:r>
          </a:p>
          <a:p>
            <a:pPr algn="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Summer 2023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A49D-1810-92AB-3E31-790F1E16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Encode Categorical Columns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AF2B34-5F7E-5064-DBA8-3CB8187AA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05243"/>
              </p:ext>
            </p:extLst>
          </p:nvPr>
        </p:nvGraphicFramePr>
        <p:xfrm>
          <a:off x="457200" y="1472565"/>
          <a:ext cx="8229600" cy="30994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3899">
                  <a:extLst>
                    <a:ext uri="{9D8B030D-6E8A-4147-A177-3AD203B41FA5}">
                      <a16:colId xmlns:a16="http://schemas.microsoft.com/office/drawing/2014/main" val="2780996166"/>
                    </a:ext>
                  </a:extLst>
                </a:gridCol>
                <a:gridCol w="2182213">
                  <a:extLst>
                    <a:ext uri="{9D8B030D-6E8A-4147-A177-3AD203B41FA5}">
                      <a16:colId xmlns:a16="http://schemas.microsoft.com/office/drawing/2014/main" val="310000501"/>
                    </a:ext>
                  </a:extLst>
                </a:gridCol>
                <a:gridCol w="3913488">
                  <a:extLst>
                    <a:ext uri="{9D8B030D-6E8A-4147-A177-3AD203B41FA5}">
                      <a16:colId xmlns:a16="http://schemas.microsoft.com/office/drawing/2014/main" val="299559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176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400" b="1" dirty="0"/>
                        <a:t>Room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Entire home = 4</a:t>
                      </a:r>
                    </a:p>
                    <a:p>
                      <a:r>
                        <a:rPr lang="en-US" sz="1400" dirty="0"/>
                        <a:t>Hotel room = 3</a:t>
                      </a:r>
                    </a:p>
                    <a:p>
                      <a:r>
                        <a:rPr lang="en-US" sz="1400" dirty="0"/>
                        <a:t>Private Room = 2</a:t>
                      </a:r>
                    </a:p>
                    <a:p>
                      <a:r>
                        <a:rPr lang="en-US" sz="1400" dirty="0"/>
                        <a:t>Shared Room = 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Label encoding in order of desirability as these fields contain some information about importance within their values. This is suitable for machine learning.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397735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Bathroom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Private = 1; Shared = 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324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Superhost</a:t>
                      </a:r>
                      <a:r>
                        <a:rPr lang="en-US" sz="1400" b="1" dirty="0"/>
                        <a:t> (</a:t>
                      </a:r>
                      <a:r>
                        <a:rPr lang="en-US" sz="1400" b="1" dirty="0" err="1"/>
                        <a:t>boolean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= 1; False = 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Borough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for yes, 0 for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One-hot encoding as this column is not ordinal.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Neighborhood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Numbered 0 to 193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Random label encoding using </a:t>
                      </a:r>
                      <a:r>
                        <a:rPr lang="en-US" sz="1400" dirty="0" err="1"/>
                        <a:t>sklearn</a:t>
                      </a:r>
                      <a:r>
                        <a:rPr lang="en-US" sz="1400" dirty="0"/>
                        <a:t> because one-hot would create excessive columns (non-ordinal).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62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Property Type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Numbered 0 to 61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0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0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0B1-4A4F-C3EC-B9B7-6B88B580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33FB-CFBA-D148-2BE8-E3855A16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836420"/>
            <a:ext cx="4472940" cy="2610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“amenities” field contains a list of extra items and features offered by the Airbnb.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3,776 unique amenity items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NLP on most frequent items found in the list was performed on the “amenities” column</a:t>
            </a:r>
          </a:p>
          <a:p>
            <a:pPr marL="403225" indent="-228600">
              <a:buFont typeface="Wingdings" panose="05000000000000000000" pitchFamily="2" charset="2"/>
              <a:buChar char="§"/>
            </a:pPr>
            <a:r>
              <a:rPr lang="en-US" sz="1600" dirty="0"/>
              <a:t>A new column for each of the common items was added to the dataframe in a one-hot encode fashion (1 if yes, 0 if no)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4" name="Table 17">
            <a:extLst>
              <a:ext uri="{FF2B5EF4-FFF2-40B4-BE49-F238E27FC236}">
                <a16:creationId xmlns:a16="http://schemas.microsoft.com/office/drawing/2014/main" id="{0FA9DFD7-0B60-F317-56A0-B9C2657ED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73582"/>
              </p:ext>
            </p:extLst>
          </p:nvPr>
        </p:nvGraphicFramePr>
        <p:xfrm>
          <a:off x="5455920" y="1950531"/>
          <a:ext cx="2828290" cy="208807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62430">
                  <a:extLst>
                    <a:ext uri="{9D8B030D-6E8A-4147-A177-3AD203B41FA5}">
                      <a16:colId xmlns:a16="http://schemas.microsoft.com/office/drawing/2014/main" val="1421421484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3820957624"/>
                    </a:ext>
                  </a:extLst>
                </a:gridCol>
              </a:tblGrid>
              <a:tr h="217161">
                <a:tc>
                  <a:txBody>
                    <a:bodyPr/>
                    <a:lstStyle/>
                    <a:p>
                      <a:r>
                        <a:rPr lang="en-US" sz="1200" dirty="0"/>
                        <a:t>Top Items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Frequency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73847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Wifi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20,599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5374882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Essentials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19,441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6375873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Heating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19,827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50549467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Kitchen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18,378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418437979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Air conditioning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17,212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902186090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TV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15,808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62171893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Fridge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13,785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96589022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Cooking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12,445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71830781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Washer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8,886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866201299"/>
                  </a:ext>
                </a:extLst>
              </a:tr>
              <a:tr h="187091">
                <a:tc>
                  <a:txBody>
                    <a:bodyPr/>
                    <a:lstStyle/>
                    <a:p>
                      <a:r>
                        <a:rPr lang="en-US" sz="1200" dirty="0"/>
                        <a:t>Hot tub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241152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EB6104-4052-B4D8-DA31-E2678709BA16}"/>
              </a:ext>
            </a:extLst>
          </p:cNvPr>
          <p:cNvSpPr txBox="1"/>
          <p:nvPr/>
        </p:nvSpPr>
        <p:spPr>
          <a:xfrm>
            <a:off x="5402580" y="1678904"/>
            <a:ext cx="282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most common amenities:</a:t>
            </a:r>
          </a:p>
        </p:txBody>
      </p:sp>
    </p:spTree>
    <p:extLst>
      <p:ext uri="{BB962C8B-B14F-4D97-AF65-F5344CB8AC3E}">
        <p14:creationId xmlns:p14="http://schemas.microsoft.com/office/powerpoint/2010/main" val="366808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4E01-352C-6790-6AD6-08666C59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Normalization &amp;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93EF-32A3-6B46-F851-951DD2D4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154"/>
            <a:ext cx="3745434" cy="30913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All independent variables normalized to 0-1 range.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Multicollinearity removed based on correlation matrix.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Model fit using linear regression for model selection.</a:t>
            </a:r>
          </a:p>
          <a:p>
            <a:pPr marL="0" indent="0">
              <a:buNone/>
            </a:pPr>
            <a:r>
              <a:rPr lang="en-US" sz="1800" dirty="0"/>
              <a:t>The resulting correlation matrix shows no alarming relationships between remaining features.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E11C17-AB83-EDB1-668C-C995302D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6154"/>
            <a:ext cx="3892538" cy="3253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0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2D60-21C4-391B-2612-F5F683CD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Add in Subway Station Location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2144-8ED0-BFBD-BEAC-6F57C39F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4198620" cy="298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Add Airbnb convenience measure: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For each Airbnb, add a field that contains calculated distance in feet to closest subway station.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If this distance is within 2,000ft, add a flag for “accessibility” = 1, otherwise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3B49A-F4CB-1666-BC1D-0E105273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253" y="1494581"/>
            <a:ext cx="3502182" cy="3215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737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5B35-1769-0668-FD4B-0BE6E0D4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LazyPredict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E055-801D-87F9-E658-DADECC51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97298"/>
            <a:ext cx="3520440" cy="2830677"/>
          </a:xfrm>
        </p:spPr>
        <p:txBody>
          <a:bodyPr>
            <a:norm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800" dirty="0" err="1"/>
              <a:t>LazyPredict</a:t>
            </a:r>
            <a:r>
              <a:rPr lang="en-US" sz="1800" dirty="0"/>
              <a:t> was used to give a first approximation to the optimal machine learning models to use for this dataset.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800" dirty="0"/>
              <a:t>The best RMSE would be built using an LGBM Regressor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C3624-A87C-5144-580B-B9929EB25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" t="-3304" r="-3096" b="-2533"/>
          <a:stretch/>
        </p:blipFill>
        <p:spPr>
          <a:xfrm>
            <a:off x="4632960" y="1336236"/>
            <a:ext cx="3787140" cy="3352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55B1CC-F661-EF4D-9555-2A806D0F08A8}"/>
              </a:ext>
            </a:extLst>
          </p:cNvPr>
          <p:cNvSpPr/>
          <p:nvPr/>
        </p:nvSpPr>
        <p:spPr>
          <a:xfrm>
            <a:off x="4777740" y="1744981"/>
            <a:ext cx="3535680" cy="1752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6F56DE-33A2-DE67-A940-C523F6DBE919}"/>
              </a:ext>
            </a:extLst>
          </p:cNvPr>
          <p:cNvSpPr/>
          <p:nvPr/>
        </p:nvSpPr>
        <p:spPr>
          <a:xfrm>
            <a:off x="4777740" y="4427975"/>
            <a:ext cx="3535680" cy="1752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6C0C-7875-DF17-2086-7F37E835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Final Features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405286-96BC-F2D6-1BF1-D97D7052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200" y="1610179"/>
            <a:ext cx="3862440" cy="31980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Observations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As expected, number of people the Airbnb accommodates, bedrooms, and bathrooms were drivers of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A TV, Washer and Kitchen were amenities that affect price.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900" dirty="0"/>
              <a:t>Since booking rate was not an option, number of reviews in the last 12 months and availability in the next 30 days gave a glimpse into how in-demand an Airbnb is.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93C94-318A-2419-ECCC-31631B2F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46928"/>
            <a:ext cx="2867425" cy="2534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0E7075-CC40-CEEA-E8F7-567B7DDA8042}"/>
              </a:ext>
            </a:extLst>
          </p:cNvPr>
          <p:cNvSpPr txBox="1"/>
          <p:nvPr/>
        </p:nvSpPr>
        <p:spPr>
          <a:xfrm>
            <a:off x="534072" y="1521517"/>
            <a:ext cx="29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400" dirty="0"/>
              <a:t>The features that influenced price the most and their importance:</a:t>
            </a:r>
          </a:p>
        </p:txBody>
      </p:sp>
    </p:spTree>
    <p:extLst>
      <p:ext uri="{BB962C8B-B14F-4D97-AF65-F5344CB8AC3E}">
        <p14:creationId xmlns:p14="http://schemas.microsoft.com/office/powerpoint/2010/main" val="426662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56EA-1EAC-3E4B-5A9B-F20D44A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D438E-B3B2-0BC9-2898-FC9FD45B2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B6EF-BD49-0710-9560-D805B089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6DE690-8B90-B3C5-9451-797926669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64748"/>
              </p:ext>
            </p:extLst>
          </p:nvPr>
        </p:nvGraphicFramePr>
        <p:xfrm>
          <a:off x="4061461" y="1600802"/>
          <a:ext cx="4625339" cy="2840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79">
                  <a:extLst>
                    <a:ext uri="{9D8B030D-6E8A-4147-A177-3AD203B41FA5}">
                      <a16:colId xmlns:a16="http://schemas.microsoft.com/office/drawing/2014/main" val="720338140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409478878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75101328"/>
                    </a:ext>
                  </a:extLst>
                </a:gridCol>
                <a:gridCol w="917300">
                  <a:extLst>
                    <a:ext uri="{9D8B030D-6E8A-4147-A177-3AD203B41FA5}">
                      <a16:colId xmlns:a16="http://schemas.microsoft.com/office/drawing/2014/main" val="2087340748"/>
                    </a:ext>
                  </a:extLst>
                </a:gridCol>
                <a:gridCol w="629560">
                  <a:extLst>
                    <a:ext uri="{9D8B030D-6E8A-4147-A177-3AD203B41FA5}">
                      <a16:colId xmlns:a16="http://schemas.microsoft.com/office/drawing/2014/main" val="4179800222"/>
                    </a:ext>
                  </a:extLst>
                </a:gridCol>
              </a:tblGrid>
              <a:tr h="317834">
                <a:tc row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Step Name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RMSE on Regression Models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324134"/>
                  </a:ext>
                </a:extLst>
              </a:tr>
              <a:tr h="229825">
                <a:tc vMerge="1">
                  <a:txBody>
                    <a:bodyPr/>
                    <a:lstStyle/>
                    <a:p>
                      <a:r>
                        <a:rPr lang="en-US" dirty="0"/>
                        <a:t>Step #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Step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Linear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Polynomial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LGBM</a:t>
                      </a:r>
                    </a:p>
                  </a:txBody>
                  <a:tcPr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38076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Encode &amp; Normalize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127603"/>
                  </a:ext>
                </a:extLst>
              </a:tr>
              <a:tr h="61483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Selection &amp; Removal of Multicollinearity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02910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Amenities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170504"/>
                  </a:ext>
                </a:extLst>
              </a:tr>
              <a:tr h="36890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Reselect Features and Normalize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92864"/>
                  </a:ext>
                </a:extLst>
              </a:tr>
              <a:tr h="482555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Subway Station &amp; Reselect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6437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68D471-93C6-AF93-B8AB-BC5CA63BB883}"/>
              </a:ext>
            </a:extLst>
          </p:cNvPr>
          <p:cNvSpPr/>
          <p:nvPr/>
        </p:nvSpPr>
        <p:spPr>
          <a:xfrm>
            <a:off x="8061960" y="3947588"/>
            <a:ext cx="624840" cy="4932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086E86-3875-D87D-0557-85DC6930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3444240" cy="2984444"/>
          </a:xfrm>
        </p:spPr>
        <p:txBody>
          <a:bodyPr>
            <a:normAutofit fontScale="70000" lnSpcReduction="20000"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After each step, some models improved while others worsened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At the final stage when all features were complete, the LGBM Regression model performed best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dirty="0"/>
              <a:t>Final RMSE reveals an average error of $49.96 per day for an </a:t>
            </a:r>
            <a:r>
              <a:rPr lang="en-US" dirty="0" err="1"/>
              <a:t>Aibnb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967C-767A-570A-9BCF-CA83DA19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LightGBM</a:t>
            </a:r>
            <a:r>
              <a:rPr lang="en-US" dirty="0"/>
              <a:t> Regressor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FD64-496F-78B3-82D6-3B82E18C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4351020" cy="2984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best performing model produced an error of $49.96 per day for an Airbnb.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This is higher than ideal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There were many lessons learned related to this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BED97-6D88-0298-434B-7910B442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940" y="1465483"/>
            <a:ext cx="3299460" cy="3241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28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759A-88D9-C654-C266-52604D2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Tool</a:t>
            </a:r>
          </a:p>
        </p:txBody>
      </p:sp>
    </p:spTree>
    <p:extLst>
      <p:ext uri="{BB962C8B-B14F-4D97-AF65-F5344CB8AC3E}">
        <p14:creationId xmlns:p14="http://schemas.microsoft.com/office/powerpoint/2010/main" val="17010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1028-EFA9-0536-5873-C74265A9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Table of Contents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6B9D966-39C9-20C0-A362-56E149144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53236"/>
              </p:ext>
            </p:extLst>
          </p:nvPr>
        </p:nvGraphicFramePr>
        <p:xfrm>
          <a:off x="1599600" y="2216056"/>
          <a:ext cx="5412000" cy="17260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35992">
                  <a:extLst>
                    <a:ext uri="{9D8B030D-6E8A-4147-A177-3AD203B41FA5}">
                      <a16:colId xmlns:a16="http://schemas.microsoft.com/office/drawing/2014/main" val="1133523680"/>
                    </a:ext>
                  </a:extLst>
                </a:gridCol>
                <a:gridCol w="1076008">
                  <a:extLst>
                    <a:ext uri="{9D8B030D-6E8A-4147-A177-3AD203B41FA5}">
                      <a16:colId xmlns:a16="http://schemas.microsoft.com/office/drawing/2014/main" val="3419244061"/>
                    </a:ext>
                  </a:extLst>
                </a:gridCol>
              </a:tblGrid>
              <a:tr h="287674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Page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60897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r>
                        <a:rPr lang="en-US" sz="1400" b="1" dirty="0"/>
                        <a:t>Overview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6841506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Method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84217033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Results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41692683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Streamlit Tool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29659982"/>
                  </a:ext>
                </a:extLst>
              </a:tr>
              <a:tr h="28767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Conclusion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75202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7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5D0-B9F4-695F-E7E9-938D252E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Streamlit Tool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291150-603C-2FA1-F21B-44EEBB1B2878}"/>
              </a:ext>
            </a:extLst>
          </p:cNvPr>
          <p:cNvSpPr txBox="1">
            <a:spLocks/>
          </p:cNvSpPr>
          <p:nvPr/>
        </p:nvSpPr>
        <p:spPr>
          <a:xfrm>
            <a:off x="4651204" y="1448436"/>
            <a:ext cx="3887996" cy="3404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Specifications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Built using a simplified model with fields most relevant and accessible to users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User populates all fields in form and clicks “Analyze Price”</a:t>
            </a:r>
          </a:p>
          <a:p>
            <a:pPr marL="346075" indent="-173038">
              <a:buFont typeface="Wingdings" panose="05000000000000000000" pitchFamily="2" charset="2"/>
              <a:buChar char="§"/>
            </a:pPr>
            <a:r>
              <a:rPr lang="en-US" sz="1600" dirty="0"/>
              <a:t>Tool uses inputs to predict price based on the ML model</a:t>
            </a:r>
          </a:p>
          <a:p>
            <a:pPr marL="173037" indent="0">
              <a:buNone/>
            </a:pPr>
            <a:endParaRPr lang="en-US" sz="1600" dirty="0"/>
          </a:p>
          <a:p>
            <a:pPr marL="173037" indent="0">
              <a:buNone/>
            </a:pPr>
            <a:endParaRPr lang="en-US" sz="1600" dirty="0"/>
          </a:p>
          <a:p>
            <a:pPr marL="0" indent="173038">
              <a:buNone/>
            </a:pPr>
            <a:r>
              <a:rPr lang="en-US" sz="1600" dirty="0"/>
              <a:t>Try it out! </a:t>
            </a:r>
            <a:r>
              <a:rPr lang="en-US" sz="1600" dirty="0">
                <a:hlinkClick r:id="rId2"/>
              </a:rPr>
              <a:t>Analyzer</a:t>
            </a:r>
            <a:endParaRPr lang="en-US" sz="16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21B807-9411-50B5-B93E-6C478E206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"/>
          <a:stretch/>
        </p:blipFill>
        <p:spPr>
          <a:xfrm>
            <a:off x="630820" y="1448436"/>
            <a:ext cx="3861977" cy="33381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43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7FE2-8DA7-B921-1B78-C4F0DC62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A59E-EA39-9895-059F-6536DD69E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1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83A7-2AE6-6524-061B-C6E02E58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262B-1A5B-595A-9607-BAF14ECB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8"/>
            <a:ext cx="8229600" cy="32818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Successfully import </a:t>
            </a:r>
            <a:r>
              <a:rPr lang="en-US" sz="1600" dirty="0" err="1"/>
              <a:t>LGBMRegressor</a:t>
            </a:r>
            <a:r>
              <a:rPr lang="en-US" sz="1600" dirty="0"/>
              <a:t> into Streamlit. Currently the model is using linear regression due to issues with requirements.txt for Streamlit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In order to make this tool useful, more data is required to make it more accurate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This dataset is missing booking rate or any type of measure of how often it is booked vs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Research into other ML Airbnb projects revealed the need to have data that reflects grandeur. One project attained an RMSE of $20.  This would include square footage, a pretty view, height of building, floor of apartment, esthetics,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Unknowns like large variations in other fees including cleaning and admin fees from Airbnb could affect accuracy of this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Add other insights to the tool that display comparable listings, a range of prices (aggressive/competitive) so that investors can tailor to their renting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Scrape data weekly to get most up-to-date listing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Marry listing information with other market influencers such as real estate, stock market, etc.</a:t>
            </a:r>
          </a:p>
        </p:txBody>
      </p:sp>
    </p:spTree>
    <p:extLst>
      <p:ext uri="{BB962C8B-B14F-4D97-AF65-F5344CB8AC3E}">
        <p14:creationId xmlns:p14="http://schemas.microsoft.com/office/powerpoint/2010/main" val="382603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568F-1921-FD56-7417-EF63A5FB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ABF4-C1C9-D87C-3B7C-252CADEB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5651916" cy="2984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Google Maps API is not free!! Use small data samples to test approach.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Real Estate prices are predictable, but the “eye of the beholder” effect plays a roll.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Streamlit has infinite possibilities for deploying machine learning systems.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0F63-6431-B039-3F6B-6A6B4DCC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76" y="1610179"/>
            <a:ext cx="1684776" cy="17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F50C-B306-AB19-5E30-B711A26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655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5556-82E0-9718-0979-E10DB350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8CE9-9A5A-DAE5-4D05-098A9C15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480"/>
            <a:ext cx="8110800" cy="326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Problem Statement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/>
              <a:t>For Airbnb investors, it is difficult to perceive market fluctuations and monitor the supply and demand of comparative homes to ensure a competitive yet profitable daily cost. </a:t>
            </a:r>
          </a:p>
          <a:p>
            <a:pPr marL="0" indent="0">
              <a:buNone/>
            </a:pPr>
            <a:r>
              <a:rPr lang="en-US" sz="1600" b="1" dirty="0"/>
              <a:t>Impact</a:t>
            </a:r>
          </a:p>
          <a:p>
            <a:pPr indent="-227013">
              <a:buFont typeface="Wingdings" panose="05000000000000000000" pitchFamily="2" charset="2"/>
              <a:buChar char="§"/>
            </a:pPr>
            <a:r>
              <a:rPr lang="en-US" sz="1600" dirty="0"/>
              <a:t>Profit loss on homes priced too low</a:t>
            </a:r>
          </a:p>
          <a:p>
            <a:pPr indent="-227013">
              <a:buFont typeface="Wingdings" panose="05000000000000000000" pitchFamily="2" charset="2"/>
              <a:buChar char="§"/>
            </a:pPr>
            <a:r>
              <a:rPr lang="en-US" sz="1600" dirty="0"/>
              <a:t>Low booking rate on homes priced too high</a:t>
            </a:r>
          </a:p>
          <a:p>
            <a:pPr indent="-22701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Poor investment management (based on investor’s strategy)</a:t>
            </a:r>
          </a:p>
          <a:p>
            <a:pPr marL="0" indent="0">
              <a:buNone/>
            </a:pPr>
            <a:r>
              <a:rPr lang="en-US" sz="1600" b="1" dirty="0"/>
              <a:t>Goal</a:t>
            </a:r>
          </a:p>
          <a:p>
            <a:pPr marL="0" indent="0">
              <a:buNone/>
            </a:pPr>
            <a:r>
              <a:rPr lang="en-US" sz="1600" dirty="0"/>
              <a:t>Build a tool that uses machine learning to analyze appropriate daily cost based on current Airbnb data.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4EAF31-E33E-B4CE-A5C9-3A1ED958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00" y="760244"/>
            <a:ext cx="1306800" cy="4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00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D55-CCAE-FEDB-302F-9999E75A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11CF-475A-6F93-4BA2-877DC11E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480"/>
            <a:ext cx="8485200" cy="3379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Kaggle: Inside Airbnb – NYC</a:t>
            </a:r>
          </a:p>
          <a:p>
            <a:pPr marL="0" indent="230188">
              <a:buNone/>
            </a:pPr>
            <a:r>
              <a:rPr lang="en-US" sz="1600" b="1" dirty="0"/>
              <a:t>Timeframe: </a:t>
            </a:r>
            <a:r>
              <a:rPr lang="en-US" sz="1600" dirty="0"/>
              <a:t>All Airbnb listings in New York City on June 3, 2022</a:t>
            </a:r>
          </a:p>
          <a:p>
            <a:pPr marL="0" indent="230188">
              <a:buNone/>
            </a:pPr>
            <a:r>
              <a:rPr lang="en-US" sz="1600" b="1" dirty="0"/>
              <a:t>Size: </a:t>
            </a:r>
            <a:r>
              <a:rPr lang="en-US" sz="1600" dirty="0"/>
              <a:t>88MB</a:t>
            </a:r>
          </a:p>
          <a:p>
            <a:pPr marL="0" indent="230188">
              <a:buNone/>
            </a:pPr>
            <a:r>
              <a:rPr lang="en-US" sz="1600" b="1" dirty="0"/>
              <a:t>Shape: </a:t>
            </a:r>
            <a:r>
              <a:rPr lang="en-US" sz="1600" dirty="0"/>
              <a:t>37,410 records, 74 fields</a:t>
            </a:r>
          </a:p>
          <a:p>
            <a:pPr marL="0" indent="230188">
              <a:buNone/>
            </a:pPr>
            <a:r>
              <a:rPr lang="en-US" sz="1600" b="1" dirty="0"/>
              <a:t>Link: </a:t>
            </a:r>
            <a:r>
              <a:rPr lang="en-US" sz="1600" dirty="0">
                <a:hlinkClick r:id="rId2"/>
              </a:rPr>
              <a:t>https://www.kaggle.com/datasets/dominoweir/inside-airbnb-nyc?select=listings+2.csv</a:t>
            </a:r>
            <a:endParaRPr lang="en-US" sz="1600" dirty="0"/>
          </a:p>
          <a:p>
            <a:pPr marL="0" indent="230188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Additional Source</a:t>
            </a:r>
          </a:p>
          <a:p>
            <a:pPr marL="0" indent="0">
              <a:buNone/>
            </a:pPr>
            <a:r>
              <a:rPr lang="en-US" sz="1600" dirty="0"/>
              <a:t>New York City MTA: NYC Transit Subway Entrance And Exit Data</a:t>
            </a:r>
          </a:p>
          <a:p>
            <a:pPr marL="0" indent="230188">
              <a:buNone/>
            </a:pPr>
            <a:r>
              <a:rPr lang="en-US" sz="1600" b="1" dirty="0"/>
              <a:t>Size: </a:t>
            </a:r>
            <a:r>
              <a:rPr lang="en-US" sz="1600" dirty="0"/>
              <a:t>457kB</a:t>
            </a:r>
          </a:p>
          <a:p>
            <a:pPr marL="0" indent="230188">
              <a:buNone/>
            </a:pPr>
            <a:r>
              <a:rPr lang="en-US" sz="1600" b="1" dirty="0"/>
              <a:t>Shape: </a:t>
            </a:r>
            <a:r>
              <a:rPr lang="en-US" sz="1600" dirty="0"/>
              <a:t>1,868 records, 34 fields</a:t>
            </a:r>
          </a:p>
          <a:p>
            <a:pPr marL="0" indent="230188">
              <a:buNone/>
            </a:pPr>
            <a:r>
              <a:rPr lang="en-US" sz="1600" b="1" dirty="0"/>
              <a:t>Link: </a:t>
            </a:r>
            <a:r>
              <a:rPr lang="en-US" sz="1600" dirty="0">
                <a:hlinkClick r:id="rId3"/>
              </a:rPr>
              <a:t>https://data.ny.gov/widgets/i9wp-a4ja</a:t>
            </a: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F1F078-67D6-2F71-C972-B7C61FA2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82" y="763998"/>
            <a:ext cx="1349867" cy="5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062-08FB-FC47-6CBD-B1181F9B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2F9B-F061-B8B2-104E-5B293925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54480"/>
            <a:ext cx="3474001" cy="3294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dataset contains 37,410 datapoints. Plotting longitude and latitude shows </a:t>
            </a:r>
            <a:r>
              <a:rPr lang="en-US" sz="1600" dirty="0" err="1"/>
              <a:t>Airbnbs</a:t>
            </a:r>
            <a:r>
              <a:rPr lang="en-US" sz="1600" dirty="0"/>
              <a:t> in all five boroughs of NYC.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DDA59E-6716-DA7C-7128-E12AC0491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46" t="-1" r="5571" b="9605"/>
          <a:stretch/>
        </p:blipFill>
        <p:spPr>
          <a:xfrm>
            <a:off x="4190400" y="1117690"/>
            <a:ext cx="4446001" cy="3644085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0DF0457-87FB-5276-DC2C-9A293DCF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99794"/>
              </p:ext>
            </p:extLst>
          </p:nvPr>
        </p:nvGraphicFramePr>
        <p:xfrm>
          <a:off x="941100" y="2939150"/>
          <a:ext cx="2094200" cy="1316636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047100">
                  <a:extLst>
                    <a:ext uri="{9D8B030D-6E8A-4147-A177-3AD203B41FA5}">
                      <a16:colId xmlns:a16="http://schemas.microsoft.com/office/drawing/2014/main" val="1421421484"/>
                    </a:ext>
                  </a:extLst>
                </a:gridCol>
                <a:gridCol w="1047100">
                  <a:extLst>
                    <a:ext uri="{9D8B030D-6E8A-4147-A177-3AD203B41FA5}">
                      <a16:colId xmlns:a16="http://schemas.microsoft.com/office/drawing/2014/main" val="3820957624"/>
                    </a:ext>
                  </a:extLst>
                </a:gridCol>
              </a:tblGrid>
              <a:tr h="213422">
                <a:tc>
                  <a:txBody>
                    <a:bodyPr/>
                    <a:lstStyle/>
                    <a:p>
                      <a:r>
                        <a:rPr lang="en-US" sz="1100" dirty="0"/>
                        <a:t>Borough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Record Count</a:t>
                      </a:r>
                    </a:p>
                  </a:txBody>
                  <a:tcPr marT="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73847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Manhattan*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15,855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5374882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Brooklyn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13,954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6375873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Queens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5,824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762171893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Bronx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1,376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903888654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dirty="0"/>
                        <a:t>Staten Island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401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462426419"/>
                  </a:ext>
                </a:extLst>
              </a:tr>
              <a:tr h="183869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37,410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7493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936208D-B307-8E37-93CF-0F488E903286}"/>
              </a:ext>
            </a:extLst>
          </p:cNvPr>
          <p:cNvSpPr txBox="1">
            <a:spLocks/>
          </p:cNvSpPr>
          <p:nvPr/>
        </p:nvSpPr>
        <p:spPr>
          <a:xfrm>
            <a:off x="890701" y="4243516"/>
            <a:ext cx="1753200" cy="211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*Includes datapoints appearing in NJ</a:t>
            </a:r>
          </a:p>
        </p:txBody>
      </p:sp>
    </p:spTree>
    <p:extLst>
      <p:ext uri="{BB962C8B-B14F-4D97-AF65-F5344CB8AC3E}">
        <p14:creationId xmlns:p14="http://schemas.microsoft.com/office/powerpoint/2010/main" val="279790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E97-53CA-09DF-622A-D177BF2A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Key Data Exploration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96EC71-E59B-5DBC-6007-2A1331D4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94" y="1989817"/>
            <a:ext cx="2387506" cy="438078"/>
          </a:xfrm>
        </p:spPr>
        <p:txBody>
          <a:bodyPr lIns="0" tIns="0" rIns="0" bIns="0">
            <a:normAutofit/>
          </a:bodyPr>
          <a:lstStyle/>
          <a:p>
            <a:pPr marL="0" indent="0" algn="ctr">
              <a:buNone/>
            </a:pPr>
            <a:r>
              <a:rPr lang="en-US" sz="1200" b="1" dirty="0"/>
              <a:t>Hot spot showing density of low-priced and high-rated homes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48328C-1891-44B5-5B00-CA4A106A2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89"/>
          <a:stretch/>
        </p:blipFill>
        <p:spPr>
          <a:xfrm>
            <a:off x="6218827" y="2581772"/>
            <a:ext cx="2473881" cy="21426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58081F-C87C-1DEC-C5D2-69F4B04F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173" y="2610808"/>
            <a:ext cx="707190" cy="119236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C902EA1-3488-E3AE-BFB4-66A08D0D5DA9}"/>
              </a:ext>
            </a:extLst>
          </p:cNvPr>
          <p:cNvSpPr txBox="1">
            <a:spLocks/>
          </p:cNvSpPr>
          <p:nvPr/>
        </p:nvSpPr>
        <p:spPr>
          <a:xfrm>
            <a:off x="6169243" y="1989817"/>
            <a:ext cx="2387506" cy="438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b="1" dirty="0"/>
              <a:t>Most frequent room types are entire home and private room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1BDB6F5-4552-DDAD-B20E-663094F0F8BF}"/>
              </a:ext>
            </a:extLst>
          </p:cNvPr>
          <p:cNvSpPr txBox="1">
            <a:spLocks/>
          </p:cNvSpPr>
          <p:nvPr/>
        </p:nvSpPr>
        <p:spPr>
          <a:xfrm>
            <a:off x="3681195" y="1989817"/>
            <a:ext cx="1866853" cy="438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b="1" dirty="0"/>
              <a:t>Hot spot showing density of 2-occupancy homes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A597F1D-D243-6563-E1F5-26F6D3B875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1"/>
          <a:stretch/>
        </p:blipFill>
        <p:spPr>
          <a:xfrm>
            <a:off x="3239025" y="2670426"/>
            <a:ext cx="2722430" cy="19696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9ABE62-E38E-9F3E-9559-72E279D92F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31"/>
          <a:stretch/>
        </p:blipFill>
        <p:spPr>
          <a:xfrm>
            <a:off x="493134" y="2670426"/>
            <a:ext cx="2488519" cy="1969626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F714162-9770-08E8-3B65-B4334C963654}"/>
              </a:ext>
            </a:extLst>
          </p:cNvPr>
          <p:cNvSpPr txBox="1">
            <a:spLocks/>
          </p:cNvSpPr>
          <p:nvPr/>
        </p:nvSpPr>
        <p:spPr>
          <a:xfrm>
            <a:off x="586740" y="1374021"/>
            <a:ext cx="6240781" cy="2513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100" dirty="0"/>
              <a:t>Boxplots, histograms, and tables proved less helpful than density visualization for this highly skewed dataset.</a:t>
            </a:r>
          </a:p>
        </p:txBody>
      </p:sp>
    </p:spTree>
    <p:extLst>
      <p:ext uri="{BB962C8B-B14F-4D97-AF65-F5344CB8AC3E}">
        <p14:creationId xmlns:p14="http://schemas.microsoft.com/office/powerpoint/2010/main" val="203450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F50C-B306-AB19-5E30-B711A261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5962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6A2-4924-9DB5-CDC3-CEB337C8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Cleansing – Removal of Records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F3DDEE-CFBA-EB3F-1DE1-5321444C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405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Specific datapoints were removed as they were not useful for predicting price.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B548E93-630B-0E45-E3A4-4CC7162CD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30639"/>
              </p:ext>
            </p:extLst>
          </p:nvPr>
        </p:nvGraphicFramePr>
        <p:xfrm>
          <a:off x="687600" y="2237136"/>
          <a:ext cx="4028400" cy="251047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98533681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1027466162"/>
                    </a:ext>
                  </a:extLst>
                </a:gridCol>
                <a:gridCol w="1911600">
                  <a:extLst>
                    <a:ext uri="{9D8B030D-6E8A-4147-A177-3AD203B41FA5}">
                      <a16:colId xmlns:a16="http://schemas.microsoft.com/office/drawing/2014/main" val="2737290799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#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Observation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Solution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8219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Price is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3k outliers removed using 1.5x interquartile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43294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Price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 records removed (inactive)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0667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Overall Rating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472 records removed (automated review by Airbnb)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18732"/>
                  </a:ext>
                </a:extLst>
              </a:tr>
              <a:tr h="462456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 frequency of low review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14k records removed with less than 3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30189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Sparse data in Staten Island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401 records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44409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NJ included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548 records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0603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7DB7E0F-ABC5-3EB6-C026-D3213EC7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00" y="2115843"/>
            <a:ext cx="3196800" cy="263176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0893875-6CBF-50D9-2FDE-4B4863AF7E6A}"/>
              </a:ext>
            </a:extLst>
          </p:cNvPr>
          <p:cNvSpPr/>
          <p:nvPr/>
        </p:nvSpPr>
        <p:spPr>
          <a:xfrm>
            <a:off x="4831200" y="3352526"/>
            <a:ext cx="331200" cy="225874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08FAD5-6B97-1674-AF2E-EA165267529C}"/>
              </a:ext>
            </a:extLst>
          </p:cNvPr>
          <p:cNvSpPr txBox="1">
            <a:spLocks/>
          </p:cNvSpPr>
          <p:nvPr/>
        </p:nvSpPr>
        <p:spPr>
          <a:xfrm>
            <a:off x="5328000" y="4747612"/>
            <a:ext cx="2556000" cy="211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/>
              <a:t>*Final dataset reduces 37,410 to 20,851 records</a:t>
            </a:r>
          </a:p>
        </p:txBody>
      </p:sp>
    </p:spTree>
    <p:extLst>
      <p:ext uri="{BB962C8B-B14F-4D97-AF65-F5344CB8AC3E}">
        <p14:creationId xmlns:p14="http://schemas.microsoft.com/office/powerpoint/2010/main" val="249458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10592</TotalTime>
  <Words>1215</Words>
  <Application>Microsoft Office PowerPoint</Application>
  <PresentationFormat>On-screen Show (16:9)</PresentationFormat>
  <Paragraphs>219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Using Machine Learning to Analyze Airbnb Price</vt:lpstr>
      <vt:lpstr>Table of Contents</vt:lpstr>
      <vt:lpstr>Overview</vt:lpstr>
      <vt:lpstr>Purpose</vt:lpstr>
      <vt:lpstr>Data Source</vt:lpstr>
      <vt:lpstr>Data Map</vt:lpstr>
      <vt:lpstr>Key Data Exploration</vt:lpstr>
      <vt:lpstr>Method</vt:lpstr>
      <vt:lpstr>Data Cleansing – Removal of Records</vt:lpstr>
      <vt:lpstr>Encode Categorical Columns</vt:lpstr>
      <vt:lpstr>Natural Language Processing</vt:lpstr>
      <vt:lpstr>Normalization &amp; Feature Selection</vt:lpstr>
      <vt:lpstr>Add in Subway Station Location Data</vt:lpstr>
      <vt:lpstr>LazyPredict</vt:lpstr>
      <vt:lpstr>Final Features</vt:lpstr>
      <vt:lpstr>Results</vt:lpstr>
      <vt:lpstr>Results</vt:lpstr>
      <vt:lpstr>LightGBM Regressor Model</vt:lpstr>
      <vt:lpstr>Streamlit Tool</vt:lpstr>
      <vt:lpstr>Streamlit Tool</vt:lpstr>
      <vt:lpstr>Conclusion</vt:lpstr>
      <vt:lpstr>Future Research</vt:lpstr>
      <vt:lpstr>Lessons Learned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vic bor</cp:lastModifiedBy>
  <cp:revision>22</cp:revision>
  <dcterms:created xsi:type="dcterms:W3CDTF">2019-02-27T15:38:32Z</dcterms:created>
  <dcterms:modified xsi:type="dcterms:W3CDTF">2023-08-18T00:20:17Z</dcterms:modified>
</cp:coreProperties>
</file>