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6"/>
  </p:notesMasterIdLst>
  <p:sldIdLst>
    <p:sldId id="257" r:id="rId4"/>
    <p:sldId id="256" r:id="rId5"/>
    <p:sldId id="262" r:id="rId7"/>
    <p:sldId id="263" r:id="rId8"/>
    <p:sldId id="259" r:id="rId9"/>
    <p:sldId id="264" r:id="rId10"/>
    <p:sldId id="265" r:id="rId11"/>
    <p:sldId id="266" r:id="rId12"/>
    <p:sldId id="269" r:id="rId13"/>
    <p:sldId id="270"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80"/>
  </p:normalViewPr>
  <p:slideViewPr>
    <p:cSldViewPr snapToGrid="0">
      <p:cViewPr>
        <p:scale>
          <a:sx n="84" d="100"/>
          <a:sy n="84" d="100"/>
        </p:scale>
        <p:origin x="44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433DA69-BE42-9F43-BB6B-62567D2D2A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433DA69-BE42-9F43-BB6B-62567D2D2A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3DA69-BE42-9F43-BB6B-62567D2D2A2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33DA69-BE42-9F43-BB6B-62567D2D2A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433DA69-BE42-9F43-BB6B-62567D2D2A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433DA69-BE42-9F43-BB6B-62567D2D2A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3DA69-BE42-9F43-BB6B-62567D2D2A2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33DA69-BE42-9F43-BB6B-62567D2D2A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B27D6-918B-9A46-8D10-CCFFDBC15F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3DA69-BE42-9F43-BB6B-62567D2D2A2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B27D6-918B-9A46-8D10-CCFFDBC15F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3DA69-BE42-9F43-BB6B-62567D2D2A2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B27D6-918B-9A46-8D10-CCFFDBC15F6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stretch>
            <a:fillRect/>
          </a:stretch>
        </p:blipFill>
        <p:spPr>
          <a:xfrm>
            <a:off x="174" y="173"/>
            <a:ext cx="12286014" cy="6964471"/>
          </a:xfrm>
          <a:prstGeom prst="rect">
            <a:avLst/>
          </a:prstGeom>
          <a:effectLst>
            <a:glow rad="228600">
              <a:schemeClr val="accent2">
                <a:satMod val="175000"/>
                <a:alpha val="40000"/>
              </a:schemeClr>
            </a:glow>
          </a:effectLst>
        </p:spPr>
      </p:pic>
      <p:sp>
        <p:nvSpPr>
          <p:cNvPr id="6" name="TextBox 5"/>
          <p:cNvSpPr txBox="1"/>
          <p:nvPr/>
        </p:nvSpPr>
        <p:spPr>
          <a:xfrm>
            <a:off x="2498921" y="4262452"/>
            <a:ext cx="4432518" cy="1568450"/>
          </a:xfrm>
          <a:prstGeom prst="rect">
            <a:avLst/>
          </a:prstGeom>
          <a:noFill/>
        </p:spPr>
        <p:txBody>
          <a:bodyPr wrap="square" rtlCol="0">
            <a:spAutoFit/>
          </a:bodyPr>
          <a:lstStyle/>
          <a:p>
            <a:r>
              <a:rPr lang="en-IN" altLang="en-US" sz="4800" b="1" dirty="0">
                <a:solidFill>
                  <a:schemeClr val="bg1"/>
                </a:solidFill>
                <a:latin typeface="Bodoni MT" panose="02070603080606020203" charset="0"/>
                <a:cs typeface="Bodoni MT" panose="02070603080606020203" charset="0"/>
              </a:rPr>
              <a:t>DATA DRIFTERS</a:t>
            </a:r>
            <a:endParaRPr lang="en-IN" altLang="en-US" sz="4800" b="1" dirty="0">
              <a:solidFill>
                <a:schemeClr val="bg1"/>
              </a:solidFill>
              <a:latin typeface="Bodoni MT" panose="02070603080606020203" charset="0"/>
              <a:cs typeface="Bodoni MT" panose="02070603080606020203" charset="0"/>
            </a:endParaRPr>
          </a:p>
        </p:txBody>
      </p:sp>
      <p:sp>
        <p:nvSpPr>
          <p:cNvPr id="7" name="TextBox 6"/>
          <p:cNvSpPr txBox="1"/>
          <p:nvPr/>
        </p:nvSpPr>
        <p:spPr>
          <a:xfrm>
            <a:off x="-93345" y="3130550"/>
            <a:ext cx="11981815" cy="706755"/>
          </a:xfrm>
          <a:prstGeom prst="rect">
            <a:avLst/>
          </a:prstGeom>
          <a:noFill/>
        </p:spPr>
        <p:txBody>
          <a:bodyPr wrap="square" rtlCol="0">
            <a:spAutoFit/>
          </a:bodyPr>
          <a:lstStyle/>
          <a:p>
            <a:r>
              <a:rPr lang="en-US" sz="4000" b="1" dirty="0">
                <a:solidFill>
                  <a:schemeClr val="bg1"/>
                </a:solidFill>
                <a:latin typeface="Baskerville Old Face" panose="02020602080505020303" charset="0"/>
                <a:cs typeface="Baskerville Old Face" panose="02020602080505020303" charset="0"/>
              </a:rPr>
              <a:t>Enhanced Asset Management for Municipal Corporations</a:t>
            </a:r>
            <a:endParaRPr lang="en-US" sz="4000" b="1" dirty="0">
              <a:solidFill>
                <a:schemeClr val="bg1"/>
              </a:solidFill>
              <a:latin typeface="Baskerville Old Face" panose="02020602080505020303" charset="0"/>
              <a:cs typeface="Baskerville Old Face" panose="02020602080505020303" charset="0"/>
            </a:endParaRPr>
          </a:p>
        </p:txBody>
      </p:sp>
      <p:sp>
        <p:nvSpPr>
          <p:cNvPr id="8" name="TextBox 7"/>
          <p:cNvSpPr txBox="1"/>
          <p:nvPr/>
        </p:nvSpPr>
        <p:spPr>
          <a:xfrm>
            <a:off x="5941695" y="4385945"/>
            <a:ext cx="3225165" cy="1322070"/>
          </a:xfrm>
          <a:prstGeom prst="rect">
            <a:avLst/>
          </a:prstGeom>
          <a:noFill/>
        </p:spPr>
        <p:txBody>
          <a:bodyPr wrap="square" rtlCol="0">
            <a:spAutoFit/>
          </a:bodyPr>
          <a:lstStyle/>
          <a:p>
            <a:pPr marL="457200" indent="-457200">
              <a:buFontTx/>
              <a:buAutoNum type="arabicPeriod"/>
            </a:pPr>
            <a:r>
              <a:rPr lang="en-IN" altLang="en-US" sz="2000" b="1" dirty="0">
                <a:solidFill>
                  <a:schemeClr val="bg1"/>
                </a:solidFill>
                <a:latin typeface="Baskerville Old Face" panose="02020602080505020303" charset="0"/>
                <a:cs typeface="Baskerville Old Face" panose="02020602080505020303" charset="0"/>
              </a:rPr>
              <a:t>Vanshika Rathore</a:t>
            </a:r>
            <a:endParaRPr lang="en-US" sz="2000" b="1" dirty="0">
              <a:solidFill>
                <a:schemeClr val="bg1"/>
              </a:solidFill>
              <a:latin typeface="Baskerville Old Face" panose="02020602080505020303" charset="0"/>
              <a:cs typeface="Baskerville Old Face" panose="02020602080505020303" charset="0"/>
            </a:endParaRPr>
          </a:p>
          <a:p>
            <a:pPr marL="457200" indent="-457200">
              <a:buFontTx/>
              <a:buAutoNum type="arabicPeriod"/>
            </a:pPr>
            <a:r>
              <a:rPr lang="en-IN" altLang="en-US" sz="2000" b="1" dirty="0">
                <a:solidFill>
                  <a:schemeClr val="bg1"/>
                </a:solidFill>
                <a:latin typeface="Baskerville Old Face" panose="02020602080505020303" charset="0"/>
                <a:cs typeface="Baskerville Old Face" panose="02020602080505020303" charset="0"/>
              </a:rPr>
              <a:t>Ayusman Bhargav</a:t>
            </a:r>
            <a:endParaRPr lang="en-US" sz="2000" b="1" dirty="0">
              <a:solidFill>
                <a:schemeClr val="bg1"/>
              </a:solidFill>
              <a:latin typeface="Baskerville Old Face" panose="02020602080505020303" charset="0"/>
              <a:cs typeface="Baskerville Old Face" panose="02020602080505020303" charset="0"/>
            </a:endParaRPr>
          </a:p>
          <a:p>
            <a:pPr marL="457200" indent="-457200">
              <a:buFontTx/>
              <a:buAutoNum type="arabicPeriod"/>
            </a:pPr>
            <a:r>
              <a:rPr lang="en-IN" altLang="en-US" sz="2000" b="1" dirty="0">
                <a:solidFill>
                  <a:schemeClr val="bg1"/>
                </a:solidFill>
                <a:latin typeface="Baskerville Old Face" panose="02020602080505020303" charset="0"/>
                <a:cs typeface="Baskerville Old Face" panose="02020602080505020303" charset="0"/>
              </a:rPr>
              <a:t>Sakshi Jha</a:t>
            </a:r>
            <a:endParaRPr lang="en-IN" altLang="en-US" sz="2000" b="1" dirty="0">
              <a:solidFill>
                <a:schemeClr val="bg1"/>
              </a:solidFill>
              <a:latin typeface="Baskerville Old Face" panose="02020602080505020303" charset="0"/>
              <a:cs typeface="Baskerville Old Face" panose="02020602080505020303" charset="0"/>
            </a:endParaRPr>
          </a:p>
          <a:p>
            <a:pPr marL="457200" indent="-457200">
              <a:buFontTx/>
              <a:buAutoNum type="arabicPeriod"/>
            </a:pPr>
            <a:r>
              <a:rPr lang="en-IN" altLang="en-US" sz="2000" b="1" dirty="0">
                <a:solidFill>
                  <a:schemeClr val="bg1"/>
                </a:solidFill>
                <a:latin typeface="Baskerville Old Face" panose="02020602080505020303" charset="0"/>
                <a:cs typeface="Baskerville Old Face" panose="02020602080505020303" charset="0"/>
              </a:rPr>
              <a:t>Vivek Vyas</a:t>
            </a:r>
            <a:endParaRPr lang="en-IN" altLang="en-US" sz="2000" b="1" dirty="0">
              <a:solidFill>
                <a:schemeClr val="bg1"/>
              </a:solidFill>
              <a:latin typeface="Baskerville Old Face" panose="02020602080505020303" charset="0"/>
              <a:cs typeface="Baskerville Old Face" panose="02020602080505020303" charset="0"/>
            </a:endParaRPr>
          </a:p>
        </p:txBody>
      </p:sp>
      <p:sp>
        <p:nvSpPr>
          <p:cNvPr id="2" name="Rounded Rectangle 1"/>
          <p:cNvSpPr/>
          <p:nvPr/>
        </p:nvSpPr>
        <p:spPr>
          <a:xfrm>
            <a:off x="3284220" y="2195195"/>
            <a:ext cx="5150485" cy="790575"/>
          </a:xfrm>
          <a:prstGeom prst="roundRect">
            <a:avLst/>
          </a:prstGeom>
          <a:noFill/>
          <a:ln w="76200">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3814445" y="2360295"/>
            <a:ext cx="4166870" cy="460375"/>
          </a:xfrm>
          <a:prstGeom prst="rect">
            <a:avLst/>
          </a:prstGeom>
          <a:noFill/>
        </p:spPr>
        <p:txBody>
          <a:bodyPr wrap="square" rtlCol="0">
            <a:spAutoFit/>
          </a:bodyPr>
          <a:p>
            <a:r>
              <a:rPr lang="en-IN" altLang="en-US" sz="2400">
                <a:solidFill>
                  <a:schemeClr val="bg1"/>
                </a:solidFill>
                <a:latin typeface="Bodoni MT" panose="02070603080606020203" charset="0"/>
                <a:cs typeface="Bodoni MT" panose="02070603080606020203" charset="0"/>
              </a:rPr>
              <a:t>PROBLEM</a:t>
            </a:r>
            <a:r>
              <a:rPr lang="en-IN" altLang="en-US" sz="2400">
                <a:latin typeface="Bodoni MT" panose="02070603080606020203" charset="0"/>
                <a:cs typeface="Bodoni MT" panose="02070603080606020203" charset="0"/>
              </a:rPr>
              <a:t> </a:t>
            </a:r>
            <a:r>
              <a:rPr lang="en-IN" altLang="en-US" sz="2400">
                <a:solidFill>
                  <a:schemeClr val="bg1">
                    <a:lumMod val="95000"/>
                  </a:schemeClr>
                </a:solidFill>
                <a:latin typeface="Bodoni MT" panose="02070603080606020203" charset="0"/>
                <a:cs typeface="Bodoni MT" panose="02070603080606020203" charset="0"/>
              </a:rPr>
              <a:t>STATEMETNTS</a:t>
            </a:r>
            <a:endParaRPr lang="en-IN" altLang="en-US" sz="2400">
              <a:solidFill>
                <a:schemeClr val="bg1">
                  <a:lumMod val="95000"/>
                </a:schemeClr>
              </a:solidFill>
              <a:latin typeface="Bodoni MT" panose="02070603080606020203" charset="0"/>
              <a:cs typeface="Bodoni MT" panose="02070603080606020203" charset="0"/>
            </a:endParaRPr>
          </a:p>
        </p:txBody>
      </p:sp>
      <p:sp>
        <p:nvSpPr>
          <p:cNvPr id="4" name="Rounded Rectangle 3"/>
          <p:cNvSpPr/>
          <p:nvPr/>
        </p:nvSpPr>
        <p:spPr>
          <a:xfrm>
            <a:off x="2403475" y="4295140"/>
            <a:ext cx="3289935" cy="1536065"/>
          </a:xfrm>
          <a:prstGeom prst="roundRect">
            <a:avLst/>
          </a:prstGeom>
          <a:noFill/>
          <a:ln w="57150">
            <a:solidFill>
              <a:schemeClr val="bg1"/>
            </a:solidFill>
          </a:ln>
          <a:effectLst>
            <a:softEdge rad="12700"/>
          </a:effectLst>
          <a:extLst>
            <a:ext uri="{909E8E84-426E-40DD-AFC4-6F175D3DCCD1}">
              <a14:hiddenFill xmlns:a14="http://schemas.microsoft.com/office/drawing/2010/main">
                <a:solidFill>
                  <a:schemeClr val="bg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3" name="Text Box 2"/>
          <p:cNvSpPr txBox="1"/>
          <p:nvPr/>
        </p:nvSpPr>
        <p:spPr>
          <a:xfrm>
            <a:off x="335280" y="1063625"/>
            <a:ext cx="9650730" cy="5944235"/>
          </a:xfrm>
          <a:prstGeom prst="rect">
            <a:avLst/>
          </a:prstGeom>
          <a:noFill/>
        </p:spPr>
        <p:txBody>
          <a:bodyPr wrap="square" rtlCol="0" anchor="t">
            <a:noAutofit/>
          </a:bodyPr>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Improved Efficiency:</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Automates asset tracking and management processes, reducing manual work and minimizing errors.</a:t>
            </a:r>
            <a:endParaRPr lang="en-US" sz="1500">
              <a:solidFill>
                <a:schemeClr val="accent1">
                  <a:lumMod val="75000"/>
                </a:schemeClr>
              </a:solidFill>
              <a:latin typeface="Baskerville Old Face" panose="02020602080505020303" charset="0"/>
              <a:cs typeface="Baskerville Old Face" panose="02020602080505020303" charset="0"/>
            </a:endParaRPr>
          </a:p>
          <a:p>
            <a:endParaRPr lang="en-US" sz="1500">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Cost Savings:</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Optimizes asset utilization, reduces downtime, and prevents unnecessary purchases by providing insights into asset performance and needs</a:t>
            </a:r>
            <a:r>
              <a:rPr lang="en-IN" altLang="en-US" sz="1500">
                <a:solidFill>
                  <a:schemeClr val="accent1">
                    <a:lumMod val="75000"/>
                  </a:schemeClr>
                </a:solidFill>
                <a:latin typeface="Baskerville Old Face" panose="02020602080505020303" charset="0"/>
                <a:cs typeface="Baskerville Old Face" panose="02020602080505020303" charset="0"/>
              </a:rPr>
              <a:t>.</a:t>
            </a:r>
            <a:endParaRPr lang="en-US" sz="1500">
              <a:solidFill>
                <a:schemeClr val="accent1">
                  <a:lumMod val="75000"/>
                </a:schemeClr>
              </a:solidFill>
              <a:latin typeface="Baskerville Old Face" panose="02020602080505020303" charset="0"/>
              <a:cs typeface="Baskerville Old Face" panose="02020602080505020303" charset="0"/>
            </a:endParaRPr>
          </a:p>
          <a:p>
            <a:endParaRPr lang="en-US" sz="1500">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Enhanced Decision-Making:</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Offers data-driven insights through dashboards and reports, enabling better strategic planning and operational decisions.</a:t>
            </a:r>
            <a:endParaRPr lang="en-US" sz="1500">
              <a:solidFill>
                <a:schemeClr val="accent1">
                  <a:lumMod val="75000"/>
                </a:schemeClr>
              </a:solidFill>
              <a:latin typeface="Baskerville Old Face" panose="02020602080505020303" charset="0"/>
              <a:cs typeface="Baskerville Old Face" panose="02020602080505020303" charset="0"/>
            </a:endParaRPr>
          </a:p>
          <a:p>
            <a:endParaRPr lang="en-US" sz="1500">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Compliance and Risk Management:</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Ensures compliance with industry regulations and standards, and reduces risks associated with asset management through accurate records and audit trails.</a:t>
            </a:r>
            <a:endParaRPr lang="en-US" sz="1500">
              <a:solidFill>
                <a:schemeClr val="accent1">
                  <a:lumMod val="75000"/>
                </a:schemeClr>
              </a:solidFill>
              <a:latin typeface="Baskerville Old Face" panose="02020602080505020303" charset="0"/>
              <a:cs typeface="Baskerville Old Face" panose="02020602080505020303" charset="0"/>
            </a:endParaRPr>
          </a:p>
          <a:p>
            <a:endParaRPr lang="en-US" sz="1500">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User-Friendly Interface:</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Provides an intuitive and responsive interface, ensuring easy access and management of asset data for all users.</a:t>
            </a:r>
            <a:endParaRPr lang="en-US" sz="1500">
              <a:solidFill>
                <a:schemeClr val="accent1">
                  <a:lumMod val="75000"/>
                </a:schemeClr>
              </a:solidFill>
              <a:latin typeface="Baskerville Old Face" panose="02020602080505020303" charset="0"/>
              <a:cs typeface="Baskerville Old Face" panose="02020602080505020303" charset="0"/>
            </a:endParaRPr>
          </a:p>
          <a:p>
            <a:endParaRPr lang="en-US" sz="1500">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sz="1500">
                <a:solidFill>
                  <a:schemeClr val="accent1">
                    <a:lumMod val="75000"/>
                  </a:schemeClr>
                </a:solidFill>
                <a:latin typeface="Baskerville Old Face" panose="02020602080505020303" charset="0"/>
                <a:cs typeface="Baskerville Old Face" panose="02020602080505020303" charset="0"/>
              </a:rPr>
              <a:t>Real-Time Updates:</a:t>
            </a:r>
            <a:endParaRPr lang="en-US" sz="1500">
              <a:solidFill>
                <a:schemeClr val="accent1">
                  <a:lumMod val="75000"/>
                </a:schemeClr>
              </a:solidFill>
              <a:latin typeface="Baskerville Old Face" panose="02020602080505020303" charset="0"/>
              <a:cs typeface="Baskerville Old Face" panose="02020602080505020303" charset="0"/>
            </a:endParaRPr>
          </a:p>
          <a:p>
            <a:r>
              <a:rPr lang="en-US" sz="1500">
                <a:solidFill>
                  <a:schemeClr val="accent1">
                    <a:lumMod val="75000"/>
                  </a:schemeClr>
                </a:solidFill>
                <a:latin typeface="Baskerville Old Face" panose="02020602080505020303" charset="0"/>
                <a:cs typeface="Baskerville Old Face" panose="02020602080505020303" charset="0"/>
              </a:rPr>
              <a:t>Offers up-to-date information on asset status and activities, enabling proactive maintenance and issue</a:t>
            </a:r>
            <a:r>
              <a:rPr lang="en-US">
                <a:solidFill>
                  <a:schemeClr val="accent1">
                    <a:lumMod val="75000"/>
                  </a:schemeClr>
                </a:solidFill>
                <a:latin typeface="Baskerville Old Face" panose="02020602080505020303" charset="0"/>
                <a:cs typeface="Baskerville Old Face" panose="02020602080505020303" charset="0"/>
              </a:rPr>
              <a:t> resolution.</a:t>
            </a:r>
            <a:endParaRPr lang="en-US">
              <a:solidFill>
                <a:schemeClr val="accent1">
                  <a:lumMod val="75000"/>
                </a:schemeClr>
              </a:solidFill>
              <a:latin typeface="Baskerville Old Face" panose="02020602080505020303" charset="0"/>
              <a:cs typeface="Baskerville Old Face" panose="02020602080505020303" charset="0"/>
            </a:endParaRPr>
          </a:p>
        </p:txBody>
      </p:sp>
      <p:sp>
        <p:nvSpPr>
          <p:cNvPr id="5" name="Text Box 4"/>
          <p:cNvSpPr txBox="1"/>
          <p:nvPr/>
        </p:nvSpPr>
        <p:spPr>
          <a:xfrm>
            <a:off x="161925" y="372745"/>
            <a:ext cx="6096000" cy="460375"/>
          </a:xfrm>
          <a:prstGeom prst="rect">
            <a:avLst/>
          </a:prstGeom>
          <a:noFill/>
        </p:spPr>
        <p:txBody>
          <a:bodyPr wrap="square" rtlCol="0" anchor="t">
            <a:spAutoFit/>
          </a:bodyPr>
          <a:p>
            <a:r>
              <a:rPr lang="en-US" sz="24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sym typeface="+mn-ea"/>
              </a:rPr>
              <a:t>Advantages of the Asset Management System</a:t>
            </a:r>
            <a:endParaRPr lang="en-US" sz="24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2" name="Text Box 1"/>
          <p:cNvSpPr txBox="1"/>
          <p:nvPr/>
        </p:nvSpPr>
        <p:spPr>
          <a:xfrm>
            <a:off x="681355" y="554990"/>
            <a:ext cx="9709150" cy="2888615"/>
          </a:xfrm>
          <a:prstGeom prst="rect">
            <a:avLst/>
          </a:prstGeom>
        </p:spPr>
        <p:txBody>
          <a:bodyPr wrap="square">
            <a:spAutoFit/>
          </a:bodyPr>
          <a:p>
            <a:pPr>
              <a:spcAft>
                <a:spcPct val="60000"/>
              </a:spcAft>
            </a:pPr>
            <a:r>
              <a:rPr sz="2200" b="1">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rPr>
              <a:t>Conclusion</a:t>
            </a:r>
            <a:endParaRPr sz="2200" b="1">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endParaRPr>
          </a:p>
          <a:p>
            <a:r>
              <a:rPr sz="1600">
                <a:solidFill>
                  <a:schemeClr val="accent1">
                    <a:lumMod val="75000"/>
                  </a:schemeClr>
                </a:solidFill>
                <a:latin typeface="Bodoni MT" panose="02070603080606020203" charset="0"/>
                <a:cs typeface="Bodoni MT" panose="02070603080606020203" charset="0"/>
              </a:rPr>
              <a:t>In conclusion, our Asset Management System provides a comprehensive solution for managing assets across various categories with efficiency and precision. By leveraging modern technologies such as HTML, CSS, JavaScript, Python, and MongoDB, the system delivers a powerful and scalable platform that supports real-time tracking, centralized data management, and enhanced decision-making capabilities. </a:t>
            </a:r>
            <a:endParaRPr sz="1600">
              <a:solidFill>
                <a:schemeClr val="accent1">
                  <a:lumMod val="75000"/>
                </a:schemeClr>
              </a:solidFill>
              <a:latin typeface="Bodoni MT" panose="02070603080606020203" charset="0"/>
              <a:cs typeface="Bodoni MT" panose="02070603080606020203" charset="0"/>
            </a:endParaRPr>
          </a:p>
          <a:p>
            <a:endParaRPr sz="1600">
              <a:solidFill>
                <a:schemeClr val="accent1">
                  <a:lumMod val="75000"/>
                </a:schemeClr>
              </a:solidFill>
              <a:latin typeface="Bodoni MT" panose="02070603080606020203" charset="0"/>
              <a:cs typeface="Bodoni MT" panose="02070603080606020203" charset="0"/>
            </a:endParaRPr>
          </a:p>
          <a:p>
            <a:r>
              <a:rPr sz="1600">
                <a:solidFill>
                  <a:schemeClr val="accent1">
                    <a:lumMod val="75000"/>
                  </a:schemeClr>
                </a:solidFill>
                <a:latin typeface="Bodoni MT" panose="02070603080606020203" charset="0"/>
                <a:cs typeface="Bodoni MT" panose="02070603080606020203" charset="0"/>
              </a:rPr>
              <a:t>This leads to significant cost savings, improved operational efficiency, and robust compliance with industry standards.With its user-friendly design and ability to grow with your organization, our Asset Management System is an invaluable tool for optimizing asset utilization and driving strategic business outcomes. Thank you for considering our solution, and we look forward to supporting your asset management needs.</a:t>
            </a:r>
            <a:endParaRPr sz="1600">
              <a:solidFill>
                <a:schemeClr val="accent1">
                  <a:lumMod val="75000"/>
                </a:schemeClr>
              </a:solidFill>
              <a:latin typeface="Bodoni MT" panose="02070603080606020203" charset="0"/>
              <a:cs typeface="Bodoni MT" panose="02070603080606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3866" y="-121920"/>
            <a:ext cx="12286014" cy="6996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71576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2" name="Text Box 1"/>
          <p:cNvSpPr txBox="1"/>
          <p:nvPr/>
        </p:nvSpPr>
        <p:spPr>
          <a:xfrm>
            <a:off x="308610" y="218440"/>
            <a:ext cx="4064000" cy="583565"/>
          </a:xfrm>
          <a:prstGeom prst="rect">
            <a:avLst/>
          </a:prstGeom>
          <a:noFill/>
        </p:spPr>
        <p:txBody>
          <a:bodyPr wrap="square" rtlCol="0">
            <a:spAutoFit/>
          </a:bodyPr>
          <a:p>
            <a:r>
              <a:rPr lang="en-IN" altLang="en-US" sz="3200">
                <a:solidFill>
                  <a:schemeClr val="accent1">
                    <a:lumMod val="75000"/>
                  </a:schemeClr>
                </a:solidFill>
                <a:latin typeface="Baskerville Old Face" panose="02020602080505020303" charset="0"/>
                <a:cs typeface="Baskerville Old Face" panose="02020602080505020303" charset="0"/>
              </a:rPr>
              <a:t>Overview</a:t>
            </a:r>
            <a:endParaRPr lang="en-IN" altLang="en-US" sz="3200">
              <a:solidFill>
                <a:schemeClr val="accent1">
                  <a:lumMod val="75000"/>
                </a:schemeClr>
              </a:solidFill>
              <a:latin typeface="Baskerville Old Face" panose="02020602080505020303" charset="0"/>
              <a:cs typeface="Baskerville Old Face" panose="02020602080505020303" charset="0"/>
            </a:endParaRPr>
          </a:p>
        </p:txBody>
      </p:sp>
      <p:sp>
        <p:nvSpPr>
          <p:cNvPr id="3" name="Text Box 2"/>
          <p:cNvSpPr txBox="1"/>
          <p:nvPr/>
        </p:nvSpPr>
        <p:spPr>
          <a:xfrm>
            <a:off x="580390" y="802005"/>
            <a:ext cx="11031220" cy="922020"/>
          </a:xfrm>
          <a:prstGeom prst="rect">
            <a:avLst/>
          </a:prstGeom>
        </p:spPr>
        <p:txBody>
          <a:bodyPr wrap="square">
            <a:spAutoFit/>
          </a:bodyPr>
          <a:p>
            <a:r>
              <a:rPr>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rPr>
              <a:t>Asset management is a systematic process of developing, operating, maintaining, upgrading, and disposing of assets cost-effectively. It involves balancing costs, opportunities, and risks against the desired performance of assets to achieve organizational objectives.</a:t>
            </a:r>
            <a:endParaRPr>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endParaRPr>
          </a:p>
        </p:txBody>
      </p:sp>
      <p:sp>
        <p:nvSpPr>
          <p:cNvPr id="4" name="Rounded Rectangle 3"/>
          <p:cNvSpPr/>
          <p:nvPr/>
        </p:nvSpPr>
        <p:spPr>
          <a:xfrm>
            <a:off x="4436745" y="1925955"/>
            <a:ext cx="3144520" cy="723265"/>
          </a:xfrm>
          <a:prstGeom prst="roundRect">
            <a:avLst/>
          </a:prstGeom>
          <a:ln w="38100"/>
        </p:spPr>
        <p:style>
          <a:lnRef idx="2">
            <a:schemeClr val="accent1"/>
          </a:lnRef>
          <a:fillRef idx="0">
            <a:srgbClr val="FFFFFF"/>
          </a:fillRef>
          <a:effectRef idx="0">
            <a:srgbClr val="FFFFFF"/>
          </a:effectRef>
          <a:fontRef idx="minor">
            <a:schemeClr val="tx1"/>
          </a:fontRef>
        </p:style>
        <p:txBody>
          <a:bodyPr rtlCol="0" anchor="ctr"/>
          <a:p>
            <a:pPr algn="ctr"/>
            <a:r>
              <a:rPr lang="en-IN" altLang="en-US" sz="2000">
                <a:ln/>
                <a:solidFill>
                  <a:schemeClr val="accent1">
                    <a:lumMod val="75000"/>
                  </a:schemeClr>
                </a:solidFill>
                <a:effectLst>
                  <a:outerShdw blurRad="38100" dist="25400" dir="5400000" algn="ctr" rotWithShape="0">
                    <a:srgbClr val="6E747A">
                      <a:alpha val="43000"/>
                    </a:srgbClr>
                  </a:outerShdw>
                  <a:reflection blurRad="6350" stA="55000" endA="300" endPos="45500" dir="5400000" sy="-100000" algn="bl" rotWithShape="0"/>
                </a:effectLst>
                <a:latin typeface="Baskerville Old Face" panose="02020602080505020303" charset="0"/>
                <a:cs typeface="Baskerville Old Face" panose="02020602080505020303" charset="0"/>
              </a:rPr>
              <a:t>ASSET MANAGEMENT</a:t>
            </a:r>
            <a:endParaRPr lang="en-IN" altLang="en-US" sz="2000">
              <a:ln/>
              <a:solidFill>
                <a:schemeClr val="accent1">
                  <a:lumMod val="75000"/>
                </a:schemeClr>
              </a:solidFill>
              <a:effectLst>
                <a:outerShdw blurRad="38100" dist="25400" dir="5400000" algn="ctr" rotWithShape="0">
                  <a:srgbClr val="6E747A">
                    <a:alpha val="43000"/>
                  </a:srgbClr>
                </a:outerShdw>
                <a:reflection blurRad="6350" stA="55000" endA="300" endPos="45500" dir="5400000" sy="-100000" algn="bl" rotWithShape="0"/>
              </a:effectLst>
              <a:latin typeface="Baskerville Old Face" panose="02020602080505020303" charset="0"/>
              <a:cs typeface="Baskerville Old Face" panose="02020602080505020303" charset="0"/>
            </a:endParaRPr>
          </a:p>
        </p:txBody>
      </p:sp>
      <p:sp>
        <p:nvSpPr>
          <p:cNvPr id="5" name="Rounded Rectangle 4"/>
          <p:cNvSpPr/>
          <p:nvPr/>
        </p:nvSpPr>
        <p:spPr>
          <a:xfrm>
            <a:off x="4556125" y="2030095"/>
            <a:ext cx="2885440" cy="522605"/>
          </a:xfrm>
          <a:prstGeom prst="roundRect">
            <a:avLst/>
          </a:prstGeom>
          <a:ln w="12700">
            <a:prstDash val="dash"/>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cxnSp>
        <p:nvCxnSpPr>
          <p:cNvPr id="6" name="Straight Arrow Connector 5"/>
          <p:cNvCxnSpPr>
            <a:stCxn id="4" idx="2"/>
          </p:cNvCxnSpPr>
          <p:nvPr/>
        </p:nvCxnSpPr>
        <p:spPr>
          <a:xfrm flipH="1">
            <a:off x="5998845" y="2649220"/>
            <a:ext cx="10160" cy="321945"/>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8" name="Straight Connector 7"/>
          <p:cNvCxnSpPr/>
          <p:nvPr/>
        </p:nvCxnSpPr>
        <p:spPr>
          <a:xfrm flipV="1">
            <a:off x="1377315" y="2976880"/>
            <a:ext cx="9410700" cy="41275"/>
          </a:xfrm>
          <a:prstGeom prst="line">
            <a:avLst/>
          </a:prstGeom>
          <a:ln w="317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9" name="Straight Arrow Connector 8"/>
          <p:cNvCxnSpPr/>
          <p:nvPr/>
        </p:nvCxnSpPr>
        <p:spPr>
          <a:xfrm>
            <a:off x="1398270" y="3002915"/>
            <a:ext cx="20955" cy="438785"/>
          </a:xfrm>
          <a:prstGeom prst="straightConnector1">
            <a:avLst/>
          </a:prstGeom>
          <a:ln w="38100">
            <a:tailEnd type="arrow" w="med" len="med"/>
          </a:ln>
        </p:spPr>
        <p:style>
          <a:lnRef idx="3">
            <a:schemeClr val="accent1"/>
          </a:lnRef>
          <a:fillRef idx="0">
            <a:srgbClr val="FFFFFF"/>
          </a:fillRef>
          <a:effectRef idx="0">
            <a:srgbClr val="FFFFFF"/>
          </a:effectRef>
          <a:fontRef idx="minor">
            <a:schemeClr val="tx1"/>
          </a:fontRef>
        </p:style>
      </p:cxnSp>
      <p:cxnSp>
        <p:nvCxnSpPr>
          <p:cNvPr id="10" name="Straight Arrow Connector 9"/>
          <p:cNvCxnSpPr/>
          <p:nvPr/>
        </p:nvCxnSpPr>
        <p:spPr>
          <a:xfrm>
            <a:off x="10788015" y="2971165"/>
            <a:ext cx="20955" cy="438785"/>
          </a:xfrm>
          <a:prstGeom prst="straightConnector1">
            <a:avLst/>
          </a:prstGeom>
          <a:ln w="38100">
            <a:tailEnd type="arrow" w="med" len="med"/>
          </a:ln>
        </p:spPr>
        <p:style>
          <a:lnRef idx="3">
            <a:schemeClr val="accent1"/>
          </a:lnRef>
          <a:fillRef idx="0">
            <a:srgbClr val="FFFFFF"/>
          </a:fillRef>
          <a:effectRef idx="0">
            <a:srgbClr val="FFFFFF"/>
          </a:effectRef>
          <a:fontRef idx="minor">
            <a:schemeClr val="tx1"/>
          </a:fontRef>
        </p:style>
      </p:cxnSp>
      <p:sp>
        <p:nvSpPr>
          <p:cNvPr id="12" name="Text Box 11"/>
          <p:cNvSpPr txBox="1"/>
          <p:nvPr/>
        </p:nvSpPr>
        <p:spPr>
          <a:xfrm>
            <a:off x="308610" y="3442335"/>
            <a:ext cx="2405380" cy="521970"/>
          </a:xfrm>
          <a:prstGeom prst="rect">
            <a:avLst/>
          </a:prstGeom>
          <a:noFill/>
        </p:spPr>
        <p:txBody>
          <a:bodyPr wrap="square" rtlCol="0">
            <a:spAutoFit/>
          </a:bodyPr>
          <a:p>
            <a:pPr algn="ctr"/>
            <a:r>
              <a:rPr lang="en-IN" altLang="en-US" sz="2800">
                <a:solidFill>
                  <a:schemeClr val="accent1">
                    <a:lumMod val="75000"/>
                  </a:schemeClr>
                </a:solidFill>
                <a:latin typeface="Bodoni MT" panose="02070603080606020203" charset="0"/>
                <a:cs typeface="Bodoni MT" panose="02070603080606020203" charset="0"/>
              </a:rPr>
              <a:t>Asset Creation</a:t>
            </a:r>
            <a:endParaRPr lang="en-IN" altLang="en-US" sz="2800">
              <a:solidFill>
                <a:schemeClr val="accent1">
                  <a:lumMod val="75000"/>
                </a:schemeClr>
              </a:solidFill>
              <a:latin typeface="Bodoni MT" panose="02070603080606020203" charset="0"/>
              <a:cs typeface="Bodoni MT" panose="02070603080606020203" charset="0"/>
            </a:endParaRPr>
          </a:p>
        </p:txBody>
      </p:sp>
      <p:sp>
        <p:nvSpPr>
          <p:cNvPr id="14" name="Text Box 13"/>
          <p:cNvSpPr txBox="1"/>
          <p:nvPr/>
        </p:nvSpPr>
        <p:spPr>
          <a:xfrm>
            <a:off x="7441565" y="3408680"/>
            <a:ext cx="6096000" cy="521970"/>
          </a:xfrm>
          <a:prstGeom prst="rect">
            <a:avLst/>
          </a:prstGeom>
          <a:noFill/>
        </p:spPr>
        <p:txBody>
          <a:bodyPr wrap="square" rtlCol="0" anchor="t">
            <a:spAutoFit/>
          </a:bodyPr>
          <a:p>
            <a:pPr algn="ctr"/>
            <a:r>
              <a:rPr lang="en-IN" altLang="en-US" sz="2800">
                <a:solidFill>
                  <a:schemeClr val="accent1">
                    <a:lumMod val="75000"/>
                  </a:schemeClr>
                </a:solidFill>
                <a:latin typeface="Bodoni MT" panose="02070603080606020203" charset="0"/>
                <a:cs typeface="Bodoni MT" panose="02070603080606020203" charset="0"/>
                <a:sym typeface="+mn-ea"/>
              </a:rPr>
              <a:t>Asset Maintenance</a:t>
            </a:r>
            <a:endParaRPr lang="en-IN" altLang="en-US" sz="2800">
              <a:solidFill>
                <a:schemeClr val="accent1">
                  <a:lumMod val="75000"/>
                </a:schemeClr>
              </a:solidFill>
              <a:latin typeface="Bodoni MT" panose="02070603080606020203" charset="0"/>
              <a:cs typeface="Bodoni MT" panose="02070603080606020203" charset="0"/>
              <a:sym typeface="+mn-ea"/>
            </a:endParaRPr>
          </a:p>
        </p:txBody>
      </p:sp>
      <p:sp>
        <p:nvSpPr>
          <p:cNvPr id="15" name="Rounded Rectangle 14"/>
          <p:cNvSpPr/>
          <p:nvPr/>
        </p:nvSpPr>
        <p:spPr>
          <a:xfrm>
            <a:off x="167640" y="3407410"/>
            <a:ext cx="2818130" cy="255143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6" name="Rounded Rectangle 15"/>
          <p:cNvSpPr/>
          <p:nvPr/>
        </p:nvSpPr>
        <p:spPr>
          <a:xfrm>
            <a:off x="8895080" y="3389630"/>
            <a:ext cx="3188335" cy="257238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7" name="Text Box 16"/>
          <p:cNvSpPr txBox="1"/>
          <p:nvPr/>
        </p:nvSpPr>
        <p:spPr>
          <a:xfrm>
            <a:off x="467360" y="3964940"/>
            <a:ext cx="2246630" cy="1814830"/>
          </a:xfrm>
          <a:prstGeom prst="rect">
            <a:avLst/>
          </a:prstGeom>
        </p:spPr>
        <p:txBody>
          <a:bodyPr wrap="square">
            <a:spAutoFit/>
            <a:scene3d>
              <a:camera prst="orthographicFront"/>
              <a:lightRig rig="threePt" dir="t"/>
            </a:scene3d>
          </a:bodyPr>
          <a:p>
            <a:pPr algn="ctr"/>
            <a:r>
              <a:rPr sz="16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rPr>
              <a:t>Asset creation involves gathering and organizing data related to physical or digital assets, which can include attributes like location, condition, and specifications</a:t>
            </a:r>
            <a:endParaRPr sz="16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endParaRPr>
          </a:p>
        </p:txBody>
      </p:sp>
      <p:sp>
        <p:nvSpPr>
          <p:cNvPr id="18" name="Text Box 17"/>
          <p:cNvSpPr txBox="1"/>
          <p:nvPr/>
        </p:nvSpPr>
        <p:spPr>
          <a:xfrm>
            <a:off x="9149080" y="3964940"/>
            <a:ext cx="2679700" cy="2112645"/>
          </a:xfrm>
          <a:prstGeom prst="rect">
            <a:avLst/>
          </a:prstGeom>
          <a:noFill/>
        </p:spPr>
        <p:txBody>
          <a:bodyPr wrap="square" rtlCol="0" anchor="t">
            <a:noAutofit/>
          </a:bodyPr>
          <a:p>
            <a:pPr algn="ctr"/>
            <a:r>
              <a:rPr lang="en-US" sz="14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rPr>
              <a:t>Direct problem allocation involves identifying issues with assets and assigning them to specific workers or teams for resolution. This approach streamlines maintenance processes, ensuring prompt attention and efficient problem-solving</a:t>
            </a:r>
            <a:r>
              <a:rPr lang="en-US" sz="1400"/>
              <a:t>.</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5" name="Text Box 4"/>
          <p:cNvSpPr txBox="1"/>
          <p:nvPr/>
        </p:nvSpPr>
        <p:spPr>
          <a:xfrm>
            <a:off x="103505" y="608330"/>
            <a:ext cx="6846570" cy="4649470"/>
          </a:xfrm>
          <a:prstGeom prst="rect">
            <a:avLst/>
          </a:prstGeom>
          <a:noFill/>
        </p:spPr>
        <p:txBody>
          <a:bodyPr wrap="square" rtlCol="0">
            <a:noAutofit/>
          </a:bodyPr>
          <a:p>
            <a:r>
              <a:rPr lang="en-US" sz="2400">
                <a:solidFill>
                  <a:schemeClr val="accent1">
                    <a:lumMod val="75000"/>
                  </a:schemeClr>
                </a:solidFill>
                <a:latin typeface="Bodoni MT" panose="02070603080606020203" charset="0"/>
                <a:cs typeface="Bodoni MT" panose="02070603080606020203" charset="0"/>
              </a:rPr>
              <a:t>Purpose:</a:t>
            </a:r>
            <a:endParaRPr lang="en-US" sz="2400">
              <a:solidFill>
                <a:schemeClr val="accent1">
                  <a:lumMod val="75000"/>
                </a:schemeClr>
              </a:solidFill>
              <a:latin typeface="Bodoni MT" panose="02070603080606020203" charset="0"/>
              <a:cs typeface="Bodoni MT" panose="02070603080606020203" charset="0"/>
            </a:endParaRPr>
          </a:p>
          <a:p>
            <a:endParaRPr lang="en-US" sz="2400">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Simulation and Testing: Use dummy data to test systems without affecting real-world data integrity.</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Training: Train personnel on tools using non-sensitive data.</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Prototyping: Develop and test new software features using dummy data.</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Creating Dummy Data:</a:t>
            </a:r>
            <a:endParaRPr lang="en-US">
              <a:solidFill>
                <a:schemeClr val="accent1">
                  <a:lumMod val="75000"/>
                </a:schemeClr>
              </a:solidFill>
              <a:latin typeface="Bodoni MT" panose="02070603080606020203" charset="0"/>
              <a:cs typeface="Bodoni MT" panose="02070603080606020203" charset="0"/>
            </a:endParaRPr>
          </a:p>
          <a:p>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Data Attributes: Select relevant attributes for assets such as:</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Asset ID</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Type</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Location</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Condition</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Maintenance history</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Specifications</a:t>
            </a:r>
            <a:endParaRPr lang="en-US">
              <a:solidFill>
                <a:schemeClr val="accent1">
                  <a:lumMod val="75000"/>
                </a:schemeClr>
              </a:solidFill>
              <a:latin typeface="Baskerville Old Face" panose="02020602080505020303" charset="0"/>
              <a:cs typeface="Baskerville Old Face" panose="02020602080505020303" charset="0"/>
            </a:endParaRPr>
          </a:p>
        </p:txBody>
      </p:sp>
      <p:pic>
        <p:nvPicPr>
          <p:cNvPr id="6" name="Picture 5"/>
          <p:cNvPicPr/>
          <p:nvPr/>
        </p:nvPicPr>
        <p:blipFill>
          <a:blip r:embed="rId3">
            <a:extLst>
              <a:ext uri="{96DAC541-7B7A-43D3-8B79-37D633B846F1}">
                <asvg:svgBlip xmlns:asvg="http://schemas.microsoft.com/office/drawing/2016/SVG/main" r:embed="rId4"/>
              </a:ext>
            </a:extLst>
          </a:blip>
        </p:blipFill>
        <p:spPr>
          <a:xfrm>
            <a:off x="5905500" y="3238500"/>
            <a:ext cx="381000" cy="381000"/>
          </a:xfrm>
          <a:prstGeom prst="rect">
            <a:avLst/>
          </a:prstGeom>
        </p:spPr>
      </p:pic>
      <p:pic>
        <p:nvPicPr>
          <p:cNvPr id="7" name="Picture 6"/>
          <p:cNvPicPr>
            <a:picLocks noChangeAspect="1"/>
          </p:cNvPicPr>
          <p:nvPr/>
        </p:nvPicPr>
        <p:blipFill>
          <a:blip r:embed="rId5"/>
          <a:srcRect l="2685" t="7023" r="3453" b="36709"/>
          <a:stretch>
            <a:fillRect/>
          </a:stretch>
        </p:blipFill>
        <p:spPr>
          <a:xfrm>
            <a:off x="6557010" y="1233170"/>
            <a:ext cx="5635625" cy="38392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2" name="Text Box 1"/>
          <p:cNvSpPr txBox="1"/>
          <p:nvPr/>
        </p:nvSpPr>
        <p:spPr>
          <a:xfrm>
            <a:off x="196850" y="570230"/>
            <a:ext cx="11579225" cy="5077460"/>
          </a:xfrm>
          <a:prstGeom prst="rect">
            <a:avLst/>
          </a:prstGeom>
          <a:noFill/>
        </p:spPr>
        <p:txBody>
          <a:bodyPr wrap="square" rtlCol="0" anchor="t">
            <a:spAutoFit/>
          </a:bodyPr>
          <a:p>
            <a:r>
              <a:rPr lang="en-US">
                <a:sym typeface="+mn-ea"/>
              </a:rPr>
              <a:t>Data Generation: Use tools like Excel or specialized software to generate realistic dummy data. For example:</a:t>
            </a:r>
            <a:endParaRPr lang="en-US"/>
          </a:p>
          <a:p>
            <a:r>
              <a:rPr lang="en-US">
                <a:sym typeface="+mn-ea"/>
              </a:rPr>
              <a:t>Asset ID: Unique identifiers for each asset (e.g., B001 for bridges, R002 for roads).</a:t>
            </a:r>
            <a:endParaRPr lang="en-US"/>
          </a:p>
          <a:p>
            <a:r>
              <a:rPr lang="en-US">
                <a:sym typeface="+mn-ea"/>
              </a:rPr>
              <a:t>Asset Type: Categories like roads, bridges, water systems, or buildings.</a:t>
            </a:r>
            <a:endParaRPr lang="en-US"/>
          </a:p>
          <a:p>
            <a:r>
              <a:rPr lang="en-US">
                <a:sym typeface="+mn-ea"/>
              </a:rPr>
              <a:t>Location: Geographic coordinates or regional identifiers.</a:t>
            </a:r>
            <a:endParaRPr lang="en-US"/>
          </a:p>
          <a:p>
            <a:r>
              <a:rPr lang="en-US">
                <a:sym typeface="+mn-ea"/>
              </a:rPr>
              <a:t>Status: Current condition or maintenance needs (e.g., Good, Needs Repair).</a:t>
            </a:r>
            <a:endParaRPr lang="en-US"/>
          </a:p>
          <a:p>
            <a:r>
              <a:rPr lang="en-US">
                <a:sym typeface="+mn-ea"/>
              </a:rPr>
              <a:t>Example: Infrastructure Asset Data</a:t>
            </a:r>
            <a:endParaRPr lang="en-US"/>
          </a:p>
          <a:p>
            <a:endParaRPr lang="en-US"/>
          </a:p>
          <a:p>
            <a:r>
              <a:rPr lang="en-US">
                <a:sym typeface="+mn-ea"/>
              </a:rPr>
              <a:t>Asset ID</a:t>
            </a:r>
            <a:r>
              <a:rPr lang="en-IN" altLang="en-US">
                <a:sym typeface="+mn-ea"/>
              </a:rPr>
              <a:t>      </a:t>
            </a:r>
            <a:r>
              <a:rPr lang="en-US">
                <a:sym typeface="+mn-ea"/>
              </a:rPr>
              <a:t>Type	</a:t>
            </a:r>
            <a:r>
              <a:rPr lang="en-IN" altLang="en-US">
                <a:sym typeface="+mn-ea"/>
              </a:rPr>
              <a:t>   </a:t>
            </a:r>
            <a:r>
              <a:rPr lang="en-US">
                <a:sym typeface="+mn-ea"/>
              </a:rPr>
              <a:t>Location	Status	</a:t>
            </a:r>
            <a:r>
              <a:rPr lang="en-IN" altLang="en-US">
                <a:sym typeface="+mn-ea"/>
              </a:rPr>
              <a:t>              </a:t>
            </a:r>
            <a:r>
              <a:rPr lang="en-US">
                <a:sym typeface="+mn-ea"/>
              </a:rPr>
              <a:t>Last Inspection	</a:t>
            </a:r>
            <a:r>
              <a:rPr lang="en-IN" altLang="en-US">
                <a:sym typeface="+mn-ea"/>
              </a:rPr>
              <a:t> </a:t>
            </a:r>
            <a:r>
              <a:rPr lang="en-US">
                <a:sym typeface="+mn-ea"/>
              </a:rPr>
              <a:t>Maintenance Due</a:t>
            </a:r>
            <a:endParaRPr lang="en-US"/>
          </a:p>
          <a:p>
            <a:r>
              <a:rPr lang="en-US">
                <a:sym typeface="+mn-ea"/>
              </a:rPr>
              <a:t>R001	</a:t>
            </a:r>
            <a:r>
              <a:rPr lang="en-IN" altLang="en-US">
                <a:sym typeface="+mn-ea"/>
              </a:rPr>
              <a:t>  </a:t>
            </a:r>
            <a:r>
              <a:rPr lang="en-US">
                <a:sym typeface="+mn-ea"/>
              </a:rPr>
              <a:t>Road	</a:t>
            </a:r>
            <a:r>
              <a:rPr lang="en-IN" altLang="en-US">
                <a:sym typeface="+mn-ea"/>
              </a:rPr>
              <a:t>   </a:t>
            </a:r>
            <a:r>
              <a:rPr lang="en-US">
                <a:sym typeface="+mn-ea"/>
              </a:rPr>
              <a:t>Region A	Good	</a:t>
            </a:r>
            <a:r>
              <a:rPr lang="en-IN" altLang="en-US">
                <a:sym typeface="+mn-ea"/>
              </a:rPr>
              <a:t>              </a:t>
            </a:r>
            <a:r>
              <a:rPr lang="en-US">
                <a:sym typeface="+mn-ea"/>
              </a:rPr>
              <a:t>2024-07-01	</a:t>
            </a:r>
            <a:r>
              <a:rPr lang="en-IN" altLang="en-US">
                <a:sym typeface="+mn-ea"/>
              </a:rPr>
              <a:t>                   </a:t>
            </a:r>
            <a:r>
              <a:rPr lang="en-US">
                <a:sym typeface="+mn-ea"/>
              </a:rPr>
              <a:t>2025-07-01</a:t>
            </a:r>
            <a:endParaRPr lang="en-US"/>
          </a:p>
          <a:p>
            <a:r>
              <a:rPr lang="en-US">
                <a:sym typeface="+mn-ea"/>
              </a:rPr>
              <a:t>B002</a:t>
            </a:r>
            <a:r>
              <a:rPr lang="en-IN" altLang="en-US">
                <a:sym typeface="+mn-ea"/>
              </a:rPr>
              <a:t>        </a:t>
            </a:r>
            <a:r>
              <a:rPr lang="en-US">
                <a:sym typeface="+mn-ea"/>
              </a:rPr>
              <a:t>	</a:t>
            </a:r>
            <a:r>
              <a:rPr lang="en-IN" altLang="en-US">
                <a:sym typeface="+mn-ea"/>
              </a:rPr>
              <a:t>  </a:t>
            </a:r>
            <a:r>
              <a:rPr lang="en-US">
                <a:sym typeface="+mn-ea"/>
              </a:rPr>
              <a:t>Bridge	</a:t>
            </a:r>
            <a:r>
              <a:rPr lang="en-IN" altLang="en-US">
                <a:sym typeface="+mn-ea"/>
              </a:rPr>
              <a:t>   </a:t>
            </a:r>
            <a:r>
              <a:rPr lang="en-US">
                <a:sym typeface="+mn-ea"/>
              </a:rPr>
              <a:t>Region B	Needs Repair</a:t>
            </a:r>
            <a:r>
              <a:rPr lang="en-IN" altLang="en-US">
                <a:sym typeface="+mn-ea"/>
              </a:rPr>
              <a:t>        </a:t>
            </a:r>
            <a:r>
              <a:rPr lang="en-US">
                <a:sym typeface="+mn-ea"/>
              </a:rPr>
              <a:t>2024-06-20</a:t>
            </a:r>
            <a:r>
              <a:rPr lang="en-IN" altLang="en-US">
                <a:sym typeface="+mn-ea"/>
              </a:rPr>
              <a:t> </a:t>
            </a:r>
            <a:r>
              <a:rPr lang="en-US">
                <a:sym typeface="+mn-ea"/>
              </a:rPr>
              <a:t>	2024-12-15</a:t>
            </a:r>
            <a:endParaRPr lang="en-US"/>
          </a:p>
          <a:p>
            <a:r>
              <a:rPr lang="en-US">
                <a:sym typeface="+mn-ea"/>
              </a:rPr>
              <a:t>B003	</a:t>
            </a:r>
            <a:r>
              <a:rPr lang="en-IN" altLang="en-US">
                <a:sym typeface="+mn-ea"/>
              </a:rPr>
              <a:t>  </a:t>
            </a:r>
            <a:r>
              <a:rPr lang="en-US">
                <a:sym typeface="+mn-ea"/>
              </a:rPr>
              <a:t>Building</a:t>
            </a:r>
            <a:r>
              <a:rPr lang="en-IN" altLang="en-US">
                <a:sym typeface="+mn-ea"/>
              </a:rPr>
              <a:t>    </a:t>
            </a:r>
            <a:r>
              <a:rPr lang="en-US">
                <a:sym typeface="+mn-ea"/>
              </a:rPr>
              <a:t>Region C	Good	</a:t>
            </a:r>
            <a:r>
              <a:rPr lang="en-IN" altLang="en-US">
                <a:sym typeface="+mn-ea"/>
              </a:rPr>
              <a:t>              </a:t>
            </a:r>
            <a:r>
              <a:rPr lang="en-US">
                <a:sym typeface="+mn-ea"/>
              </a:rPr>
              <a:t>2024-07-15	</a:t>
            </a:r>
            <a:r>
              <a:rPr lang="en-IN" altLang="en-US">
                <a:sym typeface="+mn-ea"/>
              </a:rPr>
              <a:t>                  </a:t>
            </a:r>
            <a:r>
              <a:rPr lang="en-US">
                <a:sym typeface="+mn-ea"/>
              </a:rPr>
              <a:t>2025-01-10</a:t>
            </a:r>
            <a:endParaRPr lang="en-US"/>
          </a:p>
          <a:p>
            <a:r>
              <a:rPr lang="en-IN" altLang="en-US">
                <a:sym typeface="+mn-ea"/>
              </a:rPr>
              <a:t>   </a:t>
            </a:r>
            <a:endParaRPr lang="en-US">
              <a:sym typeface="+mn-ea"/>
            </a:endParaRPr>
          </a:p>
          <a:p>
            <a:r>
              <a:rPr lang="en-US">
                <a:sym typeface="+mn-ea"/>
              </a:rPr>
              <a:t>Visualization of Data:</a:t>
            </a:r>
            <a:endParaRPr lang="en-US"/>
          </a:p>
          <a:p>
            <a:r>
              <a:rPr lang="en-US">
                <a:sym typeface="+mn-ea"/>
              </a:rPr>
              <a:t>Charts and Graphs: Use visual tools to represent data trends, such as maintenance schedules, asset condition changes, and geographic distribution.</a:t>
            </a:r>
            <a:endParaRPr lang="en-US"/>
          </a:p>
          <a:p>
            <a:r>
              <a:rPr lang="en-US">
                <a:sym typeface="+mn-ea"/>
              </a:rPr>
              <a:t>Dashboards: Create interactive dashboards that provide real-time updates and insights into asset status and prioritize maintenance tasks.</a:t>
            </a:r>
            <a:endParaRPr lang="en-US"/>
          </a:p>
          <a:p>
            <a:endParaRPr lang="en-US"/>
          </a:p>
        </p:txBody>
      </p:sp>
      <p:sp>
        <p:nvSpPr>
          <p:cNvPr id="3" name="Rectangles 2"/>
          <p:cNvSpPr/>
          <p:nvPr/>
        </p:nvSpPr>
        <p:spPr>
          <a:xfrm>
            <a:off x="194945" y="2449830"/>
            <a:ext cx="9225280" cy="1350645"/>
          </a:xfrm>
          <a:prstGeom prst="rect">
            <a:avLst/>
          </a:prstGeom>
          <a:ln w="76200"/>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cxnSp>
        <p:nvCxnSpPr>
          <p:cNvPr id="4" name="Straight Connector 3"/>
          <p:cNvCxnSpPr/>
          <p:nvPr/>
        </p:nvCxnSpPr>
        <p:spPr>
          <a:xfrm>
            <a:off x="1153160" y="2461260"/>
            <a:ext cx="0" cy="1327785"/>
          </a:xfrm>
          <a:prstGeom prst="line">
            <a:avLst/>
          </a:prstGeom>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a:off x="2169795" y="2507615"/>
            <a:ext cx="22860" cy="129286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a:off x="3520440" y="2472690"/>
            <a:ext cx="22860" cy="1351280"/>
          </a:xfrm>
          <a:prstGeom prst="line">
            <a:avLst/>
          </a:prstGeom>
        </p:spPr>
        <p:style>
          <a:lnRef idx="2">
            <a:schemeClr val="accent1"/>
          </a:lnRef>
          <a:fillRef idx="0">
            <a:srgbClr val="FFFFFF"/>
          </a:fillRef>
          <a:effectRef idx="0">
            <a:srgbClr val="FFFFFF"/>
          </a:effectRef>
          <a:fontRef idx="minor">
            <a:schemeClr val="tx1"/>
          </a:fontRef>
        </p:style>
      </p:cxnSp>
      <p:cxnSp>
        <p:nvCxnSpPr>
          <p:cNvPr id="12" name="Straight Connector 11"/>
          <p:cNvCxnSpPr/>
          <p:nvPr/>
        </p:nvCxnSpPr>
        <p:spPr>
          <a:xfrm>
            <a:off x="5205730" y="2484755"/>
            <a:ext cx="23495" cy="1315720"/>
          </a:xfrm>
          <a:prstGeom prst="line">
            <a:avLst/>
          </a:prstGeom>
        </p:spPr>
        <p:style>
          <a:lnRef idx="2">
            <a:schemeClr val="accent1"/>
          </a:lnRef>
          <a:fillRef idx="0">
            <a:srgbClr val="FFFFFF"/>
          </a:fillRef>
          <a:effectRef idx="0">
            <a:srgbClr val="FFFFFF"/>
          </a:effectRef>
          <a:fontRef idx="minor">
            <a:schemeClr val="tx1"/>
          </a:fontRef>
        </p:style>
      </p:cxnSp>
      <p:cxnSp>
        <p:nvCxnSpPr>
          <p:cNvPr id="14" name="Straight Connector 13"/>
          <p:cNvCxnSpPr/>
          <p:nvPr/>
        </p:nvCxnSpPr>
        <p:spPr>
          <a:xfrm>
            <a:off x="7284085" y="2472690"/>
            <a:ext cx="11430" cy="13163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3" name="Text Box 2"/>
          <p:cNvSpPr txBox="1"/>
          <p:nvPr/>
        </p:nvSpPr>
        <p:spPr>
          <a:xfrm>
            <a:off x="80645" y="-3264535"/>
            <a:ext cx="11002645" cy="922020"/>
          </a:xfrm>
          <a:prstGeom prst="rect">
            <a:avLst/>
          </a:prstGeom>
          <a:noFill/>
        </p:spPr>
        <p:txBody>
          <a:bodyPr wrap="square" rtlCol="0" anchor="t">
            <a:spAutoFit/>
          </a:bodyPr>
          <a:p>
            <a:r>
              <a:rPr lang="en-US"/>
              <a:t>Introduction to Image Processing:</a:t>
            </a:r>
            <a:endParaRPr lang="en-US"/>
          </a:p>
          <a:p>
            <a:endParaRPr lang="en-US"/>
          </a:p>
          <a:p>
            <a:endParaRPr lang="en-US"/>
          </a:p>
        </p:txBody>
      </p:sp>
      <p:sp>
        <p:nvSpPr>
          <p:cNvPr id="4" name="Text Box 3"/>
          <p:cNvSpPr txBox="1"/>
          <p:nvPr/>
        </p:nvSpPr>
        <p:spPr>
          <a:xfrm>
            <a:off x="357505" y="794385"/>
            <a:ext cx="8612505" cy="5662295"/>
          </a:xfrm>
          <a:prstGeom prst="rect">
            <a:avLst/>
          </a:prstGeom>
          <a:noFill/>
        </p:spPr>
        <p:txBody>
          <a:bodyPr wrap="square" rtlCol="0">
            <a:spAutoFit/>
          </a:bodyPr>
          <a:p>
            <a:endParaRPr lang="en-US" sz="14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Image processing analyzes images to extract information, essential for monitoring infrastructure assets like roads, bridges, and utilities.</a:t>
            </a:r>
            <a:endParaRPr lang="en-US" sz="1600">
              <a:solidFill>
                <a:schemeClr val="accent1">
                  <a:lumMod val="75000"/>
                </a:schemeClr>
              </a:solidFill>
              <a:latin typeface="Bodoni MT" panose="02070603080606020203" charset="0"/>
              <a:cs typeface="Bodoni MT" panose="02070603080606020203" charset="0"/>
            </a:endParaRPr>
          </a:p>
          <a:p>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Applications: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Condition Monitoring: Assess asset conditions to identify damage or wear.</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Inventory Management: Verify asset presence and status.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Documentation: Maintain visual records for auditing and compliance.</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Techniques:</a:t>
            </a:r>
            <a:endParaRPr lang="en-US" sz="1600">
              <a:solidFill>
                <a:schemeClr val="accent1">
                  <a:lumMod val="75000"/>
                </a:schemeClr>
              </a:solidFill>
              <a:latin typeface="Bodoni MT" panose="02070603080606020203" charset="0"/>
              <a:cs typeface="Bodoni MT" panose="02070603080606020203" charset="0"/>
            </a:endParaRPr>
          </a:p>
          <a:p>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Object Detection: Identify infrastructure components (e.g., signs, structures).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Image Enhancement: Improve image quality for analysis.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Pattern Recognition: Detect anomalies in asset conditions.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Tools:</a:t>
            </a:r>
            <a:endParaRPr lang="en-US" sz="1600">
              <a:solidFill>
                <a:schemeClr val="accent1">
                  <a:lumMod val="75000"/>
                </a:schemeClr>
              </a:solidFill>
              <a:latin typeface="Bodoni MT" panose="02070603080606020203" charset="0"/>
              <a:cs typeface="Bodoni MT" panose="02070603080606020203" charset="0"/>
            </a:endParaRPr>
          </a:p>
          <a:p>
            <a:endParaRPr lang="en-US" sz="1400">
              <a:solidFill>
                <a:schemeClr val="accent1">
                  <a:lumMod val="75000"/>
                </a:schemeClr>
              </a:solidFill>
              <a:latin typeface="Bodoni MT" panose="02070603080606020203" charset="0"/>
              <a:cs typeface="Bodoni MT" panose="02070603080606020203" charset="0"/>
            </a:endParaRPr>
          </a:p>
          <a:p>
            <a:r>
              <a:rPr lang="en-IN" altLang="en-US" sz="2000">
                <a:solidFill>
                  <a:schemeClr val="accent1">
                    <a:lumMod val="75000"/>
                  </a:schemeClr>
                </a:solidFill>
                <a:latin typeface="Bodoni MT" panose="02070603080606020203" charset="0"/>
                <a:cs typeface="Bodoni MT" panose="02070603080606020203" charset="0"/>
              </a:rPr>
              <a:t>Technical Stack</a:t>
            </a:r>
            <a:endParaRPr lang="en-US" sz="20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OpenCV: Library for image processing tasks.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Machine Learning: Automate image analysis.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Python: Language for implementing processing techniques.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Workflow Example:</a:t>
            </a:r>
            <a:endParaRPr lang="en-US" sz="1600">
              <a:solidFill>
                <a:schemeClr val="accent1">
                  <a:lumMod val="75000"/>
                </a:schemeClr>
              </a:solidFill>
              <a:latin typeface="Bodoni MT" panose="02070603080606020203" charset="0"/>
              <a:cs typeface="Bodoni MT" panose="02070603080606020203" charset="0"/>
            </a:endParaRPr>
          </a:p>
          <a:p>
            <a:endParaRPr lang="en-US" sz="1400">
              <a:solidFill>
                <a:schemeClr val="accent1">
                  <a:lumMod val="75000"/>
                </a:schemeClr>
              </a:solidFill>
              <a:latin typeface="Bodoni MT" panose="02070603080606020203" charset="0"/>
              <a:cs typeface="Bodoni MT" panose="02070603080606020203" charset="0"/>
            </a:endParaRPr>
          </a:p>
          <a:p>
            <a:r>
              <a:rPr lang="en-US" sz="1400">
                <a:solidFill>
                  <a:schemeClr val="accent1">
                    <a:lumMod val="75000"/>
                  </a:schemeClr>
                </a:solidFill>
                <a:latin typeface="Bodoni MT" panose="02070603080606020203" charset="0"/>
                <a:cs typeface="Bodoni MT" panose="02070603080606020203" charset="0"/>
              </a:rPr>
              <a:t>.</a:t>
            </a:r>
            <a:endParaRPr lang="en-US" sz="1400">
              <a:solidFill>
                <a:schemeClr val="accent1">
                  <a:lumMod val="75000"/>
                </a:schemeClr>
              </a:solidFill>
              <a:latin typeface="Bodoni MT" panose="02070603080606020203" charset="0"/>
              <a:cs typeface="Bodoni MT" panose="02070603080606020203" charset="0"/>
            </a:endParaRPr>
          </a:p>
          <a:p>
            <a:r>
              <a:rPr lang="en-US" sz="1400">
                <a:solidFill>
                  <a:schemeClr val="accent1">
                    <a:lumMod val="75000"/>
                  </a:schemeClr>
                </a:solidFill>
                <a:latin typeface="Bodoni MT" panose="02070603080606020203" charset="0"/>
                <a:cs typeface="Bodoni MT" panose="02070603080606020203" charset="0"/>
              </a:rPr>
              <a:t>.</a:t>
            </a:r>
            <a:endParaRPr lang="en-US" sz="1400">
              <a:solidFill>
                <a:schemeClr val="accent1">
                  <a:lumMod val="75000"/>
                </a:schemeClr>
              </a:solidFill>
              <a:latin typeface="Bodoni MT" panose="02070603080606020203" charset="0"/>
              <a:cs typeface="Bodoni MT" panose="02070603080606020203" charset="0"/>
            </a:endParaRPr>
          </a:p>
        </p:txBody>
      </p:sp>
      <p:sp>
        <p:nvSpPr>
          <p:cNvPr id="5" name="Text Box 4"/>
          <p:cNvSpPr txBox="1"/>
          <p:nvPr/>
        </p:nvSpPr>
        <p:spPr>
          <a:xfrm>
            <a:off x="276860" y="476885"/>
            <a:ext cx="4064000" cy="587375"/>
          </a:xfrm>
          <a:prstGeom prst="rect">
            <a:avLst/>
          </a:prstGeom>
          <a:noFill/>
        </p:spPr>
        <p:txBody>
          <a:bodyPr wrap="square" rtlCol="0">
            <a:noAutofit/>
          </a:bodyPr>
          <a:p>
            <a:r>
              <a:rPr lang="en-IN" altLang="en-US" sz="20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rPr>
              <a:t>IMAGE PROCESSING</a:t>
            </a:r>
            <a:endParaRPr lang="en-IN" altLang="en-US" sz="20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endParaRPr>
          </a:p>
        </p:txBody>
      </p:sp>
      <p:sp>
        <p:nvSpPr>
          <p:cNvPr id="7" name="Rectangles 6"/>
          <p:cNvSpPr/>
          <p:nvPr/>
        </p:nvSpPr>
        <p:spPr>
          <a:xfrm>
            <a:off x="356870" y="4345940"/>
            <a:ext cx="5634355" cy="158178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8" name="Rectangles 7"/>
          <p:cNvSpPr/>
          <p:nvPr/>
        </p:nvSpPr>
        <p:spPr>
          <a:xfrm>
            <a:off x="6522085" y="4323080"/>
            <a:ext cx="5541645" cy="155829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9" name="Text Box 8"/>
          <p:cNvSpPr txBox="1"/>
          <p:nvPr/>
        </p:nvSpPr>
        <p:spPr>
          <a:xfrm>
            <a:off x="6568440" y="4376420"/>
            <a:ext cx="5403215" cy="1491615"/>
          </a:xfrm>
          <a:prstGeom prst="rect">
            <a:avLst/>
          </a:prstGeom>
          <a:noFill/>
        </p:spPr>
        <p:txBody>
          <a:bodyPr wrap="square" rtlCol="0">
            <a:spAutoFit/>
          </a:bodyPr>
          <a:p>
            <a:r>
              <a:rPr lang="en-US" sz="1300">
                <a:solidFill>
                  <a:schemeClr val="accent1">
                    <a:lumMod val="75000"/>
                  </a:schemeClr>
                </a:solidFill>
                <a:latin typeface="Baskerville Old Face" panose="02020602080505020303" charset="0"/>
                <a:cs typeface="Baskerville Old Face" panose="02020602080505020303" charset="0"/>
                <a:sym typeface="+mn-ea"/>
              </a:rPr>
              <a:t>Capture: Use drones/cameras for images.</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Preprocess: Enhance </a:t>
            </a:r>
            <a:r>
              <a:rPr lang="en-US" sz="1300">
                <a:solidFill>
                  <a:schemeClr val="accent1">
                    <a:lumMod val="75000"/>
                  </a:schemeClr>
                </a:solidFill>
                <a:latin typeface="Baskerville Old Face" panose="02020602080505020303" charset="0"/>
                <a:cs typeface="Baskerville Old Face" panose="02020602080505020303" charset="0"/>
                <a:sym typeface="+mn-ea"/>
              </a:rPr>
              <a:t>images for clarity.</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Analyze: Detect and classify conditions.</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Visualize: Report findings in dashboards.</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Case Study: Bridge Monitoring</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Objective: Monitor bridge conditions.</a:t>
            </a:r>
            <a:endParaRPr lang="en-US" sz="1300">
              <a:solidFill>
                <a:schemeClr val="accent1">
                  <a:lumMod val="75000"/>
                </a:schemeClr>
              </a:solidFill>
              <a:latin typeface="Baskerville Old Face" panose="02020602080505020303" charset="0"/>
              <a:cs typeface="Baskerville Old Face" panose="02020602080505020303" charset="0"/>
            </a:endParaRPr>
          </a:p>
          <a:p>
            <a:r>
              <a:rPr lang="en-US" sz="1300">
                <a:solidFill>
                  <a:schemeClr val="accent1">
                    <a:lumMod val="75000"/>
                  </a:schemeClr>
                </a:solidFill>
                <a:latin typeface="Baskerville Old Face" panose="02020602080505020303" charset="0"/>
                <a:cs typeface="Baskerville Old Face" panose="02020602080505020303" charset="0"/>
                <a:sym typeface="+mn-ea"/>
              </a:rPr>
              <a:t>Process: Capture and enhance images, detect issues, and report for maintenance</a:t>
            </a:r>
            <a:endParaRPr lang="en-US" sz="1300">
              <a:solidFill>
                <a:schemeClr val="accent1">
                  <a:lumMod val="75000"/>
                </a:schemeClr>
              </a:solidFill>
              <a:latin typeface="Baskerville Old Face" panose="02020602080505020303" charset="0"/>
              <a:cs typeface="Baskerville Old Face" panose="02020602080505020303" charset="0"/>
              <a:sym typeface="+mn-ea"/>
            </a:endParaRPr>
          </a:p>
        </p:txBody>
      </p:sp>
      <p:pic>
        <p:nvPicPr>
          <p:cNvPr id="12" name="Picture 11"/>
          <p:cNvPicPr>
            <a:picLocks noChangeAspect="1"/>
          </p:cNvPicPr>
          <p:nvPr/>
        </p:nvPicPr>
        <p:blipFill>
          <a:blip r:embed="rId3"/>
          <a:srcRect l="33738" r="32119" b="5619"/>
          <a:stretch>
            <a:fillRect/>
          </a:stretch>
        </p:blipFill>
        <p:spPr>
          <a:xfrm>
            <a:off x="9154160" y="574040"/>
            <a:ext cx="2113280" cy="348361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2" name="Text Box 1"/>
          <p:cNvSpPr txBox="1"/>
          <p:nvPr/>
        </p:nvSpPr>
        <p:spPr>
          <a:xfrm>
            <a:off x="427355" y="835025"/>
            <a:ext cx="6096000" cy="5126990"/>
          </a:xfrm>
          <a:prstGeom prst="rect">
            <a:avLst/>
          </a:prstGeom>
          <a:noFill/>
        </p:spPr>
        <p:txBody>
          <a:bodyPr wrap="square" rtlCol="0" anchor="t">
            <a:spAutoFit/>
          </a:bodyPr>
          <a:p>
            <a:pPr marL="342900" indent="-342900">
              <a:buFont typeface="Arial" panose="020B0604020202020204" pitchFamily="34" charset="0"/>
              <a:buChar char="•"/>
            </a:pPr>
            <a:r>
              <a:rPr lang="en-US" sz="2400" baseline="30000">
                <a:solidFill>
                  <a:schemeClr val="accent1">
                    <a:lumMod val="75000"/>
                  </a:schemeClr>
                </a:solidFill>
                <a:latin typeface="Bodoni MT" panose="02070603080606020203" charset="0"/>
                <a:cs typeface="Bodoni MT" panose="02070603080606020203" charset="0"/>
              </a:rPr>
              <a:t>Purpose:</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Increased Efficiency: Speeds up identification and assignment of tasks, ensuring quicker resolutions.</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Clear Accountability: Assigns specific responsibilities, enhancing tracking and accountability.</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Improved Communication: Facilitates direct communication among involved parties.</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Prioritization: Prioritizes tasks based on urgency and impact.</a:t>
            </a:r>
            <a:endParaRPr lang="en-US" sz="2400" baseline="30000">
              <a:solidFill>
                <a:schemeClr val="accent1">
                  <a:lumMod val="75000"/>
                </a:schemeClr>
              </a:solidFill>
              <a:latin typeface="Bodoni MT" panose="02070603080606020203" charset="0"/>
              <a:cs typeface="Bodoni MT" panose="02070603080606020203" charset="0"/>
            </a:endParaRPr>
          </a:p>
          <a:p>
            <a:endParaRPr lang="en-US" sz="2400" baseline="30000">
              <a:solidFill>
                <a:schemeClr val="accent1">
                  <a:lumMod val="75000"/>
                </a:schemeClr>
              </a:solidFill>
              <a:latin typeface="Bodoni MT" panose="02070603080606020203" charset="0"/>
              <a:cs typeface="Bodoni MT" panose="02070603080606020203" charset="0"/>
            </a:endParaRPr>
          </a:p>
          <a:p>
            <a:endParaRPr lang="en-US" sz="2400" baseline="30000">
              <a:solidFill>
                <a:schemeClr val="accent1">
                  <a:lumMod val="75000"/>
                </a:schemeClr>
              </a:solidFill>
              <a:latin typeface="Bodoni MT" panose="02070603080606020203" charset="0"/>
              <a:cs typeface="Bodoni MT" panose="02070603080606020203" charset="0"/>
            </a:endParaRPr>
          </a:p>
          <a:p>
            <a:pPr marL="342900" indent="-342900">
              <a:buFont typeface="Arial" panose="020B0604020202020204" pitchFamily="34" charset="0"/>
              <a:buChar char="•"/>
            </a:pPr>
            <a:r>
              <a:rPr lang="en-US" sz="2400" baseline="30000">
                <a:solidFill>
                  <a:schemeClr val="accent1">
                    <a:lumMod val="75000"/>
                  </a:schemeClr>
                </a:solidFill>
                <a:latin typeface="Bodoni MT" panose="02070603080606020203" charset="0"/>
                <a:cs typeface="Bodoni MT" panose="02070603080606020203" charset="0"/>
              </a:rPr>
              <a:t>Workflow:</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Issue Identification: Detect issues via sensors, user reports, or inspections.</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Automated System: Log and classify issues automatically by severity and type.</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Task Assignment: Allocate tasks to suitable workers based on expertise, availability, and location.</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Solution Generation: Suggest solutions or troubleshooting steps using past data.</a:t>
            </a:r>
            <a:endParaRPr lang="en-US" sz="2400" baseline="30000">
              <a:solidFill>
                <a:schemeClr val="accent1">
                  <a:lumMod val="75000"/>
                </a:schemeClr>
              </a:solidFill>
              <a:latin typeface="Bodoni MT" panose="02070603080606020203" charset="0"/>
              <a:cs typeface="Bodoni MT" panose="02070603080606020203" charset="0"/>
            </a:endParaRPr>
          </a:p>
          <a:p>
            <a:r>
              <a:rPr lang="en-US" sz="2400" baseline="30000">
                <a:solidFill>
                  <a:schemeClr val="accent1">
                    <a:lumMod val="75000"/>
                  </a:schemeClr>
                </a:solidFill>
                <a:latin typeface="Bodoni MT" panose="02070603080606020203" charset="0"/>
                <a:cs typeface="Bodoni MT" panose="02070603080606020203" charset="0"/>
              </a:rPr>
              <a:t>Execution and Feedback: Workers execute tasks, update the system, and provide feedback for improvement.</a:t>
            </a:r>
            <a:endParaRPr lang="en-US" sz="2400" baseline="30000">
              <a:solidFill>
                <a:schemeClr val="accent1">
                  <a:lumMod val="75000"/>
                </a:schemeClr>
              </a:solidFill>
              <a:latin typeface="Bodoni MT" panose="02070603080606020203" charset="0"/>
              <a:cs typeface="Bodoni MT" panose="02070603080606020203" charset="0"/>
            </a:endParaRPr>
          </a:p>
        </p:txBody>
      </p:sp>
      <p:sp>
        <p:nvSpPr>
          <p:cNvPr id="3" name="Text Box 2"/>
          <p:cNvSpPr txBox="1"/>
          <p:nvPr/>
        </p:nvSpPr>
        <p:spPr>
          <a:xfrm>
            <a:off x="427355" y="320040"/>
            <a:ext cx="6096000" cy="410845"/>
          </a:xfrm>
          <a:prstGeom prst="rect">
            <a:avLst/>
          </a:prstGeom>
          <a:noFill/>
        </p:spPr>
        <p:txBody>
          <a:bodyPr wrap="square" rtlCol="0" anchor="t">
            <a:spAutoFit/>
          </a:bodyPr>
          <a:p>
            <a:r>
              <a:rPr lang="en-IN" altLang="en-US" sz="3200" baseline="300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sym typeface="+mn-ea"/>
              </a:rPr>
              <a:t>ASSET MAINTENANCE</a:t>
            </a:r>
            <a:endParaRPr lang="en-IN" altLang="en-US" sz="3200" baseline="300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sym typeface="+mn-ea"/>
            </a:endParaRPr>
          </a:p>
        </p:txBody>
      </p:sp>
      <p:pic>
        <p:nvPicPr>
          <p:cNvPr id="4" name="Picture 3"/>
          <p:cNvPicPr/>
          <p:nvPr/>
        </p:nvPicPr>
        <p:blipFill>
          <a:blip r:embed="rId3">
            <a:extLst>
              <a:ext uri="{96DAC541-7B7A-43D3-8B79-37D633B846F1}">
                <asvg:svgBlip xmlns:asvg="http://schemas.microsoft.com/office/drawing/2016/SVG/main" r:embed="rId4"/>
              </a:ext>
            </a:extLst>
          </a:blip>
        </p:blipFill>
        <p:spPr>
          <a:xfrm>
            <a:off x="5905500" y="3238500"/>
            <a:ext cx="381000" cy="381000"/>
          </a:xfrm>
          <a:prstGeom prst="rect">
            <a:avLst/>
          </a:prstGeom>
        </p:spPr>
      </p:pic>
      <p:pic>
        <p:nvPicPr>
          <p:cNvPr id="6" name="Picture 5"/>
          <p:cNvPicPr>
            <a:picLocks noChangeAspect="1"/>
          </p:cNvPicPr>
          <p:nvPr/>
        </p:nvPicPr>
        <p:blipFill>
          <a:blip r:embed="rId5"/>
          <a:stretch>
            <a:fillRect/>
          </a:stretch>
        </p:blipFill>
        <p:spPr>
          <a:xfrm>
            <a:off x="7185025" y="1042670"/>
            <a:ext cx="4355465" cy="3070860"/>
          </a:xfrm>
          <a:prstGeom prst="rect">
            <a:avLst/>
          </a:prstGeom>
          <a:effectLst>
            <a:innerShdw blurRad="63500" dist="50800" dir="18900000">
              <a:prstClr val="black">
                <a:alpha val="50000"/>
              </a:prstClr>
            </a:innerShdw>
            <a:reflection blurRad="6350" stA="50000" endA="300" endPos="5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4" name="Text Box 3"/>
          <p:cNvSpPr txBox="1"/>
          <p:nvPr/>
        </p:nvSpPr>
        <p:spPr>
          <a:xfrm>
            <a:off x="127635" y="678815"/>
            <a:ext cx="11567795" cy="4860925"/>
          </a:xfrm>
          <a:prstGeom prst="rect">
            <a:avLst/>
          </a:prstGeom>
          <a:noFill/>
        </p:spPr>
        <p:txBody>
          <a:bodyPr wrap="square" rtlCol="0" anchor="t">
            <a:noAutofit/>
          </a:bodyPr>
          <a:p>
            <a:endParaRPr lang="en-US" sz="1600">
              <a:solidFill>
                <a:schemeClr val="accent1">
                  <a:lumMod val="75000"/>
                </a:schemeClr>
              </a:solidFill>
            </a:endParaRPr>
          </a:p>
          <a:p>
            <a:r>
              <a:rPr lang="en-US" sz="1600">
                <a:solidFill>
                  <a:schemeClr val="accent1">
                    <a:lumMod val="75000"/>
                  </a:schemeClr>
                </a:solidFill>
                <a:latin typeface="Bodoni MT" panose="02070603080606020203" charset="0"/>
                <a:cs typeface="Bodoni MT" panose="02070603080606020203" charset="0"/>
              </a:rPr>
              <a:t>CMMS (Computerized Maintenance Management System): Software that helps in managing maintenance tasks, tracking work orders, and assigning tasks efficiently.</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Mobile Applications: Enable workers to receive, update, and complete tasks directly from their mobile devices, even in remote locations.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IoT and Sensors: Continuously monitor infrastructure conditions and automatically trigger maintenance alerts when issues arise, such as structural stress or environmental changes.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AI and Machine Learning: Analyze historical data to predict potential failures and suggest optimal maintenance strategies, reducing reactive maintenance needs.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Example: Maintenance of Public Roads</a:t>
            </a:r>
            <a:endParaRPr lang="en-US" sz="1600">
              <a:solidFill>
                <a:schemeClr val="accent1">
                  <a:lumMod val="75000"/>
                </a:schemeClr>
              </a:solidFill>
              <a:latin typeface="Bodoni MT" panose="02070603080606020203" charset="0"/>
              <a:cs typeface="Bodoni MT" panose="02070603080606020203" charset="0"/>
            </a:endParaRPr>
          </a:p>
          <a:p>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Scenario: A city uses IoT sensors embedded in roads to monitor surface conditions.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Detection: Sensors detect abnormal wear patterns or potholes in a specific area.</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Allocation: The CMMS automatically assigns the task to a nearby maintenance crew with expertise in road repair.</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Solution Generation: The system suggests repair methods and materials based on similar past incidents and current conditions.</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Execution: The crew follows the suggestions, resolves the issue, and logs the solution in the system for future reference.</a:t>
            </a:r>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Conclusion:</a:t>
            </a:r>
            <a:endParaRPr lang="en-US" sz="1600">
              <a:solidFill>
                <a:schemeClr val="accent1">
                  <a:lumMod val="75000"/>
                </a:schemeClr>
              </a:solidFill>
              <a:latin typeface="Bodoni MT" panose="02070603080606020203" charset="0"/>
              <a:cs typeface="Bodoni MT" panose="02070603080606020203" charset="0"/>
            </a:endParaRPr>
          </a:p>
          <a:p>
            <a:endParaRPr lang="en-US" sz="1600">
              <a:solidFill>
                <a:schemeClr val="accent1">
                  <a:lumMod val="75000"/>
                </a:schemeClr>
              </a:solidFill>
              <a:latin typeface="Bodoni MT" panose="02070603080606020203" charset="0"/>
              <a:cs typeface="Bodoni MT" panose="02070603080606020203" charset="0"/>
            </a:endParaRPr>
          </a:p>
          <a:p>
            <a:r>
              <a:rPr lang="en-US" sz="1600">
                <a:solidFill>
                  <a:schemeClr val="accent1">
                    <a:lumMod val="75000"/>
                  </a:schemeClr>
                </a:solidFill>
                <a:latin typeface="Bodoni MT" panose="02070603080606020203" charset="0"/>
                <a:cs typeface="Bodoni MT" panose="02070603080606020203" charset="0"/>
              </a:rPr>
              <a:t>Direct problem allocation enhances infrastructure maintenance efficiency by ensuring that issues are promptly identified, assigned, and resolved. By leveraging technology, government agencies can reduce downtime, improve infrastructure performance, and extend the lifespan of public assets.</a:t>
            </a:r>
            <a:endParaRPr lang="en-US" sz="1600">
              <a:solidFill>
                <a:schemeClr val="accent1">
                  <a:lumMod val="75000"/>
                </a:schemeClr>
              </a:solidFill>
              <a:latin typeface="Bodoni MT" panose="02070603080606020203" charset="0"/>
              <a:cs typeface="Bodoni MT" panose="02070603080606020203" charset="0"/>
            </a:endParaRPr>
          </a:p>
        </p:txBody>
      </p:sp>
      <p:sp>
        <p:nvSpPr>
          <p:cNvPr id="5" name="Text Box 4"/>
          <p:cNvSpPr txBox="1"/>
          <p:nvPr/>
        </p:nvSpPr>
        <p:spPr>
          <a:xfrm>
            <a:off x="127635" y="427355"/>
            <a:ext cx="6096000" cy="398780"/>
          </a:xfrm>
          <a:prstGeom prst="rect">
            <a:avLst/>
          </a:prstGeom>
          <a:noFill/>
        </p:spPr>
        <p:txBody>
          <a:bodyPr wrap="square" rtlCol="0" anchor="t">
            <a:spAutoFit/>
          </a:bodyPr>
          <a:p>
            <a:r>
              <a:rPr lang="en-US" sz="20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sym typeface="+mn-ea"/>
              </a:rPr>
              <a:t>Technology and Tools:</a:t>
            </a:r>
            <a:endParaRPr lang="en-US" sz="2000">
              <a:ln/>
              <a:solidFill>
                <a:schemeClr val="accent1"/>
              </a:solidFill>
              <a:effectLst>
                <a:outerShdw blurRad="38100" dist="25400" dir="5400000" algn="ctr" rotWithShape="0">
                  <a:srgbClr val="6E747A">
                    <a:alpha val="43000"/>
                  </a:srgbClr>
                </a:outerShdw>
              </a:effectLst>
              <a:latin typeface="Baskerville Old Face" panose="02020602080505020303" charset="0"/>
              <a:cs typeface="Baskerville Old Face" panose="020206020805050203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4" name="Text Box 3"/>
          <p:cNvSpPr txBox="1"/>
          <p:nvPr/>
        </p:nvSpPr>
        <p:spPr>
          <a:xfrm>
            <a:off x="494665" y="673735"/>
            <a:ext cx="11742420" cy="9742805"/>
          </a:xfrm>
          <a:prstGeom prst="rect">
            <a:avLst/>
          </a:prstGeom>
          <a:noFill/>
        </p:spPr>
        <p:txBody>
          <a:bodyPr wrap="square" rtlCol="0" anchor="t">
            <a:noAutofit/>
          </a:bodyPr>
          <a:p>
            <a:r>
              <a:rPr lang="en-US">
                <a:solidFill>
                  <a:schemeClr val="accent1">
                    <a:lumMod val="75000"/>
                  </a:schemeClr>
                </a:solidFill>
                <a:latin typeface="Bodoni MT" panose="02070603080606020203" charset="0"/>
                <a:cs typeface="Bodoni MT" panose="02070603080606020203" charset="0"/>
              </a:rPr>
              <a:t>Our Asset Management System is designed to efficiently track and manage assets across various categories, such as vehicles, equipment, and parks. This system leverages a modern, robust, and scalable technical stack to deliver an intuitive and responsive user experience. Below is an overview of the technologies used:</a:t>
            </a:r>
            <a:endParaRPr lang="en-US">
              <a:solidFill>
                <a:schemeClr val="accent1">
                  <a:lumMod val="75000"/>
                </a:schemeClr>
              </a:solidFill>
              <a:latin typeface="Bodoni MT" panose="02070603080606020203" charset="0"/>
              <a:cs typeface="Bodoni MT" panose="02070603080606020203" charset="0"/>
            </a:endParaRPr>
          </a:p>
          <a:p>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Frontend:</a:t>
            </a:r>
            <a:endParaRPr lang="en-US">
              <a:solidFill>
                <a:schemeClr val="accent1">
                  <a:lumMod val="75000"/>
                </a:schemeClr>
              </a:solidFill>
              <a:latin typeface="Bodoni MT" panose="02070603080606020203" charset="0"/>
              <a:cs typeface="Bodoni MT" panose="02070603080606020203" charset="0"/>
            </a:endParaRPr>
          </a:p>
          <a:p>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HTML: Structures web page content and layout, providing the foundational framework for the user interface.</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CSS: Styles HTML elements to improve visual appeal and usability, ensuring responsive design across devices.</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JavaScript: Adds interactivity and dynamic behavior, enabling real-time UI updates and handling user interactions seamlessly.</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Backend:</a:t>
            </a:r>
            <a:endParaRPr lang="en-US">
              <a:solidFill>
                <a:schemeClr val="accent1">
                  <a:lumMod val="75000"/>
                </a:schemeClr>
              </a:solidFill>
              <a:latin typeface="Bodoni MT" panose="02070603080606020203" charset="0"/>
              <a:cs typeface="Bodoni MT" panose="02070603080606020203" charset="0"/>
            </a:endParaRPr>
          </a:p>
          <a:p>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Python: Powers backend logic and data management, utilizing frameworks like Flask or Django for efficient API development and maintainable code.</a:t>
            </a:r>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Database:</a:t>
            </a:r>
            <a:endParaRPr lang="en-US">
              <a:solidFill>
                <a:schemeClr val="accent1">
                  <a:lumMod val="75000"/>
                </a:schemeClr>
              </a:solidFill>
              <a:latin typeface="Bodoni MT" panose="02070603080606020203" charset="0"/>
              <a:cs typeface="Bodoni MT" panose="02070603080606020203" charset="0"/>
            </a:endParaRPr>
          </a:p>
          <a:p>
            <a:endParaRPr lang="en-US">
              <a:solidFill>
                <a:schemeClr val="accent1">
                  <a:lumMod val="75000"/>
                </a:schemeClr>
              </a:solidFill>
              <a:latin typeface="Bodoni MT" panose="02070603080606020203" charset="0"/>
              <a:cs typeface="Bodoni MT" panose="02070603080606020203" charset="0"/>
            </a:endParaRPr>
          </a:p>
          <a:p>
            <a:r>
              <a:rPr lang="en-US">
                <a:solidFill>
                  <a:schemeClr val="accent1">
                    <a:lumMod val="75000"/>
                  </a:schemeClr>
                </a:solidFill>
                <a:latin typeface="Bodoni MT" panose="02070603080606020203" charset="0"/>
                <a:cs typeface="Bodoni MT" panose="02070603080606020203" charset="0"/>
              </a:rPr>
              <a:t>MongoDB: A NoSQL database storing asset data in a flexible, document-oriented format, efficiently handling large volumes of unstructured data and supporting complex, real-time queries.</a:t>
            </a:r>
            <a:endParaRPr lang="en-US">
              <a:solidFill>
                <a:schemeClr val="accent1">
                  <a:lumMod val="75000"/>
                </a:schemeClr>
              </a:solidFill>
              <a:latin typeface="Bodoni MT" panose="02070603080606020203" charset="0"/>
              <a:cs typeface="Bodoni MT" panose="02070603080606020203" charset="0"/>
            </a:endParaRPr>
          </a:p>
        </p:txBody>
      </p:sp>
      <p:sp>
        <p:nvSpPr>
          <p:cNvPr id="5" name="Text Box 4"/>
          <p:cNvSpPr txBox="1"/>
          <p:nvPr/>
        </p:nvSpPr>
        <p:spPr>
          <a:xfrm>
            <a:off x="449580" y="167005"/>
            <a:ext cx="4064000" cy="368300"/>
          </a:xfrm>
          <a:prstGeom prst="rect">
            <a:avLst/>
          </a:prstGeom>
          <a:noFill/>
        </p:spPr>
        <p:txBody>
          <a:bodyPr wrap="square" rtlCol="0">
            <a:spAutoFit/>
          </a:bodyPr>
          <a:p>
            <a:r>
              <a:rPr lang="en-IN" altLang="en-US">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rPr>
              <a:t>TECHNICAL STACKS</a:t>
            </a:r>
            <a:endParaRPr lang="en-IN" altLang="en-US">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alphaModFix amt="20000"/>
          </a:blip>
          <a:stretch>
            <a:fillRect/>
          </a:stretch>
        </p:blipFill>
        <p:spPr>
          <a:xfrm>
            <a:off x="4631948" y="1144954"/>
            <a:ext cx="2928103" cy="3927943"/>
          </a:xfrm>
          <a:prstGeom prst="rect">
            <a:avLst/>
          </a:prstGeom>
        </p:spPr>
      </p:pic>
      <p:pic>
        <p:nvPicPr>
          <p:cNvPr id="13" name="Picture 12"/>
          <p:cNvPicPr>
            <a:picLocks noChangeAspect="1"/>
          </p:cNvPicPr>
          <p:nvPr/>
        </p:nvPicPr>
        <p:blipFill>
          <a:blip r:embed="rId2"/>
          <a:stretch>
            <a:fillRect/>
          </a:stretch>
        </p:blipFill>
        <p:spPr>
          <a:xfrm>
            <a:off x="-33867" y="6062133"/>
            <a:ext cx="12270669" cy="812800"/>
          </a:xfrm>
          <a:prstGeom prst="rect">
            <a:avLst/>
          </a:prstGeom>
        </p:spPr>
      </p:pic>
      <p:sp>
        <p:nvSpPr>
          <p:cNvPr id="3" name="Text Box 2"/>
          <p:cNvSpPr txBox="1"/>
          <p:nvPr/>
        </p:nvSpPr>
        <p:spPr>
          <a:xfrm>
            <a:off x="329565" y="438150"/>
            <a:ext cx="11232515" cy="706755"/>
          </a:xfrm>
          <a:prstGeom prst="rect">
            <a:avLst/>
          </a:prstGeom>
          <a:noFill/>
        </p:spPr>
        <p:txBody>
          <a:bodyPr wrap="square" rtlCol="0" anchor="t">
            <a:spAutoFit/>
            <a:scene3d>
              <a:camera prst="orthographicFront"/>
              <a:lightRig rig="threePt" dir="t"/>
            </a:scene3d>
          </a:bodyPr>
          <a:p>
            <a:endParaRPr lang="en-US"/>
          </a:p>
          <a:p>
            <a:r>
              <a:rPr lang="en-IN" altLang="en-US" sz="22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rPr>
              <a:t>KEY CONCEPTS</a:t>
            </a:r>
            <a:endParaRPr lang="en-IN" altLang="en-US" sz="2200">
              <a:ln/>
              <a:solidFill>
                <a:schemeClr val="accent1"/>
              </a:solidFill>
              <a:effectLst>
                <a:outerShdw blurRad="38100" dist="25400" dir="5400000" algn="ctr" rotWithShape="0">
                  <a:srgbClr val="6E747A">
                    <a:alpha val="43000"/>
                  </a:srgbClr>
                </a:outerShdw>
              </a:effectLst>
              <a:latin typeface="Bodoni MT" panose="02070603080606020203" charset="0"/>
              <a:cs typeface="Bodoni MT" panose="02070603080606020203" charset="0"/>
            </a:endParaRPr>
          </a:p>
        </p:txBody>
      </p:sp>
      <p:sp>
        <p:nvSpPr>
          <p:cNvPr id="6" name="Text Box 5"/>
          <p:cNvSpPr txBox="1"/>
          <p:nvPr/>
        </p:nvSpPr>
        <p:spPr>
          <a:xfrm>
            <a:off x="329565" y="1367155"/>
            <a:ext cx="11014075" cy="3969385"/>
          </a:xfrm>
          <a:prstGeom prst="rect">
            <a:avLst/>
          </a:prstGeom>
          <a:noFill/>
        </p:spPr>
        <p:txBody>
          <a:bodyPr wrap="square" rtlCol="0" anchor="t">
            <a:spAutoFit/>
          </a:bodyPr>
          <a:p>
            <a:pPr marL="285750" indent="-285750">
              <a:buFont typeface="Arial" panose="020B0604020202020204" pitchFamily="34" charset="0"/>
              <a:buChar char="•"/>
            </a:pPr>
            <a:r>
              <a:rPr lang="en-US">
                <a:solidFill>
                  <a:schemeClr val="accent1">
                    <a:lumMod val="75000"/>
                  </a:schemeClr>
                </a:solidFill>
                <a:latin typeface="Baskerville Old Face" panose="02020602080505020303" charset="0"/>
                <a:cs typeface="Baskerville Old Face" panose="02020602080505020303" charset="0"/>
              </a:rPr>
              <a:t>Asset Tracking:</a:t>
            </a:r>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Real-time monitoring of assets, including their location, condition, and utilization.</a:t>
            </a:r>
            <a:endParaRPr lang="en-US">
              <a:solidFill>
                <a:schemeClr val="accent1">
                  <a:lumMod val="75000"/>
                </a:schemeClr>
              </a:solidFill>
              <a:latin typeface="Baskerville Old Face" panose="02020602080505020303" charset="0"/>
              <a:cs typeface="Baskerville Old Face" panose="02020602080505020303" charset="0"/>
            </a:endParaRPr>
          </a:p>
          <a:p>
            <a:endParaRPr lang="en-US">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a:solidFill>
                  <a:schemeClr val="accent1">
                    <a:lumMod val="75000"/>
                  </a:schemeClr>
                </a:solidFill>
                <a:latin typeface="Baskerville Old Face" panose="02020602080505020303" charset="0"/>
                <a:cs typeface="Baskerville Old Face" panose="02020602080505020303" charset="0"/>
              </a:rPr>
              <a:t>Categorization:</a:t>
            </a:r>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Organizes assets into categories such as vehicles, equipment, and parks for easy management and reporting.</a:t>
            </a:r>
            <a:endParaRPr lang="en-US">
              <a:solidFill>
                <a:schemeClr val="accent1">
                  <a:lumMod val="75000"/>
                </a:schemeClr>
              </a:solidFill>
              <a:latin typeface="Baskerville Old Face" panose="02020602080505020303" charset="0"/>
              <a:cs typeface="Baskerville Old Face" panose="02020602080505020303" charset="0"/>
            </a:endParaRPr>
          </a:p>
          <a:p>
            <a:endParaRPr lang="en-US">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a:solidFill>
                  <a:schemeClr val="accent1">
                    <a:lumMod val="75000"/>
                  </a:schemeClr>
                </a:solidFill>
                <a:latin typeface="Baskerville Old Face" panose="02020602080505020303" charset="0"/>
                <a:cs typeface="Baskerville Old Face" panose="02020602080505020303" charset="0"/>
              </a:rPr>
              <a:t>Centralized Data:</a:t>
            </a:r>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Maintains a single source of truth for all asset-related data, ensuring accuracy and consistency.</a:t>
            </a:r>
            <a:endParaRPr lang="en-US">
              <a:solidFill>
                <a:schemeClr val="accent1">
                  <a:lumMod val="75000"/>
                </a:schemeClr>
              </a:solidFill>
              <a:latin typeface="Baskerville Old Face" panose="02020602080505020303" charset="0"/>
              <a:cs typeface="Baskerville Old Face" panose="02020602080505020303" charset="0"/>
            </a:endParaRPr>
          </a:p>
          <a:p>
            <a:endParaRPr lang="en-US">
              <a:solidFill>
                <a:schemeClr val="accent1">
                  <a:lumMod val="75000"/>
                </a:schemeClr>
              </a:solidFill>
              <a:latin typeface="Baskerville Old Face" panose="02020602080505020303" charset="0"/>
              <a:cs typeface="Baskerville Old Face" panose="02020602080505020303" charset="0"/>
            </a:endParaRPr>
          </a:p>
          <a:p>
            <a:pPr marL="285750" indent="-285750">
              <a:buFont typeface="Arial" panose="020B0604020202020204" pitchFamily="34" charset="0"/>
              <a:buChar char="•"/>
            </a:pPr>
            <a:r>
              <a:rPr lang="en-US">
                <a:solidFill>
                  <a:schemeClr val="accent1">
                    <a:lumMod val="75000"/>
                  </a:schemeClr>
                </a:solidFill>
                <a:latin typeface="Baskerville Old Face" panose="02020602080505020303" charset="0"/>
                <a:cs typeface="Baskerville Old Face" panose="02020602080505020303" charset="0"/>
              </a:rPr>
              <a:t>Lifecycle Management:</a:t>
            </a:r>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Tracks the entire lifecycle of assets, from acquisition to disposal, optimizing usage and reducing costs.</a:t>
            </a:r>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Scalability:</a:t>
            </a:r>
            <a:endParaRPr lang="en-US">
              <a:solidFill>
                <a:schemeClr val="accent1">
                  <a:lumMod val="75000"/>
                </a:schemeClr>
              </a:solidFill>
              <a:latin typeface="Baskerville Old Face" panose="02020602080505020303" charset="0"/>
              <a:cs typeface="Baskerville Old Face" panose="02020602080505020303" charset="0"/>
            </a:endParaRPr>
          </a:p>
          <a:p>
            <a:endParaRPr lang="en-US">
              <a:solidFill>
                <a:schemeClr val="accent1">
                  <a:lumMod val="75000"/>
                </a:schemeClr>
              </a:solidFill>
              <a:latin typeface="Baskerville Old Face" panose="02020602080505020303" charset="0"/>
              <a:cs typeface="Baskerville Old Face" panose="02020602080505020303" charset="0"/>
            </a:endParaRPr>
          </a:p>
          <a:p>
            <a:r>
              <a:rPr lang="en-US">
                <a:solidFill>
                  <a:schemeClr val="accent1">
                    <a:lumMod val="75000"/>
                  </a:schemeClr>
                </a:solidFill>
                <a:latin typeface="Baskerville Old Face" panose="02020602080505020303" charset="0"/>
                <a:cs typeface="Baskerville Old Face" panose="02020602080505020303" charset="0"/>
              </a:rPr>
              <a:t>Designed to grow with the organization's needs, accommodating additional assets and users without significant rework.</a:t>
            </a:r>
            <a:endParaRPr lang="en-US">
              <a:solidFill>
                <a:schemeClr val="accent1">
                  <a:lumMod val="75000"/>
                </a:schemeClr>
              </a:solidFill>
              <a:latin typeface="Baskerville Old Face" panose="02020602080505020303" charset="0"/>
              <a:cs typeface="Baskerville Old Face" panose="020206020805050203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9066</Words>
  <Application>WPS Presentation</Application>
  <PresentationFormat>Widescreen</PresentationFormat>
  <Paragraphs>184</Paragraphs>
  <Slides>12</Slides>
  <Notes>0</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12</vt:i4>
      </vt:variant>
    </vt:vector>
  </HeadingPairs>
  <TitlesOfParts>
    <vt:vector size="39" baseType="lpstr">
      <vt:lpstr>Arial</vt:lpstr>
      <vt:lpstr>SimSun</vt:lpstr>
      <vt:lpstr>Wingdings</vt:lpstr>
      <vt:lpstr>Helvetica</vt:lpstr>
      <vt:lpstr>Microsoft YaHei</vt:lpstr>
      <vt:lpstr>Arial Unicode MS</vt:lpstr>
      <vt:lpstr>Calibri Light</vt:lpstr>
      <vt:lpstr>Calibri</vt:lpstr>
      <vt:lpstr>Arial Black</vt:lpstr>
      <vt:lpstr>Agency FB</vt:lpstr>
      <vt:lpstr>Algerian</vt:lpstr>
      <vt:lpstr>Arial Rounded MT Bold</vt:lpstr>
      <vt:lpstr>Bahnschrift</vt:lpstr>
      <vt:lpstr>Bahnschrift Light Condensed</vt:lpstr>
      <vt:lpstr>Bahnschrift Light</vt:lpstr>
      <vt:lpstr>Bahnschrift Condensed</vt:lpstr>
      <vt:lpstr>Bahnschrift SemiBold</vt:lpstr>
      <vt:lpstr>Baskerville Old Face</vt:lpstr>
      <vt:lpstr>Blackadder ITC</vt:lpstr>
      <vt:lpstr>Bodoni MT</vt:lpstr>
      <vt:lpstr>Bradley Hand ITC</vt:lpstr>
      <vt:lpstr>Broadway</vt:lpstr>
      <vt:lpstr>Brush Script MT</vt:lpstr>
      <vt:lpstr>Britannic Bold</vt:lpstr>
      <vt:lpstr>Arial</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Ayushman</cp:lastModifiedBy>
  <cp:revision>5</cp:revision>
  <dcterms:created xsi:type="dcterms:W3CDTF">2024-07-27T06:33:00Z</dcterms:created>
  <dcterms:modified xsi:type="dcterms:W3CDTF">2024-07-28T04:26:46Z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A507168C7A424888908F7A5D65C97EE2_11</vt:lpwstr>
  </property>
  <property fmtid="{D5CDD505-2E9C-101B-9397-08002B2CF9AE}" pid="3" name="KSOProductBuildVer">
    <vt:lpwstr>1033-12.2.0.17545</vt:lpwstr>
  </property>
</Properties>
</file>