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01" r:id="rId1"/>
  </p:sldMasterIdLst>
  <p:notesMasterIdLst>
    <p:notesMasterId r:id="rId35"/>
  </p:notesMasterIdLst>
  <p:handoutMasterIdLst>
    <p:handoutMasterId r:id="rId36"/>
  </p:handoutMasterIdLst>
  <p:sldIdLst>
    <p:sldId id="325" r:id="rId2"/>
    <p:sldId id="482" r:id="rId3"/>
    <p:sldId id="487" r:id="rId4"/>
    <p:sldId id="327" r:id="rId5"/>
    <p:sldId id="328" r:id="rId6"/>
    <p:sldId id="329" r:id="rId7"/>
    <p:sldId id="330" r:id="rId8"/>
    <p:sldId id="483" r:id="rId9"/>
    <p:sldId id="484" r:id="rId10"/>
    <p:sldId id="485" r:id="rId11"/>
    <p:sldId id="486" r:id="rId12"/>
    <p:sldId id="488" r:id="rId13"/>
    <p:sldId id="481" r:id="rId14"/>
    <p:sldId id="336" r:id="rId15"/>
    <p:sldId id="337" r:id="rId16"/>
    <p:sldId id="478" r:id="rId17"/>
    <p:sldId id="479" r:id="rId18"/>
    <p:sldId id="430" r:id="rId19"/>
    <p:sldId id="341" r:id="rId20"/>
    <p:sldId id="342" r:id="rId21"/>
    <p:sldId id="343" r:id="rId22"/>
    <p:sldId id="480" r:id="rId23"/>
    <p:sldId id="345" r:id="rId24"/>
    <p:sldId id="346" r:id="rId25"/>
    <p:sldId id="347" r:id="rId26"/>
    <p:sldId id="348" r:id="rId27"/>
    <p:sldId id="349" r:id="rId28"/>
    <p:sldId id="350" r:id="rId29"/>
    <p:sldId id="431" r:id="rId30"/>
    <p:sldId id="352" r:id="rId31"/>
    <p:sldId id="353" r:id="rId32"/>
    <p:sldId id="354" r:id="rId33"/>
    <p:sldId id="489" r:id="rId3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CC"/>
    <a:srgbClr val="CCECFF"/>
    <a:srgbClr val="FFFF66"/>
    <a:srgbClr val="CCFFFF"/>
    <a:srgbClr val="FF3300"/>
    <a:srgbClr val="FFFF99"/>
    <a:srgbClr val="99CCFF"/>
    <a:srgbClr val="000066"/>
    <a:srgbClr val="66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05" autoAdjust="0"/>
    <p:restoredTop sz="95455" autoAdjust="0"/>
  </p:normalViewPr>
  <p:slideViewPr>
    <p:cSldViewPr snapToObjects="1">
      <p:cViewPr varScale="1">
        <p:scale>
          <a:sx n="64" d="100"/>
          <a:sy n="64" d="100"/>
        </p:scale>
        <p:origin x="1044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sng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sng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15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sng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215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sng">
                <a:latin typeface="Times New Roman" pitchFamily="18" charset="0"/>
              </a:defRPr>
            </a:lvl1pPr>
          </a:lstStyle>
          <a:p>
            <a:fld id="{9FE0EEE8-F7D0-4FDB-8B48-86C0A2FB747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68597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u="sng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u="sng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u="sng">
                <a:latin typeface="Times New Roman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u="sng">
                <a:latin typeface="Times New Roman" pitchFamily="18" charset="0"/>
              </a:defRPr>
            </a:lvl1pPr>
          </a:lstStyle>
          <a:p>
            <a:fld id="{E6D4C14F-9A71-44DC-9A84-99CEB59EEA5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99721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6D4C14F-9A71-44DC-9A84-99CEB59EEA59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29920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grpSp>
          <p:nvGrpSpPr>
            <p:cNvPr id="7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8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9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0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1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2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3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4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5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6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9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20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grpSp>
          <p:nvGrpSpPr>
            <p:cNvPr id="21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2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3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4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5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6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7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8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29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0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1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3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33" name="Rectangle 3"/>
            <p:cNvSpPr>
              <a:spLocks noChangeArrowheads="1"/>
            </p:cNvSpPr>
            <p:nvPr/>
          </p:nvSpPr>
          <p:spPr bwMode="hidden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34" name="Rectangle 4"/>
            <p:cNvSpPr>
              <a:spLocks noChangeArrowheads="1"/>
            </p:cNvSpPr>
            <p:nvPr/>
          </p:nvSpPr>
          <p:spPr bwMode="hidden">
            <a:xfrm>
              <a:off x="1081" y="1065"/>
              <a:ext cx="4679" cy="1596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grpSp>
          <p:nvGrpSpPr>
            <p:cNvPr id="35" name="Group 5"/>
            <p:cNvGrpSpPr>
              <a:grpSpLocks/>
            </p:cNvGrpSpPr>
            <p:nvPr/>
          </p:nvGrpSpPr>
          <p:grpSpPr bwMode="auto"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36" name="Rectangle 6"/>
              <p:cNvSpPr>
                <a:spLocks noChangeArrowheads="1"/>
              </p:cNvSpPr>
              <p:nvPr userDrawn="1"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7" name="Rectangle 7"/>
              <p:cNvSpPr>
                <a:spLocks noChangeArrowheads="1"/>
              </p:cNvSpPr>
              <p:nvPr userDrawn="1"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Rectangle 8"/>
              <p:cNvSpPr>
                <a:spLocks noChangeArrowheads="1"/>
              </p:cNvSpPr>
              <p:nvPr userDrawn="1"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39" name="Rectangle 9"/>
              <p:cNvSpPr>
                <a:spLocks noChangeArrowheads="1"/>
              </p:cNvSpPr>
              <p:nvPr userDrawn="1"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0" name="Rectangle 10"/>
              <p:cNvSpPr>
                <a:spLocks noChangeArrowheads="1"/>
              </p:cNvSpPr>
              <p:nvPr userDrawn="1"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1" name="Rectangle 11"/>
              <p:cNvSpPr>
                <a:spLocks noChangeArrowheads="1"/>
              </p:cNvSpPr>
              <p:nvPr userDrawn="1"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2" name="Rectangle 12"/>
              <p:cNvSpPr>
                <a:spLocks noChangeArrowheads="1"/>
              </p:cNvSpPr>
              <p:nvPr userDrawn="1"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rgbClr val="00007D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3" name="Rectangle 13"/>
              <p:cNvSpPr>
                <a:spLocks noChangeArrowheads="1"/>
              </p:cNvSpPr>
              <p:nvPr userDrawn="1"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4" name="Rectangle 14"/>
              <p:cNvSpPr>
                <a:spLocks noChangeArrowheads="1"/>
              </p:cNvSpPr>
              <p:nvPr userDrawn="1"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rgbClr val="CCCCE6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  <p:sp>
            <p:nvSpPr>
              <p:cNvPr id="45" name="Rectangle 15"/>
              <p:cNvSpPr>
                <a:spLocks noChangeArrowheads="1"/>
              </p:cNvSpPr>
              <p:nvPr userDrawn="1"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rgbClr val="9999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1pPr>
                <a:lvl2pPr marL="742950" indent="-28575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2pPr>
                <a:lvl3pPr marL="11430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3pPr>
                <a:lvl4pPr marL="16002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4pPr>
                <a:lvl5pPr marL="2057400" indent="-228600" eaLnBrk="0" hangingPunct="0"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5pPr>
                <a:lvl6pPr marL="25146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6pPr>
                <a:lvl7pPr marL="29718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7pPr>
                <a:lvl8pPr marL="34290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8pPr>
                <a:lvl9pPr marL="3886200" indent="-228600" eaLnBrk="0" fontAlgn="base" hangingPunct="0">
                  <a:lnSpc>
                    <a:spcPct val="85000"/>
                  </a:lnSpc>
                  <a:spcBef>
                    <a:spcPct val="50000"/>
                  </a:spcBef>
                  <a:spcAft>
                    <a:spcPct val="0"/>
                  </a:spcAft>
                  <a:defRPr sz="200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defRPr>
                </a:lvl9pPr>
              </a:lstStyle>
              <a:p>
                <a:pPr eaLnBrk="1" hangingPunct="1">
                  <a:defRPr/>
                </a:pPr>
                <a:endParaRPr lang="vi-VN" altLang="vi-VN" sz="21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67026" y="1690688"/>
            <a:ext cx="6276974" cy="2533649"/>
          </a:xfrm>
        </p:spPr>
        <p:txBody>
          <a:bodyPr>
            <a:normAutofit/>
          </a:bodyPr>
          <a:lstStyle>
            <a:lvl1pPr algn="l">
              <a:defRPr lang="en-US"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47431" y="4267200"/>
            <a:ext cx="629656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altLang="en-US"/>
          </a:p>
        </p:txBody>
      </p:sp>
      <p:sp>
        <p:nvSpPr>
          <p:cNvPr id="4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8BDB9E1-4960-4172-B1D8-18E9CED44B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5008552"/>
      </p:ext>
    </p:extLst>
  </p:cSld>
  <p:clrMapOvr>
    <a:masterClrMapping/>
  </p:clrMapOvr>
  <p:transition spd="slow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8229600" cy="23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57200" y="3908400"/>
            <a:ext cx="8229600" cy="23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</a:lstStyle>
          <a:p>
            <a:fld id="{C42589C6-7654-4B8C-B886-A4B6F824C4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01257833"/>
      </p:ext>
    </p:extLst>
  </p:cSld>
  <p:clrMapOvr>
    <a:masterClrMapping/>
  </p:clrMapOvr>
  <p:transition spd="slow"/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8229600" cy="2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3907726"/>
            <a:ext cx="8229600" cy="2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2984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400800"/>
            <a:ext cx="1905000" cy="298450"/>
          </a:xfrm>
        </p:spPr>
        <p:txBody>
          <a:bodyPr/>
          <a:lstStyle>
            <a:lvl1pPr>
              <a:defRPr/>
            </a:lvl1pPr>
          </a:lstStyle>
          <a:p>
            <a:fld id="{C42589C6-7654-4B8C-B886-A4B6F824C40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367652"/>
            <a:ext cx="1905000" cy="331598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885825"/>
          </a:xfrm>
        </p:spPr>
        <p:txBody>
          <a:bodyPr/>
          <a:lstStyle>
            <a:lvl1pPr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2018232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4752"/>
            <a:ext cx="8229600" cy="2340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3904488"/>
            <a:ext cx="8229600" cy="23317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2984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400800"/>
            <a:ext cx="1905000" cy="298450"/>
          </a:xfrm>
        </p:spPr>
        <p:txBody>
          <a:bodyPr/>
          <a:lstStyle>
            <a:lvl1pPr>
              <a:defRPr/>
            </a:lvl1pPr>
          </a:lstStyle>
          <a:p>
            <a:fld id="{3D990F3C-B4EF-43DA-A144-AB0B7DE278D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402388"/>
            <a:ext cx="1905000" cy="296862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885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25866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4"/>
          </p:nvPr>
        </p:nvSpPr>
        <p:spPr>
          <a:xfrm>
            <a:off x="4648200" y="1447800"/>
            <a:ext cx="4038600" cy="23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8"/>
          <p:cNvSpPr>
            <a:spLocks noGrp="1"/>
          </p:cNvSpPr>
          <p:nvPr>
            <p:ph sz="quarter" idx="15"/>
          </p:nvPr>
        </p:nvSpPr>
        <p:spPr>
          <a:xfrm>
            <a:off x="4648200" y="3908400"/>
            <a:ext cx="4038600" cy="2340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C42589C6-7654-4B8C-B886-A4B6F824C4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7937397"/>
      </p:ext>
    </p:extLst>
  </p:cSld>
  <p:clrMapOvr>
    <a:masterClrMapping/>
  </p:clrMapOvr>
  <p:transition spd="slow"/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30D7DF5-C02D-4B9F-8185-B43A99736343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5091300"/>
      </p:ext>
    </p:extLst>
  </p:cSld>
  <p:clrMapOvr>
    <a:masterClrMapping/>
  </p:clrMapOvr>
  <p:transition>
    <p:dissolv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D7DF5-C02D-4B9F-8185-B43A997363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9575"/>
            <a:ext cx="8229600" cy="103822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068904"/>
      </p:ext>
    </p:extLst>
  </p:cSld>
  <p:clrMapOvr>
    <a:masterClrMapping/>
  </p:clrMapOvr>
  <p:transition>
    <p:dissolv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5833FB1D-ACE1-4DF7-BA99-9C9FA2686AAC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047085"/>
      </p:ext>
    </p:extLst>
  </p:cSld>
  <p:clrMapOvr>
    <a:masterClrMapping/>
  </p:clrMapOvr>
  <p:transition>
    <p:dissolv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876800"/>
          </a:xfrm>
        </p:spPr>
        <p:txBody>
          <a:bodyPr/>
          <a:lstStyle/>
          <a:p>
            <a:pPr lvl="0"/>
            <a:r>
              <a:rPr lang="en-US" noProof="0"/>
              <a:t>Click icon to add table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589C6-7654-4B8C-B886-A4B6F824C40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8096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69018329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ig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0D7DF5-C02D-4B9F-8185-B43A99736343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09575"/>
            <a:ext cx="8229600" cy="1038225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0138710"/>
      </p:ext>
    </p:extLst>
  </p:cSld>
  <p:clrMapOvr>
    <a:masterClrMapping/>
  </p:clrMapOvr>
  <p:transition>
    <p:dissolv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277393F-A71F-426D-9C2C-6413ED55648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755573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ig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412751"/>
            <a:ext cx="8229600" cy="1187448"/>
          </a:xfrm>
        </p:spPr>
        <p:txBody>
          <a:bodyPr/>
          <a:lstStyle>
            <a:lvl1pPr>
              <a:lnSpc>
                <a:spcPct val="90000"/>
              </a:lnSpc>
              <a:defRPr lang="en-US"/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4958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589C6-7654-4B8C-B886-A4B6F824C4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9652844"/>
      </p:ext>
    </p:extLst>
  </p:cSld>
  <p:clrMapOvr>
    <a:masterClrMapping/>
  </p:clrMapOvr>
  <p:transition spd="slow"/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8096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2589C6-7654-4B8C-B886-A4B6F824C4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29684608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2438400"/>
            <a:ext cx="9144001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1113" y="2438400"/>
            <a:ext cx="9144001" cy="549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828925"/>
            <a:ext cx="7772400" cy="1362075"/>
          </a:xfrm>
        </p:spPr>
        <p:txBody>
          <a:bodyPr/>
          <a:lstStyle>
            <a:lvl1pPr algn="ctr">
              <a:defRPr lang="en-US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42589C6-7654-4B8C-B886-A4B6F824C402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99927577"/>
      </p:ext>
    </p:extLst>
  </p:cSld>
  <p:clrMapOvr>
    <a:masterClrMapping/>
  </p:clrMapOvr>
  <p:transition spd="slow"/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885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5746674-0DA4-4C8B-AB5E-936E16FB0BD0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78235149"/>
      </p:ext>
    </p:extLst>
  </p:cSld>
  <p:clrMapOvr>
    <a:masterClrMapping/>
  </p:clrMapOvr>
  <p:transition spd="slow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3124200" y="6400800"/>
            <a:ext cx="2895600" cy="2984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781800" y="6400800"/>
            <a:ext cx="1905000" cy="298450"/>
          </a:xfrm>
        </p:spPr>
        <p:txBody>
          <a:bodyPr/>
          <a:lstStyle>
            <a:lvl1pPr>
              <a:defRPr/>
            </a:lvl1pPr>
          </a:lstStyle>
          <a:p>
            <a:fld id="{C42589C6-7654-4B8C-B886-A4B6F824C40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>
          <a:xfrm>
            <a:off x="457200" y="6402388"/>
            <a:ext cx="1905000" cy="296862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885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57671611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478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447800"/>
            <a:ext cx="403860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42589C6-7654-4B8C-B886-A4B6F824C40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dt" sz="half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409575"/>
            <a:ext cx="8229600" cy="885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29934648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7800"/>
            <a:ext cx="4040188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209800"/>
            <a:ext cx="4040188" cy="4038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447800"/>
            <a:ext cx="4041775" cy="68580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209800"/>
            <a:ext cx="4041775" cy="40386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D7557F4-E3F8-489F-8CAA-DA53178D8BDD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18092060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409575"/>
            <a:ext cx="8229600" cy="88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447800"/>
            <a:ext cx="8229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vi-VN"/>
              <a:t>Click to edit Master text styles</a:t>
            </a:r>
          </a:p>
          <a:p>
            <a:pPr lvl="1"/>
            <a:r>
              <a:rPr lang="en-US" altLang="vi-VN"/>
              <a:t>Second level</a:t>
            </a:r>
          </a:p>
          <a:p>
            <a:pPr lvl="2"/>
            <a:r>
              <a:rPr lang="en-US" altLang="vi-VN"/>
              <a:t>Third level</a:t>
            </a:r>
          </a:p>
          <a:p>
            <a:pPr lvl="3"/>
            <a:r>
              <a:rPr lang="en-US" altLang="vi-VN"/>
              <a:t>Fourth level</a:t>
            </a:r>
          </a:p>
          <a:p>
            <a:pPr lvl="4"/>
            <a:r>
              <a:rPr lang="en-US" altLang="vi-VN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00800"/>
            <a:ext cx="21336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buNone/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C42589C6-7654-4B8C-B886-A4B6F824C402}" type="slidenum">
              <a:rPr lang="en-US" altLang="en-US" smtClean="0"/>
              <a:pPr/>
              <a:t>‹#›</a:t>
            </a:fld>
            <a:endParaRPr lang="en-US" altLang="en-US"/>
          </a:p>
        </p:txBody>
      </p:sp>
      <p:grpSp>
        <p:nvGrpSpPr>
          <p:cNvPr id="2055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53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1054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1055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666699"/>
                </a:solidFill>
              </a:endParaRPr>
            </a:p>
          </p:txBody>
        </p:sp>
        <p:sp>
          <p:nvSpPr>
            <p:cNvPr id="1056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666699"/>
                </a:solidFill>
              </a:endParaRPr>
            </a:p>
          </p:txBody>
        </p:sp>
        <p:sp>
          <p:nvSpPr>
            <p:cNvPr id="1057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9999CC"/>
                </a:solidFill>
              </a:endParaRPr>
            </a:p>
          </p:txBody>
        </p:sp>
        <p:sp>
          <p:nvSpPr>
            <p:cNvPr id="1058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666699"/>
                </a:solidFill>
              </a:endParaRPr>
            </a:p>
          </p:txBody>
        </p:sp>
        <p:sp>
          <p:nvSpPr>
            <p:cNvPr id="1059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1060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9999CC"/>
                </a:solidFill>
              </a:endParaRPr>
            </a:p>
          </p:txBody>
        </p:sp>
        <p:sp>
          <p:nvSpPr>
            <p:cNvPr id="1061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9999CC"/>
                </a:solidFill>
              </a:endParaRPr>
            </a:p>
          </p:txBody>
        </p:sp>
      </p:grpSp>
      <p:grpSp>
        <p:nvGrpSpPr>
          <p:cNvPr id="2057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44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1045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1046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666699"/>
                </a:solidFill>
              </a:endParaRPr>
            </a:p>
          </p:txBody>
        </p:sp>
        <p:sp>
          <p:nvSpPr>
            <p:cNvPr id="1047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666699"/>
                </a:solidFill>
              </a:endParaRPr>
            </a:p>
          </p:txBody>
        </p:sp>
        <p:sp>
          <p:nvSpPr>
            <p:cNvPr id="1048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9999CC"/>
                </a:solidFill>
              </a:endParaRPr>
            </a:p>
          </p:txBody>
        </p:sp>
        <p:sp>
          <p:nvSpPr>
            <p:cNvPr id="1049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666699"/>
                </a:solidFill>
              </a:endParaRPr>
            </a:p>
          </p:txBody>
        </p:sp>
        <p:sp>
          <p:nvSpPr>
            <p:cNvPr id="1050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1051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9999CC"/>
                </a:solidFill>
              </a:endParaRPr>
            </a:p>
          </p:txBody>
        </p:sp>
        <p:sp>
          <p:nvSpPr>
            <p:cNvPr id="1052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9999CC"/>
                </a:solidFill>
              </a:endParaRPr>
            </a:p>
          </p:txBody>
        </p:sp>
      </p:grpSp>
      <p:grpSp>
        <p:nvGrpSpPr>
          <p:cNvPr id="2058" name="Group 4"/>
          <p:cNvGrpSpPr>
            <a:grpSpLocks/>
          </p:cNvGrpSpPr>
          <p:nvPr/>
        </p:nvGrpSpPr>
        <p:grpSpPr bwMode="auto"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5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rgbClr val="CCCCE6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algn="ctr"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1036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rgbClr val="00007D"/>
                </a:gs>
                <a:gs pos="100000">
                  <a:srgbClr val="FFFFFF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1037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666699"/>
                </a:solidFill>
              </a:endParaRPr>
            </a:p>
          </p:txBody>
        </p:sp>
        <p:sp>
          <p:nvSpPr>
            <p:cNvPr id="1038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666699"/>
                </a:solidFill>
              </a:endParaRPr>
            </a:p>
          </p:txBody>
        </p:sp>
        <p:sp>
          <p:nvSpPr>
            <p:cNvPr id="1039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9999CC"/>
                </a:solidFill>
              </a:endParaRPr>
            </a:p>
          </p:txBody>
        </p:sp>
        <p:sp>
          <p:nvSpPr>
            <p:cNvPr id="1040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rgbClr val="CCCCE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666699"/>
                </a:solidFill>
              </a:endParaRPr>
            </a:p>
          </p:txBody>
        </p:sp>
        <p:sp>
          <p:nvSpPr>
            <p:cNvPr id="1041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rgbClr val="00007D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2100">
                <a:solidFill>
                  <a:srgbClr val="000000"/>
                </a:solidFill>
              </a:endParaRPr>
            </a:p>
          </p:txBody>
        </p:sp>
        <p:sp>
          <p:nvSpPr>
            <p:cNvPr id="1042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9999CC"/>
                </a:solidFill>
              </a:endParaRPr>
            </a:p>
          </p:txBody>
        </p:sp>
        <p:sp>
          <p:nvSpPr>
            <p:cNvPr id="1043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rgbClr val="9999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lnSpc>
                  <a:spcPct val="85000"/>
                </a:lnSpc>
                <a:spcBef>
                  <a:spcPct val="50000"/>
                </a:spcBef>
                <a:spcAft>
                  <a:spcPct val="0"/>
                </a:spcAft>
                <a:defRPr sz="200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defRPr/>
              </a:pPr>
              <a:endParaRPr lang="vi-VN" altLang="vi-VN" sz="1600">
                <a:solidFill>
                  <a:srgbClr val="9999CC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267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  <p:sldLayoutId id="2147483713" r:id="rId12"/>
    <p:sldLayoutId id="2147483714" r:id="rId13"/>
    <p:sldLayoutId id="2147483715" r:id="rId14"/>
    <p:sldLayoutId id="2147483718" r:id="rId15"/>
    <p:sldLayoutId id="2147483716" r:id="rId16"/>
    <p:sldLayoutId id="2147483699" r:id="rId17"/>
    <p:sldLayoutId id="2147483744" r:id="rId18"/>
  </p:sldLayoutIdLst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Arial Narrow" pitchFamily="34" charset="0"/>
          <a:ea typeface="Arial Narrow" pitchFamily="34" charset="0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 Narrow" pitchFamily="34" charset="0"/>
          <a:ea typeface="Arial Narrow" pitchFamily="34" charset="0"/>
          <a:cs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6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2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200"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kern="1200">
          <a:solidFill>
            <a:schemeClr val="tx1"/>
          </a:solidFill>
          <a:latin typeface="Arial" pitchFamily="34" charset="0"/>
          <a:ea typeface="Arial" pitchFamily="34" charset="0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6.wmf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9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971800" y="2062163"/>
            <a:ext cx="6019800" cy="1719262"/>
          </a:xfrm>
        </p:spPr>
        <p:txBody>
          <a:bodyPr/>
          <a:lstStyle/>
          <a:p>
            <a:r>
              <a:rPr lang="en-US" altLang="en-US" dirty="0"/>
              <a:t>The Command Pattern</a:t>
            </a:r>
          </a:p>
        </p:txBody>
      </p:sp>
      <p:sp>
        <p:nvSpPr>
          <p:cNvPr id="59699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/>
              <a:t>Encapsulating Invocation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fld id="{79DC8162-6F07-40C2-9F5F-65B9C20007B5}" type="slidenum">
              <a:rPr lang="en-US" altLang="en-US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The Objectville Diner Objects </a:t>
            </a:r>
            <a:br>
              <a:rPr lang="en-US" altLang="vi-VN"/>
            </a:br>
            <a:r>
              <a:rPr lang="en-US" altLang="vi-VN"/>
              <a:t>and Responsibilities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b="1">
                <a:solidFill>
                  <a:srgbClr val="0000CC"/>
                </a:solidFill>
                <a:latin typeface="Consolas" panose="020B0609020204030204" pitchFamily="49" charset="0"/>
              </a:rPr>
              <a:t>Order Slip</a:t>
            </a:r>
            <a:r>
              <a:rPr lang="en-US" altLang="vi-VN"/>
              <a:t>: encapsulates a request to prepare a meal</a:t>
            </a:r>
          </a:p>
          <a:p>
            <a:r>
              <a:rPr lang="en-US" altLang="vi-VN" b="1" dirty="0">
                <a:solidFill>
                  <a:srgbClr val="0000CC"/>
                </a:solidFill>
                <a:latin typeface="Consolas" panose="020B0609020204030204" pitchFamily="49" charset="0"/>
              </a:rPr>
              <a:t>Waitress</a:t>
            </a:r>
            <a:r>
              <a:rPr lang="en-US" altLang="vi-VN" dirty="0"/>
              <a:t>: take the </a:t>
            </a:r>
            <a:r>
              <a:rPr lang="en-US" altLang="vi-VN" b="1" dirty="0">
                <a:solidFill>
                  <a:srgbClr val="0000CC"/>
                </a:solidFill>
                <a:latin typeface="Consolas" panose="020B0609020204030204" pitchFamily="49" charset="0"/>
              </a:rPr>
              <a:t>Order</a:t>
            </a:r>
            <a:r>
              <a:rPr lang="en-US" altLang="vi-VN" dirty="0"/>
              <a:t> </a:t>
            </a:r>
            <a:r>
              <a:rPr lang="en-US" altLang="vi-VN" b="1" dirty="0">
                <a:solidFill>
                  <a:srgbClr val="0000CC"/>
                </a:solidFill>
                <a:latin typeface="Consolas" panose="020B0609020204030204" pitchFamily="49" charset="0"/>
              </a:rPr>
              <a:t>Slips</a:t>
            </a:r>
            <a:r>
              <a:rPr lang="en-US" altLang="vi-VN" dirty="0"/>
              <a:t> and invoke the </a:t>
            </a:r>
            <a:r>
              <a:rPr lang="en-US" altLang="vi-VN" b="1" dirty="0" err="1">
                <a:solidFill>
                  <a:srgbClr val="0000CC"/>
                </a:solidFill>
                <a:latin typeface="Consolas" panose="020B0609020204030204" pitchFamily="49" charset="0"/>
              </a:rPr>
              <a:t>orderUp</a:t>
            </a:r>
            <a:r>
              <a:rPr lang="en-US" altLang="vi-VN" b="1" dirty="0">
                <a:solidFill>
                  <a:srgbClr val="0000CC"/>
                </a:solidFill>
                <a:latin typeface="Consolas" panose="020B0609020204030204" pitchFamily="49" charset="0"/>
              </a:rPr>
              <a:t>()</a:t>
            </a:r>
            <a:r>
              <a:rPr lang="en-US" altLang="vi-VN" dirty="0"/>
              <a:t> method on them</a:t>
            </a:r>
          </a:p>
          <a:p>
            <a:r>
              <a:rPr lang="en-US" altLang="vi-VN" dirty="0"/>
              <a:t>The </a:t>
            </a:r>
            <a:r>
              <a:rPr lang="en-US" altLang="vi-VN" b="1" dirty="0">
                <a:solidFill>
                  <a:srgbClr val="0000CC"/>
                </a:solidFill>
                <a:latin typeface="Consolas" panose="020B0609020204030204" pitchFamily="49" charset="0"/>
              </a:rPr>
              <a:t>Short</a:t>
            </a:r>
            <a:r>
              <a:rPr lang="en-US" altLang="vi-VN" dirty="0"/>
              <a:t> </a:t>
            </a:r>
            <a:r>
              <a:rPr lang="en-US" altLang="vi-VN" b="1" dirty="0">
                <a:solidFill>
                  <a:srgbClr val="0000CC"/>
                </a:solidFill>
                <a:latin typeface="Consolas" panose="020B0609020204030204" pitchFamily="49" charset="0"/>
              </a:rPr>
              <a:t>Order</a:t>
            </a:r>
            <a:r>
              <a:rPr lang="en-US" altLang="vi-VN" dirty="0"/>
              <a:t> </a:t>
            </a:r>
            <a:r>
              <a:rPr lang="en-US" altLang="vi-VN" b="1" dirty="0">
                <a:solidFill>
                  <a:srgbClr val="0000CC"/>
                </a:solidFill>
                <a:latin typeface="Consolas" panose="020B0609020204030204" pitchFamily="49" charset="0"/>
              </a:rPr>
              <a:t>Cook</a:t>
            </a:r>
            <a:r>
              <a:rPr lang="en-US" altLang="vi-VN" dirty="0"/>
              <a:t>: has the knowledge required to prepare the meal!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93F-A71F-426D-9C2C-6413ED556486}" type="slidenum">
              <a:rPr lang="en-US" altLang="en-US" smtClean="0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3054845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3902371" y="3619061"/>
            <a:ext cx="1457903" cy="858102"/>
            <a:chOff x="10031173" y="1613898"/>
            <a:chExt cx="1235387" cy="858102"/>
          </a:xfrm>
        </p:grpSpPr>
        <p:sp>
          <p:nvSpPr>
            <p:cNvPr id="87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0189294" y="2257316"/>
              <a:ext cx="998433" cy="21468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 panose="020B0604020202020204" pitchFamily="34" charset="0"/>
                  <a:cs typeface="Times New Roman"/>
                </a:rPr>
                <a:t>Invoker</a:t>
              </a:r>
              <a:endParaRPr lang="vi-VN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lt"/>
                <a:cs typeface="Times New Roman"/>
              </a:endParaRPr>
            </a:p>
          </p:txBody>
        </p:sp>
        <p:grpSp>
          <p:nvGrpSpPr>
            <p:cNvPr id="88" name="Group 87"/>
            <p:cNvGrpSpPr/>
            <p:nvPr/>
          </p:nvGrpSpPr>
          <p:grpSpPr>
            <a:xfrm>
              <a:off x="10031173" y="1613898"/>
              <a:ext cx="1235385" cy="672102"/>
              <a:chOff x="9999646" y="1549313"/>
              <a:chExt cx="1314215" cy="760637"/>
            </a:xfrm>
          </p:grpSpPr>
          <p:sp>
            <p:nvSpPr>
              <p:cNvPr id="90" name="Oval 89"/>
              <p:cNvSpPr/>
              <p:nvPr/>
            </p:nvSpPr>
            <p:spPr>
              <a:xfrm>
                <a:off x="10086000" y="1549313"/>
                <a:ext cx="1227861" cy="76063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1" name="Moon 90"/>
              <p:cNvSpPr/>
              <p:nvPr/>
            </p:nvSpPr>
            <p:spPr>
              <a:xfrm>
                <a:off x="9999646" y="1637848"/>
                <a:ext cx="178383" cy="583567"/>
              </a:xfrm>
              <a:prstGeom prst="moon">
                <a:avLst>
                  <a:gd name="adj" fmla="val 37596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89" name="Rectangle 88"/>
            <p:cNvSpPr/>
            <p:nvPr/>
          </p:nvSpPr>
          <p:spPr>
            <a:xfrm>
              <a:off x="10110825" y="1784132"/>
              <a:ext cx="1155735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vi-VN" sz="1400"/>
                <a:t>setCommand()</a:t>
              </a:r>
            </a:p>
          </p:txBody>
        </p:sp>
      </p:grpSp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6"/>
            <a:ext cx="8229600" cy="723894"/>
          </a:xfrm>
        </p:spPr>
        <p:txBody>
          <a:bodyPr/>
          <a:lstStyle/>
          <a:p>
            <a:r>
              <a:rPr lang="en-US" altLang="vi-VN" sz="4000">
                <a:latin typeface="Arial Narrow" panose="020B0606020202030204" pitchFamily="34" charset="0"/>
              </a:rPr>
              <a:t>From the Diner to the Command Pattern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93F-A71F-426D-9C2C-6413ED556486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13318" name="Text Box 6"/>
          <p:cNvSpPr txBox="1">
            <a:spLocks noChangeArrowheads="1"/>
          </p:cNvSpPr>
          <p:nvPr/>
        </p:nvSpPr>
        <p:spPr bwMode="auto">
          <a:xfrm>
            <a:off x="5638800" y="1699736"/>
            <a:ext cx="3499868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 is responsible for creating the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 object. The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 object consists of a set of actions on a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receiver</a:t>
            </a:r>
          </a:p>
        </p:txBody>
      </p:sp>
      <p:sp>
        <p:nvSpPr>
          <p:cNvPr id="13324" name="Freeform 12"/>
          <p:cNvSpPr>
            <a:spLocks/>
          </p:cNvSpPr>
          <p:nvPr/>
        </p:nvSpPr>
        <p:spPr bwMode="auto">
          <a:xfrm>
            <a:off x="2529348" y="1951292"/>
            <a:ext cx="4129548" cy="850900"/>
          </a:xfrm>
          <a:custGeom>
            <a:avLst/>
            <a:gdLst>
              <a:gd name="T0" fmla="*/ 2688 w 2688"/>
              <a:gd name="T1" fmla="*/ 536 h 536"/>
              <a:gd name="T2" fmla="*/ 2112 w 2688"/>
              <a:gd name="T3" fmla="*/ 248 h 536"/>
              <a:gd name="T4" fmla="*/ 960 w 2688"/>
              <a:gd name="T5" fmla="*/ 8 h 536"/>
              <a:gd name="T6" fmla="*/ 0 w 2688"/>
              <a:gd name="T7" fmla="*/ 296 h 5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688" h="536">
                <a:moveTo>
                  <a:pt x="2688" y="536"/>
                </a:moveTo>
                <a:cubicBezTo>
                  <a:pt x="2544" y="436"/>
                  <a:pt x="2400" y="336"/>
                  <a:pt x="2112" y="248"/>
                </a:cubicBezTo>
                <a:cubicBezTo>
                  <a:pt x="1824" y="160"/>
                  <a:pt x="1312" y="0"/>
                  <a:pt x="960" y="8"/>
                </a:cubicBezTo>
                <a:cubicBezTo>
                  <a:pt x="608" y="16"/>
                  <a:pt x="304" y="156"/>
                  <a:pt x="0" y="296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sz="1400">
              <a:latin typeface="+mj-lt"/>
            </a:endParaRPr>
          </a:p>
        </p:txBody>
      </p:sp>
      <p:sp>
        <p:nvSpPr>
          <p:cNvPr id="13325" name="Freeform 13"/>
          <p:cNvSpPr>
            <a:spLocks/>
          </p:cNvSpPr>
          <p:nvPr/>
        </p:nvSpPr>
        <p:spPr bwMode="auto">
          <a:xfrm>
            <a:off x="1866900" y="2934928"/>
            <a:ext cx="2095500" cy="1040171"/>
          </a:xfrm>
          <a:custGeom>
            <a:avLst/>
            <a:gdLst>
              <a:gd name="T0" fmla="*/ 24 w 1320"/>
              <a:gd name="T1" fmla="*/ 0 h 728"/>
              <a:gd name="T2" fmla="*/ 120 w 1320"/>
              <a:gd name="T3" fmla="*/ 384 h 728"/>
              <a:gd name="T4" fmla="*/ 744 w 1320"/>
              <a:gd name="T5" fmla="*/ 672 h 728"/>
              <a:gd name="T6" fmla="*/ 1320 w 1320"/>
              <a:gd name="T7" fmla="*/ 720 h 7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0" h="728">
                <a:moveTo>
                  <a:pt x="24" y="0"/>
                </a:moveTo>
                <a:cubicBezTo>
                  <a:pt x="12" y="136"/>
                  <a:pt x="0" y="272"/>
                  <a:pt x="120" y="384"/>
                </a:cubicBezTo>
                <a:cubicBezTo>
                  <a:pt x="240" y="496"/>
                  <a:pt x="544" y="616"/>
                  <a:pt x="744" y="672"/>
                </a:cubicBezTo>
                <a:cubicBezTo>
                  <a:pt x="944" y="728"/>
                  <a:pt x="1132" y="724"/>
                  <a:pt x="1320" y="72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sz="1400">
              <a:latin typeface="+mj-lt"/>
            </a:endParaRPr>
          </a:p>
        </p:txBody>
      </p:sp>
      <p:sp>
        <p:nvSpPr>
          <p:cNvPr id="13326" name="Freeform 14"/>
          <p:cNvSpPr>
            <a:spLocks/>
          </p:cNvSpPr>
          <p:nvPr/>
        </p:nvSpPr>
        <p:spPr bwMode="auto">
          <a:xfrm>
            <a:off x="1998408" y="4372896"/>
            <a:ext cx="1973824" cy="990600"/>
          </a:xfrm>
          <a:custGeom>
            <a:avLst/>
            <a:gdLst>
              <a:gd name="T0" fmla="*/ 1440 w 1440"/>
              <a:gd name="T1" fmla="*/ 0 h 624"/>
              <a:gd name="T2" fmla="*/ 1056 w 1440"/>
              <a:gd name="T3" fmla="*/ 240 h 624"/>
              <a:gd name="T4" fmla="*/ 0 w 1440"/>
              <a:gd name="T5" fmla="*/ 624 h 6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440" h="624">
                <a:moveTo>
                  <a:pt x="1440" y="0"/>
                </a:moveTo>
                <a:cubicBezTo>
                  <a:pt x="1368" y="68"/>
                  <a:pt x="1296" y="136"/>
                  <a:pt x="1056" y="240"/>
                </a:cubicBezTo>
                <a:cubicBezTo>
                  <a:pt x="816" y="344"/>
                  <a:pt x="408" y="484"/>
                  <a:pt x="0" y="624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sz="1400">
              <a:latin typeface="+mj-lt"/>
            </a:endParaRPr>
          </a:p>
        </p:txBody>
      </p:sp>
      <p:sp>
        <p:nvSpPr>
          <p:cNvPr id="13327" name="Freeform 15"/>
          <p:cNvSpPr>
            <a:spLocks/>
          </p:cNvSpPr>
          <p:nvPr/>
        </p:nvSpPr>
        <p:spPr bwMode="auto">
          <a:xfrm>
            <a:off x="2057399" y="5700252"/>
            <a:ext cx="1676401" cy="609600"/>
          </a:xfrm>
          <a:custGeom>
            <a:avLst/>
            <a:gdLst>
              <a:gd name="T0" fmla="*/ 0 w 1296"/>
              <a:gd name="T1" fmla="*/ 0 h 384"/>
              <a:gd name="T2" fmla="*/ 576 w 1296"/>
              <a:gd name="T3" fmla="*/ 336 h 384"/>
              <a:gd name="T4" fmla="*/ 1296 w 1296"/>
              <a:gd name="T5" fmla="*/ 288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296" h="384">
                <a:moveTo>
                  <a:pt x="0" y="0"/>
                </a:moveTo>
                <a:cubicBezTo>
                  <a:pt x="180" y="144"/>
                  <a:pt x="360" y="288"/>
                  <a:pt x="576" y="336"/>
                </a:cubicBezTo>
                <a:cubicBezTo>
                  <a:pt x="792" y="384"/>
                  <a:pt x="1044" y="336"/>
                  <a:pt x="1296" y="288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sz="1400">
              <a:latin typeface="+mj-lt"/>
            </a:endParaRPr>
          </a:p>
        </p:txBody>
      </p:sp>
      <p:sp>
        <p:nvSpPr>
          <p:cNvPr id="13328" name="Freeform 16"/>
          <p:cNvSpPr>
            <a:spLocks/>
          </p:cNvSpPr>
          <p:nvPr/>
        </p:nvSpPr>
        <p:spPr bwMode="auto">
          <a:xfrm>
            <a:off x="5334000" y="3124200"/>
            <a:ext cx="1447800" cy="914400"/>
          </a:xfrm>
          <a:custGeom>
            <a:avLst/>
            <a:gdLst>
              <a:gd name="T0" fmla="*/ 912 w 912"/>
              <a:gd name="T1" fmla="*/ 0 h 576"/>
              <a:gd name="T2" fmla="*/ 624 w 912"/>
              <a:gd name="T3" fmla="*/ 384 h 576"/>
              <a:gd name="T4" fmla="*/ 0 w 912"/>
              <a:gd name="T5" fmla="*/ 576 h 5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12" h="576">
                <a:moveTo>
                  <a:pt x="912" y="0"/>
                </a:moveTo>
                <a:cubicBezTo>
                  <a:pt x="844" y="144"/>
                  <a:pt x="776" y="288"/>
                  <a:pt x="624" y="384"/>
                </a:cubicBezTo>
                <a:cubicBezTo>
                  <a:pt x="472" y="480"/>
                  <a:pt x="236" y="528"/>
                  <a:pt x="0" y="576"/>
                </a:cubicBezTo>
              </a:path>
            </a:pathLst>
          </a:custGeom>
          <a:noFill/>
          <a:ln w="28575" cap="flat">
            <a:solidFill>
              <a:srgbClr val="FF3300"/>
            </a:solidFill>
            <a:prstDash val="sysDot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sz="1400">
              <a:latin typeface="+mj-lt"/>
            </a:endParaRPr>
          </a:p>
        </p:txBody>
      </p:sp>
      <p:sp>
        <p:nvSpPr>
          <p:cNvPr id="13330" name="AutoShape 18"/>
          <p:cNvSpPr>
            <a:spLocks noChangeArrowheads="1"/>
          </p:cNvSpPr>
          <p:nvPr/>
        </p:nvSpPr>
        <p:spPr bwMode="auto">
          <a:xfrm>
            <a:off x="3200400" y="795644"/>
            <a:ext cx="1485900" cy="652156"/>
          </a:xfrm>
          <a:prstGeom prst="foldedCorner">
            <a:avLst>
              <a:gd name="adj" fmla="val 12500"/>
            </a:avLst>
          </a:prstGeom>
          <a:solidFill>
            <a:srgbClr val="CCEC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/>
        </p:spPr>
        <p:txBody>
          <a:bodyPr wrap="none" anchor="ctr"/>
          <a:lstStyle/>
          <a:p>
            <a:endParaRPr lang="vi-VN" sz="1400">
              <a:latin typeface="+mj-lt"/>
            </a:endParaRPr>
          </a:p>
        </p:txBody>
      </p:sp>
      <p:sp>
        <p:nvSpPr>
          <p:cNvPr id="13333" name="Text Box 21"/>
          <p:cNvSpPr txBox="1">
            <a:spLocks noChangeArrowheads="1"/>
          </p:cNvSpPr>
          <p:nvPr/>
        </p:nvSpPr>
        <p:spPr bwMode="auto">
          <a:xfrm>
            <a:off x="3079947" y="794032"/>
            <a:ext cx="1626019" cy="683264"/>
          </a:xfrm>
          <a:prstGeom prst="rect">
            <a:avLst/>
          </a:prstGeom>
          <a:solidFill>
            <a:srgbClr val="CCECFF"/>
          </a:solidFill>
          <a:ln>
            <a:noFill/>
          </a:ln>
          <a:effectLst/>
          <a:extLst/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vi-VN" sz="1200">
                <a:latin typeface="Arial" panose="020B0604020202020204" pitchFamily="34" charset="0"/>
              </a:rPr>
              <a:t> public void execute {</a:t>
            </a:r>
          </a:p>
          <a:p>
            <a:pPr>
              <a:lnSpc>
                <a:spcPct val="80000"/>
              </a:lnSpc>
            </a:pPr>
            <a:r>
              <a:rPr lang="en-US" altLang="vi-VN" sz="1200">
                <a:latin typeface="Arial" panose="020B0604020202020204" pitchFamily="34" charset="0"/>
              </a:rPr>
              <a:t>   receiver.action1 ();</a:t>
            </a:r>
          </a:p>
          <a:p>
            <a:pPr>
              <a:lnSpc>
                <a:spcPct val="80000"/>
              </a:lnSpc>
            </a:pPr>
            <a:r>
              <a:rPr lang="en-US" altLang="vi-VN" sz="1200">
                <a:latin typeface="Arial" panose="020B0604020202020204" pitchFamily="34" charset="0"/>
              </a:rPr>
              <a:t>   receiver.action2 ();</a:t>
            </a:r>
          </a:p>
          <a:p>
            <a:pPr>
              <a:lnSpc>
                <a:spcPct val="80000"/>
              </a:lnSpc>
            </a:pPr>
            <a:r>
              <a:rPr lang="en-US" altLang="vi-VN" sz="1200">
                <a:latin typeface="Arial" panose="020B0604020202020204" pitchFamily="34" charset="0"/>
              </a:rPr>
              <a:t> }</a:t>
            </a:r>
          </a:p>
        </p:txBody>
      </p:sp>
      <p:sp>
        <p:nvSpPr>
          <p:cNvPr id="13336" name="Freeform 24"/>
          <p:cNvSpPr>
            <a:spLocks/>
          </p:cNvSpPr>
          <p:nvPr/>
        </p:nvSpPr>
        <p:spPr bwMode="auto">
          <a:xfrm>
            <a:off x="4114800" y="1447799"/>
            <a:ext cx="1066800" cy="400945"/>
          </a:xfrm>
          <a:custGeom>
            <a:avLst/>
            <a:gdLst>
              <a:gd name="T0" fmla="*/ 0 w 672"/>
              <a:gd name="T1" fmla="*/ 0 h 240"/>
              <a:gd name="T2" fmla="*/ 144 w 672"/>
              <a:gd name="T3" fmla="*/ 96 h 240"/>
              <a:gd name="T4" fmla="*/ 576 w 672"/>
              <a:gd name="T5" fmla="*/ 144 h 240"/>
              <a:gd name="T6" fmla="*/ 672 w 672"/>
              <a:gd name="T7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672" h="240">
                <a:moveTo>
                  <a:pt x="0" y="0"/>
                </a:moveTo>
                <a:cubicBezTo>
                  <a:pt x="24" y="36"/>
                  <a:pt x="48" y="72"/>
                  <a:pt x="144" y="96"/>
                </a:cubicBezTo>
                <a:cubicBezTo>
                  <a:pt x="240" y="120"/>
                  <a:pt x="488" y="120"/>
                  <a:pt x="576" y="144"/>
                </a:cubicBezTo>
                <a:cubicBezTo>
                  <a:pt x="664" y="168"/>
                  <a:pt x="668" y="204"/>
                  <a:pt x="672" y="24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sz="1400">
              <a:latin typeface="+mj-lt"/>
            </a:endParaRPr>
          </a:p>
        </p:txBody>
      </p:sp>
      <p:sp>
        <p:nvSpPr>
          <p:cNvPr id="13337" name="Freeform 25"/>
          <p:cNvSpPr>
            <a:spLocks/>
          </p:cNvSpPr>
          <p:nvPr/>
        </p:nvSpPr>
        <p:spPr bwMode="auto">
          <a:xfrm>
            <a:off x="5257799" y="1572021"/>
            <a:ext cx="170872" cy="276723"/>
          </a:xfrm>
          <a:custGeom>
            <a:avLst/>
            <a:gdLst>
              <a:gd name="T0" fmla="*/ 96 w 96"/>
              <a:gd name="T1" fmla="*/ 0 h 144"/>
              <a:gd name="T2" fmla="*/ 48 w 96"/>
              <a:gd name="T3" fmla="*/ 96 h 144"/>
              <a:gd name="T4" fmla="*/ 0 w 96"/>
              <a:gd name="T5" fmla="*/ 144 h 1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6" h="144">
                <a:moveTo>
                  <a:pt x="96" y="0"/>
                </a:moveTo>
                <a:cubicBezTo>
                  <a:pt x="80" y="36"/>
                  <a:pt x="64" y="72"/>
                  <a:pt x="48" y="96"/>
                </a:cubicBezTo>
                <a:cubicBezTo>
                  <a:pt x="32" y="120"/>
                  <a:pt x="16" y="132"/>
                  <a:pt x="0" y="144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sz="1400">
              <a:latin typeface="+mj-lt"/>
            </a:endParaRPr>
          </a:p>
        </p:txBody>
      </p:sp>
      <p:sp>
        <p:nvSpPr>
          <p:cNvPr id="13338" name="Text Box 26"/>
          <p:cNvSpPr txBox="1">
            <a:spLocks noChangeArrowheads="1"/>
          </p:cNvSpPr>
          <p:nvPr/>
        </p:nvSpPr>
        <p:spPr bwMode="auto">
          <a:xfrm>
            <a:off x="5943601" y="779284"/>
            <a:ext cx="3137338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The actions and the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Receiver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 are bound together in the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 object</a:t>
            </a:r>
          </a:p>
        </p:txBody>
      </p:sp>
      <p:sp>
        <p:nvSpPr>
          <p:cNvPr id="13342" name="Text Box 30"/>
          <p:cNvSpPr txBox="1">
            <a:spLocks noChangeArrowheads="1"/>
          </p:cNvSpPr>
          <p:nvPr/>
        </p:nvSpPr>
        <p:spPr bwMode="auto">
          <a:xfrm rot="368145">
            <a:off x="3023949" y="1694857"/>
            <a:ext cx="266932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vi-VN" sz="1400">
                <a:latin typeface="Consolas" panose="020B0609020204030204" pitchFamily="49" charset="0"/>
                <a:cs typeface="Consolas" panose="020B0609020204030204" pitchFamily="49" charset="0"/>
              </a:rPr>
              <a:t>(1) </a:t>
            </a:r>
            <a:r>
              <a:rPr lang="en-US" altLang="vi-VN" sz="1400" b="1">
                <a:solidFill>
                  <a:srgbClr val="0C00E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createCommandObject()</a:t>
            </a:r>
          </a:p>
        </p:txBody>
      </p:sp>
      <p:sp>
        <p:nvSpPr>
          <p:cNvPr id="13343" name="Text Box 31"/>
          <p:cNvSpPr txBox="1">
            <a:spLocks noChangeArrowheads="1"/>
          </p:cNvSpPr>
          <p:nvPr/>
        </p:nvSpPr>
        <p:spPr bwMode="auto">
          <a:xfrm rot="1418897">
            <a:off x="1426466" y="3651782"/>
            <a:ext cx="197827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vi-VN" sz="1400">
                <a:latin typeface="Consolas" panose="020B0609020204030204" pitchFamily="49" charset="0"/>
                <a:cs typeface="Consolas" panose="020B0609020204030204" pitchFamily="49" charset="0"/>
              </a:rPr>
              <a:t>(2) </a:t>
            </a:r>
            <a:r>
              <a:rPr lang="en-US" altLang="vi-VN" sz="1400" b="1">
                <a:solidFill>
                  <a:srgbClr val="0C00E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setCommand()</a:t>
            </a:r>
          </a:p>
        </p:txBody>
      </p:sp>
      <p:sp>
        <p:nvSpPr>
          <p:cNvPr id="13344" name="Text Box 32"/>
          <p:cNvSpPr txBox="1">
            <a:spLocks noChangeArrowheads="1"/>
          </p:cNvSpPr>
          <p:nvPr/>
        </p:nvSpPr>
        <p:spPr bwMode="auto">
          <a:xfrm>
            <a:off x="2736513" y="2842736"/>
            <a:ext cx="3664287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 calls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setCommand()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 on an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Invoker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 object and passes it the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 object, where it gets stored until it is needed</a:t>
            </a:r>
          </a:p>
        </p:txBody>
      </p:sp>
      <p:sp>
        <p:nvSpPr>
          <p:cNvPr id="13347" name="Text Box 35"/>
          <p:cNvSpPr txBox="1">
            <a:spLocks noChangeArrowheads="1"/>
          </p:cNvSpPr>
          <p:nvPr/>
        </p:nvSpPr>
        <p:spPr bwMode="auto">
          <a:xfrm rot="-1203955">
            <a:off x="2426193" y="4646712"/>
            <a:ext cx="1178528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vi-VN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vi-VN" sz="1400" b="1">
                <a:solidFill>
                  <a:srgbClr val="0C00E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execute()</a:t>
            </a:r>
          </a:p>
        </p:txBody>
      </p:sp>
      <p:sp>
        <p:nvSpPr>
          <p:cNvPr id="13348" name="Text Box 36"/>
          <p:cNvSpPr txBox="1">
            <a:spLocks noChangeArrowheads="1"/>
          </p:cNvSpPr>
          <p:nvPr/>
        </p:nvSpPr>
        <p:spPr bwMode="auto">
          <a:xfrm>
            <a:off x="152399" y="4419600"/>
            <a:ext cx="2559269" cy="738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At some point in the future the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Invoker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 calls the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 object’s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execute()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 method.</a:t>
            </a:r>
          </a:p>
        </p:txBody>
      </p:sp>
      <p:sp>
        <p:nvSpPr>
          <p:cNvPr id="13353" name="Text Box 41"/>
          <p:cNvSpPr txBox="1">
            <a:spLocks noChangeArrowheads="1"/>
          </p:cNvSpPr>
          <p:nvPr/>
        </p:nvSpPr>
        <p:spPr bwMode="auto">
          <a:xfrm rot="879399">
            <a:off x="1828446" y="6265299"/>
            <a:ext cx="2271776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vi-VN" sz="140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vi-VN" sz="1400" b="1">
                <a:solidFill>
                  <a:srgbClr val="0C00E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action1(), action2()</a:t>
            </a:r>
          </a:p>
        </p:txBody>
      </p:sp>
      <p:sp>
        <p:nvSpPr>
          <p:cNvPr id="13354" name="Text Box 42"/>
          <p:cNvSpPr txBox="1">
            <a:spLocks noChangeArrowheads="1"/>
          </p:cNvSpPr>
          <p:nvPr/>
        </p:nvSpPr>
        <p:spPr bwMode="auto">
          <a:xfrm>
            <a:off x="4949778" y="5552306"/>
            <a:ext cx="1519171" cy="954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…which results in the actions being invoked on the </a:t>
            </a:r>
            <a:r>
              <a:rPr lang="en-US" altLang="vi-VN" sz="1400" b="1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Receiver</a:t>
            </a:r>
          </a:p>
        </p:txBody>
      </p:sp>
      <p:sp>
        <p:nvSpPr>
          <p:cNvPr id="13355" name="Text Box 43"/>
          <p:cNvSpPr txBox="1">
            <a:spLocks noChangeArrowheads="1"/>
          </p:cNvSpPr>
          <p:nvPr/>
        </p:nvSpPr>
        <p:spPr bwMode="auto">
          <a:xfrm>
            <a:off x="6003925" y="3519488"/>
            <a:ext cx="389850" cy="292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vi-VN" sz="1300">
                <a:latin typeface="Arial" panose="020B0604020202020204" pitchFamily="34" charset="0"/>
              </a:rPr>
              <a:t>(3)</a:t>
            </a:r>
          </a:p>
        </p:txBody>
      </p:sp>
      <p:sp>
        <p:nvSpPr>
          <p:cNvPr id="13356" name="Text Box 44"/>
          <p:cNvSpPr txBox="1">
            <a:spLocks noChangeArrowheads="1"/>
          </p:cNvSpPr>
          <p:nvPr/>
        </p:nvSpPr>
        <p:spPr bwMode="auto">
          <a:xfrm>
            <a:off x="6553200" y="3810000"/>
            <a:ext cx="252014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sz="2400">
                <a:solidFill>
                  <a:schemeClr val="tx1"/>
                </a:solidFill>
                <a:latin typeface="Times" pitchFamily="34" charset="-93"/>
              </a:defRPr>
            </a:lvl1pPr>
            <a:lvl2pPr marL="914400" indent="-457200">
              <a:defRPr sz="2400">
                <a:solidFill>
                  <a:schemeClr val="tx1"/>
                </a:solidFill>
                <a:latin typeface="Times" pitchFamily="34" charset="-93"/>
              </a:defRPr>
            </a:lvl2pPr>
            <a:lvl3pPr marL="1371600" indent="-457200">
              <a:defRPr sz="2400">
                <a:solidFill>
                  <a:schemeClr val="tx1"/>
                </a:solidFill>
                <a:latin typeface="Times" pitchFamily="34" charset="-93"/>
              </a:defRPr>
            </a:lvl3pPr>
            <a:lvl4pPr marL="1828800" indent="-457200">
              <a:defRPr sz="2400">
                <a:solidFill>
                  <a:schemeClr val="tx1"/>
                </a:solidFill>
                <a:latin typeface="Times" pitchFamily="34" charset="-93"/>
              </a:defRPr>
            </a:lvl4pPr>
            <a:lvl5pPr marL="2286000" indent="-457200">
              <a:defRPr sz="2400">
                <a:solidFill>
                  <a:schemeClr val="tx1"/>
                </a:solidFill>
                <a:latin typeface="Times" pitchFamily="34" charset="-93"/>
              </a:defRPr>
            </a:lvl5pPr>
            <a:lvl6pPr marL="27432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4" charset="-93"/>
              </a:defRPr>
            </a:lvl6pPr>
            <a:lvl7pPr marL="32004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4" charset="-93"/>
              </a:defRPr>
            </a:lvl7pPr>
            <a:lvl8pPr marL="36576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4" charset="-93"/>
              </a:defRPr>
            </a:lvl8pPr>
            <a:lvl9pPr marL="4114800" indent="-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itchFamily="34" charset="-93"/>
              </a:defRPr>
            </a:lvl9pPr>
          </a:lstStyle>
          <a:p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1400" b="1" u="sng">
                <a:latin typeface="Arial" panose="020B0604020202020204" pitchFamily="34" charset="0"/>
                <a:cs typeface="Arial" panose="020B0604020202020204" pitchFamily="34" charset="0"/>
              </a:rPr>
              <a:t>Loading the Invoker</a:t>
            </a:r>
          </a:p>
          <a:p>
            <a:pPr marL="265113" indent="-265113">
              <a:buFont typeface="Times" pitchFamily="34" charset="-93"/>
              <a:buAutoNum type="arabicParenBoth"/>
            </a:pP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 creates a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 object.</a:t>
            </a:r>
          </a:p>
          <a:p>
            <a:pPr marL="265113" indent="-265113">
              <a:buFont typeface="Times" pitchFamily="34" charset="-93"/>
              <a:buAutoNum type="arabicParenBoth"/>
            </a:pP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The client does a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setCommand()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 to store the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 object in the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invoker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65113" indent="-265113">
              <a:buFont typeface="Times" pitchFamily="34" charset="-93"/>
              <a:buAutoNum type="arabicParenBoth"/>
            </a:pP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Later… the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client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 asks the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invoker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 to execute the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6571369" y="2465438"/>
            <a:ext cx="1333813" cy="981481"/>
            <a:chOff x="10038169" y="1469837"/>
            <a:chExt cx="1333813" cy="981481"/>
          </a:xfrm>
        </p:grpSpPr>
        <p:sp>
          <p:nvSpPr>
            <p:cNvPr id="13319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0306647" y="2254468"/>
              <a:ext cx="863600" cy="1968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vi-VN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+mj-lt"/>
                  <a:cs typeface="Times New Roman"/>
                </a:rPr>
                <a:t>Client</a:t>
              </a:r>
            </a:p>
          </p:txBody>
        </p:sp>
        <p:grpSp>
          <p:nvGrpSpPr>
            <p:cNvPr id="11" name="Group 10"/>
            <p:cNvGrpSpPr/>
            <p:nvPr/>
          </p:nvGrpSpPr>
          <p:grpSpPr>
            <a:xfrm>
              <a:off x="10038169" y="1493831"/>
              <a:ext cx="1314209" cy="760637"/>
              <a:chOff x="9595306" y="1258018"/>
              <a:chExt cx="2300701" cy="1335871"/>
            </a:xfrm>
            <a:solidFill>
              <a:srgbClr val="FFC000"/>
            </a:solidFill>
          </p:grpSpPr>
          <p:sp>
            <p:nvSpPr>
              <p:cNvPr id="9" name="Oval 8"/>
              <p:cNvSpPr/>
              <p:nvPr/>
            </p:nvSpPr>
            <p:spPr>
              <a:xfrm>
                <a:off x="9746468" y="1258018"/>
                <a:ext cx="2149539" cy="1335871"/>
              </a:xfrm>
              <a:prstGeom prst="ellipse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Moon 9"/>
              <p:cNvSpPr/>
              <p:nvPr/>
            </p:nvSpPr>
            <p:spPr>
              <a:xfrm>
                <a:off x="9595306" y="1413508"/>
                <a:ext cx="312285" cy="1024892"/>
              </a:xfrm>
              <a:prstGeom prst="moon">
                <a:avLst>
                  <a:gd name="adj" fmla="val 37596"/>
                </a:avLst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2" name="Rectangle 11"/>
            <p:cNvSpPr/>
            <p:nvPr/>
          </p:nvSpPr>
          <p:spPr>
            <a:xfrm>
              <a:off x="10149347" y="1469837"/>
              <a:ext cx="1222635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vi-VN" sz="1400"/>
                <a:t>create Command object</a:t>
              </a:r>
            </a:p>
          </p:txBody>
        </p:sp>
      </p:grpSp>
      <p:sp>
        <p:nvSpPr>
          <p:cNvPr id="13357" name="AutoShape 45"/>
          <p:cNvSpPr>
            <a:spLocks noChangeArrowheads="1"/>
          </p:cNvSpPr>
          <p:nvPr/>
        </p:nvSpPr>
        <p:spPr bwMode="auto">
          <a:xfrm>
            <a:off x="7817655" y="2473227"/>
            <a:ext cx="1179490" cy="611386"/>
          </a:xfrm>
          <a:prstGeom prst="leftArrow">
            <a:avLst>
              <a:gd name="adj1" fmla="val 50000"/>
              <a:gd name="adj2" fmla="val 5278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vi-VN" sz="1400" b="1">
                <a:latin typeface="Arial" panose="020B0604020202020204" pitchFamily="34" charset="0"/>
                <a:cs typeface="Arial" panose="020B0604020202020204" pitchFamily="34" charset="0"/>
              </a:rPr>
              <a:t>Start here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4766746" y="730784"/>
            <a:ext cx="1302281" cy="824502"/>
            <a:chOff x="10031176" y="1613898"/>
            <a:chExt cx="1302281" cy="824502"/>
          </a:xfrm>
        </p:grpSpPr>
        <p:sp>
          <p:nvSpPr>
            <p:cNvPr id="67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0268124" y="2241550"/>
              <a:ext cx="863599" cy="1968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 panose="020B0604020202020204" pitchFamily="34" charset="0"/>
                  <a:cs typeface="Times New Roman"/>
                </a:rPr>
                <a:t>Receiver</a:t>
              </a:r>
              <a:endParaRPr lang="vi-VN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lt"/>
                <a:cs typeface="Times New Roman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10031176" y="1613898"/>
              <a:ext cx="1235381" cy="672102"/>
              <a:chOff x="9999644" y="1549313"/>
              <a:chExt cx="1314210" cy="760637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10085994" y="1549313"/>
                <a:ext cx="1227860" cy="76063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1" name="Moon 70"/>
              <p:cNvSpPr/>
              <p:nvPr/>
            </p:nvSpPr>
            <p:spPr>
              <a:xfrm>
                <a:off x="9999644" y="1637848"/>
                <a:ext cx="178383" cy="583567"/>
              </a:xfrm>
              <a:prstGeom prst="moon">
                <a:avLst>
                  <a:gd name="adj" fmla="val 37596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69" name="Rectangle 68"/>
            <p:cNvSpPr/>
            <p:nvPr/>
          </p:nvSpPr>
          <p:spPr>
            <a:xfrm>
              <a:off x="10110824" y="1663264"/>
              <a:ext cx="122263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vi-VN" sz="1400"/>
                <a:t>action1()</a:t>
              </a:r>
            </a:p>
            <a:p>
              <a:pPr algn="ctr"/>
              <a:r>
                <a:rPr lang="en-US" altLang="vi-VN" sz="1400"/>
                <a:t> action2()</a:t>
              </a: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1254360" y="2073128"/>
            <a:ext cx="1302281" cy="858102"/>
            <a:chOff x="10031176" y="1613898"/>
            <a:chExt cx="1302281" cy="858102"/>
          </a:xfrm>
        </p:grpSpPr>
        <p:sp>
          <p:nvSpPr>
            <p:cNvPr id="75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0189294" y="2257316"/>
              <a:ext cx="998433" cy="21468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 panose="020B0604020202020204" pitchFamily="34" charset="0"/>
                  <a:cs typeface="Times New Roman"/>
                </a:rPr>
                <a:t>Command</a:t>
              </a:r>
              <a:endParaRPr lang="vi-VN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lt"/>
                <a:cs typeface="Times New Roman"/>
              </a:endParaRPr>
            </a:p>
          </p:txBody>
        </p:sp>
        <p:grpSp>
          <p:nvGrpSpPr>
            <p:cNvPr id="76" name="Group 75"/>
            <p:cNvGrpSpPr/>
            <p:nvPr/>
          </p:nvGrpSpPr>
          <p:grpSpPr>
            <a:xfrm>
              <a:off x="10031176" y="1613898"/>
              <a:ext cx="1235381" cy="672102"/>
              <a:chOff x="9999644" y="1549313"/>
              <a:chExt cx="1314210" cy="760637"/>
            </a:xfrm>
          </p:grpSpPr>
          <p:sp>
            <p:nvSpPr>
              <p:cNvPr id="78" name="Oval 77"/>
              <p:cNvSpPr/>
              <p:nvPr/>
            </p:nvSpPr>
            <p:spPr>
              <a:xfrm>
                <a:off x="10085994" y="1549313"/>
                <a:ext cx="1227860" cy="76063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79" name="Moon 78"/>
              <p:cNvSpPr/>
              <p:nvPr/>
            </p:nvSpPr>
            <p:spPr>
              <a:xfrm>
                <a:off x="9999644" y="1637848"/>
                <a:ext cx="178383" cy="583567"/>
              </a:xfrm>
              <a:prstGeom prst="moon">
                <a:avLst>
                  <a:gd name="adj" fmla="val 37596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77" name="Rectangle 76"/>
            <p:cNvSpPr/>
            <p:nvPr/>
          </p:nvSpPr>
          <p:spPr>
            <a:xfrm>
              <a:off x="10110824" y="1784132"/>
              <a:ext cx="12226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vi-VN" sz="1400"/>
                <a:t>execute()</a:t>
              </a:r>
            </a:p>
          </p:txBody>
        </p:sp>
      </p:grpSp>
      <p:grpSp>
        <p:nvGrpSpPr>
          <p:cNvPr id="92" name="Group 91"/>
          <p:cNvGrpSpPr/>
          <p:nvPr/>
        </p:nvGrpSpPr>
        <p:grpSpPr>
          <a:xfrm>
            <a:off x="831319" y="5199380"/>
            <a:ext cx="1302281" cy="858102"/>
            <a:chOff x="10031176" y="1613898"/>
            <a:chExt cx="1302281" cy="858102"/>
          </a:xfrm>
        </p:grpSpPr>
        <p:sp>
          <p:nvSpPr>
            <p:cNvPr id="93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0189294" y="2257316"/>
              <a:ext cx="998433" cy="214684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 panose="020B0604020202020204" pitchFamily="34" charset="0"/>
                  <a:cs typeface="Times New Roman"/>
                </a:rPr>
                <a:t>Command</a:t>
              </a:r>
              <a:endParaRPr lang="vi-VN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lt"/>
                <a:cs typeface="Times New Roman"/>
              </a:endParaRPr>
            </a:p>
          </p:txBody>
        </p:sp>
        <p:grpSp>
          <p:nvGrpSpPr>
            <p:cNvPr id="94" name="Group 93"/>
            <p:cNvGrpSpPr/>
            <p:nvPr/>
          </p:nvGrpSpPr>
          <p:grpSpPr>
            <a:xfrm>
              <a:off x="10031176" y="1613898"/>
              <a:ext cx="1235381" cy="672102"/>
              <a:chOff x="9999644" y="1549313"/>
              <a:chExt cx="1314210" cy="760637"/>
            </a:xfrm>
          </p:grpSpPr>
          <p:sp>
            <p:nvSpPr>
              <p:cNvPr id="96" name="Oval 95"/>
              <p:cNvSpPr/>
              <p:nvPr/>
            </p:nvSpPr>
            <p:spPr>
              <a:xfrm>
                <a:off x="10085994" y="1549313"/>
                <a:ext cx="1227860" cy="76063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97" name="Moon 96"/>
              <p:cNvSpPr/>
              <p:nvPr/>
            </p:nvSpPr>
            <p:spPr>
              <a:xfrm>
                <a:off x="9999644" y="1637848"/>
                <a:ext cx="178383" cy="583567"/>
              </a:xfrm>
              <a:prstGeom prst="moon">
                <a:avLst>
                  <a:gd name="adj" fmla="val 37596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95" name="Rectangle 94"/>
            <p:cNvSpPr/>
            <p:nvPr/>
          </p:nvSpPr>
          <p:spPr>
            <a:xfrm>
              <a:off x="10110824" y="1784132"/>
              <a:ext cx="122263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vi-VN" sz="1400"/>
                <a:t>execute()</a:t>
              </a:r>
            </a:p>
          </p:txBody>
        </p:sp>
      </p:grpSp>
      <p:grpSp>
        <p:nvGrpSpPr>
          <p:cNvPr id="98" name="Group 97"/>
          <p:cNvGrpSpPr/>
          <p:nvPr/>
        </p:nvGrpSpPr>
        <p:grpSpPr>
          <a:xfrm>
            <a:off x="3733800" y="5804898"/>
            <a:ext cx="1302281" cy="824502"/>
            <a:chOff x="10031176" y="1613898"/>
            <a:chExt cx="1302281" cy="824502"/>
          </a:xfrm>
        </p:grpSpPr>
        <p:sp>
          <p:nvSpPr>
            <p:cNvPr id="99" name="WordArt 7"/>
            <p:cNvSpPr>
              <a:spLocks noChangeArrowheads="1" noChangeShapeType="1" noTextEdit="1"/>
            </p:cNvSpPr>
            <p:nvPr/>
          </p:nvSpPr>
          <p:spPr bwMode="auto">
            <a:xfrm>
              <a:off x="10268124" y="2241550"/>
              <a:ext cx="863599" cy="196850"/>
            </a:xfrm>
            <a:prstGeom prst="rect">
              <a:avLst/>
            </a:prstGeom>
            <a:extLst>
              <a:ext uri="{AF507438-7753-43E0-B8FC-AC1667EBCBE1}">
                <a14:hiddenEffects xmlns:a14="http://schemas.microsoft.com/office/drawing/2010/main">
                  <a:effectLst/>
                </a14:hiddenEffects>
              </a:ext>
            </a:extLst>
          </p:spPr>
          <p:txBody>
            <a:bodyPr wrap="none" fromWordArt="1">
              <a:prstTxWarp prst="textCanDown">
                <a:avLst>
                  <a:gd name="adj" fmla="val 33333"/>
                </a:avLst>
              </a:prstTxWarp>
            </a:bodyPr>
            <a:lstStyle/>
            <a:p>
              <a:pPr algn="ctr"/>
              <a:r>
                <a:rPr lang="en-US" sz="1400" kern="10">
                  <a:ln w="9525">
                    <a:solidFill>
                      <a:srgbClr val="000000"/>
                    </a:solidFill>
                    <a:round/>
                    <a:headEnd/>
                    <a:tailEnd/>
                  </a:ln>
                  <a:solidFill>
                    <a:srgbClr val="000000"/>
                  </a:solidFill>
                  <a:latin typeface="Arial" panose="020B0604020202020204" pitchFamily="34" charset="0"/>
                  <a:cs typeface="Times New Roman"/>
                </a:rPr>
                <a:t>Receiver</a:t>
              </a:r>
              <a:endParaRPr lang="vi-VN" sz="1400" kern="10">
                <a:ln w="9525">
                  <a:solidFill>
                    <a:srgbClr val="000000"/>
                  </a:solidFill>
                  <a:round/>
                  <a:headEnd/>
                  <a:tailEnd/>
                </a:ln>
                <a:solidFill>
                  <a:srgbClr val="000000"/>
                </a:solidFill>
                <a:latin typeface="+mj-lt"/>
                <a:cs typeface="Times New Roman"/>
              </a:endParaRPr>
            </a:p>
          </p:txBody>
        </p:sp>
        <p:grpSp>
          <p:nvGrpSpPr>
            <p:cNvPr id="100" name="Group 99"/>
            <p:cNvGrpSpPr/>
            <p:nvPr/>
          </p:nvGrpSpPr>
          <p:grpSpPr>
            <a:xfrm>
              <a:off x="10031176" y="1613898"/>
              <a:ext cx="1235381" cy="672102"/>
              <a:chOff x="9999644" y="1549313"/>
              <a:chExt cx="1314210" cy="760637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10085994" y="1549313"/>
                <a:ext cx="1227860" cy="760637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3" name="Moon 102"/>
              <p:cNvSpPr/>
              <p:nvPr/>
            </p:nvSpPr>
            <p:spPr>
              <a:xfrm>
                <a:off x="9999644" y="1637848"/>
                <a:ext cx="178383" cy="583567"/>
              </a:xfrm>
              <a:prstGeom prst="moon">
                <a:avLst>
                  <a:gd name="adj" fmla="val 37596"/>
                </a:avLst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101" name="Rectangle 100"/>
            <p:cNvSpPr/>
            <p:nvPr/>
          </p:nvSpPr>
          <p:spPr>
            <a:xfrm>
              <a:off x="10110824" y="1663264"/>
              <a:ext cx="1222633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vi-VN" sz="1400"/>
                <a:t>action1()</a:t>
              </a:r>
            </a:p>
            <a:p>
              <a:pPr algn="ctr"/>
              <a:r>
                <a:rPr lang="en-US" altLang="vi-VN" sz="1400"/>
                <a:t> action2()</a:t>
              </a:r>
            </a:p>
          </p:txBody>
        </p:sp>
      </p:grpSp>
      <p:sp>
        <p:nvSpPr>
          <p:cNvPr id="13339" name="Text Box 27"/>
          <p:cNvSpPr txBox="1">
            <a:spLocks noChangeArrowheads="1"/>
          </p:cNvSpPr>
          <p:nvPr/>
        </p:nvSpPr>
        <p:spPr bwMode="auto">
          <a:xfrm>
            <a:off x="304800" y="887849"/>
            <a:ext cx="2565018" cy="11695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n-US" altLang="vi-VN" sz="1400">
                <a:solidFill>
                  <a:srgbClr val="0000C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object provides one method,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execute()</a:t>
            </a:r>
            <a:r>
              <a:rPr lang="en-US" altLang="vi-VN" sz="1400" b="1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 that encapsulates the actions and can be called to invoke the actions on the </a:t>
            </a:r>
            <a:r>
              <a:rPr lang="en-US" altLang="vi-VN" sz="14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Receiver</a:t>
            </a:r>
            <a:r>
              <a:rPr lang="en-US" altLang="vi-VN" sz="140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2898475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24" grpId="0" animBg="1"/>
      <p:bldP spid="13325" grpId="0" animBg="1"/>
      <p:bldP spid="13326" grpId="0" animBg="1"/>
      <p:bldP spid="13327" grpId="0" animBg="1"/>
      <p:bldP spid="13328" grpId="0" animBg="1"/>
      <p:bldP spid="13330" grpId="0" animBg="1"/>
      <p:bldP spid="13333" grpId="0" animBg="1"/>
      <p:bldP spid="13336" grpId="0" animBg="1"/>
      <p:bldP spid="13337" grpId="0" animBg="1"/>
      <p:bldP spid="13338" grpId="0"/>
      <p:bldP spid="13342" grpId="0"/>
      <p:bldP spid="13343" grpId="0"/>
      <p:bldP spid="13344" grpId="0"/>
      <p:bldP spid="13347" grpId="0"/>
      <p:bldP spid="13348" grpId="0"/>
      <p:bldP spid="13353" grpId="0"/>
      <p:bldP spid="13354" grpId="0"/>
      <p:bldP spid="13355" grpId="0"/>
      <p:bldP spid="13356" grpId="0"/>
      <p:bldP spid="13357" grpId="0" animBg="1"/>
      <p:bldP spid="133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 Remote Control: 1 slot, 1 button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93F-A71F-426D-9C2C-6413ED556486}" type="slidenum">
              <a:rPr lang="en-US" altLang="en-US" smtClean="0"/>
              <a:pPr/>
              <a:t>12</a:t>
            </a:fld>
            <a:endParaRPr lang="en-US" altLang="en-US"/>
          </a:p>
        </p:txBody>
      </p:sp>
      <p:grpSp>
        <p:nvGrpSpPr>
          <p:cNvPr id="86" name="Group 85"/>
          <p:cNvGrpSpPr/>
          <p:nvPr/>
        </p:nvGrpSpPr>
        <p:grpSpPr>
          <a:xfrm>
            <a:off x="588727" y="1460501"/>
            <a:ext cx="7776635" cy="5257801"/>
            <a:chOff x="588727" y="1460501"/>
            <a:chExt cx="7776635" cy="5257801"/>
          </a:xfrm>
        </p:grpSpPr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588727" y="1460501"/>
              <a:ext cx="2380390" cy="1135063"/>
            </a:xfrm>
            <a:prstGeom prst="rect">
              <a:avLst/>
            </a:prstGeom>
            <a:solidFill>
              <a:srgbClr val="FFFFB9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711406" y="1520826"/>
              <a:ext cx="218419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SimpleRemoteControl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Rectangle 7"/>
            <p:cNvSpPr>
              <a:spLocks noChangeArrowheads="1"/>
            </p:cNvSpPr>
            <p:nvPr/>
          </p:nvSpPr>
          <p:spPr bwMode="auto">
            <a:xfrm>
              <a:off x="670330" y="1893889"/>
              <a:ext cx="1711936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-slot: Command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>
              <a:off x="588727" y="1833564"/>
              <a:ext cx="2396016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670331" y="2266951"/>
              <a:ext cx="202098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+buttonWasPressed()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>
              <a:off x="588727" y="2208214"/>
              <a:ext cx="2396016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5545703" y="1460501"/>
              <a:ext cx="1597344" cy="1135063"/>
            </a:xfrm>
            <a:prstGeom prst="rect">
              <a:avLst/>
            </a:prstGeom>
            <a:solidFill>
              <a:srgbClr val="FFFFB9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5854754" y="1758951"/>
              <a:ext cx="1272667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Command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5660295" y="1520826"/>
              <a:ext cx="1647695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7" name="Line 14"/>
            <p:cNvSpPr>
              <a:spLocks noChangeShapeType="1"/>
            </p:cNvSpPr>
            <p:nvPr/>
          </p:nvSpPr>
          <p:spPr bwMode="auto">
            <a:xfrm>
              <a:off x="5545703" y="2073276"/>
              <a:ext cx="1614707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5627306" y="2266951"/>
              <a:ext cx="1222316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+execute()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5545703" y="2208214"/>
              <a:ext cx="1614707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 flipH="1">
              <a:off x="2984743" y="1908176"/>
              <a:ext cx="2560959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2984743" y="1849439"/>
              <a:ext cx="359402" cy="119063"/>
            </a:xfrm>
            <a:custGeom>
              <a:avLst/>
              <a:gdLst>
                <a:gd name="T0" fmla="*/ 94 w 207"/>
                <a:gd name="T1" fmla="*/ 0 h 75"/>
                <a:gd name="T2" fmla="*/ 0 w 207"/>
                <a:gd name="T3" fmla="*/ 37 h 75"/>
                <a:gd name="T4" fmla="*/ 94 w 207"/>
                <a:gd name="T5" fmla="*/ 75 h 75"/>
                <a:gd name="T6" fmla="*/ 207 w 207"/>
                <a:gd name="T7" fmla="*/ 37 h 75"/>
                <a:gd name="T8" fmla="*/ 94 w 207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75">
                  <a:moveTo>
                    <a:pt x="94" y="0"/>
                  </a:moveTo>
                  <a:lnTo>
                    <a:pt x="0" y="37"/>
                  </a:lnTo>
                  <a:lnTo>
                    <a:pt x="94" y="75"/>
                  </a:lnTo>
                  <a:lnTo>
                    <a:pt x="207" y="37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5382496" y="1849439"/>
              <a:ext cx="163207" cy="119063"/>
            </a:xfrm>
            <a:custGeom>
              <a:avLst/>
              <a:gdLst>
                <a:gd name="T0" fmla="*/ 0 w 94"/>
                <a:gd name="T1" fmla="*/ 75 h 75"/>
                <a:gd name="T2" fmla="*/ 94 w 94"/>
                <a:gd name="T3" fmla="*/ 37 h 75"/>
                <a:gd name="T4" fmla="*/ 0 w 94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75">
                  <a:moveTo>
                    <a:pt x="0" y="75"/>
                  </a:moveTo>
                  <a:lnTo>
                    <a:pt x="94" y="37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Rectangle 20"/>
            <p:cNvSpPr>
              <a:spLocks noChangeArrowheads="1"/>
            </p:cNvSpPr>
            <p:nvPr/>
          </p:nvSpPr>
          <p:spPr bwMode="auto">
            <a:xfrm>
              <a:off x="588727" y="3551239"/>
              <a:ext cx="1939384" cy="1136650"/>
            </a:xfrm>
            <a:prstGeom prst="rect">
              <a:avLst/>
            </a:prstGeom>
            <a:solidFill>
              <a:srgbClr val="FFFFB9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Rectangle 21"/>
            <p:cNvSpPr>
              <a:spLocks noChangeArrowheads="1"/>
            </p:cNvSpPr>
            <p:nvPr/>
          </p:nvSpPr>
          <p:spPr bwMode="auto">
            <a:xfrm>
              <a:off x="670330" y="3611564"/>
              <a:ext cx="1890771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LightOnCommand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670330" y="3984626"/>
              <a:ext cx="1352534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+light: Light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588727" y="3925889"/>
              <a:ext cx="1956747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Rectangle 24"/>
            <p:cNvSpPr>
              <a:spLocks noChangeArrowheads="1"/>
            </p:cNvSpPr>
            <p:nvPr/>
          </p:nvSpPr>
          <p:spPr bwMode="auto">
            <a:xfrm>
              <a:off x="670330" y="4359276"/>
              <a:ext cx="1222316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+execute()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588727" y="4298951"/>
              <a:ext cx="1956747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" name="Rectangle 26"/>
            <p:cNvSpPr>
              <a:spLocks noChangeArrowheads="1"/>
            </p:cNvSpPr>
            <p:nvPr/>
          </p:nvSpPr>
          <p:spPr bwMode="auto">
            <a:xfrm>
              <a:off x="3002106" y="3551239"/>
              <a:ext cx="1972373" cy="1136650"/>
            </a:xfrm>
            <a:prstGeom prst="rect">
              <a:avLst/>
            </a:prstGeom>
            <a:solidFill>
              <a:srgbClr val="FFFFB9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Rectangle 27"/>
            <p:cNvSpPr>
              <a:spLocks noChangeArrowheads="1"/>
            </p:cNvSpPr>
            <p:nvPr/>
          </p:nvSpPr>
          <p:spPr bwMode="auto">
            <a:xfrm>
              <a:off x="3083709" y="3611564"/>
              <a:ext cx="1875143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LightOffCommand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1" name="Rectangle 28"/>
            <p:cNvSpPr>
              <a:spLocks noChangeArrowheads="1"/>
            </p:cNvSpPr>
            <p:nvPr/>
          </p:nvSpPr>
          <p:spPr bwMode="auto">
            <a:xfrm>
              <a:off x="3083709" y="3984626"/>
              <a:ext cx="1352534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+light: Light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002106" y="3925889"/>
              <a:ext cx="1987999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Rectangle 30"/>
            <p:cNvSpPr>
              <a:spLocks noChangeArrowheads="1"/>
            </p:cNvSpPr>
            <p:nvPr/>
          </p:nvSpPr>
          <p:spPr bwMode="auto">
            <a:xfrm>
              <a:off x="3083709" y="4359276"/>
              <a:ext cx="110772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+execute()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4" name="Line 31"/>
            <p:cNvSpPr>
              <a:spLocks noChangeShapeType="1"/>
            </p:cNvSpPr>
            <p:nvPr/>
          </p:nvSpPr>
          <p:spPr bwMode="auto">
            <a:xfrm>
              <a:off x="3002106" y="4298951"/>
              <a:ext cx="1987999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Rectangle 32"/>
            <p:cNvSpPr>
              <a:spLocks noChangeArrowheads="1"/>
            </p:cNvSpPr>
            <p:nvPr/>
          </p:nvSpPr>
          <p:spPr bwMode="auto">
            <a:xfrm>
              <a:off x="5415484" y="3551239"/>
              <a:ext cx="2934252" cy="1136650"/>
            </a:xfrm>
            <a:prstGeom prst="rect">
              <a:avLst/>
            </a:prstGeom>
            <a:solidFill>
              <a:srgbClr val="FFFFB9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" name="Rectangle 33"/>
            <p:cNvSpPr>
              <a:spLocks noChangeArrowheads="1"/>
            </p:cNvSpPr>
            <p:nvPr/>
          </p:nvSpPr>
          <p:spPr bwMode="auto">
            <a:xfrm>
              <a:off x="5512329" y="3611564"/>
              <a:ext cx="2821396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GarageDoorOpenCommand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34"/>
            <p:cNvSpPr>
              <a:spLocks noChangeArrowheads="1"/>
            </p:cNvSpPr>
            <p:nvPr/>
          </p:nvSpPr>
          <p:spPr bwMode="auto">
            <a:xfrm>
              <a:off x="5497088" y="3984626"/>
              <a:ext cx="2429005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+garageDoor: GarageDoor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8" name="Line 35"/>
            <p:cNvSpPr>
              <a:spLocks noChangeShapeType="1"/>
            </p:cNvSpPr>
            <p:nvPr/>
          </p:nvSpPr>
          <p:spPr bwMode="auto">
            <a:xfrm>
              <a:off x="5415484" y="3925889"/>
              <a:ext cx="2949878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" name="Rectangle 36"/>
            <p:cNvSpPr>
              <a:spLocks noChangeArrowheads="1"/>
            </p:cNvSpPr>
            <p:nvPr/>
          </p:nvSpPr>
          <p:spPr bwMode="auto">
            <a:xfrm>
              <a:off x="5497088" y="4359276"/>
              <a:ext cx="1222316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+execute()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0" name="Line 37"/>
            <p:cNvSpPr>
              <a:spLocks noChangeShapeType="1"/>
            </p:cNvSpPr>
            <p:nvPr/>
          </p:nvSpPr>
          <p:spPr bwMode="auto">
            <a:xfrm>
              <a:off x="5415484" y="4298951"/>
              <a:ext cx="2949878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Rectangle 38"/>
            <p:cNvSpPr>
              <a:spLocks noChangeArrowheads="1"/>
            </p:cNvSpPr>
            <p:nvPr/>
          </p:nvSpPr>
          <p:spPr bwMode="auto">
            <a:xfrm>
              <a:off x="2609715" y="5284789"/>
              <a:ext cx="1581718" cy="1135063"/>
            </a:xfrm>
            <a:prstGeom prst="rect">
              <a:avLst/>
            </a:prstGeom>
            <a:solidFill>
              <a:srgbClr val="FFFFB9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" name="Rectangle 39"/>
            <p:cNvSpPr>
              <a:spLocks noChangeArrowheads="1"/>
            </p:cNvSpPr>
            <p:nvPr/>
          </p:nvSpPr>
          <p:spPr bwMode="auto">
            <a:xfrm>
              <a:off x="3147950" y="5345114"/>
              <a:ext cx="701442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Light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3" name="Line 40"/>
            <p:cNvSpPr>
              <a:spLocks noChangeShapeType="1"/>
            </p:cNvSpPr>
            <p:nvPr/>
          </p:nvSpPr>
          <p:spPr bwMode="auto">
            <a:xfrm>
              <a:off x="2609715" y="5657851"/>
              <a:ext cx="1599080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Rectangle 41"/>
            <p:cNvSpPr>
              <a:spLocks noChangeArrowheads="1"/>
            </p:cNvSpPr>
            <p:nvPr/>
          </p:nvSpPr>
          <p:spPr bwMode="auto">
            <a:xfrm>
              <a:off x="2691318" y="5851527"/>
              <a:ext cx="71707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+on()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42"/>
            <p:cNvSpPr>
              <a:spLocks noChangeArrowheads="1"/>
            </p:cNvSpPr>
            <p:nvPr/>
          </p:nvSpPr>
          <p:spPr bwMode="auto">
            <a:xfrm>
              <a:off x="2691318" y="6091239"/>
              <a:ext cx="767420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+off()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Line 43"/>
            <p:cNvSpPr>
              <a:spLocks noChangeShapeType="1"/>
            </p:cNvSpPr>
            <p:nvPr/>
          </p:nvSpPr>
          <p:spPr bwMode="auto">
            <a:xfrm>
              <a:off x="2609715" y="5792789"/>
              <a:ext cx="1599080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7" name="Freeform 44"/>
            <p:cNvSpPr>
              <a:spLocks/>
            </p:cNvSpPr>
            <p:nvPr/>
          </p:nvSpPr>
          <p:spPr bwMode="auto">
            <a:xfrm>
              <a:off x="2022864" y="4702176"/>
              <a:ext cx="586850" cy="820738"/>
            </a:xfrm>
            <a:custGeom>
              <a:avLst/>
              <a:gdLst>
                <a:gd name="T0" fmla="*/ 338 w 338"/>
                <a:gd name="T1" fmla="*/ 517 h 517"/>
                <a:gd name="T2" fmla="*/ 0 w 338"/>
                <a:gd name="T3" fmla="*/ 517 h 517"/>
                <a:gd name="T4" fmla="*/ 0 w 338"/>
                <a:gd name="T5" fmla="*/ 0 h 5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8" h="517">
                  <a:moveTo>
                    <a:pt x="338" y="517"/>
                  </a:moveTo>
                  <a:lnTo>
                    <a:pt x="0" y="517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8" name="Freeform 45"/>
            <p:cNvSpPr>
              <a:spLocks/>
            </p:cNvSpPr>
            <p:nvPr/>
          </p:nvSpPr>
          <p:spPr bwMode="auto">
            <a:xfrm>
              <a:off x="1958623" y="4702176"/>
              <a:ext cx="130218" cy="314325"/>
            </a:xfrm>
            <a:custGeom>
              <a:avLst/>
              <a:gdLst>
                <a:gd name="T0" fmla="*/ 75 w 75"/>
                <a:gd name="T1" fmla="*/ 94 h 198"/>
                <a:gd name="T2" fmla="*/ 37 w 75"/>
                <a:gd name="T3" fmla="*/ 0 h 198"/>
                <a:gd name="T4" fmla="*/ 0 w 75"/>
                <a:gd name="T5" fmla="*/ 94 h 198"/>
                <a:gd name="T6" fmla="*/ 37 w 75"/>
                <a:gd name="T7" fmla="*/ 198 h 198"/>
                <a:gd name="T8" fmla="*/ 75 w 75"/>
                <a:gd name="T9" fmla="*/ 9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98">
                  <a:moveTo>
                    <a:pt x="75" y="94"/>
                  </a:moveTo>
                  <a:lnTo>
                    <a:pt x="37" y="0"/>
                  </a:lnTo>
                  <a:lnTo>
                    <a:pt x="0" y="94"/>
                  </a:lnTo>
                  <a:lnTo>
                    <a:pt x="37" y="198"/>
                  </a:lnTo>
                  <a:lnTo>
                    <a:pt x="75" y="9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9" name="Freeform 46"/>
            <p:cNvSpPr>
              <a:spLocks/>
            </p:cNvSpPr>
            <p:nvPr/>
          </p:nvSpPr>
          <p:spPr bwMode="auto">
            <a:xfrm>
              <a:off x="2446508" y="5464176"/>
              <a:ext cx="163207" cy="119063"/>
            </a:xfrm>
            <a:custGeom>
              <a:avLst/>
              <a:gdLst>
                <a:gd name="T0" fmla="*/ 0 w 94"/>
                <a:gd name="T1" fmla="*/ 75 h 75"/>
                <a:gd name="T2" fmla="*/ 94 w 94"/>
                <a:gd name="T3" fmla="*/ 37 h 75"/>
                <a:gd name="T4" fmla="*/ 0 w 94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75">
                  <a:moveTo>
                    <a:pt x="0" y="75"/>
                  </a:moveTo>
                  <a:lnTo>
                    <a:pt x="94" y="37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0" name="Freeform 47"/>
            <p:cNvSpPr>
              <a:spLocks/>
            </p:cNvSpPr>
            <p:nvPr/>
          </p:nvSpPr>
          <p:spPr bwMode="auto">
            <a:xfrm>
              <a:off x="588727" y="4986339"/>
              <a:ext cx="1140712" cy="403225"/>
            </a:xfrm>
            <a:custGeom>
              <a:avLst/>
              <a:gdLst>
                <a:gd name="T0" fmla="*/ 0 w 657"/>
                <a:gd name="T1" fmla="*/ 0 h 254"/>
                <a:gd name="T2" fmla="*/ 563 w 657"/>
                <a:gd name="T3" fmla="*/ 0 h 254"/>
                <a:gd name="T4" fmla="*/ 657 w 657"/>
                <a:gd name="T5" fmla="*/ 94 h 254"/>
                <a:gd name="T6" fmla="*/ 657 w 657"/>
                <a:gd name="T7" fmla="*/ 254 h 254"/>
                <a:gd name="T8" fmla="*/ 0 w 657"/>
                <a:gd name="T9" fmla="*/ 254 h 254"/>
                <a:gd name="T10" fmla="*/ 0 w 657"/>
                <a:gd name="T1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57" h="254">
                  <a:moveTo>
                    <a:pt x="0" y="0"/>
                  </a:moveTo>
                  <a:lnTo>
                    <a:pt x="563" y="0"/>
                  </a:lnTo>
                  <a:lnTo>
                    <a:pt x="657" y="94"/>
                  </a:lnTo>
                  <a:lnTo>
                    <a:pt x="657" y="254"/>
                  </a:lnTo>
                  <a:lnTo>
                    <a:pt x="0" y="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1" name="Freeform 48"/>
            <p:cNvSpPr>
              <a:spLocks/>
            </p:cNvSpPr>
            <p:nvPr/>
          </p:nvSpPr>
          <p:spPr bwMode="auto">
            <a:xfrm>
              <a:off x="1566232" y="4986339"/>
              <a:ext cx="163207" cy="149225"/>
            </a:xfrm>
            <a:custGeom>
              <a:avLst/>
              <a:gdLst>
                <a:gd name="T0" fmla="*/ 0 w 94"/>
                <a:gd name="T1" fmla="*/ 0 h 94"/>
                <a:gd name="T2" fmla="*/ 0 w 94"/>
                <a:gd name="T3" fmla="*/ 94 h 94"/>
                <a:gd name="T4" fmla="*/ 94 w 94"/>
                <a:gd name="T5" fmla="*/ 94 h 94"/>
                <a:gd name="T6" fmla="*/ 0 w 94"/>
                <a:gd name="T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94">
                  <a:moveTo>
                    <a:pt x="0" y="0"/>
                  </a:moveTo>
                  <a:lnTo>
                    <a:pt x="0" y="94"/>
                  </a:lnTo>
                  <a:lnTo>
                    <a:pt x="94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2" name="Rectangle 49"/>
            <p:cNvSpPr>
              <a:spLocks noChangeArrowheads="1"/>
            </p:cNvSpPr>
            <p:nvPr/>
          </p:nvSpPr>
          <p:spPr bwMode="auto">
            <a:xfrm>
              <a:off x="670330" y="5045076"/>
              <a:ext cx="1027856" cy="298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light.on()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3" name="Line 50"/>
            <p:cNvSpPr>
              <a:spLocks noChangeShapeType="1"/>
            </p:cNvSpPr>
            <p:nvPr/>
          </p:nvSpPr>
          <p:spPr bwMode="auto">
            <a:xfrm>
              <a:off x="915141" y="4702176"/>
              <a:ext cx="0" cy="284163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Line 51"/>
            <p:cNvSpPr>
              <a:spLocks noChangeShapeType="1"/>
            </p:cNvSpPr>
            <p:nvPr/>
          </p:nvSpPr>
          <p:spPr bwMode="auto">
            <a:xfrm flipV="1">
              <a:off x="3458738" y="4702176"/>
              <a:ext cx="0" cy="582613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52"/>
            <p:cNvSpPr>
              <a:spLocks/>
            </p:cNvSpPr>
            <p:nvPr/>
          </p:nvSpPr>
          <p:spPr bwMode="auto">
            <a:xfrm>
              <a:off x="3392760" y="4702176"/>
              <a:ext cx="130218" cy="314325"/>
            </a:xfrm>
            <a:custGeom>
              <a:avLst/>
              <a:gdLst>
                <a:gd name="T0" fmla="*/ 75 w 75"/>
                <a:gd name="T1" fmla="*/ 94 h 198"/>
                <a:gd name="T2" fmla="*/ 38 w 75"/>
                <a:gd name="T3" fmla="*/ 0 h 198"/>
                <a:gd name="T4" fmla="*/ 0 w 75"/>
                <a:gd name="T5" fmla="*/ 94 h 198"/>
                <a:gd name="T6" fmla="*/ 38 w 75"/>
                <a:gd name="T7" fmla="*/ 198 h 198"/>
                <a:gd name="T8" fmla="*/ 75 w 75"/>
                <a:gd name="T9" fmla="*/ 9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98">
                  <a:moveTo>
                    <a:pt x="75" y="94"/>
                  </a:moveTo>
                  <a:lnTo>
                    <a:pt x="38" y="0"/>
                  </a:lnTo>
                  <a:lnTo>
                    <a:pt x="0" y="94"/>
                  </a:lnTo>
                  <a:lnTo>
                    <a:pt x="38" y="198"/>
                  </a:lnTo>
                  <a:lnTo>
                    <a:pt x="75" y="9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53"/>
            <p:cNvSpPr>
              <a:spLocks/>
            </p:cNvSpPr>
            <p:nvPr/>
          </p:nvSpPr>
          <p:spPr bwMode="auto">
            <a:xfrm>
              <a:off x="3392760" y="5135564"/>
              <a:ext cx="130218" cy="149225"/>
            </a:xfrm>
            <a:custGeom>
              <a:avLst/>
              <a:gdLst>
                <a:gd name="T0" fmla="*/ 0 w 75"/>
                <a:gd name="T1" fmla="*/ 0 h 94"/>
                <a:gd name="T2" fmla="*/ 38 w 75"/>
                <a:gd name="T3" fmla="*/ 94 h 94"/>
                <a:gd name="T4" fmla="*/ 75 w 75"/>
                <a:gd name="T5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94">
                  <a:moveTo>
                    <a:pt x="0" y="0"/>
                  </a:moveTo>
                  <a:lnTo>
                    <a:pt x="38" y="94"/>
                  </a:lnTo>
                  <a:lnTo>
                    <a:pt x="75" y="0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7" name="Freeform 54"/>
            <p:cNvSpPr>
              <a:spLocks/>
            </p:cNvSpPr>
            <p:nvPr/>
          </p:nvSpPr>
          <p:spPr bwMode="auto">
            <a:xfrm>
              <a:off x="1566232" y="2611439"/>
              <a:ext cx="4778142" cy="939800"/>
            </a:xfrm>
            <a:custGeom>
              <a:avLst/>
              <a:gdLst>
                <a:gd name="T0" fmla="*/ 0 w 2752"/>
                <a:gd name="T1" fmla="*/ 592 h 592"/>
                <a:gd name="T2" fmla="*/ 0 w 2752"/>
                <a:gd name="T3" fmla="*/ 404 h 592"/>
                <a:gd name="T4" fmla="*/ 2752 w 2752"/>
                <a:gd name="T5" fmla="*/ 404 h 592"/>
                <a:gd name="T6" fmla="*/ 2752 w 2752"/>
                <a:gd name="T7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752" h="592">
                  <a:moveTo>
                    <a:pt x="0" y="592"/>
                  </a:moveTo>
                  <a:lnTo>
                    <a:pt x="0" y="404"/>
                  </a:lnTo>
                  <a:lnTo>
                    <a:pt x="2752" y="404"/>
                  </a:lnTo>
                  <a:lnTo>
                    <a:pt x="2752" y="0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8" name="Freeform 55"/>
            <p:cNvSpPr>
              <a:spLocks/>
            </p:cNvSpPr>
            <p:nvPr/>
          </p:nvSpPr>
          <p:spPr bwMode="auto">
            <a:xfrm>
              <a:off x="6214156" y="2611439"/>
              <a:ext cx="260437" cy="298450"/>
            </a:xfrm>
            <a:custGeom>
              <a:avLst/>
              <a:gdLst>
                <a:gd name="T0" fmla="*/ 150 w 150"/>
                <a:gd name="T1" fmla="*/ 188 h 188"/>
                <a:gd name="T2" fmla="*/ 75 w 150"/>
                <a:gd name="T3" fmla="*/ 0 h 188"/>
                <a:gd name="T4" fmla="*/ 0 w 150"/>
                <a:gd name="T5" fmla="*/ 188 h 188"/>
                <a:gd name="T6" fmla="*/ 150 w 150"/>
                <a:gd name="T7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88">
                  <a:moveTo>
                    <a:pt x="150" y="188"/>
                  </a:moveTo>
                  <a:lnTo>
                    <a:pt x="75" y="0"/>
                  </a:lnTo>
                  <a:lnTo>
                    <a:pt x="0" y="188"/>
                  </a:lnTo>
                  <a:lnTo>
                    <a:pt x="150" y="18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" name="Freeform 57"/>
            <p:cNvSpPr>
              <a:spLocks/>
            </p:cNvSpPr>
            <p:nvPr/>
          </p:nvSpPr>
          <p:spPr bwMode="auto">
            <a:xfrm>
              <a:off x="6214156" y="2611439"/>
              <a:ext cx="260437" cy="298450"/>
            </a:xfrm>
            <a:custGeom>
              <a:avLst/>
              <a:gdLst>
                <a:gd name="T0" fmla="*/ 150 w 150"/>
                <a:gd name="T1" fmla="*/ 188 h 188"/>
                <a:gd name="T2" fmla="*/ 75 w 150"/>
                <a:gd name="T3" fmla="*/ 0 h 188"/>
                <a:gd name="T4" fmla="*/ 0 w 150"/>
                <a:gd name="T5" fmla="*/ 188 h 188"/>
                <a:gd name="T6" fmla="*/ 150 w 150"/>
                <a:gd name="T7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88">
                  <a:moveTo>
                    <a:pt x="150" y="188"/>
                  </a:moveTo>
                  <a:lnTo>
                    <a:pt x="75" y="0"/>
                  </a:lnTo>
                  <a:lnTo>
                    <a:pt x="0" y="188"/>
                  </a:lnTo>
                  <a:lnTo>
                    <a:pt x="150" y="18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" name="Freeform 58"/>
            <p:cNvSpPr>
              <a:spLocks/>
            </p:cNvSpPr>
            <p:nvPr/>
          </p:nvSpPr>
          <p:spPr bwMode="auto">
            <a:xfrm>
              <a:off x="6344375" y="2611439"/>
              <a:ext cx="505247" cy="939800"/>
            </a:xfrm>
            <a:custGeom>
              <a:avLst/>
              <a:gdLst>
                <a:gd name="T0" fmla="*/ 291 w 291"/>
                <a:gd name="T1" fmla="*/ 592 h 592"/>
                <a:gd name="T2" fmla="*/ 291 w 291"/>
                <a:gd name="T3" fmla="*/ 404 h 592"/>
                <a:gd name="T4" fmla="*/ 0 w 291"/>
                <a:gd name="T5" fmla="*/ 404 h 592"/>
                <a:gd name="T6" fmla="*/ 0 w 291"/>
                <a:gd name="T7" fmla="*/ 0 h 5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91" h="592">
                  <a:moveTo>
                    <a:pt x="291" y="592"/>
                  </a:moveTo>
                  <a:lnTo>
                    <a:pt x="291" y="404"/>
                  </a:lnTo>
                  <a:lnTo>
                    <a:pt x="0" y="404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2" name="Freeform 59"/>
            <p:cNvSpPr>
              <a:spLocks/>
            </p:cNvSpPr>
            <p:nvPr/>
          </p:nvSpPr>
          <p:spPr bwMode="auto">
            <a:xfrm>
              <a:off x="6214156" y="2611439"/>
              <a:ext cx="260437" cy="298450"/>
            </a:xfrm>
            <a:custGeom>
              <a:avLst/>
              <a:gdLst>
                <a:gd name="T0" fmla="*/ 150 w 150"/>
                <a:gd name="T1" fmla="*/ 188 h 188"/>
                <a:gd name="T2" fmla="*/ 75 w 150"/>
                <a:gd name="T3" fmla="*/ 0 h 188"/>
                <a:gd name="T4" fmla="*/ 0 w 150"/>
                <a:gd name="T5" fmla="*/ 188 h 188"/>
                <a:gd name="T6" fmla="*/ 150 w 150"/>
                <a:gd name="T7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88">
                  <a:moveTo>
                    <a:pt x="150" y="188"/>
                  </a:moveTo>
                  <a:lnTo>
                    <a:pt x="75" y="0"/>
                  </a:lnTo>
                  <a:lnTo>
                    <a:pt x="0" y="188"/>
                  </a:lnTo>
                  <a:lnTo>
                    <a:pt x="150" y="188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Rectangle 60"/>
            <p:cNvSpPr>
              <a:spLocks noChangeArrowheads="1"/>
            </p:cNvSpPr>
            <p:nvPr/>
          </p:nvSpPr>
          <p:spPr bwMode="auto">
            <a:xfrm>
              <a:off x="6849621" y="4865689"/>
              <a:ext cx="1500114" cy="1852613"/>
            </a:xfrm>
            <a:prstGeom prst="rect">
              <a:avLst/>
            </a:prstGeom>
            <a:solidFill>
              <a:srgbClr val="FFFFB9"/>
            </a:solidFill>
            <a:ln w="14288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4" name="Rectangle 61"/>
            <p:cNvSpPr>
              <a:spLocks noChangeArrowheads="1"/>
            </p:cNvSpPr>
            <p:nvPr/>
          </p:nvSpPr>
          <p:spPr bwMode="auto">
            <a:xfrm>
              <a:off x="6979840" y="4926014"/>
              <a:ext cx="1338644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GarageDoor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5" name="Line 62"/>
            <p:cNvSpPr>
              <a:spLocks noChangeShapeType="1"/>
            </p:cNvSpPr>
            <p:nvPr/>
          </p:nvSpPr>
          <p:spPr bwMode="auto">
            <a:xfrm>
              <a:off x="6849621" y="5240339"/>
              <a:ext cx="151574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6" name="Rectangle 63"/>
            <p:cNvSpPr>
              <a:spLocks noChangeArrowheads="1"/>
            </p:cNvSpPr>
            <p:nvPr/>
          </p:nvSpPr>
          <p:spPr bwMode="auto">
            <a:xfrm>
              <a:off x="6931224" y="5434014"/>
              <a:ext cx="670189" cy="238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+up()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7" name="Rectangle 64"/>
            <p:cNvSpPr>
              <a:spLocks noChangeArrowheads="1"/>
            </p:cNvSpPr>
            <p:nvPr/>
          </p:nvSpPr>
          <p:spPr bwMode="auto">
            <a:xfrm>
              <a:off x="6931224" y="5672139"/>
              <a:ext cx="1093833" cy="239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+down()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8" name="Rectangle 65"/>
            <p:cNvSpPr>
              <a:spLocks noChangeArrowheads="1"/>
            </p:cNvSpPr>
            <p:nvPr/>
          </p:nvSpPr>
          <p:spPr bwMode="auto">
            <a:xfrm>
              <a:off x="6931226" y="5911851"/>
              <a:ext cx="864648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+stop()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9" name="Rectangle 66"/>
            <p:cNvSpPr>
              <a:spLocks noChangeArrowheads="1"/>
            </p:cNvSpPr>
            <p:nvPr/>
          </p:nvSpPr>
          <p:spPr bwMode="auto">
            <a:xfrm>
              <a:off x="6931226" y="6151564"/>
              <a:ext cx="109383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+lightOn()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0" name="Rectangle 67"/>
            <p:cNvSpPr>
              <a:spLocks noChangeArrowheads="1"/>
            </p:cNvSpPr>
            <p:nvPr/>
          </p:nvSpPr>
          <p:spPr bwMode="auto">
            <a:xfrm>
              <a:off x="6931226" y="6389688"/>
              <a:ext cx="1093832" cy="230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+lightOff()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Line 68"/>
            <p:cNvSpPr>
              <a:spLocks noChangeShapeType="1"/>
            </p:cNvSpPr>
            <p:nvPr/>
          </p:nvSpPr>
          <p:spPr bwMode="auto">
            <a:xfrm>
              <a:off x="6849621" y="5373689"/>
              <a:ext cx="1515741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2" name="Freeform 69"/>
            <p:cNvSpPr>
              <a:spLocks/>
            </p:cNvSpPr>
            <p:nvPr/>
          </p:nvSpPr>
          <p:spPr bwMode="auto">
            <a:xfrm>
              <a:off x="6262771" y="4702176"/>
              <a:ext cx="586850" cy="582613"/>
            </a:xfrm>
            <a:custGeom>
              <a:avLst/>
              <a:gdLst>
                <a:gd name="T0" fmla="*/ 338 w 338"/>
                <a:gd name="T1" fmla="*/ 367 h 367"/>
                <a:gd name="T2" fmla="*/ 0 w 338"/>
                <a:gd name="T3" fmla="*/ 367 h 367"/>
                <a:gd name="T4" fmla="*/ 0 w 338"/>
                <a:gd name="T5" fmla="*/ 0 h 3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8" h="367">
                  <a:moveTo>
                    <a:pt x="338" y="367"/>
                  </a:moveTo>
                  <a:lnTo>
                    <a:pt x="0" y="367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3" name="Freeform 70"/>
            <p:cNvSpPr>
              <a:spLocks/>
            </p:cNvSpPr>
            <p:nvPr/>
          </p:nvSpPr>
          <p:spPr bwMode="auto">
            <a:xfrm>
              <a:off x="6196794" y="4702176"/>
              <a:ext cx="131955" cy="314325"/>
            </a:xfrm>
            <a:custGeom>
              <a:avLst/>
              <a:gdLst>
                <a:gd name="T0" fmla="*/ 76 w 76"/>
                <a:gd name="T1" fmla="*/ 94 h 198"/>
                <a:gd name="T2" fmla="*/ 38 w 76"/>
                <a:gd name="T3" fmla="*/ 0 h 198"/>
                <a:gd name="T4" fmla="*/ 0 w 76"/>
                <a:gd name="T5" fmla="*/ 94 h 198"/>
                <a:gd name="T6" fmla="*/ 38 w 76"/>
                <a:gd name="T7" fmla="*/ 198 h 198"/>
                <a:gd name="T8" fmla="*/ 76 w 76"/>
                <a:gd name="T9" fmla="*/ 9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6" h="198">
                  <a:moveTo>
                    <a:pt x="76" y="94"/>
                  </a:moveTo>
                  <a:lnTo>
                    <a:pt x="38" y="0"/>
                  </a:lnTo>
                  <a:lnTo>
                    <a:pt x="0" y="94"/>
                  </a:lnTo>
                  <a:lnTo>
                    <a:pt x="38" y="198"/>
                  </a:lnTo>
                  <a:lnTo>
                    <a:pt x="76" y="94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4" name="Freeform 71"/>
            <p:cNvSpPr>
              <a:spLocks/>
            </p:cNvSpPr>
            <p:nvPr/>
          </p:nvSpPr>
          <p:spPr bwMode="auto">
            <a:xfrm>
              <a:off x="6686415" y="5224464"/>
              <a:ext cx="163207" cy="120650"/>
            </a:xfrm>
            <a:custGeom>
              <a:avLst/>
              <a:gdLst>
                <a:gd name="T0" fmla="*/ 0 w 94"/>
                <a:gd name="T1" fmla="*/ 76 h 76"/>
                <a:gd name="T2" fmla="*/ 94 w 94"/>
                <a:gd name="T3" fmla="*/ 38 h 76"/>
                <a:gd name="T4" fmla="*/ 0 w 94"/>
                <a:gd name="T5" fmla="*/ 0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76">
                  <a:moveTo>
                    <a:pt x="0" y="76"/>
                  </a:moveTo>
                  <a:lnTo>
                    <a:pt x="94" y="38"/>
                  </a:lnTo>
                  <a:lnTo>
                    <a:pt x="0" y="0"/>
                  </a:lnTo>
                </a:path>
              </a:pathLst>
            </a:custGeom>
            <a:noFill/>
            <a:ln w="14288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5" name="Freeform 72"/>
            <p:cNvSpPr>
              <a:spLocks/>
            </p:cNvSpPr>
            <p:nvPr/>
          </p:nvSpPr>
          <p:spPr bwMode="auto">
            <a:xfrm>
              <a:off x="3458738" y="2178051"/>
              <a:ext cx="1663321" cy="403225"/>
            </a:xfrm>
            <a:custGeom>
              <a:avLst/>
              <a:gdLst>
                <a:gd name="T0" fmla="*/ 0 w 958"/>
                <a:gd name="T1" fmla="*/ 0 h 254"/>
                <a:gd name="T2" fmla="*/ 864 w 958"/>
                <a:gd name="T3" fmla="*/ 0 h 254"/>
                <a:gd name="T4" fmla="*/ 958 w 958"/>
                <a:gd name="T5" fmla="*/ 94 h 254"/>
                <a:gd name="T6" fmla="*/ 958 w 958"/>
                <a:gd name="T7" fmla="*/ 254 h 254"/>
                <a:gd name="T8" fmla="*/ 0 w 958"/>
                <a:gd name="T9" fmla="*/ 254 h 254"/>
                <a:gd name="T10" fmla="*/ 0 w 958"/>
                <a:gd name="T1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958" h="254">
                  <a:moveTo>
                    <a:pt x="0" y="0"/>
                  </a:moveTo>
                  <a:lnTo>
                    <a:pt x="864" y="0"/>
                  </a:lnTo>
                  <a:lnTo>
                    <a:pt x="958" y="94"/>
                  </a:lnTo>
                  <a:lnTo>
                    <a:pt x="958" y="254"/>
                  </a:lnTo>
                  <a:lnTo>
                    <a:pt x="0" y="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6" name="Freeform 73"/>
            <p:cNvSpPr>
              <a:spLocks/>
            </p:cNvSpPr>
            <p:nvPr/>
          </p:nvSpPr>
          <p:spPr bwMode="auto">
            <a:xfrm>
              <a:off x="4958852" y="2178051"/>
              <a:ext cx="163207" cy="149225"/>
            </a:xfrm>
            <a:custGeom>
              <a:avLst/>
              <a:gdLst>
                <a:gd name="T0" fmla="*/ 0 w 94"/>
                <a:gd name="T1" fmla="*/ 0 h 94"/>
                <a:gd name="T2" fmla="*/ 0 w 94"/>
                <a:gd name="T3" fmla="*/ 94 h 94"/>
                <a:gd name="T4" fmla="*/ 94 w 94"/>
                <a:gd name="T5" fmla="*/ 94 h 94"/>
                <a:gd name="T6" fmla="*/ 0 w 94"/>
                <a:gd name="T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94">
                  <a:moveTo>
                    <a:pt x="0" y="0"/>
                  </a:moveTo>
                  <a:lnTo>
                    <a:pt x="0" y="94"/>
                  </a:lnTo>
                  <a:lnTo>
                    <a:pt x="94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7" name="Rectangle 74"/>
            <p:cNvSpPr>
              <a:spLocks noChangeArrowheads="1"/>
            </p:cNvSpPr>
            <p:nvPr/>
          </p:nvSpPr>
          <p:spPr bwMode="auto">
            <a:xfrm>
              <a:off x="3540341" y="2236789"/>
              <a:ext cx="1467126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slot.excecute()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8" name="Line 75"/>
            <p:cNvSpPr>
              <a:spLocks noChangeShapeType="1"/>
            </p:cNvSpPr>
            <p:nvPr/>
          </p:nvSpPr>
          <p:spPr bwMode="auto">
            <a:xfrm>
              <a:off x="2984743" y="2357439"/>
              <a:ext cx="473995" cy="0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" name="Freeform 76"/>
            <p:cNvSpPr>
              <a:spLocks/>
            </p:cNvSpPr>
            <p:nvPr/>
          </p:nvSpPr>
          <p:spPr bwMode="auto">
            <a:xfrm>
              <a:off x="4762657" y="5522914"/>
              <a:ext cx="1777913" cy="403225"/>
            </a:xfrm>
            <a:custGeom>
              <a:avLst/>
              <a:gdLst>
                <a:gd name="T0" fmla="*/ 0 w 1024"/>
                <a:gd name="T1" fmla="*/ 0 h 254"/>
                <a:gd name="T2" fmla="*/ 930 w 1024"/>
                <a:gd name="T3" fmla="*/ 0 h 254"/>
                <a:gd name="T4" fmla="*/ 1024 w 1024"/>
                <a:gd name="T5" fmla="*/ 94 h 254"/>
                <a:gd name="T6" fmla="*/ 1024 w 1024"/>
                <a:gd name="T7" fmla="*/ 254 h 254"/>
                <a:gd name="T8" fmla="*/ 0 w 1024"/>
                <a:gd name="T9" fmla="*/ 254 h 254"/>
                <a:gd name="T10" fmla="*/ 0 w 1024"/>
                <a:gd name="T11" fmla="*/ 0 h 2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24" h="254">
                  <a:moveTo>
                    <a:pt x="0" y="0"/>
                  </a:moveTo>
                  <a:lnTo>
                    <a:pt x="930" y="0"/>
                  </a:lnTo>
                  <a:lnTo>
                    <a:pt x="1024" y="94"/>
                  </a:lnTo>
                  <a:lnTo>
                    <a:pt x="1024" y="254"/>
                  </a:lnTo>
                  <a:lnTo>
                    <a:pt x="0" y="25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0" name="Freeform 77"/>
            <p:cNvSpPr>
              <a:spLocks/>
            </p:cNvSpPr>
            <p:nvPr/>
          </p:nvSpPr>
          <p:spPr bwMode="auto">
            <a:xfrm>
              <a:off x="6377363" y="5522914"/>
              <a:ext cx="163207" cy="149225"/>
            </a:xfrm>
            <a:custGeom>
              <a:avLst/>
              <a:gdLst>
                <a:gd name="T0" fmla="*/ 0 w 94"/>
                <a:gd name="T1" fmla="*/ 0 h 94"/>
                <a:gd name="T2" fmla="*/ 0 w 94"/>
                <a:gd name="T3" fmla="*/ 94 h 94"/>
                <a:gd name="T4" fmla="*/ 94 w 94"/>
                <a:gd name="T5" fmla="*/ 94 h 94"/>
                <a:gd name="T6" fmla="*/ 0 w 94"/>
                <a:gd name="T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94">
                  <a:moveTo>
                    <a:pt x="0" y="0"/>
                  </a:moveTo>
                  <a:lnTo>
                    <a:pt x="0" y="94"/>
                  </a:lnTo>
                  <a:lnTo>
                    <a:pt x="94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4288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Rectangle 78"/>
            <p:cNvSpPr>
              <a:spLocks noChangeArrowheads="1"/>
            </p:cNvSpPr>
            <p:nvPr/>
          </p:nvSpPr>
          <p:spPr bwMode="auto">
            <a:xfrm>
              <a:off x="4844260" y="5583239"/>
              <a:ext cx="1647695" cy="284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4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garageDoor.up()</a:t>
              </a:r>
              <a:endPara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2" name="Line 79"/>
            <p:cNvSpPr>
              <a:spLocks noChangeShapeType="1"/>
            </p:cNvSpPr>
            <p:nvPr/>
          </p:nvSpPr>
          <p:spPr bwMode="auto">
            <a:xfrm>
              <a:off x="5740162" y="4702176"/>
              <a:ext cx="0" cy="820738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Line 79"/>
            <p:cNvSpPr>
              <a:spLocks noChangeShapeType="1"/>
            </p:cNvSpPr>
            <p:nvPr/>
          </p:nvSpPr>
          <p:spPr bwMode="auto">
            <a:xfrm>
              <a:off x="3955303" y="3276601"/>
              <a:ext cx="0" cy="274638"/>
            </a:xfrm>
            <a:prstGeom prst="line">
              <a:avLst/>
            </a:prstGeom>
            <a:noFill/>
            <a:ln w="14288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51216184"/>
      </p:ext>
    </p:extLst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Coding Our Command Object</a:t>
            </a:r>
          </a:p>
        </p:txBody>
      </p:sp>
      <p:sp>
        <p:nvSpPr>
          <p:cNvPr id="819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Command Interface: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819A6-E1F3-4879-B212-13B94FF3214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19204" name="Rectangle 4"/>
          <p:cNvSpPr>
            <a:spLocks noChangeArrowheads="1"/>
          </p:cNvSpPr>
          <p:nvPr/>
        </p:nvSpPr>
        <p:spPr bwMode="auto">
          <a:xfrm>
            <a:off x="914400" y="1828800"/>
            <a:ext cx="7620000" cy="92551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Command {</a:t>
            </a:r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execute();</a:t>
            </a:r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19205" name="Rectangle 5"/>
          <p:cNvSpPr>
            <a:spLocks noChangeArrowheads="1"/>
          </p:cNvSpPr>
          <p:nvPr/>
        </p:nvSpPr>
        <p:spPr bwMode="auto">
          <a:xfrm>
            <a:off x="457200" y="2895600"/>
            <a:ext cx="82296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en-US"/>
              <a:t>Implementing a Command to turn the light on</a:t>
            </a:r>
          </a:p>
        </p:txBody>
      </p:sp>
      <p:sp>
        <p:nvSpPr>
          <p:cNvPr id="819206" name="Rectangle 6"/>
          <p:cNvSpPr>
            <a:spLocks noChangeArrowheads="1"/>
          </p:cNvSpPr>
          <p:nvPr/>
        </p:nvSpPr>
        <p:spPr bwMode="auto">
          <a:xfrm>
            <a:off x="914400" y="3429000"/>
            <a:ext cx="7620000" cy="312261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LightOnCommand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Command {</a:t>
            </a:r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Light light;</a:t>
            </a:r>
          </a:p>
          <a:p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LightOnCommand(Light light){</a:t>
            </a:r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.light = light;</a:t>
            </a:r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altLang="en-US">
              <a:latin typeface="Consolas" panose="020B0609020204030204" pitchFamily="49" charset="0"/>
            </a:endParaRPr>
          </a:p>
          <a:p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execute() {</a:t>
            </a:r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light.on();</a:t>
            </a:r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4191000" y="1991380"/>
            <a:ext cx="4876799" cy="584775"/>
            <a:chOff x="4191001" y="2006702"/>
            <a:chExt cx="4876799" cy="584775"/>
          </a:xfrm>
        </p:grpSpPr>
        <p:sp>
          <p:nvSpPr>
            <p:cNvPr id="819207" name="Text Box 7"/>
            <p:cNvSpPr txBox="1">
              <a:spLocks noChangeArrowheads="1"/>
            </p:cNvSpPr>
            <p:nvPr/>
          </p:nvSpPr>
          <p:spPr bwMode="auto">
            <a:xfrm>
              <a:off x="4800600" y="2006702"/>
              <a:ext cx="4267200" cy="584775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Simple. </a:t>
              </a:r>
              <a:b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</a:br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All we need is one method called </a:t>
              </a:r>
              <a:r>
                <a:rPr lang="en-US" altLang="en-US" sz="16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execute()</a:t>
              </a:r>
              <a:endParaRPr lang="en-US" altLang="en-US" sz="1600">
                <a:solidFill>
                  <a:srgbClr val="0C00EE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3" name="Straight Arrow Connector 2"/>
            <p:cNvCxnSpPr>
              <a:stCxn id="819207" idx="1"/>
            </p:cNvCxnSpPr>
            <p:nvPr/>
          </p:nvCxnSpPr>
          <p:spPr bwMode="auto">
            <a:xfrm flipH="1">
              <a:off x="4191001" y="2299090"/>
              <a:ext cx="609599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Group 5"/>
          <p:cNvGrpSpPr/>
          <p:nvPr/>
        </p:nvGrpSpPr>
        <p:grpSpPr>
          <a:xfrm>
            <a:off x="3232969" y="5620755"/>
            <a:ext cx="4387031" cy="830997"/>
            <a:chOff x="4267200" y="5315580"/>
            <a:chExt cx="4387031" cy="830997"/>
          </a:xfrm>
        </p:grpSpPr>
        <p:sp>
          <p:nvSpPr>
            <p:cNvPr id="819209" name="Text Box 9"/>
            <p:cNvSpPr txBox="1">
              <a:spLocks noChangeArrowheads="1"/>
            </p:cNvSpPr>
            <p:nvPr/>
          </p:nvSpPr>
          <p:spPr bwMode="auto">
            <a:xfrm>
              <a:off x="4927190" y="5315580"/>
              <a:ext cx="3727041" cy="830997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The execute method calls the </a:t>
              </a:r>
              <a:r>
                <a:rPr lang="en-US" altLang="en-US" sz="16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on()</a:t>
              </a:r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 method on the receiving object, which is the light that we are controlling.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 bwMode="auto">
            <a:xfrm flipH="1">
              <a:off x="4267200" y="5562600"/>
              <a:ext cx="68580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7" name="Group 16"/>
          <p:cNvGrpSpPr/>
          <p:nvPr/>
        </p:nvGrpSpPr>
        <p:grpSpPr>
          <a:xfrm>
            <a:off x="4281948" y="4055849"/>
            <a:ext cx="4789231" cy="1323439"/>
            <a:chOff x="4281948" y="4055849"/>
            <a:chExt cx="4789231" cy="1323439"/>
          </a:xfrm>
        </p:grpSpPr>
        <p:sp>
          <p:nvSpPr>
            <p:cNvPr id="819208" name="Text Box 8"/>
            <p:cNvSpPr txBox="1">
              <a:spLocks noChangeArrowheads="1"/>
            </p:cNvSpPr>
            <p:nvPr/>
          </p:nvSpPr>
          <p:spPr bwMode="auto">
            <a:xfrm>
              <a:off x="5756479" y="4055849"/>
              <a:ext cx="3314700" cy="1323439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The constructor is passed the specific light that this command is going to control. When </a:t>
              </a:r>
              <a:r>
                <a:rPr lang="en-US" altLang="en-US" sz="16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execute()</a:t>
              </a:r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 gets called, this light object is the </a:t>
              </a:r>
              <a:r>
                <a:rPr lang="en-US" altLang="en-US" sz="1600" b="1">
                  <a:solidFill>
                    <a:srgbClr val="0C00EE"/>
                  </a:solidFill>
                  <a:latin typeface="Arial" panose="020B0604020202020204" pitchFamily="34" charset="0"/>
                </a:rPr>
                <a:t>Receiver</a:t>
              </a:r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 of the request.</a:t>
              </a:r>
            </a:p>
          </p:txBody>
        </p:sp>
        <p:sp>
          <p:nvSpPr>
            <p:cNvPr id="16" name="Freeform 15"/>
            <p:cNvSpPr/>
            <p:nvPr/>
          </p:nvSpPr>
          <p:spPr bwMode="auto">
            <a:xfrm>
              <a:off x="4281948" y="4645742"/>
              <a:ext cx="1474531" cy="339474"/>
            </a:xfrm>
            <a:custGeom>
              <a:avLst/>
              <a:gdLst>
                <a:gd name="connsiteX0" fmla="*/ 1814052 w 1814052"/>
                <a:gd name="connsiteY0" fmla="*/ 221226 h 339474"/>
                <a:gd name="connsiteX1" fmla="*/ 1253613 w 1814052"/>
                <a:gd name="connsiteY1" fmla="*/ 58993 h 339474"/>
                <a:gd name="connsiteX2" fmla="*/ 1179871 w 1814052"/>
                <a:gd name="connsiteY2" fmla="*/ 339213 h 339474"/>
                <a:gd name="connsiteX3" fmla="*/ 0 w 1814052"/>
                <a:gd name="connsiteY3" fmla="*/ 0 h 3394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14052" h="339474">
                  <a:moveTo>
                    <a:pt x="1814052" y="221226"/>
                  </a:moveTo>
                  <a:cubicBezTo>
                    <a:pt x="1586681" y="130277"/>
                    <a:pt x="1359310" y="39328"/>
                    <a:pt x="1253613" y="58993"/>
                  </a:cubicBezTo>
                  <a:cubicBezTo>
                    <a:pt x="1147916" y="78658"/>
                    <a:pt x="1388806" y="349045"/>
                    <a:pt x="1179871" y="339213"/>
                  </a:cubicBezTo>
                  <a:cubicBezTo>
                    <a:pt x="970935" y="329381"/>
                    <a:pt x="485467" y="164690"/>
                    <a:pt x="0" y="0"/>
                  </a:cubicBezTo>
                </a:path>
              </a:pathLst>
            </a:custGeom>
            <a:noFill/>
            <a:ln w="28575" cap="flat" cmpd="sng" algn="ctr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vi-V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03" grpId="0" build="p"/>
      <p:bldP spid="819204" grpId="0" animBg="1"/>
      <p:bldP spid="819205" grpId="0"/>
      <p:bldP spid="81920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82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Command Object</a:t>
            </a:r>
          </a:p>
        </p:txBody>
      </p:sp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E367-D9D3-4DAF-9C87-C96554BD98A4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608268" name="Text Box 12"/>
          <p:cNvSpPr txBox="1">
            <a:spLocks noChangeArrowheads="1"/>
          </p:cNvSpPr>
          <p:nvPr/>
        </p:nvSpPr>
        <p:spPr bwMode="auto">
          <a:xfrm>
            <a:off x="533400" y="1371600"/>
            <a:ext cx="8153400" cy="433863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SimpleRemoteControl {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Command slot;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SimpleRemoteControl() { }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setCommand(Command command) {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slot = command;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buttonWasPressed() {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slot.execute();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743200" y="1757363"/>
            <a:ext cx="4419600" cy="584775"/>
            <a:chOff x="2743200" y="1757363"/>
            <a:chExt cx="4419600" cy="584775"/>
          </a:xfrm>
        </p:grpSpPr>
        <p:sp>
          <p:nvSpPr>
            <p:cNvPr id="608261" name="Text Box 5"/>
            <p:cNvSpPr txBox="1">
              <a:spLocks noChangeArrowheads="1"/>
            </p:cNvSpPr>
            <p:nvPr/>
          </p:nvSpPr>
          <p:spPr bwMode="auto">
            <a:xfrm>
              <a:off x="3270250" y="1757363"/>
              <a:ext cx="3892550" cy="584775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We have one slot to hold our command, which will control one device.</a:t>
              </a:r>
            </a:p>
          </p:txBody>
        </p:sp>
        <p:cxnSp>
          <p:nvCxnSpPr>
            <p:cNvPr id="3" name="Straight Arrow Connector 2"/>
            <p:cNvCxnSpPr/>
            <p:nvPr/>
          </p:nvCxnSpPr>
          <p:spPr bwMode="auto">
            <a:xfrm flipH="1">
              <a:off x="2743200" y="1905000"/>
              <a:ext cx="527050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6" name="Group 5"/>
          <p:cNvGrpSpPr/>
          <p:nvPr/>
        </p:nvGrpSpPr>
        <p:grpSpPr>
          <a:xfrm>
            <a:off x="3399503" y="4676745"/>
            <a:ext cx="5592098" cy="838299"/>
            <a:chOff x="3399503" y="4676745"/>
            <a:chExt cx="5058698" cy="838299"/>
          </a:xfrm>
        </p:grpSpPr>
        <p:sp>
          <p:nvSpPr>
            <p:cNvPr id="608265" name="Text Box 9"/>
            <p:cNvSpPr txBox="1">
              <a:spLocks noChangeArrowheads="1"/>
            </p:cNvSpPr>
            <p:nvPr/>
          </p:nvSpPr>
          <p:spPr bwMode="auto">
            <a:xfrm>
              <a:off x="4218902" y="4684047"/>
              <a:ext cx="4239299" cy="830997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This method is called when the button is pressed. </a:t>
              </a:r>
              <a:b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</a:br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All we do is take the current command bound to the slot and call its </a:t>
              </a:r>
              <a:r>
                <a:rPr lang="en-US" altLang="en-US" sz="16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execute()</a:t>
              </a:r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 method.</a:t>
              </a:r>
            </a:p>
          </p:txBody>
        </p:sp>
        <p:sp>
          <p:nvSpPr>
            <p:cNvPr id="11" name="Freeform 10"/>
            <p:cNvSpPr/>
            <p:nvPr/>
          </p:nvSpPr>
          <p:spPr bwMode="auto">
            <a:xfrm>
              <a:off x="3399503" y="4676745"/>
              <a:ext cx="867205" cy="400110"/>
            </a:xfrm>
            <a:custGeom>
              <a:avLst/>
              <a:gdLst>
                <a:gd name="connsiteX0" fmla="*/ 943897 w 943897"/>
                <a:gd name="connsiteY0" fmla="*/ 457200 h 457200"/>
                <a:gd name="connsiteX1" fmla="*/ 324465 w 943897"/>
                <a:gd name="connsiteY1" fmla="*/ 353961 h 457200"/>
                <a:gd name="connsiteX2" fmla="*/ 0 w 943897"/>
                <a:gd name="connsiteY2" fmla="*/ 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43897" h="457200">
                  <a:moveTo>
                    <a:pt x="943897" y="457200"/>
                  </a:moveTo>
                  <a:cubicBezTo>
                    <a:pt x="712839" y="443680"/>
                    <a:pt x="481781" y="430161"/>
                    <a:pt x="324465" y="353961"/>
                  </a:cubicBezTo>
                  <a:cubicBezTo>
                    <a:pt x="167149" y="277761"/>
                    <a:pt x="83574" y="138880"/>
                    <a:pt x="0" y="0"/>
                  </a:cubicBezTo>
                </a:path>
              </a:pathLst>
            </a:custGeom>
            <a:noFill/>
            <a:ln w="28575" cap="flat" cmpd="sng" algn="ctr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vi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347884" y="3451224"/>
            <a:ext cx="5643716" cy="830997"/>
            <a:chOff x="3347884" y="3451224"/>
            <a:chExt cx="5643716" cy="830997"/>
          </a:xfrm>
        </p:grpSpPr>
        <p:sp>
          <p:nvSpPr>
            <p:cNvPr id="608263" name="Text Box 7"/>
            <p:cNvSpPr txBox="1">
              <a:spLocks noChangeArrowheads="1"/>
            </p:cNvSpPr>
            <p:nvPr/>
          </p:nvSpPr>
          <p:spPr bwMode="auto">
            <a:xfrm>
              <a:off x="4305300" y="3451224"/>
              <a:ext cx="4686300" cy="830997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Method for setting the command the slot it’s going to control. This could be called if the client wanted to change the behavior of the remote button.</a:t>
              </a:r>
            </a:p>
          </p:txBody>
        </p:sp>
        <p:sp>
          <p:nvSpPr>
            <p:cNvPr id="9" name="Freeform 8"/>
            <p:cNvSpPr/>
            <p:nvPr/>
          </p:nvSpPr>
          <p:spPr bwMode="auto">
            <a:xfrm>
              <a:off x="3347884" y="3473311"/>
              <a:ext cx="958645" cy="400110"/>
            </a:xfrm>
            <a:custGeom>
              <a:avLst/>
              <a:gdLst>
                <a:gd name="connsiteX0" fmla="*/ 958645 w 958645"/>
                <a:gd name="connsiteY0" fmla="*/ 560438 h 591971"/>
                <a:gd name="connsiteX1" fmla="*/ 560439 w 958645"/>
                <a:gd name="connsiteY1" fmla="*/ 206477 h 591971"/>
                <a:gd name="connsiteX2" fmla="*/ 442451 w 958645"/>
                <a:gd name="connsiteY2" fmla="*/ 589935 h 591971"/>
                <a:gd name="connsiteX3" fmla="*/ 0 w 958645"/>
                <a:gd name="connsiteY3" fmla="*/ 0 h 591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958645" h="591971">
                  <a:moveTo>
                    <a:pt x="958645" y="560438"/>
                  </a:moveTo>
                  <a:cubicBezTo>
                    <a:pt x="802558" y="380999"/>
                    <a:pt x="646471" y="201561"/>
                    <a:pt x="560439" y="206477"/>
                  </a:cubicBezTo>
                  <a:cubicBezTo>
                    <a:pt x="474407" y="211393"/>
                    <a:pt x="535857" y="624348"/>
                    <a:pt x="442451" y="589935"/>
                  </a:cubicBezTo>
                  <a:cubicBezTo>
                    <a:pt x="349045" y="555522"/>
                    <a:pt x="174522" y="277761"/>
                    <a:pt x="0" y="0"/>
                  </a:cubicBezTo>
                </a:path>
              </a:pathLst>
            </a:custGeom>
            <a:noFill/>
            <a:ln w="28575" cap="flat" cmpd="sng" algn="ctr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vi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Simple test to use the Remote Control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D425F0-98A5-41C2-A742-4A18FEDDAC2E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609297" name="Text Box 17"/>
          <p:cNvSpPr txBox="1">
            <a:spLocks noChangeArrowheads="1"/>
          </p:cNvSpPr>
          <p:nvPr/>
        </p:nvSpPr>
        <p:spPr bwMode="auto">
          <a:xfrm>
            <a:off x="457200" y="1371600"/>
            <a:ext cx="8229600" cy="469051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RemoteControlTest {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main (String[] args) {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SimpleRemoteControl remote =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SimpleRemoteControl();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Light light =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Light();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LightOnCommand lightOn =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LightOnCommand(light);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remote.setCommand(lightOn);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remote.buttonWasPressed();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4724400" y="1371600"/>
            <a:ext cx="1589742" cy="338554"/>
            <a:chOff x="4724400" y="1371600"/>
            <a:chExt cx="1589742" cy="338554"/>
          </a:xfrm>
        </p:grpSpPr>
        <p:sp>
          <p:nvSpPr>
            <p:cNvPr id="609285" name="Text Box 5"/>
            <p:cNvSpPr txBox="1">
              <a:spLocks noChangeArrowheads="1"/>
            </p:cNvSpPr>
            <p:nvPr/>
          </p:nvSpPr>
          <p:spPr bwMode="auto">
            <a:xfrm>
              <a:off x="5257800" y="1371600"/>
              <a:ext cx="1056342" cy="338554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Client</a:t>
              </a:r>
            </a:p>
          </p:txBody>
        </p:sp>
        <p:cxnSp>
          <p:nvCxnSpPr>
            <p:cNvPr id="6" name="Straight Arrow Connector 5"/>
            <p:cNvCxnSpPr>
              <a:stCxn id="609285" idx="1"/>
            </p:cNvCxnSpPr>
            <p:nvPr/>
          </p:nvCxnSpPr>
          <p:spPr bwMode="auto">
            <a:xfrm flipH="1" flipV="1">
              <a:off x="4724400" y="1528764"/>
              <a:ext cx="533400" cy="12113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2" name="Group 11"/>
          <p:cNvGrpSpPr/>
          <p:nvPr/>
        </p:nvGrpSpPr>
        <p:grpSpPr>
          <a:xfrm>
            <a:off x="3421626" y="3041452"/>
            <a:ext cx="4389284" cy="598526"/>
            <a:chOff x="3421626" y="3041452"/>
            <a:chExt cx="3998061" cy="598526"/>
          </a:xfrm>
        </p:grpSpPr>
        <p:sp>
          <p:nvSpPr>
            <p:cNvPr id="609289" name="Text Box 9"/>
            <p:cNvSpPr txBox="1">
              <a:spLocks noChangeArrowheads="1"/>
            </p:cNvSpPr>
            <p:nvPr/>
          </p:nvSpPr>
          <p:spPr bwMode="auto">
            <a:xfrm>
              <a:off x="4724401" y="3055203"/>
              <a:ext cx="2695286" cy="584775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create a </a:t>
              </a:r>
              <a:r>
                <a:rPr lang="en-US" altLang="en-US" sz="16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Light</a:t>
              </a:r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 Object</a:t>
              </a:r>
            </a:p>
            <a:p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the </a:t>
              </a:r>
              <a:r>
                <a:rPr lang="en-US" altLang="en-US" sz="16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Receiver</a:t>
              </a:r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 of the request.</a:t>
              </a: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3421626" y="3041452"/>
              <a:ext cx="1297858" cy="400110"/>
            </a:xfrm>
            <a:custGeom>
              <a:avLst/>
              <a:gdLst>
                <a:gd name="connsiteX0" fmla="*/ 1297858 w 1297858"/>
                <a:gd name="connsiteY0" fmla="*/ 109515 h 271748"/>
                <a:gd name="connsiteX1" fmla="*/ 516193 w 1297858"/>
                <a:gd name="connsiteY1" fmla="*/ 6277 h 271748"/>
                <a:gd name="connsiteX2" fmla="*/ 0 w 1297858"/>
                <a:gd name="connsiteY2" fmla="*/ 271748 h 271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97858" h="271748">
                  <a:moveTo>
                    <a:pt x="1297858" y="109515"/>
                  </a:moveTo>
                  <a:cubicBezTo>
                    <a:pt x="1015180" y="44376"/>
                    <a:pt x="732503" y="-20762"/>
                    <a:pt x="516193" y="6277"/>
                  </a:cubicBezTo>
                  <a:cubicBezTo>
                    <a:pt x="299883" y="33316"/>
                    <a:pt x="149941" y="152532"/>
                    <a:pt x="0" y="271748"/>
                  </a:cubicBezTo>
                </a:path>
              </a:pathLst>
            </a:custGeom>
            <a:noFill/>
            <a:ln w="28575" cap="flat" cmpd="sng" algn="ctr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vi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2001" y="3691619"/>
            <a:ext cx="4572000" cy="631997"/>
            <a:chOff x="4572001" y="3691619"/>
            <a:chExt cx="4572000" cy="631997"/>
          </a:xfrm>
        </p:grpSpPr>
        <p:sp>
          <p:nvSpPr>
            <p:cNvPr id="609291" name="Text Box 11"/>
            <p:cNvSpPr txBox="1">
              <a:spLocks noChangeArrowheads="1"/>
            </p:cNvSpPr>
            <p:nvPr/>
          </p:nvSpPr>
          <p:spPr bwMode="auto">
            <a:xfrm>
              <a:off x="4572001" y="3691619"/>
              <a:ext cx="4572000" cy="338554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create a command and pass it to the </a:t>
              </a:r>
              <a:r>
                <a:rPr lang="en-US" altLang="en-US" sz="16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Receiver</a:t>
              </a:r>
              <a:endParaRPr lang="en-US" altLang="en-US" sz="1600">
                <a:solidFill>
                  <a:srgbClr val="0C00EE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8" name="Freeform 7"/>
            <p:cNvSpPr/>
            <p:nvPr/>
          </p:nvSpPr>
          <p:spPr bwMode="auto">
            <a:xfrm>
              <a:off x="7551174" y="3923506"/>
              <a:ext cx="899652" cy="400110"/>
            </a:xfrm>
            <a:custGeom>
              <a:avLst/>
              <a:gdLst>
                <a:gd name="connsiteX0" fmla="*/ 899652 w 899652"/>
                <a:gd name="connsiteY0" fmla="*/ 0 h 312489"/>
                <a:gd name="connsiteX1" fmla="*/ 486697 w 899652"/>
                <a:gd name="connsiteY1" fmla="*/ 280219 h 312489"/>
                <a:gd name="connsiteX2" fmla="*/ 0 w 899652"/>
                <a:gd name="connsiteY2" fmla="*/ 294968 h 312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9652" h="312489">
                  <a:moveTo>
                    <a:pt x="899652" y="0"/>
                  </a:moveTo>
                  <a:cubicBezTo>
                    <a:pt x="768145" y="115529"/>
                    <a:pt x="636639" y="231058"/>
                    <a:pt x="486697" y="280219"/>
                  </a:cubicBezTo>
                  <a:cubicBezTo>
                    <a:pt x="336755" y="329380"/>
                    <a:pt x="168377" y="312174"/>
                    <a:pt x="0" y="294968"/>
                  </a:cubicBezTo>
                </a:path>
              </a:pathLst>
            </a:custGeom>
            <a:noFill/>
            <a:ln w="28575" cap="flat" cmpd="sng" algn="ctr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vi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4503176" y="4648200"/>
            <a:ext cx="3947650" cy="338554"/>
            <a:chOff x="4503175" y="4648200"/>
            <a:chExt cx="3300532" cy="338554"/>
          </a:xfrm>
        </p:grpSpPr>
        <p:sp>
          <p:nvSpPr>
            <p:cNvPr id="609293" name="Text Box 13"/>
            <p:cNvSpPr txBox="1">
              <a:spLocks noChangeArrowheads="1"/>
            </p:cNvSpPr>
            <p:nvPr/>
          </p:nvSpPr>
          <p:spPr bwMode="auto">
            <a:xfrm>
              <a:off x="5029200" y="4648200"/>
              <a:ext cx="2774507" cy="338554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pass the command to the </a:t>
              </a:r>
              <a:r>
                <a:rPr lang="en-US" altLang="en-US" sz="16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Invoker</a:t>
              </a:r>
              <a:endParaRPr lang="en-US" altLang="en-US" sz="1600">
                <a:solidFill>
                  <a:srgbClr val="0C00EE"/>
                </a:solidFill>
                <a:latin typeface="Arial" panose="020B0604020202020204" pitchFamily="34" charset="0"/>
              </a:endParaRP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 flipH="1" flipV="1">
              <a:off x="4503175" y="4815040"/>
              <a:ext cx="533400" cy="1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15" name="Group 14"/>
          <p:cNvGrpSpPr/>
          <p:nvPr/>
        </p:nvGrpSpPr>
        <p:grpSpPr>
          <a:xfrm>
            <a:off x="4503176" y="5070297"/>
            <a:ext cx="3947650" cy="338554"/>
            <a:chOff x="4501085" y="5029200"/>
            <a:chExt cx="3499915" cy="338554"/>
          </a:xfrm>
        </p:grpSpPr>
        <p:sp>
          <p:nvSpPr>
            <p:cNvPr id="609295" name="Text Box 15"/>
            <p:cNvSpPr txBox="1">
              <a:spLocks noChangeArrowheads="1"/>
            </p:cNvSpPr>
            <p:nvPr/>
          </p:nvSpPr>
          <p:spPr bwMode="auto">
            <a:xfrm>
              <a:off x="5066707" y="5029200"/>
              <a:ext cx="2934293" cy="338554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r"/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simulate the button being pressed.</a:t>
              </a:r>
            </a:p>
          </p:txBody>
        </p:sp>
        <p:cxnSp>
          <p:nvCxnSpPr>
            <p:cNvPr id="20" name="Straight Arrow Connector 19"/>
            <p:cNvCxnSpPr>
              <a:stCxn id="609295" idx="1"/>
            </p:cNvCxnSpPr>
            <p:nvPr/>
          </p:nvCxnSpPr>
          <p:spPr bwMode="auto">
            <a:xfrm flipH="1">
              <a:off x="4501085" y="5198477"/>
              <a:ext cx="565622" cy="0"/>
            </a:xfrm>
            <a:prstGeom prst="straightConnector1">
              <a:avLst/>
            </a:prstGeom>
            <a:solidFill>
              <a:schemeClr val="accent1"/>
            </a:solidFill>
            <a:ln w="28575" cap="flat" cmpd="sng" algn="ctr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21" name="Group 20"/>
          <p:cNvGrpSpPr/>
          <p:nvPr/>
        </p:nvGrpSpPr>
        <p:grpSpPr>
          <a:xfrm>
            <a:off x="5692877" y="1905000"/>
            <a:ext cx="3298723" cy="830997"/>
            <a:chOff x="5692877" y="1905000"/>
            <a:chExt cx="2927555" cy="830997"/>
          </a:xfrm>
        </p:grpSpPr>
        <p:sp>
          <p:nvSpPr>
            <p:cNvPr id="609287" name="Text Box 7"/>
            <p:cNvSpPr txBox="1">
              <a:spLocks noChangeArrowheads="1"/>
            </p:cNvSpPr>
            <p:nvPr/>
          </p:nvSpPr>
          <p:spPr bwMode="auto">
            <a:xfrm>
              <a:off x="6258232" y="1905000"/>
              <a:ext cx="2362200" cy="830997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Invoker</a:t>
              </a:r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: be passed a command object that can be used to make requests. </a:t>
              </a:r>
            </a:p>
          </p:txBody>
        </p:sp>
        <p:sp>
          <p:nvSpPr>
            <p:cNvPr id="18" name="Freeform 17"/>
            <p:cNvSpPr/>
            <p:nvPr/>
          </p:nvSpPr>
          <p:spPr bwMode="auto">
            <a:xfrm>
              <a:off x="5692877" y="2260748"/>
              <a:ext cx="560439" cy="400110"/>
            </a:xfrm>
            <a:custGeom>
              <a:avLst/>
              <a:gdLst>
                <a:gd name="connsiteX0" fmla="*/ 560439 w 560439"/>
                <a:gd name="connsiteY0" fmla="*/ 78096 h 594289"/>
                <a:gd name="connsiteX1" fmla="*/ 442452 w 560439"/>
                <a:gd name="connsiteY1" fmla="*/ 314070 h 594289"/>
                <a:gd name="connsiteX2" fmla="*/ 398207 w 560439"/>
                <a:gd name="connsiteY2" fmla="*/ 4354 h 594289"/>
                <a:gd name="connsiteX3" fmla="*/ 0 w 560439"/>
                <a:gd name="connsiteY3" fmla="*/ 594289 h 594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439" h="594289">
                  <a:moveTo>
                    <a:pt x="560439" y="78096"/>
                  </a:moveTo>
                  <a:cubicBezTo>
                    <a:pt x="514965" y="202228"/>
                    <a:pt x="469491" y="326360"/>
                    <a:pt x="442452" y="314070"/>
                  </a:cubicBezTo>
                  <a:cubicBezTo>
                    <a:pt x="415413" y="301780"/>
                    <a:pt x="471949" y="-42349"/>
                    <a:pt x="398207" y="4354"/>
                  </a:cubicBezTo>
                  <a:cubicBezTo>
                    <a:pt x="324465" y="51057"/>
                    <a:pt x="162232" y="322673"/>
                    <a:pt x="0" y="594289"/>
                  </a:cubicBezTo>
                </a:path>
              </a:pathLst>
            </a:custGeom>
            <a:noFill/>
            <a:ln w="28575" cap="flat" cmpd="sng" algn="ctr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vi-VN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6921" name="Rectangle 9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r>
              <a:rPr lang="en-US" altLang="en-US" sz="2000"/>
              <a:t>The Command Pattern encapsulates a request as an object, thereby letting you parameterize other objects with different requests, queue or log requests, and support undoable operations.</a:t>
            </a:r>
          </a:p>
        </p:txBody>
      </p:sp>
      <p:pic>
        <p:nvPicPr>
          <p:cNvPr id="806914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87" y="2808165"/>
            <a:ext cx="7898513" cy="366883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11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63FFED0-2D4D-4218-BCC5-78404307E888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0691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Command Pattern Defined</a:t>
            </a:r>
          </a:p>
        </p:txBody>
      </p:sp>
      <p:sp>
        <p:nvSpPr>
          <p:cNvPr id="806916" name="Text Box 4"/>
          <p:cNvSpPr txBox="1">
            <a:spLocks noChangeArrowheads="1"/>
          </p:cNvSpPr>
          <p:nvPr/>
        </p:nvSpPr>
        <p:spPr bwMode="auto">
          <a:xfrm>
            <a:off x="152399" y="3736696"/>
            <a:ext cx="2488314" cy="78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500">
                <a:solidFill>
                  <a:srgbClr val="0000FF"/>
                </a:solidFill>
                <a:latin typeface="Arial" panose="020B0604020202020204" pitchFamily="34" charset="0"/>
              </a:rPr>
              <a:t>Creates a ConcreteCommand object and sets its receiver </a:t>
            </a:r>
          </a:p>
        </p:txBody>
      </p:sp>
      <p:sp>
        <p:nvSpPr>
          <p:cNvPr id="806917" name="Text Box 5"/>
          <p:cNvSpPr txBox="1">
            <a:spLocks noChangeArrowheads="1"/>
          </p:cNvSpPr>
          <p:nvPr/>
        </p:nvSpPr>
        <p:spPr bwMode="auto">
          <a:xfrm>
            <a:off x="2438400" y="2362200"/>
            <a:ext cx="21336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500">
                <a:solidFill>
                  <a:srgbClr val="0000FF"/>
                </a:solidFill>
                <a:latin typeface="Arial" panose="020B0604020202020204" pitchFamily="34" charset="0"/>
              </a:rPr>
              <a:t>Asks the command to carry out the request </a:t>
            </a:r>
          </a:p>
        </p:txBody>
      </p:sp>
      <p:sp>
        <p:nvSpPr>
          <p:cNvPr id="806918" name="Text Box 6"/>
          <p:cNvSpPr txBox="1">
            <a:spLocks noChangeArrowheads="1"/>
          </p:cNvSpPr>
          <p:nvPr/>
        </p:nvSpPr>
        <p:spPr bwMode="auto">
          <a:xfrm>
            <a:off x="6400800" y="3111500"/>
            <a:ext cx="2286000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500">
                <a:solidFill>
                  <a:srgbClr val="0000FF"/>
                </a:solidFill>
                <a:latin typeface="Arial" panose="020B0604020202020204" pitchFamily="34" charset="0"/>
              </a:rPr>
              <a:t>Declares an interface for executing an operation. </a:t>
            </a:r>
          </a:p>
        </p:txBody>
      </p:sp>
      <p:sp>
        <p:nvSpPr>
          <p:cNvPr id="806919" name="Text Box 7"/>
          <p:cNvSpPr txBox="1">
            <a:spLocks noChangeArrowheads="1"/>
          </p:cNvSpPr>
          <p:nvPr/>
        </p:nvSpPr>
        <p:spPr bwMode="auto">
          <a:xfrm>
            <a:off x="6579487" y="3910584"/>
            <a:ext cx="2488314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500">
                <a:solidFill>
                  <a:srgbClr val="0000FF"/>
                </a:solidFill>
                <a:latin typeface="Arial" panose="020B0604020202020204" pitchFamily="34" charset="0"/>
              </a:rPr>
              <a:t>Defines a binding between a </a:t>
            </a:r>
            <a:r>
              <a:rPr lang="en-US" altLang="en-US" sz="15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Receiver</a:t>
            </a:r>
            <a:r>
              <a:rPr lang="en-US" altLang="en-US" sz="1500">
                <a:solidFill>
                  <a:srgbClr val="0000FF"/>
                </a:solidFill>
                <a:latin typeface="Arial" panose="020B0604020202020204" pitchFamily="34" charset="0"/>
              </a:rPr>
              <a:t> object and an action. </a:t>
            </a:r>
          </a:p>
          <a:p>
            <a:r>
              <a:rPr lang="en-US" altLang="en-US" sz="1500">
                <a:solidFill>
                  <a:srgbClr val="0000FF"/>
                </a:solidFill>
                <a:latin typeface="Arial" panose="020B0604020202020204" pitchFamily="34" charset="0"/>
              </a:rPr>
              <a:t>Implements </a:t>
            </a:r>
            <a:r>
              <a:rPr lang="en-US" altLang="en-US" sz="15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Execute</a:t>
            </a:r>
            <a:r>
              <a:rPr lang="en-US" altLang="en-US" sz="1500">
                <a:solidFill>
                  <a:srgbClr val="0000FF"/>
                </a:solidFill>
                <a:latin typeface="Arial" panose="020B0604020202020204" pitchFamily="34" charset="0"/>
              </a:rPr>
              <a:t> by invoking the corresponding operation(s) on </a:t>
            </a:r>
            <a:r>
              <a:rPr lang="en-US" altLang="en-US" sz="15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Receiver</a:t>
            </a:r>
            <a:r>
              <a:rPr lang="en-US" altLang="en-US" sz="1500">
                <a:solidFill>
                  <a:srgbClr val="0000FF"/>
                </a:solidFill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806920" name="Text Box 8"/>
          <p:cNvSpPr txBox="1">
            <a:spLocks noChangeArrowheads="1"/>
          </p:cNvSpPr>
          <p:nvPr/>
        </p:nvSpPr>
        <p:spPr bwMode="auto">
          <a:xfrm>
            <a:off x="152399" y="5624821"/>
            <a:ext cx="30742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500">
                <a:solidFill>
                  <a:srgbClr val="0000FF"/>
                </a:solidFill>
                <a:latin typeface="Arial" panose="020B0604020202020204" pitchFamily="34" charset="0"/>
              </a:rPr>
              <a:t>Knows how to perform the operations associated with carrying out a request. Any class may serve as a </a:t>
            </a:r>
            <a:r>
              <a:rPr lang="en-US" altLang="en-US" sz="1500" b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Receiver</a:t>
            </a:r>
            <a:r>
              <a:rPr lang="en-US" altLang="en-US" sz="1500">
                <a:solidFill>
                  <a:srgbClr val="0000FF"/>
                </a:solidFill>
                <a:latin typeface="Arial" panose="020B0604020202020204" pitchFamily="34" charset="0"/>
              </a:rPr>
              <a:t>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6917" grpId="0"/>
      <p:bldP spid="806918" grpId="0"/>
      <p:bldP spid="806919" grpId="0"/>
      <p:bldP spid="8069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Applicability</a:t>
            </a:r>
          </a:p>
        </p:txBody>
      </p:sp>
      <p:sp>
        <p:nvSpPr>
          <p:cNvPr id="80793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599"/>
            <a:ext cx="8458200" cy="4876801"/>
          </a:xfrm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en-US" sz="2400"/>
              <a:t>Use the Command pattern when you want to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Parameterize objects by an action to perform: a callback function.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Specify, queue, and execute requests at different times. </a:t>
            </a:r>
          </a:p>
          <a:p>
            <a:pPr>
              <a:lnSpc>
                <a:spcPct val="80000"/>
              </a:lnSpc>
            </a:pPr>
            <a:r>
              <a:rPr lang="en-US" altLang="en-US" sz="2400"/>
              <a:t>Support undo.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The </a:t>
            </a:r>
            <a:r>
              <a:rPr lang="en-US" altLang="en-US" sz="2000" b="1"/>
              <a:t>Command</a:t>
            </a:r>
            <a:r>
              <a:rPr lang="en-US" altLang="en-US" sz="2000"/>
              <a:t>'s </a:t>
            </a:r>
            <a:r>
              <a:rPr lang="en-US" altLang="en-US" sz="2000" b="1">
                <a:solidFill>
                  <a:srgbClr val="0000CC"/>
                </a:solidFill>
                <a:latin typeface="Consolas" panose="020B0609020204030204" pitchFamily="49" charset="0"/>
              </a:rPr>
              <a:t>execute()</a:t>
            </a:r>
            <a:r>
              <a:rPr lang="en-US" altLang="en-US" sz="2000"/>
              <a:t> operation can store state for reversing its effects in the command itself.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The </a:t>
            </a:r>
            <a:r>
              <a:rPr lang="en-US" altLang="en-US" sz="2000" b="1"/>
              <a:t>Command</a:t>
            </a:r>
            <a:r>
              <a:rPr lang="en-US" altLang="en-US" sz="2000"/>
              <a:t> interface must have an added </a:t>
            </a:r>
            <a:r>
              <a:rPr lang="en-US" altLang="en-US" sz="2000" b="1">
                <a:solidFill>
                  <a:srgbClr val="0000CC"/>
                </a:solidFill>
                <a:latin typeface="Consolas" panose="020B0609020204030204" pitchFamily="49" charset="0"/>
              </a:rPr>
              <a:t>unexecute()</a:t>
            </a:r>
            <a:r>
              <a:rPr lang="en-US" altLang="en-US" sz="2000"/>
              <a:t> operation that reverses the effects of a previous call to </a:t>
            </a:r>
            <a:r>
              <a:rPr lang="en-US" altLang="en-US" sz="2000" b="1">
                <a:solidFill>
                  <a:srgbClr val="0000CC"/>
                </a:solidFill>
                <a:latin typeface="Consolas" panose="020B0609020204030204" pitchFamily="49" charset="0"/>
              </a:rPr>
              <a:t>execute()</a:t>
            </a:r>
            <a:endParaRPr lang="en-US" altLang="en-US" sz="2000"/>
          </a:p>
          <a:p>
            <a:pPr>
              <a:lnSpc>
                <a:spcPct val="80000"/>
              </a:lnSpc>
            </a:pPr>
            <a:r>
              <a:rPr lang="en-US" altLang="en-US" sz="2400"/>
              <a:t>Support logging changes so that they can be reapplied in case of a system crash.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By augmenting the </a:t>
            </a:r>
            <a:r>
              <a:rPr lang="en-US" altLang="en-US" sz="2000" b="1"/>
              <a:t>Command </a:t>
            </a:r>
            <a:r>
              <a:rPr lang="en-US" altLang="en-US" sz="2000"/>
              <a:t>interface with </a:t>
            </a:r>
            <a:r>
              <a:rPr lang="en-US" altLang="en-US" sz="2000" b="1">
                <a:solidFill>
                  <a:srgbClr val="0000CC"/>
                </a:solidFill>
                <a:latin typeface="Consolas" panose="020B0609020204030204" pitchFamily="49" charset="0"/>
              </a:rPr>
              <a:t>load()</a:t>
            </a:r>
            <a:r>
              <a:rPr lang="en-US" altLang="en-US" sz="2000"/>
              <a:t> and </a:t>
            </a:r>
            <a:r>
              <a:rPr lang="en-US" altLang="en-US" sz="2000" b="1">
                <a:solidFill>
                  <a:srgbClr val="0000CC"/>
                </a:solidFill>
                <a:latin typeface="Consolas" panose="020B0609020204030204" pitchFamily="49" charset="0"/>
              </a:rPr>
              <a:t>store() </a:t>
            </a:r>
            <a:r>
              <a:rPr lang="en-US" altLang="en-US" sz="2000"/>
              <a:t>operations, you can keep a persistent log of changes. </a:t>
            </a:r>
          </a:p>
          <a:p>
            <a:pPr lvl="1">
              <a:lnSpc>
                <a:spcPct val="80000"/>
              </a:lnSpc>
            </a:pPr>
            <a:r>
              <a:rPr lang="en-US" altLang="en-US" sz="2000"/>
              <a:t>Recovering from a crash involves reloading logged commands from disk and reexecuting them with the </a:t>
            </a:r>
            <a:r>
              <a:rPr lang="en-US" altLang="en-US" sz="2000" b="1">
                <a:solidFill>
                  <a:srgbClr val="0000CC"/>
                </a:solidFill>
                <a:latin typeface="Consolas" panose="020B0609020204030204" pitchFamily="49" charset="0"/>
              </a:rPr>
              <a:t>execute()</a:t>
            </a:r>
            <a:r>
              <a:rPr lang="en-US" altLang="en-US" sz="2000"/>
              <a:t> operation.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AEF17-EA89-4EB9-B4E7-5311344ACC28}" type="slidenum">
              <a:rPr lang="en-US" altLang="en-US"/>
              <a:pPr/>
              <a:t>17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Remote Control Example</a:t>
            </a:r>
          </a:p>
        </p:txBody>
      </p:sp>
      <p:pic>
        <p:nvPicPr>
          <p:cNvPr id="71168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600" y="1217612"/>
            <a:ext cx="8610600" cy="5487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1564D9-7C89-4458-970A-056CE2BDA484}" type="slidenum">
              <a:rPr lang="en-US" altLang="en-US"/>
              <a:pPr/>
              <a:t>18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392" name="Rectangle 1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the </a:t>
            </a:r>
            <a:r>
              <a:rPr lang="en-US" altLang="en-US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RemoteControl</a:t>
            </a:r>
            <a:endParaRPr lang="en-US" altLang="en-US" dirty="0">
              <a:solidFill>
                <a:srgbClr val="0000C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2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ABB2D-0297-41E1-A345-8FA62D603805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613395" name="Text Box 19"/>
          <p:cNvSpPr txBox="1">
            <a:spLocks noChangeArrowheads="1"/>
          </p:cNvSpPr>
          <p:nvPr/>
        </p:nvSpPr>
        <p:spPr bwMode="auto">
          <a:xfrm>
            <a:off x="457200" y="1409509"/>
            <a:ext cx="8305800" cy="5219891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RemoteControl {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Command[] onCommands;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Command[] offCommands;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RemoteControl() {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onCommands =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Command[7];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offCommands =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Command[7];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Command noCommand =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NoCommand();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i = 0; i &lt; 7; i++) {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onCommands[i] = noCommand;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offCommands[i] = noCommand;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setCommand(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slot, Command onCommand, Command offCommand) {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onCommands[slot] = onCommand;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offCommands[slot] = offCommand;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onButtonWasPushed(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slot) {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onCommands[slot].execute();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offButtonWasPushed(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slot) {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offCommands[slot].execute();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en-US" sz="14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...</a:t>
            </a:r>
          </a:p>
        </p:txBody>
      </p:sp>
      <p:sp>
        <p:nvSpPr>
          <p:cNvPr id="613381" name="Text Box 5"/>
          <p:cNvSpPr txBox="1">
            <a:spLocks noChangeArrowheads="1"/>
          </p:cNvSpPr>
          <p:nvPr/>
        </p:nvSpPr>
        <p:spPr bwMode="auto">
          <a:xfrm>
            <a:off x="3791607" y="1384663"/>
            <a:ext cx="3962400" cy="78483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500">
                <a:solidFill>
                  <a:srgbClr val="0C00EE"/>
                </a:solidFill>
                <a:latin typeface="Arial" panose="020B0604020202020204" pitchFamily="34" charset="0"/>
              </a:rPr>
              <a:t>This time around the remote is going to handle seven </a:t>
            </a:r>
            <a:r>
              <a:rPr lang="en-US" altLang="en-US" sz="1500" b="1">
                <a:solidFill>
                  <a:srgbClr val="0C00E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n-US" altLang="en-US" sz="1500">
                <a:solidFill>
                  <a:srgbClr val="0C00EE"/>
                </a:solidFill>
                <a:latin typeface="Arial" panose="020B0604020202020204" pitchFamily="34" charset="0"/>
              </a:rPr>
              <a:t> and </a:t>
            </a:r>
            <a:r>
              <a:rPr lang="en-US" altLang="en-US" sz="1500" b="1">
                <a:solidFill>
                  <a:srgbClr val="0C00E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</a:t>
            </a:r>
            <a:r>
              <a:rPr lang="en-US" altLang="en-US" sz="1500">
                <a:solidFill>
                  <a:srgbClr val="0C00EE"/>
                </a:solidFill>
                <a:latin typeface="Arial" panose="020B0604020202020204" pitchFamily="34" charset="0"/>
              </a:rPr>
              <a:t> Commands which we will hold in the corresponding array.</a:t>
            </a:r>
          </a:p>
        </p:txBody>
      </p:sp>
      <p:sp>
        <p:nvSpPr>
          <p:cNvPr id="613384" name="Text Box 8"/>
          <p:cNvSpPr txBox="1">
            <a:spLocks noChangeArrowheads="1"/>
          </p:cNvSpPr>
          <p:nvPr/>
        </p:nvSpPr>
        <p:spPr bwMode="auto">
          <a:xfrm>
            <a:off x="4648200" y="2309962"/>
            <a:ext cx="3352800" cy="553998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500">
                <a:solidFill>
                  <a:srgbClr val="0C00EE"/>
                </a:solidFill>
                <a:latin typeface="Arial" panose="020B0604020202020204" pitchFamily="34" charset="0"/>
              </a:rPr>
              <a:t>In the constructor all we need to do is instantiate the on and off arrays.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34607" y="5013342"/>
            <a:ext cx="3733800" cy="1015663"/>
            <a:chOff x="5181600" y="4800600"/>
            <a:chExt cx="3733800" cy="1015663"/>
          </a:xfrm>
        </p:grpSpPr>
        <p:sp>
          <p:nvSpPr>
            <p:cNvPr id="613387" name="Line 11"/>
            <p:cNvSpPr>
              <a:spLocks noChangeShapeType="1"/>
            </p:cNvSpPr>
            <p:nvPr/>
          </p:nvSpPr>
          <p:spPr bwMode="auto">
            <a:xfrm flipH="1" flipV="1">
              <a:off x="5181600" y="4953000"/>
              <a:ext cx="990600" cy="2286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500"/>
            </a:p>
          </p:txBody>
        </p:sp>
        <p:sp>
          <p:nvSpPr>
            <p:cNvPr id="613388" name="Line 12"/>
            <p:cNvSpPr>
              <a:spLocks noChangeShapeType="1"/>
            </p:cNvSpPr>
            <p:nvPr/>
          </p:nvSpPr>
          <p:spPr bwMode="auto">
            <a:xfrm flipH="1">
              <a:off x="5257800" y="5334000"/>
              <a:ext cx="914400" cy="38100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500"/>
            </a:p>
          </p:txBody>
        </p:sp>
        <p:sp>
          <p:nvSpPr>
            <p:cNvPr id="613389" name="Text Box 13"/>
            <p:cNvSpPr txBox="1">
              <a:spLocks noChangeArrowheads="1"/>
            </p:cNvSpPr>
            <p:nvPr/>
          </p:nvSpPr>
          <p:spPr bwMode="auto">
            <a:xfrm>
              <a:off x="6172200" y="4800600"/>
              <a:ext cx="2743200" cy="1015663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500">
                  <a:solidFill>
                    <a:srgbClr val="0C00EE"/>
                  </a:solidFill>
                  <a:latin typeface="Arial" panose="020B0604020202020204" pitchFamily="34" charset="0"/>
                </a:rPr>
                <a:t>When an </a:t>
              </a:r>
              <a:r>
                <a:rPr lang="en-US" altLang="en-US" sz="15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</a:t>
              </a:r>
              <a:r>
                <a:rPr lang="en-US" altLang="en-US" sz="1500">
                  <a:solidFill>
                    <a:srgbClr val="0C00EE"/>
                  </a:solidFill>
                  <a:latin typeface="Arial" panose="020B0604020202020204" pitchFamily="34" charset="0"/>
                </a:rPr>
                <a:t> or a </a:t>
              </a:r>
              <a:r>
                <a:rPr lang="en-US" altLang="en-US" sz="15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Off</a:t>
              </a:r>
              <a:r>
                <a:rPr lang="en-US" altLang="en-US" sz="1500">
                  <a:solidFill>
                    <a:srgbClr val="0C00EE"/>
                  </a:solidFill>
                  <a:latin typeface="Arial" panose="020B0604020202020204" pitchFamily="34" charset="0"/>
                </a:rPr>
                <a:t> button is pressed, the hardware takes care of calling the corresponding methods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819400" y="3016360"/>
            <a:ext cx="6010603" cy="1138897"/>
            <a:chOff x="2447597" y="3147536"/>
            <a:chExt cx="6010603" cy="1138897"/>
          </a:xfrm>
        </p:grpSpPr>
        <p:sp>
          <p:nvSpPr>
            <p:cNvPr id="613386" name="Text Box 10"/>
            <p:cNvSpPr txBox="1">
              <a:spLocks noChangeArrowheads="1"/>
            </p:cNvSpPr>
            <p:nvPr/>
          </p:nvSpPr>
          <p:spPr bwMode="auto">
            <a:xfrm>
              <a:off x="4419600" y="3147536"/>
              <a:ext cx="4038600" cy="1015663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500">
                  <a:solidFill>
                    <a:srgbClr val="0C00EE"/>
                  </a:solidFill>
                  <a:latin typeface="Arial" panose="020B0604020202020204" pitchFamily="34" charset="0"/>
                </a:rPr>
                <a:t>The </a:t>
              </a:r>
              <a:r>
                <a:rPr lang="en-US" altLang="en-US" sz="15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setCommand() </a:t>
              </a:r>
              <a:r>
                <a:rPr lang="en-US" altLang="en-US" sz="1500">
                  <a:solidFill>
                    <a:srgbClr val="0C00EE"/>
                  </a:solidFill>
                  <a:latin typeface="Arial" panose="020B0604020202020204" pitchFamily="34" charset="0"/>
                </a:rPr>
                <a:t>method takes a slot position and an </a:t>
              </a:r>
              <a:r>
                <a:rPr lang="en-US" altLang="en-US" sz="15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</a:t>
              </a:r>
              <a:r>
                <a:rPr lang="en-US" altLang="en-US" sz="1500">
                  <a:solidFill>
                    <a:srgbClr val="0C00EE"/>
                  </a:solidFill>
                  <a:latin typeface="Arial" panose="020B0604020202020204" pitchFamily="34" charset="0"/>
                </a:rPr>
                <a:t> and </a:t>
              </a:r>
              <a:r>
                <a:rPr lang="en-US" altLang="en-US" sz="15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Off</a:t>
              </a:r>
              <a:r>
                <a:rPr lang="en-US" altLang="en-US" sz="1500">
                  <a:solidFill>
                    <a:srgbClr val="0C00EE"/>
                  </a:solidFill>
                  <a:latin typeface="Arial" panose="020B0604020202020204" pitchFamily="34" charset="0"/>
                </a:rPr>
                <a:t> command to be stored in that slot. It puts these commands in the </a:t>
              </a:r>
              <a:r>
                <a:rPr lang="en-US" altLang="en-US" sz="15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On</a:t>
              </a:r>
              <a:r>
                <a:rPr lang="en-US" altLang="en-US" sz="1500">
                  <a:solidFill>
                    <a:srgbClr val="0C00EE"/>
                  </a:solidFill>
                  <a:latin typeface="Arial" panose="020B0604020202020204" pitchFamily="34" charset="0"/>
                </a:rPr>
                <a:t> and </a:t>
              </a:r>
              <a:r>
                <a:rPr lang="en-US" altLang="en-US" sz="15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Off</a:t>
              </a:r>
              <a:r>
                <a:rPr lang="en-US" altLang="en-US" sz="1500">
                  <a:solidFill>
                    <a:srgbClr val="0C00EE"/>
                  </a:solidFill>
                  <a:latin typeface="Arial" panose="020B0604020202020204" pitchFamily="34" charset="0"/>
                </a:rPr>
                <a:t> array for later use.</a:t>
              </a:r>
            </a:p>
          </p:txBody>
        </p:sp>
        <p:sp>
          <p:nvSpPr>
            <p:cNvPr id="613397" name="Freeform 21"/>
            <p:cNvSpPr>
              <a:spLocks/>
            </p:cNvSpPr>
            <p:nvPr/>
          </p:nvSpPr>
          <p:spPr bwMode="auto">
            <a:xfrm>
              <a:off x="2447597" y="3849096"/>
              <a:ext cx="1972003" cy="437337"/>
            </a:xfrm>
            <a:custGeom>
              <a:avLst/>
              <a:gdLst>
                <a:gd name="T0" fmla="*/ 1104 w 1104"/>
                <a:gd name="T1" fmla="*/ 104 h 296"/>
                <a:gd name="T2" fmla="*/ 960 w 1104"/>
                <a:gd name="T3" fmla="*/ 200 h 296"/>
                <a:gd name="T4" fmla="*/ 816 w 1104"/>
                <a:gd name="T5" fmla="*/ 200 h 296"/>
                <a:gd name="T6" fmla="*/ 864 w 1104"/>
                <a:gd name="T7" fmla="*/ 56 h 296"/>
                <a:gd name="T8" fmla="*/ 768 w 1104"/>
                <a:gd name="T9" fmla="*/ 8 h 296"/>
                <a:gd name="T10" fmla="*/ 384 w 1104"/>
                <a:gd name="T11" fmla="*/ 104 h 296"/>
                <a:gd name="T12" fmla="*/ 0 w 1104"/>
                <a:gd name="T13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296">
                  <a:moveTo>
                    <a:pt x="1104" y="104"/>
                  </a:moveTo>
                  <a:cubicBezTo>
                    <a:pt x="1056" y="144"/>
                    <a:pt x="1008" y="184"/>
                    <a:pt x="960" y="200"/>
                  </a:cubicBezTo>
                  <a:cubicBezTo>
                    <a:pt x="912" y="216"/>
                    <a:pt x="832" y="224"/>
                    <a:pt x="816" y="200"/>
                  </a:cubicBezTo>
                  <a:cubicBezTo>
                    <a:pt x="800" y="176"/>
                    <a:pt x="872" y="88"/>
                    <a:pt x="864" y="56"/>
                  </a:cubicBezTo>
                  <a:cubicBezTo>
                    <a:pt x="856" y="24"/>
                    <a:pt x="848" y="0"/>
                    <a:pt x="768" y="8"/>
                  </a:cubicBezTo>
                  <a:cubicBezTo>
                    <a:pt x="688" y="16"/>
                    <a:pt x="512" y="56"/>
                    <a:pt x="384" y="104"/>
                  </a:cubicBezTo>
                  <a:cubicBezTo>
                    <a:pt x="256" y="152"/>
                    <a:pt x="128" y="224"/>
                    <a:pt x="0" y="296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500"/>
            </a:p>
          </p:txBody>
        </p:sp>
      </p:grpSp>
      <p:cxnSp>
        <p:nvCxnSpPr>
          <p:cNvPr id="5" name="Straight Arrow Connector 4"/>
          <p:cNvCxnSpPr/>
          <p:nvPr/>
        </p:nvCxnSpPr>
        <p:spPr bwMode="auto">
          <a:xfrm flipH="1">
            <a:off x="4114801" y="2571575"/>
            <a:ext cx="533399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Arrow Connector 6"/>
          <p:cNvCxnSpPr/>
          <p:nvPr/>
        </p:nvCxnSpPr>
        <p:spPr bwMode="auto">
          <a:xfrm flipH="1">
            <a:off x="3048000" y="1828800"/>
            <a:ext cx="743607" cy="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miter lim="800000"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3381" grpId="0" animBg="1"/>
      <p:bldP spid="61338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dirty="0"/>
              <a:t>Command Pattern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vi-VN" sz="2800" dirty="0"/>
              <a:t>Encapsulates method invocation</a:t>
            </a:r>
          </a:p>
          <a:p>
            <a:r>
              <a:rPr lang="en-US" altLang="vi-VN" sz="2800" dirty="0"/>
              <a:t>Purpose: </a:t>
            </a:r>
          </a:p>
          <a:p>
            <a:pPr lvl="1"/>
            <a:r>
              <a:rPr lang="en-US" altLang="vi-VN" sz="2400" dirty="0"/>
              <a:t>C</a:t>
            </a:r>
            <a:r>
              <a:rPr lang="en-US" altLang="vi-VN" sz="2400"/>
              <a:t>rystallize </a:t>
            </a:r>
            <a:r>
              <a:rPr lang="en-US" altLang="vi-VN" sz="2400" dirty="0"/>
              <a:t>pieces of computation so that the objects invoking the computation do not have to worry about how to do things - they just use the crystallized method!</a:t>
            </a:r>
          </a:p>
          <a:p>
            <a:pPr lvl="1"/>
            <a:r>
              <a:rPr lang="en-US" altLang="vi-VN" sz="2400" dirty="0"/>
              <a:t>Can also do some “wickedly smart” things with these encapsulated methods like save them for logging or reuse them to implement “undo”</a:t>
            </a:r>
          </a:p>
          <a:p>
            <a:endParaRPr lang="en-US" altLang="vi-VN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93F-A71F-426D-9C2C-6413ED556486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87757562"/>
      </p:ext>
    </p:extLst>
  </p:cSld>
  <p:clrMapOvr>
    <a:masterClrMapping/>
  </p:clrMapOvr>
  <p:transition spd="slow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Implementing the Commands</a:t>
            </a:r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30A974-923F-4056-BBA2-F5DEA8A22A2A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614412" name="Text Box 12"/>
          <p:cNvSpPr txBox="1">
            <a:spLocks noChangeArrowheads="1"/>
          </p:cNvSpPr>
          <p:nvPr/>
        </p:nvSpPr>
        <p:spPr bwMode="auto">
          <a:xfrm>
            <a:off x="457200" y="1485898"/>
            <a:ext cx="4114800" cy="32797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LightOffCommand 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     implements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Command {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Light light;</a:t>
            </a:r>
            <a:endParaRPr lang="en-US" altLang="en-US" sz="1600">
              <a:latin typeface="Consolas" panose="020B0609020204030204" pitchFamily="49" charset="0"/>
            </a:endParaRPr>
          </a:p>
          <a:p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LightOffCommand(</a:t>
            </a: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Light light) {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  this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.light = light;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en-US" sz="1600">
              <a:latin typeface="Consolas" panose="020B0609020204030204" pitchFamily="49" charset="0"/>
            </a:endParaRPr>
          </a:p>
          <a:p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execute() {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light.off();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14414" name="Text Box 14"/>
          <p:cNvSpPr txBox="1">
            <a:spLocks noChangeArrowheads="1"/>
          </p:cNvSpPr>
          <p:nvPr/>
        </p:nvSpPr>
        <p:spPr bwMode="auto">
          <a:xfrm>
            <a:off x="4648200" y="1485898"/>
            <a:ext cx="4038600" cy="376872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StereoOnWithCDCommand 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Command {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Stereo stereo;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StereoOnWithCDCommand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(Stereo stereo) {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.stereo = stereo;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en-US" sz="1600">
              <a:latin typeface="Consolas" panose="020B0609020204030204" pitchFamily="49" charset="0"/>
            </a:endParaRPr>
          </a:p>
          <a:p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execute() {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stereo.on();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stereo.setCD();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stereo.setVolume(11);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14406" name="Text Box 6"/>
          <p:cNvSpPr txBox="1">
            <a:spLocks noChangeArrowheads="1"/>
          </p:cNvSpPr>
          <p:nvPr/>
        </p:nvSpPr>
        <p:spPr bwMode="auto">
          <a:xfrm>
            <a:off x="457200" y="4914898"/>
            <a:ext cx="3962400" cy="1077218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latin typeface="Arial" panose="020B0604020202020204" pitchFamily="34" charset="0"/>
              </a:rPr>
              <a:t>The </a:t>
            </a:r>
            <a:r>
              <a:rPr lang="en-US" altLang="en-US" sz="16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LightOffCommand</a:t>
            </a:r>
            <a:r>
              <a:rPr lang="en-US" altLang="en-US" sz="1600">
                <a:latin typeface="Arial" panose="020B0604020202020204" pitchFamily="34" charset="0"/>
              </a:rPr>
              <a:t> works exactly like the </a:t>
            </a:r>
            <a:r>
              <a:rPr lang="en-US" altLang="en-US" sz="16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LightOnCommand</a:t>
            </a:r>
            <a:r>
              <a:rPr lang="en-US" altLang="en-US" sz="1600">
                <a:latin typeface="Arial" panose="020B0604020202020204" pitchFamily="34" charset="0"/>
              </a:rPr>
              <a:t>, except that we are binding the receiver to a different action: the </a:t>
            </a:r>
            <a:r>
              <a:rPr lang="en-US" altLang="en-US" sz="16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off()</a:t>
            </a:r>
            <a:r>
              <a:rPr lang="en-US" altLang="en-US" sz="1600">
                <a:latin typeface="Arial" panose="020B0604020202020204" pitchFamily="34" charset="0"/>
              </a:rPr>
              <a:t> command.</a:t>
            </a:r>
          </a:p>
        </p:txBody>
      </p:sp>
      <p:grpSp>
        <p:nvGrpSpPr>
          <p:cNvPr id="614418" name="Group 18"/>
          <p:cNvGrpSpPr>
            <a:grpSpLocks/>
          </p:cNvGrpSpPr>
          <p:nvPr/>
        </p:nvGrpSpPr>
        <p:grpSpPr bwMode="auto">
          <a:xfrm>
            <a:off x="5334000" y="4522787"/>
            <a:ext cx="3124200" cy="1868488"/>
            <a:chOff x="3360" y="2729"/>
            <a:chExt cx="1968" cy="1177"/>
          </a:xfrm>
        </p:grpSpPr>
        <p:sp>
          <p:nvSpPr>
            <p:cNvPr id="614409" name="Freeform 9"/>
            <p:cNvSpPr>
              <a:spLocks/>
            </p:cNvSpPr>
            <p:nvPr/>
          </p:nvSpPr>
          <p:spPr bwMode="auto">
            <a:xfrm>
              <a:off x="4752" y="2729"/>
              <a:ext cx="480" cy="343"/>
            </a:xfrm>
            <a:custGeom>
              <a:avLst/>
              <a:gdLst>
                <a:gd name="T0" fmla="*/ 0 w 480"/>
                <a:gd name="T1" fmla="*/ 864 h 864"/>
                <a:gd name="T2" fmla="*/ 96 w 480"/>
                <a:gd name="T3" fmla="*/ 528 h 864"/>
                <a:gd name="T4" fmla="*/ 480 w 480"/>
                <a:gd name="T5" fmla="*/ 288 h 864"/>
                <a:gd name="T6" fmla="*/ 96 w 480"/>
                <a:gd name="T7" fmla="*/ 0 h 8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80" h="864">
                  <a:moveTo>
                    <a:pt x="0" y="864"/>
                  </a:moveTo>
                  <a:cubicBezTo>
                    <a:pt x="8" y="744"/>
                    <a:pt x="16" y="624"/>
                    <a:pt x="96" y="528"/>
                  </a:cubicBezTo>
                  <a:cubicBezTo>
                    <a:pt x="176" y="432"/>
                    <a:pt x="480" y="376"/>
                    <a:pt x="480" y="288"/>
                  </a:cubicBezTo>
                  <a:cubicBezTo>
                    <a:pt x="480" y="200"/>
                    <a:pt x="288" y="100"/>
                    <a:pt x="96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14410" name="Text Box 10"/>
            <p:cNvSpPr txBox="1">
              <a:spLocks noChangeArrowheads="1"/>
            </p:cNvSpPr>
            <p:nvPr/>
          </p:nvSpPr>
          <p:spPr bwMode="auto">
            <a:xfrm>
              <a:off x="3360" y="3072"/>
              <a:ext cx="1968" cy="834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To carry out this request we need to call three methods on the </a:t>
              </a:r>
              <a:r>
                <a:rPr lang="en-US" altLang="en-US" sz="1600" b="1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stereo</a:t>
              </a:r>
              <a:r>
                <a:rPr lang="en-US" altLang="en-US" sz="1600">
                  <a:latin typeface="Arial" panose="020B0604020202020204" pitchFamily="34" charset="0"/>
                </a:rPr>
                <a:t>: first, turn it on, then set it to play the CD, and finally set the volume to 11 ! </a:t>
              </a: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409793" y="987142"/>
            <a:ext cx="1718440" cy="2049795"/>
            <a:chOff x="7409793" y="796644"/>
            <a:chExt cx="1718440" cy="2049795"/>
          </a:xfrm>
        </p:grpSpPr>
        <p:sp>
          <p:nvSpPr>
            <p:cNvPr id="614408" name="Text Box 8"/>
            <p:cNvSpPr txBox="1">
              <a:spLocks noChangeArrowheads="1"/>
            </p:cNvSpPr>
            <p:nvPr/>
          </p:nvSpPr>
          <p:spPr bwMode="auto">
            <a:xfrm>
              <a:off x="7409793" y="796644"/>
              <a:ext cx="1718440" cy="1323439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>
                  <a:latin typeface="Arial" panose="020B0604020202020204" pitchFamily="34" charset="0"/>
                </a:rPr>
                <a:t>An instance of the </a:t>
              </a:r>
              <a:r>
                <a:rPr lang="en-US" altLang="en-US" sz="1600" b="1">
                  <a:solidFill>
                    <a:srgbClr val="0000CC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stereo</a:t>
              </a:r>
              <a:r>
                <a:rPr lang="en-US" altLang="en-US" sz="1600">
                  <a:latin typeface="Arial" panose="020B0604020202020204" pitchFamily="34" charset="0"/>
                </a:rPr>
                <a:t> we are going to control is passed to constructor. </a:t>
              </a:r>
            </a:p>
          </p:txBody>
        </p:sp>
        <p:sp>
          <p:nvSpPr>
            <p:cNvPr id="6" name="Freeform 5"/>
            <p:cNvSpPr/>
            <p:nvPr/>
          </p:nvSpPr>
          <p:spPr bwMode="auto">
            <a:xfrm>
              <a:off x="7698658" y="2057402"/>
              <a:ext cx="940995" cy="789037"/>
            </a:xfrm>
            <a:custGeom>
              <a:avLst/>
              <a:gdLst>
                <a:gd name="connsiteX0" fmla="*/ 884903 w 940995"/>
                <a:gd name="connsiteY0" fmla="*/ 0 h 604684"/>
                <a:gd name="connsiteX1" fmla="*/ 855407 w 940995"/>
                <a:gd name="connsiteY1" fmla="*/ 44245 h 604684"/>
                <a:gd name="connsiteX2" fmla="*/ 545690 w 940995"/>
                <a:gd name="connsiteY2" fmla="*/ 206477 h 604684"/>
                <a:gd name="connsiteX3" fmla="*/ 929148 w 940995"/>
                <a:gd name="connsiteY3" fmla="*/ 324464 h 604684"/>
                <a:gd name="connsiteX4" fmla="*/ 0 w 940995"/>
                <a:gd name="connsiteY4" fmla="*/ 604684 h 60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40995" h="604684">
                  <a:moveTo>
                    <a:pt x="884903" y="0"/>
                  </a:moveTo>
                  <a:cubicBezTo>
                    <a:pt x="898423" y="4916"/>
                    <a:pt x="911943" y="9832"/>
                    <a:pt x="855407" y="44245"/>
                  </a:cubicBezTo>
                  <a:cubicBezTo>
                    <a:pt x="798871" y="78658"/>
                    <a:pt x="533400" y="159774"/>
                    <a:pt x="545690" y="206477"/>
                  </a:cubicBezTo>
                  <a:cubicBezTo>
                    <a:pt x="557980" y="253180"/>
                    <a:pt x="1020096" y="258096"/>
                    <a:pt x="929148" y="324464"/>
                  </a:cubicBezTo>
                  <a:cubicBezTo>
                    <a:pt x="838200" y="390832"/>
                    <a:pt x="419100" y="497758"/>
                    <a:pt x="0" y="604684"/>
                  </a:cubicBezTo>
                </a:path>
              </a:pathLst>
            </a:custGeom>
            <a:noFill/>
            <a:ln w="28575" cap="flat" cmpd="sng" algn="ctr">
              <a:solidFill>
                <a:srgbClr val="FF3300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vi-VN" sz="1800" b="0" i="0" u="none" strike="noStrike" cap="none" normalizeH="0" baseline="0">
                <a:ln>
                  <a:noFill/>
                </a:ln>
                <a:effectLst/>
                <a:latin typeface="Arial" charset="0"/>
              </a:endParaRP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0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Testing the Code</a:t>
            </a:r>
          </a:p>
        </p:txBody>
      </p:sp>
      <p:sp>
        <p:nvSpPr>
          <p:cNvPr id="14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529EE-BC22-40E8-9ED3-97E7A304B08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615438" name="Text Box 14"/>
          <p:cNvSpPr txBox="1">
            <a:spLocks noChangeArrowheads="1"/>
          </p:cNvSpPr>
          <p:nvPr/>
        </p:nvSpPr>
        <p:spPr bwMode="auto">
          <a:xfrm>
            <a:off x="533400" y="1371600"/>
            <a:ext cx="8153400" cy="474662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RemoteLoader {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  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main(String[] args) {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RemoteControl remoteControl =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RemoteControl();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Light livingRoomLight =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Light(</a:t>
            </a:r>
            <a:r>
              <a:rPr lang="en-US" altLang="en-US" sz="1600">
                <a:solidFill>
                  <a:srgbClr val="2A00FF"/>
                </a:solidFill>
                <a:latin typeface="Consolas" panose="020B0609020204030204" pitchFamily="49" charset="0"/>
              </a:rPr>
              <a:t>"Living Room"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LightOnCommand livingRoomLightOn = 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LightOnCommand(livingRoomLight);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LightOffCommand livingRoomLightOff = 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LightOffCommand(livingRoomLight);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remoteControl.setCommand(0, livingRoomLightOn,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livingRoomLightOff);</a:t>
            </a: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en-US" sz="160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remoteControl.onButtonWasPushed(0);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remoteControl.offButtonWasPushed(0);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6553200" y="2895600"/>
            <a:ext cx="2022475" cy="981075"/>
            <a:chOff x="6553200" y="2895600"/>
            <a:chExt cx="2022475" cy="981075"/>
          </a:xfrm>
        </p:grpSpPr>
        <p:sp>
          <p:nvSpPr>
            <p:cNvPr id="615429" name="AutoShape 5"/>
            <p:cNvSpPr>
              <a:spLocks/>
            </p:cNvSpPr>
            <p:nvPr/>
          </p:nvSpPr>
          <p:spPr bwMode="auto">
            <a:xfrm>
              <a:off x="6553200" y="2895600"/>
              <a:ext cx="215900" cy="981075"/>
            </a:xfrm>
            <a:prstGeom prst="rightBrace">
              <a:avLst>
                <a:gd name="adj1" fmla="val 37868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615433" name="Text Box 9"/>
            <p:cNvSpPr txBox="1">
              <a:spLocks noChangeArrowheads="1"/>
            </p:cNvSpPr>
            <p:nvPr/>
          </p:nvSpPr>
          <p:spPr bwMode="auto">
            <a:xfrm>
              <a:off x="6858000" y="3159125"/>
              <a:ext cx="1717675" cy="527050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solidFill>
                    <a:srgbClr val="0C00EE"/>
                  </a:solidFill>
                  <a:latin typeface="Arial" panose="020B0604020202020204" pitchFamily="34" charset="0"/>
                </a:rPr>
                <a:t>Create all the Command objects</a:t>
              </a:r>
            </a:p>
          </p:txBody>
        </p:sp>
      </p:grpSp>
      <p:sp>
        <p:nvSpPr>
          <p:cNvPr id="615435" name="Text Box 11"/>
          <p:cNvSpPr txBox="1">
            <a:spLocks noChangeArrowheads="1"/>
          </p:cNvSpPr>
          <p:nvPr/>
        </p:nvSpPr>
        <p:spPr bwMode="auto">
          <a:xfrm>
            <a:off x="365125" y="746125"/>
            <a:ext cx="18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2400">
              <a:latin typeface="Times" pitchFamily="34" charset="0"/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3921125" y="3952875"/>
            <a:ext cx="3622675" cy="390525"/>
            <a:chOff x="3921125" y="3952875"/>
            <a:chExt cx="3622675" cy="390525"/>
          </a:xfrm>
        </p:grpSpPr>
        <p:sp>
          <p:nvSpPr>
            <p:cNvPr id="615434" name="Text Box 10"/>
            <p:cNvSpPr txBox="1">
              <a:spLocks noChangeArrowheads="1"/>
            </p:cNvSpPr>
            <p:nvPr/>
          </p:nvSpPr>
          <p:spPr bwMode="auto">
            <a:xfrm>
              <a:off x="5140325" y="4029075"/>
              <a:ext cx="2403475" cy="314325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400">
                  <a:solidFill>
                    <a:srgbClr val="0C00EE"/>
                  </a:solidFill>
                  <a:latin typeface="Arial" panose="020B0604020202020204" pitchFamily="34" charset="0"/>
                </a:rPr>
                <a:t>Load the command objects</a:t>
              </a:r>
            </a:p>
          </p:txBody>
        </p:sp>
        <p:sp>
          <p:nvSpPr>
            <p:cNvPr id="615442" name="Freeform 18"/>
            <p:cNvSpPr>
              <a:spLocks/>
            </p:cNvSpPr>
            <p:nvPr/>
          </p:nvSpPr>
          <p:spPr bwMode="auto">
            <a:xfrm>
              <a:off x="3921125" y="3952875"/>
              <a:ext cx="1219200" cy="381000"/>
            </a:xfrm>
            <a:custGeom>
              <a:avLst/>
              <a:gdLst>
                <a:gd name="T0" fmla="*/ 1104 w 1104"/>
                <a:gd name="T1" fmla="*/ 104 h 296"/>
                <a:gd name="T2" fmla="*/ 960 w 1104"/>
                <a:gd name="T3" fmla="*/ 200 h 296"/>
                <a:gd name="T4" fmla="*/ 816 w 1104"/>
                <a:gd name="T5" fmla="*/ 200 h 296"/>
                <a:gd name="T6" fmla="*/ 864 w 1104"/>
                <a:gd name="T7" fmla="*/ 56 h 296"/>
                <a:gd name="T8" fmla="*/ 768 w 1104"/>
                <a:gd name="T9" fmla="*/ 8 h 296"/>
                <a:gd name="T10" fmla="*/ 384 w 1104"/>
                <a:gd name="T11" fmla="*/ 104 h 296"/>
                <a:gd name="T12" fmla="*/ 0 w 1104"/>
                <a:gd name="T13" fmla="*/ 296 h 2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04" h="296">
                  <a:moveTo>
                    <a:pt x="1104" y="104"/>
                  </a:moveTo>
                  <a:cubicBezTo>
                    <a:pt x="1056" y="144"/>
                    <a:pt x="1008" y="184"/>
                    <a:pt x="960" y="200"/>
                  </a:cubicBezTo>
                  <a:cubicBezTo>
                    <a:pt x="912" y="216"/>
                    <a:pt x="832" y="224"/>
                    <a:pt x="816" y="200"/>
                  </a:cubicBezTo>
                  <a:cubicBezTo>
                    <a:pt x="800" y="176"/>
                    <a:pt x="872" y="88"/>
                    <a:pt x="864" y="56"/>
                  </a:cubicBezTo>
                  <a:cubicBezTo>
                    <a:pt x="856" y="24"/>
                    <a:pt x="848" y="0"/>
                    <a:pt x="768" y="8"/>
                  </a:cubicBezTo>
                  <a:cubicBezTo>
                    <a:pt x="688" y="16"/>
                    <a:pt x="512" y="56"/>
                    <a:pt x="384" y="104"/>
                  </a:cubicBezTo>
                  <a:cubicBezTo>
                    <a:pt x="256" y="152"/>
                    <a:pt x="128" y="224"/>
                    <a:pt x="0" y="296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715000" y="5105400"/>
            <a:ext cx="2209800" cy="533400"/>
            <a:chOff x="5715000" y="5105400"/>
            <a:chExt cx="2209800" cy="533400"/>
          </a:xfrm>
        </p:grpSpPr>
        <p:sp>
          <p:nvSpPr>
            <p:cNvPr id="615436" name="Text Box 12"/>
            <p:cNvSpPr txBox="1">
              <a:spLocks noChangeArrowheads="1"/>
            </p:cNvSpPr>
            <p:nvPr/>
          </p:nvSpPr>
          <p:spPr bwMode="auto">
            <a:xfrm>
              <a:off x="6019800" y="5105400"/>
              <a:ext cx="1905000" cy="527050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400">
                  <a:solidFill>
                    <a:srgbClr val="0C00EE"/>
                  </a:solidFill>
                  <a:latin typeface="Arial" panose="020B0604020202020204" pitchFamily="34" charset="0"/>
                </a:rPr>
                <a:t>Ready to roll! Test out the remote!</a:t>
              </a:r>
            </a:p>
          </p:txBody>
        </p:sp>
        <p:sp>
          <p:nvSpPr>
            <p:cNvPr id="615443" name="AutoShape 19"/>
            <p:cNvSpPr>
              <a:spLocks/>
            </p:cNvSpPr>
            <p:nvPr/>
          </p:nvSpPr>
          <p:spPr bwMode="auto">
            <a:xfrm>
              <a:off x="5715000" y="5105400"/>
              <a:ext cx="228600" cy="533400"/>
            </a:xfrm>
            <a:prstGeom prst="rightBrace">
              <a:avLst>
                <a:gd name="adj1" fmla="val 19444"/>
                <a:gd name="adj2" fmla="val 50000"/>
              </a:avLst>
            </a:prstGeom>
            <a:noFill/>
            <a:ln w="28575">
              <a:solidFill>
                <a:srgbClr val="FF33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29300" y="1203325"/>
            <a:ext cx="1905000" cy="930275"/>
            <a:chOff x="5829300" y="1203325"/>
            <a:chExt cx="1905000" cy="930275"/>
          </a:xfrm>
        </p:grpSpPr>
        <p:sp>
          <p:nvSpPr>
            <p:cNvPr id="615432" name="Text Box 8"/>
            <p:cNvSpPr txBox="1">
              <a:spLocks noChangeArrowheads="1"/>
            </p:cNvSpPr>
            <p:nvPr/>
          </p:nvSpPr>
          <p:spPr bwMode="auto">
            <a:xfrm>
              <a:off x="5829300" y="1203325"/>
              <a:ext cx="1905000" cy="307777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400">
                  <a:solidFill>
                    <a:srgbClr val="0C00EE"/>
                  </a:solidFill>
                  <a:latin typeface="Arial" panose="020B0604020202020204" pitchFamily="34" charset="0"/>
                </a:rPr>
                <a:t>Create all the devices</a:t>
              </a:r>
            </a:p>
          </p:txBody>
        </p:sp>
        <p:sp>
          <p:nvSpPr>
            <p:cNvPr id="7" name="Freeform 6"/>
            <p:cNvSpPr/>
            <p:nvPr/>
          </p:nvSpPr>
          <p:spPr bwMode="auto">
            <a:xfrm>
              <a:off x="5958348" y="1511102"/>
              <a:ext cx="899652" cy="622498"/>
            </a:xfrm>
            <a:custGeom>
              <a:avLst/>
              <a:gdLst>
                <a:gd name="connsiteX0" fmla="*/ 899652 w 899652"/>
                <a:gd name="connsiteY0" fmla="*/ 0 h 604684"/>
                <a:gd name="connsiteX1" fmla="*/ 678426 w 899652"/>
                <a:gd name="connsiteY1" fmla="*/ 294968 h 604684"/>
                <a:gd name="connsiteX2" fmla="*/ 486697 w 899652"/>
                <a:gd name="connsiteY2" fmla="*/ 73742 h 604684"/>
                <a:gd name="connsiteX3" fmla="*/ 0 w 899652"/>
                <a:gd name="connsiteY3" fmla="*/ 604684 h 60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99652" h="604684">
                  <a:moveTo>
                    <a:pt x="899652" y="0"/>
                  </a:moveTo>
                  <a:cubicBezTo>
                    <a:pt x="823452" y="141339"/>
                    <a:pt x="747252" y="282678"/>
                    <a:pt x="678426" y="294968"/>
                  </a:cubicBezTo>
                  <a:cubicBezTo>
                    <a:pt x="609600" y="307258"/>
                    <a:pt x="599768" y="22123"/>
                    <a:pt x="486697" y="73742"/>
                  </a:cubicBezTo>
                  <a:cubicBezTo>
                    <a:pt x="373626" y="125361"/>
                    <a:pt x="186813" y="365022"/>
                    <a:pt x="0" y="604684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vi-VN"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0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</a:t>
            </a:r>
            <a:r>
              <a:rPr lang="en-US" altLang="en-US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NoCommand</a:t>
            </a:r>
            <a:r>
              <a:rPr lang="en-US" altLang="en-US" dirty="0"/>
              <a:t>?</a:t>
            </a:r>
          </a:p>
        </p:txBody>
      </p:sp>
      <p:sp>
        <p:nvSpPr>
          <p:cNvPr id="811013" name="Rectangle 5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7683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In the remote control, we didn’t want to check to see if a command was loaded for every slot. 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7359D-45E0-4ED7-9AB9-D41AB22CFD29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811014" name="Rectangle 6"/>
          <p:cNvSpPr>
            <a:spLocks noChangeArrowheads="1"/>
          </p:cNvSpPr>
          <p:nvPr/>
        </p:nvSpPr>
        <p:spPr bwMode="auto">
          <a:xfrm>
            <a:off x="457200" y="3276600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/>
              <a:t>To get around it, we introduce a "NoCommand" object</a:t>
            </a:r>
          </a:p>
        </p:txBody>
      </p:sp>
      <p:sp>
        <p:nvSpPr>
          <p:cNvPr id="811015" name="Rectangle 7"/>
          <p:cNvSpPr>
            <a:spLocks noChangeArrowheads="1"/>
          </p:cNvSpPr>
          <p:nvPr/>
        </p:nvSpPr>
        <p:spPr bwMode="auto">
          <a:xfrm>
            <a:off x="457200" y="4662488"/>
            <a:ext cx="822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r>
              <a:rPr lang="en-US" altLang="en-US" sz="2400"/>
              <a:t>Fixing the </a:t>
            </a:r>
            <a:r>
              <a:rPr lang="en-US" altLang="en-US" sz="2400">
                <a:latin typeface="Consolas" panose="020B0609020204030204" pitchFamily="49" charset="0"/>
              </a:rPr>
              <a:t>RemoteControl</a:t>
            </a:r>
            <a:r>
              <a:rPr lang="en-US" altLang="en-US" sz="2400"/>
              <a:t> constructor:</a:t>
            </a:r>
          </a:p>
        </p:txBody>
      </p:sp>
      <p:sp>
        <p:nvSpPr>
          <p:cNvPr id="811016" name="Rectangle 8"/>
          <p:cNvSpPr>
            <a:spLocks noChangeArrowheads="1"/>
          </p:cNvSpPr>
          <p:nvPr/>
        </p:nvSpPr>
        <p:spPr bwMode="auto">
          <a:xfrm>
            <a:off x="914400" y="2057400"/>
            <a:ext cx="7543800" cy="107721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onButtonWasPushed(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slot) {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(onCommands[slot] !=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null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){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onCommands[slot].execute(); }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11017" name="Rectangle 9"/>
          <p:cNvSpPr>
            <a:spLocks noChangeArrowheads="1"/>
          </p:cNvSpPr>
          <p:nvPr/>
        </p:nvSpPr>
        <p:spPr bwMode="auto">
          <a:xfrm>
            <a:off x="914400" y="3746500"/>
            <a:ext cx="7543800" cy="83099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NoCommand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Command {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execute() { };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11018" name="Rectangle 10"/>
          <p:cNvSpPr>
            <a:spLocks noChangeArrowheads="1"/>
          </p:cNvSpPr>
          <p:nvPr/>
        </p:nvSpPr>
        <p:spPr bwMode="auto">
          <a:xfrm>
            <a:off x="914400" y="5119688"/>
            <a:ext cx="7543800" cy="1323439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Command noCommand =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NoCommand();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0000C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=0; i &lt; 7; i++ ){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onCommands[i] = noCommand;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off Commands[i] = noCommand;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11012" name="Text Box 4"/>
          <p:cNvSpPr txBox="1">
            <a:spLocks noChangeArrowheads="1"/>
          </p:cNvSpPr>
          <p:nvPr/>
        </p:nvSpPr>
        <p:spPr bwMode="auto">
          <a:xfrm>
            <a:off x="4686300" y="609600"/>
            <a:ext cx="4229100" cy="461665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400">
                <a:solidFill>
                  <a:srgbClr val="0C00EE"/>
                </a:solidFill>
                <a:latin typeface="Arial" panose="020B0604020202020204" pitchFamily="34" charset="0"/>
              </a:rPr>
              <a:t>NoCommand is a null object.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0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1013" grpId="0" build="p"/>
      <p:bldP spid="811014" grpId="0"/>
      <p:bldP spid="811015" grpId="0"/>
      <p:bldP spid="811016" grpId="0" animBg="1"/>
      <p:bldP spid="811017" grpId="0" animBg="1"/>
      <p:bldP spid="81101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the Undo Feature</a:t>
            </a:r>
          </a:p>
        </p:txBody>
      </p:sp>
      <p:sp>
        <p:nvSpPr>
          <p:cNvPr id="617483" name="Rectangle 11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1219200"/>
          </a:xfrm>
        </p:spPr>
        <p:txBody>
          <a:bodyPr/>
          <a:lstStyle/>
          <a:p>
            <a:r>
              <a:rPr lang="en-US" altLang="en-US" sz="2400"/>
              <a:t>When commands support undo, they have an </a:t>
            </a:r>
            <a:r>
              <a:rPr lang="en-US" altLang="en-US" sz="2400">
                <a:latin typeface="Consolas" panose="020B0609020204030204" pitchFamily="49" charset="0"/>
              </a:rPr>
              <a:t>undo()</a:t>
            </a:r>
            <a:r>
              <a:rPr lang="en-US" altLang="en-US" sz="2400"/>
              <a:t> method that mirrors the </a:t>
            </a:r>
            <a:r>
              <a:rPr lang="en-US" altLang="en-US" sz="2400">
                <a:latin typeface="Consolas" panose="020B0609020204030204" pitchFamily="49" charset="0"/>
              </a:rPr>
              <a:t>execute()</a:t>
            </a:r>
            <a:r>
              <a:rPr lang="en-US" altLang="en-US" sz="2400"/>
              <a:t> method. Whatever </a:t>
            </a:r>
            <a:r>
              <a:rPr lang="en-US" altLang="en-US" sz="2400">
                <a:latin typeface="Consolas" panose="020B0609020204030204" pitchFamily="49" charset="0"/>
              </a:rPr>
              <a:t>execute()</a:t>
            </a:r>
            <a:r>
              <a:rPr lang="en-US" altLang="en-US" sz="2400"/>
              <a:t> last did, </a:t>
            </a:r>
            <a:r>
              <a:rPr lang="en-US" altLang="en-US" sz="2400">
                <a:latin typeface="Consolas" panose="020B0609020204030204" pitchFamily="49" charset="0"/>
              </a:rPr>
              <a:t>undo()</a:t>
            </a:r>
            <a:r>
              <a:rPr lang="en-US" altLang="en-US" sz="2400"/>
              <a:t> reverses it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628D26-B30B-4BA5-8F09-9009B1E57E9B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617482" name="Rectangle 10"/>
          <p:cNvSpPr>
            <a:spLocks noChangeArrowheads="1"/>
          </p:cNvSpPr>
          <p:nvPr/>
        </p:nvSpPr>
        <p:spPr bwMode="auto">
          <a:xfrm>
            <a:off x="914400" y="4038600"/>
            <a:ext cx="7239000" cy="2528887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LightOnCommand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Command {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LightOnCommand (Light light){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.light = light;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execute(){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light.on();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} 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undo(){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light.off();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17477" name="Text Box 5"/>
          <p:cNvSpPr txBox="1">
            <a:spLocks noChangeArrowheads="1"/>
          </p:cNvSpPr>
          <p:nvPr/>
        </p:nvSpPr>
        <p:spPr bwMode="auto">
          <a:xfrm>
            <a:off x="4267200" y="5344180"/>
            <a:ext cx="4724400" cy="58477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>
                <a:solidFill>
                  <a:srgbClr val="0C00E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execute() </a:t>
            </a:r>
            <a:r>
              <a:rPr lang="en-US" altLang="en-US" sz="1600">
                <a:solidFill>
                  <a:srgbClr val="0C00EE"/>
                </a:solidFill>
                <a:latin typeface="Arial" panose="020B0604020202020204" pitchFamily="34" charset="0"/>
              </a:rPr>
              <a:t>turns the light on so undo turns it off. </a:t>
            </a:r>
            <a:br>
              <a:rPr lang="en-US" altLang="en-US" sz="1600">
                <a:solidFill>
                  <a:srgbClr val="0C00EE"/>
                </a:solidFill>
                <a:latin typeface="Arial" panose="020B0604020202020204" pitchFamily="34" charset="0"/>
              </a:rPr>
            </a:br>
            <a:r>
              <a:rPr lang="en-US" altLang="en-US" sz="1600">
                <a:solidFill>
                  <a:srgbClr val="0C00EE"/>
                </a:solidFill>
                <a:latin typeface="Arial" panose="020B0604020202020204" pitchFamily="34" charset="0"/>
              </a:rPr>
              <a:t>Reverse for </a:t>
            </a:r>
            <a:r>
              <a:rPr lang="en-US" altLang="en-US" sz="1600" b="1">
                <a:solidFill>
                  <a:srgbClr val="0C00EE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LightOffCommand</a:t>
            </a:r>
            <a:r>
              <a:rPr lang="en-US" altLang="en-US" sz="1600">
                <a:solidFill>
                  <a:srgbClr val="0C00EE"/>
                </a:solidFill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617479" name="AutoShape 7"/>
          <p:cNvSpPr>
            <a:spLocks/>
          </p:cNvSpPr>
          <p:nvPr/>
        </p:nvSpPr>
        <p:spPr bwMode="auto">
          <a:xfrm>
            <a:off x="4114800" y="4938713"/>
            <a:ext cx="152400" cy="1295400"/>
          </a:xfrm>
          <a:prstGeom prst="rightBrace">
            <a:avLst>
              <a:gd name="adj1" fmla="val 70833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7481" name="Rectangle 9"/>
          <p:cNvSpPr>
            <a:spLocks noChangeArrowheads="1"/>
          </p:cNvSpPr>
          <p:nvPr/>
        </p:nvSpPr>
        <p:spPr bwMode="auto">
          <a:xfrm>
            <a:off x="914400" y="2520950"/>
            <a:ext cx="6553200" cy="1077218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interface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Command {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execute();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undo();</a:t>
            </a:r>
            <a:endParaRPr lang="en-US" altLang="en-US" sz="1600">
              <a:latin typeface="Consolas" panose="020B0609020204030204" pitchFamily="49" charset="0"/>
            </a:endParaRPr>
          </a:p>
          <a:p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17484" name="Rectangle 12"/>
          <p:cNvSpPr>
            <a:spLocks noChangeArrowheads="1"/>
          </p:cNvSpPr>
          <p:nvPr/>
        </p:nvSpPr>
        <p:spPr bwMode="auto">
          <a:xfrm>
            <a:off x="457200" y="3643313"/>
            <a:ext cx="8229600" cy="465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30000"/>
              </a:spcBef>
              <a:buClr>
                <a:schemeClr val="bg2"/>
              </a:buClr>
              <a:buSzPct val="75000"/>
              <a:buFont typeface="Wingdings" pitchFamily="2" charset="2"/>
              <a:buChar char="n"/>
              <a:defRPr sz="28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itchFamily="2" charset="2"/>
              <a:buChar char="¨"/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¨"/>
              <a:defRPr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fontAlgn="base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itchFamily="2" charset="2"/>
              <a:buChar char="§"/>
              <a:defRPr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sz="2400"/>
              <a:t>Implement the </a:t>
            </a:r>
            <a:r>
              <a:rPr lang="en-US" altLang="en-US" sz="2400">
                <a:latin typeface="Consolas" panose="020B0609020204030204" pitchFamily="49" charset="0"/>
              </a:rPr>
              <a:t>undo()</a:t>
            </a:r>
            <a:r>
              <a:rPr lang="en-US" altLang="en-US" sz="2400"/>
              <a:t> method in the </a:t>
            </a:r>
            <a:r>
              <a:rPr lang="en-US" altLang="en-US" sz="2400">
                <a:latin typeface="Consolas" panose="020B0609020204030204" pitchFamily="49" charset="0"/>
              </a:rPr>
              <a:t>LightOnCommand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7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7483" grpId="0" build="p"/>
      <p:bldP spid="617482" grpId="0" animBg="1"/>
      <p:bldP spid="617477" grpId="0" animBg="1"/>
      <p:bldP spid="617479" grpId="0" animBg="1"/>
      <p:bldP spid="617481" grpId="0" animBg="1"/>
      <p:bldP spid="61748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509" name="Text Box 13"/>
          <p:cNvSpPr txBox="1">
            <a:spLocks noChangeArrowheads="1"/>
          </p:cNvSpPr>
          <p:nvPr/>
        </p:nvSpPr>
        <p:spPr bwMode="auto">
          <a:xfrm>
            <a:off x="533400" y="1905000"/>
            <a:ext cx="8077200" cy="44958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RemoteControl {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Command[] onCommands;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Command[] offCommands;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Command undoCommand;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RemoteControl() {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onCommands =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Command[7];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offCommands =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Command[7];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Command noCommand =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NoCommand();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i = 0; i &lt; 7; i++) {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  onCommands[i] = noCommand;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  offCommands[i] = noCommand;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undoCommand = noCommand;</a:t>
            </a:r>
            <a:endParaRPr lang="en-US" altLang="en-US">
              <a:latin typeface="Consolas" panose="020B0609020204030204" pitchFamily="49" charset="0"/>
            </a:endParaRPr>
          </a:p>
          <a:p>
            <a:pPr eaLnBrk="1" hangingPunct="1"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</p:txBody>
      </p:sp>
      <p:sp>
        <p:nvSpPr>
          <p:cNvPr id="6185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Updating the </a:t>
            </a:r>
            <a:r>
              <a:rPr lang="en-US" altLang="en-US" dirty="0" err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RemoteControl</a:t>
            </a:r>
            <a:r>
              <a:rPr lang="en-US" altLang="en-US" dirty="0"/>
              <a:t> class</a:t>
            </a:r>
          </a:p>
        </p:txBody>
      </p:sp>
      <p:sp>
        <p:nvSpPr>
          <p:cNvPr id="618508" name="Rectangle 12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914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To add support for the undo button</a:t>
            </a:r>
          </a:p>
        </p:txBody>
      </p:sp>
      <p:sp>
        <p:nvSpPr>
          <p:cNvPr id="1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C3CD64-B9E5-4B26-A419-4C8458F5A69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618510" name="Rectangle 14"/>
          <p:cNvSpPr>
            <a:spLocks noChangeArrowheads="1"/>
          </p:cNvSpPr>
          <p:nvPr/>
        </p:nvSpPr>
        <p:spPr bwMode="auto">
          <a:xfrm>
            <a:off x="762000" y="2757948"/>
            <a:ext cx="3810000" cy="337677"/>
          </a:xfrm>
          <a:prstGeom prst="rect">
            <a:avLst/>
          </a:prstGeom>
          <a:solidFill>
            <a:srgbClr val="FFFF99">
              <a:alpha val="41961"/>
            </a:srgbClr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18511" name="Rectangle 15"/>
          <p:cNvSpPr>
            <a:spLocks noChangeArrowheads="1"/>
          </p:cNvSpPr>
          <p:nvPr/>
        </p:nvSpPr>
        <p:spPr bwMode="auto">
          <a:xfrm>
            <a:off x="1143000" y="4426411"/>
            <a:ext cx="4724400" cy="811212"/>
          </a:xfrm>
          <a:prstGeom prst="rect">
            <a:avLst/>
          </a:prstGeom>
          <a:solidFill>
            <a:srgbClr val="FFFF99">
              <a:alpha val="41961"/>
            </a:srgbClr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anchor="ctr">
            <a:noAutofit/>
          </a:bodyPr>
          <a:lstStyle/>
          <a:p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4648200" y="2209800"/>
            <a:ext cx="3795252" cy="830997"/>
            <a:chOff x="3733800" y="2057400"/>
            <a:chExt cx="4709652" cy="830997"/>
          </a:xfrm>
        </p:grpSpPr>
        <p:sp>
          <p:nvSpPr>
            <p:cNvPr id="618503" name="Freeform 7"/>
            <p:cNvSpPr>
              <a:spLocks/>
            </p:cNvSpPr>
            <p:nvPr/>
          </p:nvSpPr>
          <p:spPr bwMode="auto">
            <a:xfrm>
              <a:off x="3733800" y="2362200"/>
              <a:ext cx="1371600" cy="381000"/>
            </a:xfrm>
            <a:custGeom>
              <a:avLst/>
              <a:gdLst>
                <a:gd name="T0" fmla="*/ 912 w 928"/>
                <a:gd name="T1" fmla="*/ 0 h 480"/>
                <a:gd name="T2" fmla="*/ 672 w 928"/>
                <a:gd name="T3" fmla="*/ 144 h 480"/>
                <a:gd name="T4" fmla="*/ 816 w 928"/>
                <a:gd name="T5" fmla="*/ 384 h 480"/>
                <a:gd name="T6" fmla="*/ 0 w 928"/>
                <a:gd name="T7" fmla="*/ 480 h 4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8" h="480">
                  <a:moveTo>
                    <a:pt x="912" y="0"/>
                  </a:moveTo>
                  <a:cubicBezTo>
                    <a:pt x="800" y="40"/>
                    <a:pt x="688" y="80"/>
                    <a:pt x="672" y="144"/>
                  </a:cubicBezTo>
                  <a:cubicBezTo>
                    <a:pt x="656" y="208"/>
                    <a:pt x="928" y="328"/>
                    <a:pt x="816" y="384"/>
                  </a:cubicBezTo>
                  <a:cubicBezTo>
                    <a:pt x="704" y="440"/>
                    <a:pt x="352" y="460"/>
                    <a:pt x="0" y="48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18504" name="Text Box 8"/>
            <p:cNvSpPr txBox="1">
              <a:spLocks noChangeArrowheads="1"/>
            </p:cNvSpPr>
            <p:nvPr/>
          </p:nvSpPr>
          <p:spPr bwMode="auto">
            <a:xfrm>
              <a:off x="5090652" y="2057400"/>
              <a:ext cx="3352800" cy="830997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This is where we will stash the last command executed for the undo button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867400" y="4613275"/>
            <a:ext cx="2438400" cy="1440597"/>
            <a:chOff x="5867400" y="4613275"/>
            <a:chExt cx="2438400" cy="1440597"/>
          </a:xfrm>
        </p:grpSpPr>
        <p:sp>
          <p:nvSpPr>
            <p:cNvPr id="618505" name="Freeform 9"/>
            <p:cNvSpPr>
              <a:spLocks/>
            </p:cNvSpPr>
            <p:nvPr/>
          </p:nvSpPr>
          <p:spPr bwMode="auto">
            <a:xfrm>
              <a:off x="5867400" y="4613275"/>
              <a:ext cx="1181100" cy="609600"/>
            </a:xfrm>
            <a:custGeom>
              <a:avLst/>
              <a:gdLst>
                <a:gd name="T0" fmla="*/ 1440 w 1440"/>
                <a:gd name="T1" fmla="*/ 584 h 584"/>
                <a:gd name="T2" fmla="*/ 864 w 1440"/>
                <a:gd name="T3" fmla="*/ 344 h 584"/>
                <a:gd name="T4" fmla="*/ 1200 w 1440"/>
                <a:gd name="T5" fmla="*/ 56 h 584"/>
                <a:gd name="T6" fmla="*/ 0 w 1440"/>
                <a:gd name="T7" fmla="*/ 8 h 5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440" h="584">
                  <a:moveTo>
                    <a:pt x="1440" y="584"/>
                  </a:moveTo>
                  <a:cubicBezTo>
                    <a:pt x="1172" y="508"/>
                    <a:pt x="904" y="432"/>
                    <a:pt x="864" y="344"/>
                  </a:cubicBezTo>
                  <a:cubicBezTo>
                    <a:pt x="824" y="256"/>
                    <a:pt x="1344" y="112"/>
                    <a:pt x="1200" y="56"/>
                  </a:cubicBezTo>
                  <a:cubicBezTo>
                    <a:pt x="1056" y="0"/>
                    <a:pt x="528" y="4"/>
                    <a:pt x="0" y="8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/>
            </a:p>
          </p:txBody>
        </p:sp>
        <p:sp>
          <p:nvSpPr>
            <p:cNvPr id="618506" name="Text Box 10"/>
            <p:cNvSpPr txBox="1">
              <a:spLocks noChangeArrowheads="1"/>
            </p:cNvSpPr>
            <p:nvPr/>
          </p:nvSpPr>
          <p:spPr bwMode="auto">
            <a:xfrm>
              <a:off x="6019800" y="5222875"/>
              <a:ext cx="2286000" cy="830997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Just like the other slots this is initialized to a </a:t>
              </a:r>
              <a:r>
                <a:rPr lang="en-US" altLang="en-US" sz="16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NoCommand</a:t>
              </a:r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.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8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8509" grpId="0" animBg="1"/>
      <p:bldP spid="618510" grpId="0" animBg="1"/>
      <p:bldP spid="61851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530" name="Text Box 10"/>
          <p:cNvSpPr txBox="1">
            <a:spLocks noChangeArrowheads="1"/>
          </p:cNvSpPr>
          <p:nvPr/>
        </p:nvSpPr>
        <p:spPr bwMode="auto">
          <a:xfrm>
            <a:off x="457200" y="1357086"/>
            <a:ext cx="8382000" cy="4967514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setCommand(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slot, Command onCommand, Command offCommand) {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onCommands[slot] = onCommand;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offCommands[slot] = offCommand;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onButtonWasPushed(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slot) {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onCommands[slot].execute();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undoCommand = onCommands[slot];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offButtonWasPushed(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slot){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offCommands[slot].execute();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undoCommand = onCommands[slot];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undoButtonWasPushed() {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undoCommand.undo();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String toString() {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>
                <a:solidFill>
                  <a:srgbClr val="3F7F5F"/>
                </a:solidFill>
                <a:latin typeface="Consolas" panose="020B0609020204030204" pitchFamily="49" charset="0"/>
              </a:rPr>
              <a:t>// code here  }</a:t>
            </a:r>
            <a:endParaRPr lang="en-US" altLang="en-US" sz="1600">
              <a:latin typeface="Consolas" panose="020B0609020204030204" pitchFamily="49" charset="0"/>
            </a:endParaRPr>
          </a:p>
          <a:p>
            <a:pPr>
              <a:lnSpc>
                <a:spcPct val="90000"/>
              </a:lnSpc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19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RemoteControl</a:t>
            </a:r>
            <a:r>
              <a:rPr lang="en-US" altLang="en-US">
                <a:solidFill>
                  <a:srgbClr val="0000CC"/>
                </a:solidFill>
              </a:rPr>
              <a:t> </a:t>
            </a:r>
            <a:r>
              <a:rPr lang="en-US" altLang="en-US"/>
              <a:t>Class</a:t>
            </a:r>
          </a:p>
        </p:txBody>
      </p:sp>
      <p:sp>
        <p:nvSpPr>
          <p:cNvPr id="13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1C5007-45B2-478A-9AF9-0AE5E0AC408D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619531" name="Rectangle 11"/>
          <p:cNvSpPr>
            <a:spLocks noChangeArrowheads="1"/>
          </p:cNvSpPr>
          <p:nvPr/>
        </p:nvSpPr>
        <p:spPr bwMode="auto">
          <a:xfrm>
            <a:off x="838200" y="4013640"/>
            <a:ext cx="3591106" cy="285750"/>
          </a:xfrm>
          <a:prstGeom prst="rect">
            <a:avLst/>
          </a:prstGeom>
          <a:solidFill>
            <a:srgbClr val="FFFF99">
              <a:alpha val="48000"/>
            </a:srgbClr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19536" name="Rectangle 16"/>
          <p:cNvSpPr>
            <a:spLocks noChangeArrowheads="1"/>
          </p:cNvSpPr>
          <p:nvPr/>
        </p:nvSpPr>
        <p:spPr bwMode="auto">
          <a:xfrm>
            <a:off x="838201" y="2914884"/>
            <a:ext cx="3591105" cy="266700"/>
          </a:xfrm>
          <a:prstGeom prst="rect">
            <a:avLst/>
          </a:prstGeom>
          <a:solidFill>
            <a:srgbClr val="FFFF99">
              <a:alpha val="48000"/>
            </a:srgbClr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4614413" y="2580588"/>
            <a:ext cx="4261573" cy="1785104"/>
            <a:chOff x="4614413" y="2442702"/>
            <a:chExt cx="4261573" cy="1785104"/>
          </a:xfrm>
        </p:grpSpPr>
        <p:sp>
          <p:nvSpPr>
            <p:cNvPr id="619524" name="Freeform 4"/>
            <p:cNvSpPr>
              <a:spLocks/>
            </p:cNvSpPr>
            <p:nvPr/>
          </p:nvSpPr>
          <p:spPr bwMode="auto">
            <a:xfrm>
              <a:off x="4614413" y="2776998"/>
              <a:ext cx="1258738" cy="461042"/>
            </a:xfrm>
            <a:custGeom>
              <a:avLst/>
              <a:gdLst>
                <a:gd name="T0" fmla="*/ 1344 w 1344"/>
                <a:gd name="T1" fmla="*/ 152 h 152"/>
                <a:gd name="T2" fmla="*/ 960 w 1344"/>
                <a:gd name="T3" fmla="*/ 8 h 152"/>
                <a:gd name="T4" fmla="*/ 816 w 1344"/>
                <a:gd name="T5" fmla="*/ 104 h 152"/>
                <a:gd name="T6" fmla="*/ 0 w 1344"/>
                <a:gd name="T7" fmla="*/ 56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344" h="152">
                  <a:moveTo>
                    <a:pt x="1344" y="152"/>
                  </a:moveTo>
                  <a:cubicBezTo>
                    <a:pt x="1196" y="84"/>
                    <a:pt x="1048" y="16"/>
                    <a:pt x="960" y="8"/>
                  </a:cubicBezTo>
                  <a:cubicBezTo>
                    <a:pt x="872" y="0"/>
                    <a:pt x="976" y="96"/>
                    <a:pt x="816" y="104"/>
                  </a:cubicBezTo>
                  <a:cubicBezTo>
                    <a:pt x="656" y="112"/>
                    <a:pt x="328" y="84"/>
                    <a:pt x="0" y="56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 sz="1500"/>
            </a:p>
          </p:txBody>
        </p:sp>
        <p:sp>
          <p:nvSpPr>
            <p:cNvPr id="619525" name="Freeform 5"/>
            <p:cNvSpPr>
              <a:spLocks/>
            </p:cNvSpPr>
            <p:nvPr/>
          </p:nvSpPr>
          <p:spPr bwMode="auto">
            <a:xfrm>
              <a:off x="4614413" y="3252788"/>
              <a:ext cx="1258738" cy="908716"/>
            </a:xfrm>
            <a:custGeom>
              <a:avLst/>
              <a:gdLst>
                <a:gd name="T0" fmla="*/ 0 w 1200"/>
                <a:gd name="T1" fmla="*/ 480 h 568"/>
                <a:gd name="T2" fmla="*/ 528 w 1200"/>
                <a:gd name="T3" fmla="*/ 528 h 568"/>
                <a:gd name="T4" fmla="*/ 720 w 1200"/>
                <a:gd name="T5" fmla="*/ 240 h 568"/>
                <a:gd name="T6" fmla="*/ 1200 w 1200"/>
                <a:gd name="T7" fmla="*/ 0 h 5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00" h="568">
                  <a:moveTo>
                    <a:pt x="0" y="480"/>
                  </a:moveTo>
                  <a:cubicBezTo>
                    <a:pt x="204" y="524"/>
                    <a:pt x="408" y="568"/>
                    <a:pt x="528" y="528"/>
                  </a:cubicBezTo>
                  <a:cubicBezTo>
                    <a:pt x="648" y="488"/>
                    <a:pt x="608" y="328"/>
                    <a:pt x="720" y="240"/>
                  </a:cubicBezTo>
                  <a:cubicBezTo>
                    <a:pt x="832" y="152"/>
                    <a:pt x="1016" y="76"/>
                    <a:pt x="1200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lstStyle/>
            <a:p>
              <a:endParaRPr lang="en-US" sz="1500"/>
            </a:p>
          </p:txBody>
        </p:sp>
        <p:sp>
          <p:nvSpPr>
            <p:cNvPr id="619526" name="Text Box 6"/>
            <p:cNvSpPr txBox="1">
              <a:spLocks noChangeArrowheads="1"/>
            </p:cNvSpPr>
            <p:nvPr/>
          </p:nvSpPr>
          <p:spPr bwMode="auto">
            <a:xfrm>
              <a:off x="5873151" y="2442702"/>
              <a:ext cx="3002835" cy="1785104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1500">
                  <a:solidFill>
                    <a:srgbClr val="0C00EE"/>
                  </a:solidFill>
                  <a:latin typeface="Arial" panose="020B0604020202020204" pitchFamily="34" charset="0"/>
                </a:rPr>
                <a:t>When the button is pressed we take the command and first execute it; then we save a reference to it in the </a:t>
              </a:r>
              <a:r>
                <a:rPr lang="en-US" altLang="en-US" sz="15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undoCommand</a:t>
              </a:r>
              <a:r>
                <a:rPr lang="en-US" altLang="en-US" sz="1500">
                  <a:solidFill>
                    <a:srgbClr val="0C00EE"/>
                  </a:solidFill>
                  <a:latin typeface="Arial" panose="020B0604020202020204" pitchFamily="34" charset="0"/>
                </a:rPr>
                <a:t> instance variable.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500">
                  <a:solidFill>
                    <a:srgbClr val="0C00EE"/>
                  </a:solidFill>
                  <a:latin typeface="Arial" panose="020B0604020202020204" pitchFamily="34" charset="0"/>
                </a:rPr>
                <a:t>We do this for both “on” and “off” commands.</a:t>
              </a:r>
            </a:p>
          </p:txBody>
        </p:sp>
      </p:grpSp>
      <p:sp>
        <p:nvSpPr>
          <p:cNvPr id="619537" name="Rectangle 17"/>
          <p:cNvSpPr>
            <a:spLocks noChangeArrowheads="1"/>
          </p:cNvSpPr>
          <p:nvPr/>
        </p:nvSpPr>
        <p:spPr bwMode="auto">
          <a:xfrm>
            <a:off x="838200" y="4891782"/>
            <a:ext cx="2438400" cy="250825"/>
          </a:xfrm>
          <a:prstGeom prst="rect">
            <a:avLst/>
          </a:prstGeom>
          <a:solidFill>
            <a:srgbClr val="FFFF99">
              <a:alpha val="48000"/>
            </a:srgbClr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anchor="ctr">
            <a:spAutoFit/>
          </a:bodyPr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3581400" y="4724634"/>
            <a:ext cx="4935538" cy="1246495"/>
            <a:chOff x="3581400" y="4586748"/>
            <a:chExt cx="4935538" cy="1246495"/>
          </a:xfrm>
        </p:grpSpPr>
        <p:sp>
          <p:nvSpPr>
            <p:cNvPr id="619527" name="Freeform 7"/>
            <p:cNvSpPr>
              <a:spLocks/>
            </p:cNvSpPr>
            <p:nvPr/>
          </p:nvSpPr>
          <p:spPr bwMode="auto">
            <a:xfrm>
              <a:off x="3581400" y="4991903"/>
              <a:ext cx="1676400" cy="323165"/>
            </a:xfrm>
            <a:custGeom>
              <a:avLst/>
              <a:gdLst>
                <a:gd name="T0" fmla="*/ 912 w 928"/>
                <a:gd name="T1" fmla="*/ 80 h 272"/>
                <a:gd name="T2" fmla="*/ 672 w 928"/>
                <a:gd name="T3" fmla="*/ 32 h 272"/>
                <a:gd name="T4" fmla="*/ 816 w 928"/>
                <a:gd name="T5" fmla="*/ 272 h 272"/>
                <a:gd name="T6" fmla="*/ 0 w 928"/>
                <a:gd name="T7" fmla="*/ 32 h 2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28" h="272">
                  <a:moveTo>
                    <a:pt x="912" y="80"/>
                  </a:moveTo>
                  <a:cubicBezTo>
                    <a:pt x="800" y="40"/>
                    <a:pt x="688" y="0"/>
                    <a:pt x="672" y="32"/>
                  </a:cubicBezTo>
                  <a:cubicBezTo>
                    <a:pt x="656" y="64"/>
                    <a:pt x="928" y="272"/>
                    <a:pt x="816" y="272"/>
                  </a:cubicBezTo>
                  <a:cubicBezTo>
                    <a:pt x="704" y="272"/>
                    <a:pt x="352" y="152"/>
                    <a:pt x="0" y="32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500"/>
            </a:p>
          </p:txBody>
        </p:sp>
        <p:sp>
          <p:nvSpPr>
            <p:cNvPr id="619528" name="Text Box 8"/>
            <p:cNvSpPr txBox="1">
              <a:spLocks noChangeArrowheads="1"/>
            </p:cNvSpPr>
            <p:nvPr/>
          </p:nvSpPr>
          <p:spPr bwMode="auto">
            <a:xfrm>
              <a:off x="5240338" y="4586748"/>
              <a:ext cx="3276600" cy="1246495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500">
                  <a:solidFill>
                    <a:srgbClr val="0C00EE"/>
                  </a:solidFill>
                  <a:latin typeface="Arial" panose="020B0604020202020204" pitchFamily="34" charset="0"/>
                </a:rPr>
                <a:t>When the undo button is pressed, we invoke the </a:t>
              </a:r>
              <a:r>
                <a:rPr lang="en-US" altLang="en-US" sz="15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undo() </a:t>
              </a:r>
              <a:r>
                <a:rPr lang="en-US" altLang="en-US" sz="1500">
                  <a:solidFill>
                    <a:srgbClr val="0C00EE"/>
                  </a:solidFill>
                  <a:latin typeface="Arial" panose="020B0604020202020204" pitchFamily="34" charset="0"/>
                </a:rPr>
                <a:t>method of the command stored in the </a:t>
              </a:r>
              <a:r>
                <a:rPr lang="en-US" altLang="en-US" sz="15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undoCommand</a:t>
              </a:r>
              <a:r>
                <a:rPr lang="en-US" altLang="en-US" sz="1500">
                  <a:solidFill>
                    <a:srgbClr val="0C00EE"/>
                  </a:solidFill>
                  <a:latin typeface="Arial" panose="020B0604020202020204" pitchFamily="34" charset="0"/>
                </a:rPr>
                <a:t>. This reverses the operation that was last executed.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9531" grpId="0" animBg="1"/>
      <p:bldP spid="619536" grpId="0" animBg="1"/>
      <p:bldP spid="61953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558" name="Rectangle 14"/>
          <p:cNvSpPr>
            <a:spLocks noGrp="1" noChangeArrowheads="1"/>
          </p:cNvSpPr>
          <p:nvPr>
            <p:ph type="title"/>
          </p:nvPr>
        </p:nvSpPr>
        <p:spPr>
          <a:xfrm>
            <a:off x="457200" y="409576"/>
            <a:ext cx="8229600" cy="749566"/>
          </a:xfrm>
        </p:spPr>
        <p:txBody>
          <a:bodyPr/>
          <a:lstStyle/>
          <a:p>
            <a:r>
              <a:rPr lang="en-US" altLang="en-US"/>
              <a:t>Using State to Implement Undo</a:t>
            </a:r>
          </a:p>
        </p:txBody>
      </p:sp>
      <p:sp>
        <p:nvSpPr>
          <p:cNvPr id="1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F8C2B-C817-4632-9404-0D292B2ED6B9}" type="slidenum">
              <a:rPr lang="en-US" altLang="en-US" smtClean="0"/>
              <a:pPr/>
              <a:t>26</a:t>
            </a:fld>
            <a:endParaRPr lang="en-US" altLang="en-US"/>
          </a:p>
        </p:txBody>
      </p:sp>
      <p:sp>
        <p:nvSpPr>
          <p:cNvPr id="620555" name="Text Box 11"/>
          <p:cNvSpPr txBox="1">
            <a:spLocks noChangeArrowheads="1"/>
          </p:cNvSpPr>
          <p:nvPr/>
        </p:nvSpPr>
        <p:spPr bwMode="auto">
          <a:xfrm>
            <a:off x="580697" y="1194066"/>
            <a:ext cx="8077200" cy="5435334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CeilingFan {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HIGH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MEDIUM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2;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LOW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1;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static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final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String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location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speed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CeilingFan(String location) {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location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location;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speed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high() {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speed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HIGH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System.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location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1400">
                <a:solidFill>
                  <a:srgbClr val="2A00FF"/>
                </a:solidFill>
                <a:latin typeface="Consolas" panose="020B0609020204030204" pitchFamily="49" charset="0"/>
              </a:rPr>
              <a:t>" ceiling fan is on high"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medium() {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speed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MEDIUM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System.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location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1400">
                <a:solidFill>
                  <a:srgbClr val="2A00FF"/>
                </a:solidFill>
                <a:latin typeface="Consolas" panose="020B0609020204030204" pitchFamily="49" charset="0"/>
              </a:rPr>
              <a:t>" ceiling fan is on medium"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low() {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speed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LOW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System.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location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1400">
                <a:solidFill>
                  <a:srgbClr val="2A00FF"/>
                </a:solidFill>
                <a:latin typeface="Consolas" panose="020B0609020204030204" pitchFamily="49" charset="0"/>
              </a:rPr>
              <a:t>" ceiling fan is on low"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); }  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off() {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speed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System.</a:t>
            </a:r>
            <a:r>
              <a:rPr lang="en-US" altLang="en-US" sz="1400" i="1">
                <a:solidFill>
                  <a:srgbClr val="0000C0"/>
                </a:solidFill>
                <a:latin typeface="Consolas" panose="020B0609020204030204" pitchFamily="49" charset="0"/>
              </a:rPr>
              <a:t>out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.println(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location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1400">
                <a:solidFill>
                  <a:srgbClr val="2A00FF"/>
                </a:solidFill>
                <a:latin typeface="Consolas" panose="020B0609020204030204" pitchFamily="49" charset="0"/>
              </a:rPr>
              <a:t>" ceiling fan is off"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); }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getSpeed() {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sz="1400" b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400">
                <a:solidFill>
                  <a:srgbClr val="0000C0"/>
                </a:solidFill>
                <a:latin typeface="Consolas" panose="020B0609020204030204" pitchFamily="49" charset="0"/>
              </a:rPr>
              <a:t>speed</a:t>
            </a: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en-US" altLang="en-US" sz="1400"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</a:pPr>
            <a:r>
              <a:rPr lang="en-US" altLang="en-US" sz="1400">
                <a:solidFill>
                  <a:srgbClr val="000000"/>
                </a:solidFill>
                <a:latin typeface="Consolas" panose="020B0609020204030204" pitchFamily="49" charset="0"/>
              </a:rPr>
              <a:t> }</a:t>
            </a:r>
          </a:p>
        </p:txBody>
      </p:sp>
      <p:sp>
        <p:nvSpPr>
          <p:cNvPr id="620561" name="Rectangle 17"/>
          <p:cNvSpPr>
            <a:spLocks noChangeArrowheads="1"/>
          </p:cNvSpPr>
          <p:nvPr/>
        </p:nvSpPr>
        <p:spPr bwMode="auto">
          <a:xfrm>
            <a:off x="885497" y="2073541"/>
            <a:ext cx="1752600" cy="374650"/>
          </a:xfrm>
          <a:prstGeom prst="rect">
            <a:avLst/>
          </a:prstGeom>
          <a:solidFill>
            <a:srgbClr val="FFFF99">
              <a:alpha val="48000"/>
            </a:srgbClr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0562" name="Rectangle 18"/>
          <p:cNvSpPr>
            <a:spLocks noChangeArrowheads="1"/>
          </p:cNvSpPr>
          <p:nvPr/>
        </p:nvSpPr>
        <p:spPr bwMode="auto">
          <a:xfrm>
            <a:off x="885497" y="3251466"/>
            <a:ext cx="6400800" cy="1981200"/>
          </a:xfrm>
          <a:prstGeom prst="rect">
            <a:avLst/>
          </a:prstGeom>
          <a:solidFill>
            <a:srgbClr val="FFFF99">
              <a:alpha val="48000"/>
            </a:srgbClr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wrap="square" anchor="ctr">
            <a:spAutoFit/>
          </a:bodyPr>
          <a:lstStyle/>
          <a:p>
            <a:endParaRPr lang="en-US"/>
          </a:p>
        </p:txBody>
      </p:sp>
      <p:sp>
        <p:nvSpPr>
          <p:cNvPr id="620563" name="Rectangle 19"/>
          <p:cNvSpPr>
            <a:spLocks noChangeArrowheads="1"/>
          </p:cNvSpPr>
          <p:nvPr/>
        </p:nvSpPr>
        <p:spPr bwMode="auto">
          <a:xfrm>
            <a:off x="885497" y="5918466"/>
            <a:ext cx="2514600" cy="457200"/>
          </a:xfrm>
          <a:prstGeom prst="rect">
            <a:avLst/>
          </a:prstGeom>
          <a:solidFill>
            <a:srgbClr val="FFFF99">
              <a:alpha val="48000"/>
            </a:srgbClr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/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0549" name="Text Box 5"/>
          <p:cNvSpPr txBox="1">
            <a:spLocks noChangeArrowheads="1"/>
          </p:cNvSpPr>
          <p:nvPr/>
        </p:nvSpPr>
        <p:spPr bwMode="auto">
          <a:xfrm>
            <a:off x="5228897" y="1651266"/>
            <a:ext cx="1688283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0C00EE"/>
                </a:solidFill>
                <a:latin typeface="Arial" panose="020B0604020202020204" pitchFamily="34" charset="0"/>
              </a:rPr>
              <a:t>Holds local state</a:t>
            </a:r>
          </a:p>
        </p:txBody>
      </p:sp>
      <p:sp>
        <p:nvSpPr>
          <p:cNvPr id="620550" name="AutoShape 6"/>
          <p:cNvSpPr>
            <a:spLocks/>
          </p:cNvSpPr>
          <p:nvPr/>
        </p:nvSpPr>
        <p:spPr bwMode="auto">
          <a:xfrm>
            <a:off x="7362497" y="3327666"/>
            <a:ext cx="228600" cy="1905000"/>
          </a:xfrm>
          <a:prstGeom prst="rightBrace">
            <a:avLst>
              <a:gd name="adj1" fmla="val 69444"/>
              <a:gd name="adj2" fmla="val 50000"/>
            </a:avLst>
          </a:prstGeom>
          <a:noFill/>
          <a:ln w="28575">
            <a:solidFill>
              <a:srgbClr val="FF33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0551" name="Text Box 7"/>
          <p:cNvSpPr txBox="1">
            <a:spLocks noChangeArrowheads="1"/>
          </p:cNvSpPr>
          <p:nvPr/>
        </p:nvSpPr>
        <p:spPr bwMode="auto">
          <a:xfrm>
            <a:off x="7667298" y="3826567"/>
            <a:ext cx="1476702" cy="830997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>
                <a:solidFill>
                  <a:srgbClr val="0C00EE"/>
                </a:solidFill>
                <a:latin typeface="Arial" panose="020B0604020202020204" pitchFamily="34" charset="0"/>
              </a:rPr>
              <a:t>Set the speed of the ceiling fan.</a:t>
            </a:r>
          </a:p>
        </p:txBody>
      </p:sp>
      <p:sp>
        <p:nvSpPr>
          <p:cNvPr id="620552" name="Freeform 8"/>
          <p:cNvSpPr>
            <a:spLocks/>
          </p:cNvSpPr>
          <p:nvPr/>
        </p:nvSpPr>
        <p:spPr bwMode="auto">
          <a:xfrm>
            <a:off x="3476297" y="6147066"/>
            <a:ext cx="1143000" cy="76200"/>
          </a:xfrm>
          <a:custGeom>
            <a:avLst/>
            <a:gdLst>
              <a:gd name="T0" fmla="*/ 1440 w 1440"/>
              <a:gd name="T1" fmla="*/ 192 h 256"/>
              <a:gd name="T2" fmla="*/ 1152 w 1440"/>
              <a:gd name="T3" fmla="*/ 96 h 256"/>
              <a:gd name="T4" fmla="*/ 1056 w 1440"/>
              <a:gd name="T5" fmla="*/ 240 h 256"/>
              <a:gd name="T6" fmla="*/ 0 w 1440"/>
              <a:gd name="T7" fmla="*/ 0 h 2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0" h="256">
                <a:moveTo>
                  <a:pt x="1440" y="192"/>
                </a:moveTo>
                <a:cubicBezTo>
                  <a:pt x="1328" y="140"/>
                  <a:pt x="1216" y="88"/>
                  <a:pt x="1152" y="96"/>
                </a:cubicBezTo>
                <a:cubicBezTo>
                  <a:pt x="1088" y="104"/>
                  <a:pt x="1248" y="256"/>
                  <a:pt x="1056" y="240"/>
                </a:cubicBezTo>
                <a:cubicBezTo>
                  <a:pt x="864" y="224"/>
                  <a:pt x="432" y="112"/>
                  <a:pt x="0" y="0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620553" name="Text Box 9"/>
          <p:cNvSpPr txBox="1">
            <a:spLocks noChangeArrowheads="1"/>
          </p:cNvSpPr>
          <p:nvPr/>
        </p:nvSpPr>
        <p:spPr bwMode="auto">
          <a:xfrm>
            <a:off x="4619297" y="5994666"/>
            <a:ext cx="2616422" cy="338554"/>
          </a:xfrm>
          <a:prstGeom prst="rect">
            <a:avLst/>
          </a:prstGeom>
          <a:solidFill>
            <a:schemeClr val="bg1"/>
          </a:solidFill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solidFill>
                  <a:srgbClr val="0C00EE"/>
                </a:solidFill>
                <a:latin typeface="Arial" panose="020B0604020202020204" pitchFamily="34" charset="0"/>
              </a:rPr>
              <a:t>Can get the current speed.</a:t>
            </a:r>
          </a:p>
        </p:txBody>
      </p:sp>
      <p:sp>
        <p:nvSpPr>
          <p:cNvPr id="620560" name="Freeform 16"/>
          <p:cNvSpPr>
            <a:spLocks/>
          </p:cNvSpPr>
          <p:nvPr/>
        </p:nvSpPr>
        <p:spPr bwMode="auto">
          <a:xfrm>
            <a:off x="2790497" y="1803666"/>
            <a:ext cx="2438400" cy="457200"/>
          </a:xfrm>
          <a:custGeom>
            <a:avLst/>
            <a:gdLst>
              <a:gd name="T0" fmla="*/ 1536 w 1536"/>
              <a:gd name="T1" fmla="*/ 0 h 352"/>
              <a:gd name="T2" fmla="*/ 1344 w 1536"/>
              <a:gd name="T3" fmla="*/ 48 h 352"/>
              <a:gd name="T4" fmla="*/ 1296 w 1536"/>
              <a:gd name="T5" fmla="*/ 144 h 352"/>
              <a:gd name="T6" fmla="*/ 1440 w 1536"/>
              <a:gd name="T7" fmla="*/ 240 h 352"/>
              <a:gd name="T8" fmla="*/ 960 w 1536"/>
              <a:gd name="T9" fmla="*/ 336 h 352"/>
              <a:gd name="T10" fmla="*/ 0 w 1536"/>
              <a:gd name="T11" fmla="*/ 336 h 35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536" h="352">
                <a:moveTo>
                  <a:pt x="1536" y="0"/>
                </a:moveTo>
                <a:cubicBezTo>
                  <a:pt x="1460" y="12"/>
                  <a:pt x="1384" y="24"/>
                  <a:pt x="1344" y="48"/>
                </a:cubicBezTo>
                <a:cubicBezTo>
                  <a:pt x="1304" y="72"/>
                  <a:pt x="1280" y="112"/>
                  <a:pt x="1296" y="144"/>
                </a:cubicBezTo>
                <a:cubicBezTo>
                  <a:pt x="1312" y="176"/>
                  <a:pt x="1496" y="208"/>
                  <a:pt x="1440" y="240"/>
                </a:cubicBezTo>
                <a:cubicBezTo>
                  <a:pt x="1384" y="272"/>
                  <a:pt x="1200" y="320"/>
                  <a:pt x="960" y="336"/>
                </a:cubicBezTo>
                <a:cubicBezTo>
                  <a:pt x="720" y="352"/>
                  <a:pt x="360" y="344"/>
                  <a:pt x="0" y="336"/>
                </a:cubicBezTo>
              </a:path>
            </a:pathLst>
          </a:custGeom>
          <a:noFill/>
          <a:ln w="28575" cap="flat" cmpd="sng">
            <a:solidFill>
              <a:srgbClr val="FF3300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0561" grpId="0" animBg="1"/>
      <p:bldP spid="620562" grpId="0" animBg="1"/>
      <p:bldP spid="620563" grpId="0" animBg="1"/>
      <p:bldP spid="620549" grpId="0" animBg="1"/>
      <p:bldP spid="620550" grpId="0" animBg="1"/>
      <p:bldP spid="620551" grpId="0" animBg="1"/>
      <p:bldP spid="620552" grpId="0" animBg="1"/>
      <p:bldP spid="620553" grpId="0" animBg="1"/>
      <p:bldP spid="62056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5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Adding Undo to Ceiling Fan Commands</a:t>
            </a:r>
          </a:p>
        </p:txBody>
      </p:sp>
      <p:sp>
        <p:nvSpPr>
          <p:cNvPr id="11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8A1FE-BA3B-4D4B-890C-4B2C7E2F6A07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621582" name="Text Box 14"/>
          <p:cNvSpPr txBox="1">
            <a:spLocks noChangeArrowheads="1"/>
          </p:cNvSpPr>
          <p:nvPr/>
        </p:nvSpPr>
        <p:spPr bwMode="auto">
          <a:xfrm>
            <a:off x="533400" y="1295400"/>
            <a:ext cx="8077200" cy="530066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CeilingFanHighCommand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Command {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CeilingFan ceilingFan;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private int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>
                <a:solidFill>
                  <a:srgbClr val="0000C0"/>
                </a:solidFill>
                <a:latin typeface="Consolas" panose="020B0609020204030204" pitchFamily="49" charset="0"/>
              </a:rPr>
              <a:t>prevSpeed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CeilingFanHighCommand(CeilingFan ceilingFan) {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.ceilingFan = ceilingFan;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execute() {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>
                <a:solidFill>
                  <a:srgbClr val="0000C0"/>
                </a:solidFill>
                <a:latin typeface="Consolas" panose="020B0609020204030204" pitchFamily="49" charset="0"/>
              </a:rPr>
              <a:t>prevSpeed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= ceilingFan.getSpeed();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ceilingFan.high();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undo() {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600">
                <a:solidFill>
                  <a:srgbClr val="0000C0"/>
                </a:solidFill>
                <a:latin typeface="Consolas" panose="020B0609020204030204" pitchFamily="49" charset="0"/>
              </a:rPr>
              <a:t>prevSpeed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== CeilingFan.HIGH) {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ceilingFan.high();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600">
                <a:solidFill>
                  <a:srgbClr val="0000C0"/>
                </a:solidFill>
                <a:latin typeface="Consolas" panose="020B0609020204030204" pitchFamily="49" charset="0"/>
              </a:rPr>
              <a:t>prevSpeed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== CeilingFan.MEDIUM) {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ceilingFan.medium();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600">
                <a:solidFill>
                  <a:srgbClr val="0000C0"/>
                </a:solidFill>
                <a:latin typeface="Consolas" panose="020B0609020204030204" pitchFamily="49" charset="0"/>
              </a:rPr>
              <a:t>prevSpeed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== CeilingFan.LOW) {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ceilingFan.low();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b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1600">
                <a:solidFill>
                  <a:srgbClr val="0000C0"/>
                </a:solidFill>
                <a:latin typeface="Consolas" panose="020B0609020204030204" pitchFamily="49" charset="0"/>
              </a:rPr>
              <a:t>prevSpeed</a:t>
            </a: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== CeilingFan.OFF) {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   ceilingFan.off();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en-US" sz="1600">
              <a:latin typeface="Consolas" panose="020B0609020204030204" pitchFamily="49" charset="0"/>
            </a:endParaRPr>
          </a:p>
          <a:p>
            <a:pPr eaLnBrk="1" hangingPunct="1">
              <a:lnSpc>
                <a:spcPct val="85000"/>
              </a:lnSpc>
              <a:buClr>
                <a:schemeClr val="bg2"/>
              </a:buClr>
              <a:buSzPct val="75000"/>
              <a:buFont typeface="Wingdings" pitchFamily="2" charset="2"/>
              <a:buNone/>
            </a:pPr>
            <a:r>
              <a:rPr lang="en-US" altLang="en-US" sz="160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733800" y="1562100"/>
            <a:ext cx="3962400" cy="553998"/>
            <a:chOff x="3733800" y="1562100"/>
            <a:chExt cx="3962400" cy="553998"/>
          </a:xfrm>
        </p:grpSpPr>
        <p:sp>
          <p:nvSpPr>
            <p:cNvPr id="621575" name="Line 7"/>
            <p:cNvSpPr>
              <a:spLocks noChangeShapeType="1"/>
            </p:cNvSpPr>
            <p:nvPr/>
          </p:nvSpPr>
          <p:spPr bwMode="auto">
            <a:xfrm flipH="1">
              <a:off x="3733800" y="1752600"/>
              <a:ext cx="8382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500"/>
            </a:p>
          </p:txBody>
        </p:sp>
        <p:sp>
          <p:nvSpPr>
            <p:cNvPr id="621576" name="Text Box 8"/>
            <p:cNvSpPr txBox="1">
              <a:spLocks noChangeArrowheads="1"/>
            </p:cNvSpPr>
            <p:nvPr/>
          </p:nvSpPr>
          <p:spPr bwMode="auto">
            <a:xfrm>
              <a:off x="4554794" y="1562100"/>
              <a:ext cx="3141406" cy="553998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500">
                  <a:solidFill>
                    <a:srgbClr val="0C00EE"/>
                  </a:solidFill>
                  <a:latin typeface="Arial" panose="020B0604020202020204" pitchFamily="34" charset="0"/>
                </a:rPr>
                <a:t>Added local state to keep track of the previous speed of the fan.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3886200" y="2743200"/>
            <a:ext cx="4191000" cy="1246495"/>
            <a:chOff x="3886200" y="2743200"/>
            <a:chExt cx="4191000" cy="1246495"/>
          </a:xfrm>
        </p:grpSpPr>
        <p:sp>
          <p:nvSpPr>
            <p:cNvPr id="621577" name="Line 9"/>
            <p:cNvSpPr>
              <a:spLocks noChangeShapeType="1"/>
            </p:cNvSpPr>
            <p:nvPr/>
          </p:nvSpPr>
          <p:spPr bwMode="auto">
            <a:xfrm flipH="1">
              <a:off x="3886200" y="3048000"/>
              <a:ext cx="13716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500"/>
            </a:p>
          </p:txBody>
        </p:sp>
        <p:sp>
          <p:nvSpPr>
            <p:cNvPr id="621578" name="Text Box 10"/>
            <p:cNvSpPr txBox="1">
              <a:spLocks noChangeArrowheads="1"/>
            </p:cNvSpPr>
            <p:nvPr/>
          </p:nvSpPr>
          <p:spPr bwMode="auto">
            <a:xfrm>
              <a:off x="5257800" y="2743200"/>
              <a:ext cx="2819400" cy="1246495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500">
                  <a:solidFill>
                    <a:srgbClr val="0C00EE"/>
                  </a:solidFill>
                  <a:latin typeface="Arial" panose="020B0604020202020204" pitchFamily="34" charset="0"/>
                </a:rPr>
                <a:t>In </a:t>
              </a:r>
              <a:r>
                <a:rPr lang="en-US" altLang="en-US" sz="15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execute()</a:t>
              </a:r>
              <a:r>
                <a:rPr lang="en-US" altLang="en-US" sz="1500">
                  <a:solidFill>
                    <a:srgbClr val="0C00EE"/>
                  </a:solidFill>
                  <a:latin typeface="Arial" panose="020B0604020202020204" pitchFamily="34" charset="0"/>
                </a:rPr>
                <a:t>, before we change the speed we need to first record its previous state, just in case we need to undo our actions.</a:t>
              </a: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3810000" y="4210562"/>
            <a:ext cx="4572000" cy="784830"/>
            <a:chOff x="3810000" y="4210562"/>
            <a:chExt cx="4572000" cy="784830"/>
          </a:xfrm>
        </p:grpSpPr>
        <p:sp>
          <p:nvSpPr>
            <p:cNvPr id="621579" name="Line 11"/>
            <p:cNvSpPr>
              <a:spLocks noChangeShapeType="1"/>
            </p:cNvSpPr>
            <p:nvPr/>
          </p:nvSpPr>
          <p:spPr bwMode="auto">
            <a:xfrm flipH="1">
              <a:off x="3810000" y="4572000"/>
              <a:ext cx="2514600" cy="0"/>
            </a:xfrm>
            <a:prstGeom prst="line">
              <a:avLst/>
            </a:prstGeom>
            <a:noFill/>
            <a:ln w="28575">
              <a:solidFill>
                <a:srgbClr val="FF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anchor="ctr">
              <a:spAutoFit/>
            </a:bodyPr>
            <a:lstStyle/>
            <a:p>
              <a:endParaRPr lang="en-US" sz="1500"/>
            </a:p>
          </p:txBody>
        </p:sp>
        <p:sp>
          <p:nvSpPr>
            <p:cNvPr id="621580" name="Text Box 12"/>
            <p:cNvSpPr txBox="1">
              <a:spLocks noChangeArrowheads="1"/>
            </p:cNvSpPr>
            <p:nvPr/>
          </p:nvSpPr>
          <p:spPr bwMode="auto">
            <a:xfrm>
              <a:off x="6324600" y="4210562"/>
              <a:ext cx="2057400" cy="784830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1500">
                  <a:solidFill>
                    <a:srgbClr val="0C00EE"/>
                  </a:solidFill>
                  <a:latin typeface="Arial" panose="020B0604020202020204" pitchFamily="34" charset="0"/>
                </a:rPr>
                <a:t>To undo, we set the speed of the fan back to its previous state.</a:t>
              </a:r>
            </a:p>
          </p:txBody>
        </p:sp>
      </p:grp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Using the Macro Command</a:t>
            </a:r>
          </a:p>
        </p:txBody>
      </p:sp>
      <p:sp>
        <p:nvSpPr>
          <p:cNvPr id="622601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Executing multiple commands with one</a:t>
            </a:r>
          </a:p>
          <a:p>
            <a:pPr lvl="1"/>
            <a:r>
              <a:rPr lang="en-US" altLang="en-US"/>
              <a:t>Push one button to dim the lights, turn on the stereo and the TV and set the to DVD.</a:t>
            </a:r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B8B041-084D-4D80-8349-11EA627B32CF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622600" name="Text Box 8"/>
          <p:cNvSpPr txBox="1">
            <a:spLocks noChangeArrowheads="1"/>
          </p:cNvSpPr>
          <p:nvPr/>
        </p:nvSpPr>
        <p:spPr bwMode="auto">
          <a:xfrm>
            <a:off x="457200" y="2743200"/>
            <a:ext cx="8229600" cy="3122613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MacroCommand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implements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Command {</a:t>
            </a:r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private 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Command[] commands;</a:t>
            </a:r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MacroCommand (Command[] commands){</a:t>
            </a:r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this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.commands = commands;</a:t>
            </a:r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execute(){</a:t>
            </a:r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for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b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i = 0; i &lt; commands.length; i++){</a:t>
            </a:r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   commands[i].execute();</a:t>
            </a:r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   }</a:t>
            </a:r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endParaRPr lang="en-US" altLang="en-US">
              <a:latin typeface="Consolas" panose="020B0609020204030204" pitchFamily="49" charset="0"/>
            </a:endParaRPr>
          </a:p>
          <a:p>
            <a:r>
              <a:rPr lang="en-US" altLang="en-US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435474" y="3448190"/>
            <a:ext cx="3964817" cy="1077218"/>
            <a:chOff x="4800600" y="3276600"/>
            <a:chExt cx="3441162" cy="1077218"/>
          </a:xfrm>
        </p:grpSpPr>
        <p:sp>
          <p:nvSpPr>
            <p:cNvPr id="622596" name="Freeform 4"/>
            <p:cNvSpPr>
              <a:spLocks/>
            </p:cNvSpPr>
            <p:nvPr/>
          </p:nvSpPr>
          <p:spPr bwMode="auto">
            <a:xfrm>
              <a:off x="4800600" y="3640724"/>
              <a:ext cx="1905000" cy="338554"/>
            </a:xfrm>
            <a:custGeom>
              <a:avLst/>
              <a:gdLst>
                <a:gd name="T0" fmla="*/ 816 w 816"/>
                <a:gd name="T1" fmla="*/ 240 h 320"/>
                <a:gd name="T2" fmla="*/ 336 w 816"/>
                <a:gd name="T3" fmla="*/ 288 h 320"/>
                <a:gd name="T4" fmla="*/ 576 w 816"/>
                <a:gd name="T5" fmla="*/ 48 h 320"/>
                <a:gd name="T6" fmla="*/ 0 w 816"/>
                <a:gd name="T7" fmla="*/ 0 h 3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16" h="320">
                  <a:moveTo>
                    <a:pt x="816" y="240"/>
                  </a:moveTo>
                  <a:cubicBezTo>
                    <a:pt x="596" y="280"/>
                    <a:pt x="376" y="320"/>
                    <a:pt x="336" y="288"/>
                  </a:cubicBezTo>
                  <a:cubicBezTo>
                    <a:pt x="296" y="256"/>
                    <a:pt x="632" y="96"/>
                    <a:pt x="576" y="48"/>
                  </a:cubicBezTo>
                  <a:cubicBezTo>
                    <a:pt x="520" y="0"/>
                    <a:pt x="260" y="0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600"/>
            </a:p>
          </p:txBody>
        </p:sp>
        <p:sp>
          <p:nvSpPr>
            <p:cNvPr id="622597" name="Text Box 5"/>
            <p:cNvSpPr txBox="1">
              <a:spLocks noChangeArrowheads="1"/>
            </p:cNvSpPr>
            <p:nvPr/>
          </p:nvSpPr>
          <p:spPr bwMode="auto">
            <a:xfrm>
              <a:off x="6705600" y="3276600"/>
              <a:ext cx="1536162" cy="1077218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Take an array of Commands and store them in the </a:t>
              </a:r>
              <a:r>
                <a:rPr lang="en-US" altLang="en-US" sz="1600" b="1">
                  <a:solidFill>
                    <a:srgbClr val="0C00EE"/>
                  </a:solidFill>
                  <a:latin typeface="Consolas" panose="020B0609020204030204" pitchFamily="49" charset="0"/>
                  <a:cs typeface="Consolas" panose="020B0609020204030204" pitchFamily="49" charset="0"/>
                </a:rPr>
                <a:t>MacroCommand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343400" y="4893699"/>
            <a:ext cx="4056891" cy="1000274"/>
            <a:chOff x="4708525" y="5034548"/>
            <a:chExt cx="3521075" cy="1000274"/>
          </a:xfrm>
        </p:grpSpPr>
        <p:sp>
          <p:nvSpPr>
            <p:cNvPr id="622598" name="Freeform 6"/>
            <p:cNvSpPr>
              <a:spLocks/>
            </p:cNvSpPr>
            <p:nvPr/>
          </p:nvSpPr>
          <p:spPr bwMode="auto">
            <a:xfrm>
              <a:off x="4708525" y="5034548"/>
              <a:ext cx="838200" cy="338554"/>
            </a:xfrm>
            <a:custGeom>
              <a:avLst/>
              <a:gdLst>
                <a:gd name="T0" fmla="*/ 384 w 384"/>
                <a:gd name="T1" fmla="*/ 288 h 288"/>
                <a:gd name="T2" fmla="*/ 288 w 384"/>
                <a:gd name="T3" fmla="*/ 240 h 288"/>
                <a:gd name="T4" fmla="*/ 288 w 384"/>
                <a:gd name="T5" fmla="*/ 96 h 288"/>
                <a:gd name="T6" fmla="*/ 0 w 384"/>
                <a:gd name="T7" fmla="*/ 0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84" h="288">
                  <a:moveTo>
                    <a:pt x="384" y="288"/>
                  </a:moveTo>
                  <a:cubicBezTo>
                    <a:pt x="344" y="280"/>
                    <a:pt x="304" y="272"/>
                    <a:pt x="288" y="240"/>
                  </a:cubicBezTo>
                  <a:cubicBezTo>
                    <a:pt x="272" y="208"/>
                    <a:pt x="336" y="136"/>
                    <a:pt x="288" y="96"/>
                  </a:cubicBezTo>
                  <a:cubicBezTo>
                    <a:pt x="240" y="56"/>
                    <a:pt x="120" y="28"/>
                    <a:pt x="0" y="0"/>
                  </a:cubicBezTo>
                </a:path>
              </a:pathLst>
            </a:custGeom>
            <a:noFill/>
            <a:ln w="28575" cap="flat" cmpd="sng">
              <a:solidFill>
                <a:srgbClr val="FF33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en-US" sz="1600"/>
            </a:p>
          </p:txBody>
        </p:sp>
        <p:sp>
          <p:nvSpPr>
            <p:cNvPr id="622599" name="Text Box 7"/>
            <p:cNvSpPr txBox="1">
              <a:spLocks noChangeArrowheads="1"/>
            </p:cNvSpPr>
            <p:nvPr/>
          </p:nvSpPr>
          <p:spPr bwMode="auto">
            <a:xfrm>
              <a:off x="5546725" y="5203825"/>
              <a:ext cx="2682875" cy="830997"/>
            </a:xfrm>
            <a:prstGeom prst="rect">
              <a:avLst/>
            </a:prstGeom>
            <a:solidFill>
              <a:schemeClr val="bg1"/>
            </a:solidFill>
            <a:ln w="9525" cap="rnd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altLang="en-US" sz="1600">
                  <a:solidFill>
                    <a:srgbClr val="0C00EE"/>
                  </a:solidFill>
                  <a:latin typeface="Arial" panose="020B0604020202020204" pitchFamily="34" charset="0"/>
                </a:rPr>
                <a:t>When the macro gets executed by the remote, execute those commands one at a time.</a:t>
              </a:r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260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Macro Command</a:t>
            </a:r>
          </a:p>
        </p:txBody>
      </p:sp>
      <p:pic>
        <p:nvPicPr>
          <p:cNvPr id="712709" name="Picture 5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535" y="1600200"/>
            <a:ext cx="9067800" cy="37258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C802E-D261-46EA-BDC9-9373F24A3615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712710" name="Text Box 6"/>
          <p:cNvSpPr txBox="1">
            <a:spLocks noChangeArrowheads="1"/>
          </p:cNvSpPr>
          <p:nvPr/>
        </p:nvSpPr>
        <p:spPr bwMode="auto">
          <a:xfrm>
            <a:off x="6172200" y="5410200"/>
            <a:ext cx="2667000" cy="338554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600" b="1">
                <a:solidFill>
                  <a:srgbClr val="0C00EE"/>
                </a:solidFill>
                <a:latin typeface="Arial" panose="020B0604020202020204" pitchFamily="34" charset="0"/>
              </a:rPr>
              <a:t>Composite of commands</a:t>
            </a: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4937234" y="1256703"/>
            <a:ext cx="2667000" cy="40011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/>
            <a:r>
              <a:rPr lang="en-US" altLang="en-US" sz="2000" b="1">
                <a:solidFill>
                  <a:srgbClr val="0C00EE"/>
                </a:solidFill>
                <a:latin typeface="Arial" panose="020B0604020202020204" pitchFamily="34" charset="0"/>
              </a:rPr>
              <a:t>Composite Pattern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2710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Command Pattern Example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93F-A71F-426D-9C2C-6413ED556486}" type="slidenum">
              <a:rPr lang="en-US" altLang="en-US" smtClean="0"/>
              <a:pPr/>
              <a:t>3</a:t>
            </a:fld>
            <a:endParaRPr lang="en-US" altLang="en-US"/>
          </a:p>
        </p:txBody>
      </p:sp>
      <p:grpSp>
        <p:nvGrpSpPr>
          <p:cNvPr id="415" name="Group 414"/>
          <p:cNvGrpSpPr/>
          <p:nvPr/>
        </p:nvGrpSpPr>
        <p:grpSpPr>
          <a:xfrm>
            <a:off x="38100" y="1593850"/>
            <a:ext cx="8948775" cy="2979738"/>
            <a:chOff x="38100" y="1593850"/>
            <a:chExt cx="8948775" cy="2979738"/>
          </a:xfrm>
        </p:grpSpPr>
        <p:sp>
          <p:nvSpPr>
            <p:cNvPr id="89" name="Rectangle 86"/>
            <p:cNvSpPr>
              <a:spLocks noChangeArrowheads="1"/>
            </p:cNvSpPr>
            <p:nvPr/>
          </p:nvSpPr>
          <p:spPr bwMode="auto">
            <a:xfrm>
              <a:off x="38100" y="1593850"/>
              <a:ext cx="1965333" cy="833438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90" name="Rectangle 87"/>
            <p:cNvSpPr>
              <a:spLocks noChangeArrowheads="1"/>
            </p:cNvSpPr>
            <p:nvPr/>
          </p:nvSpPr>
          <p:spPr bwMode="auto">
            <a:xfrm>
              <a:off x="573090" y="1652588"/>
              <a:ext cx="96500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Aplication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1" name="Line 88"/>
            <p:cNvSpPr>
              <a:spLocks noChangeShapeType="1"/>
            </p:cNvSpPr>
            <p:nvPr/>
          </p:nvSpPr>
          <p:spPr bwMode="auto">
            <a:xfrm>
              <a:off x="38100" y="1936750"/>
              <a:ext cx="1965333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92" name="Rectangle 89"/>
            <p:cNvSpPr>
              <a:spLocks noChangeArrowheads="1"/>
            </p:cNvSpPr>
            <p:nvPr/>
          </p:nvSpPr>
          <p:spPr bwMode="auto">
            <a:xfrm>
              <a:off x="112713" y="2130425"/>
              <a:ext cx="1889941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+add(doc: Document)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3" name="Line 90"/>
            <p:cNvSpPr>
              <a:spLocks noChangeShapeType="1"/>
            </p:cNvSpPr>
            <p:nvPr/>
          </p:nvSpPr>
          <p:spPr bwMode="auto">
            <a:xfrm>
              <a:off x="38100" y="2070100"/>
              <a:ext cx="1965333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94" name="Rectangle 91"/>
            <p:cNvSpPr>
              <a:spLocks noChangeArrowheads="1"/>
            </p:cNvSpPr>
            <p:nvPr/>
          </p:nvSpPr>
          <p:spPr bwMode="auto">
            <a:xfrm>
              <a:off x="2657486" y="1652588"/>
              <a:ext cx="2011371" cy="835025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95" name="Rectangle 92"/>
            <p:cNvSpPr>
              <a:spLocks noChangeArrowheads="1"/>
            </p:cNvSpPr>
            <p:nvPr/>
          </p:nvSpPr>
          <p:spPr bwMode="auto">
            <a:xfrm>
              <a:off x="3417902" y="1712913"/>
              <a:ext cx="53219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Menu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6" name="Line 93"/>
            <p:cNvSpPr>
              <a:spLocks noChangeShapeType="1"/>
            </p:cNvSpPr>
            <p:nvPr/>
          </p:nvSpPr>
          <p:spPr bwMode="auto">
            <a:xfrm>
              <a:off x="2657486" y="1995488"/>
              <a:ext cx="2025659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97" name="Rectangle 94"/>
            <p:cNvSpPr>
              <a:spLocks noChangeArrowheads="1"/>
            </p:cNvSpPr>
            <p:nvPr/>
          </p:nvSpPr>
          <p:spPr bwMode="auto">
            <a:xfrm>
              <a:off x="2732099" y="2189163"/>
              <a:ext cx="1975284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+add(item: menuItem)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8" name="Line 95"/>
            <p:cNvSpPr>
              <a:spLocks noChangeShapeType="1"/>
            </p:cNvSpPr>
            <p:nvPr/>
          </p:nvSpPr>
          <p:spPr bwMode="auto">
            <a:xfrm>
              <a:off x="2657486" y="2130425"/>
              <a:ext cx="2025659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99" name="Rectangle 96"/>
            <p:cNvSpPr>
              <a:spLocks noChangeArrowheads="1"/>
            </p:cNvSpPr>
            <p:nvPr/>
          </p:nvSpPr>
          <p:spPr bwMode="auto">
            <a:xfrm>
              <a:off x="5397523" y="1652588"/>
              <a:ext cx="1458919" cy="835025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00" name="Rectangle 97"/>
            <p:cNvSpPr>
              <a:spLocks noChangeArrowheads="1"/>
            </p:cNvSpPr>
            <p:nvPr/>
          </p:nvSpPr>
          <p:spPr bwMode="auto">
            <a:xfrm>
              <a:off x="5665812" y="1712913"/>
              <a:ext cx="100187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MenuItem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1" name="Line 98"/>
            <p:cNvSpPr>
              <a:spLocks noChangeShapeType="1"/>
            </p:cNvSpPr>
            <p:nvPr/>
          </p:nvSpPr>
          <p:spPr bwMode="auto">
            <a:xfrm>
              <a:off x="5397523" y="1995488"/>
              <a:ext cx="1458919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02" name="Rectangle 99"/>
            <p:cNvSpPr>
              <a:spLocks noChangeArrowheads="1"/>
            </p:cNvSpPr>
            <p:nvPr/>
          </p:nvSpPr>
          <p:spPr bwMode="auto">
            <a:xfrm>
              <a:off x="5472136" y="2189163"/>
              <a:ext cx="64620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+click()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03" name="Line 100"/>
            <p:cNvSpPr>
              <a:spLocks noChangeShapeType="1"/>
            </p:cNvSpPr>
            <p:nvPr/>
          </p:nvSpPr>
          <p:spPr bwMode="auto">
            <a:xfrm>
              <a:off x="5397523" y="2130425"/>
              <a:ext cx="1458919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04" name="Line 101"/>
            <p:cNvSpPr>
              <a:spLocks noChangeShapeType="1"/>
            </p:cNvSpPr>
            <p:nvPr/>
          </p:nvSpPr>
          <p:spPr bwMode="auto">
            <a:xfrm flipH="1">
              <a:off x="2003433" y="1995488"/>
              <a:ext cx="654053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05" name="Freeform 102"/>
            <p:cNvSpPr>
              <a:spLocks/>
            </p:cNvSpPr>
            <p:nvPr/>
          </p:nvSpPr>
          <p:spPr bwMode="auto">
            <a:xfrm>
              <a:off x="2003433" y="1936750"/>
              <a:ext cx="327026" cy="119063"/>
            </a:xfrm>
            <a:custGeom>
              <a:avLst/>
              <a:gdLst>
                <a:gd name="T0" fmla="*/ 93 w 206"/>
                <a:gd name="T1" fmla="*/ 0 h 75"/>
                <a:gd name="T2" fmla="*/ 0 w 206"/>
                <a:gd name="T3" fmla="*/ 37 h 75"/>
                <a:gd name="T4" fmla="*/ 93 w 206"/>
                <a:gd name="T5" fmla="*/ 75 h 75"/>
                <a:gd name="T6" fmla="*/ 206 w 206"/>
                <a:gd name="T7" fmla="*/ 37 h 75"/>
                <a:gd name="T8" fmla="*/ 93 w 20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75">
                  <a:moveTo>
                    <a:pt x="93" y="0"/>
                  </a:moveTo>
                  <a:lnTo>
                    <a:pt x="0" y="37"/>
                  </a:lnTo>
                  <a:lnTo>
                    <a:pt x="93" y="75"/>
                  </a:lnTo>
                  <a:lnTo>
                    <a:pt x="206" y="37"/>
                  </a:lnTo>
                  <a:lnTo>
                    <a:pt x="93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06" name="Freeform 103"/>
            <p:cNvSpPr>
              <a:spLocks/>
            </p:cNvSpPr>
            <p:nvPr/>
          </p:nvSpPr>
          <p:spPr bwMode="auto">
            <a:xfrm>
              <a:off x="2509848" y="1936750"/>
              <a:ext cx="147638" cy="119063"/>
            </a:xfrm>
            <a:custGeom>
              <a:avLst/>
              <a:gdLst>
                <a:gd name="T0" fmla="*/ 0 w 93"/>
                <a:gd name="T1" fmla="*/ 75 h 75"/>
                <a:gd name="T2" fmla="*/ 93 w 93"/>
                <a:gd name="T3" fmla="*/ 37 h 75"/>
                <a:gd name="T4" fmla="*/ 0 w 93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75">
                  <a:moveTo>
                    <a:pt x="0" y="75"/>
                  </a:moveTo>
                  <a:lnTo>
                    <a:pt x="93" y="37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07" name="Line 104"/>
            <p:cNvSpPr>
              <a:spLocks noChangeShapeType="1"/>
            </p:cNvSpPr>
            <p:nvPr/>
          </p:nvSpPr>
          <p:spPr bwMode="auto">
            <a:xfrm flipH="1">
              <a:off x="4683145" y="2011363"/>
              <a:ext cx="714378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08" name="Freeform 105"/>
            <p:cNvSpPr>
              <a:spLocks/>
            </p:cNvSpPr>
            <p:nvPr/>
          </p:nvSpPr>
          <p:spPr bwMode="auto">
            <a:xfrm>
              <a:off x="4683145" y="1951038"/>
              <a:ext cx="327026" cy="119063"/>
            </a:xfrm>
            <a:custGeom>
              <a:avLst/>
              <a:gdLst>
                <a:gd name="T0" fmla="*/ 94 w 206"/>
                <a:gd name="T1" fmla="*/ 0 h 75"/>
                <a:gd name="T2" fmla="*/ 0 w 206"/>
                <a:gd name="T3" fmla="*/ 38 h 75"/>
                <a:gd name="T4" fmla="*/ 94 w 206"/>
                <a:gd name="T5" fmla="*/ 75 h 75"/>
                <a:gd name="T6" fmla="*/ 206 w 206"/>
                <a:gd name="T7" fmla="*/ 38 h 75"/>
                <a:gd name="T8" fmla="*/ 94 w 206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6" h="75">
                  <a:moveTo>
                    <a:pt x="94" y="0"/>
                  </a:moveTo>
                  <a:lnTo>
                    <a:pt x="0" y="38"/>
                  </a:lnTo>
                  <a:lnTo>
                    <a:pt x="94" y="75"/>
                  </a:lnTo>
                  <a:lnTo>
                    <a:pt x="206" y="3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09" name="Freeform 106"/>
            <p:cNvSpPr>
              <a:spLocks/>
            </p:cNvSpPr>
            <p:nvPr/>
          </p:nvSpPr>
          <p:spPr bwMode="auto">
            <a:xfrm>
              <a:off x="5248297" y="1951038"/>
              <a:ext cx="149226" cy="119063"/>
            </a:xfrm>
            <a:custGeom>
              <a:avLst/>
              <a:gdLst>
                <a:gd name="T0" fmla="*/ 0 w 94"/>
                <a:gd name="T1" fmla="*/ 75 h 75"/>
                <a:gd name="T2" fmla="*/ 94 w 94"/>
                <a:gd name="T3" fmla="*/ 38 h 75"/>
                <a:gd name="T4" fmla="*/ 0 w 94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75">
                  <a:moveTo>
                    <a:pt x="0" y="75"/>
                  </a:moveTo>
                  <a:lnTo>
                    <a:pt x="94" y="3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10" name="Rectangle 107"/>
            <p:cNvSpPr>
              <a:spLocks noChangeArrowheads="1"/>
            </p:cNvSpPr>
            <p:nvPr/>
          </p:nvSpPr>
          <p:spPr bwMode="auto">
            <a:xfrm>
              <a:off x="5219722" y="1743075"/>
              <a:ext cx="10579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*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1" name="Rectangle 108"/>
            <p:cNvSpPr>
              <a:spLocks noChangeArrowheads="1"/>
            </p:cNvSpPr>
            <p:nvPr/>
          </p:nvSpPr>
          <p:spPr bwMode="auto">
            <a:xfrm>
              <a:off x="7600982" y="1593850"/>
              <a:ext cx="1385893" cy="1042988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12" name="Rectangle 109"/>
            <p:cNvSpPr>
              <a:spLocks noChangeArrowheads="1"/>
            </p:cNvSpPr>
            <p:nvPr/>
          </p:nvSpPr>
          <p:spPr bwMode="auto">
            <a:xfrm>
              <a:off x="7839108" y="1862138"/>
              <a:ext cx="97302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Command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3" name="Rectangle 110"/>
            <p:cNvSpPr>
              <a:spLocks noChangeArrowheads="1"/>
            </p:cNvSpPr>
            <p:nvPr/>
          </p:nvSpPr>
          <p:spPr bwMode="auto">
            <a:xfrm>
              <a:off x="7675595" y="1652588"/>
              <a:ext cx="1250955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&lt;&lt;interface&gt;&gt;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4" name="Line 111"/>
            <p:cNvSpPr>
              <a:spLocks noChangeShapeType="1"/>
            </p:cNvSpPr>
            <p:nvPr/>
          </p:nvSpPr>
          <p:spPr bwMode="auto">
            <a:xfrm>
              <a:off x="7600982" y="2144713"/>
              <a:ext cx="1385893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15" name="Rectangle 112"/>
            <p:cNvSpPr>
              <a:spLocks noChangeArrowheads="1"/>
            </p:cNvSpPr>
            <p:nvPr/>
          </p:nvSpPr>
          <p:spPr bwMode="auto">
            <a:xfrm>
              <a:off x="7675595" y="2338388"/>
              <a:ext cx="941796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+execute()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16" name="Line 113"/>
            <p:cNvSpPr>
              <a:spLocks noChangeShapeType="1"/>
            </p:cNvSpPr>
            <p:nvPr/>
          </p:nvSpPr>
          <p:spPr bwMode="auto">
            <a:xfrm>
              <a:off x="7600982" y="2278063"/>
              <a:ext cx="1385893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17" name="Line 114"/>
            <p:cNvSpPr>
              <a:spLocks noChangeShapeType="1"/>
            </p:cNvSpPr>
            <p:nvPr/>
          </p:nvSpPr>
          <p:spPr bwMode="auto">
            <a:xfrm flipH="1">
              <a:off x="6856442" y="2011363"/>
              <a:ext cx="744541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18" name="Freeform 115"/>
            <p:cNvSpPr>
              <a:spLocks/>
            </p:cNvSpPr>
            <p:nvPr/>
          </p:nvSpPr>
          <p:spPr bwMode="auto">
            <a:xfrm>
              <a:off x="6856442" y="1951038"/>
              <a:ext cx="328614" cy="119063"/>
            </a:xfrm>
            <a:custGeom>
              <a:avLst/>
              <a:gdLst>
                <a:gd name="T0" fmla="*/ 94 w 207"/>
                <a:gd name="T1" fmla="*/ 0 h 75"/>
                <a:gd name="T2" fmla="*/ 0 w 207"/>
                <a:gd name="T3" fmla="*/ 38 h 75"/>
                <a:gd name="T4" fmla="*/ 94 w 207"/>
                <a:gd name="T5" fmla="*/ 75 h 75"/>
                <a:gd name="T6" fmla="*/ 207 w 207"/>
                <a:gd name="T7" fmla="*/ 38 h 75"/>
                <a:gd name="T8" fmla="*/ 94 w 207"/>
                <a:gd name="T9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207" h="75">
                  <a:moveTo>
                    <a:pt x="94" y="0"/>
                  </a:moveTo>
                  <a:lnTo>
                    <a:pt x="0" y="38"/>
                  </a:lnTo>
                  <a:lnTo>
                    <a:pt x="94" y="75"/>
                  </a:lnTo>
                  <a:lnTo>
                    <a:pt x="207" y="38"/>
                  </a:lnTo>
                  <a:lnTo>
                    <a:pt x="94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19" name="Freeform 116"/>
            <p:cNvSpPr>
              <a:spLocks/>
            </p:cNvSpPr>
            <p:nvPr/>
          </p:nvSpPr>
          <p:spPr bwMode="auto">
            <a:xfrm>
              <a:off x="7451757" y="1951038"/>
              <a:ext cx="149226" cy="119063"/>
            </a:xfrm>
            <a:custGeom>
              <a:avLst/>
              <a:gdLst>
                <a:gd name="T0" fmla="*/ 0 w 94"/>
                <a:gd name="T1" fmla="*/ 75 h 75"/>
                <a:gd name="T2" fmla="*/ 94 w 94"/>
                <a:gd name="T3" fmla="*/ 38 h 75"/>
                <a:gd name="T4" fmla="*/ 0 w 94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75">
                  <a:moveTo>
                    <a:pt x="0" y="75"/>
                  </a:moveTo>
                  <a:lnTo>
                    <a:pt x="94" y="3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20" name="Freeform 117"/>
            <p:cNvSpPr>
              <a:spLocks/>
            </p:cNvSpPr>
            <p:nvPr/>
          </p:nvSpPr>
          <p:spPr bwMode="auto">
            <a:xfrm>
              <a:off x="4384694" y="2786063"/>
              <a:ext cx="2025659" cy="415925"/>
            </a:xfrm>
            <a:custGeom>
              <a:avLst/>
              <a:gdLst>
                <a:gd name="T0" fmla="*/ 0 w 1276"/>
                <a:gd name="T1" fmla="*/ 0 h 262"/>
                <a:gd name="T2" fmla="*/ 1182 w 1276"/>
                <a:gd name="T3" fmla="*/ 0 h 262"/>
                <a:gd name="T4" fmla="*/ 1276 w 1276"/>
                <a:gd name="T5" fmla="*/ 93 h 262"/>
                <a:gd name="T6" fmla="*/ 1276 w 1276"/>
                <a:gd name="T7" fmla="*/ 262 h 262"/>
                <a:gd name="T8" fmla="*/ 0 w 1276"/>
                <a:gd name="T9" fmla="*/ 262 h 262"/>
                <a:gd name="T10" fmla="*/ 0 w 1276"/>
                <a:gd name="T11" fmla="*/ 0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76" h="262">
                  <a:moveTo>
                    <a:pt x="0" y="0"/>
                  </a:moveTo>
                  <a:lnTo>
                    <a:pt x="1182" y="0"/>
                  </a:lnTo>
                  <a:lnTo>
                    <a:pt x="1276" y="93"/>
                  </a:lnTo>
                  <a:lnTo>
                    <a:pt x="1276" y="262"/>
                  </a:lnTo>
                  <a:lnTo>
                    <a:pt x="0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21" name="Freeform 118"/>
            <p:cNvSpPr>
              <a:spLocks/>
            </p:cNvSpPr>
            <p:nvPr/>
          </p:nvSpPr>
          <p:spPr bwMode="auto">
            <a:xfrm>
              <a:off x="6261127" y="2786063"/>
              <a:ext cx="149226" cy="147638"/>
            </a:xfrm>
            <a:custGeom>
              <a:avLst/>
              <a:gdLst>
                <a:gd name="T0" fmla="*/ 0 w 94"/>
                <a:gd name="T1" fmla="*/ 0 h 93"/>
                <a:gd name="T2" fmla="*/ 0 w 94"/>
                <a:gd name="T3" fmla="*/ 93 h 93"/>
                <a:gd name="T4" fmla="*/ 94 w 94"/>
                <a:gd name="T5" fmla="*/ 93 h 93"/>
                <a:gd name="T6" fmla="*/ 0 w 94"/>
                <a:gd name="T7" fmla="*/ 0 h 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93">
                  <a:moveTo>
                    <a:pt x="0" y="0"/>
                  </a:moveTo>
                  <a:lnTo>
                    <a:pt x="0" y="93"/>
                  </a:lnTo>
                  <a:lnTo>
                    <a:pt x="94" y="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22" name="Rectangle 119"/>
            <p:cNvSpPr>
              <a:spLocks noChangeArrowheads="1"/>
            </p:cNvSpPr>
            <p:nvPr/>
          </p:nvSpPr>
          <p:spPr bwMode="auto">
            <a:xfrm>
              <a:off x="4459306" y="2844800"/>
              <a:ext cx="1779270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command.excecute()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3" name="Line 120"/>
            <p:cNvSpPr>
              <a:spLocks noChangeShapeType="1"/>
            </p:cNvSpPr>
            <p:nvPr/>
          </p:nvSpPr>
          <p:spPr bwMode="auto">
            <a:xfrm>
              <a:off x="5695974" y="2501900"/>
              <a:ext cx="0" cy="284163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38" name="Rectangle 135"/>
            <p:cNvSpPr>
              <a:spLocks noChangeArrowheads="1"/>
            </p:cNvSpPr>
            <p:nvPr/>
          </p:nvSpPr>
          <p:spPr bwMode="auto">
            <a:xfrm>
              <a:off x="2717811" y="2905125"/>
              <a:ext cx="1444631" cy="1668463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39" name="Rectangle 136"/>
            <p:cNvSpPr>
              <a:spLocks noChangeArrowheads="1"/>
            </p:cNvSpPr>
            <p:nvPr/>
          </p:nvSpPr>
          <p:spPr bwMode="auto">
            <a:xfrm>
              <a:off x="2970225" y="2963863"/>
              <a:ext cx="98905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Document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0" name="Line 137"/>
            <p:cNvSpPr>
              <a:spLocks noChangeShapeType="1"/>
            </p:cNvSpPr>
            <p:nvPr/>
          </p:nvSpPr>
          <p:spPr bwMode="auto">
            <a:xfrm>
              <a:off x="2717811" y="3246438"/>
              <a:ext cx="1444631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41" name="Rectangle 138"/>
            <p:cNvSpPr>
              <a:spLocks noChangeArrowheads="1"/>
            </p:cNvSpPr>
            <p:nvPr/>
          </p:nvSpPr>
          <p:spPr bwMode="auto">
            <a:xfrm>
              <a:off x="2792424" y="3440113"/>
              <a:ext cx="705321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+open()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2" name="Rectangle 139"/>
            <p:cNvSpPr>
              <a:spLocks noChangeArrowheads="1"/>
            </p:cNvSpPr>
            <p:nvPr/>
          </p:nvSpPr>
          <p:spPr bwMode="auto">
            <a:xfrm>
              <a:off x="2792424" y="3649663"/>
              <a:ext cx="710131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+close()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3" name="Rectangle 140"/>
            <p:cNvSpPr>
              <a:spLocks noChangeArrowheads="1"/>
            </p:cNvSpPr>
            <p:nvPr/>
          </p:nvSpPr>
          <p:spPr bwMode="auto">
            <a:xfrm>
              <a:off x="2792424" y="3857626"/>
              <a:ext cx="546625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+cut()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4" name="Rectangle 141"/>
            <p:cNvSpPr>
              <a:spLocks noChangeArrowheads="1"/>
            </p:cNvSpPr>
            <p:nvPr/>
          </p:nvSpPr>
          <p:spPr bwMode="auto">
            <a:xfrm>
              <a:off x="2792424" y="4067176"/>
              <a:ext cx="680892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+copy()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5" name="Rectangle 142"/>
            <p:cNvSpPr>
              <a:spLocks noChangeArrowheads="1"/>
            </p:cNvSpPr>
            <p:nvPr/>
          </p:nvSpPr>
          <p:spPr bwMode="auto">
            <a:xfrm>
              <a:off x="2792424" y="4275138"/>
              <a:ext cx="74539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+paste()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46" name="Line 143"/>
            <p:cNvSpPr>
              <a:spLocks noChangeShapeType="1"/>
            </p:cNvSpPr>
            <p:nvPr/>
          </p:nvSpPr>
          <p:spPr bwMode="auto">
            <a:xfrm>
              <a:off x="2717811" y="3381376"/>
              <a:ext cx="1444631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47" name="Freeform 144"/>
            <p:cNvSpPr>
              <a:spLocks/>
            </p:cNvSpPr>
            <p:nvPr/>
          </p:nvSpPr>
          <p:spPr bwMode="auto">
            <a:xfrm>
              <a:off x="1168405" y="2443163"/>
              <a:ext cx="1549407" cy="758825"/>
            </a:xfrm>
            <a:custGeom>
              <a:avLst/>
              <a:gdLst>
                <a:gd name="T0" fmla="*/ 976 w 976"/>
                <a:gd name="T1" fmla="*/ 478 h 478"/>
                <a:gd name="T2" fmla="*/ 0 w 976"/>
                <a:gd name="T3" fmla="*/ 478 h 478"/>
                <a:gd name="T4" fmla="*/ 0 w 976"/>
                <a:gd name="T5" fmla="*/ 0 h 4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76" h="478">
                  <a:moveTo>
                    <a:pt x="976" y="478"/>
                  </a:moveTo>
                  <a:lnTo>
                    <a:pt x="0" y="478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48" name="Freeform 145"/>
            <p:cNvSpPr>
              <a:spLocks/>
            </p:cNvSpPr>
            <p:nvPr/>
          </p:nvSpPr>
          <p:spPr bwMode="auto">
            <a:xfrm>
              <a:off x="1109667" y="2443163"/>
              <a:ext cx="119063" cy="312738"/>
            </a:xfrm>
            <a:custGeom>
              <a:avLst/>
              <a:gdLst>
                <a:gd name="T0" fmla="*/ 75 w 75"/>
                <a:gd name="T1" fmla="*/ 94 h 197"/>
                <a:gd name="T2" fmla="*/ 37 w 75"/>
                <a:gd name="T3" fmla="*/ 0 h 197"/>
                <a:gd name="T4" fmla="*/ 0 w 75"/>
                <a:gd name="T5" fmla="*/ 94 h 197"/>
                <a:gd name="T6" fmla="*/ 37 w 75"/>
                <a:gd name="T7" fmla="*/ 197 h 197"/>
                <a:gd name="T8" fmla="*/ 75 w 75"/>
                <a:gd name="T9" fmla="*/ 94 h 1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97">
                  <a:moveTo>
                    <a:pt x="75" y="94"/>
                  </a:moveTo>
                  <a:lnTo>
                    <a:pt x="37" y="0"/>
                  </a:lnTo>
                  <a:lnTo>
                    <a:pt x="0" y="94"/>
                  </a:lnTo>
                  <a:lnTo>
                    <a:pt x="37" y="197"/>
                  </a:lnTo>
                  <a:lnTo>
                    <a:pt x="75" y="94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49" name="Freeform 146"/>
            <p:cNvSpPr>
              <a:spLocks/>
            </p:cNvSpPr>
            <p:nvPr/>
          </p:nvSpPr>
          <p:spPr bwMode="auto">
            <a:xfrm>
              <a:off x="2568586" y="3143250"/>
              <a:ext cx="149226" cy="119063"/>
            </a:xfrm>
            <a:custGeom>
              <a:avLst/>
              <a:gdLst>
                <a:gd name="T0" fmla="*/ 0 w 94"/>
                <a:gd name="T1" fmla="*/ 75 h 75"/>
                <a:gd name="T2" fmla="*/ 94 w 94"/>
                <a:gd name="T3" fmla="*/ 37 h 75"/>
                <a:gd name="T4" fmla="*/ 0 w 94"/>
                <a:gd name="T5" fmla="*/ 0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4" h="75">
                  <a:moveTo>
                    <a:pt x="0" y="75"/>
                  </a:moveTo>
                  <a:lnTo>
                    <a:pt x="94" y="37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50" name="Rectangle 147"/>
            <p:cNvSpPr>
              <a:spLocks noChangeArrowheads="1"/>
            </p:cNvSpPr>
            <p:nvPr/>
          </p:nvSpPr>
          <p:spPr bwMode="auto">
            <a:xfrm>
              <a:off x="2479685" y="2905125"/>
              <a:ext cx="105798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*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</p:grpSp>
      <p:grpSp>
        <p:nvGrpSpPr>
          <p:cNvPr id="414" name="Group 413"/>
          <p:cNvGrpSpPr/>
          <p:nvPr/>
        </p:nvGrpSpPr>
        <p:grpSpPr>
          <a:xfrm>
            <a:off x="633415" y="2443163"/>
            <a:ext cx="8479053" cy="3948114"/>
            <a:chOff x="633415" y="2443163"/>
            <a:chExt cx="8479053" cy="3948114"/>
          </a:xfrm>
        </p:grpSpPr>
        <p:sp>
          <p:nvSpPr>
            <p:cNvPr id="129" name="Rectangle 126"/>
            <p:cNvSpPr>
              <a:spLocks noChangeArrowheads="1"/>
            </p:cNvSpPr>
            <p:nvPr/>
          </p:nvSpPr>
          <p:spPr bwMode="auto">
            <a:xfrm>
              <a:off x="7542245" y="3560763"/>
              <a:ext cx="1517656" cy="833438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30" name="Rectangle 127"/>
            <p:cNvSpPr>
              <a:spLocks noChangeArrowheads="1"/>
            </p:cNvSpPr>
            <p:nvPr/>
          </p:nvSpPr>
          <p:spPr bwMode="auto">
            <a:xfrm>
              <a:off x="7585325" y="3619502"/>
              <a:ext cx="152714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OpenCommand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1" name="Line 128"/>
            <p:cNvSpPr>
              <a:spLocks noChangeShapeType="1"/>
            </p:cNvSpPr>
            <p:nvPr/>
          </p:nvSpPr>
          <p:spPr bwMode="auto">
            <a:xfrm>
              <a:off x="7542245" y="3902076"/>
              <a:ext cx="1517656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32" name="Rectangle 129"/>
            <p:cNvSpPr>
              <a:spLocks noChangeArrowheads="1"/>
            </p:cNvSpPr>
            <p:nvPr/>
          </p:nvSpPr>
          <p:spPr bwMode="auto">
            <a:xfrm>
              <a:off x="7616857" y="4095751"/>
              <a:ext cx="941796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+execute()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3" name="Line 130"/>
            <p:cNvSpPr>
              <a:spLocks noChangeShapeType="1"/>
            </p:cNvSpPr>
            <p:nvPr/>
          </p:nvSpPr>
          <p:spPr bwMode="auto">
            <a:xfrm>
              <a:off x="7542245" y="4037013"/>
              <a:ext cx="1517656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36" name="Line 133"/>
            <p:cNvSpPr>
              <a:spLocks noChangeShapeType="1"/>
            </p:cNvSpPr>
            <p:nvPr/>
          </p:nvSpPr>
          <p:spPr bwMode="auto">
            <a:xfrm flipV="1">
              <a:off x="8256623" y="2651125"/>
              <a:ext cx="0" cy="909638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37" name="Freeform 134"/>
            <p:cNvSpPr>
              <a:spLocks/>
            </p:cNvSpPr>
            <p:nvPr/>
          </p:nvSpPr>
          <p:spPr bwMode="auto">
            <a:xfrm>
              <a:off x="8137560" y="2651125"/>
              <a:ext cx="238126" cy="298450"/>
            </a:xfrm>
            <a:custGeom>
              <a:avLst/>
              <a:gdLst>
                <a:gd name="T0" fmla="*/ 150 w 150"/>
                <a:gd name="T1" fmla="*/ 188 h 188"/>
                <a:gd name="T2" fmla="*/ 75 w 150"/>
                <a:gd name="T3" fmla="*/ 0 h 188"/>
                <a:gd name="T4" fmla="*/ 0 w 150"/>
                <a:gd name="T5" fmla="*/ 188 h 188"/>
                <a:gd name="T6" fmla="*/ 150 w 150"/>
                <a:gd name="T7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88">
                  <a:moveTo>
                    <a:pt x="150" y="188"/>
                  </a:moveTo>
                  <a:lnTo>
                    <a:pt x="75" y="0"/>
                  </a:lnTo>
                  <a:lnTo>
                    <a:pt x="0" y="188"/>
                  </a:lnTo>
                  <a:lnTo>
                    <a:pt x="150" y="18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57" name="Freeform 154"/>
            <p:cNvSpPr>
              <a:spLocks/>
            </p:cNvSpPr>
            <p:nvPr/>
          </p:nvSpPr>
          <p:spPr bwMode="auto">
            <a:xfrm>
              <a:off x="6886604" y="5586414"/>
              <a:ext cx="2173297" cy="804863"/>
            </a:xfrm>
            <a:custGeom>
              <a:avLst/>
              <a:gdLst>
                <a:gd name="T0" fmla="*/ 0 w 1369"/>
                <a:gd name="T1" fmla="*/ 0 h 507"/>
                <a:gd name="T2" fmla="*/ 1276 w 1369"/>
                <a:gd name="T3" fmla="*/ 0 h 507"/>
                <a:gd name="T4" fmla="*/ 1369 w 1369"/>
                <a:gd name="T5" fmla="*/ 94 h 507"/>
                <a:gd name="T6" fmla="*/ 1369 w 1369"/>
                <a:gd name="T7" fmla="*/ 507 h 507"/>
                <a:gd name="T8" fmla="*/ 0 w 1369"/>
                <a:gd name="T9" fmla="*/ 507 h 507"/>
                <a:gd name="T10" fmla="*/ 0 w 1369"/>
                <a:gd name="T11" fmla="*/ 0 h 5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69" h="507">
                  <a:moveTo>
                    <a:pt x="0" y="0"/>
                  </a:moveTo>
                  <a:lnTo>
                    <a:pt x="1276" y="0"/>
                  </a:lnTo>
                  <a:lnTo>
                    <a:pt x="1369" y="94"/>
                  </a:lnTo>
                  <a:lnTo>
                    <a:pt x="1369" y="507"/>
                  </a:lnTo>
                  <a:lnTo>
                    <a:pt x="0" y="5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58" name="Freeform 155"/>
            <p:cNvSpPr>
              <a:spLocks/>
            </p:cNvSpPr>
            <p:nvPr/>
          </p:nvSpPr>
          <p:spPr bwMode="auto">
            <a:xfrm>
              <a:off x="8912263" y="5586414"/>
              <a:ext cx="147638" cy="149225"/>
            </a:xfrm>
            <a:custGeom>
              <a:avLst/>
              <a:gdLst>
                <a:gd name="T0" fmla="*/ 0 w 93"/>
                <a:gd name="T1" fmla="*/ 0 h 94"/>
                <a:gd name="T2" fmla="*/ 0 w 93"/>
                <a:gd name="T3" fmla="*/ 94 h 94"/>
                <a:gd name="T4" fmla="*/ 93 w 93"/>
                <a:gd name="T5" fmla="*/ 94 h 94"/>
                <a:gd name="T6" fmla="*/ 0 w 93"/>
                <a:gd name="T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3" h="94">
                  <a:moveTo>
                    <a:pt x="0" y="0"/>
                  </a:moveTo>
                  <a:lnTo>
                    <a:pt x="0" y="94"/>
                  </a:lnTo>
                  <a:lnTo>
                    <a:pt x="93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59" name="Rectangle 156"/>
            <p:cNvSpPr>
              <a:spLocks noChangeArrowheads="1"/>
            </p:cNvSpPr>
            <p:nvPr/>
          </p:nvSpPr>
          <p:spPr bwMode="auto">
            <a:xfrm>
              <a:off x="6961217" y="5645151"/>
              <a:ext cx="192841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doc=new Document();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0" name="Rectangle 157"/>
            <p:cNvSpPr>
              <a:spLocks noChangeArrowheads="1"/>
            </p:cNvSpPr>
            <p:nvPr/>
          </p:nvSpPr>
          <p:spPr bwMode="auto">
            <a:xfrm>
              <a:off x="6961217" y="5884864"/>
              <a:ext cx="179074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application.add(doc);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1" name="Rectangle 158"/>
            <p:cNvSpPr>
              <a:spLocks noChangeArrowheads="1"/>
            </p:cNvSpPr>
            <p:nvPr/>
          </p:nvSpPr>
          <p:spPr bwMode="auto">
            <a:xfrm>
              <a:off x="6961217" y="6122989"/>
              <a:ext cx="989053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doc.open();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63" name="Line 160"/>
            <p:cNvSpPr>
              <a:spLocks noChangeShapeType="1"/>
            </p:cNvSpPr>
            <p:nvPr/>
          </p:nvSpPr>
          <p:spPr bwMode="auto">
            <a:xfrm>
              <a:off x="8212172" y="4408488"/>
              <a:ext cx="0" cy="1177925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4" name="Freeform 161"/>
            <p:cNvSpPr>
              <a:spLocks/>
            </p:cNvSpPr>
            <p:nvPr/>
          </p:nvSpPr>
          <p:spPr bwMode="auto">
            <a:xfrm>
              <a:off x="692153" y="2443163"/>
              <a:ext cx="7027892" cy="2963863"/>
            </a:xfrm>
            <a:custGeom>
              <a:avLst/>
              <a:gdLst>
                <a:gd name="T0" fmla="*/ 0 w 4427"/>
                <a:gd name="T1" fmla="*/ 0 h 1867"/>
                <a:gd name="T2" fmla="*/ 0 w 4427"/>
                <a:gd name="T3" fmla="*/ 1867 h 1867"/>
                <a:gd name="T4" fmla="*/ 4427 w 4427"/>
                <a:gd name="T5" fmla="*/ 1867 h 1867"/>
                <a:gd name="T6" fmla="*/ 4427 w 4427"/>
                <a:gd name="T7" fmla="*/ 1238 h 18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427" h="1867">
                  <a:moveTo>
                    <a:pt x="0" y="0"/>
                  </a:moveTo>
                  <a:lnTo>
                    <a:pt x="0" y="1867"/>
                  </a:lnTo>
                  <a:lnTo>
                    <a:pt x="4427" y="1867"/>
                  </a:lnTo>
                  <a:lnTo>
                    <a:pt x="4427" y="1238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5" name="Freeform 162"/>
            <p:cNvSpPr>
              <a:spLocks/>
            </p:cNvSpPr>
            <p:nvPr/>
          </p:nvSpPr>
          <p:spPr bwMode="auto">
            <a:xfrm>
              <a:off x="7661308" y="4408488"/>
              <a:ext cx="119063" cy="314325"/>
            </a:xfrm>
            <a:custGeom>
              <a:avLst/>
              <a:gdLst>
                <a:gd name="T0" fmla="*/ 75 w 75"/>
                <a:gd name="T1" fmla="*/ 94 h 198"/>
                <a:gd name="T2" fmla="*/ 37 w 75"/>
                <a:gd name="T3" fmla="*/ 0 h 198"/>
                <a:gd name="T4" fmla="*/ 0 w 75"/>
                <a:gd name="T5" fmla="*/ 94 h 198"/>
                <a:gd name="T6" fmla="*/ 37 w 75"/>
                <a:gd name="T7" fmla="*/ 198 h 198"/>
                <a:gd name="T8" fmla="*/ 75 w 75"/>
                <a:gd name="T9" fmla="*/ 94 h 1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5" h="198">
                  <a:moveTo>
                    <a:pt x="75" y="94"/>
                  </a:moveTo>
                  <a:lnTo>
                    <a:pt x="37" y="0"/>
                  </a:lnTo>
                  <a:lnTo>
                    <a:pt x="0" y="94"/>
                  </a:lnTo>
                  <a:lnTo>
                    <a:pt x="37" y="198"/>
                  </a:lnTo>
                  <a:lnTo>
                    <a:pt x="75" y="94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166" name="Freeform 163"/>
            <p:cNvSpPr>
              <a:spLocks/>
            </p:cNvSpPr>
            <p:nvPr/>
          </p:nvSpPr>
          <p:spPr bwMode="auto">
            <a:xfrm>
              <a:off x="633415" y="2443163"/>
              <a:ext cx="119063" cy="149225"/>
            </a:xfrm>
            <a:custGeom>
              <a:avLst/>
              <a:gdLst>
                <a:gd name="T0" fmla="*/ 75 w 75"/>
                <a:gd name="T1" fmla="*/ 94 h 94"/>
                <a:gd name="T2" fmla="*/ 37 w 75"/>
                <a:gd name="T3" fmla="*/ 0 h 94"/>
                <a:gd name="T4" fmla="*/ 0 w 75"/>
                <a:gd name="T5" fmla="*/ 94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5" h="94">
                  <a:moveTo>
                    <a:pt x="75" y="94"/>
                  </a:moveTo>
                  <a:lnTo>
                    <a:pt x="37" y="0"/>
                  </a:lnTo>
                  <a:lnTo>
                    <a:pt x="0" y="94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</p:grpSp>
      <p:grpSp>
        <p:nvGrpSpPr>
          <p:cNvPr id="382" name="Group 381"/>
          <p:cNvGrpSpPr/>
          <p:nvPr/>
        </p:nvGrpSpPr>
        <p:grpSpPr>
          <a:xfrm>
            <a:off x="4176729" y="2651125"/>
            <a:ext cx="3856054" cy="2459039"/>
            <a:chOff x="835028" y="4340225"/>
            <a:chExt cx="3856054" cy="2459039"/>
          </a:xfrm>
        </p:grpSpPr>
        <p:sp>
          <p:nvSpPr>
            <p:cNvPr id="368" name="Rectangle 121"/>
            <p:cNvSpPr>
              <a:spLocks noChangeArrowheads="1"/>
            </p:cNvSpPr>
            <p:nvPr/>
          </p:nvSpPr>
          <p:spPr bwMode="auto">
            <a:xfrm>
              <a:off x="2427297" y="5249863"/>
              <a:ext cx="1549407" cy="833438"/>
            </a:xfrm>
            <a:prstGeom prst="rect">
              <a:avLst/>
            </a:prstGeom>
            <a:solidFill>
              <a:srgbClr val="FFFFB9"/>
            </a:solidFill>
            <a:ln w="12700">
              <a:solidFill>
                <a:srgbClr val="8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69" name="Rectangle 122"/>
            <p:cNvSpPr>
              <a:spLocks noChangeArrowheads="1"/>
            </p:cNvSpPr>
            <p:nvPr/>
          </p:nvSpPr>
          <p:spPr bwMode="auto">
            <a:xfrm>
              <a:off x="2501910" y="5308601"/>
              <a:ext cx="1508426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PasteCommand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70" name="Line 123"/>
            <p:cNvSpPr>
              <a:spLocks noChangeShapeType="1"/>
            </p:cNvSpPr>
            <p:nvPr/>
          </p:nvSpPr>
          <p:spPr bwMode="auto">
            <a:xfrm>
              <a:off x="2427297" y="5591176"/>
              <a:ext cx="1549407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1" name="Rectangle 124"/>
            <p:cNvSpPr>
              <a:spLocks noChangeArrowheads="1"/>
            </p:cNvSpPr>
            <p:nvPr/>
          </p:nvSpPr>
          <p:spPr bwMode="auto">
            <a:xfrm>
              <a:off x="2501910" y="5784851"/>
              <a:ext cx="941796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+execute()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72" name="Line 125"/>
            <p:cNvSpPr>
              <a:spLocks noChangeShapeType="1"/>
            </p:cNvSpPr>
            <p:nvPr/>
          </p:nvSpPr>
          <p:spPr bwMode="auto">
            <a:xfrm>
              <a:off x="2427297" y="5726113"/>
              <a:ext cx="1549407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3" name="Freeform 131"/>
            <p:cNvSpPr>
              <a:spLocks/>
            </p:cNvSpPr>
            <p:nvPr/>
          </p:nvSpPr>
          <p:spPr bwMode="auto">
            <a:xfrm>
              <a:off x="3260738" y="4340225"/>
              <a:ext cx="1311281" cy="909638"/>
            </a:xfrm>
            <a:custGeom>
              <a:avLst/>
              <a:gdLst>
                <a:gd name="T0" fmla="*/ 0 w 826"/>
                <a:gd name="T1" fmla="*/ 573 h 573"/>
                <a:gd name="T2" fmla="*/ 0 w 826"/>
                <a:gd name="T3" fmla="*/ 347 h 573"/>
                <a:gd name="T4" fmla="*/ 826 w 826"/>
                <a:gd name="T5" fmla="*/ 347 h 573"/>
                <a:gd name="T6" fmla="*/ 826 w 826"/>
                <a:gd name="T7" fmla="*/ 0 h 5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26" h="573">
                  <a:moveTo>
                    <a:pt x="0" y="573"/>
                  </a:moveTo>
                  <a:lnTo>
                    <a:pt x="0" y="347"/>
                  </a:lnTo>
                  <a:lnTo>
                    <a:pt x="826" y="347"/>
                  </a:lnTo>
                  <a:lnTo>
                    <a:pt x="826" y="0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4" name="Freeform 132"/>
            <p:cNvSpPr>
              <a:spLocks/>
            </p:cNvSpPr>
            <p:nvPr/>
          </p:nvSpPr>
          <p:spPr bwMode="auto">
            <a:xfrm>
              <a:off x="4452956" y="4340225"/>
              <a:ext cx="238126" cy="298450"/>
            </a:xfrm>
            <a:custGeom>
              <a:avLst/>
              <a:gdLst>
                <a:gd name="T0" fmla="*/ 150 w 150"/>
                <a:gd name="T1" fmla="*/ 188 h 188"/>
                <a:gd name="T2" fmla="*/ 75 w 150"/>
                <a:gd name="T3" fmla="*/ 0 h 188"/>
                <a:gd name="T4" fmla="*/ 0 w 150"/>
                <a:gd name="T5" fmla="*/ 188 h 188"/>
                <a:gd name="T6" fmla="*/ 150 w 150"/>
                <a:gd name="T7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50" h="188">
                  <a:moveTo>
                    <a:pt x="150" y="188"/>
                  </a:moveTo>
                  <a:lnTo>
                    <a:pt x="75" y="0"/>
                  </a:lnTo>
                  <a:lnTo>
                    <a:pt x="0" y="188"/>
                  </a:lnTo>
                  <a:lnTo>
                    <a:pt x="150" y="188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5" name="Line 148"/>
            <p:cNvSpPr>
              <a:spLocks noChangeShapeType="1"/>
            </p:cNvSpPr>
            <p:nvPr/>
          </p:nvSpPr>
          <p:spPr bwMode="auto">
            <a:xfrm>
              <a:off x="835028" y="5607051"/>
              <a:ext cx="1592269" cy="0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6" name="Freeform 149"/>
            <p:cNvSpPr>
              <a:spLocks/>
            </p:cNvSpPr>
            <p:nvPr/>
          </p:nvSpPr>
          <p:spPr bwMode="auto">
            <a:xfrm>
              <a:off x="2114558" y="5546726"/>
              <a:ext cx="312739" cy="119063"/>
            </a:xfrm>
            <a:custGeom>
              <a:avLst/>
              <a:gdLst>
                <a:gd name="T0" fmla="*/ 103 w 197"/>
                <a:gd name="T1" fmla="*/ 75 h 75"/>
                <a:gd name="T2" fmla="*/ 197 w 197"/>
                <a:gd name="T3" fmla="*/ 38 h 75"/>
                <a:gd name="T4" fmla="*/ 103 w 197"/>
                <a:gd name="T5" fmla="*/ 0 h 75"/>
                <a:gd name="T6" fmla="*/ 0 w 197"/>
                <a:gd name="T7" fmla="*/ 38 h 75"/>
                <a:gd name="T8" fmla="*/ 103 w 197"/>
                <a:gd name="T9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7" h="75">
                  <a:moveTo>
                    <a:pt x="103" y="75"/>
                  </a:moveTo>
                  <a:lnTo>
                    <a:pt x="197" y="38"/>
                  </a:lnTo>
                  <a:lnTo>
                    <a:pt x="103" y="0"/>
                  </a:lnTo>
                  <a:lnTo>
                    <a:pt x="0" y="38"/>
                  </a:lnTo>
                  <a:lnTo>
                    <a:pt x="103" y="75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7" name="Freeform 150"/>
            <p:cNvSpPr>
              <a:spLocks/>
            </p:cNvSpPr>
            <p:nvPr/>
          </p:nvSpPr>
          <p:spPr bwMode="auto">
            <a:xfrm>
              <a:off x="835028" y="5546726"/>
              <a:ext cx="147638" cy="119063"/>
            </a:xfrm>
            <a:custGeom>
              <a:avLst/>
              <a:gdLst>
                <a:gd name="T0" fmla="*/ 93 w 93"/>
                <a:gd name="T1" fmla="*/ 0 h 75"/>
                <a:gd name="T2" fmla="*/ 0 w 93"/>
                <a:gd name="T3" fmla="*/ 38 h 75"/>
                <a:gd name="T4" fmla="*/ 93 w 93"/>
                <a:gd name="T5" fmla="*/ 75 h 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3" h="75">
                  <a:moveTo>
                    <a:pt x="93" y="0"/>
                  </a:moveTo>
                  <a:lnTo>
                    <a:pt x="0" y="38"/>
                  </a:lnTo>
                  <a:lnTo>
                    <a:pt x="93" y="75"/>
                  </a:lnTo>
                </a:path>
              </a:pathLst>
            </a:custGeom>
            <a:noFill/>
            <a:ln w="12700">
              <a:solidFill>
                <a:srgbClr val="8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8" name="Freeform 151"/>
            <p:cNvSpPr>
              <a:spLocks/>
            </p:cNvSpPr>
            <p:nvPr/>
          </p:nvSpPr>
          <p:spPr bwMode="auto">
            <a:xfrm>
              <a:off x="1951045" y="6381751"/>
              <a:ext cx="1757370" cy="417513"/>
            </a:xfrm>
            <a:custGeom>
              <a:avLst/>
              <a:gdLst>
                <a:gd name="T0" fmla="*/ 0 w 1107"/>
                <a:gd name="T1" fmla="*/ 0 h 263"/>
                <a:gd name="T2" fmla="*/ 1013 w 1107"/>
                <a:gd name="T3" fmla="*/ 0 h 263"/>
                <a:gd name="T4" fmla="*/ 1107 w 1107"/>
                <a:gd name="T5" fmla="*/ 94 h 263"/>
                <a:gd name="T6" fmla="*/ 1107 w 1107"/>
                <a:gd name="T7" fmla="*/ 263 h 263"/>
                <a:gd name="T8" fmla="*/ 0 w 1107"/>
                <a:gd name="T9" fmla="*/ 263 h 263"/>
                <a:gd name="T10" fmla="*/ 0 w 1107"/>
                <a:gd name="T1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07" h="263">
                  <a:moveTo>
                    <a:pt x="0" y="0"/>
                  </a:moveTo>
                  <a:lnTo>
                    <a:pt x="1013" y="0"/>
                  </a:lnTo>
                  <a:lnTo>
                    <a:pt x="1107" y="94"/>
                  </a:lnTo>
                  <a:lnTo>
                    <a:pt x="1107" y="263"/>
                  </a:lnTo>
                  <a:lnTo>
                    <a:pt x="0" y="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79" name="Freeform 152"/>
            <p:cNvSpPr>
              <a:spLocks/>
            </p:cNvSpPr>
            <p:nvPr/>
          </p:nvSpPr>
          <p:spPr bwMode="auto">
            <a:xfrm>
              <a:off x="3559189" y="6381751"/>
              <a:ext cx="149226" cy="149225"/>
            </a:xfrm>
            <a:custGeom>
              <a:avLst/>
              <a:gdLst>
                <a:gd name="T0" fmla="*/ 0 w 94"/>
                <a:gd name="T1" fmla="*/ 0 h 94"/>
                <a:gd name="T2" fmla="*/ 0 w 94"/>
                <a:gd name="T3" fmla="*/ 94 h 94"/>
                <a:gd name="T4" fmla="*/ 94 w 94"/>
                <a:gd name="T5" fmla="*/ 94 h 94"/>
                <a:gd name="T6" fmla="*/ 0 w 94"/>
                <a:gd name="T7" fmla="*/ 0 h 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94" h="94">
                  <a:moveTo>
                    <a:pt x="0" y="0"/>
                  </a:moveTo>
                  <a:lnTo>
                    <a:pt x="0" y="94"/>
                  </a:lnTo>
                  <a:lnTo>
                    <a:pt x="94" y="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8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  <p:sp>
          <p:nvSpPr>
            <p:cNvPr id="380" name="Rectangle 153"/>
            <p:cNvSpPr>
              <a:spLocks noChangeArrowheads="1"/>
            </p:cNvSpPr>
            <p:nvPr/>
          </p:nvSpPr>
          <p:spPr bwMode="auto">
            <a:xfrm>
              <a:off x="2025658" y="6440488"/>
              <a:ext cx="1503617" cy="2308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5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ahoma" panose="020B0604030504040204" pitchFamily="34" charset="0"/>
                </a:rPr>
                <a:t>document.paste()</a:t>
              </a:r>
              <a:endParaRPr kumimoji="0" lang="en-US" altLang="en-US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381" name="Line 159"/>
            <p:cNvSpPr>
              <a:spLocks noChangeShapeType="1"/>
            </p:cNvSpPr>
            <p:nvPr/>
          </p:nvSpPr>
          <p:spPr bwMode="auto">
            <a:xfrm>
              <a:off x="2678099" y="6097588"/>
              <a:ext cx="0" cy="284163"/>
            </a:xfrm>
            <a:prstGeom prst="line">
              <a:avLst/>
            </a:prstGeom>
            <a:noFill/>
            <a:ln w="12700">
              <a:solidFill>
                <a:srgbClr val="800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500"/>
            </a:p>
          </p:txBody>
        </p:sp>
      </p:grpSp>
    </p:spTree>
    <p:extLst>
      <p:ext uri="{BB962C8B-B14F-4D97-AF65-F5344CB8AC3E}">
        <p14:creationId xmlns:p14="http://schemas.microsoft.com/office/powerpoint/2010/main" val="28929604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Uses - Queuing Requests</a:t>
            </a:r>
          </a:p>
        </p:txBody>
      </p:sp>
      <p:sp>
        <p:nvSpPr>
          <p:cNvPr id="624646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en-US"/>
              <a:t>Commands provide a mechanism to package a piece of computation and </a:t>
            </a:r>
            <a:r>
              <a:rPr lang="en-US" altLang="en-US" i="1">
                <a:solidFill>
                  <a:srgbClr val="0000CC"/>
                </a:solidFill>
              </a:rPr>
              <a:t>pass it around as a first-class object</a:t>
            </a:r>
            <a:r>
              <a:rPr lang="en-US" altLang="en-US"/>
              <a:t>.</a:t>
            </a:r>
          </a:p>
          <a:p>
            <a:r>
              <a:rPr lang="en-US" altLang="en-US"/>
              <a:t>Imagine a job queue: </a:t>
            </a:r>
          </a:p>
          <a:p>
            <a:pPr lvl="1"/>
            <a:r>
              <a:rPr lang="en-US" altLang="en-US"/>
              <a:t>Add commands to the queue on one end, and on the other end sits a group of threads</a:t>
            </a:r>
          </a:p>
          <a:p>
            <a:pPr lvl="1"/>
            <a:r>
              <a:rPr lang="en-US" altLang="en-US"/>
              <a:t>Threads run the following script:</a:t>
            </a:r>
          </a:p>
          <a:p>
            <a:pPr lvl="2"/>
            <a:r>
              <a:rPr lang="en-US" altLang="en-US"/>
              <a:t>Remove command from the queue</a:t>
            </a:r>
          </a:p>
          <a:p>
            <a:pPr lvl="2"/>
            <a:r>
              <a:rPr lang="en-US" altLang="en-US"/>
              <a:t>Call its execute method</a:t>
            </a:r>
          </a:p>
          <a:p>
            <a:pPr lvl="2"/>
            <a:r>
              <a:rPr lang="en-US" altLang="en-US"/>
              <a:t>Wait for the call to finish</a:t>
            </a:r>
          </a:p>
          <a:p>
            <a:pPr lvl="2"/>
            <a:r>
              <a:rPr lang="en-US" altLang="en-US"/>
              <a:t>Discard the command object and retrieve the new one.</a:t>
            </a:r>
          </a:p>
          <a:p>
            <a:r>
              <a:rPr lang="en-US" altLang="en-US"/>
              <a:t>Here job queues are totally decoupled from the objects that are doing the computation.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BF1CC-CB27-4D37-A18A-192848D25E5E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66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More Uses: </a:t>
            </a:r>
            <a:r>
              <a:rPr lang="en-US" altLang="en-US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Logging Requests</a:t>
            </a:r>
          </a:p>
        </p:txBody>
      </p:sp>
      <p:sp>
        <p:nvSpPr>
          <p:cNvPr id="625670" name="Rectangle 6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/>
              <a:t>Semantics of some applications require that we log all actions and be able to recover after a crash by re-invoking those actions. </a:t>
            </a:r>
          </a:p>
          <a:p>
            <a:r>
              <a:rPr lang="en-US" altLang="en-US"/>
              <a:t>The Command Pattern can store these semantics with the addition of two new methods: </a:t>
            </a:r>
            <a:r>
              <a:rPr lang="en-US" altLang="en-US" b="1">
                <a:solidFill>
                  <a:srgbClr val="0000CC"/>
                </a:solidFill>
                <a:latin typeface="Consolas" panose="020B0609020204030204" pitchFamily="49" charset="0"/>
              </a:rPr>
              <a:t>store()</a:t>
            </a:r>
            <a:r>
              <a:rPr lang="en-US" altLang="en-US"/>
              <a:t> and </a:t>
            </a:r>
            <a:r>
              <a:rPr lang="en-US" altLang="en-US" b="1">
                <a:solidFill>
                  <a:srgbClr val="0000CC"/>
                </a:solidFill>
                <a:latin typeface="Consolas" panose="020B0609020204030204" pitchFamily="49" charset="0"/>
              </a:rPr>
              <a:t>load()</a:t>
            </a:r>
            <a:r>
              <a:rPr lang="en-US" altLang="en-US"/>
              <a:t>. </a:t>
            </a:r>
          </a:p>
          <a:p>
            <a:pPr lvl="1"/>
            <a:r>
              <a:rPr lang="en-US" altLang="en-US"/>
              <a:t>In Java we could use serialization to implement this.</a:t>
            </a:r>
          </a:p>
          <a:p>
            <a:r>
              <a:rPr lang="en-US" altLang="en-US"/>
              <a:t>How does it work?</a:t>
            </a:r>
          </a:p>
          <a:p>
            <a:pPr lvl="1"/>
            <a:r>
              <a:rPr lang="en-US" altLang="en-US"/>
              <a:t>As execute commands, we store a history of them on disk</a:t>
            </a:r>
          </a:p>
          <a:p>
            <a:pPr lvl="1"/>
            <a:r>
              <a:rPr lang="en-US" altLang="en-US"/>
              <a:t>When a crash occurs, we reload the command objects and invoke their </a:t>
            </a:r>
            <a:r>
              <a:rPr lang="en-US" altLang="en-US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execute()</a:t>
            </a:r>
            <a:r>
              <a:rPr lang="en-US" altLang="en-US"/>
              <a:t> methods in batch and in order.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2835B7-7EE3-488C-8100-6DB57624BEBD}" type="slidenum">
              <a:rPr lang="en-US" altLang="en-US"/>
              <a:pPr/>
              <a:t>31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2669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The </a:t>
            </a:r>
            <a:r>
              <a:rPr lang="en-US" altLang="en-US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n-US" altLang="en-US"/>
              <a:t> pattern decouples an object making a request from one that knows how to perform it.</a:t>
            </a:r>
          </a:p>
          <a:p>
            <a:pPr>
              <a:lnSpc>
                <a:spcPct val="120000"/>
              </a:lnSpc>
            </a:pPr>
            <a:r>
              <a:rPr lang="en-US" altLang="en-US"/>
              <a:t>A </a:t>
            </a:r>
            <a:r>
              <a:rPr lang="en-US" altLang="en-US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n-US" altLang="en-US"/>
              <a:t> object is at the center of this decoupling and encapsulates a receiver with an action (or set of actions)</a:t>
            </a:r>
          </a:p>
          <a:p>
            <a:pPr>
              <a:lnSpc>
                <a:spcPct val="120000"/>
              </a:lnSpc>
            </a:pPr>
            <a:r>
              <a:rPr lang="en-US" altLang="en-US"/>
              <a:t>An invoker makes a request of a </a:t>
            </a:r>
            <a:r>
              <a:rPr lang="en-US" altLang="en-US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n-US" altLang="en-US"/>
              <a:t> object by calling its </a:t>
            </a:r>
            <a:r>
              <a:rPr lang="en-US" altLang="en-US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execute()</a:t>
            </a:r>
            <a:r>
              <a:rPr lang="en-US" altLang="en-US"/>
              <a:t> method, which invokes those actions on the receiver.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7029-9B5F-4A3B-A2AE-15C3C8F3B710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69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Summary</a:t>
            </a:r>
          </a:p>
        </p:txBody>
      </p:sp>
      <p:sp>
        <p:nvSpPr>
          <p:cNvPr id="626693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/>
              <a:t>Invokers can be parameterized with the Commands, even dynamically at runtime.</a:t>
            </a:r>
          </a:p>
          <a:p>
            <a:pPr>
              <a:lnSpc>
                <a:spcPct val="120000"/>
              </a:lnSpc>
            </a:pPr>
            <a:r>
              <a:rPr lang="en-US" altLang="en-US"/>
              <a:t>Commands may support undo by implementing an undo method that restores the object to its previous state before the </a:t>
            </a:r>
            <a:r>
              <a:rPr lang="en-US" altLang="en-US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execute()</a:t>
            </a:r>
            <a:r>
              <a:rPr lang="en-US" altLang="en-US"/>
              <a:t> method was last called.</a:t>
            </a:r>
          </a:p>
          <a:p>
            <a:pPr>
              <a:lnSpc>
                <a:spcPct val="120000"/>
              </a:lnSpc>
            </a:pPr>
            <a:r>
              <a:rPr lang="en-US" altLang="en-US"/>
              <a:t>Macro commands are a simple extension of </a:t>
            </a:r>
            <a:r>
              <a:rPr lang="en-US" altLang="en-US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Command</a:t>
            </a:r>
            <a:r>
              <a:rPr lang="en-US" altLang="en-US"/>
              <a:t> that allow multiple commands to be invoked.</a:t>
            </a:r>
          </a:p>
          <a:p>
            <a:pPr>
              <a:lnSpc>
                <a:spcPct val="120000"/>
              </a:lnSpc>
            </a:pPr>
            <a:r>
              <a:rPr lang="en-US" altLang="en-US"/>
              <a:t>Commands may also be used to implement logging and transactional systems.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B17029-9B5F-4A3B-A2AE-15C3C8F3B710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9056969"/>
      </p:ext>
    </p:extLst>
  </p:cSld>
  <p:clrMapOvr>
    <a:masterClrMapping/>
  </p:clrMapOvr>
  <p:transition spd="slow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Motivation Example</a:t>
            </a:r>
          </a:p>
        </p:txBody>
      </p:sp>
      <p:sp>
        <p:nvSpPr>
          <p:cNvPr id="599044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Program a Remote Control that can be used to control the devices in the house</a:t>
            </a:r>
          </a:p>
          <a:p>
            <a:r>
              <a:rPr lang="en-US" altLang="en-US" dirty="0"/>
              <a:t>Requirements:</a:t>
            </a:r>
          </a:p>
          <a:p>
            <a:pPr lvl="1"/>
            <a:r>
              <a:rPr lang="en-US" altLang="en-US" dirty="0"/>
              <a:t>Remote control features seven programmable slots</a:t>
            </a:r>
          </a:p>
          <a:p>
            <a:pPr lvl="1"/>
            <a:r>
              <a:rPr lang="en-US" altLang="en-US" dirty="0"/>
              <a:t>Each slot can be assigned to a different household device</a:t>
            </a:r>
          </a:p>
          <a:p>
            <a:pPr lvl="1"/>
            <a:r>
              <a:rPr lang="en-US" altLang="en-US" dirty="0"/>
              <a:t>Each slot has a corresponding on/off button</a:t>
            </a:r>
          </a:p>
          <a:p>
            <a:pPr lvl="1"/>
            <a:r>
              <a:rPr lang="en-US" altLang="en-US" dirty="0"/>
              <a:t>Remote has a global undo button that undoes the last button pressed.</a:t>
            </a:r>
          </a:p>
          <a:p>
            <a:pPr lvl="1"/>
            <a:r>
              <a:rPr lang="en-US" altLang="en-US" dirty="0"/>
              <a:t>A set of vendors classes are provided to give you an idea of the interfaces of the objects that need to be controlled from the remote.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E68768-3461-465B-95DF-9304ABB4B935}" type="slidenum">
              <a:rPr lang="en-US" altLang="en-US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  <p:transition spd="slow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Pictorial View</a:t>
            </a:r>
          </a:p>
        </p:txBody>
      </p:sp>
      <p:sp>
        <p:nvSpPr>
          <p:cNvPr id="5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E7F2C-D624-41FE-8534-EA649A8B3831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grpSp>
        <p:nvGrpSpPr>
          <p:cNvPr id="600067" name="Group 3"/>
          <p:cNvGrpSpPr>
            <a:grpSpLocks/>
          </p:cNvGrpSpPr>
          <p:nvPr/>
        </p:nvGrpSpPr>
        <p:grpSpPr bwMode="auto">
          <a:xfrm>
            <a:off x="1643063" y="2057400"/>
            <a:ext cx="2590800" cy="3810000"/>
            <a:chOff x="240" y="1152"/>
            <a:chExt cx="1632" cy="2400"/>
          </a:xfrm>
        </p:grpSpPr>
        <p:sp>
          <p:nvSpPr>
            <p:cNvPr id="600068" name="Rectangle 4"/>
            <p:cNvSpPr>
              <a:spLocks noChangeArrowheads="1"/>
            </p:cNvSpPr>
            <p:nvPr/>
          </p:nvSpPr>
          <p:spPr bwMode="auto">
            <a:xfrm>
              <a:off x="240" y="1152"/>
              <a:ext cx="1632" cy="240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00069" name="Rectangle 5"/>
            <p:cNvSpPr>
              <a:spLocks noChangeArrowheads="1"/>
            </p:cNvSpPr>
            <p:nvPr/>
          </p:nvSpPr>
          <p:spPr bwMode="auto">
            <a:xfrm>
              <a:off x="309" y="1296"/>
              <a:ext cx="76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grpSp>
          <p:nvGrpSpPr>
            <p:cNvPr id="600076" name="Group 12"/>
            <p:cNvGrpSpPr>
              <a:grpSpLocks/>
            </p:cNvGrpSpPr>
            <p:nvPr/>
          </p:nvGrpSpPr>
          <p:grpSpPr bwMode="auto">
            <a:xfrm>
              <a:off x="1200" y="1344"/>
              <a:ext cx="576" cy="192"/>
              <a:chOff x="1200" y="1344"/>
              <a:chExt cx="576" cy="192"/>
            </a:xfrm>
          </p:grpSpPr>
          <p:pic>
            <p:nvPicPr>
              <p:cNvPr id="600077" name="Picture 1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0" y="1344"/>
                <a:ext cx="192" cy="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0078" name="Picture 14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4" y="1344"/>
                <a:ext cx="192" cy="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00079" name="Group 15"/>
            <p:cNvGrpSpPr>
              <a:grpSpLocks/>
            </p:cNvGrpSpPr>
            <p:nvPr/>
          </p:nvGrpSpPr>
          <p:grpSpPr bwMode="auto">
            <a:xfrm>
              <a:off x="1200" y="1632"/>
              <a:ext cx="576" cy="192"/>
              <a:chOff x="1200" y="1296"/>
              <a:chExt cx="576" cy="192"/>
            </a:xfrm>
          </p:grpSpPr>
          <p:pic>
            <p:nvPicPr>
              <p:cNvPr id="600080" name="Picture 1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0" y="1296"/>
                <a:ext cx="192" cy="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0081" name="Picture 17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4" y="1296"/>
                <a:ext cx="192" cy="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00082" name="Group 18"/>
            <p:cNvGrpSpPr>
              <a:grpSpLocks/>
            </p:cNvGrpSpPr>
            <p:nvPr/>
          </p:nvGrpSpPr>
          <p:grpSpPr bwMode="auto">
            <a:xfrm>
              <a:off x="1200" y="2784"/>
              <a:ext cx="576" cy="192"/>
              <a:chOff x="1200" y="1248"/>
              <a:chExt cx="576" cy="192"/>
            </a:xfrm>
          </p:grpSpPr>
          <p:pic>
            <p:nvPicPr>
              <p:cNvPr id="600083" name="Picture 1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0" y="1248"/>
                <a:ext cx="192" cy="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0084" name="Picture 20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4" y="1248"/>
                <a:ext cx="192" cy="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00085" name="Group 21"/>
            <p:cNvGrpSpPr>
              <a:grpSpLocks/>
            </p:cNvGrpSpPr>
            <p:nvPr/>
          </p:nvGrpSpPr>
          <p:grpSpPr bwMode="auto">
            <a:xfrm>
              <a:off x="1200" y="2496"/>
              <a:ext cx="576" cy="192"/>
              <a:chOff x="1200" y="1248"/>
              <a:chExt cx="576" cy="192"/>
            </a:xfrm>
          </p:grpSpPr>
          <p:pic>
            <p:nvPicPr>
              <p:cNvPr id="600086" name="Picture 2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0" y="1248"/>
                <a:ext cx="192" cy="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0087" name="Picture 2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4" y="1248"/>
                <a:ext cx="192" cy="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00088" name="Group 24"/>
            <p:cNvGrpSpPr>
              <a:grpSpLocks/>
            </p:cNvGrpSpPr>
            <p:nvPr/>
          </p:nvGrpSpPr>
          <p:grpSpPr bwMode="auto">
            <a:xfrm>
              <a:off x="1200" y="2208"/>
              <a:ext cx="576" cy="192"/>
              <a:chOff x="1200" y="1248"/>
              <a:chExt cx="576" cy="192"/>
            </a:xfrm>
          </p:grpSpPr>
          <p:pic>
            <p:nvPicPr>
              <p:cNvPr id="600089" name="Picture 25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0" y="1248"/>
                <a:ext cx="192" cy="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0090" name="Picture 26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4" y="1248"/>
                <a:ext cx="192" cy="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00091" name="Group 27"/>
            <p:cNvGrpSpPr>
              <a:grpSpLocks/>
            </p:cNvGrpSpPr>
            <p:nvPr/>
          </p:nvGrpSpPr>
          <p:grpSpPr bwMode="auto">
            <a:xfrm>
              <a:off x="1200" y="1920"/>
              <a:ext cx="576" cy="192"/>
              <a:chOff x="1200" y="1248"/>
              <a:chExt cx="576" cy="192"/>
            </a:xfrm>
          </p:grpSpPr>
          <p:pic>
            <p:nvPicPr>
              <p:cNvPr id="600092" name="Picture 28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0" y="1248"/>
                <a:ext cx="192" cy="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0093" name="Picture 29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4" y="1248"/>
                <a:ext cx="192" cy="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grpSp>
          <p:nvGrpSpPr>
            <p:cNvPr id="600094" name="Group 30"/>
            <p:cNvGrpSpPr>
              <a:grpSpLocks/>
            </p:cNvGrpSpPr>
            <p:nvPr/>
          </p:nvGrpSpPr>
          <p:grpSpPr bwMode="auto">
            <a:xfrm>
              <a:off x="1200" y="3072"/>
              <a:ext cx="576" cy="192"/>
              <a:chOff x="1200" y="1248"/>
              <a:chExt cx="576" cy="192"/>
            </a:xfrm>
          </p:grpSpPr>
          <p:pic>
            <p:nvPicPr>
              <p:cNvPr id="600095" name="Picture 31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00" y="1248"/>
                <a:ext cx="192" cy="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0096" name="Picture 3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4" y="1248"/>
                <a:ext cx="192" cy="19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600097" name="Text Box 33"/>
            <p:cNvSpPr txBox="1">
              <a:spLocks noChangeArrowheads="1"/>
            </p:cNvSpPr>
            <p:nvPr/>
          </p:nvSpPr>
          <p:spPr bwMode="auto">
            <a:xfrm>
              <a:off x="1200" y="1152"/>
              <a:ext cx="29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dirty="0">
                  <a:latin typeface="Arial" panose="020B0604020202020204" pitchFamily="34" charset="0"/>
                </a:rPr>
                <a:t>On</a:t>
              </a:r>
            </a:p>
          </p:txBody>
        </p:sp>
        <p:sp>
          <p:nvSpPr>
            <p:cNvPr id="600098" name="Text Box 34"/>
            <p:cNvSpPr txBox="1">
              <a:spLocks noChangeArrowheads="1"/>
            </p:cNvSpPr>
            <p:nvPr/>
          </p:nvSpPr>
          <p:spPr bwMode="auto">
            <a:xfrm>
              <a:off x="1536" y="1152"/>
              <a:ext cx="30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dirty="0">
                  <a:latin typeface="Arial" panose="020B0604020202020204" pitchFamily="34" charset="0"/>
                </a:rPr>
                <a:t>Off</a:t>
              </a:r>
            </a:p>
          </p:txBody>
        </p:sp>
        <p:sp>
          <p:nvSpPr>
            <p:cNvPr id="60" name="Rectangle 5"/>
            <p:cNvSpPr>
              <a:spLocks noChangeArrowheads="1"/>
            </p:cNvSpPr>
            <p:nvPr/>
          </p:nvSpPr>
          <p:spPr bwMode="auto">
            <a:xfrm>
              <a:off x="309" y="1579"/>
              <a:ext cx="76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1" name="Rectangle 5"/>
            <p:cNvSpPr>
              <a:spLocks noChangeArrowheads="1"/>
            </p:cNvSpPr>
            <p:nvPr/>
          </p:nvSpPr>
          <p:spPr bwMode="auto">
            <a:xfrm>
              <a:off x="309" y="1861"/>
              <a:ext cx="76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2" name="Rectangle 5"/>
            <p:cNvSpPr>
              <a:spLocks noChangeArrowheads="1"/>
            </p:cNvSpPr>
            <p:nvPr/>
          </p:nvSpPr>
          <p:spPr bwMode="auto">
            <a:xfrm>
              <a:off x="309" y="2137"/>
              <a:ext cx="76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3" name="Rectangle 5"/>
            <p:cNvSpPr>
              <a:spLocks noChangeArrowheads="1"/>
            </p:cNvSpPr>
            <p:nvPr/>
          </p:nvSpPr>
          <p:spPr bwMode="auto">
            <a:xfrm>
              <a:off x="309" y="2425"/>
              <a:ext cx="76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4" name="Rectangle 5"/>
            <p:cNvSpPr>
              <a:spLocks noChangeArrowheads="1"/>
            </p:cNvSpPr>
            <p:nvPr/>
          </p:nvSpPr>
          <p:spPr bwMode="auto">
            <a:xfrm>
              <a:off x="309" y="2718"/>
              <a:ext cx="76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  <p:sp>
          <p:nvSpPr>
            <p:cNvPr id="65" name="Rectangle 5"/>
            <p:cNvSpPr>
              <a:spLocks noChangeArrowheads="1"/>
            </p:cNvSpPr>
            <p:nvPr/>
          </p:nvSpPr>
          <p:spPr bwMode="auto">
            <a:xfrm>
              <a:off x="309" y="3006"/>
              <a:ext cx="768" cy="288"/>
            </a:xfrm>
            <a:prstGeom prst="rect">
              <a:avLst/>
            </a:prstGeom>
            <a:solidFill>
              <a:srgbClr val="FFFF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dirty="0"/>
            </a:p>
          </p:txBody>
        </p:sp>
      </p:grpSp>
      <p:sp>
        <p:nvSpPr>
          <p:cNvPr id="600100" name="Text Box 36"/>
          <p:cNvSpPr txBox="1">
            <a:spLocks noChangeArrowheads="1"/>
          </p:cNvSpPr>
          <p:nvPr/>
        </p:nvSpPr>
        <p:spPr bwMode="auto">
          <a:xfrm>
            <a:off x="103188" y="2743200"/>
            <a:ext cx="1382712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rnd">
                <a:solidFill>
                  <a:schemeClr val="tx1"/>
                </a:solidFill>
                <a:prstDash val="sysDot"/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rgbClr val="0000FF"/>
                </a:solidFill>
                <a:latin typeface="Arial" panose="020B0604020202020204" pitchFamily="34" charset="0"/>
              </a:rPr>
              <a:t>Seven slots to program</a:t>
            </a:r>
          </a:p>
          <a:p>
            <a:r>
              <a:rPr lang="en-US" altLang="en-US" sz="1600" dirty="0">
                <a:solidFill>
                  <a:srgbClr val="0000FF"/>
                </a:solidFill>
                <a:latin typeface="Arial" panose="020B0604020202020204" pitchFamily="34" charset="0"/>
              </a:rPr>
              <a:t>Each slot contains a different device and is controlled via the buttons.</a:t>
            </a:r>
          </a:p>
        </p:txBody>
      </p:sp>
      <p:sp>
        <p:nvSpPr>
          <p:cNvPr id="600101" name="Freeform 37"/>
          <p:cNvSpPr>
            <a:spLocks/>
          </p:cNvSpPr>
          <p:nvPr/>
        </p:nvSpPr>
        <p:spPr bwMode="auto">
          <a:xfrm>
            <a:off x="3243263" y="1752600"/>
            <a:ext cx="109537" cy="304800"/>
          </a:xfrm>
          <a:custGeom>
            <a:avLst/>
            <a:gdLst>
              <a:gd name="T0" fmla="*/ 112 w 112"/>
              <a:gd name="T1" fmla="*/ 0 h 240"/>
              <a:gd name="T2" fmla="*/ 16 w 112"/>
              <a:gd name="T3" fmla="*/ 144 h 240"/>
              <a:gd name="T4" fmla="*/ 16 w 112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40">
                <a:moveTo>
                  <a:pt x="112" y="0"/>
                </a:moveTo>
                <a:cubicBezTo>
                  <a:pt x="72" y="52"/>
                  <a:pt x="32" y="104"/>
                  <a:pt x="16" y="144"/>
                </a:cubicBezTo>
                <a:cubicBezTo>
                  <a:pt x="0" y="184"/>
                  <a:pt x="8" y="212"/>
                  <a:pt x="16" y="240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0102" name="Freeform 38"/>
          <p:cNvSpPr>
            <a:spLocks/>
          </p:cNvSpPr>
          <p:nvPr/>
        </p:nvSpPr>
        <p:spPr bwMode="auto">
          <a:xfrm>
            <a:off x="3886200" y="1752600"/>
            <a:ext cx="144463" cy="304800"/>
          </a:xfrm>
          <a:custGeom>
            <a:avLst/>
            <a:gdLst>
              <a:gd name="T0" fmla="*/ 0 w 112"/>
              <a:gd name="T1" fmla="*/ 0 h 240"/>
              <a:gd name="T2" fmla="*/ 96 w 112"/>
              <a:gd name="T3" fmla="*/ 144 h 240"/>
              <a:gd name="T4" fmla="*/ 96 w 112"/>
              <a:gd name="T5" fmla="*/ 240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2" h="240">
                <a:moveTo>
                  <a:pt x="0" y="0"/>
                </a:moveTo>
                <a:cubicBezTo>
                  <a:pt x="40" y="52"/>
                  <a:pt x="80" y="104"/>
                  <a:pt x="96" y="144"/>
                </a:cubicBezTo>
                <a:cubicBezTo>
                  <a:pt x="112" y="184"/>
                  <a:pt x="104" y="212"/>
                  <a:pt x="96" y="240"/>
                </a:cubicBezTo>
              </a:path>
            </a:pathLst>
          </a:custGeom>
          <a:noFill/>
          <a:ln w="3810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0103" name="Text Box 39"/>
          <p:cNvSpPr txBox="1">
            <a:spLocks noChangeArrowheads="1"/>
          </p:cNvSpPr>
          <p:nvPr/>
        </p:nvSpPr>
        <p:spPr bwMode="auto">
          <a:xfrm>
            <a:off x="1600200" y="1187450"/>
            <a:ext cx="2590800" cy="59055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rgbClr val="0000FF"/>
                </a:solidFill>
                <a:latin typeface="Arial" panose="020B0604020202020204" pitchFamily="34" charset="0"/>
              </a:rPr>
              <a:t>On and off buttons for each of the seven slots</a:t>
            </a:r>
          </a:p>
        </p:txBody>
      </p:sp>
      <p:sp>
        <p:nvSpPr>
          <p:cNvPr id="600104" name="Freeform 40"/>
          <p:cNvSpPr>
            <a:spLocks/>
          </p:cNvSpPr>
          <p:nvPr/>
        </p:nvSpPr>
        <p:spPr bwMode="auto">
          <a:xfrm rot="-516083">
            <a:off x="4168775" y="1841500"/>
            <a:ext cx="685800" cy="685800"/>
          </a:xfrm>
          <a:custGeom>
            <a:avLst/>
            <a:gdLst>
              <a:gd name="T0" fmla="*/ 672 w 672"/>
              <a:gd name="T1" fmla="*/ 0 h 112"/>
              <a:gd name="T2" fmla="*/ 288 w 672"/>
              <a:gd name="T3" fmla="*/ 96 h 112"/>
              <a:gd name="T4" fmla="*/ 0 w 672"/>
              <a:gd name="T5" fmla="*/ 96 h 1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72" h="112">
                <a:moveTo>
                  <a:pt x="672" y="0"/>
                </a:moveTo>
                <a:cubicBezTo>
                  <a:pt x="536" y="40"/>
                  <a:pt x="400" y="80"/>
                  <a:pt x="288" y="96"/>
                </a:cubicBezTo>
                <a:cubicBezTo>
                  <a:pt x="176" y="112"/>
                  <a:pt x="88" y="104"/>
                  <a:pt x="0" y="96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0105" name="Text Box 41"/>
          <p:cNvSpPr txBox="1">
            <a:spLocks noChangeArrowheads="1"/>
          </p:cNvSpPr>
          <p:nvPr/>
        </p:nvSpPr>
        <p:spPr bwMode="auto">
          <a:xfrm>
            <a:off x="4343400" y="1143000"/>
            <a:ext cx="1752600" cy="590550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600" dirty="0">
                <a:solidFill>
                  <a:srgbClr val="0000FF"/>
                </a:solidFill>
                <a:latin typeface="Arial" panose="020B0604020202020204" pitchFamily="34" charset="0"/>
              </a:rPr>
              <a:t>These two control device 1</a:t>
            </a:r>
          </a:p>
        </p:txBody>
      </p:sp>
      <p:sp>
        <p:nvSpPr>
          <p:cNvPr id="600106" name="Oval 42"/>
          <p:cNvSpPr>
            <a:spLocks noChangeArrowheads="1"/>
          </p:cNvSpPr>
          <p:nvPr/>
        </p:nvSpPr>
        <p:spPr bwMode="auto">
          <a:xfrm>
            <a:off x="3471863" y="5515896"/>
            <a:ext cx="457200" cy="228600"/>
          </a:xfrm>
          <a:prstGeom prst="ellipse">
            <a:avLst/>
          </a:prstGeom>
          <a:solidFill>
            <a:srgbClr val="800000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0107" name="Freeform 43"/>
          <p:cNvSpPr>
            <a:spLocks/>
          </p:cNvSpPr>
          <p:nvPr/>
        </p:nvSpPr>
        <p:spPr bwMode="auto">
          <a:xfrm flipH="1">
            <a:off x="3625850" y="5791200"/>
            <a:ext cx="74613" cy="381000"/>
          </a:xfrm>
          <a:custGeom>
            <a:avLst/>
            <a:gdLst>
              <a:gd name="T0" fmla="*/ 168 w 168"/>
              <a:gd name="T1" fmla="*/ 336 h 336"/>
              <a:gd name="T2" fmla="*/ 24 w 168"/>
              <a:gd name="T3" fmla="*/ 144 h 336"/>
              <a:gd name="T4" fmla="*/ 24 w 168"/>
              <a:gd name="T5" fmla="*/ 0 h 3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68" h="336">
                <a:moveTo>
                  <a:pt x="168" y="336"/>
                </a:moveTo>
                <a:cubicBezTo>
                  <a:pt x="108" y="268"/>
                  <a:pt x="48" y="200"/>
                  <a:pt x="24" y="144"/>
                </a:cubicBezTo>
                <a:cubicBezTo>
                  <a:pt x="0" y="88"/>
                  <a:pt x="12" y="44"/>
                  <a:pt x="24" y="0"/>
                </a:cubicBezTo>
              </a:path>
            </a:pathLst>
          </a:custGeom>
          <a:noFill/>
          <a:ln w="28575" cmpd="sng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  <p:sp>
        <p:nvSpPr>
          <p:cNvPr id="600108" name="Text Box 44"/>
          <p:cNvSpPr txBox="1">
            <a:spLocks noChangeArrowheads="1"/>
          </p:cNvSpPr>
          <p:nvPr/>
        </p:nvSpPr>
        <p:spPr bwMode="auto">
          <a:xfrm>
            <a:off x="2743200" y="6172200"/>
            <a:ext cx="2055371" cy="338554"/>
          </a:xfrm>
          <a:prstGeom prst="rect">
            <a:avLst/>
          </a:prstGeom>
          <a:noFill/>
          <a:ln w="9525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 dirty="0">
                <a:solidFill>
                  <a:srgbClr val="0000FF"/>
                </a:solidFill>
                <a:latin typeface="Arial" panose="020B0604020202020204" pitchFamily="34" charset="0"/>
              </a:rPr>
              <a:t>Global “undo” button</a:t>
            </a:r>
          </a:p>
        </p:txBody>
      </p:sp>
      <p:grpSp>
        <p:nvGrpSpPr>
          <p:cNvPr id="600109" name="Group 45"/>
          <p:cNvGrpSpPr>
            <a:grpSpLocks/>
          </p:cNvGrpSpPr>
          <p:nvPr/>
        </p:nvGrpSpPr>
        <p:grpSpPr bwMode="auto">
          <a:xfrm>
            <a:off x="4800600" y="1855788"/>
            <a:ext cx="3940175" cy="4227512"/>
            <a:chOff x="3120" y="1272"/>
            <a:chExt cx="2482" cy="2663"/>
          </a:xfrm>
        </p:grpSpPr>
        <p:sp>
          <p:nvSpPr>
            <p:cNvPr id="600110" name="Text Box 46"/>
            <p:cNvSpPr txBox="1">
              <a:spLocks noChangeArrowheads="1"/>
            </p:cNvSpPr>
            <p:nvPr/>
          </p:nvSpPr>
          <p:spPr bwMode="auto">
            <a:xfrm>
              <a:off x="3168" y="1661"/>
              <a:ext cx="996" cy="72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CeilingLight</a:t>
              </a:r>
              <a:endParaRPr lang="en-US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pPr>
                <a:spcBef>
                  <a:spcPts val="600"/>
                </a:spcBef>
              </a:pPr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on()</a:t>
              </a:r>
            </a:p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off()</a:t>
              </a:r>
            </a:p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dim() </a:t>
              </a:r>
            </a:p>
          </p:txBody>
        </p:sp>
        <p:sp>
          <p:nvSpPr>
            <p:cNvPr id="600111" name="Text Box 47"/>
            <p:cNvSpPr txBox="1">
              <a:spLocks noChangeArrowheads="1"/>
            </p:cNvSpPr>
            <p:nvPr/>
          </p:nvSpPr>
          <p:spPr bwMode="auto">
            <a:xfrm>
              <a:off x="3120" y="2533"/>
              <a:ext cx="1180" cy="8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TV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on()</a:t>
              </a:r>
            </a:p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off()</a:t>
              </a:r>
            </a:p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setInputChannel()</a:t>
              </a:r>
            </a:p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setVolume()</a:t>
              </a:r>
            </a:p>
          </p:txBody>
        </p:sp>
        <p:sp>
          <p:nvSpPr>
            <p:cNvPr id="600112" name="Text Box 48"/>
            <p:cNvSpPr txBox="1">
              <a:spLocks noChangeArrowheads="1"/>
            </p:cNvSpPr>
            <p:nvPr/>
          </p:nvSpPr>
          <p:spPr bwMode="auto">
            <a:xfrm>
              <a:off x="4368" y="1805"/>
              <a:ext cx="1096" cy="57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FaucetControl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openValue()</a:t>
              </a:r>
            </a:p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closeValue()</a:t>
              </a:r>
            </a:p>
          </p:txBody>
        </p:sp>
        <p:sp>
          <p:nvSpPr>
            <p:cNvPr id="600113" name="Text Box 49"/>
            <p:cNvSpPr txBox="1">
              <a:spLocks noChangeArrowheads="1"/>
            </p:cNvSpPr>
            <p:nvPr/>
          </p:nvSpPr>
          <p:spPr bwMode="auto">
            <a:xfrm>
              <a:off x="4482" y="2518"/>
              <a:ext cx="1102" cy="41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Thermostat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setTemperature()</a:t>
              </a:r>
            </a:p>
          </p:txBody>
        </p:sp>
        <p:sp>
          <p:nvSpPr>
            <p:cNvPr id="600114" name="Text Box 50"/>
            <p:cNvSpPr txBox="1">
              <a:spLocks noChangeArrowheads="1"/>
            </p:cNvSpPr>
            <p:nvPr/>
          </p:nvSpPr>
          <p:spPr bwMode="auto">
            <a:xfrm>
              <a:off x="4464" y="3053"/>
              <a:ext cx="1138" cy="88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Hottub</a:t>
              </a:r>
            </a:p>
            <a:p>
              <a:pPr>
                <a:spcBef>
                  <a:spcPts val="600"/>
                </a:spcBef>
              </a:pPr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circulate()</a:t>
              </a:r>
            </a:p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jetsOn()</a:t>
              </a:r>
            </a:p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jetsOff()</a:t>
              </a:r>
            </a:p>
            <a:p>
              <a:r>
                <a:rPr lang="en-US" altLang="en-US" sz="1600">
                  <a:latin typeface="Arial" panose="020B0604020202020204" pitchFamily="34" charset="0"/>
                  <a:cs typeface="Arial" panose="020B0604020202020204" pitchFamily="34" charset="0"/>
                </a:rPr>
                <a:t>setTemperature()</a:t>
              </a:r>
            </a:p>
          </p:txBody>
        </p:sp>
        <p:sp>
          <p:nvSpPr>
            <p:cNvPr id="600115" name="Line 51"/>
            <p:cNvSpPr>
              <a:spLocks noChangeShapeType="1"/>
            </p:cNvSpPr>
            <p:nvPr/>
          </p:nvSpPr>
          <p:spPr bwMode="auto">
            <a:xfrm>
              <a:off x="3168" y="1872"/>
              <a:ext cx="9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00116" name="Line 52"/>
            <p:cNvSpPr>
              <a:spLocks noChangeShapeType="1"/>
            </p:cNvSpPr>
            <p:nvPr/>
          </p:nvSpPr>
          <p:spPr bwMode="auto">
            <a:xfrm>
              <a:off x="4368" y="2003"/>
              <a:ext cx="10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00117" name="Line 53"/>
            <p:cNvSpPr>
              <a:spLocks noChangeShapeType="1"/>
            </p:cNvSpPr>
            <p:nvPr/>
          </p:nvSpPr>
          <p:spPr bwMode="auto">
            <a:xfrm>
              <a:off x="3120" y="2737"/>
              <a:ext cx="11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00118" name="Line 54"/>
            <p:cNvSpPr>
              <a:spLocks noChangeShapeType="1"/>
            </p:cNvSpPr>
            <p:nvPr/>
          </p:nvSpPr>
          <p:spPr bwMode="auto">
            <a:xfrm>
              <a:off x="4482" y="2712"/>
              <a:ext cx="11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00119" name="Line 55"/>
            <p:cNvSpPr>
              <a:spLocks noChangeShapeType="1"/>
            </p:cNvSpPr>
            <p:nvPr/>
          </p:nvSpPr>
          <p:spPr bwMode="auto">
            <a:xfrm flipV="1">
              <a:off x="4464" y="3255"/>
              <a:ext cx="1138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00120" name="AutoShape 56"/>
            <p:cNvSpPr>
              <a:spLocks/>
            </p:cNvSpPr>
            <p:nvPr/>
          </p:nvSpPr>
          <p:spPr bwMode="auto">
            <a:xfrm rot="16200000" flipH="1" flipV="1">
              <a:off x="4252" y="411"/>
              <a:ext cx="87" cy="2256"/>
            </a:xfrm>
            <a:prstGeom prst="leftBrace">
              <a:avLst>
                <a:gd name="adj1" fmla="val 179167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latin typeface="Arial" panose="020B0604020202020204" pitchFamily="34" charset="0"/>
              </a:endParaRPr>
            </a:p>
          </p:txBody>
        </p:sp>
        <p:sp>
          <p:nvSpPr>
            <p:cNvPr id="600121" name="Text Box 57"/>
            <p:cNvSpPr txBox="1">
              <a:spLocks noChangeArrowheads="1"/>
            </p:cNvSpPr>
            <p:nvPr/>
          </p:nvSpPr>
          <p:spPr bwMode="auto">
            <a:xfrm>
              <a:off x="3830" y="1272"/>
              <a:ext cx="1080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1600" b="1" i="1">
                  <a:latin typeface="Arial" panose="020B0604020202020204" pitchFamily="34" charset="0"/>
                </a:rPr>
                <a:t>Vendor Classes</a:t>
              </a:r>
            </a:p>
          </p:txBody>
        </p:sp>
      </p:grpSp>
      <p:sp>
        <p:nvSpPr>
          <p:cNvPr id="600123" name="AutoShape 59"/>
          <p:cNvSpPr>
            <a:spLocks/>
          </p:cNvSpPr>
          <p:nvPr/>
        </p:nvSpPr>
        <p:spPr bwMode="auto">
          <a:xfrm>
            <a:off x="1433052" y="2286000"/>
            <a:ext cx="152400" cy="3276600"/>
          </a:xfrm>
          <a:prstGeom prst="leftBrace">
            <a:avLst>
              <a:gd name="adj1" fmla="val 179167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100" grpId="0"/>
      <p:bldP spid="600101" grpId="0" animBg="1"/>
      <p:bldP spid="600102" grpId="0" animBg="1"/>
      <p:bldP spid="600103" grpId="0" animBg="1"/>
      <p:bldP spid="600104" grpId="0" animBg="1"/>
      <p:bldP spid="600105" grpId="0" animBg="1"/>
      <p:bldP spid="600107" grpId="0" animBg="1"/>
      <p:bldP spid="60010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Observations, anyone?</a:t>
            </a:r>
          </a:p>
        </p:txBody>
      </p:sp>
      <p:sp>
        <p:nvSpPr>
          <p:cNvPr id="601096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Expectation: see a bunch of classes with </a:t>
            </a:r>
            <a:r>
              <a:rPr lang="en-US" altLang="en-US" sz="2400" b="1">
                <a:solidFill>
                  <a:srgbClr val="0000CC"/>
                </a:solidFill>
                <a:latin typeface="Consolas" panose="020B0609020204030204" pitchFamily="49" charset="0"/>
              </a:rPr>
              <a:t>on() </a:t>
            </a:r>
            <a:r>
              <a:rPr lang="en-US" altLang="en-US" sz="2400"/>
              <a:t>and </a:t>
            </a:r>
            <a:r>
              <a:rPr lang="en-US" altLang="en-US" sz="2400" b="1">
                <a:solidFill>
                  <a:srgbClr val="0000CC"/>
                </a:solidFill>
                <a:latin typeface="Consolas" panose="020B0609020204030204" pitchFamily="49" charset="0"/>
              </a:rPr>
              <a:t>off()</a:t>
            </a:r>
            <a:r>
              <a:rPr lang="en-US" altLang="en-US" sz="2400" b="1">
                <a:solidFill>
                  <a:srgbClr val="0000CC"/>
                </a:solidFill>
              </a:rPr>
              <a:t> </a:t>
            </a:r>
            <a:r>
              <a:rPr lang="en-US" altLang="en-US" sz="2400"/>
              <a:t>methods --&gt; common interface</a:t>
            </a:r>
          </a:p>
          <a:p>
            <a:r>
              <a:rPr lang="en-US" altLang="en-US" sz="2400"/>
              <a:t>Instead: each vendor class has its own API: </a:t>
            </a:r>
            <a:r>
              <a:rPr lang="en-US" altLang="en-US" sz="2400" b="1">
                <a:solidFill>
                  <a:srgbClr val="0000CC"/>
                </a:solidFill>
                <a:latin typeface="Consolas" panose="020B0609020204030204" pitchFamily="49" charset="0"/>
              </a:rPr>
              <a:t>dim(), setTemperature(), setVolume(), setDirection()</a:t>
            </a:r>
          </a:p>
          <a:p>
            <a:r>
              <a:rPr lang="en-US" altLang="en-US" sz="2400"/>
              <a:t>Observation: </a:t>
            </a:r>
          </a:p>
          <a:p>
            <a:pPr lvl="1"/>
            <a:r>
              <a:rPr lang="en-US" altLang="en-US" sz="2000"/>
              <a:t>Separation of concerns: remote should know how to interpret button presses and make requests, but it really should not know anything about home automation or how to turn on a hot tub.</a:t>
            </a:r>
          </a:p>
          <a:p>
            <a:pPr lvl="1"/>
            <a:r>
              <a:rPr lang="en-US" altLang="en-US" sz="2000"/>
              <a:t>Any issues? If the remote is dumb, how do we design a remote so that it can invoke an action - turn on a light?</a:t>
            </a:r>
          </a:p>
          <a:p>
            <a:r>
              <a:rPr lang="en-US" altLang="en-US" sz="2400"/>
              <a:t>Requirement: There will be more vendor classes in the future - design must accommodate for that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DA933F-7741-4E86-9AAB-68E5EAEFC325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Enter – The Command Pattern!</a:t>
            </a:r>
          </a:p>
        </p:txBody>
      </p:sp>
      <p:sp>
        <p:nvSpPr>
          <p:cNvPr id="602117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sz="2400"/>
              <a:t>Command Pattern allows you to decouple the </a:t>
            </a:r>
            <a:r>
              <a:rPr lang="en-US" altLang="en-US" sz="2400" b="1" i="1">
                <a:solidFill>
                  <a:srgbClr val="0000CC"/>
                </a:solidFill>
              </a:rPr>
              <a:t>requester</a:t>
            </a:r>
            <a:r>
              <a:rPr lang="en-US" altLang="en-US" sz="2400">
                <a:solidFill>
                  <a:srgbClr val="0000CC"/>
                </a:solidFill>
              </a:rPr>
              <a:t> of an action</a:t>
            </a:r>
            <a:r>
              <a:rPr lang="en-US" altLang="en-US" sz="2400"/>
              <a:t> from the </a:t>
            </a:r>
            <a:r>
              <a:rPr lang="en-US" altLang="en-US" sz="2400" b="1" i="1">
                <a:solidFill>
                  <a:srgbClr val="0000CC"/>
                </a:solidFill>
              </a:rPr>
              <a:t>object</a:t>
            </a:r>
            <a:r>
              <a:rPr lang="en-US" altLang="en-US" sz="2400">
                <a:solidFill>
                  <a:srgbClr val="0000CC"/>
                </a:solidFill>
              </a:rPr>
              <a:t> that actually performs the action</a:t>
            </a:r>
          </a:p>
          <a:p>
            <a:pPr lvl="1"/>
            <a:r>
              <a:rPr lang="en-US" altLang="en-US" sz="2000"/>
              <a:t>Requester == remote control,  Object == vendor classes</a:t>
            </a:r>
          </a:p>
          <a:p>
            <a:r>
              <a:rPr lang="en-US" altLang="en-US" sz="2400"/>
              <a:t>How does it work?</a:t>
            </a:r>
          </a:p>
          <a:p>
            <a:pPr lvl="1"/>
            <a:r>
              <a:rPr lang="en-US" altLang="en-US" sz="2000"/>
              <a:t>Introduce "</a:t>
            </a:r>
            <a:r>
              <a:rPr lang="en-US" altLang="en-US" sz="2000">
                <a:solidFill>
                  <a:srgbClr val="0000CC"/>
                </a:solidFill>
              </a:rPr>
              <a:t>command objects</a:t>
            </a:r>
            <a:r>
              <a:rPr lang="en-US" altLang="en-US" sz="2000"/>
              <a:t>" into your design.</a:t>
            </a:r>
            <a:br>
              <a:rPr lang="en-US" altLang="en-US" sz="2000"/>
            </a:br>
            <a:r>
              <a:rPr lang="en-US" altLang="en-US" sz="2000"/>
              <a:t>A command object encapsulates a request to do something (like turn on a light) on a specific object (say, the living room light).</a:t>
            </a:r>
          </a:p>
          <a:p>
            <a:pPr lvl="1"/>
            <a:r>
              <a:rPr lang="en-US" altLang="en-US" sz="2000"/>
              <a:t>Every time a remote button is pressed, its corresponding command object goes to work!</a:t>
            </a:r>
          </a:p>
          <a:p>
            <a:pPr lvl="1"/>
            <a:r>
              <a:rPr lang="en-US" altLang="en-US" sz="2000"/>
              <a:t>Remote does not have any idea what the work is, </a:t>
            </a:r>
            <a:br>
              <a:rPr lang="en-US" altLang="en-US" sz="2000"/>
            </a:br>
            <a:r>
              <a:rPr lang="en-US" altLang="en-US" sz="2000"/>
              <a:t>it just has a command object that knows how to talk to the right object to get the work done.</a:t>
            </a:r>
          </a:p>
          <a:p>
            <a:pPr lvl="1"/>
            <a:r>
              <a:rPr lang="en-US" altLang="en-US" sz="2000"/>
              <a:t>Here the </a:t>
            </a:r>
            <a:r>
              <a:rPr lang="en-US" altLang="en-US" sz="2000" b="1" i="1">
                <a:solidFill>
                  <a:srgbClr val="0000CC"/>
                </a:solidFill>
              </a:rPr>
              <a:t>remote is decoupled from the object</a:t>
            </a:r>
            <a:r>
              <a:rPr lang="en-US" altLang="en-US" sz="2000" b="1">
                <a:solidFill>
                  <a:srgbClr val="0000CC"/>
                </a:solidFill>
              </a:rPr>
              <a:t>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0D215-C477-4AC0-B3BA-EB379DD31EF2}" type="slidenum">
              <a:rPr lang="en-US" altLang="en-US"/>
              <a:pPr/>
              <a:t>7</a:t>
            </a:fld>
            <a:endParaRPr lang="en-US" altLang="en-US"/>
          </a:p>
        </p:txBody>
      </p:sp>
    </p:spTree>
  </p:cSld>
  <p:clrMapOvr>
    <a:masterClrMapping/>
  </p:clrMapOvr>
  <p:transition spd="slow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4" name="Freeform 14"/>
          <p:cNvSpPr>
            <a:spLocks/>
          </p:cNvSpPr>
          <p:nvPr/>
        </p:nvSpPr>
        <p:spPr bwMode="auto">
          <a:xfrm>
            <a:off x="2514600" y="1876425"/>
            <a:ext cx="3276600" cy="787400"/>
          </a:xfrm>
          <a:custGeom>
            <a:avLst/>
            <a:gdLst>
              <a:gd name="T0" fmla="*/ 0 w 1920"/>
              <a:gd name="T1" fmla="*/ 496 h 496"/>
              <a:gd name="T2" fmla="*/ 240 w 1920"/>
              <a:gd name="T3" fmla="*/ 256 h 496"/>
              <a:gd name="T4" fmla="*/ 720 w 1920"/>
              <a:gd name="T5" fmla="*/ 64 h 496"/>
              <a:gd name="T6" fmla="*/ 1392 w 1920"/>
              <a:gd name="T7" fmla="*/ 16 h 496"/>
              <a:gd name="T8" fmla="*/ 1920 w 1920"/>
              <a:gd name="T9" fmla="*/ 160 h 4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920" h="496">
                <a:moveTo>
                  <a:pt x="0" y="496"/>
                </a:moveTo>
                <a:cubicBezTo>
                  <a:pt x="60" y="412"/>
                  <a:pt x="120" y="328"/>
                  <a:pt x="240" y="256"/>
                </a:cubicBezTo>
                <a:cubicBezTo>
                  <a:pt x="360" y="184"/>
                  <a:pt x="528" y="104"/>
                  <a:pt x="720" y="64"/>
                </a:cubicBezTo>
                <a:cubicBezTo>
                  <a:pt x="912" y="24"/>
                  <a:pt x="1192" y="0"/>
                  <a:pt x="1392" y="16"/>
                </a:cubicBezTo>
                <a:cubicBezTo>
                  <a:pt x="1592" y="32"/>
                  <a:pt x="1756" y="96"/>
                  <a:pt x="1920" y="16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sz="200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93F-A71F-426D-9C2C-6413ED556486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 sz="3600">
                <a:latin typeface="Arial Narrow" panose="020B0606020202030204" pitchFamily="34" charset="0"/>
              </a:rPr>
              <a:t>A Diner Example</a:t>
            </a:r>
            <a:br>
              <a:rPr lang="en-US" altLang="vi-VN" sz="3600">
                <a:latin typeface="Arial Narrow" panose="020B0606020202030204" pitchFamily="34" charset="0"/>
              </a:rPr>
            </a:br>
            <a:r>
              <a:rPr lang="en-US" altLang="vi-VN" sz="3600">
                <a:latin typeface="Arial Narrow" panose="020B0606020202030204" pitchFamily="34" charset="0"/>
              </a:rPr>
              <a:t>A Brief Introduction to the Command Pattern</a:t>
            </a:r>
          </a:p>
        </p:txBody>
      </p:sp>
      <p:pic>
        <p:nvPicPr>
          <p:cNvPr id="10245" name="Picture 5" descr="BD07688_                                                       00029760Macintosh HD                   BB7549B6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1662" y="1676400"/>
            <a:ext cx="1100138" cy="182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7" name="Picture 7" descr="PE02218_                                                       00029760Macintosh HD                   BB7549B6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4416425"/>
            <a:ext cx="1430338" cy="15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8" name="Picture 8" descr="FD00723A.gif                                                   00029B52Macintosh HD                   BB7549B6: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328" y="4419600"/>
            <a:ext cx="895350" cy="916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9" name="Picture 9" descr="PE05710_                                                       0002ABBAMacintosh HD                   BB7549B6: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249487"/>
            <a:ext cx="1819275" cy="1100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50" name="Text Box 10"/>
          <p:cNvSpPr txBox="1">
            <a:spLocks noChangeArrowheads="1"/>
          </p:cNvSpPr>
          <p:nvPr/>
        </p:nvSpPr>
        <p:spPr bwMode="auto">
          <a:xfrm>
            <a:off x="186267" y="3502025"/>
            <a:ext cx="30813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vi-VN">
                <a:latin typeface="Arial" panose="020B0604020202020204" pitchFamily="34" charset="0"/>
              </a:rPr>
              <a:t>(1) You, the </a:t>
            </a:r>
            <a:r>
              <a:rPr lang="en-US" altLang="vi-VN" u="sng">
                <a:solidFill>
                  <a:srgbClr val="0000CC"/>
                </a:solidFill>
                <a:latin typeface="Arial" panose="020B0604020202020204" pitchFamily="34" charset="0"/>
              </a:rPr>
              <a:t>Customer</a:t>
            </a:r>
            <a:r>
              <a:rPr lang="en-US" altLang="vi-VN">
                <a:latin typeface="Arial" panose="020B0604020202020204" pitchFamily="34" charset="0"/>
              </a:rPr>
              <a:t> give the </a:t>
            </a:r>
            <a:r>
              <a:rPr lang="en-US" altLang="vi-VN" u="sng">
                <a:solidFill>
                  <a:srgbClr val="0000CC"/>
                </a:solidFill>
                <a:latin typeface="Arial" panose="020B0604020202020204" pitchFamily="34" charset="0"/>
              </a:rPr>
              <a:t>Waitress</a:t>
            </a:r>
            <a:r>
              <a:rPr lang="en-US" altLang="vi-VN">
                <a:latin typeface="Arial" panose="020B0604020202020204" pitchFamily="34" charset="0"/>
              </a:rPr>
              <a:t> your </a:t>
            </a:r>
            <a:r>
              <a:rPr lang="en-US" altLang="vi-VN" u="sng">
                <a:solidFill>
                  <a:srgbClr val="0000CC"/>
                </a:solidFill>
                <a:latin typeface="Arial" panose="020B0604020202020204" pitchFamily="34" charset="0"/>
              </a:rPr>
              <a:t>Order</a:t>
            </a:r>
            <a:endParaRPr lang="en-US" altLang="vi-VN">
              <a:solidFill>
                <a:srgbClr val="0000CC"/>
              </a:solidFill>
              <a:latin typeface="Arial" panose="020B0604020202020204" pitchFamily="34" charset="0"/>
            </a:endParaRPr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3657600" y="1749425"/>
            <a:ext cx="990600" cy="685800"/>
          </a:xfrm>
          <a:prstGeom prst="parallelogram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vi-VN" altLang="vi-VN">
              <a:latin typeface="+mj-lt"/>
            </a:endParaRPr>
          </a:p>
        </p:txBody>
      </p:sp>
      <p:sp>
        <p:nvSpPr>
          <p:cNvPr id="10253" name="Text Box 13"/>
          <p:cNvSpPr txBox="1">
            <a:spLocks noChangeArrowheads="1"/>
          </p:cNvSpPr>
          <p:nvPr/>
        </p:nvSpPr>
        <p:spPr bwMode="auto">
          <a:xfrm>
            <a:off x="3832139" y="1749425"/>
            <a:ext cx="710451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vi-VN" sz="1600">
                <a:latin typeface="Arial" panose="020B0604020202020204" pitchFamily="34" charset="0"/>
              </a:rPr>
              <a:t>Order</a:t>
            </a:r>
          </a:p>
        </p:txBody>
      </p:sp>
      <p:sp>
        <p:nvSpPr>
          <p:cNvPr id="10255" name="Freeform 15"/>
          <p:cNvSpPr>
            <a:spLocks/>
          </p:cNvSpPr>
          <p:nvPr/>
        </p:nvSpPr>
        <p:spPr bwMode="auto">
          <a:xfrm>
            <a:off x="6553200" y="3475473"/>
            <a:ext cx="228600" cy="1550551"/>
          </a:xfrm>
          <a:custGeom>
            <a:avLst/>
            <a:gdLst>
              <a:gd name="T0" fmla="*/ 48 w 200"/>
              <a:gd name="T1" fmla="*/ 0 h 1056"/>
              <a:gd name="T2" fmla="*/ 192 w 200"/>
              <a:gd name="T3" fmla="*/ 432 h 1056"/>
              <a:gd name="T4" fmla="*/ 0 w 200"/>
              <a:gd name="T5" fmla="*/ 1056 h 10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0" h="1056">
                <a:moveTo>
                  <a:pt x="48" y="0"/>
                </a:moveTo>
                <a:cubicBezTo>
                  <a:pt x="124" y="128"/>
                  <a:pt x="200" y="256"/>
                  <a:pt x="192" y="432"/>
                </a:cubicBezTo>
                <a:cubicBezTo>
                  <a:pt x="184" y="608"/>
                  <a:pt x="92" y="832"/>
                  <a:pt x="0" y="1056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sz="2000"/>
          </a:p>
        </p:txBody>
      </p:sp>
      <p:sp>
        <p:nvSpPr>
          <p:cNvPr id="10256" name="Text Box 16"/>
          <p:cNvSpPr txBox="1">
            <a:spLocks noChangeArrowheads="1"/>
          </p:cNvSpPr>
          <p:nvPr/>
        </p:nvSpPr>
        <p:spPr bwMode="auto">
          <a:xfrm>
            <a:off x="6891867" y="3591564"/>
            <a:ext cx="20574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vi-VN">
                <a:latin typeface="Arial" panose="020B0604020202020204" pitchFamily="34" charset="0"/>
              </a:rPr>
              <a:t>(2) The </a:t>
            </a:r>
            <a:r>
              <a:rPr lang="en-US" altLang="vi-VN" u="sng">
                <a:solidFill>
                  <a:srgbClr val="0000CC"/>
                </a:solidFill>
                <a:latin typeface="Arial" panose="020B0604020202020204" pitchFamily="34" charset="0"/>
              </a:rPr>
              <a:t>Waitress</a:t>
            </a:r>
            <a:r>
              <a:rPr lang="en-US" altLang="vi-VN">
                <a:latin typeface="Arial" panose="020B0604020202020204" pitchFamily="34" charset="0"/>
              </a:rPr>
              <a:t> takes the </a:t>
            </a:r>
            <a:r>
              <a:rPr lang="en-US" altLang="vi-VN" u="sng">
                <a:solidFill>
                  <a:srgbClr val="0000CC"/>
                </a:solidFill>
                <a:latin typeface="Arial" panose="020B0604020202020204" pitchFamily="34" charset="0"/>
              </a:rPr>
              <a:t>Order</a:t>
            </a:r>
            <a:r>
              <a:rPr lang="en-US" altLang="vi-VN">
                <a:latin typeface="Arial" panose="020B0604020202020204" pitchFamily="34" charset="0"/>
              </a:rPr>
              <a:t>, places it on the order counter and says </a:t>
            </a:r>
            <a:r>
              <a:rPr lang="en-US" altLang="vi-VN" b="1">
                <a:latin typeface="Arial" panose="020B0604020202020204" pitchFamily="34" charset="0"/>
              </a:rPr>
              <a:t>“Order up!”</a:t>
            </a:r>
          </a:p>
        </p:txBody>
      </p:sp>
      <p:sp>
        <p:nvSpPr>
          <p:cNvPr id="10257" name="Freeform 17"/>
          <p:cNvSpPr>
            <a:spLocks/>
          </p:cNvSpPr>
          <p:nvPr/>
        </p:nvSpPr>
        <p:spPr bwMode="auto">
          <a:xfrm>
            <a:off x="2271878" y="5260510"/>
            <a:ext cx="3312564" cy="609600"/>
          </a:xfrm>
          <a:custGeom>
            <a:avLst/>
            <a:gdLst>
              <a:gd name="T0" fmla="*/ 1776 w 1776"/>
              <a:gd name="T1" fmla="*/ 0 h 384"/>
              <a:gd name="T2" fmla="*/ 1296 w 1776"/>
              <a:gd name="T3" fmla="*/ 384 h 384"/>
              <a:gd name="T4" fmla="*/ 0 w 1776"/>
              <a:gd name="T5" fmla="*/ 0 h 3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776" h="384">
                <a:moveTo>
                  <a:pt x="1776" y="0"/>
                </a:moveTo>
                <a:cubicBezTo>
                  <a:pt x="1684" y="192"/>
                  <a:pt x="1592" y="384"/>
                  <a:pt x="1296" y="384"/>
                </a:cubicBezTo>
                <a:cubicBezTo>
                  <a:pt x="1000" y="384"/>
                  <a:pt x="500" y="192"/>
                  <a:pt x="0" y="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sz="2000"/>
          </a:p>
        </p:txBody>
      </p:sp>
      <p:sp>
        <p:nvSpPr>
          <p:cNvPr id="10258" name="Text Box 18"/>
          <p:cNvSpPr txBox="1">
            <a:spLocks noChangeArrowheads="1"/>
          </p:cNvSpPr>
          <p:nvPr/>
        </p:nvSpPr>
        <p:spPr bwMode="auto">
          <a:xfrm>
            <a:off x="3408681" y="6005304"/>
            <a:ext cx="44399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vi-VN">
                <a:latin typeface="Arial" panose="020B0604020202020204" pitchFamily="34" charset="0"/>
              </a:rPr>
              <a:t>(3) The </a:t>
            </a:r>
            <a:r>
              <a:rPr lang="en-US" altLang="vi-VN" u="sng">
                <a:solidFill>
                  <a:srgbClr val="0000CC"/>
                </a:solidFill>
                <a:latin typeface="Arial" panose="020B0604020202020204" pitchFamily="34" charset="0"/>
              </a:rPr>
              <a:t>Short-Order Cook</a:t>
            </a:r>
            <a:r>
              <a:rPr lang="en-US" altLang="vi-VN">
                <a:solidFill>
                  <a:srgbClr val="0000CC"/>
                </a:solidFill>
                <a:latin typeface="Arial" panose="020B0604020202020204" pitchFamily="34" charset="0"/>
              </a:rPr>
              <a:t> </a:t>
            </a:r>
            <a:r>
              <a:rPr lang="en-US" altLang="vi-VN">
                <a:latin typeface="Arial" panose="020B0604020202020204" pitchFamily="34" charset="0"/>
              </a:rPr>
              <a:t>prepares your meal from the </a:t>
            </a:r>
            <a:r>
              <a:rPr lang="en-US" altLang="vi-VN" u="sng">
                <a:solidFill>
                  <a:srgbClr val="0000CC"/>
                </a:solidFill>
                <a:latin typeface="Arial" panose="020B0604020202020204" pitchFamily="34" charset="0"/>
              </a:rPr>
              <a:t>Order</a:t>
            </a:r>
            <a:r>
              <a:rPr lang="en-US" altLang="vi-VN"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3731502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4" grpId="0" animBg="1"/>
      <p:bldP spid="10250" grpId="0"/>
      <p:bldP spid="10251" grpId="0" animBg="1"/>
      <p:bldP spid="10253" grpId="0"/>
      <p:bldP spid="10255" grpId="0" animBg="1"/>
      <p:bldP spid="10256" grpId="0"/>
      <p:bldP spid="10257" grpId="0" animBg="1"/>
      <p:bldP spid="1025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vi-VN"/>
              <a:t>Ordering in Objectville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77393F-A71F-426D-9C2C-6413ED556486}" type="slidenum">
              <a:rPr lang="en-US" altLang="en-US" smtClean="0"/>
              <a:pPr/>
              <a:t>9</a:t>
            </a:fld>
            <a:endParaRPr lang="en-US" altLang="en-US"/>
          </a:p>
        </p:txBody>
      </p:sp>
      <p:pic>
        <p:nvPicPr>
          <p:cNvPr id="11272" name="Picture 8" descr="PE05710_                                                       0002ABBAMacintosh HD                   BB7549B6: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6821" y="1826340"/>
            <a:ext cx="1371600" cy="828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3" name="Text Box 9"/>
          <p:cNvSpPr txBox="1">
            <a:spLocks noChangeArrowheads="1"/>
          </p:cNvSpPr>
          <p:nvPr/>
        </p:nvSpPr>
        <p:spPr bwMode="auto">
          <a:xfrm>
            <a:off x="6400800" y="2711244"/>
            <a:ext cx="1906331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vi-VN" sz="1600">
                <a:latin typeface="Arial" panose="020B0604020202020204" pitchFamily="34" charset="0"/>
                <a:cs typeface="Arial" panose="020B0604020202020204" pitchFamily="34" charset="0"/>
              </a:rPr>
              <a:t>The customer knows what he/she wants and creates an order</a:t>
            </a:r>
          </a:p>
        </p:txBody>
      </p:sp>
      <p:sp>
        <p:nvSpPr>
          <p:cNvPr id="11274" name="Freeform 10"/>
          <p:cNvSpPr>
            <a:spLocks/>
          </p:cNvSpPr>
          <p:nvPr/>
        </p:nvSpPr>
        <p:spPr bwMode="auto">
          <a:xfrm>
            <a:off x="2879725" y="1612900"/>
            <a:ext cx="3733800" cy="444500"/>
          </a:xfrm>
          <a:custGeom>
            <a:avLst/>
            <a:gdLst>
              <a:gd name="T0" fmla="*/ 2088 w 2088"/>
              <a:gd name="T1" fmla="*/ 280 h 280"/>
              <a:gd name="T2" fmla="*/ 1320 w 2088"/>
              <a:gd name="T3" fmla="*/ 40 h 280"/>
              <a:gd name="T4" fmla="*/ 216 w 2088"/>
              <a:gd name="T5" fmla="*/ 40 h 280"/>
              <a:gd name="T6" fmla="*/ 24 w 2088"/>
              <a:gd name="T7" fmla="*/ 40 h 2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088" h="280">
                <a:moveTo>
                  <a:pt x="2088" y="280"/>
                </a:moveTo>
                <a:cubicBezTo>
                  <a:pt x="1860" y="180"/>
                  <a:pt x="1632" y="80"/>
                  <a:pt x="1320" y="40"/>
                </a:cubicBezTo>
                <a:cubicBezTo>
                  <a:pt x="1008" y="0"/>
                  <a:pt x="432" y="40"/>
                  <a:pt x="216" y="40"/>
                </a:cubicBezTo>
                <a:cubicBezTo>
                  <a:pt x="0" y="40"/>
                  <a:pt x="12" y="40"/>
                  <a:pt x="24" y="4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sz="2000"/>
          </a:p>
        </p:txBody>
      </p:sp>
      <p:sp>
        <p:nvSpPr>
          <p:cNvPr id="11275" name="AutoShape 11"/>
          <p:cNvSpPr>
            <a:spLocks noChangeArrowheads="1"/>
          </p:cNvSpPr>
          <p:nvPr/>
        </p:nvSpPr>
        <p:spPr bwMode="auto">
          <a:xfrm>
            <a:off x="1965325" y="1444822"/>
            <a:ext cx="914400" cy="841177"/>
          </a:xfrm>
          <a:prstGeom prst="parallelogram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vi-VN" altLang="vi-VN" sz="2000"/>
          </a:p>
        </p:txBody>
      </p:sp>
      <p:sp>
        <p:nvSpPr>
          <p:cNvPr id="11276" name="Text Box 12"/>
          <p:cNvSpPr txBox="1">
            <a:spLocks noChangeArrowheads="1"/>
          </p:cNvSpPr>
          <p:nvPr/>
        </p:nvSpPr>
        <p:spPr bwMode="auto">
          <a:xfrm>
            <a:off x="2133600" y="1444823"/>
            <a:ext cx="745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vi-VN" sz="1600" b="1"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endParaRPr lang="en-US" altLang="vi-VN" sz="2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11278" name="Picture 14" descr="BD07688_                                                       00029760Macintosh HD                   BB7549B6: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25" y="2590800"/>
            <a:ext cx="735013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838200" y="2581275"/>
            <a:ext cx="141897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vi-VN" sz="1600" b="1">
                <a:latin typeface="Consolas" panose="020B0609020204030204" pitchFamily="49" charset="0"/>
                <a:cs typeface="Consolas" panose="020B0609020204030204" pitchFamily="49" charset="0"/>
              </a:rPr>
              <a:t>takeOrder()</a:t>
            </a:r>
          </a:p>
        </p:txBody>
      </p:sp>
      <p:sp>
        <p:nvSpPr>
          <p:cNvPr id="11280" name="Text Box 16"/>
          <p:cNvSpPr txBox="1">
            <a:spLocks noChangeArrowheads="1"/>
          </p:cNvSpPr>
          <p:nvPr/>
        </p:nvSpPr>
        <p:spPr bwMode="auto">
          <a:xfrm>
            <a:off x="3733800" y="1309688"/>
            <a:ext cx="164339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vi-VN" sz="1600" b="1">
                <a:latin typeface="Consolas" panose="020B0609020204030204" pitchFamily="49" charset="0"/>
                <a:cs typeface="Consolas" panose="020B0609020204030204" pitchFamily="49" charset="0"/>
              </a:rPr>
              <a:t>createOrder()</a:t>
            </a:r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3413126" y="2514600"/>
            <a:ext cx="254248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vi-VN" sz="16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vi-VN" sz="16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Waitress</a:t>
            </a:r>
            <a:r>
              <a:rPr lang="en-US" altLang="vi-VN" sz="1600">
                <a:latin typeface="Arial" panose="020B0604020202020204" pitchFamily="34" charset="0"/>
                <a:cs typeface="Arial" panose="020B0604020202020204" pitchFamily="34" charset="0"/>
              </a:rPr>
              <a:t> takes the </a:t>
            </a:r>
            <a:r>
              <a:rPr lang="en-US" altLang="vi-VN" sz="16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altLang="vi-VN" sz="1600">
                <a:latin typeface="Arial" panose="020B0604020202020204" pitchFamily="34" charset="0"/>
                <a:cs typeface="Arial" panose="020B0604020202020204" pitchFamily="34" charset="0"/>
              </a:rPr>
              <a:t>, and when she gets around to it, she calls its </a:t>
            </a:r>
            <a:r>
              <a:rPr lang="en-US" altLang="vi-VN" sz="16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orderUp</a:t>
            </a:r>
            <a:r>
              <a:rPr lang="en-US" altLang="vi-VN" sz="1600" b="1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altLang="vi-VN" sz="1600">
                <a:latin typeface="Arial" panose="020B0604020202020204" pitchFamily="34" charset="0"/>
                <a:cs typeface="Arial" panose="020B0604020202020204" pitchFamily="34" charset="0"/>
              </a:rPr>
              <a:t> method to begin the </a:t>
            </a:r>
            <a:r>
              <a:rPr lang="en-US" altLang="vi-VN" sz="16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altLang="vi-VN" sz="1600">
                <a:latin typeface="Arial" panose="020B0604020202020204" pitchFamily="34" charset="0"/>
                <a:cs typeface="Arial" panose="020B0604020202020204" pitchFamily="34" charset="0"/>
              </a:rPr>
              <a:t>’s preparation.</a:t>
            </a:r>
          </a:p>
        </p:txBody>
      </p:sp>
      <p:sp>
        <p:nvSpPr>
          <p:cNvPr id="11283" name="AutoShape 19"/>
          <p:cNvSpPr>
            <a:spLocks noChangeArrowheads="1"/>
          </p:cNvSpPr>
          <p:nvPr/>
        </p:nvSpPr>
        <p:spPr bwMode="auto">
          <a:xfrm>
            <a:off x="2025868" y="4724400"/>
            <a:ext cx="914400" cy="697706"/>
          </a:xfrm>
          <a:prstGeom prst="parallelogram">
            <a:avLst>
              <a:gd name="adj" fmla="val 25000"/>
            </a:avLst>
          </a:prstGeom>
          <a:solidFill>
            <a:srgbClr val="CCE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anchor="ctr"/>
          <a:lstStyle/>
          <a:p>
            <a:pPr algn="ctr"/>
            <a:endParaRPr lang="vi-VN" altLang="vi-VN" sz="2000"/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2178268" y="4724400"/>
            <a:ext cx="745717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vi-VN" sz="1600" b="1"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endParaRPr lang="en-US" altLang="vi-VN" sz="2400" b="1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1285" name="Text Box 21"/>
          <p:cNvSpPr txBox="1">
            <a:spLocks noChangeArrowheads="1"/>
          </p:cNvSpPr>
          <p:nvPr/>
        </p:nvSpPr>
        <p:spPr bwMode="auto">
          <a:xfrm>
            <a:off x="206375" y="4280118"/>
            <a:ext cx="2003425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vi-VN" sz="16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vi-VN" sz="16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altLang="vi-VN" sz="1600">
                <a:latin typeface="Arial" panose="020B0604020202020204" pitchFamily="34" charset="0"/>
                <a:cs typeface="Arial" panose="020B0604020202020204" pitchFamily="34" charset="0"/>
              </a:rPr>
              <a:t> has all the instructions needed to prepare the meal.</a:t>
            </a:r>
            <a:br>
              <a:rPr lang="en-US" altLang="vi-VN" sz="160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vi-VN" sz="16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vi-VN" sz="16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altLang="vi-VN" sz="1600">
                <a:latin typeface="Arial" panose="020B0604020202020204" pitchFamily="34" charset="0"/>
                <a:cs typeface="Arial" panose="020B0604020202020204" pitchFamily="34" charset="0"/>
              </a:rPr>
              <a:t> directs the </a:t>
            </a:r>
            <a:r>
              <a:rPr lang="en-US" altLang="vi-VN" sz="16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altLang="vi-VN" sz="16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vi-VN" sz="16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altLang="vi-VN" sz="16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vi-VN" sz="16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</a:t>
            </a:r>
            <a:r>
              <a:rPr lang="en-US" altLang="vi-VN" sz="1600">
                <a:latin typeface="Arial" panose="020B0604020202020204" pitchFamily="34" charset="0"/>
                <a:cs typeface="Arial" panose="020B0604020202020204" pitchFamily="34" charset="0"/>
              </a:rPr>
              <a:t> with methods like </a:t>
            </a:r>
            <a:r>
              <a:rPr lang="en-US" altLang="vi-VN" sz="16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makeBurger()</a:t>
            </a:r>
          </a:p>
        </p:txBody>
      </p:sp>
      <p:sp>
        <p:nvSpPr>
          <p:cNvPr id="11286" name="Freeform 22"/>
          <p:cNvSpPr>
            <a:spLocks/>
          </p:cNvSpPr>
          <p:nvPr/>
        </p:nvSpPr>
        <p:spPr bwMode="auto">
          <a:xfrm>
            <a:off x="2079625" y="2362200"/>
            <a:ext cx="495300" cy="1003300"/>
          </a:xfrm>
          <a:custGeom>
            <a:avLst/>
            <a:gdLst>
              <a:gd name="T0" fmla="*/ 168 w 312"/>
              <a:gd name="T1" fmla="*/ 0 h 632"/>
              <a:gd name="T2" fmla="*/ 24 w 312"/>
              <a:gd name="T3" fmla="*/ 528 h 632"/>
              <a:gd name="T4" fmla="*/ 312 w 312"/>
              <a:gd name="T5" fmla="*/ 624 h 63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12" h="632">
                <a:moveTo>
                  <a:pt x="168" y="0"/>
                </a:moveTo>
                <a:cubicBezTo>
                  <a:pt x="84" y="212"/>
                  <a:pt x="0" y="424"/>
                  <a:pt x="24" y="528"/>
                </a:cubicBezTo>
                <a:cubicBezTo>
                  <a:pt x="48" y="632"/>
                  <a:pt x="180" y="628"/>
                  <a:pt x="312" y="624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sz="2000"/>
          </a:p>
        </p:txBody>
      </p:sp>
      <p:sp>
        <p:nvSpPr>
          <p:cNvPr id="11287" name="Freeform 23"/>
          <p:cNvSpPr>
            <a:spLocks/>
          </p:cNvSpPr>
          <p:nvPr/>
        </p:nvSpPr>
        <p:spPr bwMode="auto">
          <a:xfrm>
            <a:off x="2859865" y="4724400"/>
            <a:ext cx="2610659" cy="863600"/>
          </a:xfrm>
          <a:custGeom>
            <a:avLst/>
            <a:gdLst>
              <a:gd name="T0" fmla="*/ 0 w 2016"/>
              <a:gd name="T1" fmla="*/ 384 h 544"/>
              <a:gd name="T2" fmla="*/ 1056 w 2016"/>
              <a:gd name="T3" fmla="*/ 480 h 544"/>
              <a:gd name="T4" fmla="*/ 2016 w 2016"/>
              <a:gd name="T5" fmla="*/ 0 h 5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016" h="544">
                <a:moveTo>
                  <a:pt x="0" y="384"/>
                </a:moveTo>
                <a:cubicBezTo>
                  <a:pt x="360" y="464"/>
                  <a:pt x="720" y="544"/>
                  <a:pt x="1056" y="480"/>
                </a:cubicBezTo>
                <a:cubicBezTo>
                  <a:pt x="1392" y="416"/>
                  <a:pt x="1704" y="208"/>
                  <a:pt x="2016" y="0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sz="2000"/>
          </a:p>
        </p:txBody>
      </p:sp>
      <p:pic>
        <p:nvPicPr>
          <p:cNvPr id="11288" name="Picture 24" descr="PE02218_                                                       00029760Macintosh HD                   BB7549B6: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0525" y="4114800"/>
            <a:ext cx="925513" cy="99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6461124" y="4442936"/>
            <a:ext cx="2530476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vi-VN" sz="1600">
                <a:latin typeface="Arial" panose="020B0604020202020204" pitchFamily="34" charset="0"/>
                <a:cs typeface="Arial" panose="020B0604020202020204" pitchFamily="34" charset="0"/>
              </a:rPr>
              <a:t>The </a:t>
            </a:r>
            <a:r>
              <a:rPr lang="en-US" altLang="vi-VN" sz="16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Short</a:t>
            </a:r>
            <a:r>
              <a:rPr lang="en-US" altLang="vi-VN" sz="16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vi-VN" sz="16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altLang="vi-VN" sz="1600" b="1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altLang="vi-VN" sz="16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Cook</a:t>
            </a:r>
            <a:r>
              <a:rPr lang="en-US" altLang="vi-VN" sz="1600">
                <a:latin typeface="Arial" panose="020B0604020202020204" pitchFamily="34" charset="0"/>
                <a:cs typeface="Arial" panose="020B0604020202020204" pitchFamily="34" charset="0"/>
              </a:rPr>
              <a:t> follows the instructions of the </a:t>
            </a:r>
            <a:r>
              <a:rPr lang="en-US" altLang="vi-VN" sz="1600" b="1">
                <a:solidFill>
                  <a:srgbClr val="0000CC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</a:t>
            </a:r>
            <a:r>
              <a:rPr lang="en-US" altLang="vi-VN" sz="1600">
                <a:latin typeface="Arial" panose="020B0604020202020204" pitchFamily="34" charset="0"/>
                <a:cs typeface="Arial" panose="020B0604020202020204" pitchFamily="34" charset="0"/>
              </a:rPr>
              <a:t> and produces the meal</a:t>
            </a:r>
          </a:p>
        </p:txBody>
      </p:sp>
      <p:sp>
        <p:nvSpPr>
          <p:cNvPr id="11290" name="Freeform 26"/>
          <p:cNvSpPr>
            <a:spLocks/>
          </p:cNvSpPr>
          <p:nvPr/>
        </p:nvSpPr>
        <p:spPr bwMode="auto">
          <a:xfrm>
            <a:off x="4248150" y="5181600"/>
            <a:ext cx="1390649" cy="1066800"/>
          </a:xfrm>
          <a:custGeom>
            <a:avLst/>
            <a:gdLst>
              <a:gd name="T0" fmla="*/ 624 w 624"/>
              <a:gd name="T1" fmla="*/ 0 h 672"/>
              <a:gd name="T2" fmla="*/ 480 w 624"/>
              <a:gd name="T3" fmla="*/ 384 h 672"/>
              <a:gd name="T4" fmla="*/ 0 w 624"/>
              <a:gd name="T5" fmla="*/ 672 h 67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624" h="672">
                <a:moveTo>
                  <a:pt x="624" y="0"/>
                </a:moveTo>
                <a:cubicBezTo>
                  <a:pt x="604" y="136"/>
                  <a:pt x="584" y="272"/>
                  <a:pt x="480" y="384"/>
                </a:cubicBezTo>
                <a:cubicBezTo>
                  <a:pt x="376" y="496"/>
                  <a:pt x="188" y="584"/>
                  <a:pt x="0" y="672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sz="2000"/>
          </a:p>
        </p:txBody>
      </p:sp>
      <p:pic>
        <p:nvPicPr>
          <p:cNvPr id="11291" name="Picture 27" descr="FD00723A.gif                                                   00029B52Macintosh HD                   BB7549B6: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5943600"/>
            <a:ext cx="895350" cy="509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292" name="AutoShape 28"/>
          <p:cNvSpPr>
            <a:spLocks noChangeArrowheads="1"/>
          </p:cNvSpPr>
          <p:nvPr/>
        </p:nvSpPr>
        <p:spPr bwMode="auto">
          <a:xfrm>
            <a:off x="8123237" y="1463576"/>
            <a:ext cx="320419" cy="793245"/>
          </a:xfrm>
          <a:prstGeom prst="curvedLeftArrow">
            <a:avLst>
              <a:gd name="adj1" fmla="val 46667"/>
              <a:gd name="adj2" fmla="val 93333"/>
              <a:gd name="adj3" fmla="val 33333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vi-VN" sz="2000"/>
          </a:p>
        </p:txBody>
      </p:sp>
      <p:sp>
        <p:nvSpPr>
          <p:cNvPr id="11293" name="Text Box 29"/>
          <p:cNvSpPr txBox="1">
            <a:spLocks noChangeArrowheads="1"/>
          </p:cNvSpPr>
          <p:nvPr/>
        </p:nvSpPr>
        <p:spPr bwMode="auto">
          <a:xfrm>
            <a:off x="7391400" y="1075490"/>
            <a:ext cx="1463675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vi-VN" sz="2000" b="1">
                <a:latin typeface="Arial" panose="020B0604020202020204" pitchFamily="34" charset="0"/>
                <a:cs typeface="Arial" panose="020B0604020202020204" pitchFamily="34" charset="0"/>
              </a:rPr>
              <a:t>Start Here</a:t>
            </a:r>
          </a:p>
        </p:txBody>
      </p:sp>
      <p:sp>
        <p:nvSpPr>
          <p:cNvPr id="3" name="Freeform 2"/>
          <p:cNvSpPr/>
          <p:nvPr/>
        </p:nvSpPr>
        <p:spPr>
          <a:xfrm>
            <a:off x="2879724" y="3799490"/>
            <a:ext cx="480419" cy="1245476"/>
          </a:xfrm>
          <a:custGeom>
            <a:avLst/>
            <a:gdLst>
              <a:gd name="connsiteX0" fmla="*/ 394137 w 601178"/>
              <a:gd name="connsiteY0" fmla="*/ 0 h 1245476"/>
              <a:gd name="connsiteX1" fmla="*/ 583324 w 601178"/>
              <a:gd name="connsiteY1" fmla="*/ 788276 h 1245476"/>
              <a:gd name="connsiteX2" fmla="*/ 0 w 601178"/>
              <a:gd name="connsiteY2" fmla="*/ 1245476 h 12454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01178" h="1245476">
                <a:moveTo>
                  <a:pt x="394137" y="0"/>
                </a:moveTo>
                <a:cubicBezTo>
                  <a:pt x="521575" y="290348"/>
                  <a:pt x="649013" y="580697"/>
                  <a:pt x="583324" y="788276"/>
                </a:cubicBezTo>
                <a:cubicBezTo>
                  <a:pt x="517635" y="995855"/>
                  <a:pt x="97221" y="1179787"/>
                  <a:pt x="0" y="1245476"/>
                </a:cubicBezTo>
              </a:path>
            </a:pathLst>
          </a:custGeom>
          <a:noFill/>
          <a:ln w="28575">
            <a:solidFill>
              <a:srgbClr val="FF3300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sz="2000">
              <a:solidFill>
                <a:schemeClr val="tx1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84254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3" grpId="0"/>
      <p:bldP spid="11274" grpId="0" animBg="1"/>
      <p:bldP spid="11275" grpId="0" animBg="1"/>
      <p:bldP spid="11276" grpId="0"/>
      <p:bldP spid="11279" grpId="0"/>
      <p:bldP spid="11280" grpId="0"/>
      <p:bldP spid="11281" grpId="0"/>
      <p:bldP spid="11283" grpId="0" animBg="1"/>
      <p:bldP spid="11284" grpId="0"/>
      <p:bldP spid="11285" grpId="0"/>
      <p:bldP spid="11286" grpId="0" animBg="1"/>
      <p:bldP spid="11287" grpId="0" animBg="1"/>
      <p:bldP spid="11289" grpId="0"/>
      <p:bldP spid="11290" grpId="0" animBg="1"/>
      <p:bldP spid="11292" grpId="0" animBg="1"/>
      <p:bldP spid="11293" grpId="0"/>
      <p:bldP spid="3" grpId="0" animBg="1"/>
    </p:bldLst>
  </p:timing>
</p:sld>
</file>

<file path=ppt/theme/theme1.xml><?xml version="1.0" encoding="utf-8"?>
<a:theme xmlns:a="http://schemas.openxmlformats.org/drawingml/2006/main" name="2_Theme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spcBef>
            <a:spcPts val="0"/>
          </a:spcBef>
          <a:buNone/>
          <a:defRPr sz="1800" b="0" smtClean="0">
            <a:solidFill>
              <a:srgbClr val="7F0055"/>
            </a:solidFill>
            <a:latin typeface="Consola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6413</TotalTime>
  <Words>3496</Words>
  <Application>Microsoft Office PowerPoint</Application>
  <PresentationFormat>On-screen Show (4:3)</PresentationFormat>
  <Paragraphs>559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2" baseType="lpstr">
      <vt:lpstr>Arial</vt:lpstr>
      <vt:lpstr>Arial Narrow</vt:lpstr>
      <vt:lpstr>Calibri</vt:lpstr>
      <vt:lpstr>Consolas</vt:lpstr>
      <vt:lpstr>Tahoma</vt:lpstr>
      <vt:lpstr>Times</vt:lpstr>
      <vt:lpstr>Times New Roman</vt:lpstr>
      <vt:lpstr>Wingdings</vt:lpstr>
      <vt:lpstr>2_Theme1</vt:lpstr>
      <vt:lpstr>The Command Pattern</vt:lpstr>
      <vt:lpstr>Command Pattern</vt:lpstr>
      <vt:lpstr>The Command Pattern Example</vt:lpstr>
      <vt:lpstr>Motivation Example</vt:lpstr>
      <vt:lpstr>A Pictorial View</vt:lpstr>
      <vt:lpstr>Observations, anyone?</vt:lpstr>
      <vt:lpstr>Enter – The Command Pattern!</vt:lpstr>
      <vt:lpstr>A Diner Example A Brief Introduction to the Command Pattern</vt:lpstr>
      <vt:lpstr>Ordering in Objectville</vt:lpstr>
      <vt:lpstr>The Objectville Diner Objects  and Responsibilities</vt:lpstr>
      <vt:lpstr>From the Diner to the Command Pattern</vt:lpstr>
      <vt:lpstr>Simple Remote Control: 1 slot, 1 button</vt:lpstr>
      <vt:lpstr>Coding Our Command Object</vt:lpstr>
      <vt:lpstr>Using the Command Object</vt:lpstr>
      <vt:lpstr>Simple test to use the Remote Control</vt:lpstr>
      <vt:lpstr>The Command Pattern Defined</vt:lpstr>
      <vt:lpstr>Applicability</vt:lpstr>
      <vt:lpstr>The Remote Control Example</vt:lpstr>
      <vt:lpstr>Implementing the RemoteControl</vt:lpstr>
      <vt:lpstr>Implementing the Commands</vt:lpstr>
      <vt:lpstr>Testing the Code</vt:lpstr>
      <vt:lpstr>The NoCommand?</vt:lpstr>
      <vt:lpstr>Adding the Undo Feature</vt:lpstr>
      <vt:lpstr>Updating the RemoteControl class</vt:lpstr>
      <vt:lpstr>RemoteControl Class</vt:lpstr>
      <vt:lpstr>Using State to Implement Undo</vt:lpstr>
      <vt:lpstr>Adding Undo to Ceiling Fan Commands</vt:lpstr>
      <vt:lpstr>Using the Macro Command</vt:lpstr>
      <vt:lpstr>Macro Command</vt:lpstr>
      <vt:lpstr>More Uses - Queuing Requests</vt:lpstr>
      <vt:lpstr>More Uses: Logging Requests</vt:lpstr>
      <vt:lpstr>Summary</vt:lpstr>
      <vt:lpstr>Summary</vt:lpstr>
    </vt:vector>
  </TitlesOfParts>
  <Company>PBNJ,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536 Introduction to Software Engineering</dc:title>
  <dc:creator>Pat Schroeder</dc:creator>
  <cp:lastModifiedBy>Hung Le Phi</cp:lastModifiedBy>
  <cp:revision>333</cp:revision>
  <cp:lastPrinted>2001-09-10T14:58:15Z</cp:lastPrinted>
  <dcterms:created xsi:type="dcterms:W3CDTF">2001-09-08T14:56:10Z</dcterms:created>
  <dcterms:modified xsi:type="dcterms:W3CDTF">2023-04-19T05:37:32Z</dcterms:modified>
</cp:coreProperties>
</file>