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0" r:id="rId1"/>
  </p:sldMasterIdLst>
  <p:notesMasterIdLst>
    <p:notesMasterId r:id="rId30"/>
  </p:notesMasterIdLst>
  <p:handoutMasterIdLst>
    <p:handoutMasterId r:id="rId31"/>
  </p:handoutMasterIdLst>
  <p:sldIdLst>
    <p:sldId id="256" r:id="rId2"/>
    <p:sldId id="280" r:id="rId3"/>
    <p:sldId id="293" r:id="rId4"/>
    <p:sldId id="258" r:id="rId5"/>
    <p:sldId id="259" r:id="rId6"/>
    <p:sldId id="260" r:id="rId7"/>
    <p:sldId id="261" r:id="rId8"/>
    <p:sldId id="292" r:id="rId9"/>
    <p:sldId id="262" r:id="rId10"/>
    <p:sldId id="263" r:id="rId11"/>
    <p:sldId id="282" r:id="rId12"/>
    <p:sldId id="283" r:id="rId13"/>
    <p:sldId id="284" r:id="rId14"/>
    <p:sldId id="285" r:id="rId15"/>
    <p:sldId id="277" r:id="rId16"/>
    <p:sldId id="290" r:id="rId17"/>
    <p:sldId id="286" r:id="rId18"/>
    <p:sldId id="291" r:id="rId19"/>
    <p:sldId id="269" r:id="rId20"/>
    <p:sldId id="270" r:id="rId21"/>
    <p:sldId id="287" r:id="rId22"/>
    <p:sldId id="289" r:id="rId23"/>
    <p:sldId id="273" r:id="rId24"/>
    <p:sldId id="288" r:id="rId25"/>
    <p:sldId id="274" r:id="rId26"/>
    <p:sldId id="278" r:id="rId27"/>
    <p:sldId id="275" r:id="rId28"/>
    <p:sldId id="276"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B9"/>
    <a:srgbClr val="FFFFCC"/>
    <a:srgbClr val="0022E0"/>
    <a:srgbClr val="99FF99"/>
    <a:srgbClr val="CCFFCC"/>
    <a:srgbClr val="333333"/>
    <a:srgbClr val="FF0000"/>
    <a:srgbClr val="C0C0C0"/>
    <a:srgbClr val="DDDDDD"/>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51" autoAdjust="0"/>
    <p:restoredTop sz="97666" autoAdjust="0"/>
  </p:normalViewPr>
  <p:slideViewPr>
    <p:cSldViewPr>
      <p:cViewPr varScale="1">
        <p:scale>
          <a:sx n="60" d="100"/>
          <a:sy n="60" d="100"/>
        </p:scale>
        <p:origin x="1348" y="52"/>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charset="0"/>
              </a:defRPr>
            </a:lvl1pPr>
          </a:lstStyle>
          <a:p>
            <a:pPr>
              <a:defRPr/>
            </a:pPr>
            <a:endParaRPr lang="en-US"/>
          </a:p>
        </p:txBody>
      </p:sp>
      <p:sp>
        <p:nvSpPr>
          <p:cNvPr id="2765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charset="0"/>
              </a:defRPr>
            </a:lvl1pPr>
          </a:lstStyle>
          <a:p>
            <a:pPr>
              <a:defRPr/>
            </a:pPr>
            <a:endParaRPr lang="en-US"/>
          </a:p>
        </p:txBody>
      </p:sp>
      <p:sp>
        <p:nvSpPr>
          <p:cNvPr id="2765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charset="0"/>
              </a:defRPr>
            </a:lvl1pPr>
          </a:lstStyle>
          <a:p>
            <a:pPr>
              <a:defRPr/>
            </a:pPr>
            <a:endParaRPr lang="en-US"/>
          </a:p>
        </p:txBody>
      </p:sp>
      <p:sp>
        <p:nvSpPr>
          <p:cNvPr id="2765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charset="0"/>
              </a:defRPr>
            </a:lvl1pPr>
          </a:lstStyle>
          <a:p>
            <a:pPr>
              <a:defRPr/>
            </a:pPr>
            <a:fld id="{D730EFC0-3EC8-4327-8F67-C4C23B4C4F8F}" type="slidenum">
              <a:rPr lang="en-US"/>
              <a:pPr>
                <a:defRPr/>
              </a:pPr>
              <a:t>‹#›</a:t>
            </a:fld>
            <a:endParaRPr lang="en-US"/>
          </a:p>
        </p:txBody>
      </p:sp>
    </p:spTree>
    <p:extLst>
      <p:ext uri="{BB962C8B-B14F-4D97-AF65-F5344CB8AC3E}">
        <p14:creationId xmlns:p14="http://schemas.microsoft.com/office/powerpoint/2010/main" val="1978778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charset="0"/>
              </a:defRPr>
            </a:lvl1pPr>
          </a:lstStyle>
          <a:p>
            <a:pPr>
              <a:defRPr/>
            </a:pPr>
            <a:endParaRPr lang="en-US"/>
          </a:p>
        </p:txBody>
      </p:sp>
      <p:sp>
        <p:nvSpPr>
          <p:cNvPr id="368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charset="0"/>
              </a:defRPr>
            </a:lvl1pPr>
          </a:lstStyle>
          <a:p>
            <a:pPr>
              <a:defRPr/>
            </a:pPr>
            <a:endParaRPr lang="en-US"/>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charset="0"/>
              </a:defRPr>
            </a:lvl1pPr>
          </a:lstStyle>
          <a:p>
            <a:pPr>
              <a:defRPr/>
            </a:pPr>
            <a:endParaRPr lang="en-US"/>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charset="0"/>
              </a:defRPr>
            </a:lvl1pPr>
          </a:lstStyle>
          <a:p>
            <a:pPr>
              <a:defRPr/>
            </a:pPr>
            <a:fld id="{67D431E9-E21F-4C65-962B-BCDD40986108}" type="slidenum">
              <a:rPr lang="en-US"/>
              <a:pPr>
                <a:defRPr/>
              </a:pPr>
              <a:t>‹#›</a:t>
            </a:fld>
            <a:endParaRPr lang="en-US"/>
          </a:p>
        </p:txBody>
      </p:sp>
    </p:spTree>
    <p:extLst>
      <p:ext uri="{BB962C8B-B14F-4D97-AF65-F5344CB8AC3E}">
        <p14:creationId xmlns:p14="http://schemas.microsoft.com/office/powerpoint/2010/main" val="34189714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n-ea"/>
        <a:cs typeface="+mn-cs"/>
      </a:defRPr>
    </a:lvl1pPr>
    <a:lvl2pPr marL="457200" algn="l" rtl="0" eaLnBrk="0" fontAlgn="base" hangingPunct="0">
      <a:spcBef>
        <a:spcPct val="30000"/>
      </a:spcBef>
      <a:spcAft>
        <a:spcPct val="0"/>
      </a:spcAft>
      <a:defRPr sz="1200" kern="1200">
        <a:solidFill>
          <a:schemeClr val="tx1"/>
        </a:solidFill>
        <a:latin typeface="Times" charset="0"/>
        <a:ea typeface="+mn-ea"/>
        <a:cs typeface="+mn-cs"/>
      </a:defRPr>
    </a:lvl2pPr>
    <a:lvl3pPr marL="914400" algn="l" rtl="0" eaLnBrk="0" fontAlgn="base" hangingPunct="0">
      <a:spcBef>
        <a:spcPct val="30000"/>
      </a:spcBef>
      <a:spcAft>
        <a:spcPct val="0"/>
      </a:spcAft>
      <a:defRPr sz="1200" kern="1200">
        <a:solidFill>
          <a:schemeClr val="tx1"/>
        </a:solidFill>
        <a:latin typeface="Times" charset="0"/>
        <a:ea typeface="+mn-ea"/>
        <a:cs typeface="+mn-cs"/>
      </a:defRPr>
    </a:lvl3pPr>
    <a:lvl4pPr marL="1371600" algn="l" rtl="0" eaLnBrk="0" fontAlgn="base" hangingPunct="0">
      <a:spcBef>
        <a:spcPct val="30000"/>
      </a:spcBef>
      <a:spcAft>
        <a:spcPct val="0"/>
      </a:spcAft>
      <a:defRPr sz="1200" kern="1200">
        <a:solidFill>
          <a:schemeClr val="tx1"/>
        </a:solidFill>
        <a:latin typeface="Times" charset="0"/>
        <a:ea typeface="+mn-ea"/>
        <a:cs typeface="+mn-cs"/>
      </a:defRPr>
    </a:lvl4pPr>
    <a:lvl5pPr marL="1828800" algn="l" rtl="0" eaLnBrk="0" fontAlgn="base" hangingPunct="0">
      <a:spcBef>
        <a:spcPct val="30000"/>
      </a:spcBef>
      <a:spcAft>
        <a:spcPct val="0"/>
      </a:spcAft>
      <a:defRPr sz="1200" kern="1200">
        <a:solidFill>
          <a:schemeClr val="tx1"/>
        </a:solidFill>
        <a:latin typeface="Time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fld id="{2FA7CDD7-8277-4CD8-9EE2-163C82D14E63}" type="slidenum">
              <a:rPr lang="en-US" altLang="vi-VN" sz="1200"/>
              <a:pPr/>
              <a:t>1</a:t>
            </a:fld>
            <a:endParaRPr lang="en-US" altLang="vi-VN"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Times" pitchFamily="34" charset="0"/>
            </a:endParaRPr>
          </a:p>
        </p:txBody>
      </p:sp>
    </p:spTree>
    <p:extLst>
      <p:ext uri="{BB962C8B-B14F-4D97-AF65-F5344CB8AC3E}">
        <p14:creationId xmlns:p14="http://schemas.microsoft.com/office/powerpoint/2010/main" val="721443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fld id="{6D9F2740-DEC2-4FE1-9F82-CC73BF00B59E}" type="slidenum">
              <a:rPr lang="en-US" altLang="vi-VN" sz="1200"/>
              <a:pPr/>
              <a:t>19</a:t>
            </a:fld>
            <a:endParaRPr lang="en-US" altLang="vi-VN" sz="12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Times" pitchFamily="34" charset="0"/>
            </a:endParaRPr>
          </a:p>
        </p:txBody>
      </p:sp>
    </p:spTree>
    <p:extLst>
      <p:ext uri="{BB962C8B-B14F-4D97-AF65-F5344CB8AC3E}">
        <p14:creationId xmlns:p14="http://schemas.microsoft.com/office/powerpoint/2010/main" val="1737066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fld id="{EE9D147A-FBFE-4DFB-BF8D-4828BF96CD55}" type="slidenum">
              <a:rPr lang="en-US" altLang="vi-VN" sz="1200"/>
              <a:pPr/>
              <a:t>20</a:t>
            </a:fld>
            <a:endParaRPr lang="en-US" altLang="vi-VN"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Times" pitchFamily="34" charset="0"/>
            </a:endParaRPr>
          </a:p>
        </p:txBody>
      </p:sp>
    </p:spTree>
    <p:extLst>
      <p:ext uri="{BB962C8B-B14F-4D97-AF65-F5344CB8AC3E}">
        <p14:creationId xmlns:p14="http://schemas.microsoft.com/office/powerpoint/2010/main" val="1749675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fld id="{ECCBB3DD-07D0-4A70-B96E-4919D0C3652A}" type="slidenum">
              <a:rPr lang="en-US" altLang="vi-VN" sz="1200"/>
              <a:pPr/>
              <a:t>23</a:t>
            </a:fld>
            <a:endParaRPr lang="en-US" altLang="vi-VN"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Times" pitchFamily="34" charset="0"/>
            </a:endParaRPr>
          </a:p>
        </p:txBody>
      </p:sp>
    </p:spTree>
    <p:extLst>
      <p:ext uri="{BB962C8B-B14F-4D97-AF65-F5344CB8AC3E}">
        <p14:creationId xmlns:p14="http://schemas.microsoft.com/office/powerpoint/2010/main" val="230915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pPr algn="r"/>
            <a:fld id="{DE85CB07-FA2C-437F-A742-1889FAD17B9E}" type="slidenum">
              <a:rPr lang="en-US" altLang="vi-VN" sz="1200"/>
              <a:pPr algn="r"/>
              <a:t>24</a:t>
            </a:fld>
            <a:endParaRPr lang="en-US" altLang="vi-VN" sz="1200"/>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Times" pitchFamily="34" charset="0"/>
            </a:endParaRPr>
          </a:p>
        </p:txBody>
      </p:sp>
    </p:spTree>
    <p:extLst>
      <p:ext uri="{BB962C8B-B14F-4D97-AF65-F5344CB8AC3E}">
        <p14:creationId xmlns:p14="http://schemas.microsoft.com/office/powerpoint/2010/main" val="3504525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fld id="{E924F253-78FF-4BCE-93EB-3FB1C7EA7FCB}" type="slidenum">
              <a:rPr lang="en-US" altLang="vi-VN" sz="1200"/>
              <a:pPr/>
              <a:t>25</a:t>
            </a:fld>
            <a:endParaRPr lang="en-US" altLang="vi-VN"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Times" pitchFamily="34" charset="0"/>
            </a:endParaRPr>
          </a:p>
        </p:txBody>
      </p:sp>
    </p:spTree>
    <p:extLst>
      <p:ext uri="{BB962C8B-B14F-4D97-AF65-F5344CB8AC3E}">
        <p14:creationId xmlns:p14="http://schemas.microsoft.com/office/powerpoint/2010/main" val="4170440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fld id="{0D23459E-E11F-45D9-A538-4388D3257710}" type="slidenum">
              <a:rPr lang="en-US" altLang="vi-VN" sz="1200"/>
              <a:pPr/>
              <a:t>26</a:t>
            </a:fld>
            <a:endParaRPr lang="en-US" altLang="vi-VN"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Times" pitchFamily="34" charset="0"/>
            </a:endParaRPr>
          </a:p>
        </p:txBody>
      </p:sp>
    </p:spTree>
    <p:extLst>
      <p:ext uri="{BB962C8B-B14F-4D97-AF65-F5344CB8AC3E}">
        <p14:creationId xmlns:p14="http://schemas.microsoft.com/office/powerpoint/2010/main" val="4070357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fld id="{191B3FF4-FEAD-480B-B92B-E609FAD9070C}" type="slidenum">
              <a:rPr lang="en-US" altLang="vi-VN" sz="1200"/>
              <a:pPr/>
              <a:t>27</a:t>
            </a:fld>
            <a:endParaRPr lang="en-US" altLang="vi-VN"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Times" pitchFamily="34" charset="0"/>
            </a:endParaRPr>
          </a:p>
        </p:txBody>
      </p:sp>
    </p:spTree>
    <p:extLst>
      <p:ext uri="{BB962C8B-B14F-4D97-AF65-F5344CB8AC3E}">
        <p14:creationId xmlns:p14="http://schemas.microsoft.com/office/powerpoint/2010/main" val="2553920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fld id="{44487241-DE72-481E-BBA1-65953F4C09BF}" type="slidenum">
              <a:rPr lang="en-US" altLang="vi-VN" sz="1200"/>
              <a:pPr/>
              <a:t>28</a:t>
            </a:fld>
            <a:endParaRPr lang="en-US" altLang="vi-VN"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Times" pitchFamily="34" charset="0"/>
            </a:endParaRPr>
          </a:p>
        </p:txBody>
      </p:sp>
    </p:spTree>
    <p:extLst>
      <p:ext uri="{BB962C8B-B14F-4D97-AF65-F5344CB8AC3E}">
        <p14:creationId xmlns:p14="http://schemas.microsoft.com/office/powerpoint/2010/main" val="962036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fld id="{65DCE6BA-D3DA-4F49-B44B-7989BEDF2CAB}" type="slidenum">
              <a:rPr lang="en-US" altLang="vi-VN" sz="1200"/>
              <a:pPr/>
              <a:t>2</a:t>
            </a:fld>
            <a:endParaRPr lang="en-US" altLang="vi-VN"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Times" pitchFamily="34" charset="0"/>
            </a:endParaRPr>
          </a:p>
        </p:txBody>
      </p:sp>
    </p:spTree>
    <p:extLst>
      <p:ext uri="{BB962C8B-B14F-4D97-AF65-F5344CB8AC3E}">
        <p14:creationId xmlns:p14="http://schemas.microsoft.com/office/powerpoint/2010/main" val="1265159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fld id="{F1FA2A0D-BFA9-4678-A95F-77CC81A9BAFD}" type="slidenum">
              <a:rPr lang="en-US" altLang="vi-VN" sz="1200"/>
              <a:pPr/>
              <a:t>4</a:t>
            </a:fld>
            <a:endParaRPr lang="en-US" altLang="vi-VN"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Times" pitchFamily="34" charset="0"/>
            </a:endParaRPr>
          </a:p>
        </p:txBody>
      </p:sp>
    </p:spTree>
    <p:extLst>
      <p:ext uri="{BB962C8B-B14F-4D97-AF65-F5344CB8AC3E}">
        <p14:creationId xmlns:p14="http://schemas.microsoft.com/office/powerpoint/2010/main" val="3888091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fld id="{B9528194-77C1-4667-9FBE-C5D51C30A6EF}" type="slidenum">
              <a:rPr lang="en-US" altLang="vi-VN" sz="1200"/>
              <a:pPr/>
              <a:t>5</a:t>
            </a:fld>
            <a:endParaRPr lang="en-US" altLang="vi-VN"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Times" pitchFamily="34" charset="0"/>
            </a:endParaRPr>
          </a:p>
        </p:txBody>
      </p:sp>
    </p:spTree>
    <p:extLst>
      <p:ext uri="{BB962C8B-B14F-4D97-AF65-F5344CB8AC3E}">
        <p14:creationId xmlns:p14="http://schemas.microsoft.com/office/powerpoint/2010/main" val="3918201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fld id="{331D0C73-1366-4B2F-B3EC-CD0ADD380DAE}" type="slidenum">
              <a:rPr lang="en-US" altLang="vi-VN" sz="1200"/>
              <a:pPr/>
              <a:t>6</a:t>
            </a:fld>
            <a:endParaRPr lang="en-US" altLang="vi-VN"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Times" pitchFamily="34" charset="0"/>
            </a:endParaRPr>
          </a:p>
        </p:txBody>
      </p:sp>
    </p:spTree>
    <p:extLst>
      <p:ext uri="{BB962C8B-B14F-4D97-AF65-F5344CB8AC3E}">
        <p14:creationId xmlns:p14="http://schemas.microsoft.com/office/powerpoint/2010/main" val="2490182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fld id="{D0CCA201-7C2E-4E54-B984-701736E3F645}" type="slidenum">
              <a:rPr lang="en-US" altLang="vi-VN" sz="1200"/>
              <a:pPr/>
              <a:t>7</a:t>
            </a:fld>
            <a:endParaRPr lang="en-US" altLang="vi-VN"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Times" pitchFamily="34" charset="0"/>
            </a:endParaRPr>
          </a:p>
        </p:txBody>
      </p:sp>
    </p:spTree>
    <p:extLst>
      <p:ext uri="{BB962C8B-B14F-4D97-AF65-F5344CB8AC3E}">
        <p14:creationId xmlns:p14="http://schemas.microsoft.com/office/powerpoint/2010/main" val="4062860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fld id="{1E8798D1-33D8-4145-880A-6A5C53C607E5}" type="slidenum">
              <a:rPr lang="en-US" altLang="vi-VN" sz="1200"/>
              <a:pPr/>
              <a:t>9</a:t>
            </a:fld>
            <a:endParaRPr lang="en-US" altLang="vi-VN"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Times" pitchFamily="34" charset="0"/>
            </a:endParaRPr>
          </a:p>
        </p:txBody>
      </p:sp>
    </p:spTree>
    <p:extLst>
      <p:ext uri="{BB962C8B-B14F-4D97-AF65-F5344CB8AC3E}">
        <p14:creationId xmlns:p14="http://schemas.microsoft.com/office/powerpoint/2010/main" val="3075074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fld id="{0944FCBD-AB53-4FC6-99F7-E2C169171CDC}" type="slidenum">
              <a:rPr lang="en-US" altLang="vi-VN" sz="1200"/>
              <a:pPr/>
              <a:t>10</a:t>
            </a:fld>
            <a:endParaRPr lang="en-US" altLang="vi-VN"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Times" pitchFamily="34" charset="0"/>
            </a:endParaRPr>
          </a:p>
        </p:txBody>
      </p:sp>
    </p:spTree>
    <p:extLst>
      <p:ext uri="{BB962C8B-B14F-4D97-AF65-F5344CB8AC3E}">
        <p14:creationId xmlns:p14="http://schemas.microsoft.com/office/powerpoint/2010/main" val="770955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fld id="{BDE11878-B402-402F-8B42-E01B7323AA3B}" type="slidenum">
              <a:rPr lang="en-US" altLang="vi-VN" sz="1200"/>
              <a:pPr/>
              <a:t>15</a:t>
            </a:fld>
            <a:endParaRPr lang="en-US" altLang="vi-VN" sz="12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ltLang="vi-VN">
              <a:latin typeface="Times" pitchFamily="34" charset="0"/>
            </a:endParaRPr>
          </a:p>
        </p:txBody>
      </p:sp>
    </p:spTree>
    <p:extLst>
      <p:ext uri="{BB962C8B-B14F-4D97-AF65-F5344CB8AC3E}">
        <p14:creationId xmlns:p14="http://schemas.microsoft.com/office/powerpoint/2010/main" val="127863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rgbClr val="CCCCE6"/>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vi-VN" altLang="vi-VN" sz="2100">
                <a:solidFill>
                  <a:srgbClr val="000000"/>
                </a:solidFill>
              </a:endParaRPr>
            </a:p>
          </p:txBody>
        </p:sp>
        <p:sp>
          <p:nvSpPr>
            <p:cNvPr id="6" name="Rectangle 4"/>
            <p:cNvSpPr>
              <a:spLocks noChangeArrowheads="1"/>
            </p:cNvSpPr>
            <p:nvPr/>
          </p:nvSpPr>
          <p:spPr bwMode="hidden">
            <a:xfrm>
              <a:off x="1081" y="1065"/>
              <a:ext cx="4679" cy="1596"/>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9" name="Rectangle 7"/>
              <p:cNvSpPr>
                <a:spLocks noChangeArrowheads="1"/>
              </p:cNvSpPr>
              <p:nvPr userDrawn="1"/>
            </p:nvSpPr>
            <p:spPr bwMode="auto">
              <a:xfrm>
                <a:off x="1081" y="1065"/>
                <a:ext cx="362" cy="405"/>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0" name="Rectangle 8"/>
              <p:cNvSpPr>
                <a:spLocks noChangeArrowheads="1"/>
              </p:cNvSpPr>
              <p:nvPr userDrawn="1"/>
            </p:nvSpPr>
            <p:spPr bwMode="auto">
              <a:xfrm>
                <a:off x="1437" y="672"/>
                <a:ext cx="369" cy="400"/>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1" name="Rectangle 9"/>
              <p:cNvSpPr>
                <a:spLocks noChangeArrowheads="1"/>
              </p:cNvSpPr>
              <p:nvPr userDrawn="1"/>
            </p:nvSpPr>
            <p:spPr bwMode="auto">
              <a:xfrm>
                <a:off x="719" y="2257"/>
                <a:ext cx="368" cy="404"/>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2" name="Rectangle 10"/>
              <p:cNvSpPr>
                <a:spLocks noChangeArrowheads="1"/>
              </p:cNvSpPr>
              <p:nvPr userDrawn="1"/>
            </p:nvSpPr>
            <p:spPr bwMode="auto">
              <a:xfrm>
                <a:off x="1437" y="1065"/>
                <a:ext cx="369" cy="405"/>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3" name="Rectangle 11"/>
              <p:cNvSpPr>
                <a:spLocks noChangeArrowheads="1"/>
              </p:cNvSpPr>
              <p:nvPr userDrawn="1"/>
            </p:nvSpPr>
            <p:spPr bwMode="auto">
              <a:xfrm>
                <a:off x="719" y="1464"/>
                <a:ext cx="368" cy="399"/>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4" name="Rectangle 12"/>
              <p:cNvSpPr>
                <a:spLocks noChangeArrowheads="1"/>
              </p:cNvSpPr>
              <p:nvPr userDrawn="1"/>
            </p:nvSpPr>
            <p:spPr bwMode="auto">
              <a:xfrm>
                <a:off x="0" y="1464"/>
                <a:ext cx="367" cy="399"/>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5" name="Rectangle 13"/>
              <p:cNvSpPr>
                <a:spLocks noChangeArrowheads="1"/>
              </p:cNvSpPr>
              <p:nvPr userDrawn="1"/>
            </p:nvSpPr>
            <p:spPr bwMode="auto">
              <a:xfrm>
                <a:off x="1081" y="1464"/>
                <a:ext cx="362" cy="399"/>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6" name="Rectangle 14"/>
              <p:cNvSpPr>
                <a:spLocks noChangeArrowheads="1"/>
              </p:cNvSpPr>
              <p:nvPr userDrawn="1"/>
            </p:nvSpPr>
            <p:spPr bwMode="auto">
              <a:xfrm>
                <a:off x="361" y="1857"/>
                <a:ext cx="363" cy="406"/>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7" name="Rectangle 15"/>
              <p:cNvSpPr>
                <a:spLocks noChangeArrowheads="1"/>
              </p:cNvSpPr>
              <p:nvPr userDrawn="1"/>
            </p:nvSpPr>
            <p:spPr bwMode="auto">
              <a:xfrm>
                <a:off x="719" y="1857"/>
                <a:ext cx="368" cy="406"/>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grpSp>
      </p:grpSp>
      <p:sp>
        <p:nvSpPr>
          <p:cNvPr id="2" name="Title 1"/>
          <p:cNvSpPr>
            <a:spLocks noGrp="1"/>
          </p:cNvSpPr>
          <p:nvPr>
            <p:ph type="ctrTitle"/>
          </p:nvPr>
        </p:nvSpPr>
        <p:spPr>
          <a:xfrm>
            <a:off x="2867026" y="1690688"/>
            <a:ext cx="6276974" cy="2533649"/>
          </a:xfrm>
        </p:spPr>
        <p:txBody>
          <a:bodyPr>
            <a:normAutofit/>
          </a:bodyPr>
          <a:lstStyle>
            <a:lvl1pPr>
              <a:defRPr sz="4800">
                <a:solidFill>
                  <a:schemeClr val="bg1"/>
                </a:solidFill>
              </a:defRPr>
            </a:lvl1pPr>
          </a:lstStyle>
          <a:p>
            <a:r>
              <a:rPr lang="en-US"/>
              <a:t>Click to edit Master title style</a:t>
            </a:r>
          </a:p>
        </p:txBody>
      </p:sp>
      <p:sp>
        <p:nvSpPr>
          <p:cNvPr id="3" name="Subtitle 2"/>
          <p:cNvSpPr>
            <a:spLocks noGrp="1"/>
          </p:cNvSpPr>
          <p:nvPr>
            <p:ph type="subTitle" idx="1"/>
          </p:nvPr>
        </p:nvSpPr>
        <p:spPr>
          <a:xfrm>
            <a:off x="2847431" y="4267200"/>
            <a:ext cx="6296569" cy="1752600"/>
          </a:xfrm>
        </p:spPr>
        <p:txBody>
          <a:bodyPr/>
          <a:lstStyle>
            <a:lvl1pPr marL="0" indent="0" algn="ctr">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8" name="Date Placeholder 3"/>
          <p:cNvSpPr>
            <a:spLocks noGrp="1"/>
          </p:cNvSpPr>
          <p:nvPr>
            <p:ph type="dt" sz="half" idx="10"/>
          </p:nvPr>
        </p:nvSpPr>
        <p:spPr/>
        <p:txBody>
          <a:bodyPr/>
          <a:lstStyle>
            <a:lvl1pPr>
              <a:defRPr/>
            </a:lvl1pPr>
          </a:lstStyle>
          <a:p>
            <a:fld id="{FF5986AF-1D21-4271-B942-1F21561D5F2F}" type="datetime1">
              <a:rPr lang="en-US" altLang="vi-VN" smtClean="0"/>
              <a:pPr/>
              <a:t>4/19/2023</a:t>
            </a:fld>
            <a:endParaRPr lang="en-US" altLang="vi-VN"/>
          </a:p>
        </p:txBody>
      </p:sp>
      <p:sp>
        <p:nvSpPr>
          <p:cNvPr id="19" name="Footer Placeholder 4"/>
          <p:cNvSpPr>
            <a:spLocks noGrp="1"/>
          </p:cNvSpPr>
          <p:nvPr>
            <p:ph type="ftr" sz="quarter" idx="11"/>
          </p:nvPr>
        </p:nvSpPr>
        <p:spPr/>
        <p:txBody>
          <a:bodyPr/>
          <a:lstStyle>
            <a:lvl1pPr>
              <a:defRPr/>
            </a:lvl1pPr>
          </a:lstStyle>
          <a:p>
            <a:endParaRPr lang="en-US" altLang="vi-VN"/>
          </a:p>
        </p:txBody>
      </p:sp>
      <p:sp>
        <p:nvSpPr>
          <p:cNvPr id="20" name="Slide Number Placeholder 5"/>
          <p:cNvSpPr>
            <a:spLocks noGrp="1"/>
          </p:cNvSpPr>
          <p:nvPr>
            <p:ph type="sldNum" sz="quarter" idx="12"/>
          </p:nvPr>
        </p:nvSpPr>
        <p:spPr/>
        <p:txBody>
          <a:bodyPr/>
          <a:lstStyle>
            <a:lvl1pPr>
              <a:defRPr/>
            </a:lvl1pPr>
          </a:lstStyle>
          <a:p>
            <a:fld id="{BF205F3A-521A-42C5-9DA4-0B5040E91730}" type="slidenum">
              <a:rPr lang="en-US" altLang="vi-VN" smtClean="0"/>
              <a:pPr/>
              <a:t>‹#›</a:t>
            </a:fld>
            <a:endParaRPr lang="en-US" altLang="vi-VN"/>
          </a:p>
        </p:txBody>
      </p:sp>
    </p:spTree>
    <p:extLst>
      <p:ext uri="{BB962C8B-B14F-4D97-AF65-F5344CB8AC3E}">
        <p14:creationId xmlns:p14="http://schemas.microsoft.com/office/powerpoint/2010/main" val="2313922554"/>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Text Over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457200" y="1371600"/>
            <a:ext cx="8229600" cy="237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872400"/>
            <a:ext cx="8229600" cy="237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833F4221-7E23-4D52-9E9E-FDDF9471D2F1}" type="datetime1">
              <a:rPr lang="en-US" altLang="vi-VN" smtClean="0"/>
              <a:pPr/>
              <a:t>4/19/2023</a:t>
            </a:fld>
            <a:endParaRPr lang="en-US" altLang="vi-VN"/>
          </a:p>
        </p:txBody>
      </p:sp>
      <p:sp>
        <p:nvSpPr>
          <p:cNvPr id="6" name="Footer Placeholder 4"/>
          <p:cNvSpPr>
            <a:spLocks noGrp="1"/>
          </p:cNvSpPr>
          <p:nvPr>
            <p:ph type="ftr" sz="quarter" idx="11"/>
          </p:nvPr>
        </p:nvSpPr>
        <p:spPr/>
        <p:txBody>
          <a:bodyPr/>
          <a:lstStyle>
            <a:lvl1pPr>
              <a:defRPr/>
            </a:lvl1pPr>
          </a:lstStyle>
          <a:p>
            <a:endParaRPr lang="en-US" altLang="vi-VN"/>
          </a:p>
        </p:txBody>
      </p:sp>
      <p:sp>
        <p:nvSpPr>
          <p:cNvPr id="7" name="Slide Number Placeholder 5"/>
          <p:cNvSpPr>
            <a:spLocks noGrp="1"/>
          </p:cNvSpPr>
          <p:nvPr>
            <p:ph type="sldNum" sz="quarter" idx="12"/>
          </p:nvPr>
        </p:nvSpPr>
        <p:spPr/>
        <p:txBody>
          <a:bodyPr/>
          <a:lstStyle>
            <a:lvl1pPr>
              <a:defRPr/>
            </a:lvl1pPr>
          </a:lstStyle>
          <a:p>
            <a:fld id="{6C851E26-6446-4897-9874-CAF8D7CA1466}" type="slidenum">
              <a:rPr lang="en-US" altLang="vi-VN" smtClean="0"/>
              <a:pPr/>
              <a:t>‹#›</a:t>
            </a:fld>
            <a:endParaRPr lang="en-US" altLang="vi-VN"/>
          </a:p>
        </p:txBody>
      </p:sp>
      <p:sp>
        <p:nvSpPr>
          <p:cNvPr id="8" name="Title 1"/>
          <p:cNvSpPr>
            <a:spLocks noGrp="1"/>
          </p:cNvSpPr>
          <p:nvPr>
            <p:ph type="title"/>
          </p:nvPr>
        </p:nvSpPr>
        <p:spPr>
          <a:xfrm>
            <a:off x="457200" y="409575"/>
            <a:ext cx="8229600" cy="809625"/>
          </a:xfrm>
        </p:spPr>
        <p:txBody>
          <a:bodyPr/>
          <a:lstStyle>
            <a:lvl1pPr>
              <a:defRPr lang="en-US"/>
            </a:lvl1pPr>
          </a:lstStyle>
          <a:p>
            <a:r>
              <a:rPr lang="en-US"/>
              <a:t>Click to edit Master title style</a:t>
            </a:r>
          </a:p>
        </p:txBody>
      </p:sp>
    </p:spTree>
    <p:extLst>
      <p:ext uri="{BB962C8B-B14F-4D97-AF65-F5344CB8AC3E}">
        <p14:creationId xmlns:p14="http://schemas.microsoft.com/office/powerpoint/2010/main" val="328272080"/>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71600"/>
            <a:ext cx="8229600" cy="237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872400"/>
            <a:ext cx="8229600" cy="237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457200" y="409575"/>
            <a:ext cx="8229600" cy="809625"/>
          </a:xfrm>
        </p:spPr>
        <p:txBody>
          <a:bodyPr/>
          <a:lstStyle>
            <a:lvl1pPr>
              <a:defRPr/>
            </a:lvl1pPr>
          </a:lstStyle>
          <a:p>
            <a:r>
              <a:rPr lang="en-US"/>
              <a:t>Click to edit Master title style</a:t>
            </a:r>
          </a:p>
        </p:txBody>
      </p:sp>
      <p:sp>
        <p:nvSpPr>
          <p:cNvPr id="9" name="Date Placeholder 3"/>
          <p:cNvSpPr>
            <a:spLocks noGrp="1"/>
          </p:cNvSpPr>
          <p:nvPr>
            <p:ph type="dt" sz="half" idx="10"/>
          </p:nvPr>
        </p:nvSpPr>
        <p:spPr>
          <a:xfrm>
            <a:off x="457200" y="6400800"/>
            <a:ext cx="2133600" cy="320675"/>
          </a:xfrm>
        </p:spPr>
        <p:txBody>
          <a:bodyPr/>
          <a:lstStyle>
            <a:lvl1pPr>
              <a:defRPr/>
            </a:lvl1pPr>
          </a:lstStyle>
          <a:p>
            <a:fld id="{833F4221-7E23-4D52-9E9E-FDDF9471D2F1}" type="datetime1">
              <a:rPr lang="en-US" altLang="vi-VN" smtClean="0"/>
              <a:pPr/>
              <a:t>4/19/2023</a:t>
            </a:fld>
            <a:endParaRPr lang="en-US" altLang="vi-VN"/>
          </a:p>
        </p:txBody>
      </p:sp>
      <p:sp>
        <p:nvSpPr>
          <p:cNvPr id="10" name="Footer Placeholder 4"/>
          <p:cNvSpPr>
            <a:spLocks noGrp="1"/>
          </p:cNvSpPr>
          <p:nvPr>
            <p:ph type="ftr" sz="quarter" idx="11"/>
          </p:nvPr>
        </p:nvSpPr>
        <p:spPr>
          <a:xfrm>
            <a:off x="3124200" y="6400800"/>
            <a:ext cx="2895600" cy="320675"/>
          </a:xfrm>
        </p:spPr>
        <p:txBody>
          <a:bodyPr/>
          <a:lstStyle>
            <a:lvl1pPr>
              <a:defRPr/>
            </a:lvl1pPr>
          </a:lstStyle>
          <a:p>
            <a:endParaRPr lang="en-US" altLang="vi-VN"/>
          </a:p>
        </p:txBody>
      </p:sp>
      <p:sp>
        <p:nvSpPr>
          <p:cNvPr id="11" name="Slide Number Placeholder 5"/>
          <p:cNvSpPr>
            <a:spLocks noGrp="1"/>
          </p:cNvSpPr>
          <p:nvPr>
            <p:ph type="sldNum" sz="quarter" idx="12"/>
          </p:nvPr>
        </p:nvSpPr>
        <p:spPr>
          <a:xfrm>
            <a:off x="6553200" y="6400800"/>
            <a:ext cx="2133600" cy="320675"/>
          </a:xfrm>
        </p:spPr>
        <p:txBody>
          <a:bodyPr/>
          <a:lstStyle>
            <a:lvl1pPr>
              <a:defRPr/>
            </a:lvl1pPr>
          </a:lstStyle>
          <a:p>
            <a:fld id="{6C851E26-6446-4897-9874-CAF8D7CA1466}" type="slidenum">
              <a:rPr lang="en-US" altLang="vi-VN" smtClean="0"/>
              <a:pPr/>
              <a:t>‹#›</a:t>
            </a:fld>
            <a:endParaRPr lang="en-US" altLang="vi-VN"/>
          </a:p>
        </p:txBody>
      </p:sp>
    </p:spTree>
    <p:extLst>
      <p:ext uri="{BB962C8B-B14F-4D97-AF65-F5344CB8AC3E}">
        <p14:creationId xmlns:p14="http://schemas.microsoft.com/office/powerpoint/2010/main" val="3599468944"/>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a:lvl1pPr>
          </a:lstStyle>
          <a:p>
            <a:r>
              <a:rPr lang="en-US"/>
              <a:t>Click to edit Master title style</a:t>
            </a:r>
          </a:p>
        </p:txBody>
      </p:sp>
      <p:sp>
        <p:nvSpPr>
          <p:cNvPr id="3" name="Content Placeholder 2"/>
          <p:cNvSpPr>
            <a:spLocks noGrp="1"/>
          </p:cNvSpPr>
          <p:nvPr>
            <p:ph idx="1"/>
          </p:nvPr>
        </p:nvSpPr>
        <p:spPr/>
        <p:txBody>
          <a:bodyPr/>
          <a:lstStyle>
            <a:lvl1pPr>
              <a:spcBef>
                <a:spcPts val="800"/>
              </a:spcBef>
              <a:defRPr lang="en-US" smtClean="0"/>
            </a:lvl1pPr>
            <a:lvl2pPr>
              <a:defRPr lang="en-US" smtClean="0"/>
            </a:lvl2pPr>
            <a:lvl3pPr>
              <a:defRPr lang="en-US" smtClean="0"/>
            </a:lvl3pPr>
            <a:lvl4pPr>
              <a:defRPr lang="en-US" smtClean="0"/>
            </a:lvl4pPr>
            <a:lvl5pPr>
              <a:defRPr lang="en-US"/>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C550F70-0E3F-4E18-96DF-23E17446CB80}" type="datetime1">
              <a:rPr lang="en-US" altLang="vi-VN" smtClean="0"/>
              <a:pPr/>
              <a:t>4/19/2023</a:t>
            </a:fld>
            <a:endParaRPr lang="en-US" altLang="vi-VN"/>
          </a:p>
        </p:txBody>
      </p:sp>
      <p:sp>
        <p:nvSpPr>
          <p:cNvPr id="5" name="Footer Placeholder 4"/>
          <p:cNvSpPr>
            <a:spLocks noGrp="1"/>
          </p:cNvSpPr>
          <p:nvPr>
            <p:ph type="ftr" sz="quarter" idx="11"/>
          </p:nvPr>
        </p:nvSpPr>
        <p:spPr/>
        <p:txBody>
          <a:bodyPr/>
          <a:lstStyle>
            <a:lvl1pPr>
              <a:defRPr/>
            </a:lvl1pPr>
          </a:lstStyle>
          <a:p>
            <a:endParaRPr lang="en-US" altLang="vi-VN"/>
          </a:p>
        </p:txBody>
      </p:sp>
      <p:sp>
        <p:nvSpPr>
          <p:cNvPr id="6" name="Slide Number Placeholder 5"/>
          <p:cNvSpPr>
            <a:spLocks noGrp="1"/>
          </p:cNvSpPr>
          <p:nvPr>
            <p:ph type="sldNum" sz="quarter" idx="12"/>
          </p:nvPr>
        </p:nvSpPr>
        <p:spPr/>
        <p:txBody>
          <a:bodyPr/>
          <a:lstStyle>
            <a:lvl1pPr>
              <a:defRPr/>
            </a:lvl1pPr>
          </a:lstStyle>
          <a:p>
            <a:fld id="{CCF004F1-2747-4924-AAE9-3E03D5134167}" type="slidenum">
              <a:rPr lang="en-US" altLang="vi-VN" smtClean="0"/>
              <a:pPr/>
              <a:t>‹#›</a:t>
            </a:fld>
            <a:endParaRPr lang="en-US" altLang="vi-VN"/>
          </a:p>
        </p:txBody>
      </p:sp>
    </p:spTree>
    <p:extLst>
      <p:ext uri="{BB962C8B-B14F-4D97-AF65-F5344CB8AC3E}">
        <p14:creationId xmlns:p14="http://schemas.microsoft.com/office/powerpoint/2010/main" val="1557882082"/>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3"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2438400"/>
            <a:ext cx="9144001"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22313" y="2828925"/>
            <a:ext cx="7772400" cy="1362075"/>
          </a:xfrm>
        </p:spPr>
        <p:txBody>
          <a:bodyPr/>
          <a:lstStyle>
            <a:lvl1pPr algn="ctr">
              <a:defRPr lang="en-US" sz="4800"/>
            </a:lvl1p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fld id="{833F4221-7E23-4D52-9E9E-FDDF9471D2F1}" type="datetime1">
              <a:rPr lang="en-US" altLang="vi-VN" smtClean="0"/>
              <a:pPr/>
              <a:t>4/19/2023</a:t>
            </a:fld>
            <a:endParaRPr lang="en-US" altLang="vi-VN"/>
          </a:p>
        </p:txBody>
      </p:sp>
      <p:sp>
        <p:nvSpPr>
          <p:cNvPr id="5" name="Footer Placeholder 4"/>
          <p:cNvSpPr>
            <a:spLocks noGrp="1"/>
          </p:cNvSpPr>
          <p:nvPr>
            <p:ph type="ftr" sz="quarter" idx="11"/>
          </p:nvPr>
        </p:nvSpPr>
        <p:spPr/>
        <p:txBody>
          <a:bodyPr/>
          <a:lstStyle>
            <a:lvl1pPr>
              <a:defRPr/>
            </a:lvl1pPr>
          </a:lstStyle>
          <a:p>
            <a:endParaRPr lang="en-US" altLang="vi-VN"/>
          </a:p>
        </p:txBody>
      </p:sp>
      <p:sp>
        <p:nvSpPr>
          <p:cNvPr id="6" name="Slide Number Placeholder 5"/>
          <p:cNvSpPr>
            <a:spLocks noGrp="1"/>
          </p:cNvSpPr>
          <p:nvPr>
            <p:ph type="sldNum" sz="quarter" idx="12"/>
          </p:nvPr>
        </p:nvSpPr>
        <p:spPr/>
        <p:txBody>
          <a:bodyPr/>
          <a:lstStyle>
            <a:lvl1pPr>
              <a:defRPr/>
            </a:lvl1pPr>
          </a:lstStyle>
          <a:p>
            <a:fld id="{6C851E26-6446-4897-9874-CAF8D7CA1466}" type="slidenum">
              <a:rPr lang="en-US" altLang="vi-VN" smtClean="0"/>
              <a:pPr/>
              <a:t>‹#›</a:t>
            </a:fld>
            <a:endParaRPr lang="en-US" altLang="vi-VN"/>
          </a:p>
        </p:txBody>
      </p:sp>
    </p:spTree>
    <p:extLst>
      <p:ext uri="{BB962C8B-B14F-4D97-AF65-F5344CB8AC3E}">
        <p14:creationId xmlns:p14="http://schemas.microsoft.com/office/powerpoint/2010/main" val="4187462067"/>
      </p:ext>
    </p:extLst>
  </p:cSld>
  <p:clrMapOvr>
    <a:masterClrMapping/>
  </p:clrMapOvr>
  <p:transition spd="slow"/>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38600" cy="4648200"/>
          </a:xfrm>
        </p:spPr>
        <p:txBody>
          <a:bodyPr/>
          <a:lstStyle>
            <a:lvl1pPr>
              <a:defRPr lang="en-US" smtClean="0"/>
            </a:lvl1pPr>
            <a:lvl2pPr>
              <a:defRPr lang="en-US" smtClean="0"/>
            </a:lvl2pPr>
            <a:lvl3pPr>
              <a:defRPr lang="en-US" smtClean="0"/>
            </a:lvl3pPr>
            <a:lvl4pPr>
              <a:defRPr lang="en-US" smtClean="0"/>
            </a:lvl4pPr>
            <a:lvl5pPr>
              <a:defRPr lang="en-US"/>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4038600" cy="4648200"/>
          </a:xfrm>
        </p:spPr>
        <p:txBody>
          <a:bodyPr/>
          <a:lstStyle>
            <a:lvl1pPr>
              <a:defRPr lang="en-US" smtClean="0"/>
            </a:lvl1pPr>
            <a:lvl2pPr>
              <a:defRPr lang="en-US" smtClean="0"/>
            </a:lvl2pPr>
            <a:lvl3pPr>
              <a:defRPr lang="en-US" smtClean="0"/>
            </a:lvl3pPr>
            <a:lvl4pPr>
              <a:defRPr lang="en-US" smtClean="0"/>
            </a:lvl4pPr>
            <a:lvl5pPr>
              <a:defRPr lang="en-US"/>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138A2D0C-19B9-427E-83F2-0A9A76D08E1C}" type="datetime1">
              <a:rPr lang="en-US" altLang="vi-VN" smtClean="0"/>
              <a:pPr/>
              <a:t>4/19/2023</a:t>
            </a:fld>
            <a:endParaRPr lang="en-US" altLang="vi-VN"/>
          </a:p>
        </p:txBody>
      </p:sp>
      <p:sp>
        <p:nvSpPr>
          <p:cNvPr id="6" name="Footer Placeholder 4"/>
          <p:cNvSpPr>
            <a:spLocks noGrp="1"/>
          </p:cNvSpPr>
          <p:nvPr>
            <p:ph type="ftr" sz="quarter" idx="11"/>
          </p:nvPr>
        </p:nvSpPr>
        <p:spPr/>
        <p:txBody>
          <a:bodyPr/>
          <a:lstStyle>
            <a:lvl1pPr>
              <a:defRPr/>
            </a:lvl1pPr>
          </a:lstStyle>
          <a:p>
            <a:endParaRPr lang="en-US" altLang="vi-VN"/>
          </a:p>
        </p:txBody>
      </p:sp>
      <p:sp>
        <p:nvSpPr>
          <p:cNvPr id="7" name="Slide Number Placeholder 5"/>
          <p:cNvSpPr>
            <a:spLocks noGrp="1"/>
          </p:cNvSpPr>
          <p:nvPr>
            <p:ph type="sldNum" sz="quarter" idx="12"/>
          </p:nvPr>
        </p:nvSpPr>
        <p:spPr/>
        <p:txBody>
          <a:bodyPr/>
          <a:lstStyle>
            <a:lvl1pPr>
              <a:defRPr/>
            </a:lvl1pPr>
          </a:lstStyle>
          <a:p>
            <a:fld id="{92815B5F-76F7-4781-B00F-B541FACF4665}" type="slidenum">
              <a:rPr lang="en-US" altLang="vi-VN" smtClean="0"/>
              <a:pPr/>
              <a:t>‹#›</a:t>
            </a:fld>
            <a:endParaRPr lang="en-US" altLang="vi-VN"/>
          </a:p>
        </p:txBody>
      </p:sp>
    </p:spTree>
    <p:extLst>
      <p:ext uri="{BB962C8B-B14F-4D97-AF65-F5344CB8AC3E}">
        <p14:creationId xmlns:p14="http://schemas.microsoft.com/office/powerpoint/2010/main" val="241756972"/>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24000"/>
            <a:ext cx="4040188"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286000"/>
            <a:ext cx="4040188" cy="3886200"/>
          </a:xfrm>
        </p:spPr>
        <p:txBody>
          <a:bodyPr/>
          <a:lstStyle>
            <a:lvl1pPr>
              <a:defRPr lang="en-US" smtClean="0"/>
            </a:lvl1pPr>
            <a:lvl2pPr>
              <a:defRPr lang="en-US" smtClean="0"/>
            </a:lvl2pPr>
            <a:lvl3pPr>
              <a:defRPr lang="en-US" smtClean="0"/>
            </a:lvl3pPr>
            <a:lvl4pPr>
              <a:defRPr lang="en-US" smtClean="0"/>
            </a:lvl4pPr>
            <a:lvl5pPr>
              <a:defRPr lang="en-US"/>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24000"/>
            <a:ext cx="4041775"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286000"/>
            <a:ext cx="4041775" cy="3886200"/>
          </a:xfrm>
        </p:spPr>
        <p:txBody>
          <a:bodyPr/>
          <a:lstStyle>
            <a:lvl1pPr>
              <a:defRPr lang="en-US" smtClean="0"/>
            </a:lvl1pPr>
            <a:lvl2pPr>
              <a:defRPr lang="en-US" smtClean="0"/>
            </a:lvl2pPr>
            <a:lvl3pPr>
              <a:defRPr lang="en-US" smtClean="0"/>
            </a:lvl3pPr>
            <a:lvl4pPr>
              <a:defRPr lang="en-US" smtClean="0"/>
            </a:lvl4pPr>
            <a:lvl5pPr>
              <a:defRPr lang="en-US"/>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AAB3B389-C7C8-4FAB-863E-E182B5398DB8}" type="datetime1">
              <a:rPr lang="en-US" altLang="vi-VN" smtClean="0"/>
              <a:pPr/>
              <a:t>4/19/2023</a:t>
            </a:fld>
            <a:endParaRPr lang="en-US" altLang="vi-VN"/>
          </a:p>
        </p:txBody>
      </p:sp>
      <p:sp>
        <p:nvSpPr>
          <p:cNvPr id="8" name="Footer Placeholder 4"/>
          <p:cNvSpPr>
            <a:spLocks noGrp="1"/>
          </p:cNvSpPr>
          <p:nvPr>
            <p:ph type="ftr" sz="quarter" idx="11"/>
          </p:nvPr>
        </p:nvSpPr>
        <p:spPr/>
        <p:txBody>
          <a:bodyPr/>
          <a:lstStyle>
            <a:lvl1pPr>
              <a:defRPr/>
            </a:lvl1pPr>
          </a:lstStyle>
          <a:p>
            <a:endParaRPr lang="en-US" altLang="vi-VN"/>
          </a:p>
        </p:txBody>
      </p:sp>
      <p:sp>
        <p:nvSpPr>
          <p:cNvPr id="9" name="Slide Number Placeholder 5"/>
          <p:cNvSpPr>
            <a:spLocks noGrp="1"/>
          </p:cNvSpPr>
          <p:nvPr>
            <p:ph type="sldNum" sz="quarter" idx="12"/>
          </p:nvPr>
        </p:nvSpPr>
        <p:spPr/>
        <p:txBody>
          <a:bodyPr/>
          <a:lstStyle>
            <a:lvl1pPr>
              <a:defRPr/>
            </a:lvl1pPr>
          </a:lstStyle>
          <a:p>
            <a:fld id="{3B29D21F-CEB5-4C24-9AE5-51E4F67EE954}" type="slidenum">
              <a:rPr lang="en-US" altLang="vi-VN" smtClean="0"/>
              <a:pPr/>
              <a:t>‹#›</a:t>
            </a:fld>
            <a:endParaRPr lang="en-US" altLang="vi-VN"/>
          </a:p>
        </p:txBody>
      </p:sp>
    </p:spTree>
    <p:extLst>
      <p:ext uri="{BB962C8B-B14F-4D97-AF65-F5344CB8AC3E}">
        <p14:creationId xmlns:p14="http://schemas.microsoft.com/office/powerpoint/2010/main" val="2542918192"/>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457200" y="1524000"/>
            <a:ext cx="82296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57200" y="3886200"/>
            <a:ext cx="82296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5"/>
          </p:nvPr>
        </p:nvSpPr>
        <p:spPr/>
        <p:txBody>
          <a:bodyPr/>
          <a:lstStyle>
            <a:lvl1pPr>
              <a:defRPr/>
            </a:lvl1pPr>
          </a:lstStyle>
          <a:p>
            <a:fld id="{833F4221-7E23-4D52-9E9E-FDDF9471D2F1}" type="datetime1">
              <a:rPr lang="en-US" altLang="vi-VN" smtClean="0"/>
              <a:pPr/>
              <a:t>4/19/2023</a:t>
            </a:fld>
            <a:endParaRPr lang="en-US" altLang="vi-VN"/>
          </a:p>
        </p:txBody>
      </p:sp>
      <p:sp>
        <p:nvSpPr>
          <p:cNvPr id="6" name="Footer Placeholder 4"/>
          <p:cNvSpPr>
            <a:spLocks noGrp="1"/>
          </p:cNvSpPr>
          <p:nvPr>
            <p:ph type="ftr" sz="quarter" idx="16"/>
          </p:nvPr>
        </p:nvSpPr>
        <p:spPr/>
        <p:txBody>
          <a:bodyPr/>
          <a:lstStyle>
            <a:lvl1pPr>
              <a:defRPr/>
            </a:lvl1pPr>
          </a:lstStyle>
          <a:p>
            <a:endParaRPr lang="en-US" altLang="vi-VN"/>
          </a:p>
        </p:txBody>
      </p:sp>
      <p:sp>
        <p:nvSpPr>
          <p:cNvPr id="8" name="Slide Number Placeholder 5"/>
          <p:cNvSpPr>
            <a:spLocks noGrp="1"/>
          </p:cNvSpPr>
          <p:nvPr>
            <p:ph type="sldNum" sz="quarter" idx="17"/>
          </p:nvPr>
        </p:nvSpPr>
        <p:spPr/>
        <p:txBody>
          <a:bodyPr/>
          <a:lstStyle>
            <a:lvl1pPr>
              <a:defRPr/>
            </a:lvl1pPr>
          </a:lstStyle>
          <a:p>
            <a:fld id="{6C851E26-6446-4897-9874-CAF8D7CA1466}" type="slidenum">
              <a:rPr lang="en-US" altLang="vi-VN" smtClean="0"/>
              <a:pPr/>
              <a:t>‹#›</a:t>
            </a:fld>
            <a:endParaRPr lang="en-US" altLang="vi-VN"/>
          </a:p>
        </p:txBody>
      </p:sp>
    </p:spTree>
    <p:extLst>
      <p:ext uri="{BB962C8B-B14F-4D97-AF65-F5344CB8AC3E}">
        <p14:creationId xmlns:p14="http://schemas.microsoft.com/office/powerpoint/2010/main" val="1395724354"/>
      </p:ext>
    </p:extLst>
  </p:cSld>
  <p:clrMapOvr>
    <a:masterClrMapping/>
  </p:clrMapOvr>
  <p:transition spd="slow"/>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457200" y="1524000"/>
            <a:ext cx="4038600" cy="464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4"/>
          </p:nvPr>
        </p:nvSpPr>
        <p:spPr>
          <a:xfrm>
            <a:off x="4648200" y="1524000"/>
            <a:ext cx="40386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5"/>
          </p:nvPr>
        </p:nvSpPr>
        <p:spPr>
          <a:xfrm>
            <a:off x="4648200" y="3886200"/>
            <a:ext cx="40386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6"/>
          </p:nvPr>
        </p:nvSpPr>
        <p:spPr/>
        <p:txBody>
          <a:bodyPr/>
          <a:lstStyle>
            <a:lvl1pPr>
              <a:defRPr/>
            </a:lvl1pPr>
          </a:lstStyle>
          <a:p>
            <a:fld id="{833F4221-7E23-4D52-9E9E-FDDF9471D2F1}" type="datetime1">
              <a:rPr lang="en-US" altLang="vi-VN" smtClean="0"/>
              <a:pPr/>
              <a:t>4/19/2023</a:t>
            </a:fld>
            <a:endParaRPr lang="en-US" altLang="vi-VN"/>
          </a:p>
        </p:txBody>
      </p:sp>
      <p:sp>
        <p:nvSpPr>
          <p:cNvPr id="8" name="Footer Placeholder 4"/>
          <p:cNvSpPr>
            <a:spLocks noGrp="1"/>
          </p:cNvSpPr>
          <p:nvPr>
            <p:ph type="ftr" sz="quarter" idx="17"/>
          </p:nvPr>
        </p:nvSpPr>
        <p:spPr/>
        <p:txBody>
          <a:bodyPr/>
          <a:lstStyle>
            <a:lvl1pPr>
              <a:defRPr/>
            </a:lvl1pPr>
          </a:lstStyle>
          <a:p>
            <a:endParaRPr lang="en-US" altLang="vi-VN"/>
          </a:p>
        </p:txBody>
      </p:sp>
      <p:sp>
        <p:nvSpPr>
          <p:cNvPr id="11" name="Slide Number Placeholder 5"/>
          <p:cNvSpPr>
            <a:spLocks noGrp="1"/>
          </p:cNvSpPr>
          <p:nvPr>
            <p:ph type="sldNum" sz="quarter" idx="18"/>
          </p:nvPr>
        </p:nvSpPr>
        <p:spPr/>
        <p:txBody>
          <a:bodyPr/>
          <a:lstStyle>
            <a:lvl1pPr>
              <a:defRPr/>
            </a:lvl1pPr>
          </a:lstStyle>
          <a:p>
            <a:fld id="{6C851E26-6446-4897-9874-CAF8D7CA1466}" type="slidenum">
              <a:rPr lang="en-US" altLang="vi-VN" smtClean="0"/>
              <a:pPr/>
              <a:t>‹#›</a:t>
            </a:fld>
            <a:endParaRPr lang="en-US" altLang="vi-VN"/>
          </a:p>
        </p:txBody>
      </p:sp>
    </p:spTree>
    <p:extLst>
      <p:ext uri="{BB962C8B-B14F-4D97-AF65-F5344CB8AC3E}">
        <p14:creationId xmlns:p14="http://schemas.microsoft.com/office/powerpoint/2010/main" val="88741475"/>
      </p:ext>
    </p:extLst>
  </p:cSld>
  <p:clrMapOvr>
    <a:masterClrMapping/>
  </p:clrMapOvr>
  <p:transition spd="slow"/>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22638"/>
            <a:ext cx="8229600" cy="962025"/>
          </a:xfr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3A4BABC6-CD17-4651-A4C8-9E93524EAAFD}" type="datetime1">
              <a:rPr lang="en-US" altLang="vi-VN" smtClean="0"/>
              <a:pPr/>
              <a:t>4/19/2023</a:t>
            </a:fld>
            <a:endParaRPr lang="en-US" altLang="vi-VN"/>
          </a:p>
        </p:txBody>
      </p:sp>
      <p:sp>
        <p:nvSpPr>
          <p:cNvPr id="4" name="Footer Placeholder 4"/>
          <p:cNvSpPr>
            <a:spLocks noGrp="1"/>
          </p:cNvSpPr>
          <p:nvPr>
            <p:ph type="ftr" sz="quarter" idx="11"/>
          </p:nvPr>
        </p:nvSpPr>
        <p:spPr/>
        <p:txBody>
          <a:bodyPr/>
          <a:lstStyle>
            <a:lvl1pPr>
              <a:defRPr/>
            </a:lvl1pPr>
          </a:lstStyle>
          <a:p>
            <a:endParaRPr lang="en-US" altLang="vi-VN"/>
          </a:p>
        </p:txBody>
      </p:sp>
      <p:sp>
        <p:nvSpPr>
          <p:cNvPr id="5" name="Slide Number Placeholder 5"/>
          <p:cNvSpPr>
            <a:spLocks noGrp="1"/>
          </p:cNvSpPr>
          <p:nvPr>
            <p:ph type="sldNum" sz="quarter" idx="12"/>
          </p:nvPr>
        </p:nvSpPr>
        <p:spPr/>
        <p:txBody>
          <a:bodyPr/>
          <a:lstStyle>
            <a:lvl1pPr>
              <a:defRPr/>
            </a:lvl1pPr>
          </a:lstStyle>
          <a:p>
            <a:fld id="{283D9981-F341-42F4-8F36-E02584CCC09C}" type="slidenum">
              <a:rPr lang="en-US" altLang="vi-VN" smtClean="0"/>
              <a:pPr/>
              <a:t>‹#›</a:t>
            </a:fld>
            <a:endParaRPr lang="en-US" altLang="vi-VN"/>
          </a:p>
        </p:txBody>
      </p:sp>
    </p:spTree>
    <p:extLst>
      <p:ext uri="{BB962C8B-B14F-4D97-AF65-F5344CB8AC3E}">
        <p14:creationId xmlns:p14="http://schemas.microsoft.com/office/powerpoint/2010/main" val="3832538326"/>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7216F0C-28A3-4982-B545-162A99CC125B}" type="datetime1">
              <a:rPr lang="en-US" altLang="vi-VN" smtClean="0"/>
              <a:pPr/>
              <a:t>4/19/2023</a:t>
            </a:fld>
            <a:endParaRPr lang="en-US" altLang="vi-VN"/>
          </a:p>
        </p:txBody>
      </p:sp>
      <p:sp>
        <p:nvSpPr>
          <p:cNvPr id="3" name="Footer Placeholder 2"/>
          <p:cNvSpPr>
            <a:spLocks noGrp="1"/>
          </p:cNvSpPr>
          <p:nvPr>
            <p:ph type="ftr" sz="quarter" idx="11"/>
          </p:nvPr>
        </p:nvSpPr>
        <p:spPr/>
        <p:txBody>
          <a:bodyPr/>
          <a:lstStyle>
            <a:lvl1pPr>
              <a:defRPr/>
            </a:lvl1pPr>
          </a:lstStyle>
          <a:p>
            <a:endParaRPr lang="en-US" altLang="vi-VN"/>
          </a:p>
        </p:txBody>
      </p:sp>
      <p:sp>
        <p:nvSpPr>
          <p:cNvPr id="4" name="Slide Number Placeholder 3"/>
          <p:cNvSpPr>
            <a:spLocks noGrp="1"/>
          </p:cNvSpPr>
          <p:nvPr>
            <p:ph type="sldNum" sz="quarter" idx="12"/>
          </p:nvPr>
        </p:nvSpPr>
        <p:spPr/>
        <p:txBody>
          <a:bodyPr/>
          <a:lstStyle>
            <a:lvl1pPr>
              <a:defRPr/>
            </a:lvl1pPr>
          </a:lstStyle>
          <a:p>
            <a:fld id="{ABE425CF-2A87-4EA9-941D-A64F6CF8C022}" type="slidenum">
              <a:rPr lang="en-US" altLang="vi-VN" smtClean="0"/>
              <a:pPr/>
              <a:t>‹#›</a:t>
            </a:fld>
            <a:endParaRPr lang="en-US" altLang="vi-VN"/>
          </a:p>
        </p:txBody>
      </p:sp>
    </p:spTree>
    <p:extLst>
      <p:ext uri="{BB962C8B-B14F-4D97-AF65-F5344CB8AC3E}">
        <p14:creationId xmlns:p14="http://schemas.microsoft.com/office/powerpoint/2010/main" val="3707159614"/>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409575"/>
            <a:ext cx="82296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vi-VN"/>
              <a:t>Click to edit Master title style</a:t>
            </a:r>
          </a:p>
        </p:txBody>
      </p:sp>
      <p:sp>
        <p:nvSpPr>
          <p:cNvPr id="3" name="Text Placeholder 2"/>
          <p:cNvSpPr>
            <a:spLocks noGrp="1"/>
          </p:cNvSpPr>
          <p:nvPr>
            <p:ph type="body" idx="1"/>
          </p:nvPr>
        </p:nvSpPr>
        <p:spPr bwMode="auto">
          <a:xfrm>
            <a:off x="457200" y="15240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Edit Master text styles</a:t>
            </a:r>
          </a:p>
          <a:p>
            <a:pPr lvl="1"/>
            <a:r>
              <a:rPr lang="en-US" altLang="vi-VN"/>
              <a:t>Second level</a:t>
            </a:r>
          </a:p>
          <a:p>
            <a:pPr lvl="2"/>
            <a:r>
              <a:rPr lang="en-US" altLang="vi-VN"/>
              <a:t>Third level</a:t>
            </a:r>
          </a:p>
          <a:p>
            <a:pPr lvl="3"/>
            <a:r>
              <a:rPr lang="en-US" altLang="vi-VN"/>
              <a:t>Fourth level</a:t>
            </a:r>
          </a:p>
          <a:p>
            <a:pPr lvl="4"/>
            <a:r>
              <a:rPr lang="en-US" altLang="vi-VN"/>
              <a:t>Fifth level</a:t>
            </a:r>
          </a:p>
        </p:txBody>
      </p:sp>
      <p:sp>
        <p:nvSpPr>
          <p:cNvPr id="4" name="Date Placeholder 3"/>
          <p:cNvSpPr>
            <a:spLocks noGrp="1"/>
          </p:cNvSpPr>
          <p:nvPr>
            <p:ph type="dt" sz="half" idx="2"/>
          </p:nvPr>
        </p:nvSpPr>
        <p:spPr>
          <a:xfrm>
            <a:off x="457200" y="6324600"/>
            <a:ext cx="2133600" cy="32067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fld id="{833F4221-7E23-4D52-9E9E-FDDF9471D2F1}" type="datetime1">
              <a:rPr lang="en-US" altLang="vi-VN" smtClean="0"/>
              <a:pPr/>
              <a:t>4/19/2023</a:t>
            </a:fld>
            <a:endParaRPr lang="en-US" altLang="vi-VN"/>
          </a:p>
        </p:txBody>
      </p:sp>
      <p:sp>
        <p:nvSpPr>
          <p:cNvPr id="5" name="Footer Placeholder 4"/>
          <p:cNvSpPr>
            <a:spLocks noGrp="1"/>
          </p:cNvSpPr>
          <p:nvPr>
            <p:ph type="ftr" sz="quarter" idx="3"/>
          </p:nvPr>
        </p:nvSpPr>
        <p:spPr>
          <a:xfrm>
            <a:off x="3124200" y="6324600"/>
            <a:ext cx="2895600" cy="32067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endParaRPr lang="en-US" altLang="vi-VN"/>
          </a:p>
        </p:txBody>
      </p:sp>
      <p:sp>
        <p:nvSpPr>
          <p:cNvPr id="6" name="Slide Number Placeholder 5"/>
          <p:cNvSpPr>
            <a:spLocks noGrp="1"/>
          </p:cNvSpPr>
          <p:nvPr>
            <p:ph type="sldNum" sz="quarter" idx="4"/>
          </p:nvPr>
        </p:nvSpPr>
        <p:spPr>
          <a:xfrm>
            <a:off x="6553200" y="6324600"/>
            <a:ext cx="2133600" cy="3206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6C851E26-6446-4897-9874-CAF8D7CA1466}" type="slidenum">
              <a:rPr lang="en-US" altLang="vi-VN" smtClean="0"/>
              <a:pPr/>
              <a:t>‹#›</a:t>
            </a:fld>
            <a:endParaRPr lang="en-US" altLang="vi-VN"/>
          </a:p>
        </p:txBody>
      </p:sp>
      <p:grpSp>
        <p:nvGrpSpPr>
          <p:cNvPr id="1031"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rgbClr val="CCCCE6"/>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endParaRPr lang="vi-VN" altLang="vi-VN" sz="2100">
                <a:solidFill>
                  <a:srgbClr val="000000"/>
                </a:solidFill>
              </a:endParaRPr>
            </a:p>
          </p:txBody>
        </p:sp>
        <p:sp>
          <p:nvSpPr>
            <p:cNvPr id="1033" name="Rectangle 6"/>
            <p:cNvSpPr>
              <a:spLocks noChangeArrowheads="1"/>
            </p:cNvSpPr>
            <p:nvPr/>
          </p:nvSpPr>
          <p:spPr bwMode="auto">
            <a:xfrm>
              <a:off x="260" y="85"/>
              <a:ext cx="5500" cy="173"/>
            </a:xfrm>
            <a:prstGeom prst="rect">
              <a:avLst/>
            </a:prstGeom>
            <a:gradFill rotWithShape="0">
              <a:gsLst>
                <a:gs pos="0">
                  <a:srgbClr val="00007D"/>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034" name="Rectangle 7"/>
            <p:cNvSpPr>
              <a:spLocks noChangeArrowheads="1"/>
            </p:cNvSpPr>
            <p:nvPr/>
          </p:nvSpPr>
          <p:spPr bwMode="auto">
            <a:xfrm>
              <a:off x="258" y="85"/>
              <a:ext cx="87" cy="89"/>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1600">
                <a:solidFill>
                  <a:srgbClr val="666699"/>
                </a:solidFill>
              </a:endParaRPr>
            </a:p>
          </p:txBody>
        </p:sp>
        <p:sp>
          <p:nvSpPr>
            <p:cNvPr id="1035" name="Rectangle 8"/>
            <p:cNvSpPr>
              <a:spLocks noChangeArrowheads="1"/>
            </p:cNvSpPr>
            <p:nvPr/>
          </p:nvSpPr>
          <p:spPr bwMode="auto">
            <a:xfrm>
              <a:off x="345" y="0"/>
              <a:ext cx="88" cy="87"/>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1600">
                <a:solidFill>
                  <a:srgbClr val="666699"/>
                </a:solidFill>
              </a:endParaRPr>
            </a:p>
          </p:txBody>
        </p:sp>
        <p:sp>
          <p:nvSpPr>
            <p:cNvPr id="1036" name="Rectangle 9"/>
            <p:cNvSpPr>
              <a:spLocks noChangeArrowheads="1"/>
            </p:cNvSpPr>
            <p:nvPr/>
          </p:nvSpPr>
          <p:spPr bwMode="auto">
            <a:xfrm>
              <a:off x="345" y="85"/>
              <a:ext cx="88" cy="89"/>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1600">
                <a:solidFill>
                  <a:srgbClr val="9999CC"/>
                </a:solidFill>
              </a:endParaRPr>
            </a:p>
          </p:txBody>
        </p:sp>
        <p:sp>
          <p:nvSpPr>
            <p:cNvPr id="1037" name="Rectangle 10"/>
            <p:cNvSpPr>
              <a:spLocks noChangeArrowheads="1"/>
            </p:cNvSpPr>
            <p:nvPr/>
          </p:nvSpPr>
          <p:spPr bwMode="auto">
            <a:xfrm>
              <a:off x="173" y="173"/>
              <a:ext cx="86" cy="87"/>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1600">
                <a:solidFill>
                  <a:srgbClr val="666699"/>
                </a:solidFill>
              </a:endParaRPr>
            </a:p>
          </p:txBody>
        </p:sp>
        <p:sp>
          <p:nvSpPr>
            <p:cNvPr id="1038" name="Rectangle 11"/>
            <p:cNvSpPr>
              <a:spLocks noChangeArrowheads="1"/>
            </p:cNvSpPr>
            <p:nvPr/>
          </p:nvSpPr>
          <p:spPr bwMode="auto">
            <a:xfrm>
              <a:off x="83" y="86"/>
              <a:ext cx="89" cy="87"/>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2100">
                <a:solidFill>
                  <a:srgbClr val="000000"/>
                </a:solidFill>
              </a:endParaRPr>
            </a:p>
          </p:txBody>
        </p:sp>
        <p:sp>
          <p:nvSpPr>
            <p:cNvPr id="1039" name="Rectangle 12"/>
            <p:cNvSpPr>
              <a:spLocks noChangeArrowheads="1"/>
            </p:cNvSpPr>
            <p:nvPr/>
          </p:nvSpPr>
          <p:spPr bwMode="auto">
            <a:xfrm>
              <a:off x="258" y="171"/>
              <a:ext cx="87" cy="87"/>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1600">
                <a:solidFill>
                  <a:srgbClr val="9999CC"/>
                </a:solidFill>
              </a:endParaRPr>
            </a:p>
          </p:txBody>
        </p:sp>
        <p:sp>
          <p:nvSpPr>
            <p:cNvPr id="1040" name="Rectangle 13"/>
            <p:cNvSpPr>
              <a:spLocks noChangeArrowheads="1"/>
            </p:cNvSpPr>
            <p:nvPr/>
          </p:nvSpPr>
          <p:spPr bwMode="auto">
            <a:xfrm>
              <a:off x="173" y="258"/>
              <a:ext cx="86" cy="86"/>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vi-VN" altLang="vi-VN" sz="1600">
                <a:solidFill>
                  <a:srgbClr val="9999CC"/>
                </a:solidFill>
              </a:endParaRPr>
            </a:p>
          </p:txBody>
        </p:sp>
      </p:grpSp>
    </p:spTree>
    <p:extLst>
      <p:ext uri="{BB962C8B-B14F-4D97-AF65-F5344CB8AC3E}">
        <p14:creationId xmlns:p14="http://schemas.microsoft.com/office/powerpoint/2010/main" val="646783067"/>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Lst>
      </p:bldP>
    </p:bldLst>
  </p:timing>
  <p:hf hdr="0" ftr="0"/>
  <p:txStyles>
    <p:titleStyle>
      <a:lvl1pPr algn="l" rtl="0" eaLnBrk="1" fontAlgn="base" hangingPunct="1">
        <a:spcBef>
          <a:spcPct val="0"/>
        </a:spcBef>
        <a:spcAft>
          <a:spcPct val="0"/>
        </a:spcAft>
        <a:defRPr sz="4000" b="1" kern="1200">
          <a:solidFill>
            <a:schemeClr val="tx1"/>
          </a:solidFill>
          <a:latin typeface="Arial Narrow" pitchFamily="34" charset="0"/>
          <a:ea typeface="Arial Narrow" pitchFamily="34" charset="0"/>
          <a:cs typeface="Arial" pitchFamily="34" charset="0"/>
        </a:defRPr>
      </a:lvl1pPr>
      <a:lvl2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2pPr>
      <a:lvl3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3pPr>
      <a:lvl4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4pPr>
      <a:lvl5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5pPr>
      <a:lvl6pPr marL="457200" algn="ctr" rtl="0" eaLnBrk="1" fontAlgn="base" hangingPunct="1">
        <a:spcBef>
          <a:spcPct val="0"/>
        </a:spcBef>
        <a:spcAft>
          <a:spcPct val="0"/>
        </a:spcAft>
        <a:defRPr sz="4000" b="1">
          <a:solidFill>
            <a:schemeClr val="tx1"/>
          </a:solidFill>
          <a:latin typeface="Calibri" pitchFamily="34" charset="0"/>
        </a:defRPr>
      </a:lvl6pPr>
      <a:lvl7pPr marL="914400" algn="ctr" rtl="0" eaLnBrk="1" fontAlgn="base" hangingPunct="1">
        <a:spcBef>
          <a:spcPct val="0"/>
        </a:spcBef>
        <a:spcAft>
          <a:spcPct val="0"/>
        </a:spcAft>
        <a:defRPr sz="4000" b="1">
          <a:solidFill>
            <a:schemeClr val="tx1"/>
          </a:solidFill>
          <a:latin typeface="Calibri" pitchFamily="34" charset="0"/>
        </a:defRPr>
      </a:lvl7pPr>
      <a:lvl8pPr marL="1371600" algn="ctr" rtl="0" eaLnBrk="1" fontAlgn="base" hangingPunct="1">
        <a:spcBef>
          <a:spcPct val="0"/>
        </a:spcBef>
        <a:spcAft>
          <a:spcPct val="0"/>
        </a:spcAft>
        <a:defRPr sz="4000" b="1">
          <a:solidFill>
            <a:schemeClr val="tx1"/>
          </a:solidFill>
          <a:latin typeface="Calibri" pitchFamily="34" charset="0"/>
        </a:defRPr>
      </a:lvl8pPr>
      <a:lvl9pPr marL="1828800" algn="ctr" rtl="0" eaLnBrk="1" fontAlgn="base" hangingPunct="1">
        <a:spcBef>
          <a:spcPct val="0"/>
        </a:spcBef>
        <a:spcAft>
          <a:spcPct val="0"/>
        </a:spcAft>
        <a:defRPr sz="4000" b="1">
          <a:solidFill>
            <a:schemeClr val="tx1"/>
          </a:solidFill>
          <a:latin typeface="Calibri" pitchFamily="34" charset="0"/>
        </a:defRPr>
      </a:lvl9pPr>
    </p:titleStyle>
    <p:bodyStyle>
      <a:lvl1pPr marL="342900" indent="-342900" algn="l" rtl="0" eaLnBrk="1" fontAlgn="base" hangingPunct="1">
        <a:spcBef>
          <a:spcPts val="800"/>
        </a:spcBef>
        <a:spcAft>
          <a:spcPct val="0"/>
        </a:spcAft>
        <a:buFont typeface="Arial" panose="020B0604020202020204" pitchFamily="34" charset="0"/>
        <a:buChar char="•"/>
        <a:defRPr sz="2600" kern="1200">
          <a:solidFill>
            <a:schemeClr val="tx1"/>
          </a:solidFill>
          <a:latin typeface="Arial" pitchFamily="34" charset="0"/>
          <a:ea typeface="Arial" pitchFamily="34" charset="0"/>
          <a:cs typeface="Arial" pitchFamily="34" charset="0"/>
        </a:defRPr>
      </a:lvl1pPr>
      <a:lvl2pPr marL="742950" indent="-285750" algn="l" rtl="0" eaLnBrk="1" fontAlgn="base" hangingPunct="1">
        <a:spcBef>
          <a:spcPct val="20000"/>
        </a:spcBef>
        <a:spcAft>
          <a:spcPct val="0"/>
        </a:spcAft>
        <a:buFont typeface="Arial" panose="020B0604020202020204" pitchFamily="34" charset="0"/>
        <a:buChar char="–"/>
        <a:defRPr sz="2200" kern="1200">
          <a:solidFill>
            <a:schemeClr val="tx1"/>
          </a:solidFill>
          <a:latin typeface="Arial" pitchFamily="34" charset="0"/>
          <a:ea typeface="Arial" pitchFamily="34" charset="0"/>
          <a:cs typeface="Arial"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itchFamily="34" charset="0"/>
          <a:ea typeface="Arial" pitchFamily="34" charset="0"/>
          <a:cs typeface="Arial" pitchFamily="34" charset="0"/>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Arial" pitchFamily="34" charset="0"/>
          <a:ea typeface="Arial" pitchFamily="34" charset="0"/>
          <a:cs typeface="Arial"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itchFamily="34" charset="0"/>
          <a:ea typeface="Arial"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5"/>
          <p:cNvSpPr>
            <a:spLocks noGrp="1" noChangeArrowheads="1"/>
          </p:cNvSpPr>
          <p:nvPr>
            <p:ph type="ctrTitle"/>
          </p:nvPr>
        </p:nvSpPr>
        <p:spPr/>
        <p:txBody>
          <a:bodyPr/>
          <a:lstStyle/>
          <a:p>
            <a:r>
              <a:rPr lang="en-US" altLang="vi-VN"/>
              <a:t>The State Pattern</a:t>
            </a:r>
          </a:p>
        </p:txBody>
      </p:sp>
      <p:sp>
        <p:nvSpPr>
          <p:cNvPr id="13318" name="Rectangle 6"/>
          <p:cNvSpPr>
            <a:spLocks noGrp="1" noChangeArrowheads="1"/>
          </p:cNvSpPr>
          <p:nvPr>
            <p:ph type="subTitle" idx="1"/>
          </p:nvPr>
        </p:nvSpPr>
        <p:spPr>
          <a:xfrm>
            <a:off x="1295400" y="4267200"/>
            <a:ext cx="7848601" cy="2286000"/>
          </a:xfrm>
        </p:spPr>
        <p:txBody>
          <a:bodyPr>
            <a:normAutofit fontScale="92500" lnSpcReduction="10000"/>
          </a:bodyPr>
          <a:lstStyle/>
          <a:p>
            <a:r>
              <a:rPr lang="en-US" altLang="vi-VN" b="1"/>
              <a:t>A LITTLE KNOWN FACT: </a:t>
            </a:r>
          </a:p>
          <a:p>
            <a:pPr algn="l"/>
            <a:r>
              <a:rPr lang="en-US" altLang="vi-VN" sz="2300"/>
              <a:t>The strategy and the state patterns were twins at birth. </a:t>
            </a:r>
          </a:p>
          <a:p>
            <a:pPr algn="l"/>
            <a:r>
              <a:rPr lang="en-US" altLang="vi-VN" sz="2300"/>
              <a:t>As you now know the strategy pattern went on to create a wildly successful business around interchangeable algorithms. </a:t>
            </a:r>
          </a:p>
          <a:p>
            <a:pPr algn="l"/>
            <a:r>
              <a:rPr lang="en-US" altLang="vi-VN" sz="2300"/>
              <a:t>State, however took perhaps the noble path of helping objects control their behavior by changing their internal state.</a:t>
            </a:r>
          </a:p>
        </p:txBody>
      </p:sp>
      <p:sp>
        <p:nvSpPr>
          <p:cNvPr id="4" name="Rectangle 16"/>
          <p:cNvSpPr>
            <a:spLocks noGrp="1" noChangeArrowheads="1"/>
          </p:cNvSpPr>
          <p:nvPr>
            <p:ph type="dt" sz="half" idx="10"/>
          </p:nvPr>
        </p:nvSpPr>
        <p:spPr/>
        <p:txBody>
          <a:bodyPr/>
          <a:lstStyle/>
          <a:p>
            <a:fld id="{4C38D81A-629E-41E1-BF59-DBA1DBE076CC}" type="datetime1">
              <a:rPr lang="en-US" altLang="vi-VN" smtClean="0"/>
              <a:pPr/>
              <a:t>4/19/2023</a:t>
            </a:fld>
            <a:endParaRPr lang="en-US" altLang="vi-VN"/>
          </a:p>
        </p:txBody>
      </p:sp>
      <p:sp>
        <p:nvSpPr>
          <p:cNvPr id="5" name="Rectangle 18"/>
          <p:cNvSpPr>
            <a:spLocks noGrp="1" noChangeArrowheads="1"/>
          </p:cNvSpPr>
          <p:nvPr>
            <p:ph type="sldNum" sz="quarter" idx="12"/>
          </p:nvPr>
        </p:nvSpPr>
        <p:spPr/>
        <p:txBody>
          <a:bodyPr/>
          <a:lstStyle/>
          <a:p>
            <a:fld id="{7708D876-EEBE-45E1-85F0-74590F55EF6B}" type="slidenum">
              <a:rPr lang="en-US" altLang="vi-VN" smtClean="0"/>
              <a:pPr/>
              <a:t>1</a:t>
            </a:fld>
            <a:endParaRPr lang="en-US" altLang="vi-VN"/>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sz="half" idx="1"/>
          </p:nvPr>
        </p:nvSpPr>
        <p:spPr>
          <a:xfrm>
            <a:off x="457200" y="1295400"/>
            <a:ext cx="8229600" cy="1676400"/>
          </a:xfrm>
          <a:extLst>
            <a:ext uri="{909E8E84-426E-40DD-AFC4-6F175D3DCCD1}">
              <a14:hiddenFill xmlns:a14="http://schemas.microsoft.com/office/drawing/2010/main">
                <a:solidFill>
                  <a:srgbClr val="FFFFCC"/>
                </a:solidFill>
              </a14:hiddenFill>
            </a:ext>
          </a:extLst>
        </p:spPr>
        <p:txBody>
          <a:bodyPr/>
          <a:lstStyle/>
          <a:p>
            <a:pPr marL="381000" indent="-381000"/>
            <a:r>
              <a:rPr lang="en-US" altLang="vi-VN" sz="2400" b="1" u="sng">
                <a:solidFill>
                  <a:srgbClr val="FF0000"/>
                </a:solidFill>
              </a:rPr>
              <a:t>New plan:</a:t>
            </a:r>
            <a:r>
              <a:rPr lang="en-US" altLang="vi-VN" sz="2400"/>
              <a:t> instead of maintaining the existing code, we are going to rework the design to </a:t>
            </a:r>
            <a:r>
              <a:rPr lang="en-US" altLang="vi-VN" sz="2400" b="1" i="1">
                <a:solidFill>
                  <a:srgbClr val="0000FF"/>
                </a:solidFill>
              </a:rPr>
              <a:t>encapsulate</a:t>
            </a:r>
            <a:r>
              <a:rPr lang="en-US" altLang="vi-VN" sz="2400"/>
              <a:t> the state objects in their own classes and then </a:t>
            </a:r>
            <a:r>
              <a:rPr lang="en-US" altLang="vi-VN" sz="2400" b="1" i="1">
                <a:solidFill>
                  <a:srgbClr val="0000FF"/>
                </a:solidFill>
              </a:rPr>
              <a:t>delegate</a:t>
            </a:r>
            <a:r>
              <a:rPr lang="en-US" altLang="vi-VN" sz="2400"/>
              <a:t> to the current state when an action occurs.</a:t>
            </a:r>
          </a:p>
        </p:txBody>
      </p:sp>
      <p:sp>
        <p:nvSpPr>
          <p:cNvPr id="22533" name="Rectangle 5"/>
          <p:cNvSpPr>
            <a:spLocks noGrp="1" noChangeArrowheads="1"/>
          </p:cNvSpPr>
          <p:nvPr>
            <p:ph sz="half" idx="2"/>
          </p:nvPr>
        </p:nvSpPr>
        <p:spPr>
          <a:xfrm>
            <a:off x="838200" y="2971800"/>
            <a:ext cx="7848600" cy="3352800"/>
          </a:xfrm>
        </p:spPr>
        <p:txBody>
          <a:bodyPr/>
          <a:lstStyle/>
          <a:p>
            <a:pPr marL="344488" indent="-344488">
              <a:buClr>
                <a:schemeClr val="tx1"/>
              </a:buClr>
              <a:buSzPct val="90000"/>
              <a:buFontTx/>
              <a:buAutoNum type="arabicPeriod"/>
            </a:pPr>
            <a:r>
              <a:rPr lang="en-US" altLang="vi-VN" sz="2400"/>
              <a:t>Define a </a:t>
            </a:r>
            <a:r>
              <a:rPr lang="en-US" altLang="vi-VN" sz="2400" b="1">
                <a:solidFill>
                  <a:srgbClr val="0000FF"/>
                </a:solidFill>
                <a:latin typeface="Consolas" panose="020B0609020204030204" pitchFamily="49" charset="0"/>
                <a:cs typeface="Consolas" panose="020B0609020204030204" pitchFamily="49" charset="0"/>
              </a:rPr>
              <a:t>State</a:t>
            </a:r>
            <a:r>
              <a:rPr lang="en-US" altLang="vi-VN" sz="2400"/>
              <a:t> interface that contains a method for every action in the Gumball Machine</a:t>
            </a:r>
          </a:p>
          <a:p>
            <a:pPr marL="344488" indent="-344488">
              <a:buClr>
                <a:schemeClr val="tx1"/>
              </a:buClr>
              <a:buSzPct val="90000"/>
              <a:buFontTx/>
              <a:buAutoNum type="arabicPeriod"/>
            </a:pPr>
            <a:r>
              <a:rPr lang="en-US" altLang="vi-VN" sz="2400"/>
              <a:t>Implement a </a:t>
            </a:r>
            <a:r>
              <a:rPr lang="en-US" altLang="vi-VN" sz="2400" b="1">
                <a:solidFill>
                  <a:srgbClr val="0000FF"/>
                </a:solidFill>
                <a:latin typeface="Consolas" panose="020B0609020204030204" pitchFamily="49" charset="0"/>
                <a:cs typeface="Consolas" panose="020B0609020204030204" pitchFamily="49" charset="0"/>
              </a:rPr>
              <a:t>State</a:t>
            </a:r>
            <a:r>
              <a:rPr lang="en-US" altLang="vi-VN" sz="2400"/>
              <a:t> class for every state of the machine. These classes will be responsible for the behavior of the machine when it is in the corresponding state.</a:t>
            </a:r>
          </a:p>
          <a:p>
            <a:pPr marL="344488" indent="-344488">
              <a:buClr>
                <a:schemeClr val="tx1"/>
              </a:buClr>
              <a:buSzPct val="90000"/>
              <a:buFontTx/>
              <a:buAutoNum type="arabicPeriod"/>
            </a:pPr>
            <a:r>
              <a:rPr lang="en-US" altLang="vi-VN" sz="2400"/>
              <a:t>We are going to get rid of all the conditional code and instead delegate to the state class to do all the work.</a:t>
            </a:r>
          </a:p>
        </p:txBody>
      </p:sp>
      <p:sp>
        <p:nvSpPr>
          <p:cNvPr id="6" name="Date Placeholder 6"/>
          <p:cNvSpPr>
            <a:spLocks noGrp="1"/>
          </p:cNvSpPr>
          <p:nvPr>
            <p:ph type="dt" sz="half" idx="10"/>
          </p:nvPr>
        </p:nvSpPr>
        <p:spPr/>
        <p:txBody>
          <a:bodyPr/>
          <a:lstStyle/>
          <a:p>
            <a:fld id="{4231CAB5-4608-4436-90EB-506AC0A090E6}" type="datetime1">
              <a:rPr lang="en-US" altLang="vi-VN"/>
              <a:pPr/>
              <a:t>4/19/2023</a:t>
            </a:fld>
            <a:endParaRPr lang="en-US" altLang="vi-VN"/>
          </a:p>
        </p:txBody>
      </p:sp>
      <p:sp>
        <p:nvSpPr>
          <p:cNvPr id="5" name="Slide Number Placeholder 5"/>
          <p:cNvSpPr>
            <a:spLocks noGrp="1"/>
          </p:cNvSpPr>
          <p:nvPr>
            <p:ph type="sldNum" sz="quarter" idx="12"/>
          </p:nvPr>
        </p:nvSpPr>
        <p:spPr/>
        <p:txBody>
          <a:bodyPr/>
          <a:lstStyle/>
          <a:p>
            <a:fld id="{2871402D-2BEA-4E8F-9615-DC53D5C68A10}" type="slidenum">
              <a:rPr lang="en-US" altLang="vi-VN"/>
              <a:pPr/>
              <a:t>10</a:t>
            </a:fld>
            <a:endParaRPr lang="en-US" altLang="vi-VN"/>
          </a:p>
        </p:txBody>
      </p:sp>
      <p:sp>
        <p:nvSpPr>
          <p:cNvPr id="22530" name="Rectangle 2"/>
          <p:cNvSpPr>
            <a:spLocks noGrp="1" noChangeArrowheads="1"/>
          </p:cNvSpPr>
          <p:nvPr>
            <p:ph type="title"/>
          </p:nvPr>
        </p:nvSpPr>
        <p:spPr/>
        <p:txBody>
          <a:bodyPr anchor="b"/>
          <a:lstStyle/>
          <a:p>
            <a:r>
              <a:rPr lang="en-US" altLang="vi-VN"/>
              <a:t>The new design!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Rectangle 4"/>
          <p:cNvSpPr>
            <a:spLocks noGrp="1" noChangeArrowheads="1"/>
          </p:cNvSpPr>
          <p:nvPr>
            <p:ph type="title"/>
          </p:nvPr>
        </p:nvSpPr>
        <p:spPr/>
        <p:txBody>
          <a:bodyPr/>
          <a:lstStyle/>
          <a:p>
            <a:r>
              <a:rPr lang="en-US" altLang="vi-VN" sz="3200"/>
              <a:t>Defining the State Interfaces and Classes</a:t>
            </a:r>
          </a:p>
        </p:txBody>
      </p:sp>
      <p:sp>
        <p:nvSpPr>
          <p:cNvPr id="62" name="Date Placeholder 4"/>
          <p:cNvSpPr>
            <a:spLocks noGrp="1"/>
          </p:cNvSpPr>
          <p:nvPr>
            <p:ph type="dt" sz="half" idx="10"/>
          </p:nvPr>
        </p:nvSpPr>
        <p:spPr/>
        <p:txBody>
          <a:bodyPr/>
          <a:lstStyle/>
          <a:p>
            <a:fld id="{0AD6D2F6-A084-4A58-B8D5-CB5E855D0184}" type="datetime1">
              <a:rPr lang="en-US" altLang="vi-VN"/>
              <a:pPr/>
              <a:t>4/19/2023</a:t>
            </a:fld>
            <a:endParaRPr lang="en-US" altLang="vi-VN"/>
          </a:p>
        </p:txBody>
      </p:sp>
      <p:sp>
        <p:nvSpPr>
          <p:cNvPr id="61" name="Slide Number Placeholder 3"/>
          <p:cNvSpPr>
            <a:spLocks noGrp="1"/>
          </p:cNvSpPr>
          <p:nvPr>
            <p:ph type="sldNum" sz="quarter" idx="12"/>
          </p:nvPr>
        </p:nvSpPr>
        <p:spPr/>
        <p:txBody>
          <a:bodyPr/>
          <a:lstStyle/>
          <a:p>
            <a:fld id="{51CE28D7-3BC3-4166-80CD-CFEEFE49DF35}" type="slidenum">
              <a:rPr lang="en-US" altLang="vi-VN"/>
              <a:pPr/>
              <a:t>11</a:t>
            </a:fld>
            <a:endParaRPr lang="en-US" altLang="vi-VN"/>
          </a:p>
        </p:txBody>
      </p:sp>
      <p:grpSp>
        <p:nvGrpSpPr>
          <p:cNvPr id="158779" name="Group 59"/>
          <p:cNvGrpSpPr>
            <a:grpSpLocks/>
          </p:cNvGrpSpPr>
          <p:nvPr/>
        </p:nvGrpSpPr>
        <p:grpSpPr bwMode="auto">
          <a:xfrm>
            <a:off x="2405063" y="1371600"/>
            <a:ext cx="6357938" cy="3463925"/>
            <a:chOff x="1062" y="974"/>
            <a:chExt cx="4005" cy="2182"/>
          </a:xfrm>
        </p:grpSpPr>
        <p:sp>
          <p:nvSpPr>
            <p:cNvPr id="158728" name="Rectangle 8"/>
            <p:cNvSpPr>
              <a:spLocks noChangeArrowheads="1"/>
            </p:cNvSpPr>
            <p:nvPr/>
          </p:nvSpPr>
          <p:spPr bwMode="auto">
            <a:xfrm>
              <a:off x="2673" y="974"/>
              <a:ext cx="853" cy="942"/>
            </a:xfrm>
            <a:prstGeom prst="rect">
              <a:avLst/>
            </a:prstGeom>
            <a:solidFill>
              <a:srgbClr val="FFFFB9"/>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58729" name="Rectangle 9"/>
            <p:cNvSpPr>
              <a:spLocks noChangeArrowheads="1"/>
            </p:cNvSpPr>
            <p:nvPr/>
          </p:nvSpPr>
          <p:spPr bwMode="auto">
            <a:xfrm>
              <a:off x="2913" y="1122"/>
              <a:ext cx="2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500" b="1">
                  <a:solidFill>
                    <a:srgbClr val="000000"/>
                  </a:solidFill>
                </a:rPr>
                <a:t>State</a:t>
              </a:r>
              <a:endParaRPr lang="en-US" altLang="vi-VN" b="1"/>
            </a:p>
          </p:txBody>
        </p:sp>
        <p:sp>
          <p:nvSpPr>
            <p:cNvPr id="158730" name="Rectangle 10"/>
            <p:cNvSpPr>
              <a:spLocks noChangeArrowheads="1"/>
            </p:cNvSpPr>
            <p:nvPr/>
          </p:nvSpPr>
          <p:spPr bwMode="auto">
            <a:xfrm>
              <a:off x="2673" y="1271"/>
              <a:ext cx="853" cy="64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58731" name="Rectangle 11"/>
            <p:cNvSpPr>
              <a:spLocks noChangeArrowheads="1"/>
            </p:cNvSpPr>
            <p:nvPr/>
          </p:nvSpPr>
          <p:spPr bwMode="auto">
            <a:xfrm>
              <a:off x="2673" y="1329"/>
              <a:ext cx="853" cy="58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58732" name="Rectangle 12"/>
            <p:cNvSpPr>
              <a:spLocks noChangeArrowheads="1"/>
            </p:cNvSpPr>
            <p:nvPr/>
          </p:nvSpPr>
          <p:spPr bwMode="auto">
            <a:xfrm>
              <a:off x="2693" y="1406"/>
              <a:ext cx="73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300">
                  <a:solidFill>
                    <a:srgbClr val="000000"/>
                  </a:solidFill>
                </a:rPr>
                <a:t>+ insertQuater()</a:t>
              </a:r>
              <a:endParaRPr lang="en-US" altLang="vi-VN"/>
            </a:p>
          </p:txBody>
        </p:sp>
        <p:sp>
          <p:nvSpPr>
            <p:cNvPr id="158733" name="Rectangle 13"/>
            <p:cNvSpPr>
              <a:spLocks noChangeArrowheads="1"/>
            </p:cNvSpPr>
            <p:nvPr/>
          </p:nvSpPr>
          <p:spPr bwMode="auto">
            <a:xfrm>
              <a:off x="2693" y="1516"/>
              <a:ext cx="69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300">
                  <a:solidFill>
                    <a:srgbClr val="000000"/>
                  </a:solidFill>
                </a:rPr>
                <a:t>+ ejectQuater()</a:t>
              </a:r>
              <a:endParaRPr lang="en-US" altLang="vi-VN"/>
            </a:p>
          </p:txBody>
        </p:sp>
        <p:sp>
          <p:nvSpPr>
            <p:cNvPr id="158734" name="Rectangle 14"/>
            <p:cNvSpPr>
              <a:spLocks noChangeArrowheads="1"/>
            </p:cNvSpPr>
            <p:nvPr/>
          </p:nvSpPr>
          <p:spPr bwMode="auto">
            <a:xfrm>
              <a:off x="2693" y="1632"/>
              <a:ext cx="61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300">
                  <a:solidFill>
                    <a:srgbClr val="000000"/>
                  </a:solidFill>
                </a:rPr>
                <a:t>+ turnCrank()</a:t>
              </a:r>
              <a:endParaRPr lang="en-US" altLang="vi-VN"/>
            </a:p>
          </p:txBody>
        </p:sp>
        <p:sp>
          <p:nvSpPr>
            <p:cNvPr id="158735" name="Rectangle 15"/>
            <p:cNvSpPr>
              <a:spLocks noChangeArrowheads="1"/>
            </p:cNvSpPr>
            <p:nvPr/>
          </p:nvSpPr>
          <p:spPr bwMode="auto">
            <a:xfrm>
              <a:off x="2693" y="1749"/>
              <a:ext cx="57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300">
                  <a:solidFill>
                    <a:srgbClr val="000000"/>
                  </a:solidFill>
                </a:rPr>
                <a:t>+ dispense()</a:t>
              </a:r>
              <a:endParaRPr lang="en-US" altLang="vi-VN"/>
            </a:p>
          </p:txBody>
        </p:sp>
        <p:sp>
          <p:nvSpPr>
            <p:cNvPr id="158736" name="Rectangle 16"/>
            <p:cNvSpPr>
              <a:spLocks noChangeArrowheads="1"/>
            </p:cNvSpPr>
            <p:nvPr/>
          </p:nvSpPr>
          <p:spPr bwMode="auto">
            <a:xfrm>
              <a:off x="2739" y="1006"/>
              <a:ext cx="650"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300">
                  <a:solidFill>
                    <a:srgbClr val="000000"/>
                  </a:solidFill>
                </a:rPr>
                <a:t>&lt;&lt;Interface&gt;&gt;</a:t>
              </a:r>
              <a:endParaRPr lang="en-US" altLang="vi-VN"/>
            </a:p>
          </p:txBody>
        </p:sp>
        <p:sp>
          <p:nvSpPr>
            <p:cNvPr id="158737" name="Rectangle 17"/>
            <p:cNvSpPr>
              <a:spLocks noChangeArrowheads="1"/>
            </p:cNvSpPr>
            <p:nvPr/>
          </p:nvSpPr>
          <p:spPr bwMode="auto">
            <a:xfrm>
              <a:off x="1062" y="2349"/>
              <a:ext cx="828" cy="807"/>
            </a:xfrm>
            <a:prstGeom prst="rect">
              <a:avLst/>
            </a:prstGeom>
            <a:solidFill>
              <a:srgbClr val="FFFFB9"/>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58738" name="Rectangle 18"/>
            <p:cNvSpPr>
              <a:spLocks noChangeArrowheads="1"/>
            </p:cNvSpPr>
            <p:nvPr/>
          </p:nvSpPr>
          <p:spPr bwMode="auto">
            <a:xfrm>
              <a:off x="1188" y="2381"/>
              <a:ext cx="5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500" b="1">
                  <a:solidFill>
                    <a:srgbClr val="000000"/>
                  </a:solidFill>
                </a:rPr>
                <a:t>SoldState</a:t>
              </a:r>
              <a:endParaRPr lang="en-US" altLang="vi-VN" b="1"/>
            </a:p>
          </p:txBody>
        </p:sp>
        <p:sp>
          <p:nvSpPr>
            <p:cNvPr id="158739" name="Rectangle 19"/>
            <p:cNvSpPr>
              <a:spLocks noChangeArrowheads="1"/>
            </p:cNvSpPr>
            <p:nvPr/>
          </p:nvSpPr>
          <p:spPr bwMode="auto">
            <a:xfrm>
              <a:off x="1062" y="2530"/>
              <a:ext cx="828" cy="62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58740" name="Rectangle 20"/>
            <p:cNvSpPr>
              <a:spLocks noChangeArrowheads="1"/>
            </p:cNvSpPr>
            <p:nvPr/>
          </p:nvSpPr>
          <p:spPr bwMode="auto">
            <a:xfrm>
              <a:off x="1062" y="2588"/>
              <a:ext cx="828" cy="56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58741" name="Rectangle 21"/>
            <p:cNvSpPr>
              <a:spLocks noChangeArrowheads="1"/>
            </p:cNvSpPr>
            <p:nvPr/>
          </p:nvSpPr>
          <p:spPr bwMode="auto">
            <a:xfrm>
              <a:off x="1088" y="2666"/>
              <a:ext cx="73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300">
                  <a:solidFill>
                    <a:srgbClr val="000000"/>
                  </a:solidFill>
                </a:rPr>
                <a:t>+ insertQuater()</a:t>
              </a:r>
              <a:endParaRPr lang="en-US" altLang="vi-VN"/>
            </a:p>
          </p:txBody>
        </p:sp>
        <p:sp>
          <p:nvSpPr>
            <p:cNvPr id="158742" name="Rectangle 22"/>
            <p:cNvSpPr>
              <a:spLocks noChangeArrowheads="1"/>
            </p:cNvSpPr>
            <p:nvPr/>
          </p:nvSpPr>
          <p:spPr bwMode="auto">
            <a:xfrm>
              <a:off x="1088" y="2775"/>
              <a:ext cx="69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300">
                  <a:solidFill>
                    <a:srgbClr val="000000"/>
                  </a:solidFill>
                </a:rPr>
                <a:t>+ ejectQuater()</a:t>
              </a:r>
              <a:endParaRPr lang="en-US" altLang="vi-VN"/>
            </a:p>
          </p:txBody>
        </p:sp>
        <p:sp>
          <p:nvSpPr>
            <p:cNvPr id="158743" name="Rectangle 23"/>
            <p:cNvSpPr>
              <a:spLocks noChangeArrowheads="1"/>
            </p:cNvSpPr>
            <p:nvPr/>
          </p:nvSpPr>
          <p:spPr bwMode="auto">
            <a:xfrm>
              <a:off x="1088" y="2891"/>
              <a:ext cx="61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300">
                  <a:solidFill>
                    <a:srgbClr val="000000"/>
                  </a:solidFill>
                </a:rPr>
                <a:t>+ turnCrank()</a:t>
              </a:r>
              <a:endParaRPr lang="en-US" altLang="vi-VN"/>
            </a:p>
          </p:txBody>
        </p:sp>
        <p:sp>
          <p:nvSpPr>
            <p:cNvPr id="158744" name="Rectangle 24"/>
            <p:cNvSpPr>
              <a:spLocks noChangeArrowheads="1"/>
            </p:cNvSpPr>
            <p:nvPr/>
          </p:nvSpPr>
          <p:spPr bwMode="auto">
            <a:xfrm>
              <a:off x="1088" y="3008"/>
              <a:ext cx="57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300">
                  <a:solidFill>
                    <a:srgbClr val="000000"/>
                  </a:solidFill>
                </a:rPr>
                <a:t>+ dispense()</a:t>
              </a:r>
              <a:endParaRPr lang="en-US" altLang="vi-VN"/>
            </a:p>
          </p:txBody>
        </p:sp>
        <p:sp>
          <p:nvSpPr>
            <p:cNvPr id="158745" name="Rectangle 25"/>
            <p:cNvSpPr>
              <a:spLocks noChangeArrowheads="1"/>
            </p:cNvSpPr>
            <p:nvPr/>
          </p:nvSpPr>
          <p:spPr bwMode="auto">
            <a:xfrm>
              <a:off x="2026" y="2349"/>
              <a:ext cx="880" cy="807"/>
            </a:xfrm>
            <a:prstGeom prst="rect">
              <a:avLst/>
            </a:prstGeom>
            <a:solidFill>
              <a:srgbClr val="FFFFB9"/>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58746" name="Rectangle 26"/>
            <p:cNvSpPr>
              <a:spLocks noChangeArrowheads="1"/>
            </p:cNvSpPr>
            <p:nvPr/>
          </p:nvSpPr>
          <p:spPr bwMode="auto">
            <a:xfrm>
              <a:off x="2106" y="2381"/>
              <a:ext cx="759"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500" b="1">
                  <a:solidFill>
                    <a:srgbClr val="000000"/>
                  </a:solidFill>
                </a:rPr>
                <a:t>SoldOutState</a:t>
              </a:r>
              <a:endParaRPr lang="en-US" altLang="vi-VN" b="1"/>
            </a:p>
          </p:txBody>
        </p:sp>
        <p:sp>
          <p:nvSpPr>
            <p:cNvPr id="158747" name="Rectangle 27"/>
            <p:cNvSpPr>
              <a:spLocks noChangeArrowheads="1"/>
            </p:cNvSpPr>
            <p:nvPr/>
          </p:nvSpPr>
          <p:spPr bwMode="auto">
            <a:xfrm>
              <a:off x="2026" y="2530"/>
              <a:ext cx="880" cy="62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58748" name="Rectangle 28"/>
            <p:cNvSpPr>
              <a:spLocks noChangeArrowheads="1"/>
            </p:cNvSpPr>
            <p:nvPr/>
          </p:nvSpPr>
          <p:spPr bwMode="auto">
            <a:xfrm>
              <a:off x="2026" y="2588"/>
              <a:ext cx="880" cy="56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58749" name="Rectangle 29"/>
            <p:cNvSpPr>
              <a:spLocks noChangeArrowheads="1"/>
            </p:cNvSpPr>
            <p:nvPr/>
          </p:nvSpPr>
          <p:spPr bwMode="auto">
            <a:xfrm>
              <a:off x="2052" y="2666"/>
              <a:ext cx="73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300">
                  <a:solidFill>
                    <a:srgbClr val="000000"/>
                  </a:solidFill>
                </a:rPr>
                <a:t>+ insertQuater()</a:t>
              </a:r>
              <a:endParaRPr lang="en-US" altLang="vi-VN"/>
            </a:p>
          </p:txBody>
        </p:sp>
        <p:sp>
          <p:nvSpPr>
            <p:cNvPr id="158750" name="Rectangle 30"/>
            <p:cNvSpPr>
              <a:spLocks noChangeArrowheads="1"/>
            </p:cNvSpPr>
            <p:nvPr/>
          </p:nvSpPr>
          <p:spPr bwMode="auto">
            <a:xfrm>
              <a:off x="2052" y="2775"/>
              <a:ext cx="69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300">
                  <a:solidFill>
                    <a:srgbClr val="000000"/>
                  </a:solidFill>
                </a:rPr>
                <a:t>+ ejectQuater()</a:t>
              </a:r>
              <a:endParaRPr lang="en-US" altLang="vi-VN"/>
            </a:p>
          </p:txBody>
        </p:sp>
        <p:sp>
          <p:nvSpPr>
            <p:cNvPr id="158751" name="Rectangle 31"/>
            <p:cNvSpPr>
              <a:spLocks noChangeArrowheads="1"/>
            </p:cNvSpPr>
            <p:nvPr/>
          </p:nvSpPr>
          <p:spPr bwMode="auto">
            <a:xfrm>
              <a:off x="2052" y="2891"/>
              <a:ext cx="61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300">
                  <a:solidFill>
                    <a:srgbClr val="000000"/>
                  </a:solidFill>
                </a:rPr>
                <a:t>+ turnCrank()</a:t>
              </a:r>
              <a:endParaRPr lang="en-US" altLang="vi-VN"/>
            </a:p>
          </p:txBody>
        </p:sp>
        <p:sp>
          <p:nvSpPr>
            <p:cNvPr id="158752" name="Rectangle 32"/>
            <p:cNvSpPr>
              <a:spLocks noChangeArrowheads="1"/>
            </p:cNvSpPr>
            <p:nvPr/>
          </p:nvSpPr>
          <p:spPr bwMode="auto">
            <a:xfrm>
              <a:off x="2052" y="3008"/>
              <a:ext cx="57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300">
                  <a:solidFill>
                    <a:srgbClr val="000000"/>
                  </a:solidFill>
                </a:rPr>
                <a:t>+ dispense()</a:t>
              </a:r>
              <a:endParaRPr lang="en-US" altLang="vi-VN"/>
            </a:p>
          </p:txBody>
        </p:sp>
        <p:sp>
          <p:nvSpPr>
            <p:cNvPr id="158753" name="Rectangle 33"/>
            <p:cNvSpPr>
              <a:spLocks noChangeArrowheads="1"/>
            </p:cNvSpPr>
            <p:nvPr/>
          </p:nvSpPr>
          <p:spPr bwMode="auto">
            <a:xfrm>
              <a:off x="3013" y="2349"/>
              <a:ext cx="953" cy="807"/>
            </a:xfrm>
            <a:prstGeom prst="rect">
              <a:avLst/>
            </a:prstGeom>
            <a:solidFill>
              <a:srgbClr val="FFFFB9"/>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58754" name="Rectangle 34"/>
            <p:cNvSpPr>
              <a:spLocks noChangeArrowheads="1"/>
            </p:cNvSpPr>
            <p:nvPr/>
          </p:nvSpPr>
          <p:spPr bwMode="auto">
            <a:xfrm>
              <a:off x="3086" y="2381"/>
              <a:ext cx="84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500" b="1">
                  <a:solidFill>
                    <a:srgbClr val="000000"/>
                  </a:solidFill>
                </a:rPr>
                <a:t>NoQuaterState</a:t>
              </a:r>
              <a:endParaRPr lang="en-US" altLang="vi-VN" b="1"/>
            </a:p>
          </p:txBody>
        </p:sp>
        <p:sp>
          <p:nvSpPr>
            <p:cNvPr id="158755" name="Rectangle 35"/>
            <p:cNvSpPr>
              <a:spLocks noChangeArrowheads="1"/>
            </p:cNvSpPr>
            <p:nvPr/>
          </p:nvSpPr>
          <p:spPr bwMode="auto">
            <a:xfrm>
              <a:off x="3013" y="2530"/>
              <a:ext cx="953" cy="62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58756" name="Rectangle 36"/>
            <p:cNvSpPr>
              <a:spLocks noChangeArrowheads="1"/>
            </p:cNvSpPr>
            <p:nvPr/>
          </p:nvSpPr>
          <p:spPr bwMode="auto">
            <a:xfrm>
              <a:off x="3013" y="2588"/>
              <a:ext cx="953" cy="56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58757" name="Rectangle 37"/>
            <p:cNvSpPr>
              <a:spLocks noChangeArrowheads="1"/>
            </p:cNvSpPr>
            <p:nvPr/>
          </p:nvSpPr>
          <p:spPr bwMode="auto">
            <a:xfrm>
              <a:off x="3033" y="2666"/>
              <a:ext cx="73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300">
                  <a:solidFill>
                    <a:srgbClr val="000000"/>
                  </a:solidFill>
                </a:rPr>
                <a:t>+ insertQuater()</a:t>
              </a:r>
              <a:endParaRPr lang="en-US" altLang="vi-VN"/>
            </a:p>
          </p:txBody>
        </p:sp>
        <p:sp>
          <p:nvSpPr>
            <p:cNvPr id="158758" name="Rectangle 38"/>
            <p:cNvSpPr>
              <a:spLocks noChangeArrowheads="1"/>
            </p:cNvSpPr>
            <p:nvPr/>
          </p:nvSpPr>
          <p:spPr bwMode="auto">
            <a:xfrm>
              <a:off x="3033" y="2775"/>
              <a:ext cx="69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300">
                  <a:solidFill>
                    <a:srgbClr val="000000"/>
                  </a:solidFill>
                </a:rPr>
                <a:t>+ ejectQuater()</a:t>
              </a:r>
              <a:endParaRPr lang="en-US" altLang="vi-VN"/>
            </a:p>
          </p:txBody>
        </p:sp>
        <p:sp>
          <p:nvSpPr>
            <p:cNvPr id="158759" name="Rectangle 39"/>
            <p:cNvSpPr>
              <a:spLocks noChangeArrowheads="1"/>
            </p:cNvSpPr>
            <p:nvPr/>
          </p:nvSpPr>
          <p:spPr bwMode="auto">
            <a:xfrm>
              <a:off x="3033" y="2891"/>
              <a:ext cx="61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300">
                  <a:solidFill>
                    <a:srgbClr val="000000"/>
                  </a:solidFill>
                </a:rPr>
                <a:t>+ turnCrank()</a:t>
              </a:r>
              <a:endParaRPr lang="en-US" altLang="vi-VN"/>
            </a:p>
          </p:txBody>
        </p:sp>
        <p:sp>
          <p:nvSpPr>
            <p:cNvPr id="158760" name="Rectangle 40"/>
            <p:cNvSpPr>
              <a:spLocks noChangeArrowheads="1"/>
            </p:cNvSpPr>
            <p:nvPr/>
          </p:nvSpPr>
          <p:spPr bwMode="auto">
            <a:xfrm>
              <a:off x="3033" y="3008"/>
              <a:ext cx="57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300">
                  <a:solidFill>
                    <a:srgbClr val="000000"/>
                  </a:solidFill>
                </a:rPr>
                <a:t>+ dispense()</a:t>
              </a:r>
              <a:endParaRPr lang="en-US" altLang="vi-VN"/>
            </a:p>
          </p:txBody>
        </p:sp>
        <p:sp>
          <p:nvSpPr>
            <p:cNvPr id="158761" name="Rectangle 41"/>
            <p:cNvSpPr>
              <a:spLocks noChangeArrowheads="1"/>
            </p:cNvSpPr>
            <p:nvPr/>
          </p:nvSpPr>
          <p:spPr bwMode="auto">
            <a:xfrm>
              <a:off x="4066" y="2343"/>
              <a:ext cx="1001" cy="807"/>
            </a:xfrm>
            <a:prstGeom prst="rect">
              <a:avLst/>
            </a:prstGeom>
            <a:solidFill>
              <a:srgbClr val="FFFFB9"/>
            </a:solidFill>
            <a:ln w="0">
              <a:solidFill>
                <a:srgbClr val="990033"/>
              </a:solidFill>
              <a:miter lim="800000"/>
              <a:headEnd/>
              <a:tailEnd/>
            </a:ln>
            <a:effectLst>
              <a:outerShdw dist="35921" dir="2700000" algn="ctr" rotWithShape="0">
                <a:srgbClr val="808080"/>
              </a:outerShdw>
            </a:effectLst>
          </p:spPr>
          <p:txBody>
            <a:bodyPr/>
            <a:lstStyle/>
            <a:p>
              <a:endParaRPr lang="vi-VN"/>
            </a:p>
          </p:txBody>
        </p:sp>
        <p:sp>
          <p:nvSpPr>
            <p:cNvPr id="158762" name="Rectangle 42"/>
            <p:cNvSpPr>
              <a:spLocks noChangeArrowheads="1"/>
            </p:cNvSpPr>
            <p:nvPr/>
          </p:nvSpPr>
          <p:spPr bwMode="auto">
            <a:xfrm>
              <a:off x="4133" y="2375"/>
              <a:ext cx="90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500" b="1">
                  <a:solidFill>
                    <a:srgbClr val="000000"/>
                  </a:solidFill>
                </a:rPr>
                <a:t>HasQuaterState</a:t>
              </a:r>
              <a:endParaRPr lang="en-US" altLang="vi-VN" b="1"/>
            </a:p>
          </p:txBody>
        </p:sp>
        <p:sp>
          <p:nvSpPr>
            <p:cNvPr id="158763" name="Rectangle 43"/>
            <p:cNvSpPr>
              <a:spLocks noChangeArrowheads="1"/>
            </p:cNvSpPr>
            <p:nvPr/>
          </p:nvSpPr>
          <p:spPr bwMode="auto">
            <a:xfrm>
              <a:off x="4066" y="2523"/>
              <a:ext cx="1001" cy="62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58764" name="Rectangle 44"/>
            <p:cNvSpPr>
              <a:spLocks noChangeArrowheads="1"/>
            </p:cNvSpPr>
            <p:nvPr/>
          </p:nvSpPr>
          <p:spPr bwMode="auto">
            <a:xfrm>
              <a:off x="4066" y="2582"/>
              <a:ext cx="1001" cy="56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58765" name="Rectangle 45"/>
            <p:cNvSpPr>
              <a:spLocks noChangeArrowheads="1"/>
            </p:cNvSpPr>
            <p:nvPr/>
          </p:nvSpPr>
          <p:spPr bwMode="auto">
            <a:xfrm>
              <a:off x="4093" y="2653"/>
              <a:ext cx="73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300">
                  <a:solidFill>
                    <a:srgbClr val="000000"/>
                  </a:solidFill>
                </a:rPr>
                <a:t>+ insertQuater()</a:t>
              </a:r>
              <a:endParaRPr lang="en-US" altLang="vi-VN"/>
            </a:p>
          </p:txBody>
        </p:sp>
        <p:sp>
          <p:nvSpPr>
            <p:cNvPr id="158766" name="Rectangle 46"/>
            <p:cNvSpPr>
              <a:spLocks noChangeArrowheads="1"/>
            </p:cNvSpPr>
            <p:nvPr/>
          </p:nvSpPr>
          <p:spPr bwMode="auto">
            <a:xfrm>
              <a:off x="4093" y="2769"/>
              <a:ext cx="69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300">
                  <a:solidFill>
                    <a:srgbClr val="000000"/>
                  </a:solidFill>
                </a:rPr>
                <a:t>+ ejectQuater()</a:t>
              </a:r>
              <a:endParaRPr lang="en-US" altLang="vi-VN"/>
            </a:p>
          </p:txBody>
        </p:sp>
        <p:sp>
          <p:nvSpPr>
            <p:cNvPr id="158767" name="Rectangle 47"/>
            <p:cNvSpPr>
              <a:spLocks noChangeArrowheads="1"/>
            </p:cNvSpPr>
            <p:nvPr/>
          </p:nvSpPr>
          <p:spPr bwMode="auto">
            <a:xfrm>
              <a:off x="4093" y="2885"/>
              <a:ext cx="61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300">
                  <a:solidFill>
                    <a:srgbClr val="000000"/>
                  </a:solidFill>
                </a:rPr>
                <a:t>+ turnCrank()</a:t>
              </a:r>
              <a:endParaRPr lang="en-US" altLang="vi-VN"/>
            </a:p>
          </p:txBody>
        </p:sp>
        <p:sp>
          <p:nvSpPr>
            <p:cNvPr id="158768" name="Rectangle 48"/>
            <p:cNvSpPr>
              <a:spLocks noChangeArrowheads="1"/>
            </p:cNvSpPr>
            <p:nvPr/>
          </p:nvSpPr>
          <p:spPr bwMode="auto">
            <a:xfrm>
              <a:off x="4093" y="3001"/>
              <a:ext cx="577"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300">
                  <a:solidFill>
                    <a:srgbClr val="000000"/>
                  </a:solidFill>
                </a:rPr>
                <a:t>+ dispense()</a:t>
              </a:r>
              <a:endParaRPr lang="en-US" altLang="vi-VN"/>
            </a:p>
          </p:txBody>
        </p:sp>
        <p:sp>
          <p:nvSpPr>
            <p:cNvPr id="158769" name="Line 49"/>
            <p:cNvSpPr>
              <a:spLocks noChangeShapeType="1"/>
            </p:cNvSpPr>
            <p:nvPr/>
          </p:nvSpPr>
          <p:spPr bwMode="auto">
            <a:xfrm flipV="1">
              <a:off x="1892" y="1768"/>
              <a:ext cx="774" cy="659"/>
            </a:xfrm>
            <a:prstGeom prst="line">
              <a:avLst/>
            </a:prstGeom>
            <a:noFill/>
            <a:ln w="0">
              <a:solidFill>
                <a:srgbClr val="990033"/>
              </a:solidFill>
              <a:prstDash val="dash"/>
              <a:round/>
              <a:headEnd/>
              <a:tailEnd/>
            </a:ln>
            <a:extLst>
              <a:ext uri="{909E8E84-426E-40DD-AFC4-6F175D3DCCD1}">
                <a14:hiddenFill xmlns:a14="http://schemas.microsoft.com/office/drawing/2010/main">
                  <a:noFill/>
                </a14:hiddenFill>
              </a:ext>
            </a:extLst>
          </p:spPr>
          <p:txBody>
            <a:bodyPr/>
            <a:lstStyle/>
            <a:p>
              <a:endParaRPr lang="vi-VN"/>
            </a:p>
          </p:txBody>
        </p:sp>
        <p:sp>
          <p:nvSpPr>
            <p:cNvPr id="158770" name="Freeform 50"/>
            <p:cNvSpPr>
              <a:spLocks/>
            </p:cNvSpPr>
            <p:nvPr/>
          </p:nvSpPr>
          <p:spPr bwMode="auto">
            <a:xfrm>
              <a:off x="2512" y="1768"/>
              <a:ext cx="154" cy="148"/>
            </a:xfrm>
            <a:custGeom>
              <a:avLst/>
              <a:gdLst>
                <a:gd name="T0" fmla="*/ 154 w 154"/>
                <a:gd name="T1" fmla="*/ 0 h 148"/>
                <a:gd name="T2" fmla="*/ 74 w 154"/>
                <a:gd name="T3" fmla="*/ 148 h 148"/>
                <a:gd name="T4" fmla="*/ 0 w 154"/>
                <a:gd name="T5" fmla="*/ 58 h 148"/>
                <a:gd name="T6" fmla="*/ 154 w 154"/>
                <a:gd name="T7" fmla="*/ 0 h 148"/>
              </a:gdLst>
              <a:ahLst/>
              <a:cxnLst>
                <a:cxn ang="0">
                  <a:pos x="T0" y="T1"/>
                </a:cxn>
                <a:cxn ang="0">
                  <a:pos x="T2" y="T3"/>
                </a:cxn>
                <a:cxn ang="0">
                  <a:pos x="T4" y="T5"/>
                </a:cxn>
                <a:cxn ang="0">
                  <a:pos x="T6" y="T7"/>
                </a:cxn>
              </a:cxnLst>
              <a:rect l="0" t="0" r="r" b="b"/>
              <a:pathLst>
                <a:path w="154" h="148">
                  <a:moveTo>
                    <a:pt x="154" y="0"/>
                  </a:moveTo>
                  <a:lnTo>
                    <a:pt x="74" y="148"/>
                  </a:lnTo>
                  <a:lnTo>
                    <a:pt x="0" y="58"/>
                  </a:lnTo>
                  <a:lnTo>
                    <a:pt x="154" y="0"/>
                  </a:lnTo>
                  <a:close/>
                </a:path>
              </a:pathLst>
            </a:custGeom>
            <a:solidFill>
              <a:srgbClr val="FFFFFF"/>
            </a:solidFill>
            <a:ln w="0">
              <a:solidFill>
                <a:srgbClr val="990033"/>
              </a:solidFill>
              <a:prstDash val="solid"/>
              <a:round/>
              <a:headEnd/>
              <a:tailEnd/>
            </a:ln>
          </p:spPr>
          <p:txBody>
            <a:bodyPr/>
            <a:lstStyle/>
            <a:p>
              <a:endParaRPr lang="vi-VN"/>
            </a:p>
          </p:txBody>
        </p:sp>
        <p:sp>
          <p:nvSpPr>
            <p:cNvPr id="158771" name="Line 51"/>
            <p:cNvSpPr>
              <a:spLocks noChangeShapeType="1"/>
            </p:cNvSpPr>
            <p:nvPr/>
          </p:nvSpPr>
          <p:spPr bwMode="auto">
            <a:xfrm flipV="1">
              <a:off x="2646" y="1916"/>
              <a:ext cx="193" cy="427"/>
            </a:xfrm>
            <a:prstGeom prst="line">
              <a:avLst/>
            </a:prstGeom>
            <a:noFill/>
            <a:ln w="0">
              <a:solidFill>
                <a:srgbClr val="990033"/>
              </a:solidFill>
              <a:prstDash val="dash"/>
              <a:round/>
              <a:headEnd/>
              <a:tailEnd/>
            </a:ln>
            <a:extLst>
              <a:ext uri="{909E8E84-426E-40DD-AFC4-6F175D3DCCD1}">
                <a14:hiddenFill xmlns:a14="http://schemas.microsoft.com/office/drawing/2010/main">
                  <a:noFill/>
                </a14:hiddenFill>
              </a:ext>
            </a:extLst>
          </p:spPr>
          <p:txBody>
            <a:bodyPr/>
            <a:lstStyle/>
            <a:p>
              <a:endParaRPr lang="vi-VN"/>
            </a:p>
          </p:txBody>
        </p:sp>
        <p:sp>
          <p:nvSpPr>
            <p:cNvPr id="158772" name="Freeform 52"/>
            <p:cNvSpPr>
              <a:spLocks/>
            </p:cNvSpPr>
            <p:nvPr/>
          </p:nvSpPr>
          <p:spPr bwMode="auto">
            <a:xfrm>
              <a:off x="2719" y="1916"/>
              <a:ext cx="120" cy="168"/>
            </a:xfrm>
            <a:custGeom>
              <a:avLst/>
              <a:gdLst>
                <a:gd name="T0" fmla="*/ 120 w 120"/>
                <a:gd name="T1" fmla="*/ 0 h 168"/>
                <a:gd name="T2" fmla="*/ 107 w 120"/>
                <a:gd name="T3" fmla="*/ 168 h 168"/>
                <a:gd name="T4" fmla="*/ 0 w 120"/>
                <a:gd name="T5" fmla="*/ 117 h 168"/>
                <a:gd name="T6" fmla="*/ 120 w 120"/>
                <a:gd name="T7" fmla="*/ 0 h 168"/>
              </a:gdLst>
              <a:ahLst/>
              <a:cxnLst>
                <a:cxn ang="0">
                  <a:pos x="T0" y="T1"/>
                </a:cxn>
                <a:cxn ang="0">
                  <a:pos x="T2" y="T3"/>
                </a:cxn>
                <a:cxn ang="0">
                  <a:pos x="T4" y="T5"/>
                </a:cxn>
                <a:cxn ang="0">
                  <a:pos x="T6" y="T7"/>
                </a:cxn>
              </a:cxnLst>
              <a:rect l="0" t="0" r="r" b="b"/>
              <a:pathLst>
                <a:path w="120" h="168">
                  <a:moveTo>
                    <a:pt x="120" y="0"/>
                  </a:moveTo>
                  <a:lnTo>
                    <a:pt x="107" y="168"/>
                  </a:lnTo>
                  <a:lnTo>
                    <a:pt x="0" y="117"/>
                  </a:lnTo>
                  <a:lnTo>
                    <a:pt x="120" y="0"/>
                  </a:lnTo>
                  <a:close/>
                </a:path>
              </a:pathLst>
            </a:custGeom>
            <a:solidFill>
              <a:srgbClr val="FFFFFF"/>
            </a:solidFill>
            <a:ln w="0">
              <a:solidFill>
                <a:srgbClr val="990033"/>
              </a:solidFill>
              <a:prstDash val="solid"/>
              <a:round/>
              <a:headEnd/>
              <a:tailEnd/>
            </a:ln>
          </p:spPr>
          <p:txBody>
            <a:bodyPr/>
            <a:lstStyle/>
            <a:p>
              <a:endParaRPr lang="vi-VN"/>
            </a:p>
          </p:txBody>
        </p:sp>
        <p:sp>
          <p:nvSpPr>
            <p:cNvPr id="158773" name="Line 53"/>
            <p:cNvSpPr>
              <a:spLocks noChangeShapeType="1"/>
            </p:cNvSpPr>
            <p:nvPr/>
          </p:nvSpPr>
          <p:spPr bwMode="auto">
            <a:xfrm flipH="1" flipV="1">
              <a:off x="3206" y="1916"/>
              <a:ext cx="147" cy="427"/>
            </a:xfrm>
            <a:prstGeom prst="line">
              <a:avLst/>
            </a:prstGeom>
            <a:noFill/>
            <a:ln w="0">
              <a:solidFill>
                <a:srgbClr val="990033"/>
              </a:solidFill>
              <a:prstDash val="dash"/>
              <a:round/>
              <a:headEnd/>
              <a:tailEnd/>
            </a:ln>
            <a:extLst>
              <a:ext uri="{909E8E84-426E-40DD-AFC4-6F175D3DCCD1}">
                <a14:hiddenFill xmlns:a14="http://schemas.microsoft.com/office/drawing/2010/main">
                  <a:noFill/>
                </a14:hiddenFill>
              </a:ext>
            </a:extLst>
          </p:spPr>
          <p:txBody>
            <a:bodyPr/>
            <a:lstStyle/>
            <a:p>
              <a:endParaRPr lang="vi-VN"/>
            </a:p>
          </p:txBody>
        </p:sp>
        <p:sp>
          <p:nvSpPr>
            <p:cNvPr id="158774" name="Freeform 54"/>
            <p:cNvSpPr>
              <a:spLocks/>
            </p:cNvSpPr>
            <p:nvPr/>
          </p:nvSpPr>
          <p:spPr bwMode="auto">
            <a:xfrm>
              <a:off x="3206" y="1916"/>
              <a:ext cx="107" cy="168"/>
            </a:xfrm>
            <a:custGeom>
              <a:avLst/>
              <a:gdLst>
                <a:gd name="T0" fmla="*/ 0 w 107"/>
                <a:gd name="T1" fmla="*/ 0 h 168"/>
                <a:gd name="T2" fmla="*/ 107 w 107"/>
                <a:gd name="T3" fmla="*/ 130 h 168"/>
                <a:gd name="T4" fmla="*/ 0 w 107"/>
                <a:gd name="T5" fmla="*/ 168 h 168"/>
                <a:gd name="T6" fmla="*/ 0 w 107"/>
                <a:gd name="T7" fmla="*/ 0 h 168"/>
              </a:gdLst>
              <a:ahLst/>
              <a:cxnLst>
                <a:cxn ang="0">
                  <a:pos x="T0" y="T1"/>
                </a:cxn>
                <a:cxn ang="0">
                  <a:pos x="T2" y="T3"/>
                </a:cxn>
                <a:cxn ang="0">
                  <a:pos x="T4" y="T5"/>
                </a:cxn>
                <a:cxn ang="0">
                  <a:pos x="T6" y="T7"/>
                </a:cxn>
              </a:cxnLst>
              <a:rect l="0" t="0" r="r" b="b"/>
              <a:pathLst>
                <a:path w="107" h="168">
                  <a:moveTo>
                    <a:pt x="0" y="0"/>
                  </a:moveTo>
                  <a:lnTo>
                    <a:pt x="107" y="130"/>
                  </a:lnTo>
                  <a:lnTo>
                    <a:pt x="0" y="168"/>
                  </a:lnTo>
                  <a:lnTo>
                    <a:pt x="0" y="0"/>
                  </a:lnTo>
                  <a:close/>
                </a:path>
              </a:pathLst>
            </a:custGeom>
            <a:solidFill>
              <a:srgbClr val="FFFFFF"/>
            </a:solidFill>
            <a:ln w="0">
              <a:solidFill>
                <a:srgbClr val="990033"/>
              </a:solidFill>
              <a:prstDash val="solid"/>
              <a:round/>
              <a:headEnd/>
              <a:tailEnd/>
            </a:ln>
          </p:spPr>
          <p:txBody>
            <a:bodyPr/>
            <a:lstStyle/>
            <a:p>
              <a:endParaRPr lang="vi-VN"/>
            </a:p>
          </p:txBody>
        </p:sp>
        <p:sp>
          <p:nvSpPr>
            <p:cNvPr id="158775" name="Line 55"/>
            <p:cNvSpPr>
              <a:spLocks noChangeShapeType="1"/>
            </p:cNvSpPr>
            <p:nvPr/>
          </p:nvSpPr>
          <p:spPr bwMode="auto">
            <a:xfrm flipH="1" flipV="1">
              <a:off x="3526" y="1874"/>
              <a:ext cx="567" cy="462"/>
            </a:xfrm>
            <a:prstGeom prst="line">
              <a:avLst/>
            </a:prstGeom>
            <a:noFill/>
            <a:ln w="0">
              <a:solidFill>
                <a:srgbClr val="990033"/>
              </a:solidFill>
              <a:prstDash val="dash"/>
              <a:round/>
              <a:headEnd/>
              <a:tailEnd/>
            </a:ln>
            <a:extLst>
              <a:ext uri="{909E8E84-426E-40DD-AFC4-6F175D3DCCD1}">
                <a14:hiddenFill xmlns:a14="http://schemas.microsoft.com/office/drawing/2010/main">
                  <a:noFill/>
                </a14:hiddenFill>
              </a:ext>
            </a:extLst>
          </p:spPr>
          <p:txBody>
            <a:bodyPr/>
            <a:lstStyle/>
            <a:p>
              <a:endParaRPr lang="vi-VN"/>
            </a:p>
          </p:txBody>
        </p:sp>
        <p:sp>
          <p:nvSpPr>
            <p:cNvPr id="158776" name="Freeform 56"/>
            <p:cNvSpPr>
              <a:spLocks/>
            </p:cNvSpPr>
            <p:nvPr/>
          </p:nvSpPr>
          <p:spPr bwMode="auto">
            <a:xfrm>
              <a:off x="3545" y="1877"/>
              <a:ext cx="160" cy="149"/>
            </a:xfrm>
            <a:custGeom>
              <a:avLst/>
              <a:gdLst>
                <a:gd name="T0" fmla="*/ 0 w 160"/>
                <a:gd name="T1" fmla="*/ 0 h 149"/>
                <a:gd name="T2" fmla="*/ 160 w 160"/>
                <a:gd name="T3" fmla="*/ 65 h 149"/>
                <a:gd name="T4" fmla="*/ 80 w 160"/>
                <a:gd name="T5" fmla="*/ 149 h 149"/>
                <a:gd name="T6" fmla="*/ 0 w 160"/>
                <a:gd name="T7" fmla="*/ 0 h 149"/>
              </a:gdLst>
              <a:ahLst/>
              <a:cxnLst>
                <a:cxn ang="0">
                  <a:pos x="T0" y="T1"/>
                </a:cxn>
                <a:cxn ang="0">
                  <a:pos x="T2" y="T3"/>
                </a:cxn>
                <a:cxn ang="0">
                  <a:pos x="T4" y="T5"/>
                </a:cxn>
                <a:cxn ang="0">
                  <a:pos x="T6" y="T7"/>
                </a:cxn>
              </a:cxnLst>
              <a:rect l="0" t="0" r="r" b="b"/>
              <a:pathLst>
                <a:path w="160" h="149">
                  <a:moveTo>
                    <a:pt x="0" y="0"/>
                  </a:moveTo>
                  <a:lnTo>
                    <a:pt x="160" y="65"/>
                  </a:lnTo>
                  <a:lnTo>
                    <a:pt x="80" y="149"/>
                  </a:lnTo>
                  <a:lnTo>
                    <a:pt x="0" y="0"/>
                  </a:lnTo>
                  <a:close/>
                </a:path>
              </a:pathLst>
            </a:custGeom>
            <a:solidFill>
              <a:srgbClr val="FFFFFF"/>
            </a:solidFill>
            <a:ln w="0">
              <a:solidFill>
                <a:srgbClr val="990033"/>
              </a:solidFill>
              <a:prstDash val="solid"/>
              <a:round/>
              <a:headEnd/>
              <a:tailEnd/>
            </a:ln>
          </p:spPr>
          <p:txBody>
            <a:bodyPr/>
            <a:lstStyle/>
            <a:p>
              <a:endParaRPr lang="vi-VN"/>
            </a:p>
          </p:txBody>
        </p:sp>
      </p:grpSp>
      <p:sp>
        <p:nvSpPr>
          <p:cNvPr id="158777" name="Text Box 22"/>
          <p:cNvSpPr txBox="1">
            <a:spLocks noChangeArrowheads="1"/>
          </p:cNvSpPr>
          <p:nvPr/>
        </p:nvSpPr>
        <p:spPr bwMode="auto">
          <a:xfrm>
            <a:off x="381000" y="1676400"/>
            <a:ext cx="3919538" cy="923330"/>
          </a:xfrm>
          <a:prstGeom prst="rect">
            <a:avLst/>
          </a:prstGeom>
          <a:solidFill>
            <a:srgbClr val="CCFFCC"/>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800">
                <a:solidFill>
                  <a:srgbClr val="0A00D8"/>
                </a:solidFill>
                <a:latin typeface="+mj-lt"/>
              </a:rPr>
              <a:t>Here’s the interface for all the states. </a:t>
            </a:r>
            <a:br>
              <a:rPr lang="en-US" altLang="vi-VN" sz="1800">
                <a:solidFill>
                  <a:srgbClr val="0A00D8"/>
                </a:solidFill>
                <a:latin typeface="+mj-lt"/>
              </a:rPr>
            </a:br>
            <a:r>
              <a:rPr lang="en-US" altLang="vi-VN" sz="1800">
                <a:solidFill>
                  <a:srgbClr val="0A00D8"/>
                </a:solidFill>
                <a:latin typeface="+mj-lt"/>
              </a:rPr>
              <a:t>The methods map to actions that could happen in the </a:t>
            </a:r>
            <a:r>
              <a:rPr lang="en-US" altLang="vi-VN" sz="1800" b="1">
                <a:solidFill>
                  <a:srgbClr val="0A00D8"/>
                </a:solidFill>
                <a:latin typeface="Consolas" panose="020B0609020204030204" pitchFamily="49" charset="0"/>
                <a:cs typeface="Consolas" panose="020B0609020204030204" pitchFamily="49" charset="0"/>
              </a:rPr>
              <a:t>Gumball</a:t>
            </a:r>
            <a:r>
              <a:rPr lang="en-US" altLang="vi-VN" sz="1800">
                <a:solidFill>
                  <a:srgbClr val="0A00D8"/>
                </a:solidFill>
                <a:latin typeface="+mj-lt"/>
              </a:rPr>
              <a:t> machine.</a:t>
            </a:r>
          </a:p>
        </p:txBody>
      </p:sp>
      <p:sp>
        <p:nvSpPr>
          <p:cNvPr id="158780" name="Text Box 60"/>
          <p:cNvSpPr txBox="1">
            <a:spLocks noChangeArrowheads="1"/>
          </p:cNvSpPr>
          <p:nvPr/>
        </p:nvSpPr>
        <p:spPr bwMode="auto">
          <a:xfrm>
            <a:off x="381000" y="5181600"/>
            <a:ext cx="4238626" cy="1138773"/>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5000"/>
              </a:lnSpc>
            </a:pP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class</a:t>
            </a:r>
            <a:r>
              <a:rPr lang="en-US" altLang="vi-VN">
                <a:solidFill>
                  <a:srgbClr val="000000"/>
                </a:solidFill>
                <a:latin typeface="Consolas" panose="020B0609020204030204" pitchFamily="49" charset="0"/>
                <a:cs typeface="Consolas" panose="020B0609020204030204" pitchFamily="49" charset="0"/>
              </a:rPr>
              <a:t> GumballMachine {</a:t>
            </a:r>
            <a:endParaRPr lang="en-US" altLang="vi-VN">
              <a:latin typeface="Consolas" panose="020B0609020204030204" pitchFamily="49" charset="0"/>
              <a:cs typeface="Consolas" panose="020B0609020204030204" pitchFamily="49" charset="0"/>
            </a:endParaRPr>
          </a:p>
          <a:p>
            <a:pPr>
              <a:lnSpc>
                <a:spcPct val="85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final</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static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int</a:t>
            </a:r>
            <a:r>
              <a:rPr lang="en-US" altLang="vi-VN">
                <a:solidFill>
                  <a:srgbClr val="000000"/>
                </a:solidFill>
                <a:latin typeface="Consolas" panose="020B0609020204030204" pitchFamily="49" charset="0"/>
                <a:cs typeface="Consolas" panose="020B0609020204030204" pitchFamily="49" charset="0"/>
              </a:rPr>
              <a:t> </a:t>
            </a:r>
            <a:r>
              <a:rPr lang="en-US" altLang="vi-VN" i="1">
                <a:solidFill>
                  <a:srgbClr val="0000C0"/>
                </a:solidFill>
                <a:latin typeface="Consolas" panose="020B0609020204030204" pitchFamily="49" charset="0"/>
                <a:cs typeface="Consolas" panose="020B0609020204030204" pitchFamily="49" charset="0"/>
              </a:rPr>
              <a:t>SOLD_OUT</a:t>
            </a:r>
            <a:r>
              <a:rPr lang="en-US" altLang="vi-VN">
                <a:solidFill>
                  <a:srgbClr val="000000"/>
                </a:solidFill>
                <a:latin typeface="Consolas" panose="020B0609020204030204" pitchFamily="49" charset="0"/>
                <a:cs typeface="Consolas" panose="020B0609020204030204" pitchFamily="49" charset="0"/>
              </a:rPr>
              <a:t> = 0;</a:t>
            </a:r>
            <a:endParaRPr lang="en-US" altLang="vi-VN">
              <a:latin typeface="Consolas" panose="020B0609020204030204" pitchFamily="49" charset="0"/>
              <a:cs typeface="Consolas" panose="020B0609020204030204" pitchFamily="49" charset="0"/>
            </a:endParaRPr>
          </a:p>
          <a:p>
            <a:pPr>
              <a:lnSpc>
                <a:spcPct val="85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final</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static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int</a:t>
            </a:r>
            <a:r>
              <a:rPr lang="en-US" altLang="vi-VN">
                <a:solidFill>
                  <a:srgbClr val="000000"/>
                </a:solidFill>
                <a:latin typeface="Consolas" panose="020B0609020204030204" pitchFamily="49" charset="0"/>
                <a:cs typeface="Consolas" panose="020B0609020204030204" pitchFamily="49" charset="0"/>
              </a:rPr>
              <a:t> </a:t>
            </a:r>
            <a:r>
              <a:rPr lang="en-US" altLang="vi-VN" i="1">
                <a:solidFill>
                  <a:srgbClr val="0000C0"/>
                </a:solidFill>
                <a:latin typeface="Consolas" panose="020B0609020204030204" pitchFamily="49" charset="0"/>
                <a:cs typeface="Consolas" panose="020B0609020204030204" pitchFamily="49" charset="0"/>
              </a:rPr>
              <a:t>NO_QUARTER</a:t>
            </a:r>
            <a:r>
              <a:rPr lang="en-US" altLang="vi-VN">
                <a:solidFill>
                  <a:srgbClr val="000000"/>
                </a:solidFill>
                <a:latin typeface="Consolas" panose="020B0609020204030204" pitchFamily="49" charset="0"/>
                <a:cs typeface="Consolas" panose="020B0609020204030204" pitchFamily="49" charset="0"/>
              </a:rPr>
              <a:t> = 1;</a:t>
            </a:r>
            <a:endParaRPr lang="en-US" altLang="vi-VN">
              <a:latin typeface="Consolas" panose="020B0609020204030204" pitchFamily="49" charset="0"/>
              <a:cs typeface="Consolas" panose="020B0609020204030204" pitchFamily="49" charset="0"/>
            </a:endParaRPr>
          </a:p>
          <a:p>
            <a:pPr>
              <a:lnSpc>
                <a:spcPct val="85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final</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static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int</a:t>
            </a:r>
            <a:r>
              <a:rPr lang="en-US" altLang="vi-VN">
                <a:solidFill>
                  <a:srgbClr val="000000"/>
                </a:solidFill>
                <a:latin typeface="Consolas" panose="020B0609020204030204" pitchFamily="49" charset="0"/>
                <a:cs typeface="Consolas" panose="020B0609020204030204" pitchFamily="49" charset="0"/>
              </a:rPr>
              <a:t> </a:t>
            </a:r>
            <a:r>
              <a:rPr lang="en-US" altLang="vi-VN" i="1">
                <a:solidFill>
                  <a:srgbClr val="0000C0"/>
                </a:solidFill>
                <a:latin typeface="Consolas" panose="020B0609020204030204" pitchFamily="49" charset="0"/>
                <a:cs typeface="Consolas" panose="020B0609020204030204" pitchFamily="49" charset="0"/>
              </a:rPr>
              <a:t>HAS_QUARTER</a:t>
            </a:r>
            <a:r>
              <a:rPr lang="en-US" altLang="vi-VN">
                <a:solidFill>
                  <a:srgbClr val="000000"/>
                </a:solidFill>
                <a:latin typeface="Consolas" panose="020B0609020204030204" pitchFamily="49" charset="0"/>
                <a:cs typeface="Consolas" panose="020B0609020204030204" pitchFamily="49" charset="0"/>
              </a:rPr>
              <a:t> = 2;</a:t>
            </a:r>
            <a:endParaRPr lang="en-US" altLang="vi-VN">
              <a:latin typeface="Consolas" panose="020B0609020204030204" pitchFamily="49" charset="0"/>
              <a:cs typeface="Consolas" panose="020B0609020204030204" pitchFamily="49" charset="0"/>
            </a:endParaRPr>
          </a:p>
          <a:p>
            <a:pPr>
              <a:lnSpc>
                <a:spcPct val="85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final</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static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int</a:t>
            </a:r>
            <a:r>
              <a:rPr lang="en-US" altLang="vi-VN">
                <a:solidFill>
                  <a:srgbClr val="000000"/>
                </a:solidFill>
                <a:latin typeface="Consolas" panose="020B0609020204030204" pitchFamily="49" charset="0"/>
                <a:cs typeface="Consolas" panose="020B0609020204030204" pitchFamily="49" charset="0"/>
              </a:rPr>
              <a:t> </a:t>
            </a:r>
            <a:r>
              <a:rPr lang="en-US" altLang="vi-VN" i="1">
                <a:solidFill>
                  <a:srgbClr val="0000C0"/>
                </a:solidFill>
                <a:latin typeface="Consolas" panose="020B0609020204030204" pitchFamily="49" charset="0"/>
                <a:cs typeface="Consolas" panose="020B0609020204030204" pitchFamily="49" charset="0"/>
              </a:rPr>
              <a:t>SOLD</a:t>
            </a:r>
            <a:r>
              <a:rPr lang="en-US" altLang="vi-VN">
                <a:solidFill>
                  <a:srgbClr val="000000"/>
                </a:solidFill>
                <a:latin typeface="Consolas" panose="020B0609020204030204" pitchFamily="49" charset="0"/>
                <a:cs typeface="Consolas" panose="020B0609020204030204" pitchFamily="49" charset="0"/>
              </a:rPr>
              <a:t> = 3;</a:t>
            </a:r>
            <a:endParaRPr lang="en-US" altLang="vi-VN">
              <a:solidFill>
                <a:srgbClr val="3F7F5F"/>
              </a:solidFill>
              <a:latin typeface="Consolas" panose="020B0609020204030204" pitchFamily="49" charset="0"/>
              <a:cs typeface="Consolas" panose="020B0609020204030204" pitchFamily="49" charset="0"/>
            </a:endParaRPr>
          </a:p>
        </p:txBody>
      </p:sp>
      <p:sp>
        <p:nvSpPr>
          <p:cNvPr id="158786" name="Line 25"/>
          <p:cNvSpPr>
            <a:spLocks noChangeShapeType="1"/>
          </p:cNvSpPr>
          <p:nvPr/>
        </p:nvSpPr>
        <p:spPr bwMode="auto">
          <a:xfrm flipH="1" flipV="1">
            <a:off x="3200400" y="4892674"/>
            <a:ext cx="1885950" cy="59372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158787" name="Line 26"/>
          <p:cNvSpPr>
            <a:spLocks noChangeShapeType="1"/>
          </p:cNvSpPr>
          <p:nvPr/>
        </p:nvSpPr>
        <p:spPr bwMode="auto">
          <a:xfrm flipH="1" flipV="1">
            <a:off x="4329112" y="4892674"/>
            <a:ext cx="757240" cy="593726"/>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158788" name="Line 27"/>
          <p:cNvSpPr>
            <a:spLocks noChangeShapeType="1"/>
          </p:cNvSpPr>
          <p:nvPr/>
        </p:nvSpPr>
        <p:spPr bwMode="auto">
          <a:xfrm flipV="1">
            <a:off x="5086351" y="4892673"/>
            <a:ext cx="838993" cy="5937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158789" name="Line 28"/>
          <p:cNvSpPr>
            <a:spLocks noChangeShapeType="1"/>
          </p:cNvSpPr>
          <p:nvPr/>
        </p:nvSpPr>
        <p:spPr bwMode="auto">
          <a:xfrm flipV="1">
            <a:off x="5086352" y="4892674"/>
            <a:ext cx="2533648" cy="5937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158790" name="Text Box 29"/>
          <p:cNvSpPr txBox="1">
            <a:spLocks noChangeArrowheads="1"/>
          </p:cNvSpPr>
          <p:nvPr/>
        </p:nvSpPr>
        <p:spPr bwMode="auto">
          <a:xfrm>
            <a:off x="4497162" y="5503553"/>
            <a:ext cx="2579689" cy="646331"/>
          </a:xfrm>
          <a:prstGeom prst="rect">
            <a:avLst/>
          </a:prstGeom>
          <a:solidFill>
            <a:srgbClr val="CCFFCC"/>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800">
                <a:solidFill>
                  <a:srgbClr val="0A00D8"/>
                </a:solidFill>
                <a:latin typeface="+mj-lt"/>
              </a:rPr>
              <a:t>…and we map each state directly to a class</a:t>
            </a:r>
          </a:p>
        </p:txBody>
      </p:sp>
      <p:sp>
        <p:nvSpPr>
          <p:cNvPr id="158791" name="Freeform 71"/>
          <p:cNvSpPr>
            <a:spLocks/>
          </p:cNvSpPr>
          <p:nvPr/>
        </p:nvSpPr>
        <p:spPr bwMode="auto">
          <a:xfrm>
            <a:off x="3581400" y="1219200"/>
            <a:ext cx="1371600" cy="457200"/>
          </a:xfrm>
          <a:custGeom>
            <a:avLst/>
            <a:gdLst>
              <a:gd name="T0" fmla="*/ 0 w 864"/>
              <a:gd name="T1" fmla="*/ 288 h 288"/>
              <a:gd name="T2" fmla="*/ 240 w 864"/>
              <a:gd name="T3" fmla="*/ 96 h 288"/>
              <a:gd name="T4" fmla="*/ 528 w 864"/>
              <a:gd name="T5" fmla="*/ 0 h 288"/>
              <a:gd name="T6" fmla="*/ 864 w 864"/>
              <a:gd name="T7" fmla="*/ 96 h 288"/>
            </a:gdLst>
            <a:ahLst/>
            <a:cxnLst>
              <a:cxn ang="0">
                <a:pos x="T0" y="T1"/>
              </a:cxn>
              <a:cxn ang="0">
                <a:pos x="T2" y="T3"/>
              </a:cxn>
              <a:cxn ang="0">
                <a:pos x="T4" y="T5"/>
              </a:cxn>
              <a:cxn ang="0">
                <a:pos x="T6" y="T7"/>
              </a:cxn>
            </a:cxnLst>
            <a:rect l="0" t="0" r="r" b="b"/>
            <a:pathLst>
              <a:path w="864" h="288">
                <a:moveTo>
                  <a:pt x="0" y="288"/>
                </a:moveTo>
                <a:cubicBezTo>
                  <a:pt x="76" y="216"/>
                  <a:pt x="152" y="144"/>
                  <a:pt x="240" y="96"/>
                </a:cubicBezTo>
                <a:cubicBezTo>
                  <a:pt x="328" y="48"/>
                  <a:pt x="424" y="0"/>
                  <a:pt x="528" y="0"/>
                </a:cubicBezTo>
                <a:cubicBezTo>
                  <a:pt x="632" y="0"/>
                  <a:pt x="748" y="48"/>
                  <a:pt x="864" y="96"/>
                </a:cubicBezTo>
              </a:path>
            </a:pathLst>
          </a:custGeom>
          <a:noFill/>
          <a:ln w="28575"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vi-VN"/>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7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879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878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87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87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878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87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87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77" grpId="0" animBg="1"/>
      <p:bldP spid="158780" grpId="0" animBg="1"/>
      <p:bldP spid="158786" grpId="0" animBg="1"/>
      <p:bldP spid="158787" grpId="0" animBg="1"/>
      <p:bldP spid="158788" grpId="0" animBg="1"/>
      <p:bldP spid="158789" grpId="0" animBg="1"/>
      <p:bldP spid="158790" grpId="0" animBg="1"/>
      <p:bldP spid="15879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vi-VN"/>
              <a:t>Implementing the </a:t>
            </a:r>
            <a:r>
              <a:rPr lang="en-US" altLang="vi-VN">
                <a:solidFill>
                  <a:srgbClr val="0022E0"/>
                </a:solidFill>
                <a:latin typeface="Consolas" panose="020B0609020204030204" pitchFamily="49" charset="0"/>
                <a:cs typeface="Consolas" panose="020B0609020204030204" pitchFamily="49" charset="0"/>
              </a:rPr>
              <a:t>State</a:t>
            </a:r>
            <a:r>
              <a:rPr lang="en-US" altLang="vi-VN"/>
              <a:t> Classes</a:t>
            </a:r>
          </a:p>
        </p:txBody>
      </p:sp>
      <p:sp>
        <p:nvSpPr>
          <p:cNvPr id="9" name="Date Placeholder 4"/>
          <p:cNvSpPr>
            <a:spLocks noGrp="1"/>
          </p:cNvSpPr>
          <p:nvPr>
            <p:ph type="dt" sz="half" idx="10"/>
          </p:nvPr>
        </p:nvSpPr>
        <p:spPr/>
        <p:txBody>
          <a:bodyPr/>
          <a:lstStyle/>
          <a:p>
            <a:fld id="{433EE245-64E8-4A40-A891-9068FDCD09A6}" type="datetime1">
              <a:rPr lang="en-US" altLang="vi-VN"/>
              <a:pPr/>
              <a:t>4/19/2023</a:t>
            </a:fld>
            <a:endParaRPr lang="en-US" altLang="vi-VN"/>
          </a:p>
        </p:txBody>
      </p:sp>
      <p:sp>
        <p:nvSpPr>
          <p:cNvPr id="8" name="Slide Number Placeholder 3"/>
          <p:cNvSpPr>
            <a:spLocks noGrp="1"/>
          </p:cNvSpPr>
          <p:nvPr>
            <p:ph type="sldNum" sz="quarter" idx="12"/>
          </p:nvPr>
        </p:nvSpPr>
        <p:spPr/>
        <p:txBody>
          <a:bodyPr/>
          <a:lstStyle/>
          <a:p>
            <a:fld id="{24BC9543-5010-4E15-9356-0BB7765EB1C8}" type="slidenum">
              <a:rPr lang="en-US" altLang="vi-VN"/>
              <a:pPr/>
              <a:t>12</a:t>
            </a:fld>
            <a:endParaRPr lang="en-US" altLang="vi-VN"/>
          </a:p>
        </p:txBody>
      </p:sp>
      <p:sp>
        <p:nvSpPr>
          <p:cNvPr id="162820" name="Text Box 4"/>
          <p:cNvSpPr txBox="1">
            <a:spLocks noChangeArrowheads="1"/>
          </p:cNvSpPr>
          <p:nvPr/>
        </p:nvSpPr>
        <p:spPr bwMode="auto">
          <a:xfrm>
            <a:off x="457200" y="1219200"/>
            <a:ext cx="7696200" cy="5189113"/>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class</a:t>
            </a:r>
            <a:r>
              <a:rPr lang="en-US" altLang="vi-VN">
                <a:solidFill>
                  <a:srgbClr val="000000"/>
                </a:solidFill>
                <a:latin typeface="Consolas" panose="020B0609020204030204" pitchFamily="49" charset="0"/>
                <a:cs typeface="Consolas" panose="020B0609020204030204" pitchFamily="49" charset="0"/>
              </a:rPr>
              <a:t> NoQuarterState </a:t>
            </a:r>
            <a:r>
              <a:rPr lang="en-US" altLang="vi-VN" b="1">
                <a:solidFill>
                  <a:srgbClr val="7F0055"/>
                </a:solidFill>
                <a:latin typeface="Consolas" panose="020B0609020204030204" pitchFamily="49" charset="0"/>
                <a:cs typeface="Consolas" panose="020B0609020204030204" pitchFamily="49" charset="0"/>
              </a:rPr>
              <a:t>implements</a:t>
            </a:r>
            <a:r>
              <a:rPr lang="en-US" altLang="vi-VN">
                <a:solidFill>
                  <a:srgbClr val="000000"/>
                </a:solidFill>
                <a:latin typeface="Consolas" panose="020B0609020204030204" pitchFamily="49" charset="0"/>
                <a:cs typeface="Consolas" panose="020B0609020204030204" pitchFamily="49" charset="0"/>
              </a:rPr>
              <a:t> State {</a:t>
            </a:r>
            <a:endParaRPr lang="en-US" altLang="vi-VN">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GumballMachine </a:t>
            </a:r>
            <a:r>
              <a:rPr lang="en-US" altLang="vi-VN">
                <a:solidFill>
                  <a:srgbClr val="0000C0"/>
                </a:solidFill>
                <a:latin typeface="Consolas" panose="020B0609020204030204" pitchFamily="49" charset="0"/>
                <a:cs typeface="Consolas" panose="020B0609020204030204" pitchFamily="49" charset="0"/>
              </a:rPr>
              <a:t>gumballMachine</a:t>
            </a:r>
            <a:r>
              <a:rPr lang="en-US" altLang="vi-VN">
                <a:solidFill>
                  <a:srgbClr val="000000"/>
                </a:solidFill>
                <a:latin typeface="Consolas" panose="020B0609020204030204" pitchFamily="49" charset="0"/>
                <a:cs typeface="Consolas" panose="020B0609020204030204" pitchFamily="49" charset="0"/>
              </a:rPr>
              <a:t>;</a:t>
            </a:r>
            <a:endParaRPr lang="en-US" altLang="vi-VN">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NoQuarterState(GumballMachine gumballMachine) {</a:t>
            </a:r>
            <a:endParaRPr lang="en-US" altLang="vi-VN">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this</a:t>
            </a:r>
            <a:r>
              <a:rPr lang="en-US" altLang="vi-VN">
                <a:solidFill>
                  <a:srgbClr val="000000"/>
                </a:solidFill>
                <a:latin typeface="Consolas" panose="020B0609020204030204" pitchFamily="49" charset="0"/>
                <a:cs typeface="Consolas" panose="020B0609020204030204" pitchFamily="49" charset="0"/>
              </a:rPr>
              <a:t>.</a:t>
            </a:r>
            <a:r>
              <a:rPr lang="en-US" altLang="vi-VN">
                <a:solidFill>
                  <a:srgbClr val="0000C0"/>
                </a:solidFill>
                <a:latin typeface="Consolas" panose="020B0609020204030204" pitchFamily="49" charset="0"/>
                <a:cs typeface="Consolas" panose="020B0609020204030204" pitchFamily="49" charset="0"/>
              </a:rPr>
              <a:t>gumballMachine</a:t>
            </a:r>
            <a:r>
              <a:rPr lang="en-US" altLang="vi-VN">
                <a:solidFill>
                  <a:srgbClr val="000000"/>
                </a:solidFill>
                <a:latin typeface="Consolas" panose="020B0609020204030204" pitchFamily="49" charset="0"/>
                <a:cs typeface="Consolas" panose="020B0609020204030204" pitchFamily="49" charset="0"/>
              </a:rPr>
              <a:t> = gumballMachine;</a:t>
            </a:r>
            <a:endParaRPr lang="en-US" altLang="vi-VN">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a:t>
            </a:r>
            <a:endParaRPr lang="en-US" altLang="vi-VN">
              <a:latin typeface="Consolas" panose="020B0609020204030204" pitchFamily="49" charset="0"/>
              <a:cs typeface="Consolas" panose="020B0609020204030204" pitchFamily="49" charset="0"/>
            </a:endParaRPr>
          </a:p>
          <a:p>
            <a:pPr>
              <a:lnSpc>
                <a:spcPct val="90000"/>
              </a:lnSpc>
            </a:pPr>
            <a:endParaRPr lang="en-US" altLang="vi-VN">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void</a:t>
            </a:r>
            <a:r>
              <a:rPr lang="en-US" altLang="vi-VN">
                <a:solidFill>
                  <a:srgbClr val="000000"/>
                </a:solidFill>
                <a:latin typeface="Consolas" panose="020B0609020204030204" pitchFamily="49" charset="0"/>
                <a:cs typeface="Consolas" panose="020B0609020204030204" pitchFamily="49" charset="0"/>
              </a:rPr>
              <a:t> insertQuarter() {</a:t>
            </a:r>
            <a:endParaRPr lang="en-US" altLang="vi-VN">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System.</a:t>
            </a:r>
            <a:r>
              <a:rPr lang="en-US" altLang="vi-VN" i="1">
                <a:solidFill>
                  <a:srgbClr val="0000C0"/>
                </a:solidFill>
                <a:latin typeface="Consolas" panose="020B0609020204030204" pitchFamily="49" charset="0"/>
                <a:cs typeface="Consolas" panose="020B0609020204030204" pitchFamily="49" charset="0"/>
              </a:rPr>
              <a:t>out</a:t>
            </a:r>
            <a:r>
              <a:rPr lang="en-US" altLang="vi-VN">
                <a:solidFill>
                  <a:srgbClr val="000000"/>
                </a:solidFill>
                <a:latin typeface="Consolas" panose="020B0609020204030204" pitchFamily="49" charset="0"/>
                <a:cs typeface="Consolas" panose="020B0609020204030204" pitchFamily="49" charset="0"/>
              </a:rPr>
              <a:t>.println(</a:t>
            </a:r>
            <a:r>
              <a:rPr lang="en-US" altLang="vi-VN">
                <a:solidFill>
                  <a:srgbClr val="2A00FF"/>
                </a:solidFill>
                <a:latin typeface="Consolas" panose="020B0609020204030204" pitchFamily="49" charset="0"/>
                <a:cs typeface="Consolas" panose="020B0609020204030204" pitchFamily="49" charset="0"/>
              </a:rPr>
              <a:t>"You inserted a quarter"</a:t>
            </a:r>
            <a:r>
              <a:rPr lang="en-US" altLang="vi-VN">
                <a:solidFill>
                  <a:srgbClr val="000000"/>
                </a:solidFill>
                <a:latin typeface="Consolas" panose="020B0609020204030204" pitchFamily="49" charset="0"/>
                <a:cs typeface="Consolas" panose="020B0609020204030204" pitchFamily="49" charset="0"/>
              </a:rPr>
              <a:t>);</a:t>
            </a:r>
            <a:endParaRPr lang="en-US" altLang="vi-VN">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0000C0"/>
                </a:solidFill>
                <a:latin typeface="Consolas" panose="020B0609020204030204" pitchFamily="49" charset="0"/>
                <a:cs typeface="Consolas" panose="020B0609020204030204" pitchFamily="49" charset="0"/>
              </a:rPr>
              <a:t>gumballMachine</a:t>
            </a:r>
            <a:r>
              <a:rPr lang="en-US" altLang="vi-VN" b="1">
                <a:solidFill>
                  <a:srgbClr val="000000"/>
                </a:solidFill>
                <a:latin typeface="Consolas" panose="020B0609020204030204" pitchFamily="49" charset="0"/>
                <a:cs typeface="Consolas" panose="020B0609020204030204" pitchFamily="49" charset="0"/>
              </a:rPr>
              <a:t>.setState(</a:t>
            </a:r>
            <a:r>
              <a:rPr lang="en-US" altLang="vi-VN" b="1">
                <a:solidFill>
                  <a:srgbClr val="0000C0"/>
                </a:solidFill>
                <a:latin typeface="Consolas" panose="020B0609020204030204" pitchFamily="49" charset="0"/>
                <a:cs typeface="Consolas" panose="020B0609020204030204" pitchFamily="49" charset="0"/>
              </a:rPr>
              <a:t>gumballMachine</a:t>
            </a:r>
            <a:r>
              <a:rPr lang="en-US" altLang="vi-VN" b="1">
                <a:solidFill>
                  <a:srgbClr val="000000"/>
                </a:solidFill>
                <a:latin typeface="Consolas" panose="020B0609020204030204" pitchFamily="49" charset="0"/>
                <a:cs typeface="Consolas" panose="020B0609020204030204" pitchFamily="49" charset="0"/>
              </a:rPr>
              <a:t>.getHasQuarterState());</a:t>
            </a:r>
            <a:endParaRPr lang="en-US" altLang="vi-VN" b="1">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a:t>
            </a:r>
            <a:endParaRPr lang="en-US" altLang="vi-VN">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void</a:t>
            </a:r>
            <a:r>
              <a:rPr lang="en-US" altLang="vi-VN">
                <a:solidFill>
                  <a:srgbClr val="000000"/>
                </a:solidFill>
                <a:latin typeface="Consolas" panose="020B0609020204030204" pitchFamily="49" charset="0"/>
                <a:cs typeface="Consolas" panose="020B0609020204030204" pitchFamily="49" charset="0"/>
              </a:rPr>
              <a:t> ejectQuarter() {</a:t>
            </a:r>
            <a:endParaRPr lang="en-US" altLang="vi-VN">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System.</a:t>
            </a:r>
            <a:r>
              <a:rPr lang="en-US" altLang="vi-VN" i="1">
                <a:solidFill>
                  <a:srgbClr val="0000C0"/>
                </a:solidFill>
                <a:latin typeface="Consolas" panose="020B0609020204030204" pitchFamily="49" charset="0"/>
                <a:cs typeface="Consolas" panose="020B0609020204030204" pitchFamily="49" charset="0"/>
              </a:rPr>
              <a:t>out</a:t>
            </a:r>
            <a:r>
              <a:rPr lang="en-US" altLang="vi-VN">
                <a:solidFill>
                  <a:srgbClr val="000000"/>
                </a:solidFill>
                <a:latin typeface="Consolas" panose="020B0609020204030204" pitchFamily="49" charset="0"/>
                <a:cs typeface="Consolas" panose="020B0609020204030204" pitchFamily="49" charset="0"/>
              </a:rPr>
              <a:t>.println(</a:t>
            </a:r>
            <a:r>
              <a:rPr lang="en-US" altLang="vi-VN">
                <a:solidFill>
                  <a:srgbClr val="2A00FF"/>
                </a:solidFill>
                <a:latin typeface="Consolas" panose="020B0609020204030204" pitchFamily="49" charset="0"/>
                <a:cs typeface="Consolas" panose="020B0609020204030204" pitchFamily="49" charset="0"/>
              </a:rPr>
              <a:t>"You haven't inserted a quarter"</a:t>
            </a:r>
            <a:r>
              <a:rPr lang="en-US" altLang="vi-VN">
                <a:solidFill>
                  <a:srgbClr val="000000"/>
                </a:solidFill>
                <a:latin typeface="Consolas" panose="020B0609020204030204" pitchFamily="49" charset="0"/>
                <a:cs typeface="Consolas" panose="020B0609020204030204" pitchFamily="49" charset="0"/>
              </a:rPr>
              <a:t>);</a:t>
            </a:r>
            <a:endParaRPr lang="en-US" altLang="vi-VN">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a:t>
            </a:r>
            <a:endParaRPr lang="en-US" altLang="vi-VN">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void</a:t>
            </a:r>
            <a:r>
              <a:rPr lang="en-US" altLang="vi-VN">
                <a:solidFill>
                  <a:srgbClr val="000000"/>
                </a:solidFill>
                <a:latin typeface="Consolas" panose="020B0609020204030204" pitchFamily="49" charset="0"/>
                <a:cs typeface="Consolas" panose="020B0609020204030204" pitchFamily="49" charset="0"/>
              </a:rPr>
              <a:t> turnCrank() {</a:t>
            </a:r>
            <a:endParaRPr lang="en-US" altLang="vi-VN">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System.</a:t>
            </a:r>
            <a:r>
              <a:rPr lang="en-US" altLang="vi-VN" i="1">
                <a:solidFill>
                  <a:srgbClr val="0000C0"/>
                </a:solidFill>
                <a:latin typeface="Consolas" panose="020B0609020204030204" pitchFamily="49" charset="0"/>
                <a:cs typeface="Consolas" panose="020B0609020204030204" pitchFamily="49" charset="0"/>
              </a:rPr>
              <a:t>out</a:t>
            </a:r>
            <a:r>
              <a:rPr lang="en-US" altLang="vi-VN">
                <a:solidFill>
                  <a:srgbClr val="000000"/>
                </a:solidFill>
                <a:latin typeface="Consolas" panose="020B0609020204030204" pitchFamily="49" charset="0"/>
                <a:cs typeface="Consolas" panose="020B0609020204030204" pitchFamily="49" charset="0"/>
              </a:rPr>
              <a:t>.println(</a:t>
            </a:r>
            <a:r>
              <a:rPr lang="en-US" altLang="vi-VN">
                <a:solidFill>
                  <a:srgbClr val="2A00FF"/>
                </a:solidFill>
                <a:latin typeface="Consolas" panose="020B0609020204030204" pitchFamily="49" charset="0"/>
                <a:cs typeface="Consolas" panose="020B0609020204030204" pitchFamily="49" charset="0"/>
              </a:rPr>
              <a:t>"You turned, but there's no quarter"</a:t>
            </a:r>
            <a:r>
              <a:rPr lang="en-US" altLang="vi-VN">
                <a:solidFill>
                  <a:srgbClr val="000000"/>
                </a:solidFill>
                <a:latin typeface="Consolas" panose="020B0609020204030204" pitchFamily="49" charset="0"/>
                <a:cs typeface="Consolas" panose="020B0609020204030204" pitchFamily="49" charset="0"/>
              </a:rPr>
              <a:t>);</a:t>
            </a:r>
            <a:endParaRPr lang="en-US" altLang="vi-VN">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a:t>
            </a:r>
            <a:endParaRPr lang="en-US" altLang="vi-VN">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void</a:t>
            </a:r>
            <a:r>
              <a:rPr lang="en-US" altLang="vi-VN">
                <a:solidFill>
                  <a:srgbClr val="000000"/>
                </a:solidFill>
                <a:latin typeface="Consolas" panose="020B0609020204030204" pitchFamily="49" charset="0"/>
                <a:cs typeface="Consolas" panose="020B0609020204030204" pitchFamily="49" charset="0"/>
              </a:rPr>
              <a:t> dispense() {</a:t>
            </a:r>
            <a:endParaRPr lang="en-US" altLang="vi-VN">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System.</a:t>
            </a:r>
            <a:r>
              <a:rPr lang="en-US" altLang="vi-VN" i="1">
                <a:solidFill>
                  <a:srgbClr val="0000C0"/>
                </a:solidFill>
                <a:latin typeface="Consolas" panose="020B0609020204030204" pitchFamily="49" charset="0"/>
                <a:cs typeface="Consolas" panose="020B0609020204030204" pitchFamily="49" charset="0"/>
              </a:rPr>
              <a:t>out</a:t>
            </a:r>
            <a:r>
              <a:rPr lang="en-US" altLang="vi-VN">
                <a:solidFill>
                  <a:srgbClr val="000000"/>
                </a:solidFill>
                <a:latin typeface="Consolas" panose="020B0609020204030204" pitchFamily="49" charset="0"/>
                <a:cs typeface="Consolas" panose="020B0609020204030204" pitchFamily="49" charset="0"/>
              </a:rPr>
              <a:t>.println(</a:t>
            </a:r>
            <a:r>
              <a:rPr lang="en-US" altLang="vi-VN">
                <a:solidFill>
                  <a:srgbClr val="2A00FF"/>
                </a:solidFill>
                <a:latin typeface="Consolas" panose="020B0609020204030204" pitchFamily="49" charset="0"/>
                <a:cs typeface="Consolas" panose="020B0609020204030204" pitchFamily="49" charset="0"/>
              </a:rPr>
              <a:t>"You need to pay first"</a:t>
            </a:r>
            <a:r>
              <a:rPr lang="en-US" altLang="vi-VN">
                <a:solidFill>
                  <a:srgbClr val="000000"/>
                </a:solidFill>
                <a:latin typeface="Consolas" panose="020B0609020204030204" pitchFamily="49" charset="0"/>
                <a:cs typeface="Consolas" panose="020B0609020204030204" pitchFamily="49" charset="0"/>
              </a:rPr>
              <a:t>);</a:t>
            </a:r>
            <a:endParaRPr lang="en-US" altLang="vi-VN">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a:t>
            </a:r>
            <a:endParaRPr lang="en-US" altLang="vi-VN">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String toString() {</a:t>
            </a:r>
            <a:endParaRPr lang="en-US" altLang="vi-VN">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return</a:t>
            </a:r>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2A00FF"/>
                </a:solidFill>
                <a:latin typeface="Consolas" panose="020B0609020204030204" pitchFamily="49" charset="0"/>
                <a:cs typeface="Consolas" panose="020B0609020204030204" pitchFamily="49" charset="0"/>
              </a:rPr>
              <a:t>"waiting for quarter"</a:t>
            </a:r>
            <a:r>
              <a:rPr lang="en-US" altLang="vi-VN">
                <a:solidFill>
                  <a:srgbClr val="000000"/>
                </a:solidFill>
                <a:latin typeface="Consolas" panose="020B0609020204030204" pitchFamily="49" charset="0"/>
                <a:cs typeface="Consolas" panose="020B0609020204030204" pitchFamily="49" charset="0"/>
              </a:rPr>
              <a:t>;</a:t>
            </a:r>
            <a:endParaRPr lang="en-US" altLang="vi-VN">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a:t>
            </a:r>
            <a:endParaRPr lang="en-US" altLang="vi-VN">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a:t>
            </a:r>
          </a:p>
        </p:txBody>
      </p:sp>
      <p:sp>
        <p:nvSpPr>
          <p:cNvPr id="162821" name="Text Box 5"/>
          <p:cNvSpPr txBox="1">
            <a:spLocks noChangeArrowheads="1"/>
          </p:cNvSpPr>
          <p:nvPr/>
        </p:nvSpPr>
        <p:spPr bwMode="auto">
          <a:xfrm>
            <a:off x="6781800" y="1295400"/>
            <a:ext cx="1981200" cy="590550"/>
          </a:xfrm>
          <a:prstGeom prst="rect">
            <a:avLst/>
          </a:prstGeom>
          <a:solidFill>
            <a:srgbClr val="CCFFCC"/>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600">
                <a:solidFill>
                  <a:srgbClr val="0A00D8"/>
                </a:solidFill>
                <a:latin typeface="+mj-lt"/>
              </a:rPr>
              <a:t>First, we implement the </a:t>
            </a:r>
            <a:r>
              <a:rPr lang="en-US" altLang="vi-VN" sz="1600" b="1">
                <a:solidFill>
                  <a:srgbClr val="0A00D8"/>
                </a:solidFill>
                <a:latin typeface="Consolas" panose="020B0609020204030204" pitchFamily="49" charset="0"/>
                <a:cs typeface="Consolas" panose="020B0609020204030204" pitchFamily="49" charset="0"/>
              </a:rPr>
              <a:t>State</a:t>
            </a:r>
            <a:r>
              <a:rPr lang="en-US" altLang="vi-VN" sz="1600">
                <a:solidFill>
                  <a:srgbClr val="0A00D8"/>
                </a:solidFill>
                <a:latin typeface="+mj-lt"/>
              </a:rPr>
              <a:t> interface</a:t>
            </a:r>
          </a:p>
        </p:txBody>
      </p:sp>
      <p:sp>
        <p:nvSpPr>
          <p:cNvPr id="162822" name="Text Box 7"/>
          <p:cNvSpPr txBox="1">
            <a:spLocks noChangeArrowheads="1"/>
          </p:cNvSpPr>
          <p:nvPr/>
        </p:nvSpPr>
        <p:spPr bwMode="auto">
          <a:xfrm>
            <a:off x="6019800" y="3352799"/>
            <a:ext cx="2971800" cy="1323439"/>
          </a:xfrm>
          <a:prstGeom prst="rect">
            <a:avLst/>
          </a:prstGeom>
          <a:solidFill>
            <a:srgbClr val="CCFFCC"/>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600">
                <a:solidFill>
                  <a:srgbClr val="0A00D8"/>
                </a:solidFill>
                <a:latin typeface="+mj-lt"/>
              </a:rPr>
              <a:t>If someone inserts a quarter, we print a message saying that the quarter was accepted and then change the machine’s state to the </a:t>
            </a:r>
            <a:r>
              <a:rPr lang="en-US" altLang="vi-VN" sz="1600" b="1">
                <a:solidFill>
                  <a:srgbClr val="0A00D8"/>
                </a:solidFill>
                <a:latin typeface="Consolas" panose="020B0609020204030204" pitchFamily="49" charset="0"/>
                <a:cs typeface="Consolas" panose="020B0609020204030204" pitchFamily="49" charset="0"/>
              </a:rPr>
              <a:t>HasQuarterState</a:t>
            </a:r>
            <a:r>
              <a:rPr lang="en-US" altLang="vi-VN" sz="1600">
                <a:solidFill>
                  <a:srgbClr val="0A00D8"/>
                </a:solidFill>
                <a:latin typeface="+mj-lt"/>
              </a:rPr>
              <a:t>.</a:t>
            </a:r>
          </a:p>
        </p:txBody>
      </p:sp>
      <p:sp>
        <p:nvSpPr>
          <p:cNvPr id="162823" name="Line 7"/>
          <p:cNvSpPr>
            <a:spLocks noChangeShapeType="1"/>
          </p:cNvSpPr>
          <p:nvPr/>
        </p:nvSpPr>
        <p:spPr bwMode="auto">
          <a:xfrm flipH="1">
            <a:off x="5867400" y="1371600"/>
            <a:ext cx="838200" cy="0"/>
          </a:xfrm>
          <a:prstGeom prst="line">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vi-VN"/>
          </a:p>
        </p:txBody>
      </p:sp>
      <p:sp>
        <p:nvSpPr>
          <p:cNvPr id="162826" name="Freeform 10"/>
          <p:cNvSpPr>
            <a:spLocks/>
          </p:cNvSpPr>
          <p:nvPr/>
        </p:nvSpPr>
        <p:spPr bwMode="auto">
          <a:xfrm>
            <a:off x="5105400" y="2578100"/>
            <a:ext cx="2819400" cy="774700"/>
          </a:xfrm>
          <a:custGeom>
            <a:avLst/>
            <a:gdLst>
              <a:gd name="T0" fmla="*/ 1776 w 1776"/>
              <a:gd name="T1" fmla="*/ 488 h 488"/>
              <a:gd name="T2" fmla="*/ 1584 w 1776"/>
              <a:gd name="T3" fmla="*/ 200 h 488"/>
              <a:gd name="T4" fmla="*/ 1104 w 1776"/>
              <a:gd name="T5" fmla="*/ 8 h 488"/>
              <a:gd name="T6" fmla="*/ 0 w 1776"/>
              <a:gd name="T7" fmla="*/ 152 h 488"/>
            </a:gdLst>
            <a:ahLst/>
            <a:cxnLst>
              <a:cxn ang="0">
                <a:pos x="T0" y="T1"/>
              </a:cxn>
              <a:cxn ang="0">
                <a:pos x="T2" y="T3"/>
              </a:cxn>
              <a:cxn ang="0">
                <a:pos x="T4" y="T5"/>
              </a:cxn>
              <a:cxn ang="0">
                <a:pos x="T6" y="T7"/>
              </a:cxn>
            </a:cxnLst>
            <a:rect l="0" t="0" r="r" b="b"/>
            <a:pathLst>
              <a:path w="1776" h="488">
                <a:moveTo>
                  <a:pt x="1776" y="488"/>
                </a:moveTo>
                <a:cubicBezTo>
                  <a:pt x="1736" y="384"/>
                  <a:pt x="1696" y="280"/>
                  <a:pt x="1584" y="200"/>
                </a:cubicBezTo>
                <a:cubicBezTo>
                  <a:pt x="1472" y="120"/>
                  <a:pt x="1368" y="16"/>
                  <a:pt x="1104" y="8"/>
                </a:cubicBezTo>
                <a:cubicBezTo>
                  <a:pt x="840" y="0"/>
                  <a:pt x="420" y="76"/>
                  <a:pt x="0" y="152"/>
                </a:cubicBezTo>
              </a:path>
            </a:pathLst>
          </a:custGeom>
          <a:noFill/>
          <a:ln w="28575"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vi-VN"/>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282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28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2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animBg="1"/>
      <p:bldP spid="162822" grpId="0" animBg="1"/>
      <p:bldP spid="162823" grpId="0" animBg="1"/>
      <p:bldP spid="1628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vi-VN"/>
              <a:t>Reworking the </a:t>
            </a:r>
            <a:r>
              <a:rPr lang="en-US" altLang="vi-VN">
                <a:solidFill>
                  <a:srgbClr val="0022E0"/>
                </a:solidFill>
                <a:latin typeface="Consolas" panose="020B0609020204030204" pitchFamily="49" charset="0"/>
                <a:cs typeface="Consolas" panose="020B0609020204030204" pitchFamily="49" charset="0"/>
              </a:rPr>
              <a:t>Gumball</a:t>
            </a:r>
            <a:r>
              <a:rPr lang="en-US" altLang="vi-VN"/>
              <a:t> </a:t>
            </a:r>
            <a:r>
              <a:rPr lang="en-US" altLang="vi-VN">
                <a:solidFill>
                  <a:srgbClr val="0022E0"/>
                </a:solidFill>
                <a:latin typeface="Consolas" panose="020B0609020204030204" pitchFamily="49" charset="0"/>
                <a:cs typeface="Consolas" panose="020B0609020204030204" pitchFamily="49" charset="0"/>
              </a:rPr>
              <a:t>Machine</a:t>
            </a:r>
          </a:p>
        </p:txBody>
      </p:sp>
      <p:sp>
        <p:nvSpPr>
          <p:cNvPr id="11" name="Date Placeholder 4"/>
          <p:cNvSpPr>
            <a:spLocks noGrp="1"/>
          </p:cNvSpPr>
          <p:nvPr>
            <p:ph type="dt" sz="half" idx="10"/>
          </p:nvPr>
        </p:nvSpPr>
        <p:spPr/>
        <p:txBody>
          <a:bodyPr/>
          <a:lstStyle/>
          <a:p>
            <a:fld id="{47EAE44C-24AB-4D6B-8484-8327D8864659}" type="datetime1">
              <a:rPr lang="en-US" altLang="vi-VN"/>
              <a:pPr/>
              <a:t>4/19/2023</a:t>
            </a:fld>
            <a:endParaRPr lang="en-US" altLang="vi-VN"/>
          </a:p>
        </p:txBody>
      </p:sp>
      <p:sp>
        <p:nvSpPr>
          <p:cNvPr id="10" name="Slide Number Placeholder 3"/>
          <p:cNvSpPr>
            <a:spLocks noGrp="1"/>
          </p:cNvSpPr>
          <p:nvPr>
            <p:ph type="sldNum" sz="quarter" idx="12"/>
          </p:nvPr>
        </p:nvSpPr>
        <p:spPr/>
        <p:txBody>
          <a:bodyPr/>
          <a:lstStyle/>
          <a:p>
            <a:fld id="{43EF0224-553D-4324-99AE-A2B3AAAE5ECD}" type="slidenum">
              <a:rPr lang="en-US" altLang="vi-VN"/>
              <a:pPr/>
              <a:t>13</a:t>
            </a:fld>
            <a:endParaRPr lang="en-US" altLang="vi-VN"/>
          </a:p>
        </p:txBody>
      </p:sp>
      <p:sp>
        <p:nvSpPr>
          <p:cNvPr id="168963" name="Text Box 3"/>
          <p:cNvSpPr txBox="1">
            <a:spLocks noChangeArrowheads="1"/>
          </p:cNvSpPr>
          <p:nvPr/>
        </p:nvSpPr>
        <p:spPr bwMode="auto">
          <a:xfrm>
            <a:off x="457200" y="1219200"/>
            <a:ext cx="6134100" cy="4991100"/>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class</a:t>
            </a:r>
            <a:r>
              <a:rPr lang="en-US" altLang="vi-VN">
                <a:solidFill>
                  <a:srgbClr val="000000"/>
                </a:solidFill>
                <a:latin typeface="Consolas" panose="020B0609020204030204" pitchFamily="49" charset="0"/>
                <a:cs typeface="Consolas" panose="020B0609020204030204" pitchFamily="49" charset="0"/>
              </a:rPr>
              <a:t> GumballMachine {</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State </a:t>
            </a:r>
            <a:r>
              <a:rPr lang="en-US" altLang="vi-VN">
                <a:solidFill>
                  <a:srgbClr val="0000C0"/>
                </a:solidFill>
                <a:latin typeface="Consolas" panose="020B0609020204030204" pitchFamily="49" charset="0"/>
                <a:cs typeface="Consolas" panose="020B0609020204030204" pitchFamily="49" charset="0"/>
              </a:rPr>
              <a:t>soldOutState</a:t>
            </a:r>
            <a:r>
              <a:rPr lang="en-US" altLang="vi-VN">
                <a:solidFill>
                  <a:srgbClr val="000000"/>
                </a:solidFill>
                <a:latin typeface="Consolas" panose="020B0609020204030204" pitchFamily="49" charset="0"/>
                <a:cs typeface="Consolas" panose="020B0609020204030204" pitchFamily="49" charset="0"/>
              </a:rPr>
              <a:t>;</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State </a:t>
            </a:r>
            <a:r>
              <a:rPr lang="en-US" altLang="vi-VN">
                <a:solidFill>
                  <a:srgbClr val="0000C0"/>
                </a:solidFill>
                <a:latin typeface="Consolas" panose="020B0609020204030204" pitchFamily="49" charset="0"/>
                <a:cs typeface="Consolas" panose="020B0609020204030204" pitchFamily="49" charset="0"/>
              </a:rPr>
              <a:t>noQuarterState</a:t>
            </a:r>
            <a:r>
              <a:rPr lang="en-US" altLang="vi-VN">
                <a:solidFill>
                  <a:srgbClr val="000000"/>
                </a:solidFill>
                <a:latin typeface="Consolas" panose="020B0609020204030204" pitchFamily="49" charset="0"/>
                <a:cs typeface="Consolas" panose="020B0609020204030204" pitchFamily="49" charset="0"/>
              </a:rPr>
              <a:t>;</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State </a:t>
            </a:r>
            <a:r>
              <a:rPr lang="en-US" altLang="vi-VN">
                <a:solidFill>
                  <a:srgbClr val="0000C0"/>
                </a:solidFill>
                <a:latin typeface="Consolas" panose="020B0609020204030204" pitchFamily="49" charset="0"/>
                <a:cs typeface="Consolas" panose="020B0609020204030204" pitchFamily="49" charset="0"/>
              </a:rPr>
              <a:t>hasQuarterState</a:t>
            </a:r>
            <a:r>
              <a:rPr lang="en-US" altLang="vi-VN">
                <a:solidFill>
                  <a:srgbClr val="000000"/>
                </a:solidFill>
                <a:latin typeface="Consolas" panose="020B0609020204030204" pitchFamily="49" charset="0"/>
                <a:cs typeface="Consolas" panose="020B0609020204030204" pitchFamily="49" charset="0"/>
              </a:rPr>
              <a:t>;</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State </a:t>
            </a:r>
            <a:r>
              <a:rPr lang="en-US" altLang="vi-VN">
                <a:solidFill>
                  <a:srgbClr val="0000C0"/>
                </a:solidFill>
                <a:latin typeface="Consolas" panose="020B0609020204030204" pitchFamily="49" charset="0"/>
                <a:cs typeface="Consolas" panose="020B0609020204030204" pitchFamily="49" charset="0"/>
              </a:rPr>
              <a:t>soldState</a:t>
            </a:r>
            <a:r>
              <a:rPr lang="en-US" altLang="vi-VN">
                <a:solidFill>
                  <a:srgbClr val="000000"/>
                </a:solidFill>
                <a:latin typeface="Consolas" panose="020B0609020204030204" pitchFamily="49" charset="0"/>
                <a:cs typeface="Consolas" panose="020B0609020204030204" pitchFamily="49" charset="0"/>
              </a:rPr>
              <a:t>;</a:t>
            </a:r>
            <a:endParaRPr lang="en-US" altLang="vi-VN">
              <a:latin typeface="Consolas" panose="020B0609020204030204" pitchFamily="49" charset="0"/>
              <a:cs typeface="Consolas" panose="020B0609020204030204" pitchFamily="49" charset="0"/>
            </a:endParaRPr>
          </a:p>
          <a:p>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State </a:t>
            </a:r>
            <a:r>
              <a:rPr lang="en-US" altLang="vi-VN">
                <a:solidFill>
                  <a:srgbClr val="0000C0"/>
                </a:solidFill>
                <a:latin typeface="Consolas" panose="020B0609020204030204" pitchFamily="49" charset="0"/>
                <a:cs typeface="Consolas" panose="020B0609020204030204" pitchFamily="49" charset="0"/>
              </a:rPr>
              <a:t>state</a:t>
            </a:r>
            <a:r>
              <a:rPr lang="en-US" altLang="vi-VN">
                <a:solidFill>
                  <a:srgbClr val="000000"/>
                </a:solidFill>
                <a:latin typeface="Consolas" panose="020B0609020204030204" pitchFamily="49" charset="0"/>
                <a:cs typeface="Consolas" panose="020B0609020204030204" pitchFamily="49" charset="0"/>
              </a:rPr>
              <a:t> = </a:t>
            </a:r>
            <a:r>
              <a:rPr lang="en-US" altLang="vi-VN">
                <a:solidFill>
                  <a:srgbClr val="0000C0"/>
                </a:solidFill>
                <a:latin typeface="Consolas" panose="020B0609020204030204" pitchFamily="49" charset="0"/>
                <a:cs typeface="Consolas" panose="020B0609020204030204" pitchFamily="49" charset="0"/>
              </a:rPr>
              <a:t>soldOutState</a:t>
            </a:r>
            <a:r>
              <a:rPr lang="en-US" altLang="vi-VN">
                <a:solidFill>
                  <a:srgbClr val="000000"/>
                </a:solidFill>
                <a:latin typeface="Consolas" panose="020B0609020204030204" pitchFamily="49" charset="0"/>
                <a:cs typeface="Consolas" panose="020B0609020204030204" pitchFamily="49" charset="0"/>
              </a:rPr>
              <a:t>;</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int</a:t>
            </a:r>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0000C0"/>
                </a:solidFill>
                <a:latin typeface="Consolas" panose="020B0609020204030204" pitchFamily="49" charset="0"/>
                <a:cs typeface="Consolas" panose="020B0609020204030204" pitchFamily="49" charset="0"/>
              </a:rPr>
              <a:t>count</a:t>
            </a:r>
            <a:r>
              <a:rPr lang="en-US" altLang="vi-VN">
                <a:solidFill>
                  <a:srgbClr val="000000"/>
                </a:solidFill>
                <a:latin typeface="Consolas" panose="020B0609020204030204" pitchFamily="49" charset="0"/>
                <a:cs typeface="Consolas" panose="020B0609020204030204" pitchFamily="49" charset="0"/>
              </a:rPr>
              <a:t> = 0;</a:t>
            </a:r>
            <a:endParaRPr lang="en-US" altLang="vi-VN">
              <a:latin typeface="Consolas" panose="020B0609020204030204" pitchFamily="49" charset="0"/>
              <a:cs typeface="Consolas" panose="020B0609020204030204" pitchFamily="49" charset="0"/>
            </a:endParaRPr>
          </a:p>
          <a:p>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GumballMachine(</a:t>
            </a:r>
            <a:r>
              <a:rPr lang="en-US" altLang="vi-VN" b="1">
                <a:solidFill>
                  <a:srgbClr val="7F0055"/>
                </a:solidFill>
                <a:latin typeface="Consolas" panose="020B0609020204030204" pitchFamily="49" charset="0"/>
                <a:cs typeface="Consolas" panose="020B0609020204030204" pitchFamily="49" charset="0"/>
              </a:rPr>
              <a:t>int</a:t>
            </a:r>
            <a:r>
              <a:rPr lang="en-US" altLang="vi-VN">
                <a:solidFill>
                  <a:srgbClr val="000000"/>
                </a:solidFill>
                <a:latin typeface="Consolas" panose="020B0609020204030204" pitchFamily="49" charset="0"/>
                <a:cs typeface="Consolas" panose="020B0609020204030204" pitchFamily="49" charset="0"/>
              </a:rPr>
              <a:t> numberGumballs) {</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0000C0"/>
                </a:solidFill>
                <a:latin typeface="Consolas" panose="020B0609020204030204" pitchFamily="49" charset="0"/>
                <a:cs typeface="Consolas" panose="020B0609020204030204" pitchFamily="49" charset="0"/>
              </a:rPr>
              <a:t>soldOutState</a:t>
            </a:r>
            <a:r>
              <a:rPr lang="en-US" altLang="vi-VN">
                <a:solidFill>
                  <a:srgbClr val="000000"/>
                </a:solidFill>
                <a:latin typeface="Consolas" panose="020B0609020204030204" pitchFamily="49" charset="0"/>
                <a:cs typeface="Consolas" panose="020B0609020204030204" pitchFamily="49" charset="0"/>
              </a:rPr>
              <a:t> = </a:t>
            </a:r>
            <a:r>
              <a:rPr lang="en-US" altLang="vi-VN" b="1">
                <a:solidFill>
                  <a:srgbClr val="7F0055"/>
                </a:solidFill>
                <a:latin typeface="Consolas" panose="020B0609020204030204" pitchFamily="49" charset="0"/>
                <a:cs typeface="Consolas" panose="020B0609020204030204" pitchFamily="49" charset="0"/>
              </a:rPr>
              <a:t>new</a:t>
            </a:r>
            <a:r>
              <a:rPr lang="en-US" altLang="vi-VN">
                <a:solidFill>
                  <a:srgbClr val="000000"/>
                </a:solidFill>
                <a:latin typeface="Consolas" panose="020B0609020204030204" pitchFamily="49" charset="0"/>
                <a:cs typeface="Consolas" panose="020B0609020204030204" pitchFamily="49" charset="0"/>
              </a:rPr>
              <a:t> SoldOutState(</a:t>
            </a:r>
            <a:r>
              <a:rPr lang="en-US" altLang="vi-VN" b="1">
                <a:solidFill>
                  <a:srgbClr val="7F0055"/>
                </a:solidFill>
                <a:latin typeface="Consolas" panose="020B0609020204030204" pitchFamily="49" charset="0"/>
                <a:cs typeface="Consolas" panose="020B0609020204030204" pitchFamily="49" charset="0"/>
              </a:rPr>
              <a:t>this</a:t>
            </a:r>
            <a:r>
              <a:rPr lang="en-US" altLang="vi-VN">
                <a:solidFill>
                  <a:srgbClr val="000000"/>
                </a:solidFill>
                <a:latin typeface="Consolas" panose="020B0609020204030204" pitchFamily="49" charset="0"/>
                <a:cs typeface="Consolas" panose="020B0609020204030204" pitchFamily="49" charset="0"/>
              </a:rPr>
              <a:t>);</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0000C0"/>
                </a:solidFill>
                <a:latin typeface="Consolas" panose="020B0609020204030204" pitchFamily="49" charset="0"/>
                <a:cs typeface="Consolas" panose="020B0609020204030204" pitchFamily="49" charset="0"/>
              </a:rPr>
              <a:t>noQuarterState</a:t>
            </a:r>
            <a:r>
              <a:rPr lang="en-US" altLang="vi-VN">
                <a:solidFill>
                  <a:srgbClr val="000000"/>
                </a:solidFill>
                <a:latin typeface="Consolas" panose="020B0609020204030204" pitchFamily="49" charset="0"/>
                <a:cs typeface="Consolas" panose="020B0609020204030204" pitchFamily="49" charset="0"/>
              </a:rPr>
              <a:t> = </a:t>
            </a:r>
            <a:r>
              <a:rPr lang="en-US" altLang="vi-VN" b="1">
                <a:solidFill>
                  <a:srgbClr val="7F0055"/>
                </a:solidFill>
                <a:latin typeface="Consolas" panose="020B0609020204030204" pitchFamily="49" charset="0"/>
                <a:cs typeface="Consolas" panose="020B0609020204030204" pitchFamily="49" charset="0"/>
              </a:rPr>
              <a:t>new</a:t>
            </a:r>
            <a:r>
              <a:rPr lang="en-US" altLang="vi-VN">
                <a:solidFill>
                  <a:srgbClr val="000000"/>
                </a:solidFill>
                <a:latin typeface="Consolas" panose="020B0609020204030204" pitchFamily="49" charset="0"/>
                <a:cs typeface="Consolas" panose="020B0609020204030204" pitchFamily="49" charset="0"/>
              </a:rPr>
              <a:t> NoQuarterState(</a:t>
            </a:r>
            <a:r>
              <a:rPr lang="en-US" altLang="vi-VN" b="1">
                <a:solidFill>
                  <a:srgbClr val="7F0055"/>
                </a:solidFill>
                <a:latin typeface="Consolas" panose="020B0609020204030204" pitchFamily="49" charset="0"/>
                <a:cs typeface="Consolas" panose="020B0609020204030204" pitchFamily="49" charset="0"/>
              </a:rPr>
              <a:t>this</a:t>
            </a:r>
            <a:r>
              <a:rPr lang="en-US" altLang="vi-VN">
                <a:solidFill>
                  <a:srgbClr val="000000"/>
                </a:solidFill>
                <a:latin typeface="Consolas" panose="020B0609020204030204" pitchFamily="49" charset="0"/>
                <a:cs typeface="Consolas" panose="020B0609020204030204" pitchFamily="49" charset="0"/>
              </a:rPr>
              <a:t>);</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0000C0"/>
                </a:solidFill>
                <a:latin typeface="Consolas" panose="020B0609020204030204" pitchFamily="49" charset="0"/>
                <a:cs typeface="Consolas" panose="020B0609020204030204" pitchFamily="49" charset="0"/>
              </a:rPr>
              <a:t>hasQuarterState</a:t>
            </a:r>
            <a:r>
              <a:rPr lang="en-US" altLang="vi-VN">
                <a:solidFill>
                  <a:srgbClr val="000000"/>
                </a:solidFill>
                <a:latin typeface="Consolas" panose="020B0609020204030204" pitchFamily="49" charset="0"/>
                <a:cs typeface="Consolas" panose="020B0609020204030204" pitchFamily="49" charset="0"/>
              </a:rPr>
              <a:t> = </a:t>
            </a:r>
            <a:r>
              <a:rPr lang="en-US" altLang="vi-VN" b="1">
                <a:solidFill>
                  <a:srgbClr val="7F0055"/>
                </a:solidFill>
                <a:latin typeface="Consolas" panose="020B0609020204030204" pitchFamily="49" charset="0"/>
                <a:cs typeface="Consolas" panose="020B0609020204030204" pitchFamily="49" charset="0"/>
              </a:rPr>
              <a:t>new</a:t>
            </a:r>
            <a:r>
              <a:rPr lang="en-US" altLang="vi-VN">
                <a:solidFill>
                  <a:srgbClr val="000000"/>
                </a:solidFill>
                <a:latin typeface="Consolas" panose="020B0609020204030204" pitchFamily="49" charset="0"/>
                <a:cs typeface="Consolas" panose="020B0609020204030204" pitchFamily="49" charset="0"/>
              </a:rPr>
              <a:t> HasQuarterState(</a:t>
            </a:r>
            <a:r>
              <a:rPr lang="en-US" altLang="vi-VN" b="1">
                <a:solidFill>
                  <a:srgbClr val="7F0055"/>
                </a:solidFill>
                <a:latin typeface="Consolas" panose="020B0609020204030204" pitchFamily="49" charset="0"/>
                <a:cs typeface="Consolas" panose="020B0609020204030204" pitchFamily="49" charset="0"/>
              </a:rPr>
              <a:t>this</a:t>
            </a:r>
            <a:r>
              <a:rPr lang="en-US" altLang="vi-VN">
                <a:solidFill>
                  <a:srgbClr val="000000"/>
                </a:solidFill>
                <a:latin typeface="Consolas" panose="020B0609020204030204" pitchFamily="49" charset="0"/>
                <a:cs typeface="Consolas" panose="020B0609020204030204" pitchFamily="49" charset="0"/>
              </a:rPr>
              <a:t>);</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0000C0"/>
                </a:solidFill>
                <a:latin typeface="Consolas" panose="020B0609020204030204" pitchFamily="49" charset="0"/>
                <a:cs typeface="Consolas" panose="020B0609020204030204" pitchFamily="49" charset="0"/>
              </a:rPr>
              <a:t>soldState</a:t>
            </a:r>
            <a:r>
              <a:rPr lang="en-US" altLang="vi-VN">
                <a:solidFill>
                  <a:srgbClr val="000000"/>
                </a:solidFill>
                <a:latin typeface="Consolas" panose="020B0609020204030204" pitchFamily="49" charset="0"/>
                <a:cs typeface="Consolas" panose="020B0609020204030204" pitchFamily="49" charset="0"/>
              </a:rPr>
              <a:t> = </a:t>
            </a:r>
            <a:r>
              <a:rPr lang="en-US" altLang="vi-VN" b="1">
                <a:solidFill>
                  <a:srgbClr val="7F0055"/>
                </a:solidFill>
                <a:latin typeface="Consolas" panose="020B0609020204030204" pitchFamily="49" charset="0"/>
                <a:cs typeface="Consolas" panose="020B0609020204030204" pitchFamily="49" charset="0"/>
              </a:rPr>
              <a:t>new</a:t>
            </a:r>
            <a:r>
              <a:rPr lang="en-US" altLang="vi-VN">
                <a:solidFill>
                  <a:srgbClr val="000000"/>
                </a:solidFill>
                <a:latin typeface="Consolas" panose="020B0609020204030204" pitchFamily="49" charset="0"/>
                <a:cs typeface="Consolas" panose="020B0609020204030204" pitchFamily="49" charset="0"/>
              </a:rPr>
              <a:t> SoldState(</a:t>
            </a:r>
            <a:r>
              <a:rPr lang="en-US" altLang="vi-VN" b="1">
                <a:solidFill>
                  <a:srgbClr val="7F0055"/>
                </a:solidFill>
                <a:latin typeface="Consolas" panose="020B0609020204030204" pitchFamily="49" charset="0"/>
                <a:cs typeface="Consolas" panose="020B0609020204030204" pitchFamily="49" charset="0"/>
              </a:rPr>
              <a:t>this</a:t>
            </a:r>
            <a:r>
              <a:rPr lang="en-US" altLang="vi-VN">
                <a:solidFill>
                  <a:srgbClr val="000000"/>
                </a:solidFill>
                <a:latin typeface="Consolas" panose="020B0609020204030204" pitchFamily="49" charset="0"/>
                <a:cs typeface="Consolas" panose="020B0609020204030204" pitchFamily="49" charset="0"/>
              </a:rPr>
              <a:t>);</a:t>
            </a:r>
            <a:endParaRPr lang="en-US" altLang="vi-VN">
              <a:latin typeface="Consolas" panose="020B0609020204030204" pitchFamily="49" charset="0"/>
              <a:cs typeface="Consolas" panose="020B0609020204030204" pitchFamily="49" charset="0"/>
            </a:endParaRPr>
          </a:p>
          <a:p>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this</a:t>
            </a:r>
            <a:r>
              <a:rPr lang="en-US" altLang="vi-VN">
                <a:solidFill>
                  <a:srgbClr val="000000"/>
                </a:solidFill>
                <a:latin typeface="Consolas" panose="020B0609020204030204" pitchFamily="49" charset="0"/>
                <a:cs typeface="Consolas" panose="020B0609020204030204" pitchFamily="49" charset="0"/>
              </a:rPr>
              <a:t>.</a:t>
            </a:r>
            <a:r>
              <a:rPr lang="en-US" altLang="vi-VN">
                <a:solidFill>
                  <a:srgbClr val="0000C0"/>
                </a:solidFill>
                <a:latin typeface="Consolas" panose="020B0609020204030204" pitchFamily="49" charset="0"/>
                <a:cs typeface="Consolas" panose="020B0609020204030204" pitchFamily="49" charset="0"/>
              </a:rPr>
              <a:t>count</a:t>
            </a:r>
            <a:r>
              <a:rPr lang="en-US" altLang="vi-VN">
                <a:solidFill>
                  <a:srgbClr val="000000"/>
                </a:solidFill>
                <a:latin typeface="Consolas" panose="020B0609020204030204" pitchFamily="49" charset="0"/>
                <a:cs typeface="Consolas" panose="020B0609020204030204" pitchFamily="49" charset="0"/>
              </a:rPr>
              <a:t> = numberGumballs;</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if</a:t>
            </a:r>
            <a:r>
              <a:rPr lang="en-US" altLang="vi-VN">
                <a:solidFill>
                  <a:srgbClr val="000000"/>
                </a:solidFill>
                <a:latin typeface="Consolas" panose="020B0609020204030204" pitchFamily="49" charset="0"/>
                <a:cs typeface="Consolas" panose="020B0609020204030204" pitchFamily="49" charset="0"/>
              </a:rPr>
              <a:t> (numberGumballs &gt; 0) {</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0000C0"/>
                </a:solidFill>
                <a:latin typeface="Consolas" panose="020B0609020204030204" pitchFamily="49" charset="0"/>
                <a:cs typeface="Consolas" panose="020B0609020204030204" pitchFamily="49" charset="0"/>
              </a:rPr>
              <a:t>state</a:t>
            </a:r>
            <a:r>
              <a:rPr lang="en-US" altLang="vi-VN">
                <a:solidFill>
                  <a:srgbClr val="000000"/>
                </a:solidFill>
                <a:latin typeface="Consolas" panose="020B0609020204030204" pitchFamily="49" charset="0"/>
                <a:cs typeface="Consolas" panose="020B0609020204030204" pitchFamily="49" charset="0"/>
              </a:rPr>
              <a:t> = </a:t>
            </a:r>
            <a:r>
              <a:rPr lang="en-US" altLang="vi-VN">
                <a:solidFill>
                  <a:srgbClr val="0000C0"/>
                </a:solidFill>
                <a:latin typeface="Consolas" panose="020B0609020204030204" pitchFamily="49" charset="0"/>
                <a:cs typeface="Consolas" panose="020B0609020204030204" pitchFamily="49" charset="0"/>
              </a:rPr>
              <a:t>noQuarterState</a:t>
            </a:r>
            <a:r>
              <a:rPr lang="en-US" altLang="vi-VN">
                <a:solidFill>
                  <a:srgbClr val="000000"/>
                </a:solidFill>
                <a:latin typeface="Consolas" panose="020B0609020204030204" pitchFamily="49" charset="0"/>
                <a:cs typeface="Consolas" panose="020B0609020204030204" pitchFamily="49" charset="0"/>
              </a:rPr>
              <a:t>;</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p>
        </p:txBody>
      </p:sp>
      <p:sp>
        <p:nvSpPr>
          <p:cNvPr id="168968" name="Text Box 5"/>
          <p:cNvSpPr txBox="1">
            <a:spLocks noChangeArrowheads="1"/>
          </p:cNvSpPr>
          <p:nvPr/>
        </p:nvSpPr>
        <p:spPr bwMode="auto">
          <a:xfrm>
            <a:off x="3886200" y="1676400"/>
            <a:ext cx="4191000" cy="835025"/>
          </a:xfrm>
          <a:prstGeom prst="rect">
            <a:avLst/>
          </a:prstGeom>
          <a:solidFill>
            <a:srgbClr val="CCFFCC"/>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600">
                <a:solidFill>
                  <a:srgbClr val="0A00D8"/>
                </a:solidFill>
                <a:latin typeface="+mj-lt"/>
                <a:cs typeface="Consolas" panose="020B0609020204030204" pitchFamily="49" charset="0"/>
              </a:rPr>
              <a:t>In the </a:t>
            </a:r>
            <a:r>
              <a:rPr lang="en-US" altLang="vi-VN" sz="1600" b="1">
                <a:solidFill>
                  <a:srgbClr val="0A00D8"/>
                </a:solidFill>
                <a:latin typeface="Consolas" panose="020B0609020204030204" pitchFamily="49" charset="0"/>
                <a:cs typeface="Consolas" panose="020B0609020204030204" pitchFamily="49" charset="0"/>
              </a:rPr>
              <a:t>GumballMachine</a:t>
            </a:r>
            <a:r>
              <a:rPr lang="en-US" altLang="vi-VN" sz="1600">
                <a:solidFill>
                  <a:srgbClr val="0A00D8"/>
                </a:solidFill>
                <a:latin typeface="+mj-lt"/>
                <a:cs typeface="Consolas" panose="020B0609020204030204" pitchFamily="49" charset="0"/>
              </a:rPr>
              <a:t>, we update the code to use the new classes rather than the static integers. </a:t>
            </a:r>
          </a:p>
        </p:txBody>
      </p:sp>
      <p:sp>
        <p:nvSpPr>
          <p:cNvPr id="168969" name="Text Box 7"/>
          <p:cNvSpPr txBox="1">
            <a:spLocks noChangeArrowheads="1"/>
          </p:cNvSpPr>
          <p:nvPr/>
        </p:nvSpPr>
        <p:spPr bwMode="auto">
          <a:xfrm>
            <a:off x="6400800" y="3733800"/>
            <a:ext cx="2438400" cy="830997"/>
          </a:xfrm>
          <a:prstGeom prst="rect">
            <a:avLst/>
          </a:prstGeom>
          <a:solidFill>
            <a:srgbClr val="CCFFCC"/>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600">
                <a:solidFill>
                  <a:srgbClr val="0A00D8"/>
                </a:solidFill>
                <a:latin typeface="+mj-lt"/>
                <a:cs typeface="Consolas" panose="020B0609020204030204" pitchFamily="49" charset="0"/>
              </a:rPr>
              <a:t>All the </a:t>
            </a:r>
            <a:r>
              <a:rPr lang="en-US" altLang="vi-VN" sz="1600" b="1">
                <a:solidFill>
                  <a:srgbClr val="0A00D8"/>
                </a:solidFill>
                <a:latin typeface="Consolas" panose="020B0609020204030204" pitchFamily="49" charset="0"/>
                <a:cs typeface="Consolas" panose="020B0609020204030204" pitchFamily="49" charset="0"/>
              </a:rPr>
              <a:t>State</a:t>
            </a:r>
            <a:r>
              <a:rPr lang="en-US" altLang="vi-VN" sz="1600">
                <a:solidFill>
                  <a:srgbClr val="0A00D8"/>
                </a:solidFill>
                <a:latin typeface="+mj-lt"/>
                <a:cs typeface="Consolas" panose="020B0609020204030204" pitchFamily="49" charset="0"/>
              </a:rPr>
              <a:t> objects are created and assigned in the constructor.</a:t>
            </a:r>
          </a:p>
        </p:txBody>
      </p:sp>
      <p:sp>
        <p:nvSpPr>
          <p:cNvPr id="168970" name="Text Box 9"/>
          <p:cNvSpPr txBox="1">
            <a:spLocks noChangeArrowheads="1"/>
          </p:cNvSpPr>
          <p:nvPr/>
        </p:nvSpPr>
        <p:spPr bwMode="auto">
          <a:xfrm>
            <a:off x="5105400" y="2743200"/>
            <a:ext cx="2971800" cy="584775"/>
          </a:xfrm>
          <a:prstGeom prst="rect">
            <a:avLst/>
          </a:prstGeom>
          <a:solidFill>
            <a:srgbClr val="CCFFCC"/>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600">
                <a:solidFill>
                  <a:srgbClr val="0A00D8"/>
                </a:solidFill>
                <a:latin typeface="+mj-lt"/>
                <a:cs typeface="Consolas" panose="020B0609020204030204" pitchFamily="49" charset="0"/>
              </a:rPr>
              <a:t>This now holds a </a:t>
            </a:r>
            <a:r>
              <a:rPr lang="en-US" altLang="vi-VN" sz="1600" b="1">
                <a:solidFill>
                  <a:srgbClr val="0A00D8"/>
                </a:solidFill>
                <a:latin typeface="Consolas" panose="020B0609020204030204" pitchFamily="49" charset="0"/>
                <a:cs typeface="Consolas" panose="020B0609020204030204" pitchFamily="49" charset="0"/>
              </a:rPr>
              <a:t>State</a:t>
            </a:r>
            <a:r>
              <a:rPr lang="en-US" altLang="vi-VN" sz="1600">
                <a:solidFill>
                  <a:srgbClr val="0A00D8"/>
                </a:solidFill>
                <a:latin typeface="+mj-lt"/>
                <a:cs typeface="Consolas" panose="020B0609020204030204" pitchFamily="49" charset="0"/>
              </a:rPr>
              <a:t> object and not an integer.</a:t>
            </a:r>
          </a:p>
        </p:txBody>
      </p:sp>
      <p:sp>
        <p:nvSpPr>
          <p:cNvPr id="168971" name="AutoShape 11"/>
          <p:cNvSpPr>
            <a:spLocks/>
          </p:cNvSpPr>
          <p:nvPr/>
        </p:nvSpPr>
        <p:spPr bwMode="auto">
          <a:xfrm>
            <a:off x="3505200" y="1600200"/>
            <a:ext cx="152400" cy="914400"/>
          </a:xfrm>
          <a:prstGeom prst="rightBrace">
            <a:avLst>
              <a:gd name="adj1" fmla="val 50000"/>
              <a:gd name="adj2" fmla="val 50000"/>
            </a:avLst>
          </a:prstGeom>
          <a:noFill/>
          <a:ln w="28575">
            <a:solidFill>
              <a:srgbClr val="FF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vi-VN"/>
          </a:p>
        </p:txBody>
      </p:sp>
      <p:sp>
        <p:nvSpPr>
          <p:cNvPr id="168972" name="AutoShape 12"/>
          <p:cNvSpPr>
            <a:spLocks/>
          </p:cNvSpPr>
          <p:nvPr/>
        </p:nvSpPr>
        <p:spPr bwMode="auto">
          <a:xfrm>
            <a:off x="6096000" y="3733800"/>
            <a:ext cx="152400" cy="914400"/>
          </a:xfrm>
          <a:prstGeom prst="rightBrace">
            <a:avLst>
              <a:gd name="adj1" fmla="val 50000"/>
              <a:gd name="adj2" fmla="val 50000"/>
            </a:avLst>
          </a:prstGeom>
          <a:noFill/>
          <a:ln w="28575">
            <a:solidFill>
              <a:srgbClr val="FF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vi-VN"/>
          </a:p>
        </p:txBody>
      </p:sp>
      <p:sp>
        <p:nvSpPr>
          <p:cNvPr id="168973" name="Line 13"/>
          <p:cNvSpPr>
            <a:spLocks noChangeShapeType="1"/>
          </p:cNvSpPr>
          <p:nvPr/>
        </p:nvSpPr>
        <p:spPr bwMode="auto">
          <a:xfrm flipH="1" flipV="1">
            <a:off x="4114800" y="2895600"/>
            <a:ext cx="990600" cy="152400"/>
          </a:xfrm>
          <a:prstGeom prst="line">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vi-VN"/>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9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897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89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89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89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89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8" grpId="0" animBg="1"/>
      <p:bldP spid="168969" grpId="0" animBg="1"/>
      <p:bldP spid="168970" grpId="0" animBg="1"/>
      <p:bldP spid="168971" grpId="0" animBg="1"/>
      <p:bldP spid="168972" grpId="0" animBg="1"/>
      <p:bldP spid="16897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vi-VN"/>
              <a:t>Reworking the Gumball Machine (con't)</a:t>
            </a:r>
          </a:p>
        </p:txBody>
      </p:sp>
      <p:sp>
        <p:nvSpPr>
          <p:cNvPr id="7" name="Date Placeholder 4"/>
          <p:cNvSpPr>
            <a:spLocks noGrp="1"/>
          </p:cNvSpPr>
          <p:nvPr>
            <p:ph type="dt" sz="half" idx="10"/>
          </p:nvPr>
        </p:nvSpPr>
        <p:spPr/>
        <p:txBody>
          <a:bodyPr/>
          <a:lstStyle/>
          <a:p>
            <a:fld id="{D9B0D184-ADD0-4ECE-A658-65F83B98BEA2}" type="datetime1">
              <a:rPr lang="en-US" altLang="vi-VN" smtClean="0"/>
              <a:pPr/>
              <a:t>4/19/2023</a:t>
            </a:fld>
            <a:endParaRPr lang="en-US" altLang="vi-VN"/>
          </a:p>
        </p:txBody>
      </p:sp>
      <p:sp>
        <p:nvSpPr>
          <p:cNvPr id="6" name="Slide Number Placeholder 3"/>
          <p:cNvSpPr>
            <a:spLocks noGrp="1"/>
          </p:cNvSpPr>
          <p:nvPr>
            <p:ph type="sldNum" sz="quarter" idx="12"/>
          </p:nvPr>
        </p:nvSpPr>
        <p:spPr/>
        <p:txBody>
          <a:bodyPr/>
          <a:lstStyle/>
          <a:p>
            <a:fld id="{30881089-129E-4930-B2CC-45C8DD20AA92}" type="slidenum">
              <a:rPr lang="en-US" altLang="vi-VN" smtClean="0"/>
              <a:pPr/>
              <a:t>14</a:t>
            </a:fld>
            <a:endParaRPr lang="en-US" altLang="vi-VN"/>
          </a:p>
        </p:txBody>
      </p:sp>
      <p:sp>
        <p:nvSpPr>
          <p:cNvPr id="169987" name="Text Box 3"/>
          <p:cNvSpPr txBox="1">
            <a:spLocks noChangeArrowheads="1"/>
          </p:cNvSpPr>
          <p:nvPr/>
        </p:nvSpPr>
        <p:spPr bwMode="auto">
          <a:xfrm>
            <a:off x="457200" y="1143000"/>
            <a:ext cx="7848600" cy="5262979"/>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void</a:t>
            </a:r>
            <a:r>
              <a:rPr lang="en-US" altLang="vi-VN">
                <a:solidFill>
                  <a:srgbClr val="000000"/>
                </a:solidFill>
                <a:latin typeface="Consolas" panose="020B0609020204030204" pitchFamily="49" charset="0"/>
                <a:cs typeface="Consolas" panose="020B0609020204030204" pitchFamily="49" charset="0"/>
              </a:rPr>
              <a:t> insertQuarter() {</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0000C0"/>
                </a:solidFill>
                <a:latin typeface="Consolas" panose="020B0609020204030204" pitchFamily="49" charset="0"/>
                <a:cs typeface="Consolas" panose="020B0609020204030204" pitchFamily="49" charset="0"/>
              </a:rPr>
              <a:t>state</a:t>
            </a:r>
            <a:r>
              <a:rPr lang="en-US" altLang="vi-VN">
                <a:solidFill>
                  <a:srgbClr val="000000"/>
                </a:solidFill>
                <a:latin typeface="Consolas" panose="020B0609020204030204" pitchFamily="49" charset="0"/>
                <a:cs typeface="Consolas" panose="020B0609020204030204" pitchFamily="49" charset="0"/>
              </a:rPr>
              <a:t>.insertQuarter();</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void</a:t>
            </a:r>
            <a:r>
              <a:rPr lang="en-US" altLang="vi-VN">
                <a:solidFill>
                  <a:srgbClr val="000000"/>
                </a:solidFill>
                <a:latin typeface="Consolas" panose="020B0609020204030204" pitchFamily="49" charset="0"/>
                <a:cs typeface="Consolas" panose="020B0609020204030204" pitchFamily="49" charset="0"/>
              </a:rPr>
              <a:t> ejectQuarter() {</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0000C0"/>
                </a:solidFill>
                <a:latin typeface="Consolas" panose="020B0609020204030204" pitchFamily="49" charset="0"/>
                <a:cs typeface="Consolas" panose="020B0609020204030204" pitchFamily="49" charset="0"/>
              </a:rPr>
              <a:t>state</a:t>
            </a:r>
            <a:r>
              <a:rPr lang="en-US" altLang="vi-VN">
                <a:solidFill>
                  <a:srgbClr val="000000"/>
                </a:solidFill>
                <a:latin typeface="Consolas" panose="020B0609020204030204" pitchFamily="49" charset="0"/>
                <a:cs typeface="Consolas" panose="020B0609020204030204" pitchFamily="49" charset="0"/>
              </a:rPr>
              <a:t>.ejectQuarter();</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void</a:t>
            </a:r>
            <a:r>
              <a:rPr lang="en-US" altLang="vi-VN">
                <a:solidFill>
                  <a:srgbClr val="000000"/>
                </a:solidFill>
                <a:latin typeface="Consolas" panose="020B0609020204030204" pitchFamily="49" charset="0"/>
                <a:cs typeface="Consolas" panose="020B0609020204030204" pitchFamily="49" charset="0"/>
              </a:rPr>
              <a:t> turnCrank() {</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0000C0"/>
                </a:solidFill>
                <a:latin typeface="Consolas" panose="020B0609020204030204" pitchFamily="49" charset="0"/>
                <a:cs typeface="Consolas" panose="020B0609020204030204" pitchFamily="49" charset="0"/>
              </a:rPr>
              <a:t>state</a:t>
            </a:r>
            <a:r>
              <a:rPr lang="en-US" altLang="vi-VN">
                <a:solidFill>
                  <a:srgbClr val="000000"/>
                </a:solidFill>
                <a:latin typeface="Consolas" panose="020B0609020204030204" pitchFamily="49" charset="0"/>
                <a:cs typeface="Consolas" panose="020B0609020204030204" pitchFamily="49" charset="0"/>
              </a:rPr>
              <a:t>.turnCrank();</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0000C0"/>
                </a:solidFill>
                <a:latin typeface="Consolas" panose="020B0609020204030204" pitchFamily="49" charset="0"/>
                <a:cs typeface="Consolas" panose="020B0609020204030204" pitchFamily="49" charset="0"/>
              </a:rPr>
              <a:t>state</a:t>
            </a:r>
            <a:r>
              <a:rPr lang="en-US" altLang="vi-VN">
                <a:solidFill>
                  <a:srgbClr val="000000"/>
                </a:solidFill>
                <a:latin typeface="Consolas" panose="020B0609020204030204" pitchFamily="49" charset="0"/>
                <a:cs typeface="Consolas" panose="020B0609020204030204" pitchFamily="49" charset="0"/>
              </a:rPr>
              <a:t>.dispense();</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void</a:t>
            </a:r>
            <a:r>
              <a:rPr lang="en-US" altLang="vi-VN">
                <a:solidFill>
                  <a:srgbClr val="000000"/>
                </a:solidFill>
                <a:latin typeface="Consolas" panose="020B0609020204030204" pitchFamily="49" charset="0"/>
                <a:cs typeface="Consolas" panose="020B0609020204030204" pitchFamily="49" charset="0"/>
              </a:rPr>
              <a:t> setState(State state) {</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this</a:t>
            </a:r>
            <a:r>
              <a:rPr lang="en-US" altLang="vi-VN">
                <a:solidFill>
                  <a:srgbClr val="000000"/>
                </a:solidFill>
                <a:latin typeface="Consolas" panose="020B0609020204030204" pitchFamily="49" charset="0"/>
                <a:cs typeface="Consolas" panose="020B0609020204030204" pitchFamily="49" charset="0"/>
              </a:rPr>
              <a:t>.</a:t>
            </a:r>
            <a:r>
              <a:rPr lang="en-US" altLang="vi-VN">
                <a:solidFill>
                  <a:srgbClr val="0000C0"/>
                </a:solidFill>
                <a:latin typeface="Consolas" panose="020B0609020204030204" pitchFamily="49" charset="0"/>
                <a:cs typeface="Consolas" panose="020B0609020204030204" pitchFamily="49" charset="0"/>
              </a:rPr>
              <a:t>state</a:t>
            </a:r>
            <a:r>
              <a:rPr lang="en-US" altLang="vi-VN">
                <a:solidFill>
                  <a:srgbClr val="000000"/>
                </a:solidFill>
                <a:latin typeface="Consolas" panose="020B0609020204030204" pitchFamily="49" charset="0"/>
                <a:cs typeface="Consolas" panose="020B0609020204030204" pitchFamily="49" charset="0"/>
              </a:rPr>
              <a:t> = state;</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void</a:t>
            </a:r>
            <a:r>
              <a:rPr lang="en-US" altLang="vi-VN">
                <a:solidFill>
                  <a:srgbClr val="000000"/>
                </a:solidFill>
                <a:latin typeface="Consolas" panose="020B0609020204030204" pitchFamily="49" charset="0"/>
                <a:cs typeface="Consolas" panose="020B0609020204030204" pitchFamily="49" charset="0"/>
              </a:rPr>
              <a:t> releaseBall() {</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System.</a:t>
            </a:r>
            <a:r>
              <a:rPr lang="en-US" altLang="vi-VN" i="1">
                <a:solidFill>
                  <a:srgbClr val="0000C0"/>
                </a:solidFill>
                <a:latin typeface="Consolas" panose="020B0609020204030204" pitchFamily="49" charset="0"/>
                <a:cs typeface="Consolas" panose="020B0609020204030204" pitchFamily="49" charset="0"/>
              </a:rPr>
              <a:t>out</a:t>
            </a:r>
            <a:r>
              <a:rPr lang="en-US" altLang="vi-VN">
                <a:solidFill>
                  <a:srgbClr val="000000"/>
                </a:solidFill>
                <a:latin typeface="Consolas" panose="020B0609020204030204" pitchFamily="49" charset="0"/>
                <a:cs typeface="Consolas" panose="020B0609020204030204" pitchFamily="49" charset="0"/>
              </a:rPr>
              <a:t>.println(</a:t>
            </a:r>
            <a:r>
              <a:rPr lang="en-US" altLang="vi-VN">
                <a:solidFill>
                  <a:srgbClr val="2A00FF"/>
                </a:solidFill>
                <a:latin typeface="Consolas" panose="020B0609020204030204" pitchFamily="49" charset="0"/>
                <a:cs typeface="Consolas" panose="020B0609020204030204" pitchFamily="49" charset="0"/>
              </a:rPr>
              <a:t>"A gumball comes rolling out the slot..."</a:t>
            </a:r>
            <a:r>
              <a:rPr lang="en-US" altLang="vi-VN">
                <a:solidFill>
                  <a:srgbClr val="000000"/>
                </a:solidFill>
                <a:latin typeface="Consolas" panose="020B0609020204030204" pitchFamily="49" charset="0"/>
                <a:cs typeface="Consolas" panose="020B0609020204030204" pitchFamily="49" charset="0"/>
              </a:rPr>
              <a:t>);</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if</a:t>
            </a:r>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0000C0"/>
                </a:solidFill>
                <a:latin typeface="Consolas" panose="020B0609020204030204" pitchFamily="49" charset="0"/>
                <a:cs typeface="Consolas" panose="020B0609020204030204" pitchFamily="49" charset="0"/>
              </a:rPr>
              <a:t>count</a:t>
            </a:r>
            <a:r>
              <a:rPr lang="en-US" altLang="vi-VN">
                <a:solidFill>
                  <a:srgbClr val="000000"/>
                </a:solidFill>
                <a:latin typeface="Consolas" panose="020B0609020204030204" pitchFamily="49" charset="0"/>
                <a:cs typeface="Consolas" panose="020B0609020204030204" pitchFamily="49" charset="0"/>
              </a:rPr>
              <a:t> != 0) { </a:t>
            </a:r>
            <a:r>
              <a:rPr lang="en-US" altLang="vi-VN">
                <a:solidFill>
                  <a:srgbClr val="0000C0"/>
                </a:solidFill>
                <a:latin typeface="Consolas" panose="020B0609020204030204" pitchFamily="49" charset="0"/>
                <a:cs typeface="Consolas" panose="020B0609020204030204" pitchFamily="49" charset="0"/>
              </a:rPr>
              <a:t>count</a:t>
            </a:r>
            <a:r>
              <a:rPr lang="en-US" altLang="vi-VN">
                <a:solidFill>
                  <a:srgbClr val="000000"/>
                </a:solidFill>
                <a:latin typeface="Consolas" panose="020B0609020204030204" pitchFamily="49" charset="0"/>
                <a:cs typeface="Consolas" panose="020B0609020204030204" pitchFamily="49" charset="0"/>
              </a:rPr>
              <a:t> = </a:t>
            </a:r>
            <a:r>
              <a:rPr lang="en-US" altLang="vi-VN">
                <a:solidFill>
                  <a:srgbClr val="0000C0"/>
                </a:solidFill>
                <a:latin typeface="Consolas" panose="020B0609020204030204" pitchFamily="49" charset="0"/>
                <a:cs typeface="Consolas" panose="020B0609020204030204" pitchFamily="49" charset="0"/>
              </a:rPr>
              <a:t>count</a:t>
            </a:r>
            <a:r>
              <a:rPr lang="en-US" altLang="vi-VN">
                <a:solidFill>
                  <a:srgbClr val="000000"/>
                </a:solidFill>
                <a:latin typeface="Consolas" panose="020B0609020204030204" pitchFamily="49" charset="0"/>
                <a:cs typeface="Consolas" panose="020B0609020204030204" pitchFamily="49" charset="0"/>
              </a:rPr>
              <a:t> - 1; }</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endParaRPr lang="en-US" altLang="vi-VN">
              <a:latin typeface="Consolas" panose="020B0609020204030204" pitchFamily="49" charset="0"/>
              <a:cs typeface="Consolas" panose="020B0609020204030204" pitchFamily="49" charset="0"/>
            </a:endParaRPr>
          </a:p>
          <a:p>
            <a:r>
              <a:rPr lang="en-US" altLang="vi-VN" b="1">
                <a:solidFill>
                  <a:srgbClr val="7F0055"/>
                </a:solidFill>
                <a:latin typeface="Consolas" panose="020B0609020204030204" pitchFamily="49" charset="0"/>
                <a:cs typeface="Consolas" panose="020B0609020204030204" pitchFamily="49" charset="0"/>
              </a:rPr>
              <a:t>   void</a:t>
            </a:r>
            <a:r>
              <a:rPr lang="en-US" altLang="vi-VN">
                <a:solidFill>
                  <a:srgbClr val="000000"/>
                </a:solidFill>
                <a:latin typeface="Consolas" panose="020B0609020204030204" pitchFamily="49" charset="0"/>
                <a:cs typeface="Consolas" panose="020B0609020204030204" pitchFamily="49" charset="0"/>
              </a:rPr>
              <a:t> refill(</a:t>
            </a:r>
            <a:r>
              <a:rPr lang="en-US" altLang="vi-VN" b="1">
                <a:solidFill>
                  <a:srgbClr val="7F0055"/>
                </a:solidFill>
                <a:latin typeface="Consolas" panose="020B0609020204030204" pitchFamily="49" charset="0"/>
                <a:cs typeface="Consolas" panose="020B0609020204030204" pitchFamily="49" charset="0"/>
              </a:rPr>
              <a:t>int</a:t>
            </a:r>
            <a:r>
              <a:rPr lang="en-US" altLang="vi-VN">
                <a:solidFill>
                  <a:srgbClr val="000000"/>
                </a:solidFill>
                <a:latin typeface="Consolas" panose="020B0609020204030204" pitchFamily="49" charset="0"/>
                <a:cs typeface="Consolas" panose="020B0609020204030204" pitchFamily="49" charset="0"/>
              </a:rPr>
              <a:t> count) {</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this</a:t>
            </a:r>
            <a:r>
              <a:rPr lang="en-US" altLang="vi-VN">
                <a:solidFill>
                  <a:srgbClr val="000000"/>
                </a:solidFill>
                <a:latin typeface="Consolas" panose="020B0609020204030204" pitchFamily="49" charset="0"/>
                <a:cs typeface="Consolas" panose="020B0609020204030204" pitchFamily="49" charset="0"/>
              </a:rPr>
              <a:t>.</a:t>
            </a:r>
            <a:r>
              <a:rPr lang="en-US" altLang="vi-VN">
                <a:solidFill>
                  <a:srgbClr val="0000C0"/>
                </a:solidFill>
                <a:latin typeface="Consolas" panose="020B0609020204030204" pitchFamily="49" charset="0"/>
                <a:cs typeface="Consolas" panose="020B0609020204030204" pitchFamily="49" charset="0"/>
              </a:rPr>
              <a:t>count</a:t>
            </a:r>
            <a:r>
              <a:rPr lang="en-US" altLang="vi-VN">
                <a:solidFill>
                  <a:srgbClr val="000000"/>
                </a:solidFill>
                <a:latin typeface="Consolas" panose="020B0609020204030204" pitchFamily="49" charset="0"/>
                <a:cs typeface="Consolas" panose="020B0609020204030204" pitchFamily="49" charset="0"/>
              </a:rPr>
              <a:t> = count;</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0000C0"/>
                </a:solidFill>
                <a:latin typeface="Consolas" panose="020B0609020204030204" pitchFamily="49" charset="0"/>
                <a:cs typeface="Consolas" panose="020B0609020204030204" pitchFamily="49" charset="0"/>
              </a:rPr>
              <a:t>state</a:t>
            </a:r>
            <a:r>
              <a:rPr lang="en-US" altLang="vi-VN">
                <a:solidFill>
                  <a:srgbClr val="000000"/>
                </a:solidFill>
                <a:latin typeface="Consolas" panose="020B0609020204030204" pitchFamily="49" charset="0"/>
                <a:cs typeface="Consolas" panose="020B0609020204030204" pitchFamily="49" charset="0"/>
              </a:rPr>
              <a:t> = </a:t>
            </a:r>
            <a:r>
              <a:rPr lang="en-US" altLang="vi-VN">
                <a:solidFill>
                  <a:srgbClr val="0000C0"/>
                </a:solidFill>
                <a:latin typeface="Consolas" panose="020B0609020204030204" pitchFamily="49" charset="0"/>
                <a:cs typeface="Consolas" panose="020B0609020204030204" pitchFamily="49" charset="0"/>
              </a:rPr>
              <a:t>noQuarterState</a:t>
            </a:r>
            <a:r>
              <a:rPr lang="en-US" altLang="vi-VN">
                <a:solidFill>
                  <a:srgbClr val="000000"/>
                </a:solidFill>
                <a:latin typeface="Consolas" panose="020B0609020204030204" pitchFamily="49" charset="0"/>
                <a:cs typeface="Consolas" panose="020B0609020204030204" pitchFamily="49" charset="0"/>
              </a:rPr>
              <a:t>;</a:t>
            </a:r>
            <a:endParaRPr lang="en-US" altLang="vi-VN">
              <a:latin typeface="Consolas" panose="020B0609020204030204" pitchFamily="49" charset="0"/>
              <a:cs typeface="Consolas" panose="020B0609020204030204" pitchFamily="49" charset="0"/>
            </a:endParaRPr>
          </a:p>
          <a:p>
            <a:r>
              <a:rPr lang="en-US" altLang="vi-VN">
                <a:solidFill>
                  <a:srgbClr val="000000"/>
                </a:solidFill>
                <a:latin typeface="Consolas" panose="020B0609020204030204" pitchFamily="49" charset="0"/>
                <a:cs typeface="Consolas" panose="020B0609020204030204" pitchFamily="49" charset="0"/>
              </a:rPr>
              <a:t>   }</a:t>
            </a:r>
          </a:p>
        </p:txBody>
      </p:sp>
      <p:sp>
        <p:nvSpPr>
          <p:cNvPr id="169994" name="Text Box 6"/>
          <p:cNvSpPr txBox="1">
            <a:spLocks noChangeArrowheads="1"/>
          </p:cNvSpPr>
          <p:nvPr/>
        </p:nvSpPr>
        <p:spPr bwMode="auto">
          <a:xfrm>
            <a:off x="4800600" y="1752600"/>
            <a:ext cx="2743200" cy="830997"/>
          </a:xfrm>
          <a:prstGeom prst="rect">
            <a:avLst/>
          </a:prstGeom>
          <a:solidFill>
            <a:srgbClr val="CCFFCC"/>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600">
                <a:solidFill>
                  <a:srgbClr val="0A00D8"/>
                </a:solidFill>
                <a:latin typeface="+mj-lt"/>
              </a:rPr>
              <a:t>These methods are now VERY EASY to implement! We just delegate to the current state.</a:t>
            </a:r>
          </a:p>
        </p:txBody>
      </p:sp>
      <p:sp>
        <p:nvSpPr>
          <p:cNvPr id="169995" name="AutoShape 11"/>
          <p:cNvSpPr>
            <a:spLocks/>
          </p:cNvSpPr>
          <p:nvPr/>
        </p:nvSpPr>
        <p:spPr bwMode="auto">
          <a:xfrm>
            <a:off x="4419600" y="1219200"/>
            <a:ext cx="152400" cy="2209800"/>
          </a:xfrm>
          <a:prstGeom prst="rightBrace">
            <a:avLst>
              <a:gd name="adj1" fmla="val 120833"/>
              <a:gd name="adj2" fmla="val 50000"/>
            </a:avLst>
          </a:prstGeom>
          <a:noFill/>
          <a:ln w="28575">
            <a:solidFill>
              <a:srgbClr val="FF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vi-VN"/>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99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99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94" grpId="0" animBg="1"/>
      <p:bldP spid="16999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p:txBody>
          <a:bodyPr anchor="b"/>
          <a:lstStyle/>
          <a:p>
            <a:r>
              <a:rPr lang="en-US" altLang="vi-VN"/>
              <a:t>State Diagram</a:t>
            </a:r>
          </a:p>
        </p:txBody>
      </p:sp>
      <p:sp>
        <p:nvSpPr>
          <p:cNvPr id="20" name="Date Placeholder 3"/>
          <p:cNvSpPr>
            <a:spLocks noGrp="1"/>
          </p:cNvSpPr>
          <p:nvPr>
            <p:ph type="dt" sz="half" idx="10"/>
          </p:nvPr>
        </p:nvSpPr>
        <p:spPr/>
        <p:txBody>
          <a:bodyPr/>
          <a:lstStyle/>
          <a:p>
            <a:fld id="{42A93791-46DE-4C36-B457-6E6024316635}" type="datetime1">
              <a:rPr lang="en-US" altLang="vi-VN"/>
              <a:pPr/>
              <a:t>4/19/2023</a:t>
            </a:fld>
            <a:endParaRPr lang="en-US" altLang="vi-VN"/>
          </a:p>
        </p:txBody>
      </p:sp>
      <p:sp>
        <p:nvSpPr>
          <p:cNvPr id="19" name="Slide Number Placeholder 2"/>
          <p:cNvSpPr>
            <a:spLocks noGrp="1"/>
          </p:cNvSpPr>
          <p:nvPr>
            <p:ph type="sldNum" sz="quarter" idx="12"/>
          </p:nvPr>
        </p:nvSpPr>
        <p:spPr/>
        <p:txBody>
          <a:bodyPr/>
          <a:lstStyle/>
          <a:p>
            <a:fld id="{624ABFAD-BE15-445A-9311-078CE8DDB7E1}" type="slidenum">
              <a:rPr lang="en-US" altLang="vi-VN"/>
              <a:pPr/>
              <a:t>15</a:t>
            </a:fld>
            <a:endParaRPr lang="en-US" altLang="vi-VN"/>
          </a:p>
        </p:txBody>
      </p:sp>
      <p:grpSp>
        <p:nvGrpSpPr>
          <p:cNvPr id="21" name="Group 43"/>
          <p:cNvGrpSpPr>
            <a:grpSpLocks noChangeAspect="1"/>
          </p:cNvGrpSpPr>
          <p:nvPr/>
        </p:nvGrpSpPr>
        <p:grpSpPr bwMode="auto">
          <a:xfrm>
            <a:off x="1828800" y="1771329"/>
            <a:ext cx="4989226" cy="4077342"/>
            <a:chOff x="1334" y="1379"/>
            <a:chExt cx="3436" cy="2808"/>
          </a:xfrm>
        </p:grpSpPr>
        <p:sp>
          <p:nvSpPr>
            <p:cNvPr id="22" name="Rectangle 44"/>
            <p:cNvSpPr>
              <a:spLocks noChangeArrowheads="1"/>
            </p:cNvSpPr>
            <p:nvPr/>
          </p:nvSpPr>
          <p:spPr bwMode="auto">
            <a:xfrm>
              <a:off x="4719" y="3940"/>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23" name="Freeform 46"/>
            <p:cNvSpPr>
              <a:spLocks/>
            </p:cNvSpPr>
            <p:nvPr/>
          </p:nvSpPr>
          <p:spPr bwMode="auto">
            <a:xfrm>
              <a:off x="1430" y="2223"/>
              <a:ext cx="838" cy="408"/>
            </a:xfrm>
            <a:custGeom>
              <a:avLst/>
              <a:gdLst>
                <a:gd name="T0" fmla="*/ 916 w 7146"/>
                <a:gd name="T1" fmla="*/ 0 h 3480"/>
                <a:gd name="T2" fmla="*/ 0 w 7146"/>
                <a:gd name="T3" fmla="*/ 916 h 3480"/>
                <a:gd name="T4" fmla="*/ 0 w 7146"/>
                <a:gd name="T5" fmla="*/ 2564 h 3480"/>
                <a:gd name="T6" fmla="*/ 916 w 7146"/>
                <a:gd name="T7" fmla="*/ 3480 h 3480"/>
                <a:gd name="T8" fmla="*/ 6231 w 7146"/>
                <a:gd name="T9" fmla="*/ 3480 h 3480"/>
                <a:gd name="T10" fmla="*/ 7146 w 7146"/>
                <a:gd name="T11" fmla="*/ 2564 h 3480"/>
                <a:gd name="T12" fmla="*/ 7146 w 7146"/>
                <a:gd name="T13" fmla="*/ 916 h 3480"/>
                <a:gd name="T14" fmla="*/ 6231 w 7146"/>
                <a:gd name="T15" fmla="*/ 0 h 3480"/>
                <a:gd name="T16" fmla="*/ 916 w 7146"/>
                <a:gd name="T17" fmla="*/ 0 h 3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46" h="3480">
                  <a:moveTo>
                    <a:pt x="916" y="0"/>
                  </a:moveTo>
                  <a:cubicBezTo>
                    <a:pt x="410" y="0"/>
                    <a:pt x="0" y="410"/>
                    <a:pt x="0" y="916"/>
                  </a:cubicBezTo>
                  <a:lnTo>
                    <a:pt x="0" y="2564"/>
                  </a:lnTo>
                  <a:cubicBezTo>
                    <a:pt x="0" y="3070"/>
                    <a:pt x="410" y="3480"/>
                    <a:pt x="916" y="3480"/>
                  </a:cubicBezTo>
                  <a:lnTo>
                    <a:pt x="6231" y="3480"/>
                  </a:lnTo>
                  <a:cubicBezTo>
                    <a:pt x="6736" y="3480"/>
                    <a:pt x="7146" y="3070"/>
                    <a:pt x="7146" y="2564"/>
                  </a:cubicBezTo>
                  <a:lnTo>
                    <a:pt x="7146" y="916"/>
                  </a:lnTo>
                  <a:cubicBezTo>
                    <a:pt x="7146" y="410"/>
                    <a:pt x="6736" y="0"/>
                    <a:pt x="6231" y="0"/>
                  </a:cubicBezTo>
                  <a:lnTo>
                    <a:pt x="916" y="0"/>
                  </a:lnTo>
                  <a:close/>
                </a:path>
              </a:pathLst>
            </a:custGeom>
            <a:solidFill>
              <a:srgbClr val="FFFFB9"/>
            </a:solidFill>
            <a:ln w="17463" cap="rnd">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4" name="Rectangle 48"/>
            <p:cNvSpPr>
              <a:spLocks noChangeArrowheads="1"/>
            </p:cNvSpPr>
            <p:nvPr/>
          </p:nvSpPr>
          <p:spPr bwMode="auto">
            <a:xfrm>
              <a:off x="1521" y="2268"/>
              <a:ext cx="62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No Quater</a:t>
              </a:r>
              <a:endParaRPr kumimoji="0" lang="en-US" altLang="en-US" b="0" i="0" u="none" strike="noStrike" cap="none" normalizeH="0" baseline="0">
                <a:ln>
                  <a:noFill/>
                </a:ln>
                <a:solidFill>
                  <a:schemeClr val="tx1"/>
                </a:solidFill>
                <a:effectLst/>
              </a:endParaRPr>
            </a:p>
          </p:txBody>
        </p:sp>
        <p:sp>
          <p:nvSpPr>
            <p:cNvPr id="25" name="Rectangle 49"/>
            <p:cNvSpPr>
              <a:spLocks noChangeArrowheads="1"/>
            </p:cNvSpPr>
            <p:nvPr/>
          </p:nvSpPr>
          <p:spPr bwMode="auto">
            <a:xfrm>
              <a:off x="2157" y="2227"/>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26" name="Freeform 50"/>
            <p:cNvSpPr>
              <a:spLocks/>
            </p:cNvSpPr>
            <p:nvPr/>
          </p:nvSpPr>
          <p:spPr bwMode="auto">
            <a:xfrm>
              <a:off x="2547" y="1408"/>
              <a:ext cx="838" cy="407"/>
            </a:xfrm>
            <a:prstGeom prst="roundRect">
              <a:avLst>
                <a:gd name="adj" fmla="val 33859"/>
              </a:avLst>
            </a:prstGeom>
            <a:solidFill>
              <a:srgbClr val="FFFF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27" name="Rectangle 53"/>
            <p:cNvSpPr>
              <a:spLocks noChangeArrowheads="1"/>
            </p:cNvSpPr>
            <p:nvPr/>
          </p:nvSpPr>
          <p:spPr bwMode="auto">
            <a:xfrm>
              <a:off x="2615" y="1450"/>
              <a:ext cx="68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Has Quater</a:t>
              </a:r>
              <a:endParaRPr kumimoji="0" lang="en-US" altLang="en-US" b="0" i="0" u="none" strike="noStrike" cap="none" normalizeH="0" baseline="0">
                <a:ln>
                  <a:noFill/>
                </a:ln>
                <a:solidFill>
                  <a:schemeClr val="tx1"/>
                </a:solidFill>
                <a:effectLst/>
              </a:endParaRPr>
            </a:p>
          </p:txBody>
        </p:sp>
        <p:sp>
          <p:nvSpPr>
            <p:cNvPr id="28" name="Rectangle 54"/>
            <p:cNvSpPr>
              <a:spLocks noChangeArrowheads="1"/>
            </p:cNvSpPr>
            <p:nvPr/>
          </p:nvSpPr>
          <p:spPr bwMode="auto">
            <a:xfrm>
              <a:off x="3313" y="1409"/>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29" name="Freeform 55"/>
            <p:cNvSpPr>
              <a:spLocks/>
            </p:cNvSpPr>
            <p:nvPr/>
          </p:nvSpPr>
          <p:spPr bwMode="auto">
            <a:xfrm>
              <a:off x="3793" y="2223"/>
              <a:ext cx="860" cy="408"/>
            </a:xfrm>
            <a:custGeom>
              <a:avLst/>
              <a:gdLst>
                <a:gd name="T0" fmla="*/ 916 w 7333"/>
                <a:gd name="T1" fmla="*/ 0 h 3480"/>
                <a:gd name="T2" fmla="*/ 0 w 7333"/>
                <a:gd name="T3" fmla="*/ 916 h 3480"/>
                <a:gd name="T4" fmla="*/ 0 w 7333"/>
                <a:gd name="T5" fmla="*/ 2564 h 3480"/>
                <a:gd name="T6" fmla="*/ 916 w 7333"/>
                <a:gd name="T7" fmla="*/ 3480 h 3480"/>
                <a:gd name="T8" fmla="*/ 6418 w 7333"/>
                <a:gd name="T9" fmla="*/ 3480 h 3480"/>
                <a:gd name="T10" fmla="*/ 7333 w 7333"/>
                <a:gd name="T11" fmla="*/ 2564 h 3480"/>
                <a:gd name="T12" fmla="*/ 7333 w 7333"/>
                <a:gd name="T13" fmla="*/ 916 h 3480"/>
                <a:gd name="T14" fmla="*/ 6418 w 7333"/>
                <a:gd name="T15" fmla="*/ 0 h 3480"/>
                <a:gd name="T16" fmla="*/ 916 w 7333"/>
                <a:gd name="T17" fmla="*/ 0 h 3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33" h="3480">
                  <a:moveTo>
                    <a:pt x="916" y="0"/>
                  </a:moveTo>
                  <a:cubicBezTo>
                    <a:pt x="410" y="0"/>
                    <a:pt x="0" y="410"/>
                    <a:pt x="0" y="916"/>
                  </a:cubicBezTo>
                  <a:lnTo>
                    <a:pt x="0" y="2564"/>
                  </a:lnTo>
                  <a:cubicBezTo>
                    <a:pt x="0" y="3070"/>
                    <a:pt x="410" y="3480"/>
                    <a:pt x="916" y="3480"/>
                  </a:cubicBezTo>
                  <a:lnTo>
                    <a:pt x="6418" y="3480"/>
                  </a:lnTo>
                  <a:cubicBezTo>
                    <a:pt x="6923" y="3480"/>
                    <a:pt x="7333" y="3070"/>
                    <a:pt x="7333" y="2564"/>
                  </a:cubicBezTo>
                  <a:lnTo>
                    <a:pt x="7333" y="916"/>
                  </a:lnTo>
                  <a:cubicBezTo>
                    <a:pt x="7333" y="410"/>
                    <a:pt x="6923" y="0"/>
                    <a:pt x="6418" y="0"/>
                  </a:cubicBezTo>
                  <a:lnTo>
                    <a:pt x="916" y="0"/>
                  </a:lnTo>
                  <a:close/>
                </a:path>
              </a:pathLst>
            </a:custGeom>
            <a:solidFill>
              <a:srgbClr val="FFFF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30" name="Rectangle 58"/>
            <p:cNvSpPr>
              <a:spLocks noChangeArrowheads="1"/>
            </p:cNvSpPr>
            <p:nvPr/>
          </p:nvSpPr>
          <p:spPr bwMode="auto">
            <a:xfrm>
              <a:off x="3838" y="2268"/>
              <a:ext cx="76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Gumbal Sold</a:t>
              </a:r>
              <a:endParaRPr kumimoji="0" lang="en-US" altLang="en-US" b="0" i="0" u="none" strike="noStrike" cap="none" normalizeH="0" baseline="0">
                <a:ln>
                  <a:noFill/>
                </a:ln>
                <a:solidFill>
                  <a:schemeClr val="tx1"/>
                </a:solidFill>
                <a:effectLst/>
              </a:endParaRPr>
            </a:p>
          </p:txBody>
        </p:sp>
        <p:sp>
          <p:nvSpPr>
            <p:cNvPr id="31" name="Rectangle 59"/>
            <p:cNvSpPr>
              <a:spLocks noChangeArrowheads="1"/>
            </p:cNvSpPr>
            <p:nvPr/>
          </p:nvSpPr>
          <p:spPr bwMode="auto">
            <a:xfrm>
              <a:off x="4618" y="2227"/>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32" name="Freeform 61"/>
            <p:cNvSpPr>
              <a:spLocks/>
            </p:cNvSpPr>
            <p:nvPr/>
          </p:nvSpPr>
          <p:spPr bwMode="auto">
            <a:xfrm>
              <a:off x="2375" y="3683"/>
              <a:ext cx="1032" cy="409"/>
            </a:xfrm>
            <a:custGeom>
              <a:avLst/>
              <a:gdLst>
                <a:gd name="T0" fmla="*/ 916 w 8800"/>
                <a:gd name="T1" fmla="*/ 0 h 3480"/>
                <a:gd name="T2" fmla="*/ 0 w 8800"/>
                <a:gd name="T3" fmla="*/ 916 h 3480"/>
                <a:gd name="T4" fmla="*/ 0 w 8800"/>
                <a:gd name="T5" fmla="*/ 2564 h 3480"/>
                <a:gd name="T6" fmla="*/ 916 w 8800"/>
                <a:gd name="T7" fmla="*/ 3480 h 3480"/>
                <a:gd name="T8" fmla="*/ 7884 w 8800"/>
                <a:gd name="T9" fmla="*/ 3480 h 3480"/>
                <a:gd name="T10" fmla="*/ 8800 w 8800"/>
                <a:gd name="T11" fmla="*/ 2564 h 3480"/>
                <a:gd name="T12" fmla="*/ 8800 w 8800"/>
                <a:gd name="T13" fmla="*/ 916 h 3480"/>
                <a:gd name="T14" fmla="*/ 7884 w 8800"/>
                <a:gd name="T15" fmla="*/ 0 h 3480"/>
                <a:gd name="T16" fmla="*/ 916 w 8800"/>
                <a:gd name="T17" fmla="*/ 0 h 3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00" h="3480">
                  <a:moveTo>
                    <a:pt x="916" y="0"/>
                  </a:moveTo>
                  <a:cubicBezTo>
                    <a:pt x="410" y="0"/>
                    <a:pt x="0" y="410"/>
                    <a:pt x="0" y="916"/>
                  </a:cubicBezTo>
                  <a:lnTo>
                    <a:pt x="0" y="2564"/>
                  </a:lnTo>
                  <a:cubicBezTo>
                    <a:pt x="0" y="3070"/>
                    <a:pt x="410" y="3480"/>
                    <a:pt x="916" y="3480"/>
                  </a:cubicBezTo>
                  <a:lnTo>
                    <a:pt x="7884" y="3480"/>
                  </a:lnTo>
                  <a:cubicBezTo>
                    <a:pt x="8390" y="3480"/>
                    <a:pt x="8800" y="3070"/>
                    <a:pt x="8800" y="2564"/>
                  </a:cubicBezTo>
                  <a:lnTo>
                    <a:pt x="8800" y="916"/>
                  </a:lnTo>
                  <a:cubicBezTo>
                    <a:pt x="8800" y="410"/>
                    <a:pt x="8390" y="0"/>
                    <a:pt x="7884" y="0"/>
                  </a:cubicBezTo>
                  <a:lnTo>
                    <a:pt x="916" y="0"/>
                  </a:lnTo>
                  <a:close/>
                </a:path>
              </a:pathLst>
            </a:custGeom>
            <a:solidFill>
              <a:srgbClr val="FFFFB9"/>
            </a:solidFill>
            <a:ln w="17463" cap="rnd">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33" name="Rectangle 63"/>
            <p:cNvSpPr>
              <a:spLocks noChangeArrowheads="1"/>
            </p:cNvSpPr>
            <p:nvPr/>
          </p:nvSpPr>
          <p:spPr bwMode="auto">
            <a:xfrm>
              <a:off x="2412" y="3727"/>
              <a:ext cx="94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Out of Gumbals</a:t>
              </a:r>
              <a:endParaRPr kumimoji="0" lang="en-US" altLang="en-US" b="0" i="0" u="none" strike="noStrike" cap="none" normalizeH="0" baseline="0">
                <a:ln>
                  <a:noFill/>
                </a:ln>
                <a:solidFill>
                  <a:schemeClr val="tx1"/>
                </a:solidFill>
                <a:effectLst/>
              </a:endParaRPr>
            </a:p>
          </p:txBody>
        </p:sp>
        <p:sp>
          <p:nvSpPr>
            <p:cNvPr id="34" name="Rectangle 64"/>
            <p:cNvSpPr>
              <a:spLocks noChangeArrowheads="1"/>
            </p:cNvSpPr>
            <p:nvPr/>
          </p:nvSpPr>
          <p:spPr bwMode="auto">
            <a:xfrm>
              <a:off x="3382" y="3686"/>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35" name="Freeform 65"/>
            <p:cNvSpPr>
              <a:spLocks/>
            </p:cNvSpPr>
            <p:nvPr/>
          </p:nvSpPr>
          <p:spPr bwMode="auto">
            <a:xfrm>
              <a:off x="1817" y="1622"/>
              <a:ext cx="730" cy="601"/>
            </a:xfrm>
            <a:custGeom>
              <a:avLst/>
              <a:gdLst>
                <a:gd name="T0" fmla="*/ 0 w 730"/>
                <a:gd name="T1" fmla="*/ 601 h 601"/>
                <a:gd name="T2" fmla="*/ 0 w 730"/>
                <a:gd name="T3" fmla="*/ 0 h 601"/>
                <a:gd name="T4" fmla="*/ 730 w 730"/>
                <a:gd name="T5" fmla="*/ 0 h 601"/>
              </a:gdLst>
              <a:ahLst/>
              <a:cxnLst>
                <a:cxn ang="0">
                  <a:pos x="T0" y="T1"/>
                </a:cxn>
                <a:cxn ang="0">
                  <a:pos x="T2" y="T3"/>
                </a:cxn>
                <a:cxn ang="0">
                  <a:pos x="T4" y="T5"/>
                </a:cxn>
              </a:cxnLst>
              <a:rect l="0" t="0" r="r" b="b"/>
              <a:pathLst>
                <a:path w="730" h="601">
                  <a:moveTo>
                    <a:pt x="0" y="601"/>
                  </a:moveTo>
                  <a:lnTo>
                    <a:pt x="0" y="0"/>
                  </a:lnTo>
                  <a:lnTo>
                    <a:pt x="730" y="0"/>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36" name="Freeform 66"/>
            <p:cNvSpPr>
              <a:spLocks/>
            </p:cNvSpPr>
            <p:nvPr/>
          </p:nvSpPr>
          <p:spPr bwMode="auto">
            <a:xfrm>
              <a:off x="2440" y="1579"/>
              <a:ext cx="107" cy="86"/>
            </a:xfrm>
            <a:custGeom>
              <a:avLst/>
              <a:gdLst>
                <a:gd name="T0" fmla="*/ 0 w 107"/>
                <a:gd name="T1" fmla="*/ 86 h 86"/>
                <a:gd name="T2" fmla="*/ 107 w 107"/>
                <a:gd name="T3" fmla="*/ 43 h 86"/>
                <a:gd name="T4" fmla="*/ 0 w 107"/>
                <a:gd name="T5" fmla="*/ 0 h 86"/>
              </a:gdLst>
              <a:ahLst/>
              <a:cxnLst>
                <a:cxn ang="0">
                  <a:pos x="T0" y="T1"/>
                </a:cxn>
                <a:cxn ang="0">
                  <a:pos x="T2" y="T3"/>
                </a:cxn>
                <a:cxn ang="0">
                  <a:pos x="T4" y="T5"/>
                </a:cxn>
              </a:cxnLst>
              <a:rect l="0" t="0" r="r" b="b"/>
              <a:pathLst>
                <a:path w="107" h="86">
                  <a:moveTo>
                    <a:pt x="0" y="86"/>
                  </a:moveTo>
                  <a:lnTo>
                    <a:pt x="107" y="43"/>
                  </a:lnTo>
                  <a:lnTo>
                    <a:pt x="0" y="0"/>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37" name="Rectangle 67"/>
            <p:cNvSpPr>
              <a:spLocks noChangeArrowheads="1"/>
            </p:cNvSpPr>
            <p:nvPr/>
          </p:nvSpPr>
          <p:spPr bwMode="auto">
            <a:xfrm>
              <a:off x="1334" y="1765"/>
              <a:ext cx="41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Inserts</a:t>
              </a:r>
              <a:endParaRPr kumimoji="0" lang="en-US" altLang="en-US" b="0" i="0" u="none" strike="noStrike" cap="none" normalizeH="0" baseline="0">
                <a:ln>
                  <a:noFill/>
                </a:ln>
                <a:solidFill>
                  <a:schemeClr val="tx1"/>
                </a:solidFill>
                <a:effectLst/>
              </a:endParaRPr>
            </a:p>
          </p:txBody>
        </p:sp>
        <p:sp>
          <p:nvSpPr>
            <p:cNvPr id="38" name="Rectangle 68"/>
            <p:cNvSpPr>
              <a:spLocks noChangeArrowheads="1"/>
            </p:cNvSpPr>
            <p:nvPr/>
          </p:nvSpPr>
          <p:spPr bwMode="auto">
            <a:xfrm>
              <a:off x="1759" y="1765"/>
              <a:ext cx="4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 </a:t>
              </a:r>
              <a:endParaRPr kumimoji="0" lang="en-US" altLang="en-US" b="0" i="0" u="none" strike="noStrike" cap="none" normalizeH="0" baseline="0">
                <a:ln>
                  <a:noFill/>
                </a:ln>
                <a:solidFill>
                  <a:schemeClr val="tx1"/>
                </a:solidFill>
                <a:effectLst/>
              </a:endParaRPr>
            </a:p>
          </p:txBody>
        </p:sp>
        <p:sp>
          <p:nvSpPr>
            <p:cNvPr id="39" name="Rectangle 69"/>
            <p:cNvSpPr>
              <a:spLocks noChangeArrowheads="1"/>
            </p:cNvSpPr>
            <p:nvPr/>
          </p:nvSpPr>
          <p:spPr bwMode="auto">
            <a:xfrm>
              <a:off x="1334" y="1936"/>
              <a:ext cx="39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quater</a:t>
              </a:r>
              <a:endParaRPr kumimoji="0" lang="en-US" altLang="en-US" b="0" i="0" u="none" strike="noStrike" cap="none" normalizeH="0" baseline="0">
                <a:ln>
                  <a:noFill/>
                </a:ln>
                <a:solidFill>
                  <a:schemeClr val="tx1"/>
                </a:solidFill>
                <a:effectLst/>
              </a:endParaRPr>
            </a:p>
          </p:txBody>
        </p:sp>
        <p:sp>
          <p:nvSpPr>
            <p:cNvPr id="40" name="Rectangle 70"/>
            <p:cNvSpPr>
              <a:spLocks noChangeArrowheads="1"/>
            </p:cNvSpPr>
            <p:nvPr/>
          </p:nvSpPr>
          <p:spPr bwMode="auto">
            <a:xfrm>
              <a:off x="1733" y="1895"/>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41" name="Freeform 71"/>
            <p:cNvSpPr>
              <a:spLocks/>
            </p:cNvSpPr>
            <p:nvPr/>
          </p:nvSpPr>
          <p:spPr bwMode="auto">
            <a:xfrm>
              <a:off x="2279" y="1826"/>
              <a:ext cx="741" cy="612"/>
            </a:xfrm>
            <a:custGeom>
              <a:avLst/>
              <a:gdLst>
                <a:gd name="T0" fmla="*/ 741 w 741"/>
                <a:gd name="T1" fmla="*/ 0 h 612"/>
                <a:gd name="T2" fmla="*/ 741 w 741"/>
                <a:gd name="T3" fmla="*/ 612 h 612"/>
                <a:gd name="T4" fmla="*/ 0 w 741"/>
                <a:gd name="T5" fmla="*/ 612 h 612"/>
              </a:gdLst>
              <a:ahLst/>
              <a:cxnLst>
                <a:cxn ang="0">
                  <a:pos x="T0" y="T1"/>
                </a:cxn>
                <a:cxn ang="0">
                  <a:pos x="T2" y="T3"/>
                </a:cxn>
                <a:cxn ang="0">
                  <a:pos x="T4" y="T5"/>
                </a:cxn>
              </a:cxnLst>
              <a:rect l="0" t="0" r="r" b="b"/>
              <a:pathLst>
                <a:path w="741" h="612">
                  <a:moveTo>
                    <a:pt x="741" y="0"/>
                  </a:moveTo>
                  <a:lnTo>
                    <a:pt x="741" y="612"/>
                  </a:lnTo>
                  <a:lnTo>
                    <a:pt x="0" y="612"/>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42" name="Freeform 72"/>
            <p:cNvSpPr>
              <a:spLocks/>
            </p:cNvSpPr>
            <p:nvPr/>
          </p:nvSpPr>
          <p:spPr bwMode="auto">
            <a:xfrm>
              <a:off x="2279" y="2395"/>
              <a:ext cx="107" cy="86"/>
            </a:xfrm>
            <a:custGeom>
              <a:avLst/>
              <a:gdLst>
                <a:gd name="T0" fmla="*/ 107 w 107"/>
                <a:gd name="T1" fmla="*/ 0 h 86"/>
                <a:gd name="T2" fmla="*/ 0 w 107"/>
                <a:gd name="T3" fmla="*/ 43 h 86"/>
                <a:gd name="T4" fmla="*/ 107 w 107"/>
                <a:gd name="T5" fmla="*/ 86 h 86"/>
              </a:gdLst>
              <a:ahLst/>
              <a:cxnLst>
                <a:cxn ang="0">
                  <a:pos x="T0" y="T1"/>
                </a:cxn>
                <a:cxn ang="0">
                  <a:pos x="T2" y="T3"/>
                </a:cxn>
                <a:cxn ang="0">
                  <a:pos x="T4" y="T5"/>
                </a:cxn>
              </a:cxnLst>
              <a:rect l="0" t="0" r="r" b="b"/>
              <a:pathLst>
                <a:path w="107" h="86">
                  <a:moveTo>
                    <a:pt x="107" y="0"/>
                  </a:moveTo>
                  <a:lnTo>
                    <a:pt x="0" y="43"/>
                  </a:lnTo>
                  <a:lnTo>
                    <a:pt x="107" y="86"/>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43" name="Rectangle 73"/>
            <p:cNvSpPr>
              <a:spLocks noChangeArrowheads="1"/>
            </p:cNvSpPr>
            <p:nvPr/>
          </p:nvSpPr>
          <p:spPr bwMode="auto">
            <a:xfrm>
              <a:off x="2558" y="1928"/>
              <a:ext cx="35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ejects</a:t>
              </a:r>
              <a:endParaRPr kumimoji="0" lang="en-US" altLang="en-US" b="0" i="0" u="none" strike="noStrike" cap="none" normalizeH="0" baseline="0">
                <a:ln>
                  <a:noFill/>
                </a:ln>
                <a:solidFill>
                  <a:schemeClr val="tx1"/>
                </a:solidFill>
                <a:effectLst/>
              </a:endParaRPr>
            </a:p>
          </p:txBody>
        </p:sp>
        <p:sp>
          <p:nvSpPr>
            <p:cNvPr id="44" name="Rectangle 74"/>
            <p:cNvSpPr>
              <a:spLocks noChangeArrowheads="1"/>
            </p:cNvSpPr>
            <p:nvPr/>
          </p:nvSpPr>
          <p:spPr bwMode="auto">
            <a:xfrm>
              <a:off x="2920" y="1928"/>
              <a:ext cx="4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 </a:t>
              </a:r>
              <a:endParaRPr kumimoji="0" lang="en-US" altLang="en-US" b="0" i="0" u="none" strike="noStrike" cap="none" normalizeH="0" baseline="0">
                <a:ln>
                  <a:noFill/>
                </a:ln>
                <a:solidFill>
                  <a:schemeClr val="tx1"/>
                </a:solidFill>
                <a:effectLst/>
              </a:endParaRPr>
            </a:p>
          </p:txBody>
        </p:sp>
        <p:sp>
          <p:nvSpPr>
            <p:cNvPr id="45" name="Rectangle 75"/>
            <p:cNvSpPr>
              <a:spLocks noChangeArrowheads="1"/>
            </p:cNvSpPr>
            <p:nvPr/>
          </p:nvSpPr>
          <p:spPr bwMode="auto">
            <a:xfrm>
              <a:off x="2966" y="1928"/>
              <a:ext cx="4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 </a:t>
              </a:r>
              <a:endParaRPr kumimoji="0" lang="en-US" altLang="en-US" b="0" i="0" u="none" strike="noStrike" cap="none" normalizeH="0" baseline="0">
                <a:ln>
                  <a:noFill/>
                </a:ln>
                <a:solidFill>
                  <a:schemeClr val="tx1"/>
                </a:solidFill>
                <a:effectLst/>
              </a:endParaRPr>
            </a:p>
          </p:txBody>
        </p:sp>
        <p:sp>
          <p:nvSpPr>
            <p:cNvPr id="46" name="Rectangle 76"/>
            <p:cNvSpPr>
              <a:spLocks noChangeArrowheads="1"/>
            </p:cNvSpPr>
            <p:nvPr/>
          </p:nvSpPr>
          <p:spPr bwMode="auto">
            <a:xfrm>
              <a:off x="2558" y="2095"/>
              <a:ext cx="39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quater</a:t>
              </a:r>
              <a:endParaRPr kumimoji="0" lang="en-US" altLang="en-US" b="0" i="0" u="none" strike="noStrike" cap="none" normalizeH="0" baseline="0">
                <a:ln>
                  <a:noFill/>
                </a:ln>
                <a:solidFill>
                  <a:schemeClr val="tx1"/>
                </a:solidFill>
                <a:effectLst/>
              </a:endParaRPr>
            </a:p>
          </p:txBody>
        </p:sp>
        <p:sp>
          <p:nvSpPr>
            <p:cNvPr id="47" name="Rectangle 77"/>
            <p:cNvSpPr>
              <a:spLocks noChangeArrowheads="1"/>
            </p:cNvSpPr>
            <p:nvPr/>
          </p:nvSpPr>
          <p:spPr bwMode="auto">
            <a:xfrm>
              <a:off x="2958" y="2054"/>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48" name="Freeform 78"/>
            <p:cNvSpPr>
              <a:spLocks/>
            </p:cNvSpPr>
            <p:nvPr/>
          </p:nvSpPr>
          <p:spPr bwMode="auto">
            <a:xfrm>
              <a:off x="3396" y="1622"/>
              <a:ext cx="827" cy="601"/>
            </a:xfrm>
            <a:custGeom>
              <a:avLst/>
              <a:gdLst>
                <a:gd name="T0" fmla="*/ 0 w 827"/>
                <a:gd name="T1" fmla="*/ 0 h 601"/>
                <a:gd name="T2" fmla="*/ 827 w 827"/>
                <a:gd name="T3" fmla="*/ 0 h 601"/>
                <a:gd name="T4" fmla="*/ 827 w 827"/>
                <a:gd name="T5" fmla="*/ 601 h 601"/>
              </a:gdLst>
              <a:ahLst/>
              <a:cxnLst>
                <a:cxn ang="0">
                  <a:pos x="T0" y="T1"/>
                </a:cxn>
                <a:cxn ang="0">
                  <a:pos x="T2" y="T3"/>
                </a:cxn>
                <a:cxn ang="0">
                  <a:pos x="T4" y="T5"/>
                </a:cxn>
              </a:cxnLst>
              <a:rect l="0" t="0" r="r" b="b"/>
              <a:pathLst>
                <a:path w="827" h="601">
                  <a:moveTo>
                    <a:pt x="0" y="0"/>
                  </a:moveTo>
                  <a:lnTo>
                    <a:pt x="827" y="0"/>
                  </a:lnTo>
                  <a:lnTo>
                    <a:pt x="827" y="601"/>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49" name="Freeform 79"/>
            <p:cNvSpPr>
              <a:spLocks/>
            </p:cNvSpPr>
            <p:nvPr/>
          </p:nvSpPr>
          <p:spPr bwMode="auto">
            <a:xfrm>
              <a:off x="4180" y="2116"/>
              <a:ext cx="86" cy="107"/>
            </a:xfrm>
            <a:custGeom>
              <a:avLst/>
              <a:gdLst>
                <a:gd name="T0" fmla="*/ 0 w 86"/>
                <a:gd name="T1" fmla="*/ 0 h 107"/>
                <a:gd name="T2" fmla="*/ 43 w 86"/>
                <a:gd name="T3" fmla="*/ 107 h 107"/>
                <a:gd name="T4" fmla="*/ 86 w 86"/>
                <a:gd name="T5" fmla="*/ 0 h 107"/>
              </a:gdLst>
              <a:ahLst/>
              <a:cxnLst>
                <a:cxn ang="0">
                  <a:pos x="T0" y="T1"/>
                </a:cxn>
                <a:cxn ang="0">
                  <a:pos x="T2" y="T3"/>
                </a:cxn>
                <a:cxn ang="0">
                  <a:pos x="T4" y="T5"/>
                </a:cxn>
              </a:cxnLst>
              <a:rect l="0" t="0" r="r" b="b"/>
              <a:pathLst>
                <a:path w="86" h="107">
                  <a:moveTo>
                    <a:pt x="0" y="0"/>
                  </a:moveTo>
                  <a:lnTo>
                    <a:pt x="43" y="107"/>
                  </a:lnTo>
                  <a:lnTo>
                    <a:pt x="86" y="0"/>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50" name="Rectangle 80"/>
            <p:cNvSpPr>
              <a:spLocks noChangeArrowheads="1"/>
            </p:cNvSpPr>
            <p:nvPr/>
          </p:nvSpPr>
          <p:spPr bwMode="auto">
            <a:xfrm>
              <a:off x="3570" y="1420"/>
              <a:ext cx="67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turns crank</a:t>
              </a:r>
              <a:endParaRPr kumimoji="0" lang="en-US" altLang="en-US" b="0" i="0" u="none" strike="noStrike" cap="none" normalizeH="0" baseline="0">
                <a:ln>
                  <a:noFill/>
                </a:ln>
                <a:solidFill>
                  <a:schemeClr val="tx1"/>
                </a:solidFill>
                <a:effectLst/>
              </a:endParaRPr>
            </a:p>
          </p:txBody>
        </p:sp>
        <p:sp>
          <p:nvSpPr>
            <p:cNvPr id="51" name="Rectangle 81"/>
            <p:cNvSpPr>
              <a:spLocks noChangeArrowheads="1"/>
            </p:cNvSpPr>
            <p:nvPr/>
          </p:nvSpPr>
          <p:spPr bwMode="auto">
            <a:xfrm>
              <a:off x="4267" y="1379"/>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grpSp>
          <p:nvGrpSpPr>
            <p:cNvPr id="52" name="Group 84"/>
            <p:cNvGrpSpPr>
              <a:grpSpLocks/>
            </p:cNvGrpSpPr>
            <p:nvPr/>
          </p:nvGrpSpPr>
          <p:grpSpPr bwMode="auto">
            <a:xfrm>
              <a:off x="2762" y="3039"/>
              <a:ext cx="140" cy="139"/>
              <a:chOff x="2762" y="3039"/>
              <a:chExt cx="140" cy="139"/>
            </a:xfrm>
          </p:grpSpPr>
          <p:sp>
            <p:nvSpPr>
              <p:cNvPr id="65" name="Oval 64"/>
              <p:cNvSpPr>
                <a:spLocks noChangeArrowheads="1"/>
              </p:cNvSpPr>
              <p:nvPr/>
            </p:nvSpPr>
            <p:spPr bwMode="auto">
              <a:xfrm>
                <a:off x="2762" y="3039"/>
                <a:ext cx="140" cy="139"/>
              </a:xfrm>
              <a:prstGeom prst="ellipse">
                <a:avLst/>
              </a:prstGeom>
              <a:solidFill>
                <a:srgbClr val="FFFF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66" name="Oval 65"/>
              <p:cNvSpPr>
                <a:spLocks noChangeArrowheads="1"/>
              </p:cNvSpPr>
              <p:nvPr/>
            </p:nvSpPr>
            <p:spPr bwMode="auto">
              <a:xfrm>
                <a:off x="2762" y="3039"/>
                <a:ext cx="140" cy="139"/>
              </a:xfrm>
              <a:prstGeom prst="ellipse">
                <a:avLst/>
              </a:prstGeom>
              <a:noFill/>
              <a:ln w="17463" cap="rnd">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grpSp>
        <p:sp>
          <p:nvSpPr>
            <p:cNvPr id="53" name="Freeform 85"/>
            <p:cNvSpPr>
              <a:spLocks/>
            </p:cNvSpPr>
            <p:nvPr/>
          </p:nvSpPr>
          <p:spPr bwMode="auto">
            <a:xfrm>
              <a:off x="2912" y="2642"/>
              <a:ext cx="1311" cy="472"/>
            </a:xfrm>
            <a:custGeom>
              <a:avLst/>
              <a:gdLst>
                <a:gd name="T0" fmla="*/ 1311 w 1311"/>
                <a:gd name="T1" fmla="*/ 0 h 472"/>
                <a:gd name="T2" fmla="*/ 1311 w 1311"/>
                <a:gd name="T3" fmla="*/ 472 h 472"/>
                <a:gd name="T4" fmla="*/ 0 w 1311"/>
                <a:gd name="T5" fmla="*/ 472 h 472"/>
              </a:gdLst>
              <a:ahLst/>
              <a:cxnLst>
                <a:cxn ang="0">
                  <a:pos x="T0" y="T1"/>
                </a:cxn>
                <a:cxn ang="0">
                  <a:pos x="T2" y="T3"/>
                </a:cxn>
                <a:cxn ang="0">
                  <a:pos x="T4" y="T5"/>
                </a:cxn>
              </a:cxnLst>
              <a:rect l="0" t="0" r="r" b="b"/>
              <a:pathLst>
                <a:path w="1311" h="472">
                  <a:moveTo>
                    <a:pt x="1311" y="0"/>
                  </a:moveTo>
                  <a:lnTo>
                    <a:pt x="1311" y="472"/>
                  </a:lnTo>
                  <a:lnTo>
                    <a:pt x="0" y="472"/>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54" name="Freeform 86"/>
            <p:cNvSpPr>
              <a:spLocks/>
            </p:cNvSpPr>
            <p:nvPr/>
          </p:nvSpPr>
          <p:spPr bwMode="auto">
            <a:xfrm>
              <a:off x="2912" y="3071"/>
              <a:ext cx="108" cy="86"/>
            </a:xfrm>
            <a:custGeom>
              <a:avLst/>
              <a:gdLst>
                <a:gd name="T0" fmla="*/ 108 w 108"/>
                <a:gd name="T1" fmla="*/ 0 h 86"/>
                <a:gd name="T2" fmla="*/ 0 w 108"/>
                <a:gd name="T3" fmla="*/ 43 h 86"/>
                <a:gd name="T4" fmla="*/ 108 w 108"/>
                <a:gd name="T5" fmla="*/ 86 h 86"/>
              </a:gdLst>
              <a:ahLst/>
              <a:cxnLst>
                <a:cxn ang="0">
                  <a:pos x="T0" y="T1"/>
                </a:cxn>
                <a:cxn ang="0">
                  <a:pos x="T2" y="T3"/>
                </a:cxn>
                <a:cxn ang="0">
                  <a:pos x="T4" y="T5"/>
                </a:cxn>
              </a:cxnLst>
              <a:rect l="0" t="0" r="r" b="b"/>
              <a:pathLst>
                <a:path w="108" h="86">
                  <a:moveTo>
                    <a:pt x="108" y="0"/>
                  </a:moveTo>
                  <a:lnTo>
                    <a:pt x="0" y="43"/>
                  </a:lnTo>
                  <a:lnTo>
                    <a:pt x="108" y="86"/>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55" name="Rectangle 87"/>
            <p:cNvSpPr>
              <a:spLocks noChangeArrowheads="1"/>
            </p:cNvSpPr>
            <p:nvPr/>
          </p:nvSpPr>
          <p:spPr bwMode="auto">
            <a:xfrm>
              <a:off x="3106" y="2900"/>
              <a:ext cx="104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dispense gumball</a:t>
              </a:r>
              <a:endParaRPr kumimoji="0" lang="en-US" altLang="en-US" b="0" i="0" u="none" strike="noStrike" cap="none" normalizeH="0" baseline="0">
                <a:ln>
                  <a:noFill/>
                </a:ln>
                <a:solidFill>
                  <a:schemeClr val="tx1"/>
                </a:solidFill>
                <a:effectLst/>
              </a:endParaRPr>
            </a:p>
          </p:txBody>
        </p:sp>
        <p:sp>
          <p:nvSpPr>
            <p:cNvPr id="56" name="Rectangle 88"/>
            <p:cNvSpPr>
              <a:spLocks noChangeArrowheads="1"/>
            </p:cNvSpPr>
            <p:nvPr/>
          </p:nvSpPr>
          <p:spPr bwMode="auto">
            <a:xfrm>
              <a:off x="4179" y="2859"/>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57" name="Line 89"/>
            <p:cNvSpPr>
              <a:spLocks noChangeShapeType="1"/>
            </p:cNvSpPr>
            <p:nvPr/>
          </p:nvSpPr>
          <p:spPr bwMode="auto">
            <a:xfrm>
              <a:off x="2837" y="3189"/>
              <a:ext cx="0" cy="494"/>
            </a:xfrm>
            <a:prstGeom prst="line">
              <a:avLst/>
            </a:prstGeom>
            <a:noFill/>
            <a:ln w="17463" cap="flat">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58" name="Freeform 90"/>
            <p:cNvSpPr>
              <a:spLocks/>
            </p:cNvSpPr>
            <p:nvPr/>
          </p:nvSpPr>
          <p:spPr bwMode="auto">
            <a:xfrm>
              <a:off x="2794" y="3576"/>
              <a:ext cx="86" cy="107"/>
            </a:xfrm>
            <a:custGeom>
              <a:avLst/>
              <a:gdLst>
                <a:gd name="T0" fmla="*/ 0 w 86"/>
                <a:gd name="T1" fmla="*/ 0 h 107"/>
                <a:gd name="T2" fmla="*/ 43 w 86"/>
                <a:gd name="T3" fmla="*/ 107 h 107"/>
                <a:gd name="T4" fmla="*/ 86 w 86"/>
                <a:gd name="T5" fmla="*/ 0 h 107"/>
              </a:gdLst>
              <a:ahLst/>
              <a:cxnLst>
                <a:cxn ang="0">
                  <a:pos x="T0" y="T1"/>
                </a:cxn>
                <a:cxn ang="0">
                  <a:pos x="T2" y="T3"/>
                </a:cxn>
                <a:cxn ang="0">
                  <a:pos x="T4" y="T5"/>
                </a:cxn>
              </a:cxnLst>
              <a:rect l="0" t="0" r="r" b="b"/>
              <a:pathLst>
                <a:path w="86" h="107">
                  <a:moveTo>
                    <a:pt x="0" y="0"/>
                  </a:moveTo>
                  <a:lnTo>
                    <a:pt x="43" y="107"/>
                  </a:lnTo>
                  <a:lnTo>
                    <a:pt x="86" y="0"/>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59" name="Rectangle 91"/>
            <p:cNvSpPr>
              <a:spLocks noChangeArrowheads="1"/>
            </p:cNvSpPr>
            <p:nvPr/>
          </p:nvSpPr>
          <p:spPr bwMode="auto">
            <a:xfrm>
              <a:off x="2881" y="3371"/>
              <a:ext cx="94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 gumballs=0 ] </a:t>
              </a:r>
              <a:endParaRPr kumimoji="0" lang="en-US" altLang="en-US" b="0" i="0" u="none" strike="noStrike" cap="none" normalizeH="0" baseline="0">
                <a:ln>
                  <a:noFill/>
                </a:ln>
                <a:solidFill>
                  <a:schemeClr val="tx1"/>
                </a:solidFill>
                <a:effectLst/>
              </a:endParaRPr>
            </a:p>
          </p:txBody>
        </p:sp>
        <p:sp>
          <p:nvSpPr>
            <p:cNvPr id="60" name="Rectangle 92"/>
            <p:cNvSpPr>
              <a:spLocks noChangeArrowheads="1"/>
            </p:cNvSpPr>
            <p:nvPr/>
          </p:nvSpPr>
          <p:spPr bwMode="auto">
            <a:xfrm>
              <a:off x="3853" y="3330"/>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1" name="Freeform 93"/>
            <p:cNvSpPr>
              <a:spLocks/>
            </p:cNvSpPr>
            <p:nvPr/>
          </p:nvSpPr>
          <p:spPr bwMode="auto">
            <a:xfrm>
              <a:off x="1817" y="2642"/>
              <a:ext cx="945" cy="472"/>
            </a:xfrm>
            <a:custGeom>
              <a:avLst/>
              <a:gdLst>
                <a:gd name="T0" fmla="*/ 945 w 945"/>
                <a:gd name="T1" fmla="*/ 472 h 472"/>
                <a:gd name="T2" fmla="*/ 0 w 945"/>
                <a:gd name="T3" fmla="*/ 472 h 472"/>
                <a:gd name="T4" fmla="*/ 0 w 945"/>
                <a:gd name="T5" fmla="*/ 0 h 472"/>
              </a:gdLst>
              <a:ahLst/>
              <a:cxnLst>
                <a:cxn ang="0">
                  <a:pos x="T0" y="T1"/>
                </a:cxn>
                <a:cxn ang="0">
                  <a:pos x="T2" y="T3"/>
                </a:cxn>
                <a:cxn ang="0">
                  <a:pos x="T4" y="T5"/>
                </a:cxn>
              </a:cxnLst>
              <a:rect l="0" t="0" r="r" b="b"/>
              <a:pathLst>
                <a:path w="945" h="472">
                  <a:moveTo>
                    <a:pt x="945" y="472"/>
                  </a:moveTo>
                  <a:lnTo>
                    <a:pt x="0" y="472"/>
                  </a:lnTo>
                  <a:lnTo>
                    <a:pt x="0" y="0"/>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62" name="Freeform 94"/>
            <p:cNvSpPr>
              <a:spLocks/>
            </p:cNvSpPr>
            <p:nvPr/>
          </p:nvSpPr>
          <p:spPr bwMode="auto">
            <a:xfrm>
              <a:off x="1774" y="2642"/>
              <a:ext cx="86" cy="107"/>
            </a:xfrm>
            <a:custGeom>
              <a:avLst/>
              <a:gdLst>
                <a:gd name="T0" fmla="*/ 86 w 86"/>
                <a:gd name="T1" fmla="*/ 107 h 107"/>
                <a:gd name="T2" fmla="*/ 43 w 86"/>
                <a:gd name="T3" fmla="*/ 0 h 107"/>
                <a:gd name="T4" fmla="*/ 0 w 86"/>
                <a:gd name="T5" fmla="*/ 107 h 107"/>
              </a:gdLst>
              <a:ahLst/>
              <a:cxnLst>
                <a:cxn ang="0">
                  <a:pos x="T0" y="T1"/>
                </a:cxn>
                <a:cxn ang="0">
                  <a:pos x="T2" y="T3"/>
                </a:cxn>
                <a:cxn ang="0">
                  <a:pos x="T4" y="T5"/>
                </a:cxn>
              </a:cxnLst>
              <a:rect l="0" t="0" r="r" b="b"/>
              <a:pathLst>
                <a:path w="86" h="107">
                  <a:moveTo>
                    <a:pt x="86" y="107"/>
                  </a:moveTo>
                  <a:lnTo>
                    <a:pt x="43" y="0"/>
                  </a:lnTo>
                  <a:lnTo>
                    <a:pt x="0" y="107"/>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63" name="Rectangle 95"/>
            <p:cNvSpPr>
              <a:spLocks noChangeArrowheads="1"/>
            </p:cNvSpPr>
            <p:nvPr/>
          </p:nvSpPr>
          <p:spPr bwMode="auto">
            <a:xfrm>
              <a:off x="1849" y="2898"/>
              <a:ext cx="94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 gumballs&gt;0 ] </a:t>
              </a:r>
              <a:endParaRPr kumimoji="0" lang="en-US" altLang="en-US" b="0" i="0" u="none" strike="noStrike" cap="none" normalizeH="0" baseline="0">
                <a:ln>
                  <a:noFill/>
                </a:ln>
                <a:solidFill>
                  <a:schemeClr val="tx1"/>
                </a:solidFill>
                <a:effectLst/>
              </a:endParaRPr>
            </a:p>
          </p:txBody>
        </p:sp>
        <p:sp>
          <p:nvSpPr>
            <p:cNvPr id="64" name="Rectangle 96"/>
            <p:cNvSpPr>
              <a:spLocks noChangeArrowheads="1"/>
            </p:cNvSpPr>
            <p:nvPr/>
          </p:nvSpPr>
          <p:spPr bwMode="auto">
            <a:xfrm>
              <a:off x="2821" y="2857"/>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gr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vi-VN"/>
              <a:t>Check out the </a:t>
            </a:r>
            <a:r>
              <a:rPr lang="en-US" altLang="vi-VN">
                <a:solidFill>
                  <a:srgbClr val="0022E0"/>
                </a:solidFill>
                <a:latin typeface="Consolas" panose="020B0609020204030204" pitchFamily="49" charset="0"/>
                <a:cs typeface="Consolas" panose="020B0609020204030204" pitchFamily="49" charset="0"/>
              </a:rPr>
              <a:t>SoldState</a:t>
            </a:r>
          </a:p>
        </p:txBody>
      </p:sp>
      <p:sp>
        <p:nvSpPr>
          <p:cNvPr id="7" name="Date Placeholder 4"/>
          <p:cNvSpPr>
            <a:spLocks noGrp="1"/>
          </p:cNvSpPr>
          <p:nvPr>
            <p:ph type="dt" sz="half" idx="10"/>
          </p:nvPr>
        </p:nvSpPr>
        <p:spPr/>
        <p:txBody>
          <a:bodyPr/>
          <a:lstStyle/>
          <a:p>
            <a:fld id="{62DAC12C-1E9D-4CC0-AA24-844B54996523}" type="datetime1">
              <a:rPr lang="en-US" altLang="vi-VN"/>
              <a:pPr/>
              <a:t>4/19/2023</a:t>
            </a:fld>
            <a:endParaRPr lang="en-US" altLang="vi-VN"/>
          </a:p>
        </p:txBody>
      </p:sp>
      <p:sp>
        <p:nvSpPr>
          <p:cNvPr id="6" name="Slide Number Placeholder 3"/>
          <p:cNvSpPr>
            <a:spLocks noGrp="1"/>
          </p:cNvSpPr>
          <p:nvPr>
            <p:ph type="sldNum" sz="quarter" idx="12"/>
          </p:nvPr>
        </p:nvSpPr>
        <p:spPr/>
        <p:txBody>
          <a:bodyPr/>
          <a:lstStyle/>
          <a:p>
            <a:fld id="{22CA2414-1154-40DB-8D06-88669DAE41F6}" type="slidenum">
              <a:rPr lang="en-US" altLang="vi-VN"/>
              <a:pPr/>
              <a:t>16</a:t>
            </a:fld>
            <a:endParaRPr lang="en-US" altLang="vi-VN"/>
          </a:p>
        </p:txBody>
      </p:sp>
      <p:sp>
        <p:nvSpPr>
          <p:cNvPr id="188419" name="Text Box 3"/>
          <p:cNvSpPr txBox="1">
            <a:spLocks noChangeArrowheads="1"/>
          </p:cNvSpPr>
          <p:nvPr/>
        </p:nvSpPr>
        <p:spPr bwMode="auto">
          <a:xfrm>
            <a:off x="228600" y="1143000"/>
            <a:ext cx="8686800" cy="5189113"/>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0000"/>
              </a:lnSpc>
            </a:pP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class</a:t>
            </a:r>
            <a:r>
              <a:rPr lang="en-US" altLang="vi-VN">
                <a:solidFill>
                  <a:srgbClr val="000000"/>
                </a:solidFill>
                <a:latin typeface="Consolas" panose="020B0609020204030204" pitchFamily="49" charset="0"/>
                <a:cs typeface="Consolas" panose="020B0609020204030204" pitchFamily="49" charset="0"/>
              </a:rPr>
              <a:t> SoldState </a:t>
            </a:r>
            <a:r>
              <a:rPr lang="en-US" altLang="vi-VN" b="1">
                <a:solidFill>
                  <a:srgbClr val="7F0055"/>
                </a:solidFill>
                <a:latin typeface="Consolas" panose="020B0609020204030204" pitchFamily="49" charset="0"/>
                <a:cs typeface="Consolas" panose="020B0609020204030204" pitchFamily="49" charset="0"/>
              </a:rPr>
              <a:t>implements</a:t>
            </a:r>
            <a:r>
              <a:rPr lang="en-US" altLang="vi-VN">
                <a:solidFill>
                  <a:srgbClr val="000000"/>
                </a:solidFill>
                <a:latin typeface="Consolas" panose="020B0609020204030204" pitchFamily="49" charset="0"/>
                <a:cs typeface="Consolas" panose="020B0609020204030204" pitchFamily="49" charset="0"/>
              </a:rPr>
              <a:t> State {</a:t>
            </a:r>
          </a:p>
          <a:p>
            <a:pPr>
              <a:lnSpc>
                <a:spcPct val="90000"/>
              </a:lnSpc>
            </a:pPr>
            <a:r>
              <a:rPr lang="en-US" altLang="vi-VN">
                <a:solidFill>
                  <a:srgbClr val="000000"/>
                </a:solidFill>
                <a:latin typeface="Consolas" panose="020B0609020204030204" pitchFamily="49" charset="0"/>
                <a:cs typeface="Consolas" panose="020B0609020204030204" pitchFamily="49" charset="0"/>
              </a:rPr>
              <a:t>   GumballMachine </a:t>
            </a:r>
            <a:r>
              <a:rPr lang="en-US" altLang="vi-VN">
                <a:solidFill>
                  <a:srgbClr val="0000C0"/>
                </a:solidFill>
                <a:latin typeface="Consolas" panose="020B0609020204030204" pitchFamily="49" charset="0"/>
                <a:cs typeface="Consolas" panose="020B0609020204030204" pitchFamily="49" charset="0"/>
              </a:rPr>
              <a:t>gumballMachine</a:t>
            </a:r>
            <a:r>
              <a:rPr lang="en-US" altLang="vi-VN">
                <a:solidFill>
                  <a:srgbClr val="000000"/>
                </a:solidFill>
                <a:latin typeface="Consolas" panose="020B0609020204030204" pitchFamily="49" charset="0"/>
                <a:cs typeface="Consolas" panose="020B0609020204030204" pitchFamily="49" charset="0"/>
              </a:rPr>
              <a:t>;</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SoldState(GumballMachine gumballMachine) {</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this</a:t>
            </a:r>
            <a:r>
              <a:rPr lang="en-US" altLang="vi-VN">
                <a:solidFill>
                  <a:srgbClr val="000000"/>
                </a:solidFill>
                <a:latin typeface="Consolas" panose="020B0609020204030204" pitchFamily="49" charset="0"/>
                <a:cs typeface="Consolas" panose="020B0609020204030204" pitchFamily="49" charset="0"/>
              </a:rPr>
              <a:t>.</a:t>
            </a:r>
            <a:r>
              <a:rPr lang="en-US" altLang="vi-VN">
                <a:solidFill>
                  <a:srgbClr val="0000C0"/>
                </a:solidFill>
                <a:latin typeface="Consolas" panose="020B0609020204030204" pitchFamily="49" charset="0"/>
                <a:cs typeface="Consolas" panose="020B0609020204030204" pitchFamily="49" charset="0"/>
              </a:rPr>
              <a:t>gumballMachine</a:t>
            </a:r>
            <a:r>
              <a:rPr lang="en-US" altLang="vi-VN">
                <a:solidFill>
                  <a:srgbClr val="000000"/>
                </a:solidFill>
                <a:latin typeface="Consolas" panose="020B0609020204030204" pitchFamily="49" charset="0"/>
                <a:cs typeface="Consolas" panose="020B0609020204030204" pitchFamily="49" charset="0"/>
              </a:rPr>
              <a:t> = gumballMachine;</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void</a:t>
            </a:r>
            <a:r>
              <a:rPr lang="en-US" altLang="vi-VN">
                <a:solidFill>
                  <a:srgbClr val="000000"/>
                </a:solidFill>
                <a:latin typeface="Consolas" panose="020B0609020204030204" pitchFamily="49" charset="0"/>
                <a:cs typeface="Consolas" panose="020B0609020204030204" pitchFamily="49" charset="0"/>
              </a:rPr>
              <a:t> insertQuarter() {</a:t>
            </a:r>
          </a:p>
          <a:p>
            <a:pPr>
              <a:lnSpc>
                <a:spcPct val="90000"/>
              </a:lnSpc>
            </a:pPr>
            <a:r>
              <a:rPr lang="en-US" altLang="vi-VN">
                <a:solidFill>
                  <a:srgbClr val="000000"/>
                </a:solidFill>
                <a:latin typeface="Consolas" panose="020B0609020204030204" pitchFamily="49" charset="0"/>
                <a:cs typeface="Consolas" panose="020B0609020204030204" pitchFamily="49" charset="0"/>
              </a:rPr>
              <a:t>      System.</a:t>
            </a:r>
            <a:r>
              <a:rPr lang="en-US" altLang="vi-VN" i="1">
                <a:solidFill>
                  <a:srgbClr val="0000C0"/>
                </a:solidFill>
                <a:latin typeface="Consolas" panose="020B0609020204030204" pitchFamily="49" charset="0"/>
                <a:cs typeface="Consolas" panose="020B0609020204030204" pitchFamily="49" charset="0"/>
              </a:rPr>
              <a:t>out</a:t>
            </a:r>
            <a:r>
              <a:rPr lang="en-US" altLang="vi-VN">
                <a:solidFill>
                  <a:srgbClr val="000000"/>
                </a:solidFill>
                <a:latin typeface="Consolas" panose="020B0609020204030204" pitchFamily="49" charset="0"/>
                <a:cs typeface="Consolas" panose="020B0609020204030204" pitchFamily="49" charset="0"/>
              </a:rPr>
              <a:t>.println(</a:t>
            </a:r>
            <a:r>
              <a:rPr lang="en-US" altLang="vi-VN">
                <a:solidFill>
                  <a:srgbClr val="2A00FF"/>
                </a:solidFill>
                <a:latin typeface="Consolas" panose="020B0609020204030204" pitchFamily="49" charset="0"/>
                <a:cs typeface="Consolas" panose="020B0609020204030204" pitchFamily="49" charset="0"/>
              </a:rPr>
              <a:t>"Please wait, we're already giving you a gumball"</a:t>
            </a:r>
            <a:r>
              <a:rPr lang="en-US" altLang="vi-VN">
                <a:solidFill>
                  <a:srgbClr val="000000"/>
                </a:solidFill>
                <a:latin typeface="Consolas" panose="020B0609020204030204" pitchFamily="49" charset="0"/>
                <a:cs typeface="Consolas" panose="020B0609020204030204" pitchFamily="49" charset="0"/>
              </a:rPr>
              <a:t>);</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void</a:t>
            </a:r>
            <a:r>
              <a:rPr lang="en-US" altLang="vi-VN">
                <a:solidFill>
                  <a:srgbClr val="000000"/>
                </a:solidFill>
                <a:latin typeface="Consolas" panose="020B0609020204030204" pitchFamily="49" charset="0"/>
                <a:cs typeface="Consolas" panose="020B0609020204030204" pitchFamily="49" charset="0"/>
              </a:rPr>
              <a:t> ejectQuarter() {</a:t>
            </a:r>
          </a:p>
          <a:p>
            <a:pPr>
              <a:lnSpc>
                <a:spcPct val="90000"/>
              </a:lnSpc>
            </a:pPr>
            <a:r>
              <a:rPr lang="en-US" altLang="vi-VN">
                <a:solidFill>
                  <a:srgbClr val="000000"/>
                </a:solidFill>
                <a:latin typeface="Consolas" panose="020B0609020204030204" pitchFamily="49" charset="0"/>
                <a:cs typeface="Consolas" panose="020B0609020204030204" pitchFamily="49" charset="0"/>
              </a:rPr>
              <a:t>      System.</a:t>
            </a:r>
            <a:r>
              <a:rPr lang="en-US" altLang="vi-VN" i="1">
                <a:solidFill>
                  <a:srgbClr val="0000C0"/>
                </a:solidFill>
                <a:latin typeface="Consolas" panose="020B0609020204030204" pitchFamily="49" charset="0"/>
                <a:cs typeface="Consolas" panose="020B0609020204030204" pitchFamily="49" charset="0"/>
              </a:rPr>
              <a:t>out</a:t>
            </a:r>
            <a:r>
              <a:rPr lang="en-US" altLang="vi-VN">
                <a:solidFill>
                  <a:srgbClr val="000000"/>
                </a:solidFill>
                <a:latin typeface="Consolas" panose="020B0609020204030204" pitchFamily="49" charset="0"/>
                <a:cs typeface="Consolas" panose="020B0609020204030204" pitchFamily="49" charset="0"/>
              </a:rPr>
              <a:t>.println(</a:t>
            </a:r>
            <a:r>
              <a:rPr lang="en-US" altLang="vi-VN">
                <a:solidFill>
                  <a:srgbClr val="2A00FF"/>
                </a:solidFill>
                <a:latin typeface="Consolas" panose="020B0609020204030204" pitchFamily="49" charset="0"/>
                <a:cs typeface="Consolas" panose="020B0609020204030204" pitchFamily="49" charset="0"/>
              </a:rPr>
              <a:t>"Sorry, you already turned the crank"</a:t>
            </a:r>
            <a:r>
              <a:rPr lang="en-US" altLang="vi-VN">
                <a:solidFill>
                  <a:srgbClr val="000000"/>
                </a:solidFill>
                <a:latin typeface="Consolas" panose="020B0609020204030204" pitchFamily="49" charset="0"/>
                <a:cs typeface="Consolas" panose="020B0609020204030204" pitchFamily="49" charset="0"/>
              </a:rPr>
              <a:t>);</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void</a:t>
            </a:r>
            <a:r>
              <a:rPr lang="en-US" altLang="vi-VN">
                <a:solidFill>
                  <a:srgbClr val="000000"/>
                </a:solidFill>
                <a:latin typeface="Consolas" panose="020B0609020204030204" pitchFamily="49" charset="0"/>
                <a:cs typeface="Consolas" panose="020B0609020204030204" pitchFamily="49" charset="0"/>
              </a:rPr>
              <a:t> turnCrank() {</a:t>
            </a:r>
          </a:p>
          <a:p>
            <a:pPr>
              <a:lnSpc>
                <a:spcPct val="90000"/>
              </a:lnSpc>
            </a:pPr>
            <a:r>
              <a:rPr lang="en-US" altLang="vi-VN">
                <a:solidFill>
                  <a:srgbClr val="000000"/>
                </a:solidFill>
                <a:latin typeface="Consolas" panose="020B0609020204030204" pitchFamily="49" charset="0"/>
                <a:cs typeface="Consolas" panose="020B0609020204030204" pitchFamily="49" charset="0"/>
              </a:rPr>
              <a:t>      System.</a:t>
            </a:r>
            <a:r>
              <a:rPr lang="en-US" altLang="vi-VN" i="1">
                <a:solidFill>
                  <a:srgbClr val="0000C0"/>
                </a:solidFill>
                <a:latin typeface="Consolas" panose="020B0609020204030204" pitchFamily="49" charset="0"/>
                <a:cs typeface="Consolas" panose="020B0609020204030204" pitchFamily="49" charset="0"/>
              </a:rPr>
              <a:t>out</a:t>
            </a:r>
            <a:r>
              <a:rPr lang="en-US" altLang="vi-VN">
                <a:solidFill>
                  <a:srgbClr val="000000"/>
                </a:solidFill>
                <a:latin typeface="Consolas" panose="020B0609020204030204" pitchFamily="49" charset="0"/>
                <a:cs typeface="Consolas" panose="020B0609020204030204" pitchFamily="49" charset="0"/>
              </a:rPr>
              <a:t>.println(</a:t>
            </a:r>
            <a:r>
              <a:rPr lang="en-US" altLang="vi-VN">
                <a:solidFill>
                  <a:srgbClr val="2A00FF"/>
                </a:solidFill>
                <a:latin typeface="Consolas" panose="020B0609020204030204" pitchFamily="49" charset="0"/>
                <a:cs typeface="Consolas" panose="020B0609020204030204" pitchFamily="49" charset="0"/>
              </a:rPr>
              <a:t>"Turning twice doesn't get you another gumball!"</a:t>
            </a:r>
            <a:r>
              <a:rPr lang="en-US" altLang="vi-VN">
                <a:solidFill>
                  <a:srgbClr val="000000"/>
                </a:solidFill>
                <a:latin typeface="Consolas" panose="020B0609020204030204" pitchFamily="49" charset="0"/>
                <a:cs typeface="Consolas" panose="020B0609020204030204" pitchFamily="49" charset="0"/>
              </a:rPr>
              <a:t>);</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void</a:t>
            </a:r>
            <a:r>
              <a:rPr lang="en-US" altLang="vi-VN">
                <a:solidFill>
                  <a:srgbClr val="000000"/>
                </a:solidFill>
                <a:latin typeface="Consolas" panose="020B0609020204030204" pitchFamily="49" charset="0"/>
                <a:cs typeface="Consolas" panose="020B0609020204030204" pitchFamily="49" charset="0"/>
              </a:rPr>
              <a:t> dispense() {</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0000C0"/>
                </a:solidFill>
                <a:latin typeface="Consolas" panose="020B0609020204030204" pitchFamily="49" charset="0"/>
                <a:cs typeface="Consolas" panose="020B0609020204030204" pitchFamily="49" charset="0"/>
              </a:rPr>
              <a:t>gumballMachine</a:t>
            </a:r>
            <a:r>
              <a:rPr lang="en-US" altLang="vi-VN">
                <a:solidFill>
                  <a:srgbClr val="000000"/>
                </a:solidFill>
                <a:latin typeface="Consolas" panose="020B0609020204030204" pitchFamily="49" charset="0"/>
                <a:cs typeface="Consolas" panose="020B0609020204030204" pitchFamily="49" charset="0"/>
              </a:rPr>
              <a:t>.releaseBall();</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if</a:t>
            </a:r>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0000C0"/>
                </a:solidFill>
                <a:latin typeface="Consolas" panose="020B0609020204030204" pitchFamily="49" charset="0"/>
                <a:cs typeface="Consolas" panose="020B0609020204030204" pitchFamily="49" charset="0"/>
              </a:rPr>
              <a:t>gumballMachine</a:t>
            </a:r>
            <a:r>
              <a:rPr lang="en-US" altLang="vi-VN">
                <a:solidFill>
                  <a:srgbClr val="000000"/>
                </a:solidFill>
                <a:latin typeface="Consolas" panose="020B0609020204030204" pitchFamily="49" charset="0"/>
                <a:cs typeface="Consolas" panose="020B0609020204030204" pitchFamily="49" charset="0"/>
              </a:rPr>
              <a:t>.getCount() &gt; 0) {</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0000C0"/>
                </a:solidFill>
                <a:latin typeface="Consolas" panose="020B0609020204030204" pitchFamily="49" charset="0"/>
                <a:cs typeface="Consolas" panose="020B0609020204030204" pitchFamily="49" charset="0"/>
              </a:rPr>
              <a:t>gumballMachine</a:t>
            </a:r>
            <a:r>
              <a:rPr lang="en-US" altLang="vi-VN">
                <a:solidFill>
                  <a:srgbClr val="000000"/>
                </a:solidFill>
                <a:latin typeface="Consolas" panose="020B0609020204030204" pitchFamily="49" charset="0"/>
                <a:cs typeface="Consolas" panose="020B0609020204030204" pitchFamily="49" charset="0"/>
              </a:rPr>
              <a:t>.setState(</a:t>
            </a:r>
            <a:r>
              <a:rPr lang="en-US" altLang="vi-VN">
                <a:solidFill>
                  <a:srgbClr val="0000C0"/>
                </a:solidFill>
                <a:latin typeface="Consolas" panose="020B0609020204030204" pitchFamily="49" charset="0"/>
                <a:cs typeface="Consolas" panose="020B0609020204030204" pitchFamily="49" charset="0"/>
              </a:rPr>
              <a:t>gumballMachine</a:t>
            </a:r>
            <a:r>
              <a:rPr lang="en-US" altLang="vi-VN">
                <a:solidFill>
                  <a:srgbClr val="000000"/>
                </a:solidFill>
                <a:latin typeface="Consolas" panose="020B0609020204030204" pitchFamily="49" charset="0"/>
                <a:cs typeface="Consolas" panose="020B0609020204030204" pitchFamily="49" charset="0"/>
              </a:rPr>
              <a:t>.getNoQuarterState());</a:t>
            </a:r>
          </a:p>
          <a:p>
            <a:pPr>
              <a:lnSpc>
                <a:spcPct val="90000"/>
              </a:lnSpc>
            </a:pPr>
            <a:r>
              <a:rPr lang="en-US" altLang="vi-VN">
                <a:solidFill>
                  <a:srgbClr val="000000"/>
                </a:solidFill>
                <a:latin typeface="Consolas" panose="020B0609020204030204" pitchFamily="49" charset="0"/>
                <a:cs typeface="Consolas" panose="020B0609020204030204" pitchFamily="49" charset="0"/>
              </a:rPr>
              <a:t>      } </a:t>
            </a:r>
            <a:r>
              <a:rPr lang="en-US" altLang="vi-VN" b="1">
                <a:solidFill>
                  <a:srgbClr val="7F0055"/>
                </a:solidFill>
                <a:latin typeface="Consolas" panose="020B0609020204030204" pitchFamily="49" charset="0"/>
                <a:cs typeface="Consolas" panose="020B0609020204030204" pitchFamily="49" charset="0"/>
              </a:rPr>
              <a:t>else</a:t>
            </a:r>
            <a:r>
              <a:rPr lang="en-US" altLang="vi-VN">
                <a:solidFill>
                  <a:srgbClr val="000000"/>
                </a:solidFill>
                <a:latin typeface="Consolas" panose="020B0609020204030204" pitchFamily="49" charset="0"/>
                <a:cs typeface="Consolas" panose="020B0609020204030204" pitchFamily="49" charset="0"/>
              </a:rPr>
              <a:t> {</a:t>
            </a:r>
          </a:p>
          <a:p>
            <a:pPr>
              <a:lnSpc>
                <a:spcPct val="90000"/>
              </a:lnSpc>
            </a:pPr>
            <a:r>
              <a:rPr lang="en-US" altLang="vi-VN">
                <a:solidFill>
                  <a:srgbClr val="000000"/>
                </a:solidFill>
                <a:latin typeface="Consolas" panose="020B0609020204030204" pitchFamily="49" charset="0"/>
                <a:cs typeface="Consolas" panose="020B0609020204030204" pitchFamily="49" charset="0"/>
              </a:rPr>
              <a:t>         System.</a:t>
            </a:r>
            <a:r>
              <a:rPr lang="en-US" altLang="vi-VN" i="1">
                <a:solidFill>
                  <a:srgbClr val="0000C0"/>
                </a:solidFill>
                <a:latin typeface="Consolas" panose="020B0609020204030204" pitchFamily="49" charset="0"/>
                <a:cs typeface="Consolas" panose="020B0609020204030204" pitchFamily="49" charset="0"/>
              </a:rPr>
              <a:t>out</a:t>
            </a:r>
            <a:r>
              <a:rPr lang="en-US" altLang="vi-VN">
                <a:solidFill>
                  <a:srgbClr val="000000"/>
                </a:solidFill>
                <a:latin typeface="Consolas" panose="020B0609020204030204" pitchFamily="49" charset="0"/>
                <a:cs typeface="Consolas" panose="020B0609020204030204" pitchFamily="49" charset="0"/>
              </a:rPr>
              <a:t>.println(</a:t>
            </a:r>
            <a:r>
              <a:rPr lang="en-US" altLang="vi-VN">
                <a:solidFill>
                  <a:srgbClr val="2A00FF"/>
                </a:solidFill>
                <a:latin typeface="Consolas" panose="020B0609020204030204" pitchFamily="49" charset="0"/>
                <a:cs typeface="Consolas" panose="020B0609020204030204" pitchFamily="49" charset="0"/>
              </a:rPr>
              <a:t>"Oops, out of gumballs!"</a:t>
            </a:r>
            <a:r>
              <a:rPr lang="en-US" altLang="vi-VN">
                <a:solidFill>
                  <a:srgbClr val="000000"/>
                </a:solidFill>
                <a:latin typeface="Consolas" panose="020B0609020204030204" pitchFamily="49" charset="0"/>
                <a:cs typeface="Consolas" panose="020B0609020204030204" pitchFamily="49" charset="0"/>
              </a:rPr>
              <a:t>);</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0000C0"/>
                </a:solidFill>
                <a:latin typeface="Consolas" panose="020B0609020204030204" pitchFamily="49" charset="0"/>
                <a:cs typeface="Consolas" panose="020B0609020204030204" pitchFamily="49" charset="0"/>
              </a:rPr>
              <a:t>gumballMachine</a:t>
            </a:r>
            <a:r>
              <a:rPr lang="en-US" altLang="vi-VN">
                <a:solidFill>
                  <a:srgbClr val="000000"/>
                </a:solidFill>
                <a:latin typeface="Consolas" panose="020B0609020204030204" pitchFamily="49" charset="0"/>
                <a:cs typeface="Consolas" panose="020B0609020204030204" pitchFamily="49" charset="0"/>
              </a:rPr>
              <a:t>.setState(</a:t>
            </a:r>
            <a:r>
              <a:rPr lang="en-US" altLang="vi-VN">
                <a:solidFill>
                  <a:srgbClr val="0000C0"/>
                </a:solidFill>
                <a:latin typeface="Consolas" panose="020B0609020204030204" pitchFamily="49" charset="0"/>
                <a:cs typeface="Consolas" panose="020B0609020204030204" pitchFamily="49" charset="0"/>
              </a:rPr>
              <a:t>gumballMachine</a:t>
            </a:r>
            <a:r>
              <a:rPr lang="en-US" altLang="vi-VN">
                <a:solidFill>
                  <a:srgbClr val="000000"/>
                </a:solidFill>
                <a:latin typeface="Consolas" panose="020B0609020204030204" pitchFamily="49" charset="0"/>
                <a:cs typeface="Consolas" panose="020B0609020204030204" pitchFamily="49" charset="0"/>
              </a:rPr>
              <a:t>.getSoldOutState());</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p>
        </p:txBody>
      </p:sp>
      <p:sp>
        <p:nvSpPr>
          <p:cNvPr id="188420" name="Text Box 5"/>
          <p:cNvSpPr txBox="1">
            <a:spLocks noChangeArrowheads="1"/>
          </p:cNvSpPr>
          <p:nvPr/>
        </p:nvSpPr>
        <p:spPr bwMode="auto">
          <a:xfrm>
            <a:off x="5486400" y="4495800"/>
            <a:ext cx="2743200" cy="338554"/>
          </a:xfrm>
          <a:prstGeom prst="rect">
            <a:avLst/>
          </a:prstGeom>
          <a:solidFill>
            <a:srgbClr val="CCFFCC"/>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600">
                <a:solidFill>
                  <a:srgbClr val="0A00D8"/>
                </a:solidFill>
                <a:latin typeface="+mj-lt"/>
                <a:cs typeface="Consolas" panose="020B0609020204030204" pitchFamily="49" charset="0"/>
              </a:rPr>
              <a:t>Here’s where the work begins.</a:t>
            </a:r>
          </a:p>
        </p:txBody>
      </p:sp>
      <p:sp>
        <p:nvSpPr>
          <p:cNvPr id="188421" name="Freeform 5"/>
          <p:cNvSpPr>
            <a:spLocks/>
          </p:cNvSpPr>
          <p:nvPr/>
        </p:nvSpPr>
        <p:spPr bwMode="auto">
          <a:xfrm>
            <a:off x="4267200" y="4330700"/>
            <a:ext cx="1219200" cy="393700"/>
          </a:xfrm>
          <a:custGeom>
            <a:avLst/>
            <a:gdLst>
              <a:gd name="T0" fmla="*/ 1344 w 1344"/>
              <a:gd name="T1" fmla="*/ 200 h 200"/>
              <a:gd name="T2" fmla="*/ 1152 w 1344"/>
              <a:gd name="T3" fmla="*/ 152 h 200"/>
              <a:gd name="T4" fmla="*/ 960 w 1344"/>
              <a:gd name="T5" fmla="*/ 8 h 200"/>
              <a:gd name="T6" fmla="*/ 0 w 1344"/>
              <a:gd name="T7" fmla="*/ 104 h 200"/>
            </a:gdLst>
            <a:ahLst/>
            <a:cxnLst>
              <a:cxn ang="0">
                <a:pos x="T0" y="T1"/>
              </a:cxn>
              <a:cxn ang="0">
                <a:pos x="T2" y="T3"/>
              </a:cxn>
              <a:cxn ang="0">
                <a:pos x="T4" y="T5"/>
              </a:cxn>
              <a:cxn ang="0">
                <a:pos x="T6" y="T7"/>
              </a:cxn>
            </a:cxnLst>
            <a:rect l="0" t="0" r="r" b="b"/>
            <a:pathLst>
              <a:path w="1344" h="200">
                <a:moveTo>
                  <a:pt x="1344" y="200"/>
                </a:moveTo>
                <a:cubicBezTo>
                  <a:pt x="1280" y="192"/>
                  <a:pt x="1216" y="184"/>
                  <a:pt x="1152" y="152"/>
                </a:cubicBezTo>
                <a:cubicBezTo>
                  <a:pt x="1088" y="120"/>
                  <a:pt x="1152" y="16"/>
                  <a:pt x="960" y="8"/>
                </a:cubicBezTo>
                <a:cubicBezTo>
                  <a:pt x="768" y="0"/>
                  <a:pt x="384" y="52"/>
                  <a:pt x="0" y="104"/>
                </a:cubicBezTo>
              </a:path>
            </a:pathLst>
          </a:custGeom>
          <a:noFill/>
          <a:ln w="28575"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vi-VN"/>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8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0" grpId="0" animBg="1"/>
      <p:bldP spid="1884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ltLang="vi-VN"/>
              <a:t>Check out the </a:t>
            </a:r>
            <a:r>
              <a:rPr lang="en-US" altLang="vi-VN">
                <a:solidFill>
                  <a:srgbClr val="0022E0"/>
                </a:solidFill>
                <a:latin typeface="Consolas" panose="020B0609020204030204" pitchFamily="49" charset="0"/>
                <a:cs typeface="Consolas" panose="020B0609020204030204" pitchFamily="49" charset="0"/>
              </a:rPr>
              <a:t>HasQuaterState</a:t>
            </a:r>
          </a:p>
        </p:txBody>
      </p:sp>
      <p:sp>
        <p:nvSpPr>
          <p:cNvPr id="5" name="Date Placeholder 4"/>
          <p:cNvSpPr>
            <a:spLocks noGrp="1"/>
          </p:cNvSpPr>
          <p:nvPr>
            <p:ph type="dt" sz="half" idx="10"/>
          </p:nvPr>
        </p:nvSpPr>
        <p:spPr/>
        <p:txBody>
          <a:bodyPr/>
          <a:lstStyle/>
          <a:p>
            <a:fld id="{308DB7EF-AA1E-4B55-93E9-E2D9110B2863}" type="datetime1">
              <a:rPr lang="en-US" altLang="vi-VN"/>
              <a:pPr/>
              <a:t>4/19/2023</a:t>
            </a:fld>
            <a:endParaRPr lang="en-US" altLang="vi-VN"/>
          </a:p>
        </p:txBody>
      </p:sp>
      <p:sp>
        <p:nvSpPr>
          <p:cNvPr id="4" name="Slide Number Placeholder 3"/>
          <p:cNvSpPr>
            <a:spLocks noGrp="1"/>
          </p:cNvSpPr>
          <p:nvPr>
            <p:ph type="sldNum" sz="quarter" idx="12"/>
          </p:nvPr>
        </p:nvSpPr>
        <p:spPr/>
        <p:txBody>
          <a:bodyPr/>
          <a:lstStyle/>
          <a:p>
            <a:fld id="{33204E6C-7C6D-4D6C-8ED6-615901EADE0E}" type="slidenum">
              <a:rPr lang="en-US" altLang="vi-VN"/>
              <a:pPr/>
              <a:t>17</a:t>
            </a:fld>
            <a:endParaRPr lang="en-US" altLang="vi-VN"/>
          </a:p>
        </p:txBody>
      </p:sp>
      <p:sp>
        <p:nvSpPr>
          <p:cNvPr id="171011" name="Text Box 3"/>
          <p:cNvSpPr txBox="1">
            <a:spLocks noChangeArrowheads="1"/>
          </p:cNvSpPr>
          <p:nvPr/>
        </p:nvSpPr>
        <p:spPr bwMode="auto">
          <a:xfrm>
            <a:off x="457200" y="1143000"/>
            <a:ext cx="8153400" cy="5176838"/>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class</a:t>
            </a:r>
            <a:r>
              <a:rPr lang="en-US" altLang="vi-VN">
                <a:solidFill>
                  <a:srgbClr val="000000"/>
                </a:solidFill>
                <a:latin typeface="Consolas" panose="020B0609020204030204" pitchFamily="49" charset="0"/>
                <a:cs typeface="Consolas" panose="020B0609020204030204" pitchFamily="49" charset="0"/>
              </a:rPr>
              <a:t> HasQuarterState </a:t>
            </a:r>
            <a:r>
              <a:rPr lang="en-US" altLang="vi-VN" b="1">
                <a:solidFill>
                  <a:srgbClr val="7F0055"/>
                </a:solidFill>
                <a:latin typeface="Consolas" panose="020B0609020204030204" pitchFamily="49" charset="0"/>
                <a:cs typeface="Consolas" panose="020B0609020204030204" pitchFamily="49" charset="0"/>
              </a:rPr>
              <a:t>implements</a:t>
            </a:r>
            <a:r>
              <a:rPr lang="en-US" altLang="vi-VN">
                <a:solidFill>
                  <a:srgbClr val="000000"/>
                </a:solidFill>
                <a:latin typeface="Consolas" panose="020B0609020204030204" pitchFamily="49" charset="0"/>
                <a:cs typeface="Consolas" panose="020B0609020204030204" pitchFamily="49" charset="0"/>
              </a:rPr>
              <a:t> State {</a:t>
            </a:r>
          </a:p>
          <a:p>
            <a:pPr>
              <a:lnSpc>
                <a:spcPct val="90000"/>
              </a:lnSpc>
            </a:pPr>
            <a:r>
              <a:rPr lang="en-US" altLang="vi-VN">
                <a:solidFill>
                  <a:srgbClr val="000000"/>
                </a:solidFill>
                <a:latin typeface="Consolas" panose="020B0609020204030204" pitchFamily="49" charset="0"/>
                <a:cs typeface="Consolas" panose="020B0609020204030204" pitchFamily="49" charset="0"/>
              </a:rPr>
              <a:t>   GumballMachine </a:t>
            </a:r>
            <a:r>
              <a:rPr lang="en-US" altLang="vi-VN">
                <a:solidFill>
                  <a:srgbClr val="0000C0"/>
                </a:solidFill>
                <a:latin typeface="Consolas" panose="020B0609020204030204" pitchFamily="49" charset="0"/>
                <a:cs typeface="Consolas" panose="020B0609020204030204" pitchFamily="49" charset="0"/>
              </a:rPr>
              <a:t>gumballMachine</a:t>
            </a:r>
            <a:r>
              <a:rPr lang="en-US" altLang="vi-VN">
                <a:solidFill>
                  <a:srgbClr val="000000"/>
                </a:solidFill>
                <a:latin typeface="Consolas" panose="020B0609020204030204" pitchFamily="49" charset="0"/>
                <a:cs typeface="Consolas" panose="020B0609020204030204" pitchFamily="49" charset="0"/>
              </a:rPr>
              <a:t>;</a:t>
            </a:r>
          </a:p>
          <a:p>
            <a:pPr>
              <a:lnSpc>
                <a:spcPct val="90000"/>
              </a:lnSpc>
            </a:pPr>
            <a:endParaRPr lang="en-US" altLang="vi-VN">
              <a:solidFill>
                <a:srgbClr val="000000"/>
              </a:solidFill>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HasQuarterState(GumballMachine gumballMachine) {</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this</a:t>
            </a:r>
            <a:r>
              <a:rPr lang="en-US" altLang="vi-VN">
                <a:solidFill>
                  <a:srgbClr val="000000"/>
                </a:solidFill>
                <a:latin typeface="Consolas" panose="020B0609020204030204" pitchFamily="49" charset="0"/>
                <a:cs typeface="Consolas" panose="020B0609020204030204" pitchFamily="49" charset="0"/>
              </a:rPr>
              <a:t>.</a:t>
            </a:r>
            <a:r>
              <a:rPr lang="en-US" altLang="vi-VN">
                <a:solidFill>
                  <a:srgbClr val="0000C0"/>
                </a:solidFill>
                <a:latin typeface="Consolas" panose="020B0609020204030204" pitchFamily="49" charset="0"/>
                <a:cs typeface="Consolas" panose="020B0609020204030204" pitchFamily="49" charset="0"/>
              </a:rPr>
              <a:t>gumballMachine</a:t>
            </a:r>
            <a:r>
              <a:rPr lang="en-US" altLang="vi-VN">
                <a:solidFill>
                  <a:srgbClr val="000000"/>
                </a:solidFill>
                <a:latin typeface="Consolas" panose="020B0609020204030204" pitchFamily="49" charset="0"/>
                <a:cs typeface="Consolas" panose="020B0609020204030204" pitchFamily="49" charset="0"/>
              </a:rPr>
              <a:t> = gumballMachine;</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void</a:t>
            </a:r>
            <a:r>
              <a:rPr lang="en-US" altLang="vi-VN">
                <a:solidFill>
                  <a:srgbClr val="000000"/>
                </a:solidFill>
                <a:latin typeface="Consolas" panose="020B0609020204030204" pitchFamily="49" charset="0"/>
                <a:cs typeface="Consolas" panose="020B0609020204030204" pitchFamily="49" charset="0"/>
              </a:rPr>
              <a:t> insertQuarter() {</a:t>
            </a:r>
          </a:p>
          <a:p>
            <a:pPr>
              <a:lnSpc>
                <a:spcPct val="90000"/>
              </a:lnSpc>
            </a:pPr>
            <a:r>
              <a:rPr lang="en-US" altLang="vi-VN">
                <a:solidFill>
                  <a:srgbClr val="000000"/>
                </a:solidFill>
                <a:latin typeface="Consolas" panose="020B0609020204030204" pitchFamily="49" charset="0"/>
                <a:cs typeface="Consolas" panose="020B0609020204030204" pitchFamily="49" charset="0"/>
              </a:rPr>
              <a:t>      System.</a:t>
            </a:r>
            <a:r>
              <a:rPr lang="en-US" altLang="vi-VN" i="1">
                <a:solidFill>
                  <a:srgbClr val="0000C0"/>
                </a:solidFill>
                <a:latin typeface="Consolas" panose="020B0609020204030204" pitchFamily="49" charset="0"/>
                <a:cs typeface="Consolas" panose="020B0609020204030204" pitchFamily="49" charset="0"/>
              </a:rPr>
              <a:t>out</a:t>
            </a:r>
            <a:r>
              <a:rPr lang="en-US" altLang="vi-VN">
                <a:solidFill>
                  <a:srgbClr val="000000"/>
                </a:solidFill>
                <a:latin typeface="Consolas" panose="020B0609020204030204" pitchFamily="49" charset="0"/>
                <a:cs typeface="Consolas" panose="020B0609020204030204" pitchFamily="49" charset="0"/>
              </a:rPr>
              <a:t>.println(</a:t>
            </a:r>
            <a:r>
              <a:rPr lang="en-US" altLang="vi-VN">
                <a:solidFill>
                  <a:srgbClr val="2A00FF"/>
                </a:solidFill>
                <a:latin typeface="Consolas" panose="020B0609020204030204" pitchFamily="49" charset="0"/>
                <a:cs typeface="Consolas" panose="020B0609020204030204" pitchFamily="49" charset="0"/>
              </a:rPr>
              <a:t>"You can't insert another quarter"</a:t>
            </a:r>
            <a:r>
              <a:rPr lang="en-US" altLang="vi-VN">
                <a:solidFill>
                  <a:srgbClr val="000000"/>
                </a:solidFill>
                <a:latin typeface="Consolas" panose="020B0609020204030204" pitchFamily="49" charset="0"/>
                <a:cs typeface="Consolas" panose="020B0609020204030204" pitchFamily="49" charset="0"/>
              </a:rPr>
              <a:t>);</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void</a:t>
            </a:r>
            <a:r>
              <a:rPr lang="en-US" altLang="vi-VN">
                <a:solidFill>
                  <a:srgbClr val="000000"/>
                </a:solidFill>
                <a:latin typeface="Consolas" panose="020B0609020204030204" pitchFamily="49" charset="0"/>
                <a:cs typeface="Consolas" panose="020B0609020204030204" pitchFamily="49" charset="0"/>
              </a:rPr>
              <a:t> ejectQuarter() {</a:t>
            </a:r>
          </a:p>
          <a:p>
            <a:pPr>
              <a:lnSpc>
                <a:spcPct val="90000"/>
              </a:lnSpc>
            </a:pPr>
            <a:r>
              <a:rPr lang="en-US" altLang="vi-VN">
                <a:solidFill>
                  <a:srgbClr val="000000"/>
                </a:solidFill>
                <a:latin typeface="Consolas" panose="020B0609020204030204" pitchFamily="49" charset="0"/>
                <a:cs typeface="Consolas" panose="020B0609020204030204" pitchFamily="49" charset="0"/>
              </a:rPr>
              <a:t>      System.</a:t>
            </a:r>
            <a:r>
              <a:rPr lang="en-US" altLang="vi-VN" i="1">
                <a:solidFill>
                  <a:srgbClr val="0000C0"/>
                </a:solidFill>
                <a:latin typeface="Consolas" panose="020B0609020204030204" pitchFamily="49" charset="0"/>
                <a:cs typeface="Consolas" panose="020B0609020204030204" pitchFamily="49" charset="0"/>
              </a:rPr>
              <a:t>out</a:t>
            </a:r>
            <a:r>
              <a:rPr lang="en-US" altLang="vi-VN">
                <a:solidFill>
                  <a:srgbClr val="000000"/>
                </a:solidFill>
                <a:latin typeface="Consolas" panose="020B0609020204030204" pitchFamily="49" charset="0"/>
                <a:cs typeface="Consolas" panose="020B0609020204030204" pitchFamily="49" charset="0"/>
              </a:rPr>
              <a:t>.println(</a:t>
            </a:r>
            <a:r>
              <a:rPr lang="en-US" altLang="vi-VN">
                <a:solidFill>
                  <a:srgbClr val="2A00FF"/>
                </a:solidFill>
                <a:latin typeface="Consolas" panose="020B0609020204030204" pitchFamily="49" charset="0"/>
                <a:cs typeface="Consolas" panose="020B0609020204030204" pitchFamily="49" charset="0"/>
              </a:rPr>
              <a:t>"Quarter returned"</a:t>
            </a:r>
            <a:r>
              <a:rPr lang="en-US" altLang="vi-VN">
                <a:solidFill>
                  <a:srgbClr val="000000"/>
                </a:solidFill>
                <a:latin typeface="Consolas" panose="020B0609020204030204" pitchFamily="49" charset="0"/>
                <a:cs typeface="Consolas" panose="020B0609020204030204" pitchFamily="49" charset="0"/>
              </a:rPr>
              <a:t>);</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0000C0"/>
                </a:solidFill>
                <a:latin typeface="Consolas" panose="020B0609020204030204" pitchFamily="49" charset="0"/>
                <a:cs typeface="Consolas" panose="020B0609020204030204" pitchFamily="49" charset="0"/>
              </a:rPr>
              <a:t>gumballMachine</a:t>
            </a:r>
            <a:r>
              <a:rPr lang="en-US" altLang="vi-VN">
                <a:solidFill>
                  <a:srgbClr val="000000"/>
                </a:solidFill>
                <a:latin typeface="Consolas" panose="020B0609020204030204" pitchFamily="49" charset="0"/>
                <a:cs typeface="Consolas" panose="020B0609020204030204" pitchFamily="49" charset="0"/>
              </a:rPr>
              <a:t>.setState(</a:t>
            </a:r>
            <a:r>
              <a:rPr lang="en-US" altLang="vi-VN">
                <a:solidFill>
                  <a:srgbClr val="0000C0"/>
                </a:solidFill>
                <a:latin typeface="Consolas" panose="020B0609020204030204" pitchFamily="49" charset="0"/>
                <a:cs typeface="Consolas" panose="020B0609020204030204" pitchFamily="49" charset="0"/>
              </a:rPr>
              <a:t>gumballMachine</a:t>
            </a:r>
            <a:r>
              <a:rPr lang="en-US" altLang="vi-VN">
                <a:solidFill>
                  <a:srgbClr val="000000"/>
                </a:solidFill>
                <a:latin typeface="Consolas" panose="020B0609020204030204" pitchFamily="49" charset="0"/>
                <a:cs typeface="Consolas" panose="020B0609020204030204" pitchFamily="49" charset="0"/>
              </a:rPr>
              <a:t>.getNoQuarterState());</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p>
          <a:p>
            <a:pPr>
              <a:lnSpc>
                <a:spcPct val="90000"/>
              </a:lnSpc>
            </a:pPr>
            <a:endParaRPr lang="en-US" altLang="vi-VN">
              <a:solidFill>
                <a:srgbClr val="000000"/>
              </a:solidFill>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void</a:t>
            </a:r>
            <a:r>
              <a:rPr lang="en-US" altLang="vi-VN">
                <a:solidFill>
                  <a:srgbClr val="000000"/>
                </a:solidFill>
                <a:latin typeface="Consolas" panose="020B0609020204030204" pitchFamily="49" charset="0"/>
                <a:cs typeface="Consolas" panose="020B0609020204030204" pitchFamily="49" charset="0"/>
              </a:rPr>
              <a:t> turnCrank() {</a:t>
            </a:r>
          </a:p>
          <a:p>
            <a:pPr>
              <a:lnSpc>
                <a:spcPct val="90000"/>
              </a:lnSpc>
            </a:pPr>
            <a:r>
              <a:rPr lang="en-US" altLang="vi-VN">
                <a:solidFill>
                  <a:srgbClr val="000000"/>
                </a:solidFill>
                <a:latin typeface="Consolas" panose="020B0609020204030204" pitchFamily="49" charset="0"/>
                <a:cs typeface="Consolas" panose="020B0609020204030204" pitchFamily="49" charset="0"/>
              </a:rPr>
              <a:t>      System.</a:t>
            </a:r>
            <a:r>
              <a:rPr lang="en-US" altLang="vi-VN" i="1">
                <a:solidFill>
                  <a:srgbClr val="0000C0"/>
                </a:solidFill>
                <a:latin typeface="Consolas" panose="020B0609020204030204" pitchFamily="49" charset="0"/>
                <a:cs typeface="Consolas" panose="020B0609020204030204" pitchFamily="49" charset="0"/>
              </a:rPr>
              <a:t>out</a:t>
            </a:r>
            <a:r>
              <a:rPr lang="en-US" altLang="vi-VN">
                <a:solidFill>
                  <a:srgbClr val="000000"/>
                </a:solidFill>
                <a:latin typeface="Consolas" panose="020B0609020204030204" pitchFamily="49" charset="0"/>
                <a:cs typeface="Consolas" panose="020B0609020204030204" pitchFamily="49" charset="0"/>
              </a:rPr>
              <a:t>.println(</a:t>
            </a:r>
            <a:r>
              <a:rPr lang="en-US" altLang="vi-VN">
                <a:solidFill>
                  <a:srgbClr val="2A00FF"/>
                </a:solidFill>
                <a:latin typeface="Consolas" panose="020B0609020204030204" pitchFamily="49" charset="0"/>
                <a:cs typeface="Consolas" panose="020B0609020204030204" pitchFamily="49" charset="0"/>
              </a:rPr>
              <a:t>"You turned..."</a:t>
            </a:r>
            <a:r>
              <a:rPr lang="en-US" altLang="vi-VN">
                <a:solidFill>
                  <a:srgbClr val="000000"/>
                </a:solidFill>
                <a:latin typeface="Consolas" panose="020B0609020204030204" pitchFamily="49" charset="0"/>
                <a:cs typeface="Consolas" panose="020B0609020204030204" pitchFamily="49" charset="0"/>
              </a:rPr>
              <a:t>);</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0000C0"/>
                </a:solidFill>
                <a:latin typeface="Consolas" panose="020B0609020204030204" pitchFamily="49" charset="0"/>
                <a:cs typeface="Consolas" panose="020B0609020204030204" pitchFamily="49" charset="0"/>
              </a:rPr>
              <a:t>gumballMachine</a:t>
            </a:r>
            <a:r>
              <a:rPr lang="en-US" altLang="vi-VN">
                <a:solidFill>
                  <a:srgbClr val="000000"/>
                </a:solidFill>
                <a:latin typeface="Consolas" panose="020B0609020204030204" pitchFamily="49" charset="0"/>
                <a:cs typeface="Consolas" panose="020B0609020204030204" pitchFamily="49" charset="0"/>
              </a:rPr>
              <a:t>.setState(</a:t>
            </a:r>
            <a:r>
              <a:rPr lang="en-US" altLang="vi-VN">
                <a:solidFill>
                  <a:srgbClr val="0000C0"/>
                </a:solidFill>
                <a:latin typeface="Consolas" panose="020B0609020204030204" pitchFamily="49" charset="0"/>
                <a:cs typeface="Consolas" panose="020B0609020204030204" pitchFamily="49" charset="0"/>
              </a:rPr>
              <a:t>gumballMachine</a:t>
            </a:r>
            <a:r>
              <a:rPr lang="en-US" altLang="vi-VN">
                <a:solidFill>
                  <a:srgbClr val="000000"/>
                </a:solidFill>
                <a:latin typeface="Consolas" panose="020B0609020204030204" pitchFamily="49" charset="0"/>
                <a:cs typeface="Consolas" panose="020B0609020204030204" pitchFamily="49" charset="0"/>
              </a:rPr>
              <a:t>.getSoldState());</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p>
          <a:p>
            <a:pPr>
              <a:lnSpc>
                <a:spcPct val="90000"/>
              </a:lnSpc>
            </a:pPr>
            <a:endParaRPr lang="en-US" altLang="vi-VN">
              <a:solidFill>
                <a:srgbClr val="000000"/>
              </a:solidFill>
              <a:latin typeface="Consolas" panose="020B0609020204030204" pitchFamily="49" charset="0"/>
              <a:cs typeface="Consolas" panose="020B0609020204030204" pitchFamily="49" charset="0"/>
            </a:endParaRPr>
          </a:p>
          <a:p>
            <a:pPr>
              <a:lnSpc>
                <a:spcPct val="90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void</a:t>
            </a:r>
            <a:r>
              <a:rPr lang="en-US" altLang="vi-VN">
                <a:solidFill>
                  <a:srgbClr val="000000"/>
                </a:solidFill>
                <a:latin typeface="Consolas" panose="020B0609020204030204" pitchFamily="49" charset="0"/>
                <a:cs typeface="Consolas" panose="020B0609020204030204" pitchFamily="49" charset="0"/>
              </a:rPr>
              <a:t> dispense() {</a:t>
            </a:r>
          </a:p>
          <a:p>
            <a:pPr>
              <a:lnSpc>
                <a:spcPct val="90000"/>
              </a:lnSpc>
            </a:pPr>
            <a:r>
              <a:rPr lang="en-US" altLang="vi-VN">
                <a:solidFill>
                  <a:srgbClr val="000000"/>
                </a:solidFill>
                <a:latin typeface="Consolas" panose="020B0609020204030204" pitchFamily="49" charset="0"/>
                <a:cs typeface="Consolas" panose="020B0609020204030204" pitchFamily="49" charset="0"/>
              </a:rPr>
              <a:t>      System.</a:t>
            </a:r>
            <a:r>
              <a:rPr lang="en-US" altLang="vi-VN" i="1">
                <a:solidFill>
                  <a:srgbClr val="0000C0"/>
                </a:solidFill>
                <a:latin typeface="Consolas" panose="020B0609020204030204" pitchFamily="49" charset="0"/>
                <a:cs typeface="Consolas" panose="020B0609020204030204" pitchFamily="49" charset="0"/>
              </a:rPr>
              <a:t>out</a:t>
            </a:r>
            <a:r>
              <a:rPr lang="en-US" altLang="vi-VN">
                <a:solidFill>
                  <a:srgbClr val="000000"/>
                </a:solidFill>
                <a:latin typeface="Consolas" panose="020B0609020204030204" pitchFamily="49" charset="0"/>
                <a:cs typeface="Consolas" panose="020B0609020204030204" pitchFamily="49" charset="0"/>
              </a:rPr>
              <a:t>.println(</a:t>
            </a:r>
            <a:r>
              <a:rPr lang="en-US" altLang="vi-VN">
                <a:solidFill>
                  <a:srgbClr val="2A00FF"/>
                </a:solidFill>
                <a:latin typeface="Consolas" panose="020B0609020204030204" pitchFamily="49" charset="0"/>
                <a:cs typeface="Consolas" panose="020B0609020204030204" pitchFamily="49" charset="0"/>
              </a:rPr>
              <a:t>"No gumball dispensed"</a:t>
            </a:r>
            <a:r>
              <a:rPr lang="en-US" altLang="vi-VN">
                <a:solidFill>
                  <a:srgbClr val="000000"/>
                </a:solidFill>
                <a:latin typeface="Consolas" panose="020B0609020204030204" pitchFamily="49" charset="0"/>
                <a:cs typeface="Consolas" panose="020B0609020204030204" pitchFamily="49" charset="0"/>
              </a:rPr>
              <a:t>);</a:t>
            </a:r>
          </a:p>
          <a:p>
            <a:pPr>
              <a:lnSpc>
                <a:spcPct val="90000"/>
              </a:lnSpc>
            </a:pPr>
            <a:r>
              <a:rPr lang="en-US" altLang="vi-VN">
                <a:solidFill>
                  <a:srgbClr val="000000"/>
                </a:solidFill>
                <a:latin typeface="Consolas" panose="020B0609020204030204" pitchFamily="49" charset="0"/>
                <a:cs typeface="Consolas" panose="020B0609020204030204" pitchFamily="49" charset="0"/>
              </a:rPr>
              <a:t>   }</a:t>
            </a:r>
          </a:p>
          <a:p>
            <a:pPr>
              <a:lnSpc>
                <a:spcPct val="90000"/>
              </a:lnSpc>
            </a:pPr>
            <a:r>
              <a:rPr lang="en-US" altLang="vi-VN">
                <a:solidFill>
                  <a:srgbClr val="000000"/>
                </a:solidFill>
                <a:latin typeface="Consolas" panose="020B0609020204030204" pitchFamily="49" charset="0"/>
                <a:cs typeface="Consolas" panose="020B0609020204030204" pitchFamily="49" charset="0"/>
              </a:rPr>
              <a:t>}</a:t>
            </a:r>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ltLang="vi-VN"/>
              <a:t>Check out the </a:t>
            </a:r>
            <a:r>
              <a:rPr lang="en-US" altLang="vi-VN">
                <a:solidFill>
                  <a:srgbClr val="0022E0"/>
                </a:solidFill>
                <a:latin typeface="Consolas" panose="020B0609020204030204" pitchFamily="49" charset="0"/>
                <a:cs typeface="Consolas" panose="020B0609020204030204" pitchFamily="49" charset="0"/>
              </a:rPr>
              <a:t>SoldOutState</a:t>
            </a:r>
          </a:p>
        </p:txBody>
      </p:sp>
      <p:sp>
        <p:nvSpPr>
          <p:cNvPr id="5" name="Date Placeholder 4"/>
          <p:cNvSpPr>
            <a:spLocks noGrp="1"/>
          </p:cNvSpPr>
          <p:nvPr>
            <p:ph type="dt" sz="half" idx="10"/>
          </p:nvPr>
        </p:nvSpPr>
        <p:spPr/>
        <p:txBody>
          <a:bodyPr/>
          <a:lstStyle/>
          <a:p>
            <a:fld id="{C27ED086-88EB-4220-BF49-351DC7B0063A}" type="datetime1">
              <a:rPr lang="en-US" altLang="vi-VN"/>
              <a:pPr/>
              <a:t>4/19/2023</a:t>
            </a:fld>
            <a:endParaRPr lang="en-US" altLang="vi-VN"/>
          </a:p>
        </p:txBody>
      </p:sp>
      <p:sp>
        <p:nvSpPr>
          <p:cNvPr id="4" name="Slide Number Placeholder 3"/>
          <p:cNvSpPr>
            <a:spLocks noGrp="1"/>
          </p:cNvSpPr>
          <p:nvPr>
            <p:ph type="sldNum" sz="quarter" idx="12"/>
          </p:nvPr>
        </p:nvSpPr>
        <p:spPr/>
        <p:txBody>
          <a:bodyPr/>
          <a:lstStyle/>
          <a:p>
            <a:fld id="{A0F7590D-46CA-4E13-9369-4D737F49AE39}" type="slidenum">
              <a:rPr lang="en-US" altLang="vi-VN"/>
              <a:pPr/>
              <a:t>18</a:t>
            </a:fld>
            <a:endParaRPr lang="en-US" altLang="vi-VN"/>
          </a:p>
        </p:txBody>
      </p:sp>
      <p:sp>
        <p:nvSpPr>
          <p:cNvPr id="189443" name="Text Box 3"/>
          <p:cNvSpPr txBox="1">
            <a:spLocks noChangeArrowheads="1"/>
          </p:cNvSpPr>
          <p:nvPr/>
        </p:nvSpPr>
        <p:spPr bwMode="auto">
          <a:xfrm>
            <a:off x="457200" y="1143000"/>
            <a:ext cx="8305800" cy="5189113"/>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vi-VN" b="1" spc="-90">
                <a:solidFill>
                  <a:srgbClr val="7F0055"/>
                </a:solidFill>
                <a:latin typeface="Consolas" panose="020B0609020204030204" pitchFamily="49" charset="0"/>
                <a:cs typeface="Consolas" panose="020B0609020204030204" pitchFamily="49" charset="0"/>
              </a:rPr>
              <a:t>public</a:t>
            </a:r>
            <a:r>
              <a:rPr lang="en-US" altLang="vi-VN" spc="-90">
                <a:solidFill>
                  <a:srgbClr val="000000"/>
                </a:solidFill>
                <a:latin typeface="Consolas" panose="020B0609020204030204" pitchFamily="49" charset="0"/>
                <a:cs typeface="Consolas" panose="020B0609020204030204" pitchFamily="49" charset="0"/>
              </a:rPr>
              <a:t> </a:t>
            </a:r>
            <a:r>
              <a:rPr lang="en-US" altLang="vi-VN" b="1" spc="-90">
                <a:solidFill>
                  <a:srgbClr val="7F0055"/>
                </a:solidFill>
                <a:latin typeface="Consolas" panose="020B0609020204030204" pitchFamily="49" charset="0"/>
                <a:cs typeface="Consolas" panose="020B0609020204030204" pitchFamily="49" charset="0"/>
              </a:rPr>
              <a:t>class</a:t>
            </a:r>
            <a:r>
              <a:rPr lang="en-US" altLang="vi-VN" spc="-90">
                <a:solidFill>
                  <a:srgbClr val="000000"/>
                </a:solidFill>
                <a:latin typeface="Consolas" panose="020B0609020204030204" pitchFamily="49" charset="0"/>
                <a:cs typeface="Consolas" panose="020B0609020204030204" pitchFamily="49" charset="0"/>
              </a:rPr>
              <a:t> SoldOutState </a:t>
            </a:r>
            <a:r>
              <a:rPr lang="en-US" altLang="vi-VN" b="1" spc="-90">
                <a:solidFill>
                  <a:srgbClr val="7F0055"/>
                </a:solidFill>
                <a:latin typeface="Consolas" panose="020B0609020204030204" pitchFamily="49" charset="0"/>
                <a:cs typeface="Consolas" panose="020B0609020204030204" pitchFamily="49" charset="0"/>
              </a:rPr>
              <a:t>implements</a:t>
            </a:r>
            <a:r>
              <a:rPr lang="en-US" altLang="vi-VN" spc="-90">
                <a:solidFill>
                  <a:srgbClr val="000000"/>
                </a:solidFill>
                <a:latin typeface="Consolas" panose="020B0609020204030204" pitchFamily="49" charset="0"/>
                <a:cs typeface="Consolas" panose="020B0609020204030204" pitchFamily="49" charset="0"/>
              </a:rPr>
              <a:t> State {</a:t>
            </a:r>
          </a:p>
          <a:p>
            <a:pPr>
              <a:lnSpc>
                <a:spcPct val="90000"/>
              </a:lnSpc>
            </a:pPr>
            <a:r>
              <a:rPr lang="en-US" altLang="vi-VN" spc="-90">
                <a:solidFill>
                  <a:srgbClr val="000000"/>
                </a:solidFill>
                <a:latin typeface="Consolas" panose="020B0609020204030204" pitchFamily="49" charset="0"/>
                <a:cs typeface="Consolas" panose="020B0609020204030204" pitchFamily="49" charset="0"/>
              </a:rPr>
              <a:t>   GumballMachine </a:t>
            </a:r>
            <a:r>
              <a:rPr lang="en-US" altLang="vi-VN" spc="-90">
                <a:solidFill>
                  <a:srgbClr val="0000C0"/>
                </a:solidFill>
                <a:latin typeface="Consolas" panose="020B0609020204030204" pitchFamily="49" charset="0"/>
                <a:cs typeface="Consolas" panose="020B0609020204030204" pitchFamily="49" charset="0"/>
              </a:rPr>
              <a:t>gumballMachine</a:t>
            </a:r>
            <a:r>
              <a:rPr lang="en-US" altLang="vi-VN" spc="-90">
                <a:solidFill>
                  <a:srgbClr val="000000"/>
                </a:solidFill>
                <a:latin typeface="Consolas" panose="020B0609020204030204" pitchFamily="49" charset="0"/>
                <a:cs typeface="Consolas" panose="020B0609020204030204" pitchFamily="49" charset="0"/>
              </a:rPr>
              <a:t>;</a:t>
            </a:r>
          </a:p>
          <a:p>
            <a:pPr>
              <a:lnSpc>
                <a:spcPct val="90000"/>
              </a:lnSpc>
            </a:pPr>
            <a:endParaRPr lang="en-US" altLang="vi-VN" spc="-90">
              <a:solidFill>
                <a:srgbClr val="000000"/>
              </a:solidFill>
              <a:latin typeface="Consolas" panose="020B0609020204030204" pitchFamily="49" charset="0"/>
              <a:cs typeface="Consolas" panose="020B0609020204030204" pitchFamily="49" charset="0"/>
            </a:endParaRPr>
          </a:p>
          <a:p>
            <a:pPr>
              <a:lnSpc>
                <a:spcPct val="90000"/>
              </a:lnSpc>
            </a:pPr>
            <a:r>
              <a:rPr lang="en-US" altLang="vi-VN" spc="-90">
                <a:solidFill>
                  <a:srgbClr val="000000"/>
                </a:solidFill>
                <a:latin typeface="Consolas" panose="020B0609020204030204" pitchFamily="49" charset="0"/>
                <a:cs typeface="Consolas" panose="020B0609020204030204" pitchFamily="49" charset="0"/>
              </a:rPr>
              <a:t>   </a:t>
            </a:r>
            <a:r>
              <a:rPr lang="en-US" altLang="vi-VN" b="1" spc="-90">
                <a:solidFill>
                  <a:srgbClr val="7F0055"/>
                </a:solidFill>
                <a:latin typeface="Consolas" panose="020B0609020204030204" pitchFamily="49" charset="0"/>
                <a:cs typeface="Consolas" panose="020B0609020204030204" pitchFamily="49" charset="0"/>
              </a:rPr>
              <a:t>public</a:t>
            </a:r>
            <a:r>
              <a:rPr lang="en-US" altLang="vi-VN" spc="-90">
                <a:solidFill>
                  <a:srgbClr val="000000"/>
                </a:solidFill>
                <a:latin typeface="Consolas" panose="020B0609020204030204" pitchFamily="49" charset="0"/>
                <a:cs typeface="Consolas" panose="020B0609020204030204" pitchFamily="49" charset="0"/>
              </a:rPr>
              <a:t> SoldOutState(GumballMachine gumballMachine) {</a:t>
            </a:r>
          </a:p>
          <a:p>
            <a:pPr>
              <a:lnSpc>
                <a:spcPct val="90000"/>
              </a:lnSpc>
            </a:pPr>
            <a:r>
              <a:rPr lang="en-US" altLang="vi-VN" spc="-90">
                <a:solidFill>
                  <a:srgbClr val="000000"/>
                </a:solidFill>
                <a:latin typeface="Consolas" panose="020B0609020204030204" pitchFamily="49" charset="0"/>
                <a:cs typeface="Consolas" panose="020B0609020204030204" pitchFamily="49" charset="0"/>
              </a:rPr>
              <a:t>      </a:t>
            </a:r>
            <a:r>
              <a:rPr lang="en-US" altLang="vi-VN" b="1" spc="-90">
                <a:solidFill>
                  <a:srgbClr val="7F0055"/>
                </a:solidFill>
                <a:latin typeface="Consolas" panose="020B0609020204030204" pitchFamily="49" charset="0"/>
                <a:cs typeface="Consolas" panose="020B0609020204030204" pitchFamily="49" charset="0"/>
              </a:rPr>
              <a:t>this</a:t>
            </a:r>
            <a:r>
              <a:rPr lang="en-US" altLang="vi-VN" spc="-90">
                <a:solidFill>
                  <a:srgbClr val="000000"/>
                </a:solidFill>
                <a:latin typeface="Consolas" panose="020B0609020204030204" pitchFamily="49" charset="0"/>
                <a:cs typeface="Consolas" panose="020B0609020204030204" pitchFamily="49" charset="0"/>
              </a:rPr>
              <a:t>.</a:t>
            </a:r>
            <a:r>
              <a:rPr lang="en-US" altLang="vi-VN" spc="-90">
                <a:solidFill>
                  <a:srgbClr val="0000C0"/>
                </a:solidFill>
                <a:latin typeface="Consolas" panose="020B0609020204030204" pitchFamily="49" charset="0"/>
                <a:cs typeface="Consolas" panose="020B0609020204030204" pitchFamily="49" charset="0"/>
              </a:rPr>
              <a:t>gumballMachine</a:t>
            </a:r>
            <a:r>
              <a:rPr lang="en-US" altLang="vi-VN" spc="-90">
                <a:solidFill>
                  <a:srgbClr val="000000"/>
                </a:solidFill>
                <a:latin typeface="Consolas" panose="020B0609020204030204" pitchFamily="49" charset="0"/>
                <a:cs typeface="Consolas" panose="020B0609020204030204" pitchFamily="49" charset="0"/>
              </a:rPr>
              <a:t> = gumballMachine;</a:t>
            </a:r>
          </a:p>
          <a:p>
            <a:pPr>
              <a:lnSpc>
                <a:spcPct val="90000"/>
              </a:lnSpc>
            </a:pPr>
            <a:r>
              <a:rPr lang="en-US" altLang="vi-VN" spc="-90">
                <a:solidFill>
                  <a:srgbClr val="000000"/>
                </a:solidFill>
                <a:latin typeface="Consolas" panose="020B0609020204030204" pitchFamily="49" charset="0"/>
                <a:cs typeface="Consolas" panose="020B0609020204030204" pitchFamily="49" charset="0"/>
              </a:rPr>
              <a:t>   }</a:t>
            </a:r>
          </a:p>
          <a:p>
            <a:pPr>
              <a:lnSpc>
                <a:spcPct val="90000"/>
              </a:lnSpc>
            </a:pPr>
            <a:endParaRPr lang="en-US" altLang="vi-VN" spc="-90">
              <a:solidFill>
                <a:srgbClr val="000000"/>
              </a:solidFill>
              <a:latin typeface="Consolas" panose="020B0609020204030204" pitchFamily="49" charset="0"/>
              <a:cs typeface="Consolas" panose="020B0609020204030204" pitchFamily="49" charset="0"/>
            </a:endParaRPr>
          </a:p>
          <a:p>
            <a:pPr>
              <a:lnSpc>
                <a:spcPct val="90000"/>
              </a:lnSpc>
            </a:pPr>
            <a:r>
              <a:rPr lang="en-US" altLang="vi-VN" spc="-90">
                <a:solidFill>
                  <a:srgbClr val="000000"/>
                </a:solidFill>
                <a:latin typeface="Consolas" panose="020B0609020204030204" pitchFamily="49" charset="0"/>
                <a:cs typeface="Consolas" panose="020B0609020204030204" pitchFamily="49" charset="0"/>
              </a:rPr>
              <a:t>   </a:t>
            </a:r>
            <a:r>
              <a:rPr lang="en-US" altLang="vi-VN" b="1" spc="-90">
                <a:solidFill>
                  <a:srgbClr val="7F0055"/>
                </a:solidFill>
                <a:latin typeface="Consolas" panose="020B0609020204030204" pitchFamily="49" charset="0"/>
                <a:cs typeface="Consolas" panose="020B0609020204030204" pitchFamily="49" charset="0"/>
              </a:rPr>
              <a:t>public</a:t>
            </a:r>
            <a:r>
              <a:rPr lang="en-US" altLang="vi-VN" spc="-90">
                <a:solidFill>
                  <a:srgbClr val="000000"/>
                </a:solidFill>
                <a:latin typeface="Consolas" panose="020B0609020204030204" pitchFamily="49" charset="0"/>
                <a:cs typeface="Consolas" panose="020B0609020204030204" pitchFamily="49" charset="0"/>
              </a:rPr>
              <a:t> </a:t>
            </a:r>
            <a:r>
              <a:rPr lang="en-US" altLang="vi-VN" b="1" spc="-90">
                <a:solidFill>
                  <a:srgbClr val="7F0055"/>
                </a:solidFill>
                <a:latin typeface="Consolas" panose="020B0609020204030204" pitchFamily="49" charset="0"/>
                <a:cs typeface="Consolas" panose="020B0609020204030204" pitchFamily="49" charset="0"/>
              </a:rPr>
              <a:t>void</a:t>
            </a:r>
            <a:r>
              <a:rPr lang="en-US" altLang="vi-VN" spc="-90">
                <a:solidFill>
                  <a:srgbClr val="000000"/>
                </a:solidFill>
                <a:latin typeface="Consolas" panose="020B0609020204030204" pitchFamily="49" charset="0"/>
                <a:cs typeface="Consolas" panose="020B0609020204030204" pitchFamily="49" charset="0"/>
              </a:rPr>
              <a:t> insertQuarter() {</a:t>
            </a:r>
          </a:p>
          <a:p>
            <a:pPr>
              <a:lnSpc>
                <a:spcPct val="90000"/>
              </a:lnSpc>
            </a:pPr>
            <a:r>
              <a:rPr lang="en-US" altLang="vi-VN" spc="-90">
                <a:solidFill>
                  <a:srgbClr val="000000"/>
                </a:solidFill>
                <a:latin typeface="Consolas" panose="020B0609020204030204" pitchFamily="49" charset="0"/>
                <a:cs typeface="Consolas" panose="020B0609020204030204" pitchFamily="49" charset="0"/>
              </a:rPr>
              <a:t>      System.</a:t>
            </a:r>
            <a:r>
              <a:rPr lang="en-US" altLang="vi-VN" i="1" spc="-90">
                <a:solidFill>
                  <a:srgbClr val="0000C0"/>
                </a:solidFill>
                <a:latin typeface="Consolas" panose="020B0609020204030204" pitchFamily="49" charset="0"/>
                <a:cs typeface="Consolas" panose="020B0609020204030204" pitchFamily="49" charset="0"/>
              </a:rPr>
              <a:t>out</a:t>
            </a:r>
            <a:r>
              <a:rPr lang="en-US" altLang="vi-VN" spc="-90">
                <a:solidFill>
                  <a:srgbClr val="000000"/>
                </a:solidFill>
                <a:latin typeface="Consolas" panose="020B0609020204030204" pitchFamily="49" charset="0"/>
                <a:cs typeface="Consolas" panose="020B0609020204030204" pitchFamily="49" charset="0"/>
              </a:rPr>
              <a:t>.println(</a:t>
            </a:r>
            <a:r>
              <a:rPr lang="en-US" altLang="vi-VN" spc="-90">
                <a:solidFill>
                  <a:srgbClr val="2A00FF"/>
                </a:solidFill>
                <a:latin typeface="Consolas" panose="020B0609020204030204" pitchFamily="49" charset="0"/>
                <a:cs typeface="Consolas" panose="020B0609020204030204" pitchFamily="49" charset="0"/>
              </a:rPr>
              <a:t>"You can't insert a quarter, the machine is sold out"</a:t>
            </a:r>
            <a:r>
              <a:rPr lang="en-US" altLang="vi-VN" spc="-90">
                <a:solidFill>
                  <a:srgbClr val="000000"/>
                </a:solidFill>
                <a:latin typeface="Consolas" panose="020B0609020204030204" pitchFamily="49" charset="0"/>
                <a:cs typeface="Consolas" panose="020B0609020204030204" pitchFamily="49" charset="0"/>
              </a:rPr>
              <a:t>);</a:t>
            </a:r>
          </a:p>
          <a:p>
            <a:pPr>
              <a:lnSpc>
                <a:spcPct val="90000"/>
              </a:lnSpc>
            </a:pPr>
            <a:r>
              <a:rPr lang="en-US" altLang="vi-VN" spc="-90">
                <a:solidFill>
                  <a:srgbClr val="000000"/>
                </a:solidFill>
                <a:latin typeface="Consolas" panose="020B0609020204030204" pitchFamily="49" charset="0"/>
                <a:cs typeface="Consolas" panose="020B0609020204030204" pitchFamily="49" charset="0"/>
              </a:rPr>
              <a:t>   }</a:t>
            </a:r>
          </a:p>
          <a:p>
            <a:pPr>
              <a:lnSpc>
                <a:spcPct val="90000"/>
              </a:lnSpc>
            </a:pPr>
            <a:endParaRPr lang="en-US" altLang="vi-VN" spc="-90">
              <a:solidFill>
                <a:srgbClr val="000000"/>
              </a:solidFill>
              <a:latin typeface="Consolas" panose="020B0609020204030204" pitchFamily="49" charset="0"/>
              <a:cs typeface="Consolas" panose="020B0609020204030204" pitchFamily="49" charset="0"/>
            </a:endParaRPr>
          </a:p>
          <a:p>
            <a:pPr>
              <a:lnSpc>
                <a:spcPct val="90000"/>
              </a:lnSpc>
            </a:pPr>
            <a:r>
              <a:rPr lang="en-US" altLang="vi-VN" spc="-90">
                <a:solidFill>
                  <a:srgbClr val="000000"/>
                </a:solidFill>
                <a:latin typeface="Consolas" panose="020B0609020204030204" pitchFamily="49" charset="0"/>
                <a:cs typeface="Consolas" panose="020B0609020204030204" pitchFamily="49" charset="0"/>
              </a:rPr>
              <a:t>   </a:t>
            </a:r>
            <a:r>
              <a:rPr lang="en-US" altLang="vi-VN" b="1" spc="-90">
                <a:solidFill>
                  <a:srgbClr val="7F0055"/>
                </a:solidFill>
                <a:latin typeface="Consolas" panose="020B0609020204030204" pitchFamily="49" charset="0"/>
                <a:cs typeface="Consolas" panose="020B0609020204030204" pitchFamily="49" charset="0"/>
              </a:rPr>
              <a:t>public</a:t>
            </a:r>
            <a:r>
              <a:rPr lang="en-US" altLang="vi-VN" spc="-90">
                <a:solidFill>
                  <a:srgbClr val="000000"/>
                </a:solidFill>
                <a:latin typeface="Consolas" panose="020B0609020204030204" pitchFamily="49" charset="0"/>
                <a:cs typeface="Consolas" panose="020B0609020204030204" pitchFamily="49" charset="0"/>
              </a:rPr>
              <a:t> </a:t>
            </a:r>
            <a:r>
              <a:rPr lang="en-US" altLang="vi-VN" b="1" spc="-90">
                <a:solidFill>
                  <a:srgbClr val="7F0055"/>
                </a:solidFill>
                <a:latin typeface="Consolas" panose="020B0609020204030204" pitchFamily="49" charset="0"/>
                <a:cs typeface="Consolas" panose="020B0609020204030204" pitchFamily="49" charset="0"/>
              </a:rPr>
              <a:t>void</a:t>
            </a:r>
            <a:r>
              <a:rPr lang="en-US" altLang="vi-VN" spc="-90">
                <a:solidFill>
                  <a:srgbClr val="000000"/>
                </a:solidFill>
                <a:latin typeface="Consolas" panose="020B0609020204030204" pitchFamily="49" charset="0"/>
                <a:cs typeface="Consolas" panose="020B0609020204030204" pitchFamily="49" charset="0"/>
              </a:rPr>
              <a:t> ejectQuarter() {</a:t>
            </a:r>
          </a:p>
          <a:p>
            <a:pPr>
              <a:lnSpc>
                <a:spcPct val="90000"/>
              </a:lnSpc>
            </a:pPr>
            <a:r>
              <a:rPr lang="en-US" altLang="vi-VN" spc="-90">
                <a:solidFill>
                  <a:srgbClr val="000000"/>
                </a:solidFill>
                <a:latin typeface="Consolas" panose="020B0609020204030204" pitchFamily="49" charset="0"/>
                <a:cs typeface="Consolas" panose="020B0609020204030204" pitchFamily="49" charset="0"/>
              </a:rPr>
              <a:t>      System.</a:t>
            </a:r>
            <a:r>
              <a:rPr lang="en-US" altLang="vi-VN" i="1" spc="-90">
                <a:solidFill>
                  <a:srgbClr val="0000C0"/>
                </a:solidFill>
                <a:latin typeface="Consolas" panose="020B0609020204030204" pitchFamily="49" charset="0"/>
                <a:cs typeface="Consolas" panose="020B0609020204030204" pitchFamily="49" charset="0"/>
              </a:rPr>
              <a:t>out</a:t>
            </a:r>
            <a:r>
              <a:rPr lang="en-US" altLang="vi-VN" spc="-90">
                <a:solidFill>
                  <a:srgbClr val="000000"/>
                </a:solidFill>
                <a:latin typeface="Consolas" panose="020B0609020204030204" pitchFamily="49" charset="0"/>
                <a:cs typeface="Consolas" panose="020B0609020204030204" pitchFamily="49" charset="0"/>
              </a:rPr>
              <a:t>.println(</a:t>
            </a:r>
            <a:r>
              <a:rPr lang="en-US" altLang="vi-VN" spc="-90">
                <a:solidFill>
                  <a:srgbClr val="2A00FF"/>
                </a:solidFill>
                <a:latin typeface="Consolas" panose="020B0609020204030204" pitchFamily="49" charset="0"/>
                <a:cs typeface="Consolas" panose="020B0609020204030204" pitchFamily="49" charset="0"/>
              </a:rPr>
              <a:t>"You can't eject, you haven't inserted a quarter yet"</a:t>
            </a:r>
            <a:r>
              <a:rPr lang="en-US" altLang="vi-VN" spc="-90">
                <a:solidFill>
                  <a:srgbClr val="000000"/>
                </a:solidFill>
                <a:latin typeface="Consolas" panose="020B0609020204030204" pitchFamily="49" charset="0"/>
                <a:cs typeface="Consolas" panose="020B0609020204030204" pitchFamily="49" charset="0"/>
              </a:rPr>
              <a:t>);</a:t>
            </a:r>
          </a:p>
          <a:p>
            <a:pPr>
              <a:lnSpc>
                <a:spcPct val="90000"/>
              </a:lnSpc>
            </a:pPr>
            <a:r>
              <a:rPr lang="en-US" altLang="vi-VN" spc="-90">
                <a:solidFill>
                  <a:srgbClr val="000000"/>
                </a:solidFill>
                <a:latin typeface="Consolas" panose="020B0609020204030204" pitchFamily="49" charset="0"/>
                <a:cs typeface="Consolas" panose="020B0609020204030204" pitchFamily="49" charset="0"/>
              </a:rPr>
              <a:t>   }</a:t>
            </a:r>
          </a:p>
          <a:p>
            <a:pPr>
              <a:lnSpc>
                <a:spcPct val="90000"/>
              </a:lnSpc>
            </a:pPr>
            <a:endParaRPr lang="en-US" altLang="vi-VN" spc="-90">
              <a:solidFill>
                <a:srgbClr val="000000"/>
              </a:solidFill>
              <a:latin typeface="Consolas" panose="020B0609020204030204" pitchFamily="49" charset="0"/>
              <a:cs typeface="Consolas" panose="020B0609020204030204" pitchFamily="49" charset="0"/>
            </a:endParaRPr>
          </a:p>
          <a:p>
            <a:pPr>
              <a:lnSpc>
                <a:spcPct val="90000"/>
              </a:lnSpc>
            </a:pPr>
            <a:r>
              <a:rPr lang="en-US" altLang="vi-VN" spc="-90">
                <a:solidFill>
                  <a:srgbClr val="000000"/>
                </a:solidFill>
                <a:latin typeface="Consolas" panose="020B0609020204030204" pitchFamily="49" charset="0"/>
                <a:cs typeface="Consolas" panose="020B0609020204030204" pitchFamily="49" charset="0"/>
              </a:rPr>
              <a:t>   </a:t>
            </a:r>
            <a:r>
              <a:rPr lang="en-US" altLang="vi-VN" b="1" spc="-90">
                <a:solidFill>
                  <a:srgbClr val="7F0055"/>
                </a:solidFill>
                <a:latin typeface="Consolas" panose="020B0609020204030204" pitchFamily="49" charset="0"/>
                <a:cs typeface="Consolas" panose="020B0609020204030204" pitchFamily="49" charset="0"/>
              </a:rPr>
              <a:t>public</a:t>
            </a:r>
            <a:r>
              <a:rPr lang="en-US" altLang="vi-VN" spc="-90">
                <a:solidFill>
                  <a:srgbClr val="000000"/>
                </a:solidFill>
                <a:latin typeface="Consolas" panose="020B0609020204030204" pitchFamily="49" charset="0"/>
                <a:cs typeface="Consolas" panose="020B0609020204030204" pitchFamily="49" charset="0"/>
              </a:rPr>
              <a:t> </a:t>
            </a:r>
            <a:r>
              <a:rPr lang="en-US" altLang="vi-VN" b="1" spc="-90">
                <a:solidFill>
                  <a:srgbClr val="7F0055"/>
                </a:solidFill>
                <a:latin typeface="Consolas" panose="020B0609020204030204" pitchFamily="49" charset="0"/>
                <a:cs typeface="Consolas" panose="020B0609020204030204" pitchFamily="49" charset="0"/>
              </a:rPr>
              <a:t>void</a:t>
            </a:r>
            <a:r>
              <a:rPr lang="en-US" altLang="vi-VN" spc="-90">
                <a:solidFill>
                  <a:srgbClr val="000000"/>
                </a:solidFill>
                <a:latin typeface="Consolas" panose="020B0609020204030204" pitchFamily="49" charset="0"/>
                <a:cs typeface="Consolas" panose="020B0609020204030204" pitchFamily="49" charset="0"/>
              </a:rPr>
              <a:t> turnCrank() {</a:t>
            </a:r>
          </a:p>
          <a:p>
            <a:pPr>
              <a:lnSpc>
                <a:spcPct val="90000"/>
              </a:lnSpc>
            </a:pPr>
            <a:r>
              <a:rPr lang="en-US" altLang="vi-VN" spc="-90">
                <a:solidFill>
                  <a:srgbClr val="000000"/>
                </a:solidFill>
                <a:latin typeface="Consolas" panose="020B0609020204030204" pitchFamily="49" charset="0"/>
                <a:cs typeface="Consolas" panose="020B0609020204030204" pitchFamily="49" charset="0"/>
              </a:rPr>
              <a:t>      System.</a:t>
            </a:r>
            <a:r>
              <a:rPr lang="en-US" altLang="vi-VN" i="1" spc="-90">
                <a:solidFill>
                  <a:srgbClr val="0000C0"/>
                </a:solidFill>
                <a:latin typeface="Consolas" panose="020B0609020204030204" pitchFamily="49" charset="0"/>
                <a:cs typeface="Consolas" panose="020B0609020204030204" pitchFamily="49" charset="0"/>
              </a:rPr>
              <a:t>out</a:t>
            </a:r>
            <a:r>
              <a:rPr lang="en-US" altLang="vi-VN" spc="-90">
                <a:solidFill>
                  <a:srgbClr val="000000"/>
                </a:solidFill>
                <a:latin typeface="Consolas" panose="020B0609020204030204" pitchFamily="49" charset="0"/>
                <a:cs typeface="Consolas" panose="020B0609020204030204" pitchFamily="49" charset="0"/>
              </a:rPr>
              <a:t>.println(</a:t>
            </a:r>
            <a:r>
              <a:rPr lang="en-US" altLang="vi-VN" spc="-90">
                <a:solidFill>
                  <a:srgbClr val="2A00FF"/>
                </a:solidFill>
                <a:latin typeface="Consolas" panose="020B0609020204030204" pitchFamily="49" charset="0"/>
                <a:cs typeface="Consolas" panose="020B0609020204030204" pitchFamily="49" charset="0"/>
              </a:rPr>
              <a:t>"You turned, but there are no gumballs"</a:t>
            </a:r>
            <a:r>
              <a:rPr lang="en-US" altLang="vi-VN" spc="-90">
                <a:solidFill>
                  <a:srgbClr val="000000"/>
                </a:solidFill>
                <a:latin typeface="Consolas" panose="020B0609020204030204" pitchFamily="49" charset="0"/>
                <a:cs typeface="Consolas" panose="020B0609020204030204" pitchFamily="49" charset="0"/>
              </a:rPr>
              <a:t>);</a:t>
            </a:r>
          </a:p>
          <a:p>
            <a:pPr>
              <a:lnSpc>
                <a:spcPct val="90000"/>
              </a:lnSpc>
            </a:pPr>
            <a:r>
              <a:rPr lang="en-US" altLang="vi-VN" spc="-90">
                <a:solidFill>
                  <a:srgbClr val="000000"/>
                </a:solidFill>
                <a:latin typeface="Consolas" panose="020B0609020204030204" pitchFamily="49" charset="0"/>
                <a:cs typeface="Consolas" panose="020B0609020204030204" pitchFamily="49" charset="0"/>
              </a:rPr>
              <a:t>   }</a:t>
            </a:r>
          </a:p>
          <a:p>
            <a:pPr>
              <a:lnSpc>
                <a:spcPct val="90000"/>
              </a:lnSpc>
            </a:pPr>
            <a:endParaRPr lang="en-US" altLang="vi-VN" spc="-90">
              <a:solidFill>
                <a:srgbClr val="000000"/>
              </a:solidFill>
              <a:latin typeface="Consolas" panose="020B0609020204030204" pitchFamily="49" charset="0"/>
              <a:cs typeface="Consolas" panose="020B0609020204030204" pitchFamily="49" charset="0"/>
            </a:endParaRPr>
          </a:p>
          <a:p>
            <a:pPr>
              <a:lnSpc>
                <a:spcPct val="90000"/>
              </a:lnSpc>
            </a:pPr>
            <a:r>
              <a:rPr lang="en-US" altLang="vi-VN" spc="-90">
                <a:solidFill>
                  <a:srgbClr val="000000"/>
                </a:solidFill>
                <a:latin typeface="Consolas" panose="020B0609020204030204" pitchFamily="49" charset="0"/>
                <a:cs typeface="Consolas" panose="020B0609020204030204" pitchFamily="49" charset="0"/>
              </a:rPr>
              <a:t>   </a:t>
            </a:r>
            <a:r>
              <a:rPr lang="en-US" altLang="vi-VN" b="1" spc="-90">
                <a:solidFill>
                  <a:srgbClr val="7F0055"/>
                </a:solidFill>
                <a:latin typeface="Consolas" panose="020B0609020204030204" pitchFamily="49" charset="0"/>
                <a:cs typeface="Consolas" panose="020B0609020204030204" pitchFamily="49" charset="0"/>
              </a:rPr>
              <a:t>public</a:t>
            </a:r>
            <a:r>
              <a:rPr lang="en-US" altLang="vi-VN" spc="-90">
                <a:solidFill>
                  <a:srgbClr val="000000"/>
                </a:solidFill>
                <a:latin typeface="Consolas" panose="020B0609020204030204" pitchFamily="49" charset="0"/>
                <a:cs typeface="Consolas" panose="020B0609020204030204" pitchFamily="49" charset="0"/>
              </a:rPr>
              <a:t> </a:t>
            </a:r>
            <a:r>
              <a:rPr lang="en-US" altLang="vi-VN" b="1" spc="-90">
                <a:solidFill>
                  <a:srgbClr val="7F0055"/>
                </a:solidFill>
                <a:latin typeface="Consolas" panose="020B0609020204030204" pitchFamily="49" charset="0"/>
                <a:cs typeface="Consolas" panose="020B0609020204030204" pitchFamily="49" charset="0"/>
              </a:rPr>
              <a:t>void</a:t>
            </a:r>
            <a:r>
              <a:rPr lang="en-US" altLang="vi-VN" spc="-90">
                <a:solidFill>
                  <a:srgbClr val="000000"/>
                </a:solidFill>
                <a:latin typeface="Consolas" panose="020B0609020204030204" pitchFamily="49" charset="0"/>
                <a:cs typeface="Consolas" panose="020B0609020204030204" pitchFamily="49" charset="0"/>
              </a:rPr>
              <a:t> dispense() {</a:t>
            </a:r>
          </a:p>
          <a:p>
            <a:pPr>
              <a:lnSpc>
                <a:spcPct val="90000"/>
              </a:lnSpc>
            </a:pPr>
            <a:r>
              <a:rPr lang="en-US" altLang="vi-VN" spc="-90">
                <a:solidFill>
                  <a:srgbClr val="000000"/>
                </a:solidFill>
                <a:latin typeface="Consolas" panose="020B0609020204030204" pitchFamily="49" charset="0"/>
                <a:cs typeface="Consolas" panose="020B0609020204030204" pitchFamily="49" charset="0"/>
              </a:rPr>
              <a:t>      System.</a:t>
            </a:r>
            <a:r>
              <a:rPr lang="en-US" altLang="vi-VN" i="1" spc="-90">
                <a:solidFill>
                  <a:srgbClr val="0000C0"/>
                </a:solidFill>
                <a:latin typeface="Consolas" panose="020B0609020204030204" pitchFamily="49" charset="0"/>
                <a:cs typeface="Consolas" panose="020B0609020204030204" pitchFamily="49" charset="0"/>
              </a:rPr>
              <a:t>out</a:t>
            </a:r>
            <a:r>
              <a:rPr lang="en-US" altLang="vi-VN" spc="-90">
                <a:solidFill>
                  <a:srgbClr val="000000"/>
                </a:solidFill>
                <a:latin typeface="Consolas" panose="020B0609020204030204" pitchFamily="49" charset="0"/>
                <a:cs typeface="Consolas" panose="020B0609020204030204" pitchFamily="49" charset="0"/>
              </a:rPr>
              <a:t>.println(</a:t>
            </a:r>
            <a:r>
              <a:rPr lang="en-US" altLang="vi-VN" spc="-90">
                <a:solidFill>
                  <a:srgbClr val="2A00FF"/>
                </a:solidFill>
                <a:latin typeface="Consolas" panose="020B0609020204030204" pitchFamily="49" charset="0"/>
                <a:cs typeface="Consolas" panose="020B0609020204030204" pitchFamily="49" charset="0"/>
              </a:rPr>
              <a:t>"No gumball dispensed"</a:t>
            </a:r>
            <a:r>
              <a:rPr lang="en-US" altLang="vi-VN" spc="-90">
                <a:solidFill>
                  <a:srgbClr val="000000"/>
                </a:solidFill>
                <a:latin typeface="Consolas" panose="020B0609020204030204" pitchFamily="49" charset="0"/>
                <a:cs typeface="Consolas" panose="020B0609020204030204" pitchFamily="49" charset="0"/>
              </a:rPr>
              <a:t>);</a:t>
            </a:r>
          </a:p>
          <a:p>
            <a:pPr>
              <a:lnSpc>
                <a:spcPct val="90000"/>
              </a:lnSpc>
            </a:pPr>
            <a:r>
              <a:rPr lang="en-US" altLang="vi-VN" spc="-90">
                <a:solidFill>
                  <a:srgbClr val="000000"/>
                </a:solidFill>
                <a:latin typeface="Consolas" panose="020B0609020204030204" pitchFamily="49" charset="0"/>
                <a:cs typeface="Consolas" panose="020B0609020204030204" pitchFamily="49" charset="0"/>
              </a:rPr>
              <a:t>   }</a:t>
            </a:r>
          </a:p>
          <a:p>
            <a:pPr>
              <a:lnSpc>
                <a:spcPct val="90000"/>
              </a:lnSpc>
            </a:pPr>
            <a:r>
              <a:rPr lang="en-US" altLang="vi-VN" spc="-90">
                <a:solidFill>
                  <a:srgbClr val="000000"/>
                </a:solidFill>
                <a:latin typeface="Consolas" panose="020B0609020204030204" pitchFamily="49" charset="0"/>
                <a:cs typeface="Consolas" panose="020B0609020204030204" pitchFamily="49" charset="0"/>
              </a:rPr>
              <a:t>}</a:t>
            </a:r>
          </a:p>
        </p:txBody>
      </p:sp>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vi-VN"/>
              <a:t>What have we done so far….</a:t>
            </a:r>
          </a:p>
        </p:txBody>
      </p:sp>
      <p:sp>
        <p:nvSpPr>
          <p:cNvPr id="16387" name="Rectangle 3"/>
          <p:cNvSpPr>
            <a:spLocks noGrp="1" noChangeArrowheads="1"/>
          </p:cNvSpPr>
          <p:nvPr>
            <p:ph idx="1"/>
          </p:nvPr>
        </p:nvSpPr>
        <p:spPr/>
        <p:txBody>
          <a:bodyPr/>
          <a:lstStyle/>
          <a:p>
            <a:r>
              <a:rPr lang="en-US" altLang="vi-VN"/>
              <a:t>Localized the behavior of each state into its own class</a:t>
            </a:r>
          </a:p>
          <a:p>
            <a:r>
              <a:rPr lang="en-US" altLang="vi-VN"/>
              <a:t>Removed all the troublesome if statements </a:t>
            </a:r>
            <a:br>
              <a:rPr lang="en-US" altLang="vi-VN"/>
            </a:br>
            <a:r>
              <a:rPr lang="en-US" altLang="vi-VN"/>
              <a:t>that would have been difficult to maintain</a:t>
            </a:r>
          </a:p>
          <a:p>
            <a:r>
              <a:rPr lang="en-US" altLang="vi-VN"/>
              <a:t>Closed each state for modification, yet left the Gumball Machine open for extension by adding new state classes</a:t>
            </a:r>
          </a:p>
          <a:p>
            <a:r>
              <a:rPr lang="en-US" altLang="vi-VN"/>
              <a:t>Created a code base and class structure that maps more closely to what is needed and is easier to read and understand.</a:t>
            </a:r>
          </a:p>
        </p:txBody>
      </p:sp>
      <p:sp>
        <p:nvSpPr>
          <p:cNvPr id="5" name="Date Placeholder 3"/>
          <p:cNvSpPr>
            <a:spLocks noGrp="1"/>
          </p:cNvSpPr>
          <p:nvPr>
            <p:ph type="dt" sz="half" idx="10"/>
          </p:nvPr>
        </p:nvSpPr>
        <p:spPr/>
        <p:txBody>
          <a:bodyPr/>
          <a:lstStyle/>
          <a:p>
            <a:fld id="{009402F2-4235-4BAC-BD05-0B1817F3367C}" type="datetime1">
              <a:rPr lang="en-US" altLang="vi-VN" smtClean="0"/>
              <a:pPr/>
              <a:t>4/19/2023</a:t>
            </a:fld>
            <a:endParaRPr lang="en-US" altLang="vi-VN"/>
          </a:p>
        </p:txBody>
      </p:sp>
      <p:sp>
        <p:nvSpPr>
          <p:cNvPr id="4" name="Slide Number Placeholder 2"/>
          <p:cNvSpPr>
            <a:spLocks noGrp="1"/>
          </p:cNvSpPr>
          <p:nvPr>
            <p:ph type="sldNum" sz="quarter" idx="12"/>
          </p:nvPr>
        </p:nvSpPr>
        <p:spPr/>
        <p:txBody>
          <a:bodyPr/>
          <a:lstStyle/>
          <a:p>
            <a:fld id="{E0249E34-1DC5-4540-8173-9FFC8608EE90}" type="slidenum">
              <a:rPr lang="en-US" altLang="vi-VN" smtClean="0"/>
              <a:pPr/>
              <a:t>19</a:t>
            </a:fld>
            <a:endParaRPr lang="en-US" altLang="vi-VN"/>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fld id="{5990F8BB-3843-4357-8EEB-AF9F43B91950}" type="datetime1">
              <a:rPr lang="en-US" altLang="vi-VN"/>
              <a:pPr/>
              <a:t>4/19/2023</a:t>
            </a:fld>
            <a:endParaRPr lang="en-US" altLang="vi-VN"/>
          </a:p>
        </p:txBody>
      </p:sp>
      <p:sp>
        <p:nvSpPr>
          <p:cNvPr id="4" name="Slide Number Placeholder 2"/>
          <p:cNvSpPr>
            <a:spLocks noGrp="1"/>
          </p:cNvSpPr>
          <p:nvPr>
            <p:ph type="sldNum" sz="quarter" idx="12"/>
          </p:nvPr>
        </p:nvSpPr>
        <p:spPr/>
        <p:txBody>
          <a:bodyPr/>
          <a:lstStyle/>
          <a:p>
            <a:fld id="{0470FF15-FAFD-4C57-A83C-6DF5709CB27D}" type="slidenum">
              <a:rPr lang="en-US" altLang="vi-VN"/>
              <a:pPr/>
              <a:t>2</a:t>
            </a:fld>
            <a:endParaRPr lang="en-US" altLang="vi-VN"/>
          </a:p>
        </p:txBody>
      </p:sp>
      <p:pic>
        <p:nvPicPr>
          <p:cNvPr id="14340" name="Picture 5" descr="3072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105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6" descr="myantares1-we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0"/>
            <a:ext cx="457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chor="b"/>
          <a:lstStyle/>
          <a:p>
            <a:r>
              <a:rPr lang="en-US" altLang="vi-VN"/>
              <a:t>The State Behavior….</a:t>
            </a:r>
          </a:p>
        </p:txBody>
      </p:sp>
      <p:sp>
        <p:nvSpPr>
          <p:cNvPr id="39" name="Date Placeholder 3"/>
          <p:cNvSpPr>
            <a:spLocks noGrp="1"/>
          </p:cNvSpPr>
          <p:nvPr>
            <p:ph type="dt" sz="half" idx="10"/>
          </p:nvPr>
        </p:nvSpPr>
        <p:spPr/>
        <p:txBody>
          <a:bodyPr/>
          <a:lstStyle/>
          <a:p>
            <a:fld id="{F1FDBA3C-108E-48D9-80E3-6E25C876DBCF}" type="datetime1">
              <a:rPr lang="en-US" altLang="vi-VN"/>
              <a:pPr/>
              <a:t>4/19/2023</a:t>
            </a:fld>
            <a:endParaRPr lang="en-US" altLang="vi-VN"/>
          </a:p>
        </p:txBody>
      </p:sp>
      <p:sp>
        <p:nvSpPr>
          <p:cNvPr id="38" name="Slide Number Placeholder 2"/>
          <p:cNvSpPr>
            <a:spLocks noGrp="1"/>
          </p:cNvSpPr>
          <p:nvPr>
            <p:ph type="sldNum" sz="quarter" idx="12"/>
          </p:nvPr>
        </p:nvSpPr>
        <p:spPr/>
        <p:txBody>
          <a:bodyPr/>
          <a:lstStyle/>
          <a:p>
            <a:fld id="{7B7DCEC7-1D59-435D-9850-3545CD102B8F}" type="slidenum">
              <a:rPr lang="en-US" altLang="vi-VN"/>
              <a:pPr/>
              <a:t>20</a:t>
            </a:fld>
            <a:endParaRPr lang="en-US" altLang="vi-VN"/>
          </a:p>
        </p:txBody>
      </p:sp>
      <p:sp>
        <p:nvSpPr>
          <p:cNvPr id="30743" name="Text Box 38"/>
          <p:cNvSpPr txBox="1">
            <a:spLocks noChangeArrowheads="1"/>
          </p:cNvSpPr>
          <p:nvPr/>
        </p:nvSpPr>
        <p:spPr bwMode="auto">
          <a:xfrm>
            <a:off x="3581400" y="1552575"/>
            <a:ext cx="3200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600">
                <a:solidFill>
                  <a:srgbClr val="0A00D8"/>
                </a:solidFill>
                <a:latin typeface="Arial" panose="020B0604020202020204" pitchFamily="34" charset="0"/>
              </a:rPr>
              <a:t>When an action is called it is delegated to the current state!</a:t>
            </a:r>
          </a:p>
        </p:txBody>
      </p:sp>
      <p:grpSp>
        <p:nvGrpSpPr>
          <p:cNvPr id="30776" name="Group 56"/>
          <p:cNvGrpSpPr>
            <a:grpSpLocks/>
          </p:cNvGrpSpPr>
          <p:nvPr/>
        </p:nvGrpSpPr>
        <p:grpSpPr bwMode="auto">
          <a:xfrm>
            <a:off x="381000" y="1828800"/>
            <a:ext cx="3011488" cy="3733800"/>
            <a:chOff x="263" y="1152"/>
            <a:chExt cx="1897" cy="2352"/>
          </a:xfrm>
        </p:grpSpPr>
        <p:sp>
          <p:nvSpPr>
            <p:cNvPr id="30723" name="AutoShape 4"/>
            <p:cNvSpPr>
              <a:spLocks noChangeArrowheads="1"/>
            </p:cNvSpPr>
            <p:nvPr/>
          </p:nvSpPr>
          <p:spPr bwMode="auto">
            <a:xfrm>
              <a:off x="267" y="1776"/>
              <a:ext cx="549" cy="528"/>
            </a:xfrm>
            <a:prstGeom prst="octagon">
              <a:avLst>
                <a:gd name="adj" fmla="val 29287"/>
              </a:avLst>
            </a:prstGeom>
            <a:solidFill>
              <a:srgbClr val="C0C0C0"/>
            </a:solidFill>
            <a:ln w="9525">
              <a:solidFill>
                <a:schemeClr val="tx1"/>
              </a:solidFill>
              <a:miter lim="800000"/>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p>
          </p:txBody>
        </p:sp>
        <p:sp>
          <p:nvSpPr>
            <p:cNvPr id="30724" name="Text Box 5"/>
            <p:cNvSpPr txBox="1">
              <a:spLocks noChangeArrowheads="1"/>
            </p:cNvSpPr>
            <p:nvPr/>
          </p:nvSpPr>
          <p:spPr bwMode="auto">
            <a:xfrm>
              <a:off x="263" y="1899"/>
              <a:ext cx="5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400" b="1">
                  <a:latin typeface="Arial" panose="020B0604020202020204" pitchFamily="34" charset="0"/>
                </a:rPr>
                <a:t>Gumball</a:t>
              </a:r>
            </a:p>
            <a:p>
              <a:r>
                <a:rPr lang="en-US" altLang="vi-VN" sz="1400" b="1">
                  <a:latin typeface="Arial" panose="020B0604020202020204" pitchFamily="34" charset="0"/>
                </a:rPr>
                <a:t>Machine</a:t>
              </a:r>
            </a:p>
          </p:txBody>
        </p:sp>
        <p:sp>
          <p:nvSpPr>
            <p:cNvPr id="30725" name="Oval 6"/>
            <p:cNvSpPr>
              <a:spLocks noChangeArrowheads="1"/>
            </p:cNvSpPr>
            <p:nvPr/>
          </p:nvSpPr>
          <p:spPr bwMode="auto">
            <a:xfrm>
              <a:off x="1512" y="1296"/>
              <a:ext cx="399" cy="384"/>
            </a:xfrm>
            <a:prstGeom prst="ellipse">
              <a:avLst/>
            </a:prstGeom>
            <a:solidFill>
              <a:srgbClr val="FFFFB9"/>
            </a:solidFill>
            <a:ln w="9525">
              <a:solidFill>
                <a:schemeClr val="tx1"/>
              </a:solidFill>
              <a:round/>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p>
          </p:txBody>
        </p:sp>
        <p:sp>
          <p:nvSpPr>
            <p:cNvPr id="30726" name="Oval 7"/>
            <p:cNvSpPr>
              <a:spLocks noChangeArrowheads="1"/>
            </p:cNvSpPr>
            <p:nvPr/>
          </p:nvSpPr>
          <p:spPr bwMode="auto">
            <a:xfrm>
              <a:off x="1512" y="1840"/>
              <a:ext cx="399" cy="384"/>
            </a:xfrm>
            <a:prstGeom prst="ellipse">
              <a:avLst/>
            </a:prstGeom>
            <a:solidFill>
              <a:srgbClr val="FFFFB9"/>
            </a:solidFill>
            <a:ln w="9525">
              <a:solidFill>
                <a:schemeClr val="tx1"/>
              </a:solidFill>
              <a:round/>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p>
          </p:txBody>
        </p:sp>
        <p:sp>
          <p:nvSpPr>
            <p:cNvPr id="30727" name="Oval 8"/>
            <p:cNvSpPr>
              <a:spLocks noChangeArrowheads="1"/>
            </p:cNvSpPr>
            <p:nvPr/>
          </p:nvSpPr>
          <p:spPr bwMode="auto">
            <a:xfrm>
              <a:off x="1512" y="2384"/>
              <a:ext cx="399" cy="384"/>
            </a:xfrm>
            <a:prstGeom prst="ellipse">
              <a:avLst/>
            </a:prstGeom>
            <a:solidFill>
              <a:srgbClr val="FFFFB9"/>
            </a:solidFill>
            <a:ln w="9525">
              <a:solidFill>
                <a:schemeClr val="tx1"/>
              </a:solidFill>
              <a:round/>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p>
          </p:txBody>
        </p:sp>
        <p:sp>
          <p:nvSpPr>
            <p:cNvPr id="30728" name="Oval 9"/>
            <p:cNvSpPr>
              <a:spLocks noChangeArrowheads="1"/>
            </p:cNvSpPr>
            <p:nvPr/>
          </p:nvSpPr>
          <p:spPr bwMode="auto">
            <a:xfrm>
              <a:off x="1512" y="2928"/>
              <a:ext cx="399" cy="384"/>
            </a:xfrm>
            <a:prstGeom prst="ellipse">
              <a:avLst/>
            </a:prstGeom>
            <a:solidFill>
              <a:srgbClr val="FFFFB9"/>
            </a:solidFill>
            <a:ln w="9525">
              <a:solidFill>
                <a:schemeClr val="tx1"/>
              </a:solidFill>
              <a:round/>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p>
          </p:txBody>
        </p:sp>
        <p:sp>
          <p:nvSpPr>
            <p:cNvPr id="30730" name="Text Box 11"/>
            <p:cNvSpPr txBox="1">
              <a:spLocks noChangeArrowheads="1"/>
            </p:cNvSpPr>
            <p:nvPr/>
          </p:nvSpPr>
          <p:spPr bwMode="auto">
            <a:xfrm>
              <a:off x="1488" y="1344"/>
              <a:ext cx="4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200" b="1">
                  <a:latin typeface="Arial" panose="020B0604020202020204" pitchFamily="34" charset="0"/>
                </a:rPr>
                <a:t>No</a:t>
              </a:r>
            </a:p>
            <a:p>
              <a:r>
                <a:rPr lang="en-US" altLang="vi-VN" sz="1200" b="1">
                  <a:latin typeface="Arial" panose="020B0604020202020204" pitchFamily="34" charset="0"/>
                </a:rPr>
                <a:t>Quarter</a:t>
              </a:r>
            </a:p>
          </p:txBody>
        </p:sp>
        <p:sp>
          <p:nvSpPr>
            <p:cNvPr id="30731" name="Text Box 12"/>
            <p:cNvSpPr txBox="1">
              <a:spLocks noChangeArrowheads="1"/>
            </p:cNvSpPr>
            <p:nvPr/>
          </p:nvSpPr>
          <p:spPr bwMode="auto">
            <a:xfrm>
              <a:off x="1484" y="1872"/>
              <a:ext cx="4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pPr algn="ctr"/>
              <a:r>
                <a:rPr lang="en-US" altLang="vi-VN" sz="1200" b="1">
                  <a:latin typeface="Arial" panose="020B0604020202020204" pitchFamily="34" charset="0"/>
                </a:rPr>
                <a:t>Has</a:t>
              </a:r>
            </a:p>
            <a:p>
              <a:pPr algn="ctr"/>
              <a:r>
                <a:rPr lang="en-US" altLang="vi-VN" sz="1200" b="1">
                  <a:latin typeface="Arial" panose="020B0604020202020204" pitchFamily="34" charset="0"/>
                </a:rPr>
                <a:t>Quarter</a:t>
              </a:r>
            </a:p>
          </p:txBody>
        </p:sp>
        <p:sp>
          <p:nvSpPr>
            <p:cNvPr id="30732" name="Text Box 13"/>
            <p:cNvSpPr txBox="1">
              <a:spLocks noChangeArrowheads="1"/>
            </p:cNvSpPr>
            <p:nvPr/>
          </p:nvSpPr>
          <p:spPr bwMode="auto">
            <a:xfrm>
              <a:off x="1536" y="2448"/>
              <a:ext cx="32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200" b="1">
                  <a:latin typeface="Arial" panose="020B0604020202020204" pitchFamily="34" charset="0"/>
                </a:rPr>
                <a:t>Sold</a:t>
              </a:r>
            </a:p>
          </p:txBody>
        </p:sp>
        <p:sp>
          <p:nvSpPr>
            <p:cNvPr id="30733" name="Text Box 14"/>
            <p:cNvSpPr txBox="1">
              <a:spLocks noChangeArrowheads="1"/>
            </p:cNvSpPr>
            <p:nvPr/>
          </p:nvSpPr>
          <p:spPr bwMode="auto">
            <a:xfrm>
              <a:off x="1472" y="3024"/>
              <a:ext cx="49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200" b="1">
                  <a:latin typeface="Arial" panose="020B0604020202020204" pitchFamily="34" charset="0"/>
                </a:rPr>
                <a:t>SoldOut</a:t>
              </a:r>
            </a:p>
          </p:txBody>
        </p:sp>
        <p:sp>
          <p:nvSpPr>
            <p:cNvPr id="30735" name="Text Box 16"/>
            <p:cNvSpPr txBox="1">
              <a:spLocks noChangeArrowheads="1"/>
            </p:cNvSpPr>
            <p:nvPr/>
          </p:nvSpPr>
          <p:spPr bwMode="auto">
            <a:xfrm>
              <a:off x="816" y="1843"/>
              <a:ext cx="7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200">
                  <a:latin typeface="Arial" panose="020B0604020202020204" pitchFamily="34" charset="0"/>
                </a:rPr>
                <a:t>currentState</a:t>
              </a:r>
            </a:p>
          </p:txBody>
        </p:sp>
        <p:sp>
          <p:nvSpPr>
            <p:cNvPr id="30734" name="Freeform 15"/>
            <p:cNvSpPr>
              <a:spLocks/>
            </p:cNvSpPr>
            <p:nvPr/>
          </p:nvSpPr>
          <p:spPr bwMode="auto">
            <a:xfrm>
              <a:off x="1248" y="1152"/>
              <a:ext cx="912" cy="2352"/>
            </a:xfrm>
            <a:custGeom>
              <a:avLst/>
              <a:gdLst>
                <a:gd name="T0" fmla="*/ 384 w 1062"/>
                <a:gd name="T1" fmla="*/ 0 h 2352"/>
                <a:gd name="T2" fmla="*/ 96 w 1062"/>
                <a:gd name="T3" fmla="*/ 192 h 2352"/>
                <a:gd name="T4" fmla="*/ 0 w 1062"/>
                <a:gd name="T5" fmla="*/ 960 h 2352"/>
                <a:gd name="T6" fmla="*/ 48 w 1062"/>
                <a:gd name="T7" fmla="*/ 1728 h 2352"/>
                <a:gd name="T8" fmla="*/ 96 w 1062"/>
                <a:gd name="T9" fmla="*/ 2112 h 2352"/>
                <a:gd name="T10" fmla="*/ 120 w 1062"/>
                <a:gd name="T11" fmla="*/ 2128 h 2352"/>
                <a:gd name="T12" fmla="*/ 720 w 1062"/>
                <a:gd name="T13" fmla="*/ 2352 h 2352"/>
                <a:gd name="T14" fmla="*/ 1056 w 1062"/>
                <a:gd name="T15" fmla="*/ 1968 h 2352"/>
                <a:gd name="T16" fmla="*/ 1060 w 1062"/>
                <a:gd name="T17" fmla="*/ 1943 h 2352"/>
                <a:gd name="T18" fmla="*/ 1056 w 1062"/>
                <a:gd name="T19" fmla="*/ 1152 h 2352"/>
                <a:gd name="T20" fmla="*/ 1040 w 1062"/>
                <a:gd name="T21" fmla="*/ 1128 h 2352"/>
                <a:gd name="T22" fmla="*/ 1040 w 1062"/>
                <a:gd name="T23" fmla="*/ 1088 h 2352"/>
                <a:gd name="T24" fmla="*/ 912 w 1062"/>
                <a:gd name="T25" fmla="*/ 288 h 2352"/>
                <a:gd name="T26" fmla="*/ 768 w 1062"/>
                <a:gd name="T27" fmla="*/ 0 h 2352"/>
                <a:gd name="T28" fmla="*/ 384 w 1062"/>
                <a:gd name="T29" fmla="*/ 0 h 23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62"/>
                <a:gd name="T46" fmla="*/ 0 h 2352"/>
                <a:gd name="T47" fmla="*/ 1062 w 1062"/>
                <a:gd name="T48" fmla="*/ 2352 h 235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62" h="2352">
                  <a:moveTo>
                    <a:pt x="384" y="0"/>
                  </a:moveTo>
                  <a:lnTo>
                    <a:pt x="96" y="192"/>
                  </a:lnTo>
                  <a:lnTo>
                    <a:pt x="0" y="960"/>
                  </a:lnTo>
                  <a:lnTo>
                    <a:pt x="48" y="1728"/>
                  </a:lnTo>
                  <a:cubicBezTo>
                    <a:pt x="64" y="1856"/>
                    <a:pt x="74" y="1984"/>
                    <a:pt x="96" y="2112"/>
                  </a:cubicBezTo>
                  <a:cubicBezTo>
                    <a:pt x="98" y="2129"/>
                    <a:pt x="110" y="2128"/>
                    <a:pt x="120" y="2128"/>
                  </a:cubicBezTo>
                  <a:lnTo>
                    <a:pt x="720" y="2352"/>
                  </a:lnTo>
                  <a:cubicBezTo>
                    <a:pt x="832" y="2224"/>
                    <a:pt x="947" y="2098"/>
                    <a:pt x="1056" y="1968"/>
                  </a:cubicBezTo>
                  <a:cubicBezTo>
                    <a:pt x="1061" y="1961"/>
                    <a:pt x="1060" y="1943"/>
                    <a:pt x="1060" y="1943"/>
                  </a:cubicBezTo>
                  <a:cubicBezTo>
                    <a:pt x="1058" y="1679"/>
                    <a:pt x="1062" y="1415"/>
                    <a:pt x="1056" y="1152"/>
                  </a:cubicBezTo>
                  <a:cubicBezTo>
                    <a:pt x="1055" y="1142"/>
                    <a:pt x="1042" y="1137"/>
                    <a:pt x="1040" y="1128"/>
                  </a:cubicBezTo>
                  <a:cubicBezTo>
                    <a:pt x="1036" y="1115"/>
                    <a:pt x="1040" y="1101"/>
                    <a:pt x="1040" y="1088"/>
                  </a:cubicBezTo>
                  <a:lnTo>
                    <a:pt x="912" y="288"/>
                  </a:lnTo>
                  <a:lnTo>
                    <a:pt x="768" y="0"/>
                  </a:lnTo>
                  <a:lnTo>
                    <a:pt x="38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p>
          </p:txBody>
        </p:sp>
        <p:sp>
          <p:nvSpPr>
            <p:cNvPr id="30729" name="Line 10"/>
            <p:cNvSpPr>
              <a:spLocks noChangeShapeType="1"/>
            </p:cNvSpPr>
            <p:nvPr/>
          </p:nvSpPr>
          <p:spPr bwMode="auto">
            <a:xfrm>
              <a:off x="816" y="2016"/>
              <a:ext cx="700" cy="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grpSp>
      <p:grpSp>
        <p:nvGrpSpPr>
          <p:cNvPr id="30777" name="Group 57"/>
          <p:cNvGrpSpPr>
            <a:grpSpLocks/>
          </p:cNvGrpSpPr>
          <p:nvPr/>
        </p:nvGrpSpPr>
        <p:grpSpPr bwMode="auto">
          <a:xfrm>
            <a:off x="4151313" y="1905000"/>
            <a:ext cx="4041775" cy="3733800"/>
            <a:chOff x="2375" y="1104"/>
            <a:chExt cx="2546" cy="2352"/>
          </a:xfrm>
        </p:grpSpPr>
        <p:sp>
          <p:nvSpPr>
            <p:cNvPr id="30738" name="Text Box 33"/>
            <p:cNvSpPr txBox="1">
              <a:spLocks noChangeArrowheads="1"/>
            </p:cNvSpPr>
            <p:nvPr/>
          </p:nvSpPr>
          <p:spPr bwMode="auto">
            <a:xfrm>
              <a:off x="2375" y="1795"/>
              <a:ext cx="69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200">
                  <a:latin typeface="Arial" panose="020B0604020202020204" pitchFamily="34" charset="0"/>
                </a:rPr>
                <a:t>turnCrank()</a:t>
              </a:r>
            </a:p>
          </p:txBody>
        </p:sp>
        <p:sp>
          <p:nvSpPr>
            <p:cNvPr id="30740" name="Text Box 35"/>
            <p:cNvSpPr txBox="1">
              <a:spLocks noChangeArrowheads="1"/>
            </p:cNvSpPr>
            <p:nvPr/>
          </p:nvSpPr>
          <p:spPr bwMode="auto">
            <a:xfrm>
              <a:off x="3488" y="1512"/>
              <a:ext cx="6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200">
                  <a:latin typeface="Arial" panose="020B0604020202020204" pitchFamily="34" charset="0"/>
                </a:rPr>
                <a:t>turnCrank()</a:t>
              </a:r>
            </a:p>
          </p:txBody>
        </p:sp>
        <p:sp>
          <p:nvSpPr>
            <p:cNvPr id="30760" name="AutoShape 4"/>
            <p:cNvSpPr>
              <a:spLocks noChangeArrowheads="1"/>
            </p:cNvSpPr>
            <p:nvPr/>
          </p:nvSpPr>
          <p:spPr bwMode="auto">
            <a:xfrm>
              <a:off x="3028" y="1728"/>
              <a:ext cx="549" cy="528"/>
            </a:xfrm>
            <a:prstGeom prst="octagon">
              <a:avLst>
                <a:gd name="adj" fmla="val 29287"/>
              </a:avLst>
            </a:prstGeom>
            <a:solidFill>
              <a:srgbClr val="C0C0C0"/>
            </a:solidFill>
            <a:ln w="9525">
              <a:solidFill>
                <a:schemeClr val="tx1"/>
              </a:solidFill>
              <a:miter lim="800000"/>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p>
          </p:txBody>
        </p:sp>
        <p:sp>
          <p:nvSpPr>
            <p:cNvPr id="30761" name="Text Box 5"/>
            <p:cNvSpPr txBox="1">
              <a:spLocks noChangeArrowheads="1"/>
            </p:cNvSpPr>
            <p:nvPr/>
          </p:nvSpPr>
          <p:spPr bwMode="auto">
            <a:xfrm>
              <a:off x="3024" y="1851"/>
              <a:ext cx="5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400" b="1">
                  <a:latin typeface="Arial" panose="020B0604020202020204" pitchFamily="34" charset="0"/>
                </a:rPr>
                <a:t>Gumball</a:t>
              </a:r>
            </a:p>
            <a:p>
              <a:r>
                <a:rPr lang="en-US" altLang="vi-VN" sz="1400" b="1">
                  <a:latin typeface="Arial" panose="020B0604020202020204" pitchFamily="34" charset="0"/>
                </a:rPr>
                <a:t>Machine</a:t>
              </a:r>
            </a:p>
          </p:txBody>
        </p:sp>
        <p:sp>
          <p:nvSpPr>
            <p:cNvPr id="30762" name="Oval 6"/>
            <p:cNvSpPr>
              <a:spLocks noChangeArrowheads="1"/>
            </p:cNvSpPr>
            <p:nvPr/>
          </p:nvSpPr>
          <p:spPr bwMode="auto">
            <a:xfrm>
              <a:off x="4273" y="1248"/>
              <a:ext cx="399" cy="384"/>
            </a:xfrm>
            <a:prstGeom prst="roundRect">
              <a:avLst/>
            </a:prstGeom>
            <a:solidFill>
              <a:srgbClr val="FFFFB9"/>
            </a:solidFill>
            <a:ln w="9525">
              <a:solidFill>
                <a:schemeClr val="tx1"/>
              </a:solidFill>
              <a:round/>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p>
          </p:txBody>
        </p:sp>
        <p:sp>
          <p:nvSpPr>
            <p:cNvPr id="30763" name="Oval 7"/>
            <p:cNvSpPr>
              <a:spLocks noChangeArrowheads="1"/>
            </p:cNvSpPr>
            <p:nvPr/>
          </p:nvSpPr>
          <p:spPr bwMode="auto">
            <a:xfrm>
              <a:off x="4273" y="1792"/>
              <a:ext cx="399" cy="384"/>
            </a:xfrm>
            <a:prstGeom prst="roundRect">
              <a:avLst/>
            </a:prstGeom>
            <a:solidFill>
              <a:srgbClr val="FFFFB9"/>
            </a:solidFill>
            <a:ln w="9525">
              <a:solidFill>
                <a:schemeClr val="tx1"/>
              </a:solidFill>
              <a:round/>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p>
          </p:txBody>
        </p:sp>
        <p:sp>
          <p:nvSpPr>
            <p:cNvPr id="30764" name="Oval 8"/>
            <p:cNvSpPr>
              <a:spLocks noChangeArrowheads="1"/>
            </p:cNvSpPr>
            <p:nvPr/>
          </p:nvSpPr>
          <p:spPr bwMode="auto">
            <a:xfrm>
              <a:off x="4273" y="2336"/>
              <a:ext cx="399" cy="384"/>
            </a:xfrm>
            <a:prstGeom prst="roundRect">
              <a:avLst/>
            </a:prstGeom>
            <a:solidFill>
              <a:srgbClr val="FFFFB9"/>
            </a:solidFill>
            <a:ln w="9525">
              <a:solidFill>
                <a:schemeClr val="tx1"/>
              </a:solidFill>
              <a:round/>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p>
          </p:txBody>
        </p:sp>
        <p:sp>
          <p:nvSpPr>
            <p:cNvPr id="30765" name="Oval 9"/>
            <p:cNvSpPr>
              <a:spLocks noChangeArrowheads="1"/>
            </p:cNvSpPr>
            <p:nvPr/>
          </p:nvSpPr>
          <p:spPr bwMode="auto">
            <a:xfrm>
              <a:off x="4273" y="2880"/>
              <a:ext cx="399" cy="384"/>
            </a:xfrm>
            <a:prstGeom prst="roundRect">
              <a:avLst/>
            </a:prstGeom>
            <a:solidFill>
              <a:srgbClr val="FFFFB9"/>
            </a:solidFill>
            <a:ln w="9525">
              <a:solidFill>
                <a:schemeClr val="tx1"/>
              </a:solidFill>
              <a:round/>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p>
          </p:txBody>
        </p:sp>
        <p:sp>
          <p:nvSpPr>
            <p:cNvPr id="30767" name="Text Box 11"/>
            <p:cNvSpPr txBox="1">
              <a:spLocks noChangeArrowheads="1"/>
            </p:cNvSpPr>
            <p:nvPr/>
          </p:nvSpPr>
          <p:spPr bwMode="auto">
            <a:xfrm>
              <a:off x="4249" y="1296"/>
              <a:ext cx="4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200" b="1">
                  <a:latin typeface="Arial" panose="020B0604020202020204" pitchFamily="34" charset="0"/>
                </a:rPr>
                <a:t>No</a:t>
              </a:r>
            </a:p>
            <a:p>
              <a:r>
                <a:rPr lang="en-US" altLang="vi-VN" sz="1200" b="1">
                  <a:latin typeface="Arial" panose="020B0604020202020204" pitchFamily="34" charset="0"/>
                </a:rPr>
                <a:t>Quarter</a:t>
              </a:r>
            </a:p>
          </p:txBody>
        </p:sp>
        <p:sp>
          <p:nvSpPr>
            <p:cNvPr id="30768" name="Text Box 12"/>
            <p:cNvSpPr txBox="1">
              <a:spLocks noChangeArrowheads="1"/>
            </p:cNvSpPr>
            <p:nvPr/>
          </p:nvSpPr>
          <p:spPr bwMode="auto">
            <a:xfrm>
              <a:off x="4245" y="1824"/>
              <a:ext cx="46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pPr algn="ctr"/>
              <a:r>
                <a:rPr lang="en-US" altLang="vi-VN" sz="1200" b="1">
                  <a:latin typeface="Arial" panose="020B0604020202020204" pitchFamily="34" charset="0"/>
                </a:rPr>
                <a:t>Has</a:t>
              </a:r>
            </a:p>
            <a:p>
              <a:pPr algn="ctr"/>
              <a:r>
                <a:rPr lang="en-US" altLang="vi-VN" sz="1200" b="1">
                  <a:latin typeface="Arial" panose="020B0604020202020204" pitchFamily="34" charset="0"/>
                </a:rPr>
                <a:t>Quarter</a:t>
              </a:r>
            </a:p>
          </p:txBody>
        </p:sp>
        <p:sp>
          <p:nvSpPr>
            <p:cNvPr id="30769" name="Text Box 13"/>
            <p:cNvSpPr txBox="1">
              <a:spLocks noChangeArrowheads="1"/>
            </p:cNvSpPr>
            <p:nvPr/>
          </p:nvSpPr>
          <p:spPr bwMode="auto">
            <a:xfrm>
              <a:off x="4297" y="2400"/>
              <a:ext cx="32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200" b="1">
                  <a:latin typeface="Arial" panose="020B0604020202020204" pitchFamily="34" charset="0"/>
                </a:rPr>
                <a:t>Sold</a:t>
              </a:r>
            </a:p>
          </p:txBody>
        </p:sp>
        <p:sp>
          <p:nvSpPr>
            <p:cNvPr id="30770" name="Text Box 14"/>
            <p:cNvSpPr txBox="1">
              <a:spLocks noChangeArrowheads="1"/>
            </p:cNvSpPr>
            <p:nvPr/>
          </p:nvSpPr>
          <p:spPr bwMode="auto">
            <a:xfrm>
              <a:off x="4233" y="2976"/>
              <a:ext cx="49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200" b="1">
                  <a:latin typeface="Arial" panose="020B0604020202020204" pitchFamily="34" charset="0"/>
                </a:rPr>
                <a:t>SoldOut</a:t>
              </a:r>
            </a:p>
          </p:txBody>
        </p:sp>
        <p:sp>
          <p:nvSpPr>
            <p:cNvPr id="30771" name="Freeform 15"/>
            <p:cNvSpPr>
              <a:spLocks/>
            </p:cNvSpPr>
            <p:nvPr/>
          </p:nvSpPr>
          <p:spPr bwMode="auto">
            <a:xfrm>
              <a:off x="4009" y="1104"/>
              <a:ext cx="912" cy="2352"/>
            </a:xfrm>
            <a:custGeom>
              <a:avLst/>
              <a:gdLst>
                <a:gd name="T0" fmla="*/ 384 w 1062"/>
                <a:gd name="T1" fmla="*/ 0 h 2352"/>
                <a:gd name="T2" fmla="*/ 96 w 1062"/>
                <a:gd name="T3" fmla="*/ 192 h 2352"/>
                <a:gd name="T4" fmla="*/ 0 w 1062"/>
                <a:gd name="T5" fmla="*/ 960 h 2352"/>
                <a:gd name="T6" fmla="*/ 48 w 1062"/>
                <a:gd name="T7" fmla="*/ 1728 h 2352"/>
                <a:gd name="T8" fmla="*/ 96 w 1062"/>
                <a:gd name="T9" fmla="*/ 2112 h 2352"/>
                <a:gd name="T10" fmla="*/ 120 w 1062"/>
                <a:gd name="T11" fmla="*/ 2128 h 2352"/>
                <a:gd name="T12" fmla="*/ 720 w 1062"/>
                <a:gd name="T13" fmla="*/ 2352 h 2352"/>
                <a:gd name="T14" fmla="*/ 1056 w 1062"/>
                <a:gd name="T15" fmla="*/ 1968 h 2352"/>
                <a:gd name="T16" fmla="*/ 1060 w 1062"/>
                <a:gd name="T17" fmla="*/ 1943 h 2352"/>
                <a:gd name="T18" fmla="*/ 1056 w 1062"/>
                <a:gd name="T19" fmla="*/ 1152 h 2352"/>
                <a:gd name="T20" fmla="*/ 1040 w 1062"/>
                <a:gd name="T21" fmla="*/ 1128 h 2352"/>
                <a:gd name="T22" fmla="*/ 1040 w 1062"/>
                <a:gd name="T23" fmla="*/ 1088 h 2352"/>
                <a:gd name="T24" fmla="*/ 912 w 1062"/>
                <a:gd name="T25" fmla="*/ 288 h 2352"/>
                <a:gd name="T26" fmla="*/ 768 w 1062"/>
                <a:gd name="T27" fmla="*/ 0 h 2352"/>
                <a:gd name="T28" fmla="*/ 384 w 1062"/>
                <a:gd name="T29" fmla="*/ 0 h 23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62"/>
                <a:gd name="T46" fmla="*/ 0 h 2352"/>
                <a:gd name="T47" fmla="*/ 1062 w 1062"/>
                <a:gd name="T48" fmla="*/ 2352 h 235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62" h="2352">
                  <a:moveTo>
                    <a:pt x="384" y="0"/>
                  </a:moveTo>
                  <a:lnTo>
                    <a:pt x="96" y="192"/>
                  </a:lnTo>
                  <a:lnTo>
                    <a:pt x="0" y="960"/>
                  </a:lnTo>
                  <a:lnTo>
                    <a:pt x="48" y="1728"/>
                  </a:lnTo>
                  <a:cubicBezTo>
                    <a:pt x="64" y="1856"/>
                    <a:pt x="74" y="1984"/>
                    <a:pt x="96" y="2112"/>
                  </a:cubicBezTo>
                  <a:cubicBezTo>
                    <a:pt x="98" y="2129"/>
                    <a:pt x="110" y="2128"/>
                    <a:pt x="120" y="2128"/>
                  </a:cubicBezTo>
                  <a:lnTo>
                    <a:pt x="720" y="2352"/>
                  </a:lnTo>
                  <a:cubicBezTo>
                    <a:pt x="832" y="2224"/>
                    <a:pt x="947" y="2098"/>
                    <a:pt x="1056" y="1968"/>
                  </a:cubicBezTo>
                  <a:cubicBezTo>
                    <a:pt x="1061" y="1961"/>
                    <a:pt x="1060" y="1943"/>
                    <a:pt x="1060" y="1943"/>
                  </a:cubicBezTo>
                  <a:cubicBezTo>
                    <a:pt x="1058" y="1679"/>
                    <a:pt x="1062" y="1415"/>
                    <a:pt x="1056" y="1152"/>
                  </a:cubicBezTo>
                  <a:cubicBezTo>
                    <a:pt x="1055" y="1142"/>
                    <a:pt x="1042" y="1137"/>
                    <a:pt x="1040" y="1128"/>
                  </a:cubicBezTo>
                  <a:cubicBezTo>
                    <a:pt x="1036" y="1115"/>
                    <a:pt x="1040" y="1101"/>
                    <a:pt x="1040" y="1088"/>
                  </a:cubicBezTo>
                  <a:lnTo>
                    <a:pt x="912" y="288"/>
                  </a:lnTo>
                  <a:lnTo>
                    <a:pt x="768" y="0"/>
                  </a:lnTo>
                  <a:lnTo>
                    <a:pt x="38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p>
          </p:txBody>
        </p:sp>
        <p:sp>
          <p:nvSpPr>
            <p:cNvPr id="30772" name="Text Box 16"/>
            <p:cNvSpPr txBox="1">
              <a:spLocks noChangeArrowheads="1"/>
            </p:cNvSpPr>
            <p:nvPr/>
          </p:nvSpPr>
          <p:spPr bwMode="auto">
            <a:xfrm>
              <a:off x="3568" y="1795"/>
              <a:ext cx="7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200">
                  <a:latin typeface="Arial" panose="020B0604020202020204" pitchFamily="34" charset="0"/>
                </a:rPr>
                <a:t>currentState</a:t>
              </a:r>
            </a:p>
          </p:txBody>
        </p:sp>
        <p:sp>
          <p:nvSpPr>
            <p:cNvPr id="30766" name="Line 10"/>
            <p:cNvSpPr>
              <a:spLocks noChangeShapeType="1"/>
            </p:cNvSpPr>
            <p:nvPr/>
          </p:nvSpPr>
          <p:spPr bwMode="auto">
            <a:xfrm>
              <a:off x="3577" y="1968"/>
              <a:ext cx="700" cy="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30737" name="Line 32"/>
            <p:cNvSpPr>
              <a:spLocks noChangeShapeType="1"/>
            </p:cNvSpPr>
            <p:nvPr/>
          </p:nvSpPr>
          <p:spPr bwMode="auto">
            <a:xfrm>
              <a:off x="2544" y="1968"/>
              <a:ext cx="48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30773" name="Freeform 53"/>
            <p:cNvSpPr>
              <a:spLocks/>
            </p:cNvSpPr>
            <p:nvPr/>
          </p:nvSpPr>
          <p:spPr bwMode="auto">
            <a:xfrm>
              <a:off x="3504" y="1659"/>
              <a:ext cx="816" cy="196"/>
            </a:xfrm>
            <a:custGeom>
              <a:avLst/>
              <a:gdLst>
                <a:gd name="T0" fmla="*/ 0 w 816"/>
                <a:gd name="T1" fmla="*/ 165 h 196"/>
                <a:gd name="T2" fmla="*/ 144 w 816"/>
                <a:gd name="T3" fmla="*/ 69 h 196"/>
                <a:gd name="T4" fmla="*/ 384 w 816"/>
                <a:gd name="T5" fmla="*/ 21 h 196"/>
                <a:gd name="T6" fmla="*/ 816 w 816"/>
                <a:gd name="T7" fmla="*/ 196 h 196"/>
              </a:gdLst>
              <a:ahLst/>
              <a:cxnLst>
                <a:cxn ang="0">
                  <a:pos x="T0" y="T1"/>
                </a:cxn>
                <a:cxn ang="0">
                  <a:pos x="T2" y="T3"/>
                </a:cxn>
                <a:cxn ang="0">
                  <a:pos x="T4" y="T5"/>
                </a:cxn>
                <a:cxn ang="0">
                  <a:pos x="T6" y="T7"/>
                </a:cxn>
              </a:cxnLst>
              <a:rect l="0" t="0" r="r" b="b"/>
              <a:pathLst>
                <a:path w="816" h="196">
                  <a:moveTo>
                    <a:pt x="0" y="165"/>
                  </a:moveTo>
                  <a:cubicBezTo>
                    <a:pt x="40" y="129"/>
                    <a:pt x="80" y="93"/>
                    <a:pt x="144" y="69"/>
                  </a:cubicBezTo>
                  <a:cubicBezTo>
                    <a:pt x="208" y="45"/>
                    <a:pt x="272" y="0"/>
                    <a:pt x="384" y="21"/>
                  </a:cubicBezTo>
                  <a:cubicBezTo>
                    <a:pt x="496" y="42"/>
                    <a:pt x="656" y="119"/>
                    <a:pt x="816" y="196"/>
                  </a:cubicBezTo>
                </a:path>
              </a:pathLst>
            </a:custGeom>
            <a:noFill/>
            <a:ln w="28575" cap="flat" cmpd="sng">
              <a:solidFill>
                <a:srgbClr val="0000FF"/>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vi-VN"/>
            </a:p>
          </p:txBody>
        </p:sp>
      </p:grpSp>
      <p:sp>
        <p:nvSpPr>
          <p:cNvPr id="30774" name="Line 54"/>
          <p:cNvSpPr>
            <a:spLocks noChangeShapeType="1"/>
          </p:cNvSpPr>
          <p:nvPr/>
        </p:nvSpPr>
        <p:spPr bwMode="auto">
          <a:xfrm>
            <a:off x="4343400" y="2133600"/>
            <a:ext cx="0" cy="838200"/>
          </a:xfrm>
          <a:prstGeom prst="line">
            <a:avLst/>
          </a:prstGeom>
          <a:noFill/>
          <a:ln w="28575">
            <a:solidFill>
              <a:srgbClr val="FF000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vi-VN"/>
          </a:p>
        </p:txBody>
      </p:sp>
      <p:sp>
        <p:nvSpPr>
          <p:cNvPr id="30775" name="Line 55"/>
          <p:cNvSpPr>
            <a:spLocks noChangeShapeType="1"/>
          </p:cNvSpPr>
          <p:nvPr/>
        </p:nvSpPr>
        <p:spPr bwMode="auto">
          <a:xfrm>
            <a:off x="4343400" y="2133600"/>
            <a:ext cx="1600200" cy="533400"/>
          </a:xfrm>
          <a:prstGeom prst="line">
            <a:avLst/>
          </a:prstGeom>
          <a:noFill/>
          <a:ln w="28575">
            <a:solidFill>
              <a:srgbClr val="FF0000"/>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vi-VN"/>
          </a:p>
        </p:txBody>
      </p:sp>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6" name="Rectangle 4"/>
          <p:cNvSpPr>
            <a:spLocks noGrp="1" noChangeArrowheads="1"/>
          </p:cNvSpPr>
          <p:nvPr>
            <p:ph type="title"/>
          </p:nvPr>
        </p:nvSpPr>
        <p:spPr/>
        <p:txBody>
          <a:bodyPr/>
          <a:lstStyle/>
          <a:p>
            <a:r>
              <a:rPr lang="en-US" altLang="vi-VN"/>
              <a:t>The State Behavior….</a:t>
            </a:r>
          </a:p>
        </p:txBody>
      </p:sp>
      <p:sp>
        <p:nvSpPr>
          <p:cNvPr id="43" name="Date Placeholder 4"/>
          <p:cNvSpPr>
            <a:spLocks noGrp="1"/>
          </p:cNvSpPr>
          <p:nvPr>
            <p:ph type="dt" sz="half" idx="10"/>
          </p:nvPr>
        </p:nvSpPr>
        <p:spPr/>
        <p:txBody>
          <a:bodyPr/>
          <a:lstStyle/>
          <a:p>
            <a:fld id="{52E48DF5-D289-4FF3-AAF6-D86DF250455A}" type="datetime1">
              <a:rPr lang="en-US" altLang="vi-VN"/>
              <a:pPr/>
              <a:t>4/19/2023</a:t>
            </a:fld>
            <a:endParaRPr lang="en-US" altLang="vi-VN"/>
          </a:p>
        </p:txBody>
      </p:sp>
      <p:sp>
        <p:nvSpPr>
          <p:cNvPr id="42" name="Slide Number Placeholder 3"/>
          <p:cNvSpPr>
            <a:spLocks noGrp="1"/>
          </p:cNvSpPr>
          <p:nvPr>
            <p:ph type="sldNum" sz="quarter" idx="12"/>
          </p:nvPr>
        </p:nvSpPr>
        <p:spPr/>
        <p:txBody>
          <a:bodyPr/>
          <a:lstStyle/>
          <a:p>
            <a:fld id="{AA3CB5FC-ECF9-440A-BEBC-3961E88FF024}" type="slidenum">
              <a:rPr lang="en-US" altLang="vi-VN"/>
              <a:pPr/>
              <a:t>21</a:t>
            </a:fld>
            <a:endParaRPr lang="en-US" altLang="vi-VN"/>
          </a:p>
        </p:txBody>
      </p:sp>
      <p:grpSp>
        <p:nvGrpSpPr>
          <p:cNvPr id="177157" name="Group 5"/>
          <p:cNvGrpSpPr>
            <a:grpSpLocks/>
          </p:cNvGrpSpPr>
          <p:nvPr/>
        </p:nvGrpSpPr>
        <p:grpSpPr bwMode="auto">
          <a:xfrm>
            <a:off x="304800" y="1828800"/>
            <a:ext cx="4041775" cy="3733800"/>
            <a:chOff x="2375" y="1104"/>
            <a:chExt cx="2546" cy="2352"/>
          </a:xfrm>
        </p:grpSpPr>
        <p:sp>
          <p:nvSpPr>
            <p:cNvPr id="177158" name="Text Box 33"/>
            <p:cNvSpPr txBox="1">
              <a:spLocks noChangeArrowheads="1"/>
            </p:cNvSpPr>
            <p:nvPr/>
          </p:nvSpPr>
          <p:spPr bwMode="auto">
            <a:xfrm>
              <a:off x="2375" y="1795"/>
              <a:ext cx="69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200">
                  <a:latin typeface="+mj-lt"/>
                </a:rPr>
                <a:t>turnCrank()</a:t>
              </a:r>
            </a:p>
          </p:txBody>
        </p:sp>
        <p:sp>
          <p:nvSpPr>
            <p:cNvPr id="177159" name="Text Box 35"/>
            <p:cNvSpPr txBox="1">
              <a:spLocks noChangeArrowheads="1"/>
            </p:cNvSpPr>
            <p:nvPr/>
          </p:nvSpPr>
          <p:spPr bwMode="auto">
            <a:xfrm>
              <a:off x="3488" y="1512"/>
              <a:ext cx="64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200">
                  <a:latin typeface="+mj-lt"/>
                </a:rPr>
                <a:t>turnCrank()</a:t>
              </a:r>
            </a:p>
          </p:txBody>
        </p:sp>
        <p:sp>
          <p:nvSpPr>
            <p:cNvPr id="177160" name="AutoShape 4"/>
            <p:cNvSpPr>
              <a:spLocks noChangeArrowheads="1"/>
            </p:cNvSpPr>
            <p:nvPr/>
          </p:nvSpPr>
          <p:spPr bwMode="auto">
            <a:xfrm>
              <a:off x="3028" y="1728"/>
              <a:ext cx="549" cy="528"/>
            </a:xfrm>
            <a:prstGeom prst="octagon">
              <a:avLst>
                <a:gd name="adj" fmla="val 29287"/>
              </a:avLst>
            </a:prstGeom>
            <a:solidFill>
              <a:srgbClr val="C0C0C0"/>
            </a:solidFill>
            <a:ln w="9525">
              <a:solidFill>
                <a:schemeClr val="tx1"/>
              </a:solidFill>
              <a:miter lim="800000"/>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latin typeface="+mj-lt"/>
              </a:endParaRPr>
            </a:p>
          </p:txBody>
        </p:sp>
        <p:sp>
          <p:nvSpPr>
            <p:cNvPr id="177161" name="Text Box 5"/>
            <p:cNvSpPr txBox="1">
              <a:spLocks noChangeArrowheads="1"/>
            </p:cNvSpPr>
            <p:nvPr/>
          </p:nvSpPr>
          <p:spPr bwMode="auto">
            <a:xfrm>
              <a:off x="3024" y="1824"/>
              <a:ext cx="5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400" b="1">
                  <a:latin typeface="+mj-lt"/>
                </a:rPr>
                <a:t>Gumball</a:t>
              </a:r>
            </a:p>
            <a:p>
              <a:r>
                <a:rPr lang="en-US" altLang="vi-VN" sz="1400" b="1">
                  <a:latin typeface="+mj-lt"/>
                </a:rPr>
                <a:t>Machine</a:t>
              </a:r>
            </a:p>
          </p:txBody>
        </p:sp>
        <p:sp>
          <p:nvSpPr>
            <p:cNvPr id="177162" name="Oval 6"/>
            <p:cNvSpPr>
              <a:spLocks noChangeArrowheads="1"/>
            </p:cNvSpPr>
            <p:nvPr/>
          </p:nvSpPr>
          <p:spPr bwMode="auto">
            <a:xfrm>
              <a:off x="4273" y="1248"/>
              <a:ext cx="399" cy="384"/>
            </a:xfrm>
            <a:prstGeom prst="roundRect">
              <a:avLst/>
            </a:prstGeom>
            <a:solidFill>
              <a:srgbClr val="FFFFB9"/>
            </a:solidFill>
            <a:ln w="9525">
              <a:solidFill>
                <a:schemeClr val="tx1"/>
              </a:solidFill>
              <a:round/>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latin typeface="+mj-lt"/>
              </a:endParaRPr>
            </a:p>
          </p:txBody>
        </p:sp>
        <p:sp>
          <p:nvSpPr>
            <p:cNvPr id="177163" name="Oval 7"/>
            <p:cNvSpPr>
              <a:spLocks noChangeArrowheads="1"/>
            </p:cNvSpPr>
            <p:nvPr/>
          </p:nvSpPr>
          <p:spPr bwMode="auto">
            <a:xfrm>
              <a:off x="4273" y="1792"/>
              <a:ext cx="399" cy="384"/>
            </a:xfrm>
            <a:prstGeom prst="roundRect">
              <a:avLst/>
            </a:prstGeom>
            <a:solidFill>
              <a:srgbClr val="FFFFB9"/>
            </a:solidFill>
            <a:ln w="9525">
              <a:solidFill>
                <a:schemeClr val="tx1"/>
              </a:solidFill>
              <a:round/>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latin typeface="+mj-lt"/>
              </a:endParaRPr>
            </a:p>
          </p:txBody>
        </p:sp>
        <p:sp>
          <p:nvSpPr>
            <p:cNvPr id="177164" name="Oval 8"/>
            <p:cNvSpPr>
              <a:spLocks noChangeArrowheads="1"/>
            </p:cNvSpPr>
            <p:nvPr/>
          </p:nvSpPr>
          <p:spPr bwMode="auto">
            <a:xfrm>
              <a:off x="4273" y="2336"/>
              <a:ext cx="399" cy="384"/>
            </a:xfrm>
            <a:prstGeom prst="roundRect">
              <a:avLst/>
            </a:prstGeom>
            <a:solidFill>
              <a:srgbClr val="FFFFB9"/>
            </a:solidFill>
            <a:ln w="9525">
              <a:solidFill>
                <a:schemeClr val="tx1"/>
              </a:solidFill>
              <a:round/>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sz="2800">
                <a:latin typeface="+mj-lt"/>
              </a:endParaRPr>
            </a:p>
          </p:txBody>
        </p:sp>
        <p:sp>
          <p:nvSpPr>
            <p:cNvPr id="177165" name="Oval 9"/>
            <p:cNvSpPr>
              <a:spLocks noChangeArrowheads="1"/>
            </p:cNvSpPr>
            <p:nvPr/>
          </p:nvSpPr>
          <p:spPr bwMode="auto">
            <a:xfrm>
              <a:off x="4273" y="2880"/>
              <a:ext cx="399" cy="384"/>
            </a:xfrm>
            <a:prstGeom prst="roundRect">
              <a:avLst/>
            </a:prstGeom>
            <a:solidFill>
              <a:srgbClr val="FFFFB9"/>
            </a:solidFill>
            <a:ln w="9525">
              <a:solidFill>
                <a:schemeClr val="tx1"/>
              </a:solidFill>
              <a:round/>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latin typeface="+mj-lt"/>
              </a:endParaRPr>
            </a:p>
          </p:txBody>
        </p:sp>
        <p:sp>
          <p:nvSpPr>
            <p:cNvPr id="177166" name="Text Box 11"/>
            <p:cNvSpPr txBox="1">
              <a:spLocks noChangeArrowheads="1"/>
            </p:cNvSpPr>
            <p:nvPr/>
          </p:nvSpPr>
          <p:spPr bwMode="auto">
            <a:xfrm>
              <a:off x="4216" y="1296"/>
              <a:ext cx="52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pPr algn="ctr"/>
              <a:r>
                <a:rPr lang="en-US" altLang="vi-VN" sz="1400" b="1">
                  <a:latin typeface="+mj-lt"/>
                </a:rPr>
                <a:t>No</a:t>
              </a:r>
            </a:p>
            <a:p>
              <a:pPr algn="ctr"/>
              <a:r>
                <a:rPr lang="en-US" altLang="vi-VN" sz="1400" b="1">
                  <a:latin typeface="+mj-lt"/>
                </a:rPr>
                <a:t>Quarter</a:t>
              </a:r>
            </a:p>
          </p:txBody>
        </p:sp>
        <p:sp>
          <p:nvSpPr>
            <p:cNvPr id="177167" name="Text Box 12"/>
            <p:cNvSpPr txBox="1">
              <a:spLocks noChangeArrowheads="1"/>
            </p:cNvSpPr>
            <p:nvPr/>
          </p:nvSpPr>
          <p:spPr bwMode="auto">
            <a:xfrm>
              <a:off x="4216" y="1824"/>
              <a:ext cx="52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pPr algn="ctr"/>
              <a:r>
                <a:rPr lang="en-US" altLang="vi-VN" sz="1400" b="1">
                  <a:latin typeface="+mj-lt"/>
                </a:rPr>
                <a:t>Has</a:t>
              </a:r>
            </a:p>
            <a:p>
              <a:pPr algn="ctr"/>
              <a:r>
                <a:rPr lang="en-US" altLang="vi-VN" sz="1400" b="1">
                  <a:latin typeface="+mj-lt"/>
                </a:rPr>
                <a:t>Quarter</a:t>
              </a:r>
            </a:p>
          </p:txBody>
        </p:sp>
        <p:sp>
          <p:nvSpPr>
            <p:cNvPr id="177168" name="Text Box 13"/>
            <p:cNvSpPr txBox="1">
              <a:spLocks noChangeArrowheads="1"/>
            </p:cNvSpPr>
            <p:nvPr/>
          </p:nvSpPr>
          <p:spPr bwMode="auto">
            <a:xfrm>
              <a:off x="4297" y="2400"/>
              <a:ext cx="32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pPr algn="ctr"/>
              <a:r>
                <a:rPr lang="en-US" altLang="vi-VN" sz="1200" b="1">
                  <a:latin typeface="+mj-lt"/>
                </a:rPr>
                <a:t>Sold</a:t>
              </a:r>
            </a:p>
          </p:txBody>
        </p:sp>
        <p:sp>
          <p:nvSpPr>
            <p:cNvPr id="177169" name="Text Box 14"/>
            <p:cNvSpPr txBox="1">
              <a:spLocks noChangeArrowheads="1"/>
            </p:cNvSpPr>
            <p:nvPr/>
          </p:nvSpPr>
          <p:spPr bwMode="auto">
            <a:xfrm>
              <a:off x="4199" y="2976"/>
              <a:ext cx="55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pPr algn="ctr"/>
              <a:r>
                <a:rPr lang="en-US" altLang="vi-VN" sz="1400" b="1">
                  <a:latin typeface="+mj-lt"/>
                </a:rPr>
                <a:t>SoldOut</a:t>
              </a:r>
            </a:p>
          </p:txBody>
        </p:sp>
        <p:sp>
          <p:nvSpPr>
            <p:cNvPr id="177170" name="Freeform 15"/>
            <p:cNvSpPr>
              <a:spLocks/>
            </p:cNvSpPr>
            <p:nvPr/>
          </p:nvSpPr>
          <p:spPr bwMode="auto">
            <a:xfrm>
              <a:off x="4009" y="1104"/>
              <a:ext cx="912" cy="2352"/>
            </a:xfrm>
            <a:custGeom>
              <a:avLst/>
              <a:gdLst>
                <a:gd name="T0" fmla="*/ 384 w 1062"/>
                <a:gd name="T1" fmla="*/ 0 h 2352"/>
                <a:gd name="T2" fmla="*/ 96 w 1062"/>
                <a:gd name="T3" fmla="*/ 192 h 2352"/>
                <a:gd name="T4" fmla="*/ 0 w 1062"/>
                <a:gd name="T5" fmla="*/ 960 h 2352"/>
                <a:gd name="T6" fmla="*/ 48 w 1062"/>
                <a:gd name="T7" fmla="*/ 1728 h 2352"/>
                <a:gd name="T8" fmla="*/ 96 w 1062"/>
                <a:gd name="T9" fmla="*/ 2112 h 2352"/>
                <a:gd name="T10" fmla="*/ 120 w 1062"/>
                <a:gd name="T11" fmla="*/ 2128 h 2352"/>
                <a:gd name="T12" fmla="*/ 720 w 1062"/>
                <a:gd name="T13" fmla="*/ 2352 h 2352"/>
                <a:gd name="T14" fmla="*/ 1056 w 1062"/>
                <a:gd name="T15" fmla="*/ 1968 h 2352"/>
                <a:gd name="T16" fmla="*/ 1060 w 1062"/>
                <a:gd name="T17" fmla="*/ 1943 h 2352"/>
                <a:gd name="T18" fmla="*/ 1056 w 1062"/>
                <a:gd name="T19" fmla="*/ 1152 h 2352"/>
                <a:gd name="T20" fmla="*/ 1040 w 1062"/>
                <a:gd name="T21" fmla="*/ 1128 h 2352"/>
                <a:gd name="T22" fmla="*/ 1040 w 1062"/>
                <a:gd name="T23" fmla="*/ 1088 h 2352"/>
                <a:gd name="T24" fmla="*/ 912 w 1062"/>
                <a:gd name="T25" fmla="*/ 288 h 2352"/>
                <a:gd name="T26" fmla="*/ 768 w 1062"/>
                <a:gd name="T27" fmla="*/ 0 h 2352"/>
                <a:gd name="T28" fmla="*/ 384 w 1062"/>
                <a:gd name="T29" fmla="*/ 0 h 23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62"/>
                <a:gd name="T46" fmla="*/ 0 h 2352"/>
                <a:gd name="T47" fmla="*/ 1062 w 1062"/>
                <a:gd name="T48" fmla="*/ 2352 h 235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62" h="2352">
                  <a:moveTo>
                    <a:pt x="384" y="0"/>
                  </a:moveTo>
                  <a:lnTo>
                    <a:pt x="96" y="192"/>
                  </a:lnTo>
                  <a:lnTo>
                    <a:pt x="0" y="960"/>
                  </a:lnTo>
                  <a:lnTo>
                    <a:pt x="48" y="1728"/>
                  </a:lnTo>
                  <a:cubicBezTo>
                    <a:pt x="64" y="1856"/>
                    <a:pt x="74" y="1984"/>
                    <a:pt x="96" y="2112"/>
                  </a:cubicBezTo>
                  <a:cubicBezTo>
                    <a:pt x="98" y="2129"/>
                    <a:pt x="110" y="2128"/>
                    <a:pt x="120" y="2128"/>
                  </a:cubicBezTo>
                  <a:lnTo>
                    <a:pt x="720" y="2352"/>
                  </a:lnTo>
                  <a:cubicBezTo>
                    <a:pt x="832" y="2224"/>
                    <a:pt x="947" y="2098"/>
                    <a:pt x="1056" y="1968"/>
                  </a:cubicBezTo>
                  <a:cubicBezTo>
                    <a:pt x="1061" y="1961"/>
                    <a:pt x="1060" y="1943"/>
                    <a:pt x="1060" y="1943"/>
                  </a:cubicBezTo>
                  <a:cubicBezTo>
                    <a:pt x="1058" y="1679"/>
                    <a:pt x="1062" y="1415"/>
                    <a:pt x="1056" y="1152"/>
                  </a:cubicBezTo>
                  <a:cubicBezTo>
                    <a:pt x="1055" y="1142"/>
                    <a:pt x="1042" y="1137"/>
                    <a:pt x="1040" y="1128"/>
                  </a:cubicBezTo>
                  <a:cubicBezTo>
                    <a:pt x="1036" y="1115"/>
                    <a:pt x="1040" y="1101"/>
                    <a:pt x="1040" y="1088"/>
                  </a:cubicBezTo>
                  <a:lnTo>
                    <a:pt x="912" y="288"/>
                  </a:lnTo>
                  <a:lnTo>
                    <a:pt x="768" y="0"/>
                  </a:lnTo>
                  <a:lnTo>
                    <a:pt x="38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latin typeface="+mj-lt"/>
              </a:endParaRPr>
            </a:p>
          </p:txBody>
        </p:sp>
        <p:sp>
          <p:nvSpPr>
            <p:cNvPr id="177171" name="Text Box 16"/>
            <p:cNvSpPr txBox="1">
              <a:spLocks noChangeArrowheads="1"/>
            </p:cNvSpPr>
            <p:nvPr/>
          </p:nvSpPr>
          <p:spPr bwMode="auto">
            <a:xfrm>
              <a:off x="3568" y="1795"/>
              <a:ext cx="7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200">
                  <a:latin typeface="+mj-lt"/>
                </a:rPr>
                <a:t>currentState</a:t>
              </a:r>
            </a:p>
          </p:txBody>
        </p:sp>
        <p:sp>
          <p:nvSpPr>
            <p:cNvPr id="177172" name="Line 10"/>
            <p:cNvSpPr>
              <a:spLocks noChangeShapeType="1"/>
            </p:cNvSpPr>
            <p:nvPr/>
          </p:nvSpPr>
          <p:spPr bwMode="auto">
            <a:xfrm>
              <a:off x="3577" y="1968"/>
              <a:ext cx="700" cy="1"/>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latin typeface="+mj-lt"/>
              </a:endParaRPr>
            </a:p>
          </p:txBody>
        </p:sp>
        <p:sp>
          <p:nvSpPr>
            <p:cNvPr id="177173" name="Line 32"/>
            <p:cNvSpPr>
              <a:spLocks noChangeShapeType="1"/>
            </p:cNvSpPr>
            <p:nvPr/>
          </p:nvSpPr>
          <p:spPr bwMode="auto">
            <a:xfrm>
              <a:off x="2544" y="1968"/>
              <a:ext cx="48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latin typeface="+mj-lt"/>
              </a:endParaRPr>
            </a:p>
          </p:txBody>
        </p:sp>
        <p:sp>
          <p:nvSpPr>
            <p:cNvPr id="177174" name="Freeform 22"/>
            <p:cNvSpPr>
              <a:spLocks/>
            </p:cNvSpPr>
            <p:nvPr/>
          </p:nvSpPr>
          <p:spPr bwMode="auto">
            <a:xfrm>
              <a:off x="3504" y="1659"/>
              <a:ext cx="816" cy="213"/>
            </a:xfrm>
            <a:custGeom>
              <a:avLst/>
              <a:gdLst>
                <a:gd name="T0" fmla="*/ 0 w 816"/>
                <a:gd name="T1" fmla="*/ 165 h 196"/>
                <a:gd name="T2" fmla="*/ 144 w 816"/>
                <a:gd name="T3" fmla="*/ 69 h 196"/>
                <a:gd name="T4" fmla="*/ 384 w 816"/>
                <a:gd name="T5" fmla="*/ 21 h 196"/>
                <a:gd name="T6" fmla="*/ 816 w 816"/>
                <a:gd name="T7" fmla="*/ 196 h 196"/>
              </a:gdLst>
              <a:ahLst/>
              <a:cxnLst>
                <a:cxn ang="0">
                  <a:pos x="T0" y="T1"/>
                </a:cxn>
                <a:cxn ang="0">
                  <a:pos x="T2" y="T3"/>
                </a:cxn>
                <a:cxn ang="0">
                  <a:pos x="T4" y="T5"/>
                </a:cxn>
                <a:cxn ang="0">
                  <a:pos x="T6" y="T7"/>
                </a:cxn>
              </a:cxnLst>
              <a:rect l="0" t="0" r="r" b="b"/>
              <a:pathLst>
                <a:path w="816" h="196">
                  <a:moveTo>
                    <a:pt x="0" y="165"/>
                  </a:moveTo>
                  <a:cubicBezTo>
                    <a:pt x="40" y="129"/>
                    <a:pt x="80" y="93"/>
                    <a:pt x="144" y="69"/>
                  </a:cubicBezTo>
                  <a:cubicBezTo>
                    <a:pt x="208" y="45"/>
                    <a:pt x="272" y="0"/>
                    <a:pt x="384" y="21"/>
                  </a:cubicBezTo>
                  <a:cubicBezTo>
                    <a:pt x="496" y="42"/>
                    <a:pt x="656" y="119"/>
                    <a:pt x="816" y="196"/>
                  </a:cubicBezTo>
                </a:path>
              </a:pathLst>
            </a:custGeom>
            <a:noFill/>
            <a:ln w="28575" cap="flat" cmpd="sng">
              <a:solidFill>
                <a:srgbClr val="0000FF"/>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vi-VN">
                <a:latin typeface="+mj-lt"/>
              </a:endParaRPr>
            </a:p>
          </p:txBody>
        </p:sp>
      </p:grpSp>
      <p:grpSp>
        <p:nvGrpSpPr>
          <p:cNvPr id="177198" name="Group 46"/>
          <p:cNvGrpSpPr>
            <a:grpSpLocks/>
          </p:cNvGrpSpPr>
          <p:nvPr/>
        </p:nvGrpSpPr>
        <p:grpSpPr bwMode="auto">
          <a:xfrm>
            <a:off x="5675313" y="1752600"/>
            <a:ext cx="3011487" cy="3733800"/>
            <a:chOff x="3575" y="1104"/>
            <a:chExt cx="1897" cy="2352"/>
          </a:xfrm>
        </p:grpSpPr>
        <p:sp>
          <p:nvSpPr>
            <p:cNvPr id="177177" name="Text Box 35"/>
            <p:cNvSpPr txBox="1">
              <a:spLocks noChangeArrowheads="1"/>
            </p:cNvSpPr>
            <p:nvPr/>
          </p:nvSpPr>
          <p:spPr bwMode="auto">
            <a:xfrm rot="1721544">
              <a:off x="4239" y="1611"/>
              <a:ext cx="6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400">
                  <a:latin typeface="+mj-lt"/>
                </a:rPr>
                <a:t>dispense()</a:t>
              </a:r>
            </a:p>
          </p:txBody>
        </p:sp>
        <p:sp>
          <p:nvSpPr>
            <p:cNvPr id="177178" name="AutoShape 4"/>
            <p:cNvSpPr>
              <a:spLocks noChangeArrowheads="1"/>
            </p:cNvSpPr>
            <p:nvPr/>
          </p:nvSpPr>
          <p:spPr bwMode="auto">
            <a:xfrm>
              <a:off x="3579" y="1728"/>
              <a:ext cx="549" cy="528"/>
            </a:xfrm>
            <a:prstGeom prst="octagon">
              <a:avLst>
                <a:gd name="adj" fmla="val 29287"/>
              </a:avLst>
            </a:prstGeom>
            <a:solidFill>
              <a:srgbClr val="C0C0C0"/>
            </a:solidFill>
            <a:ln w="9525">
              <a:solidFill>
                <a:schemeClr val="tx1"/>
              </a:solidFill>
              <a:miter lim="800000"/>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latin typeface="+mj-lt"/>
              </a:endParaRPr>
            </a:p>
          </p:txBody>
        </p:sp>
        <p:sp>
          <p:nvSpPr>
            <p:cNvPr id="177179" name="Text Box 5"/>
            <p:cNvSpPr txBox="1">
              <a:spLocks noChangeArrowheads="1"/>
            </p:cNvSpPr>
            <p:nvPr/>
          </p:nvSpPr>
          <p:spPr bwMode="auto">
            <a:xfrm>
              <a:off x="3575" y="1824"/>
              <a:ext cx="5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400" b="1">
                  <a:latin typeface="+mj-lt"/>
                </a:rPr>
                <a:t>Gumball</a:t>
              </a:r>
            </a:p>
            <a:p>
              <a:r>
                <a:rPr lang="en-US" altLang="vi-VN" sz="1400" b="1">
                  <a:latin typeface="+mj-lt"/>
                </a:rPr>
                <a:t>Machine</a:t>
              </a:r>
            </a:p>
          </p:txBody>
        </p:sp>
        <p:sp>
          <p:nvSpPr>
            <p:cNvPr id="177180" name="Oval 6"/>
            <p:cNvSpPr>
              <a:spLocks noChangeArrowheads="1"/>
            </p:cNvSpPr>
            <p:nvPr/>
          </p:nvSpPr>
          <p:spPr bwMode="auto">
            <a:xfrm>
              <a:off x="4824" y="1248"/>
              <a:ext cx="399" cy="384"/>
            </a:xfrm>
            <a:prstGeom prst="roundRect">
              <a:avLst/>
            </a:prstGeom>
            <a:solidFill>
              <a:srgbClr val="FFFFB9"/>
            </a:solidFill>
            <a:ln w="9525">
              <a:solidFill>
                <a:schemeClr val="tx1"/>
              </a:solidFill>
              <a:round/>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latin typeface="+mj-lt"/>
              </a:endParaRPr>
            </a:p>
          </p:txBody>
        </p:sp>
        <p:sp>
          <p:nvSpPr>
            <p:cNvPr id="177181" name="Oval 7"/>
            <p:cNvSpPr>
              <a:spLocks noChangeArrowheads="1"/>
            </p:cNvSpPr>
            <p:nvPr/>
          </p:nvSpPr>
          <p:spPr bwMode="auto">
            <a:xfrm>
              <a:off x="4824" y="1792"/>
              <a:ext cx="399" cy="384"/>
            </a:xfrm>
            <a:prstGeom prst="roundRect">
              <a:avLst/>
            </a:prstGeom>
            <a:solidFill>
              <a:srgbClr val="FFFFB9"/>
            </a:solidFill>
            <a:ln w="9525">
              <a:solidFill>
                <a:schemeClr val="tx1"/>
              </a:solidFill>
              <a:round/>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latin typeface="+mj-lt"/>
              </a:endParaRPr>
            </a:p>
          </p:txBody>
        </p:sp>
        <p:sp>
          <p:nvSpPr>
            <p:cNvPr id="177182" name="Oval 8"/>
            <p:cNvSpPr>
              <a:spLocks noChangeArrowheads="1"/>
            </p:cNvSpPr>
            <p:nvPr/>
          </p:nvSpPr>
          <p:spPr bwMode="auto">
            <a:xfrm>
              <a:off x="4824" y="2336"/>
              <a:ext cx="399" cy="384"/>
            </a:xfrm>
            <a:prstGeom prst="roundRect">
              <a:avLst/>
            </a:prstGeom>
            <a:solidFill>
              <a:srgbClr val="FFFFB9"/>
            </a:solidFill>
            <a:ln w="9525">
              <a:solidFill>
                <a:schemeClr val="tx1"/>
              </a:solidFill>
              <a:round/>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latin typeface="+mj-lt"/>
              </a:endParaRPr>
            </a:p>
          </p:txBody>
        </p:sp>
        <p:sp>
          <p:nvSpPr>
            <p:cNvPr id="177183" name="Oval 9"/>
            <p:cNvSpPr>
              <a:spLocks noChangeArrowheads="1"/>
            </p:cNvSpPr>
            <p:nvPr/>
          </p:nvSpPr>
          <p:spPr bwMode="auto">
            <a:xfrm>
              <a:off x="4824" y="2880"/>
              <a:ext cx="399" cy="384"/>
            </a:xfrm>
            <a:prstGeom prst="roundRect">
              <a:avLst/>
            </a:prstGeom>
            <a:solidFill>
              <a:srgbClr val="FFFFB9"/>
            </a:solidFill>
            <a:ln w="9525">
              <a:solidFill>
                <a:schemeClr val="tx1"/>
              </a:solidFill>
              <a:round/>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latin typeface="+mj-lt"/>
              </a:endParaRPr>
            </a:p>
          </p:txBody>
        </p:sp>
        <p:sp>
          <p:nvSpPr>
            <p:cNvPr id="177184" name="Text Box 11"/>
            <p:cNvSpPr txBox="1">
              <a:spLocks noChangeArrowheads="1"/>
            </p:cNvSpPr>
            <p:nvPr/>
          </p:nvSpPr>
          <p:spPr bwMode="auto">
            <a:xfrm>
              <a:off x="4800" y="1296"/>
              <a:ext cx="52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pPr algn="ctr"/>
              <a:r>
                <a:rPr lang="en-US" altLang="vi-VN" sz="1400" b="1">
                  <a:latin typeface="+mj-lt"/>
                </a:rPr>
                <a:t>No</a:t>
              </a:r>
            </a:p>
            <a:p>
              <a:pPr algn="ctr"/>
              <a:r>
                <a:rPr lang="en-US" altLang="vi-VN" sz="1400" b="1">
                  <a:latin typeface="+mj-lt"/>
                </a:rPr>
                <a:t>Quarter</a:t>
              </a:r>
            </a:p>
          </p:txBody>
        </p:sp>
        <p:sp>
          <p:nvSpPr>
            <p:cNvPr id="177185" name="Text Box 12"/>
            <p:cNvSpPr txBox="1">
              <a:spLocks noChangeArrowheads="1"/>
            </p:cNvSpPr>
            <p:nvPr/>
          </p:nvSpPr>
          <p:spPr bwMode="auto">
            <a:xfrm>
              <a:off x="4770" y="1824"/>
              <a:ext cx="518" cy="365"/>
            </a:xfrm>
            <a:prstGeom prst="round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pPr algn="ctr"/>
              <a:r>
                <a:rPr lang="en-US" altLang="vi-VN" sz="1400" b="1">
                  <a:latin typeface="+mj-lt"/>
                </a:rPr>
                <a:t>Has</a:t>
              </a:r>
            </a:p>
            <a:p>
              <a:pPr algn="ctr"/>
              <a:r>
                <a:rPr lang="en-US" altLang="vi-VN" sz="1400" b="1">
                  <a:latin typeface="+mj-lt"/>
                </a:rPr>
                <a:t>Quarter</a:t>
              </a:r>
            </a:p>
          </p:txBody>
        </p:sp>
        <p:sp>
          <p:nvSpPr>
            <p:cNvPr id="177186" name="Text Box 13"/>
            <p:cNvSpPr txBox="1">
              <a:spLocks noChangeArrowheads="1"/>
            </p:cNvSpPr>
            <p:nvPr/>
          </p:nvSpPr>
          <p:spPr bwMode="auto">
            <a:xfrm>
              <a:off x="4848" y="2400"/>
              <a:ext cx="36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400" b="1">
                  <a:latin typeface="+mj-lt"/>
                </a:rPr>
                <a:t>Sold</a:t>
              </a:r>
            </a:p>
          </p:txBody>
        </p:sp>
        <p:sp>
          <p:nvSpPr>
            <p:cNvPr id="177187" name="Text Box 14"/>
            <p:cNvSpPr txBox="1">
              <a:spLocks noChangeArrowheads="1"/>
            </p:cNvSpPr>
            <p:nvPr/>
          </p:nvSpPr>
          <p:spPr bwMode="auto">
            <a:xfrm>
              <a:off x="4752" y="2976"/>
              <a:ext cx="55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pPr algn="ctr"/>
              <a:r>
                <a:rPr lang="en-US" altLang="vi-VN" sz="1400" b="1">
                  <a:latin typeface="+mj-lt"/>
                </a:rPr>
                <a:t>SoldOut</a:t>
              </a:r>
            </a:p>
          </p:txBody>
        </p:sp>
        <p:sp>
          <p:nvSpPr>
            <p:cNvPr id="177188" name="Freeform 15"/>
            <p:cNvSpPr>
              <a:spLocks/>
            </p:cNvSpPr>
            <p:nvPr/>
          </p:nvSpPr>
          <p:spPr bwMode="auto">
            <a:xfrm>
              <a:off x="4560" y="1104"/>
              <a:ext cx="912" cy="2352"/>
            </a:xfrm>
            <a:custGeom>
              <a:avLst/>
              <a:gdLst>
                <a:gd name="T0" fmla="*/ 384 w 1062"/>
                <a:gd name="T1" fmla="*/ 0 h 2352"/>
                <a:gd name="T2" fmla="*/ 96 w 1062"/>
                <a:gd name="T3" fmla="*/ 192 h 2352"/>
                <a:gd name="T4" fmla="*/ 0 w 1062"/>
                <a:gd name="T5" fmla="*/ 960 h 2352"/>
                <a:gd name="T6" fmla="*/ 48 w 1062"/>
                <a:gd name="T7" fmla="*/ 1728 h 2352"/>
                <a:gd name="T8" fmla="*/ 96 w 1062"/>
                <a:gd name="T9" fmla="*/ 2112 h 2352"/>
                <a:gd name="T10" fmla="*/ 120 w 1062"/>
                <a:gd name="T11" fmla="*/ 2128 h 2352"/>
                <a:gd name="T12" fmla="*/ 720 w 1062"/>
                <a:gd name="T13" fmla="*/ 2352 h 2352"/>
                <a:gd name="T14" fmla="*/ 1056 w 1062"/>
                <a:gd name="T15" fmla="*/ 1968 h 2352"/>
                <a:gd name="T16" fmla="*/ 1060 w 1062"/>
                <a:gd name="T17" fmla="*/ 1943 h 2352"/>
                <a:gd name="T18" fmla="*/ 1056 w 1062"/>
                <a:gd name="T19" fmla="*/ 1152 h 2352"/>
                <a:gd name="T20" fmla="*/ 1040 w 1062"/>
                <a:gd name="T21" fmla="*/ 1128 h 2352"/>
                <a:gd name="T22" fmla="*/ 1040 w 1062"/>
                <a:gd name="T23" fmla="*/ 1088 h 2352"/>
                <a:gd name="T24" fmla="*/ 912 w 1062"/>
                <a:gd name="T25" fmla="*/ 288 h 2352"/>
                <a:gd name="T26" fmla="*/ 768 w 1062"/>
                <a:gd name="T27" fmla="*/ 0 h 2352"/>
                <a:gd name="T28" fmla="*/ 384 w 1062"/>
                <a:gd name="T29" fmla="*/ 0 h 23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62"/>
                <a:gd name="T46" fmla="*/ 0 h 2352"/>
                <a:gd name="T47" fmla="*/ 1062 w 1062"/>
                <a:gd name="T48" fmla="*/ 2352 h 235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62" h="2352">
                  <a:moveTo>
                    <a:pt x="384" y="0"/>
                  </a:moveTo>
                  <a:lnTo>
                    <a:pt x="96" y="192"/>
                  </a:lnTo>
                  <a:lnTo>
                    <a:pt x="0" y="960"/>
                  </a:lnTo>
                  <a:lnTo>
                    <a:pt x="48" y="1728"/>
                  </a:lnTo>
                  <a:cubicBezTo>
                    <a:pt x="64" y="1856"/>
                    <a:pt x="74" y="1984"/>
                    <a:pt x="96" y="2112"/>
                  </a:cubicBezTo>
                  <a:cubicBezTo>
                    <a:pt x="98" y="2129"/>
                    <a:pt x="110" y="2128"/>
                    <a:pt x="120" y="2128"/>
                  </a:cubicBezTo>
                  <a:lnTo>
                    <a:pt x="720" y="2352"/>
                  </a:lnTo>
                  <a:cubicBezTo>
                    <a:pt x="832" y="2224"/>
                    <a:pt x="947" y="2098"/>
                    <a:pt x="1056" y="1968"/>
                  </a:cubicBezTo>
                  <a:cubicBezTo>
                    <a:pt x="1061" y="1961"/>
                    <a:pt x="1060" y="1943"/>
                    <a:pt x="1060" y="1943"/>
                  </a:cubicBezTo>
                  <a:cubicBezTo>
                    <a:pt x="1058" y="1679"/>
                    <a:pt x="1062" y="1415"/>
                    <a:pt x="1056" y="1152"/>
                  </a:cubicBezTo>
                  <a:cubicBezTo>
                    <a:pt x="1055" y="1142"/>
                    <a:pt x="1042" y="1137"/>
                    <a:pt x="1040" y="1128"/>
                  </a:cubicBezTo>
                  <a:cubicBezTo>
                    <a:pt x="1036" y="1115"/>
                    <a:pt x="1040" y="1101"/>
                    <a:pt x="1040" y="1088"/>
                  </a:cubicBezTo>
                  <a:lnTo>
                    <a:pt x="912" y="288"/>
                  </a:lnTo>
                  <a:lnTo>
                    <a:pt x="768" y="0"/>
                  </a:lnTo>
                  <a:lnTo>
                    <a:pt x="38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latin typeface="+mj-lt"/>
              </a:endParaRPr>
            </a:p>
          </p:txBody>
        </p:sp>
        <p:sp>
          <p:nvSpPr>
            <p:cNvPr id="177189" name="Text Box 16"/>
            <p:cNvSpPr txBox="1">
              <a:spLocks noChangeArrowheads="1"/>
            </p:cNvSpPr>
            <p:nvPr/>
          </p:nvSpPr>
          <p:spPr bwMode="auto">
            <a:xfrm rot="2078147">
              <a:off x="4184" y="2083"/>
              <a:ext cx="7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200">
                  <a:latin typeface="+mj-lt"/>
                </a:rPr>
                <a:t>currentState</a:t>
              </a:r>
            </a:p>
          </p:txBody>
        </p:sp>
        <p:sp>
          <p:nvSpPr>
            <p:cNvPr id="177190" name="Line 10"/>
            <p:cNvSpPr>
              <a:spLocks noChangeShapeType="1"/>
            </p:cNvSpPr>
            <p:nvPr/>
          </p:nvSpPr>
          <p:spPr bwMode="auto">
            <a:xfrm>
              <a:off x="4128" y="1968"/>
              <a:ext cx="720" cy="52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latin typeface="+mj-lt"/>
              </a:endParaRPr>
            </a:p>
          </p:txBody>
        </p:sp>
        <p:sp>
          <p:nvSpPr>
            <p:cNvPr id="177193" name="Freeform 41"/>
            <p:cNvSpPr>
              <a:spLocks/>
            </p:cNvSpPr>
            <p:nvPr/>
          </p:nvSpPr>
          <p:spPr bwMode="auto">
            <a:xfrm>
              <a:off x="4080" y="1752"/>
              <a:ext cx="816" cy="213"/>
            </a:xfrm>
            <a:custGeom>
              <a:avLst/>
              <a:gdLst>
                <a:gd name="T0" fmla="*/ 0 w 816"/>
                <a:gd name="T1" fmla="*/ 88 h 616"/>
                <a:gd name="T2" fmla="*/ 288 w 816"/>
                <a:gd name="T3" fmla="*/ 40 h 616"/>
                <a:gd name="T4" fmla="*/ 624 w 816"/>
                <a:gd name="T5" fmla="*/ 328 h 616"/>
                <a:gd name="T6" fmla="*/ 816 w 816"/>
                <a:gd name="T7" fmla="*/ 616 h 616"/>
              </a:gdLst>
              <a:ahLst/>
              <a:cxnLst>
                <a:cxn ang="0">
                  <a:pos x="T0" y="T1"/>
                </a:cxn>
                <a:cxn ang="0">
                  <a:pos x="T2" y="T3"/>
                </a:cxn>
                <a:cxn ang="0">
                  <a:pos x="T4" y="T5"/>
                </a:cxn>
                <a:cxn ang="0">
                  <a:pos x="T6" y="T7"/>
                </a:cxn>
              </a:cxnLst>
              <a:rect l="0" t="0" r="r" b="b"/>
              <a:pathLst>
                <a:path w="816" h="616">
                  <a:moveTo>
                    <a:pt x="0" y="88"/>
                  </a:moveTo>
                  <a:cubicBezTo>
                    <a:pt x="92" y="44"/>
                    <a:pt x="184" y="0"/>
                    <a:pt x="288" y="40"/>
                  </a:cubicBezTo>
                  <a:cubicBezTo>
                    <a:pt x="392" y="80"/>
                    <a:pt x="536" y="232"/>
                    <a:pt x="624" y="328"/>
                  </a:cubicBezTo>
                  <a:cubicBezTo>
                    <a:pt x="712" y="424"/>
                    <a:pt x="764" y="520"/>
                    <a:pt x="816" y="616"/>
                  </a:cubicBezTo>
                </a:path>
              </a:pathLst>
            </a:custGeom>
            <a:noFill/>
            <a:ln w="28575" cap="flat" cmpd="sng">
              <a:solidFill>
                <a:srgbClr val="0000FF"/>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vi-VN">
                <a:latin typeface="+mj-lt"/>
              </a:endParaRPr>
            </a:p>
          </p:txBody>
        </p:sp>
      </p:grpSp>
      <p:sp>
        <p:nvSpPr>
          <p:cNvPr id="177194" name="Text Box 41"/>
          <p:cNvSpPr txBox="1">
            <a:spLocks noChangeArrowheads="1"/>
          </p:cNvSpPr>
          <p:nvPr/>
        </p:nvSpPr>
        <p:spPr bwMode="auto">
          <a:xfrm>
            <a:off x="334168" y="4089400"/>
            <a:ext cx="2434432" cy="1815882"/>
          </a:xfrm>
          <a:prstGeom prst="rect">
            <a:avLst/>
          </a:prstGeom>
          <a:solidFill>
            <a:srgbClr val="CCFFCC"/>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600">
                <a:solidFill>
                  <a:srgbClr val="0A00D8"/>
                </a:solidFill>
                <a:latin typeface="+mj-lt"/>
              </a:rPr>
              <a:t>In this case the </a:t>
            </a:r>
            <a:r>
              <a:rPr lang="en-US" altLang="vi-VN" sz="1600" b="1">
                <a:solidFill>
                  <a:srgbClr val="0A00D8"/>
                </a:solidFill>
                <a:latin typeface="Consolas" panose="020B0609020204030204" pitchFamily="49" charset="0"/>
                <a:cs typeface="Consolas" panose="020B0609020204030204" pitchFamily="49" charset="0"/>
              </a:rPr>
              <a:t>turnCrank() </a:t>
            </a:r>
            <a:r>
              <a:rPr lang="en-US" altLang="vi-VN" sz="1600">
                <a:solidFill>
                  <a:srgbClr val="0A00D8"/>
                </a:solidFill>
                <a:latin typeface="+mj-lt"/>
              </a:rPr>
              <a:t>method is being called when the machine is in the </a:t>
            </a:r>
            <a:r>
              <a:rPr lang="en-US" altLang="vi-VN" sz="1600" b="1">
                <a:solidFill>
                  <a:srgbClr val="0A00D8"/>
                </a:solidFill>
                <a:latin typeface="Consolas" panose="020B0609020204030204" pitchFamily="49" charset="0"/>
                <a:cs typeface="Consolas" panose="020B0609020204030204" pitchFamily="49" charset="0"/>
              </a:rPr>
              <a:t>HasQuarter</a:t>
            </a:r>
            <a:r>
              <a:rPr lang="en-US" altLang="vi-VN" sz="1600">
                <a:solidFill>
                  <a:srgbClr val="0A00D8"/>
                </a:solidFill>
                <a:latin typeface="+mj-lt"/>
              </a:rPr>
              <a:t> state, so as a result the machine transitions to </a:t>
            </a:r>
            <a:r>
              <a:rPr lang="en-US" altLang="vi-VN" sz="1600" b="1">
                <a:solidFill>
                  <a:srgbClr val="0A00D8"/>
                </a:solidFill>
                <a:latin typeface="Consolas" panose="020B0609020204030204" pitchFamily="49" charset="0"/>
                <a:cs typeface="Consolas" panose="020B0609020204030204" pitchFamily="49" charset="0"/>
              </a:rPr>
              <a:t>Sold</a:t>
            </a:r>
            <a:r>
              <a:rPr lang="en-US" altLang="vi-VN" sz="1600">
                <a:solidFill>
                  <a:srgbClr val="0A00D8"/>
                </a:solidFill>
                <a:latin typeface="+mj-lt"/>
              </a:rPr>
              <a:t> state.</a:t>
            </a:r>
          </a:p>
        </p:txBody>
      </p:sp>
      <p:sp>
        <p:nvSpPr>
          <p:cNvPr id="177195" name="Line 42"/>
          <p:cNvSpPr>
            <a:spLocks noChangeShapeType="1"/>
          </p:cNvSpPr>
          <p:nvPr/>
        </p:nvSpPr>
        <p:spPr bwMode="auto">
          <a:xfrm>
            <a:off x="4495800" y="1828800"/>
            <a:ext cx="838200" cy="0"/>
          </a:xfrm>
          <a:prstGeom prst="line">
            <a:avLst/>
          </a:prstGeom>
          <a:noFill/>
          <a:ln w="57150">
            <a:solidFill>
              <a:srgbClr val="0A00D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latin typeface="+mj-lt"/>
            </a:endParaRPr>
          </a:p>
        </p:txBody>
      </p:sp>
      <p:sp>
        <p:nvSpPr>
          <p:cNvPr id="177196" name="Text Box 43"/>
          <p:cNvSpPr txBox="1">
            <a:spLocks noChangeArrowheads="1"/>
          </p:cNvSpPr>
          <p:nvPr/>
        </p:nvSpPr>
        <p:spPr bwMode="auto">
          <a:xfrm>
            <a:off x="3830638" y="1307068"/>
            <a:ext cx="37131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pPr>
              <a:spcBef>
                <a:spcPct val="50000"/>
              </a:spcBef>
            </a:pPr>
            <a:r>
              <a:rPr lang="en-US" altLang="vi-VN" sz="1800" b="1">
                <a:solidFill>
                  <a:srgbClr val="E71900"/>
                </a:solidFill>
                <a:latin typeface="+mj-lt"/>
              </a:rPr>
              <a:t>TRANSITION TO SOLD STATE</a:t>
            </a:r>
          </a:p>
        </p:txBody>
      </p:sp>
      <p:sp>
        <p:nvSpPr>
          <p:cNvPr id="177197" name="Text Box 45"/>
          <p:cNvSpPr txBox="1">
            <a:spLocks noChangeArrowheads="1"/>
          </p:cNvSpPr>
          <p:nvPr/>
        </p:nvSpPr>
        <p:spPr bwMode="auto">
          <a:xfrm>
            <a:off x="4953000" y="4724400"/>
            <a:ext cx="2171700" cy="830997"/>
          </a:xfrm>
          <a:prstGeom prst="rect">
            <a:avLst/>
          </a:prstGeom>
          <a:solidFill>
            <a:srgbClr val="CCFFCC"/>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600">
                <a:solidFill>
                  <a:srgbClr val="0A00D8"/>
                </a:solidFill>
                <a:latin typeface="+mj-lt"/>
              </a:rPr>
              <a:t>The machine enters a </a:t>
            </a:r>
            <a:r>
              <a:rPr lang="en-US" altLang="vi-VN" sz="1600" b="1">
                <a:solidFill>
                  <a:srgbClr val="0A00D8"/>
                </a:solidFill>
                <a:latin typeface="Consolas" panose="020B0609020204030204" pitchFamily="49" charset="0"/>
                <a:cs typeface="Consolas" panose="020B0609020204030204" pitchFamily="49" charset="0"/>
              </a:rPr>
              <a:t>Sold</a:t>
            </a:r>
            <a:r>
              <a:rPr lang="en-US" altLang="vi-VN" sz="1600">
                <a:solidFill>
                  <a:srgbClr val="0A00D8"/>
                </a:solidFill>
                <a:latin typeface="+mj-lt"/>
              </a:rPr>
              <a:t> state and a gumball is dispensed.</a:t>
            </a:r>
          </a:p>
        </p:txBody>
      </p:sp>
      <p:sp>
        <p:nvSpPr>
          <p:cNvPr id="177199" name="Freeform 47"/>
          <p:cNvSpPr>
            <a:spLocks/>
          </p:cNvSpPr>
          <p:nvPr/>
        </p:nvSpPr>
        <p:spPr bwMode="auto">
          <a:xfrm>
            <a:off x="6096000" y="3505200"/>
            <a:ext cx="914400" cy="338554"/>
          </a:xfrm>
          <a:custGeom>
            <a:avLst/>
            <a:gdLst>
              <a:gd name="T0" fmla="*/ 0 w 576"/>
              <a:gd name="T1" fmla="*/ 768 h 768"/>
              <a:gd name="T2" fmla="*/ 384 w 576"/>
              <a:gd name="T3" fmla="*/ 528 h 768"/>
              <a:gd name="T4" fmla="*/ 576 w 576"/>
              <a:gd name="T5" fmla="*/ 0 h 768"/>
            </a:gdLst>
            <a:ahLst/>
            <a:cxnLst>
              <a:cxn ang="0">
                <a:pos x="T0" y="T1"/>
              </a:cxn>
              <a:cxn ang="0">
                <a:pos x="T2" y="T3"/>
              </a:cxn>
              <a:cxn ang="0">
                <a:pos x="T4" y="T5"/>
              </a:cxn>
            </a:cxnLst>
            <a:rect l="0" t="0" r="r" b="b"/>
            <a:pathLst>
              <a:path w="576" h="768">
                <a:moveTo>
                  <a:pt x="0" y="768"/>
                </a:moveTo>
                <a:cubicBezTo>
                  <a:pt x="144" y="712"/>
                  <a:pt x="288" y="656"/>
                  <a:pt x="384" y="528"/>
                </a:cubicBezTo>
                <a:cubicBezTo>
                  <a:pt x="480" y="400"/>
                  <a:pt x="528" y="200"/>
                  <a:pt x="576" y="0"/>
                </a:cubicBezTo>
              </a:path>
            </a:pathLst>
          </a:custGeom>
          <a:noFill/>
          <a:ln w="28575"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vi-VN">
              <a:latin typeface="+mj-lt"/>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1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715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71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71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719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71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7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94" grpId="0" animBg="1"/>
      <p:bldP spid="177195" grpId="0" animBg="1"/>
      <p:bldP spid="177196" grpId="0"/>
      <p:bldP spid="177197" grpId="0" animBg="1"/>
      <p:bldP spid="1771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p:cNvSpPr>
            <a:spLocks noGrp="1" noChangeArrowheads="1"/>
          </p:cNvSpPr>
          <p:nvPr>
            <p:ph type="title"/>
          </p:nvPr>
        </p:nvSpPr>
        <p:spPr/>
        <p:txBody>
          <a:bodyPr/>
          <a:lstStyle/>
          <a:p>
            <a:r>
              <a:rPr lang="en-US" altLang="vi-VN"/>
              <a:t>The State Pattern Defined</a:t>
            </a:r>
          </a:p>
        </p:txBody>
      </p:sp>
      <p:sp>
        <p:nvSpPr>
          <p:cNvPr id="58" name="Date Placeholder 4"/>
          <p:cNvSpPr>
            <a:spLocks noGrp="1"/>
          </p:cNvSpPr>
          <p:nvPr>
            <p:ph type="dt" sz="half" idx="10"/>
          </p:nvPr>
        </p:nvSpPr>
        <p:spPr/>
        <p:txBody>
          <a:bodyPr/>
          <a:lstStyle/>
          <a:p>
            <a:fld id="{F3A2E5A9-D9B4-45FC-8938-B32E4CDF1F71}" type="datetime1">
              <a:rPr lang="en-US" altLang="vi-VN"/>
              <a:pPr/>
              <a:t>4/19/2023</a:t>
            </a:fld>
            <a:endParaRPr lang="en-US" altLang="vi-VN"/>
          </a:p>
        </p:txBody>
      </p:sp>
      <p:sp>
        <p:nvSpPr>
          <p:cNvPr id="57" name="Slide Number Placeholder 3"/>
          <p:cNvSpPr>
            <a:spLocks noGrp="1"/>
          </p:cNvSpPr>
          <p:nvPr>
            <p:ph type="sldNum" sz="quarter" idx="12"/>
          </p:nvPr>
        </p:nvSpPr>
        <p:spPr/>
        <p:txBody>
          <a:bodyPr/>
          <a:lstStyle/>
          <a:p>
            <a:fld id="{D5118273-B9EA-44C9-92F1-429E19FE250A}" type="slidenum">
              <a:rPr lang="en-US" altLang="vi-VN"/>
              <a:pPr/>
              <a:t>22</a:t>
            </a:fld>
            <a:endParaRPr lang="en-US" altLang="vi-VN"/>
          </a:p>
        </p:txBody>
      </p:sp>
      <p:sp>
        <p:nvSpPr>
          <p:cNvPr id="186419" name="Text Box 4"/>
          <p:cNvSpPr txBox="1">
            <a:spLocks noChangeArrowheads="1"/>
          </p:cNvSpPr>
          <p:nvPr/>
        </p:nvSpPr>
        <p:spPr bwMode="auto">
          <a:xfrm>
            <a:off x="365125" y="1270000"/>
            <a:ext cx="8397875" cy="76200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2200">
                <a:latin typeface="Arial" charset="0"/>
              </a:rPr>
              <a:t>The State Pattern allows an object to alter its behavior when its internal state changes. The object will appear to change its class.</a:t>
            </a:r>
          </a:p>
        </p:txBody>
      </p:sp>
      <p:grpSp>
        <p:nvGrpSpPr>
          <p:cNvPr id="186422" name="Group 54"/>
          <p:cNvGrpSpPr>
            <a:grpSpLocks/>
          </p:cNvGrpSpPr>
          <p:nvPr/>
        </p:nvGrpSpPr>
        <p:grpSpPr bwMode="auto">
          <a:xfrm>
            <a:off x="1905000" y="2717800"/>
            <a:ext cx="5911850" cy="3019425"/>
            <a:chOff x="1150" y="1534"/>
            <a:chExt cx="3724" cy="1902"/>
          </a:xfrm>
        </p:grpSpPr>
        <p:sp>
          <p:nvSpPr>
            <p:cNvPr id="186377" name="Rectangle 9"/>
            <p:cNvSpPr>
              <a:spLocks noChangeArrowheads="1"/>
            </p:cNvSpPr>
            <p:nvPr/>
          </p:nvSpPr>
          <p:spPr bwMode="auto">
            <a:xfrm>
              <a:off x="2408" y="2888"/>
              <a:ext cx="1165" cy="548"/>
            </a:xfrm>
            <a:prstGeom prst="rect">
              <a:avLst/>
            </a:prstGeom>
            <a:solidFill>
              <a:srgbClr val="FFFFFF"/>
            </a:solidFill>
            <a:ln w="0">
              <a:solidFill>
                <a:srgbClr val="990033"/>
              </a:solidFill>
              <a:miter lim="800000"/>
              <a:headEnd/>
              <a:tailEnd/>
            </a:ln>
          </p:spPr>
          <p:txBody>
            <a:bodyPr/>
            <a:lstStyle/>
            <a:p>
              <a:endParaRPr lang="vi-VN"/>
            </a:p>
          </p:txBody>
        </p:sp>
        <p:sp>
          <p:nvSpPr>
            <p:cNvPr id="186378" name="Rectangle 10"/>
            <p:cNvSpPr>
              <a:spLocks noChangeArrowheads="1"/>
            </p:cNvSpPr>
            <p:nvPr/>
          </p:nvSpPr>
          <p:spPr bwMode="auto">
            <a:xfrm>
              <a:off x="2511" y="2922"/>
              <a:ext cx="102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700" b="1">
                  <a:solidFill>
                    <a:srgbClr val="000000"/>
                  </a:solidFill>
                </a:rPr>
                <a:t>ConcreteStateA</a:t>
              </a:r>
              <a:endParaRPr lang="en-US" altLang="vi-VN" b="1"/>
            </a:p>
          </p:txBody>
        </p:sp>
        <p:sp>
          <p:nvSpPr>
            <p:cNvPr id="186379" name="Rectangle 11"/>
            <p:cNvSpPr>
              <a:spLocks noChangeArrowheads="1"/>
            </p:cNvSpPr>
            <p:nvPr/>
          </p:nvSpPr>
          <p:spPr bwMode="auto">
            <a:xfrm>
              <a:off x="2408" y="3093"/>
              <a:ext cx="1165" cy="34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86380" name="Rectangle 12"/>
            <p:cNvSpPr>
              <a:spLocks noChangeArrowheads="1"/>
            </p:cNvSpPr>
            <p:nvPr/>
          </p:nvSpPr>
          <p:spPr bwMode="auto">
            <a:xfrm>
              <a:off x="2408" y="3162"/>
              <a:ext cx="1165" cy="27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86381" name="Rectangle 13"/>
            <p:cNvSpPr>
              <a:spLocks noChangeArrowheads="1"/>
            </p:cNvSpPr>
            <p:nvPr/>
          </p:nvSpPr>
          <p:spPr bwMode="auto">
            <a:xfrm>
              <a:off x="2434" y="3256"/>
              <a:ext cx="4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a:solidFill>
                    <a:srgbClr val="000000"/>
                  </a:solidFill>
                </a:rPr>
                <a:t>handle()</a:t>
              </a:r>
              <a:endParaRPr lang="en-US" altLang="vi-VN"/>
            </a:p>
          </p:txBody>
        </p:sp>
        <p:sp>
          <p:nvSpPr>
            <p:cNvPr id="186382" name="Rectangle 14"/>
            <p:cNvSpPr>
              <a:spLocks noChangeArrowheads="1"/>
            </p:cNvSpPr>
            <p:nvPr/>
          </p:nvSpPr>
          <p:spPr bwMode="auto">
            <a:xfrm>
              <a:off x="3153" y="1594"/>
              <a:ext cx="856" cy="720"/>
            </a:xfrm>
            <a:prstGeom prst="rect">
              <a:avLst/>
            </a:prstGeom>
            <a:solidFill>
              <a:srgbClr val="FFFFFF"/>
            </a:solidFill>
            <a:ln w="0">
              <a:solidFill>
                <a:srgbClr val="990033"/>
              </a:solidFill>
              <a:miter lim="800000"/>
              <a:headEnd/>
              <a:tailEnd/>
            </a:ln>
          </p:spPr>
          <p:txBody>
            <a:bodyPr/>
            <a:lstStyle/>
            <a:p>
              <a:endParaRPr lang="vi-VN"/>
            </a:p>
          </p:txBody>
        </p:sp>
        <p:sp>
          <p:nvSpPr>
            <p:cNvPr id="186383" name="Rectangle 15"/>
            <p:cNvSpPr>
              <a:spLocks noChangeArrowheads="1"/>
            </p:cNvSpPr>
            <p:nvPr/>
          </p:nvSpPr>
          <p:spPr bwMode="auto">
            <a:xfrm>
              <a:off x="3427" y="1783"/>
              <a:ext cx="33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700" b="1">
                  <a:solidFill>
                    <a:srgbClr val="000000"/>
                  </a:solidFill>
                </a:rPr>
                <a:t>State</a:t>
              </a:r>
              <a:endParaRPr lang="en-US" altLang="vi-VN" b="1"/>
            </a:p>
          </p:txBody>
        </p:sp>
        <p:sp>
          <p:nvSpPr>
            <p:cNvPr id="186384" name="Rectangle 16"/>
            <p:cNvSpPr>
              <a:spLocks noChangeArrowheads="1"/>
            </p:cNvSpPr>
            <p:nvPr/>
          </p:nvSpPr>
          <p:spPr bwMode="auto">
            <a:xfrm>
              <a:off x="3153" y="1945"/>
              <a:ext cx="856" cy="36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86385" name="Rectangle 17"/>
            <p:cNvSpPr>
              <a:spLocks noChangeArrowheads="1"/>
            </p:cNvSpPr>
            <p:nvPr/>
          </p:nvSpPr>
          <p:spPr bwMode="auto">
            <a:xfrm>
              <a:off x="3153" y="2022"/>
              <a:ext cx="856" cy="29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86386" name="Rectangle 18"/>
            <p:cNvSpPr>
              <a:spLocks noChangeArrowheads="1"/>
            </p:cNvSpPr>
            <p:nvPr/>
          </p:nvSpPr>
          <p:spPr bwMode="auto">
            <a:xfrm>
              <a:off x="3187" y="2108"/>
              <a:ext cx="4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a:solidFill>
                    <a:srgbClr val="000000"/>
                  </a:solidFill>
                </a:rPr>
                <a:t>handle()</a:t>
              </a:r>
              <a:endParaRPr lang="en-US" altLang="vi-VN"/>
            </a:p>
          </p:txBody>
        </p:sp>
        <p:sp>
          <p:nvSpPr>
            <p:cNvPr id="186387" name="Rectangle 19"/>
            <p:cNvSpPr>
              <a:spLocks noChangeArrowheads="1"/>
            </p:cNvSpPr>
            <p:nvPr/>
          </p:nvSpPr>
          <p:spPr bwMode="auto">
            <a:xfrm>
              <a:off x="3187" y="1637"/>
              <a:ext cx="79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a:solidFill>
                    <a:srgbClr val="000000"/>
                  </a:solidFill>
                </a:rPr>
                <a:t>&lt;&lt;Interface&gt;&gt;</a:t>
              </a:r>
              <a:endParaRPr lang="en-US" altLang="vi-VN"/>
            </a:p>
          </p:txBody>
        </p:sp>
        <p:sp>
          <p:nvSpPr>
            <p:cNvPr id="186388" name="Rectangle 20"/>
            <p:cNvSpPr>
              <a:spLocks noChangeArrowheads="1"/>
            </p:cNvSpPr>
            <p:nvPr/>
          </p:nvSpPr>
          <p:spPr bwMode="auto">
            <a:xfrm>
              <a:off x="1150" y="1534"/>
              <a:ext cx="899" cy="840"/>
            </a:xfrm>
            <a:prstGeom prst="rect">
              <a:avLst/>
            </a:prstGeom>
            <a:solidFill>
              <a:srgbClr val="FFFFFF"/>
            </a:solidFill>
            <a:ln w="0">
              <a:solidFill>
                <a:srgbClr val="990033"/>
              </a:solidFill>
              <a:miter lim="800000"/>
              <a:headEnd/>
              <a:tailEnd/>
            </a:ln>
          </p:spPr>
          <p:txBody>
            <a:bodyPr/>
            <a:lstStyle/>
            <a:p>
              <a:endParaRPr lang="vi-VN"/>
            </a:p>
          </p:txBody>
        </p:sp>
        <p:sp>
          <p:nvSpPr>
            <p:cNvPr id="186389" name="Rectangle 21"/>
            <p:cNvSpPr>
              <a:spLocks noChangeArrowheads="1"/>
            </p:cNvSpPr>
            <p:nvPr/>
          </p:nvSpPr>
          <p:spPr bwMode="auto">
            <a:xfrm>
              <a:off x="1372" y="1568"/>
              <a:ext cx="506"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700" b="1">
                  <a:solidFill>
                    <a:srgbClr val="000000"/>
                  </a:solidFill>
                </a:rPr>
                <a:t>Context</a:t>
              </a:r>
              <a:endParaRPr lang="en-US" altLang="vi-VN" b="1"/>
            </a:p>
          </p:txBody>
        </p:sp>
        <p:sp>
          <p:nvSpPr>
            <p:cNvPr id="186390" name="Rectangle 22"/>
            <p:cNvSpPr>
              <a:spLocks noChangeArrowheads="1"/>
            </p:cNvSpPr>
            <p:nvPr/>
          </p:nvSpPr>
          <p:spPr bwMode="auto">
            <a:xfrm>
              <a:off x="1150" y="1740"/>
              <a:ext cx="899" cy="63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86391" name="Rectangle 23"/>
            <p:cNvSpPr>
              <a:spLocks noChangeArrowheads="1"/>
            </p:cNvSpPr>
            <p:nvPr/>
          </p:nvSpPr>
          <p:spPr bwMode="auto">
            <a:xfrm>
              <a:off x="1150" y="1954"/>
              <a:ext cx="899" cy="42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86392" name="Rectangle 24"/>
            <p:cNvSpPr>
              <a:spLocks noChangeArrowheads="1"/>
            </p:cNvSpPr>
            <p:nvPr/>
          </p:nvSpPr>
          <p:spPr bwMode="auto">
            <a:xfrm>
              <a:off x="1175" y="1757"/>
              <a:ext cx="6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a:solidFill>
                    <a:srgbClr val="000000"/>
                  </a:solidFill>
                </a:rPr>
                <a:t>state : State</a:t>
              </a:r>
              <a:endParaRPr lang="en-US" altLang="vi-VN"/>
            </a:p>
          </p:txBody>
        </p:sp>
        <p:sp>
          <p:nvSpPr>
            <p:cNvPr id="186393" name="Rectangle 25"/>
            <p:cNvSpPr>
              <a:spLocks noChangeArrowheads="1"/>
            </p:cNvSpPr>
            <p:nvPr/>
          </p:nvSpPr>
          <p:spPr bwMode="auto">
            <a:xfrm>
              <a:off x="1175" y="2048"/>
              <a:ext cx="85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a:solidFill>
                    <a:srgbClr val="000000"/>
                  </a:solidFill>
                </a:rPr>
                <a:t>setState(State)</a:t>
              </a:r>
              <a:endParaRPr lang="en-US" altLang="vi-VN"/>
            </a:p>
          </p:txBody>
        </p:sp>
        <p:sp>
          <p:nvSpPr>
            <p:cNvPr id="186394" name="Rectangle 26"/>
            <p:cNvSpPr>
              <a:spLocks noChangeArrowheads="1"/>
            </p:cNvSpPr>
            <p:nvPr/>
          </p:nvSpPr>
          <p:spPr bwMode="auto">
            <a:xfrm>
              <a:off x="1175" y="2194"/>
              <a:ext cx="51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a:solidFill>
                    <a:srgbClr val="000000"/>
                  </a:solidFill>
                </a:rPr>
                <a:t>request()</a:t>
              </a:r>
              <a:endParaRPr lang="en-US" altLang="vi-VN"/>
            </a:p>
          </p:txBody>
        </p:sp>
        <p:sp>
          <p:nvSpPr>
            <p:cNvPr id="186395" name="Line 27"/>
            <p:cNvSpPr>
              <a:spLocks noChangeShapeType="1"/>
            </p:cNvSpPr>
            <p:nvPr/>
          </p:nvSpPr>
          <p:spPr bwMode="auto">
            <a:xfrm flipH="1">
              <a:off x="2049" y="1954"/>
              <a:ext cx="556" cy="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86396" name="Line 28"/>
            <p:cNvSpPr>
              <a:spLocks noChangeShapeType="1"/>
            </p:cNvSpPr>
            <p:nvPr/>
          </p:nvSpPr>
          <p:spPr bwMode="auto">
            <a:xfrm>
              <a:off x="2605" y="1954"/>
              <a:ext cx="548" cy="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86397" name="Rectangle 29"/>
            <p:cNvSpPr>
              <a:spLocks noChangeArrowheads="1"/>
            </p:cNvSpPr>
            <p:nvPr/>
          </p:nvSpPr>
          <p:spPr bwMode="auto">
            <a:xfrm>
              <a:off x="3059" y="2048"/>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a:solidFill>
                    <a:srgbClr val="000000"/>
                  </a:solidFill>
                </a:rPr>
                <a:t>1</a:t>
              </a:r>
              <a:endParaRPr lang="en-US" altLang="vi-VN"/>
            </a:p>
          </p:txBody>
        </p:sp>
        <p:sp>
          <p:nvSpPr>
            <p:cNvPr id="186398" name="Line 30"/>
            <p:cNvSpPr>
              <a:spLocks noChangeShapeType="1"/>
            </p:cNvSpPr>
            <p:nvPr/>
          </p:nvSpPr>
          <p:spPr bwMode="auto">
            <a:xfrm flipH="1">
              <a:off x="3042" y="1954"/>
              <a:ext cx="111" cy="5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86399" name="Line 31"/>
            <p:cNvSpPr>
              <a:spLocks noChangeShapeType="1"/>
            </p:cNvSpPr>
            <p:nvPr/>
          </p:nvSpPr>
          <p:spPr bwMode="auto">
            <a:xfrm flipH="1" flipV="1">
              <a:off x="3042" y="1911"/>
              <a:ext cx="111" cy="4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86400" name="Rectangle 32"/>
            <p:cNvSpPr>
              <a:spLocks noChangeArrowheads="1"/>
            </p:cNvSpPr>
            <p:nvPr/>
          </p:nvSpPr>
          <p:spPr bwMode="auto">
            <a:xfrm>
              <a:off x="3059" y="2048"/>
              <a:ext cx="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a:solidFill>
                    <a:srgbClr val="000000"/>
                  </a:solidFill>
                </a:rPr>
                <a:t>1</a:t>
              </a:r>
              <a:endParaRPr lang="en-US" altLang="vi-VN"/>
            </a:p>
          </p:txBody>
        </p:sp>
        <p:sp>
          <p:nvSpPr>
            <p:cNvPr id="186401" name="Line 33"/>
            <p:cNvSpPr>
              <a:spLocks noChangeShapeType="1"/>
            </p:cNvSpPr>
            <p:nvPr/>
          </p:nvSpPr>
          <p:spPr bwMode="auto">
            <a:xfrm flipH="1">
              <a:off x="2049" y="1954"/>
              <a:ext cx="556" cy="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86402" name="Freeform 34"/>
            <p:cNvSpPr>
              <a:spLocks/>
            </p:cNvSpPr>
            <p:nvPr/>
          </p:nvSpPr>
          <p:spPr bwMode="auto">
            <a:xfrm>
              <a:off x="2049" y="1911"/>
              <a:ext cx="171" cy="94"/>
            </a:xfrm>
            <a:custGeom>
              <a:avLst/>
              <a:gdLst>
                <a:gd name="T0" fmla="*/ 0 w 171"/>
                <a:gd name="T1" fmla="*/ 43 h 94"/>
                <a:gd name="T2" fmla="*/ 85 w 171"/>
                <a:gd name="T3" fmla="*/ 94 h 94"/>
                <a:gd name="T4" fmla="*/ 171 w 171"/>
                <a:gd name="T5" fmla="*/ 43 h 94"/>
                <a:gd name="T6" fmla="*/ 85 w 171"/>
                <a:gd name="T7" fmla="*/ 0 h 94"/>
                <a:gd name="T8" fmla="*/ 0 w 171"/>
                <a:gd name="T9" fmla="*/ 43 h 94"/>
              </a:gdLst>
              <a:ahLst/>
              <a:cxnLst>
                <a:cxn ang="0">
                  <a:pos x="T0" y="T1"/>
                </a:cxn>
                <a:cxn ang="0">
                  <a:pos x="T2" y="T3"/>
                </a:cxn>
                <a:cxn ang="0">
                  <a:pos x="T4" y="T5"/>
                </a:cxn>
                <a:cxn ang="0">
                  <a:pos x="T6" y="T7"/>
                </a:cxn>
                <a:cxn ang="0">
                  <a:pos x="T8" y="T9"/>
                </a:cxn>
              </a:cxnLst>
              <a:rect l="0" t="0" r="r" b="b"/>
              <a:pathLst>
                <a:path w="171" h="94">
                  <a:moveTo>
                    <a:pt x="0" y="43"/>
                  </a:moveTo>
                  <a:lnTo>
                    <a:pt x="85" y="94"/>
                  </a:lnTo>
                  <a:lnTo>
                    <a:pt x="171" y="43"/>
                  </a:lnTo>
                  <a:lnTo>
                    <a:pt x="85" y="0"/>
                  </a:lnTo>
                  <a:lnTo>
                    <a:pt x="0" y="43"/>
                  </a:lnTo>
                  <a:close/>
                </a:path>
              </a:pathLst>
            </a:custGeom>
            <a:solidFill>
              <a:srgbClr val="FFFFFF"/>
            </a:solidFill>
            <a:ln w="0">
              <a:solidFill>
                <a:srgbClr val="990033"/>
              </a:solidFill>
              <a:prstDash val="solid"/>
              <a:round/>
              <a:headEnd/>
              <a:tailEnd/>
            </a:ln>
          </p:spPr>
          <p:txBody>
            <a:bodyPr/>
            <a:lstStyle/>
            <a:p>
              <a:endParaRPr lang="vi-VN"/>
            </a:p>
          </p:txBody>
        </p:sp>
        <p:sp>
          <p:nvSpPr>
            <p:cNvPr id="186403" name="Freeform 35"/>
            <p:cNvSpPr>
              <a:spLocks/>
            </p:cNvSpPr>
            <p:nvPr/>
          </p:nvSpPr>
          <p:spPr bwMode="auto">
            <a:xfrm>
              <a:off x="2605" y="1954"/>
              <a:ext cx="548" cy="51"/>
            </a:xfrm>
            <a:custGeom>
              <a:avLst/>
              <a:gdLst>
                <a:gd name="T0" fmla="*/ 0 w 64"/>
                <a:gd name="T1" fmla="*/ 0 h 6"/>
                <a:gd name="T2" fmla="*/ 64 w 64"/>
                <a:gd name="T3" fmla="*/ 0 h 6"/>
                <a:gd name="T4" fmla="*/ 51 w 64"/>
                <a:gd name="T5" fmla="*/ 6 h 6"/>
              </a:gdLst>
              <a:ahLst/>
              <a:cxnLst>
                <a:cxn ang="0">
                  <a:pos x="T0" y="T1"/>
                </a:cxn>
                <a:cxn ang="0">
                  <a:pos x="T2" y="T3"/>
                </a:cxn>
                <a:cxn ang="0">
                  <a:pos x="T4" y="T5"/>
                </a:cxn>
              </a:cxnLst>
              <a:rect l="0" t="0" r="r" b="b"/>
              <a:pathLst>
                <a:path w="64" h="6">
                  <a:moveTo>
                    <a:pt x="0" y="0"/>
                  </a:moveTo>
                  <a:lnTo>
                    <a:pt x="64" y="0"/>
                  </a:lnTo>
                  <a:lnTo>
                    <a:pt x="51" y="6"/>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86404" name="Line 36"/>
            <p:cNvSpPr>
              <a:spLocks noChangeShapeType="1"/>
            </p:cNvSpPr>
            <p:nvPr/>
          </p:nvSpPr>
          <p:spPr bwMode="auto">
            <a:xfrm flipH="1" flipV="1">
              <a:off x="3042" y="1911"/>
              <a:ext cx="111" cy="4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vi-VN"/>
            </a:p>
          </p:txBody>
        </p:sp>
        <p:sp>
          <p:nvSpPr>
            <p:cNvPr id="186405" name="Line 37"/>
            <p:cNvSpPr>
              <a:spLocks noChangeShapeType="1"/>
            </p:cNvSpPr>
            <p:nvPr/>
          </p:nvSpPr>
          <p:spPr bwMode="auto">
            <a:xfrm flipV="1">
              <a:off x="3127" y="2314"/>
              <a:ext cx="274" cy="565"/>
            </a:xfrm>
            <a:prstGeom prst="line">
              <a:avLst/>
            </a:prstGeom>
            <a:noFill/>
            <a:ln w="0">
              <a:solidFill>
                <a:srgbClr val="990033"/>
              </a:solidFill>
              <a:prstDash val="dash"/>
              <a:round/>
              <a:headEnd/>
              <a:tailEnd/>
            </a:ln>
            <a:extLst>
              <a:ext uri="{909E8E84-426E-40DD-AFC4-6F175D3DCCD1}">
                <a14:hiddenFill xmlns:a14="http://schemas.microsoft.com/office/drawing/2010/main">
                  <a:noFill/>
                </a14:hiddenFill>
              </a:ext>
            </a:extLst>
          </p:spPr>
          <p:txBody>
            <a:bodyPr/>
            <a:lstStyle/>
            <a:p>
              <a:endParaRPr lang="vi-VN"/>
            </a:p>
          </p:txBody>
        </p:sp>
        <p:sp>
          <p:nvSpPr>
            <p:cNvPr id="186406" name="Freeform 38"/>
            <p:cNvSpPr>
              <a:spLocks/>
            </p:cNvSpPr>
            <p:nvPr/>
          </p:nvSpPr>
          <p:spPr bwMode="auto">
            <a:xfrm>
              <a:off x="3264" y="2314"/>
              <a:ext cx="137" cy="197"/>
            </a:xfrm>
            <a:custGeom>
              <a:avLst/>
              <a:gdLst>
                <a:gd name="T0" fmla="*/ 137 w 137"/>
                <a:gd name="T1" fmla="*/ 0 h 197"/>
                <a:gd name="T2" fmla="*/ 120 w 137"/>
                <a:gd name="T3" fmla="*/ 197 h 197"/>
                <a:gd name="T4" fmla="*/ 0 w 137"/>
                <a:gd name="T5" fmla="*/ 137 h 197"/>
                <a:gd name="T6" fmla="*/ 137 w 137"/>
                <a:gd name="T7" fmla="*/ 0 h 197"/>
              </a:gdLst>
              <a:ahLst/>
              <a:cxnLst>
                <a:cxn ang="0">
                  <a:pos x="T0" y="T1"/>
                </a:cxn>
                <a:cxn ang="0">
                  <a:pos x="T2" y="T3"/>
                </a:cxn>
                <a:cxn ang="0">
                  <a:pos x="T4" y="T5"/>
                </a:cxn>
                <a:cxn ang="0">
                  <a:pos x="T6" y="T7"/>
                </a:cxn>
              </a:cxnLst>
              <a:rect l="0" t="0" r="r" b="b"/>
              <a:pathLst>
                <a:path w="137" h="197">
                  <a:moveTo>
                    <a:pt x="137" y="0"/>
                  </a:moveTo>
                  <a:lnTo>
                    <a:pt x="120" y="197"/>
                  </a:lnTo>
                  <a:lnTo>
                    <a:pt x="0" y="137"/>
                  </a:lnTo>
                  <a:lnTo>
                    <a:pt x="137" y="0"/>
                  </a:lnTo>
                  <a:close/>
                </a:path>
              </a:pathLst>
            </a:custGeom>
            <a:solidFill>
              <a:srgbClr val="FFFFFF"/>
            </a:solidFill>
            <a:ln w="0">
              <a:solidFill>
                <a:srgbClr val="990033"/>
              </a:solidFill>
              <a:prstDash val="solid"/>
              <a:round/>
              <a:headEnd/>
              <a:tailEnd/>
            </a:ln>
          </p:spPr>
          <p:txBody>
            <a:bodyPr/>
            <a:lstStyle/>
            <a:p>
              <a:endParaRPr lang="vi-VN"/>
            </a:p>
          </p:txBody>
        </p:sp>
        <p:sp>
          <p:nvSpPr>
            <p:cNvPr id="186407" name="Rectangle 39"/>
            <p:cNvSpPr>
              <a:spLocks noChangeArrowheads="1"/>
            </p:cNvSpPr>
            <p:nvPr/>
          </p:nvSpPr>
          <p:spPr bwMode="auto">
            <a:xfrm>
              <a:off x="3701" y="2888"/>
              <a:ext cx="1173" cy="548"/>
            </a:xfrm>
            <a:prstGeom prst="rect">
              <a:avLst/>
            </a:prstGeom>
            <a:solidFill>
              <a:srgbClr val="FFFFFF"/>
            </a:solidFill>
            <a:ln w="0">
              <a:solidFill>
                <a:srgbClr val="990033"/>
              </a:solidFill>
              <a:miter lim="800000"/>
              <a:headEnd/>
              <a:tailEnd/>
            </a:ln>
          </p:spPr>
          <p:txBody>
            <a:bodyPr/>
            <a:lstStyle/>
            <a:p>
              <a:endParaRPr lang="vi-VN"/>
            </a:p>
          </p:txBody>
        </p:sp>
        <p:sp>
          <p:nvSpPr>
            <p:cNvPr id="186408" name="Rectangle 40"/>
            <p:cNvSpPr>
              <a:spLocks noChangeArrowheads="1"/>
            </p:cNvSpPr>
            <p:nvPr/>
          </p:nvSpPr>
          <p:spPr bwMode="auto">
            <a:xfrm>
              <a:off x="3812" y="2922"/>
              <a:ext cx="102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sz="1700" b="1">
                  <a:solidFill>
                    <a:srgbClr val="000000"/>
                  </a:solidFill>
                </a:rPr>
                <a:t>ConcreteStateB</a:t>
              </a:r>
              <a:endParaRPr lang="en-US" altLang="vi-VN" b="1"/>
            </a:p>
          </p:txBody>
        </p:sp>
        <p:sp>
          <p:nvSpPr>
            <p:cNvPr id="186409" name="Rectangle 41"/>
            <p:cNvSpPr>
              <a:spLocks noChangeArrowheads="1"/>
            </p:cNvSpPr>
            <p:nvPr/>
          </p:nvSpPr>
          <p:spPr bwMode="auto">
            <a:xfrm>
              <a:off x="3701" y="3093"/>
              <a:ext cx="1173" cy="34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86410" name="Rectangle 42"/>
            <p:cNvSpPr>
              <a:spLocks noChangeArrowheads="1"/>
            </p:cNvSpPr>
            <p:nvPr/>
          </p:nvSpPr>
          <p:spPr bwMode="auto">
            <a:xfrm>
              <a:off x="3701" y="3162"/>
              <a:ext cx="1173" cy="27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86411" name="Rectangle 43"/>
            <p:cNvSpPr>
              <a:spLocks noChangeArrowheads="1"/>
            </p:cNvSpPr>
            <p:nvPr/>
          </p:nvSpPr>
          <p:spPr bwMode="auto">
            <a:xfrm>
              <a:off x="3727" y="3256"/>
              <a:ext cx="46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a:solidFill>
                    <a:srgbClr val="000000"/>
                  </a:solidFill>
                </a:rPr>
                <a:t>handle()</a:t>
              </a:r>
              <a:endParaRPr lang="en-US" altLang="vi-VN"/>
            </a:p>
          </p:txBody>
        </p:sp>
        <p:sp>
          <p:nvSpPr>
            <p:cNvPr id="186412" name="Line 44"/>
            <p:cNvSpPr>
              <a:spLocks noChangeShapeType="1"/>
            </p:cNvSpPr>
            <p:nvPr/>
          </p:nvSpPr>
          <p:spPr bwMode="auto">
            <a:xfrm flipH="1" flipV="1">
              <a:off x="3787" y="2314"/>
              <a:ext cx="334" cy="565"/>
            </a:xfrm>
            <a:prstGeom prst="line">
              <a:avLst/>
            </a:prstGeom>
            <a:noFill/>
            <a:ln w="0">
              <a:solidFill>
                <a:srgbClr val="990033"/>
              </a:solidFill>
              <a:prstDash val="dash"/>
              <a:round/>
              <a:headEnd/>
              <a:tailEnd/>
            </a:ln>
            <a:extLst>
              <a:ext uri="{909E8E84-426E-40DD-AFC4-6F175D3DCCD1}">
                <a14:hiddenFill xmlns:a14="http://schemas.microsoft.com/office/drawing/2010/main">
                  <a:noFill/>
                </a14:hiddenFill>
              </a:ext>
            </a:extLst>
          </p:spPr>
          <p:txBody>
            <a:bodyPr/>
            <a:lstStyle/>
            <a:p>
              <a:endParaRPr lang="vi-VN"/>
            </a:p>
          </p:txBody>
        </p:sp>
        <p:sp>
          <p:nvSpPr>
            <p:cNvPr id="186413" name="Freeform 45"/>
            <p:cNvSpPr>
              <a:spLocks/>
            </p:cNvSpPr>
            <p:nvPr/>
          </p:nvSpPr>
          <p:spPr bwMode="auto">
            <a:xfrm>
              <a:off x="3787" y="2314"/>
              <a:ext cx="154" cy="197"/>
            </a:xfrm>
            <a:custGeom>
              <a:avLst/>
              <a:gdLst>
                <a:gd name="T0" fmla="*/ 0 w 154"/>
                <a:gd name="T1" fmla="*/ 0 h 197"/>
                <a:gd name="T2" fmla="*/ 154 w 154"/>
                <a:gd name="T3" fmla="*/ 128 h 197"/>
                <a:gd name="T4" fmla="*/ 34 w 154"/>
                <a:gd name="T5" fmla="*/ 197 h 197"/>
                <a:gd name="T6" fmla="*/ 0 w 154"/>
                <a:gd name="T7" fmla="*/ 0 h 197"/>
              </a:gdLst>
              <a:ahLst/>
              <a:cxnLst>
                <a:cxn ang="0">
                  <a:pos x="T0" y="T1"/>
                </a:cxn>
                <a:cxn ang="0">
                  <a:pos x="T2" y="T3"/>
                </a:cxn>
                <a:cxn ang="0">
                  <a:pos x="T4" y="T5"/>
                </a:cxn>
                <a:cxn ang="0">
                  <a:pos x="T6" y="T7"/>
                </a:cxn>
              </a:cxnLst>
              <a:rect l="0" t="0" r="r" b="b"/>
              <a:pathLst>
                <a:path w="154" h="197">
                  <a:moveTo>
                    <a:pt x="0" y="0"/>
                  </a:moveTo>
                  <a:lnTo>
                    <a:pt x="154" y="128"/>
                  </a:lnTo>
                  <a:lnTo>
                    <a:pt x="34" y="197"/>
                  </a:lnTo>
                  <a:lnTo>
                    <a:pt x="0" y="0"/>
                  </a:lnTo>
                  <a:close/>
                </a:path>
              </a:pathLst>
            </a:custGeom>
            <a:solidFill>
              <a:srgbClr val="FFFFFF"/>
            </a:solidFill>
            <a:ln w="0">
              <a:solidFill>
                <a:srgbClr val="990033"/>
              </a:solidFill>
              <a:prstDash val="solid"/>
              <a:round/>
              <a:headEnd/>
              <a:tailEnd/>
            </a:ln>
          </p:spPr>
          <p:txBody>
            <a:bodyPr/>
            <a:lstStyle/>
            <a:p>
              <a:endParaRPr lang="vi-VN"/>
            </a:p>
          </p:txBody>
        </p:sp>
        <p:sp>
          <p:nvSpPr>
            <p:cNvPr id="186414" name="Freeform 46"/>
            <p:cNvSpPr>
              <a:spLocks/>
            </p:cNvSpPr>
            <p:nvPr/>
          </p:nvSpPr>
          <p:spPr bwMode="auto">
            <a:xfrm>
              <a:off x="1152" y="2688"/>
              <a:ext cx="1043" cy="268"/>
            </a:xfrm>
            <a:custGeom>
              <a:avLst/>
              <a:gdLst>
                <a:gd name="T0" fmla="*/ 0 w 925"/>
                <a:gd name="T1" fmla="*/ 0 h 394"/>
                <a:gd name="T2" fmla="*/ 805 w 925"/>
                <a:gd name="T3" fmla="*/ 0 h 394"/>
                <a:gd name="T4" fmla="*/ 925 w 925"/>
                <a:gd name="T5" fmla="*/ 111 h 394"/>
                <a:gd name="T6" fmla="*/ 925 w 925"/>
                <a:gd name="T7" fmla="*/ 394 h 394"/>
                <a:gd name="T8" fmla="*/ 0 w 925"/>
                <a:gd name="T9" fmla="*/ 394 h 394"/>
                <a:gd name="T10" fmla="*/ 0 w 925"/>
                <a:gd name="T11" fmla="*/ 0 h 394"/>
              </a:gdLst>
              <a:ahLst/>
              <a:cxnLst>
                <a:cxn ang="0">
                  <a:pos x="T0" y="T1"/>
                </a:cxn>
                <a:cxn ang="0">
                  <a:pos x="T2" y="T3"/>
                </a:cxn>
                <a:cxn ang="0">
                  <a:pos x="T4" y="T5"/>
                </a:cxn>
                <a:cxn ang="0">
                  <a:pos x="T6" y="T7"/>
                </a:cxn>
                <a:cxn ang="0">
                  <a:pos x="T8" y="T9"/>
                </a:cxn>
                <a:cxn ang="0">
                  <a:pos x="T10" y="T11"/>
                </a:cxn>
              </a:cxnLst>
              <a:rect l="0" t="0" r="r" b="b"/>
              <a:pathLst>
                <a:path w="925" h="394">
                  <a:moveTo>
                    <a:pt x="0" y="0"/>
                  </a:moveTo>
                  <a:lnTo>
                    <a:pt x="805" y="0"/>
                  </a:lnTo>
                  <a:lnTo>
                    <a:pt x="925" y="111"/>
                  </a:lnTo>
                  <a:lnTo>
                    <a:pt x="925" y="394"/>
                  </a:lnTo>
                  <a:lnTo>
                    <a:pt x="0" y="394"/>
                  </a:lnTo>
                  <a:lnTo>
                    <a:pt x="0" y="0"/>
                  </a:lnTo>
                  <a:close/>
                </a:path>
              </a:pathLst>
            </a:custGeom>
            <a:solidFill>
              <a:srgbClr val="FFFFFF"/>
            </a:solidFill>
            <a:ln w="0">
              <a:solidFill>
                <a:srgbClr val="990033"/>
              </a:solidFill>
              <a:prstDash val="solid"/>
              <a:round/>
              <a:headEnd/>
              <a:tailEnd/>
            </a:ln>
          </p:spPr>
          <p:txBody>
            <a:bodyPr/>
            <a:lstStyle/>
            <a:p>
              <a:endParaRPr lang="vi-VN"/>
            </a:p>
          </p:txBody>
        </p:sp>
        <p:sp>
          <p:nvSpPr>
            <p:cNvPr id="186415" name="Freeform 47"/>
            <p:cNvSpPr>
              <a:spLocks/>
            </p:cNvSpPr>
            <p:nvPr/>
          </p:nvSpPr>
          <p:spPr bwMode="auto">
            <a:xfrm>
              <a:off x="1152" y="2688"/>
              <a:ext cx="1043" cy="268"/>
            </a:xfrm>
            <a:custGeom>
              <a:avLst/>
              <a:gdLst>
                <a:gd name="T0" fmla="*/ 0 w 108"/>
                <a:gd name="T1" fmla="*/ 0 h 46"/>
                <a:gd name="T2" fmla="*/ 94 w 108"/>
                <a:gd name="T3" fmla="*/ 0 h 46"/>
                <a:gd name="T4" fmla="*/ 108 w 108"/>
                <a:gd name="T5" fmla="*/ 13 h 46"/>
                <a:gd name="T6" fmla="*/ 108 w 108"/>
                <a:gd name="T7" fmla="*/ 46 h 46"/>
                <a:gd name="T8" fmla="*/ 0 w 108"/>
                <a:gd name="T9" fmla="*/ 46 h 46"/>
                <a:gd name="T10" fmla="*/ 0 w 108"/>
                <a:gd name="T11" fmla="*/ 0 h 46"/>
              </a:gdLst>
              <a:ahLst/>
              <a:cxnLst>
                <a:cxn ang="0">
                  <a:pos x="T0" y="T1"/>
                </a:cxn>
                <a:cxn ang="0">
                  <a:pos x="T2" y="T3"/>
                </a:cxn>
                <a:cxn ang="0">
                  <a:pos x="T4" y="T5"/>
                </a:cxn>
                <a:cxn ang="0">
                  <a:pos x="T6" y="T7"/>
                </a:cxn>
                <a:cxn ang="0">
                  <a:pos x="T8" y="T9"/>
                </a:cxn>
                <a:cxn ang="0">
                  <a:pos x="T10" y="T11"/>
                </a:cxn>
              </a:cxnLst>
              <a:rect l="0" t="0" r="r" b="b"/>
              <a:pathLst>
                <a:path w="108" h="46">
                  <a:moveTo>
                    <a:pt x="0" y="0"/>
                  </a:moveTo>
                  <a:lnTo>
                    <a:pt x="94" y="0"/>
                  </a:lnTo>
                  <a:lnTo>
                    <a:pt x="108" y="13"/>
                  </a:lnTo>
                  <a:lnTo>
                    <a:pt x="108" y="46"/>
                  </a:lnTo>
                  <a:lnTo>
                    <a:pt x="0" y="46"/>
                  </a:lnTo>
                  <a:lnTo>
                    <a:pt x="0" y="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86416" name="Freeform 48"/>
            <p:cNvSpPr>
              <a:spLocks/>
            </p:cNvSpPr>
            <p:nvPr/>
          </p:nvSpPr>
          <p:spPr bwMode="auto">
            <a:xfrm>
              <a:off x="2059" y="2688"/>
              <a:ext cx="120" cy="111"/>
            </a:xfrm>
            <a:custGeom>
              <a:avLst/>
              <a:gdLst>
                <a:gd name="T0" fmla="*/ 0 w 14"/>
                <a:gd name="T1" fmla="*/ 0 h 13"/>
                <a:gd name="T2" fmla="*/ 0 w 14"/>
                <a:gd name="T3" fmla="*/ 13 h 13"/>
                <a:gd name="T4" fmla="*/ 14 w 14"/>
                <a:gd name="T5" fmla="*/ 13 h 13"/>
              </a:gdLst>
              <a:ahLst/>
              <a:cxnLst>
                <a:cxn ang="0">
                  <a:pos x="T0" y="T1"/>
                </a:cxn>
                <a:cxn ang="0">
                  <a:pos x="T2" y="T3"/>
                </a:cxn>
                <a:cxn ang="0">
                  <a:pos x="T4" y="T5"/>
                </a:cxn>
              </a:cxnLst>
              <a:rect l="0" t="0" r="r" b="b"/>
              <a:pathLst>
                <a:path w="14" h="13">
                  <a:moveTo>
                    <a:pt x="0" y="0"/>
                  </a:moveTo>
                  <a:lnTo>
                    <a:pt x="0" y="13"/>
                  </a:lnTo>
                  <a:lnTo>
                    <a:pt x="14" y="13"/>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vi-VN"/>
            </a:p>
          </p:txBody>
        </p:sp>
        <p:sp>
          <p:nvSpPr>
            <p:cNvPr id="186417" name="Rectangle 49"/>
            <p:cNvSpPr>
              <a:spLocks noChangeArrowheads="1"/>
            </p:cNvSpPr>
            <p:nvPr/>
          </p:nvSpPr>
          <p:spPr bwMode="auto">
            <a:xfrm>
              <a:off x="1187" y="2705"/>
              <a:ext cx="78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vi-VN">
                  <a:solidFill>
                    <a:srgbClr val="000000"/>
                  </a:solidFill>
                </a:rPr>
                <a:t>state.handle()</a:t>
              </a:r>
              <a:endParaRPr lang="en-US" altLang="vi-VN"/>
            </a:p>
          </p:txBody>
        </p:sp>
        <p:sp>
          <p:nvSpPr>
            <p:cNvPr id="186420" name="Line 52"/>
            <p:cNvSpPr>
              <a:spLocks noChangeShapeType="1"/>
            </p:cNvSpPr>
            <p:nvPr/>
          </p:nvSpPr>
          <p:spPr bwMode="auto">
            <a:xfrm flipV="1">
              <a:off x="1872" y="2304"/>
              <a:ext cx="0" cy="384"/>
            </a:xfrm>
            <a:prstGeom prst="line">
              <a:avLst/>
            </a:prstGeom>
            <a:noFill/>
            <a:ln w="9525">
              <a:solidFill>
                <a:schemeClr val="tx1"/>
              </a:solidFill>
              <a:prstDash val="dash"/>
              <a:miter lim="800000"/>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vi-VN"/>
            </a:p>
          </p:txBody>
        </p:sp>
        <p:sp>
          <p:nvSpPr>
            <p:cNvPr id="186421" name="Line 53"/>
            <p:cNvSpPr>
              <a:spLocks noChangeShapeType="1"/>
            </p:cNvSpPr>
            <p:nvPr/>
          </p:nvSpPr>
          <p:spPr bwMode="auto">
            <a:xfrm>
              <a:off x="1728" y="2304"/>
              <a:ext cx="144" cy="0"/>
            </a:xfrm>
            <a:prstGeom prst="line">
              <a:avLst/>
            </a:prstGeom>
            <a:noFill/>
            <a:ln w="9525">
              <a:solidFill>
                <a:schemeClr val="tx1"/>
              </a:solidFill>
              <a:prstDash val="dash"/>
              <a:miter lim="800000"/>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vi-VN"/>
            </a:p>
          </p:txBody>
        </p:sp>
      </p:grpSp>
      <p:sp>
        <p:nvSpPr>
          <p:cNvPr id="186423" name="Text Box 17"/>
          <p:cNvSpPr txBox="1">
            <a:spLocks noChangeArrowheads="1"/>
          </p:cNvSpPr>
          <p:nvPr/>
        </p:nvSpPr>
        <p:spPr bwMode="auto">
          <a:xfrm>
            <a:off x="2895600" y="5889625"/>
            <a:ext cx="6019800" cy="739775"/>
          </a:xfrm>
          <a:prstGeom prst="rect">
            <a:avLst/>
          </a:prstGeom>
          <a:solidFill>
            <a:srgbClr val="CCFFCC"/>
          </a:solidFill>
          <a:ln w="9525">
            <a:solidFill>
              <a:srgbClr val="99FF99"/>
            </a:solidFill>
            <a:miter lim="800000"/>
            <a:headEnd/>
            <a:tailEnd/>
          </a:ln>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400">
                <a:solidFill>
                  <a:srgbClr val="0400E3"/>
                </a:solidFill>
                <a:latin typeface="+mj-lt"/>
              </a:rPr>
              <a:t>ConcreteStates handle requests from the Context. Each ConcreteState provides its own implementation for a request. In this way, when the Context changes state, its behavior will change as well.</a:t>
            </a:r>
          </a:p>
        </p:txBody>
      </p:sp>
      <p:sp>
        <p:nvSpPr>
          <p:cNvPr id="186425" name="Text Box 31"/>
          <p:cNvSpPr txBox="1">
            <a:spLocks noChangeArrowheads="1"/>
          </p:cNvSpPr>
          <p:nvPr/>
        </p:nvSpPr>
        <p:spPr bwMode="auto">
          <a:xfrm>
            <a:off x="6858000" y="4067175"/>
            <a:ext cx="1981200" cy="527050"/>
          </a:xfrm>
          <a:prstGeom prst="rect">
            <a:avLst/>
          </a:prstGeom>
          <a:solidFill>
            <a:srgbClr val="CCFFCC"/>
          </a:solidFill>
          <a:ln w="9525">
            <a:solidFill>
              <a:srgbClr val="99FF99"/>
            </a:solidFill>
            <a:miter lim="800000"/>
            <a:headEnd/>
            <a:tailEnd/>
          </a:ln>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400">
                <a:solidFill>
                  <a:srgbClr val="0400E3"/>
                </a:solidFill>
                <a:latin typeface="+mj-lt"/>
              </a:rPr>
              <a:t>Many concrete states are possible.</a:t>
            </a:r>
          </a:p>
        </p:txBody>
      </p:sp>
      <p:sp>
        <p:nvSpPr>
          <p:cNvPr id="186428" name="Text Box 18"/>
          <p:cNvSpPr txBox="1">
            <a:spLocks noChangeArrowheads="1"/>
          </p:cNvSpPr>
          <p:nvPr/>
        </p:nvSpPr>
        <p:spPr bwMode="auto">
          <a:xfrm>
            <a:off x="6629400" y="2155825"/>
            <a:ext cx="2286000" cy="1377950"/>
          </a:xfrm>
          <a:prstGeom prst="rect">
            <a:avLst/>
          </a:prstGeom>
          <a:solidFill>
            <a:srgbClr val="CCFFCC"/>
          </a:solidFill>
          <a:ln w="9525">
            <a:solidFill>
              <a:srgbClr val="99FF99"/>
            </a:solidFill>
            <a:miter lim="800000"/>
            <a:headEnd/>
            <a:tailEnd/>
          </a:ln>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400">
                <a:solidFill>
                  <a:srgbClr val="0400E3"/>
                </a:solidFill>
                <a:latin typeface="+mj-lt"/>
              </a:rPr>
              <a:t>defines a common interface for all concrete states; the states all implement the same interface so they are interchangeable.</a:t>
            </a:r>
          </a:p>
        </p:txBody>
      </p:sp>
      <p:sp>
        <p:nvSpPr>
          <p:cNvPr id="186429" name="Text Box 35"/>
          <p:cNvSpPr txBox="1">
            <a:spLocks noChangeArrowheads="1"/>
          </p:cNvSpPr>
          <p:nvPr/>
        </p:nvSpPr>
        <p:spPr bwMode="auto">
          <a:xfrm>
            <a:off x="381000" y="2130425"/>
            <a:ext cx="2590800" cy="527050"/>
          </a:xfrm>
          <a:prstGeom prst="rect">
            <a:avLst/>
          </a:prstGeom>
          <a:solidFill>
            <a:srgbClr val="CCFFCC"/>
          </a:solidFill>
          <a:ln w="9525">
            <a:solidFill>
              <a:srgbClr val="99FF99"/>
            </a:solidFill>
            <a:miter lim="800000"/>
            <a:headEnd/>
            <a:tailEnd/>
          </a:ln>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400">
                <a:solidFill>
                  <a:srgbClr val="0400E3"/>
                </a:solidFill>
                <a:latin typeface="+mj-lt"/>
              </a:rPr>
              <a:t>The Context can have a number of internal states. </a:t>
            </a:r>
          </a:p>
        </p:txBody>
      </p:sp>
      <p:sp>
        <p:nvSpPr>
          <p:cNvPr id="186430" name="Text Box 37"/>
          <p:cNvSpPr txBox="1">
            <a:spLocks noChangeArrowheads="1"/>
          </p:cNvSpPr>
          <p:nvPr/>
        </p:nvSpPr>
        <p:spPr bwMode="auto">
          <a:xfrm>
            <a:off x="381000" y="5280025"/>
            <a:ext cx="2286000" cy="952500"/>
          </a:xfrm>
          <a:prstGeom prst="rect">
            <a:avLst/>
          </a:prstGeom>
          <a:solidFill>
            <a:srgbClr val="CCFFCC"/>
          </a:solidFill>
          <a:ln w="9525">
            <a:solidFill>
              <a:srgbClr val="99FF99"/>
            </a:solidFill>
            <a:miter lim="800000"/>
            <a:headEnd/>
            <a:tailEnd/>
          </a:ln>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400">
                <a:solidFill>
                  <a:srgbClr val="0400E3"/>
                </a:solidFill>
                <a:latin typeface="+mj-lt"/>
              </a:rPr>
              <a:t>Whenever the </a:t>
            </a:r>
            <a:r>
              <a:rPr lang="en-US" altLang="vi-VN" sz="1400" b="1">
                <a:solidFill>
                  <a:srgbClr val="0400E3"/>
                </a:solidFill>
                <a:latin typeface="+mj-lt"/>
              </a:rPr>
              <a:t>request()</a:t>
            </a:r>
            <a:r>
              <a:rPr lang="en-US" altLang="vi-VN" sz="1400">
                <a:solidFill>
                  <a:srgbClr val="0400E3"/>
                </a:solidFill>
                <a:latin typeface="+mj-lt"/>
              </a:rPr>
              <a:t> is made on the Context it is delegated to the state handle.</a:t>
            </a:r>
          </a:p>
        </p:txBody>
      </p:sp>
      <p:sp>
        <p:nvSpPr>
          <p:cNvPr id="186431" name="Freeform 63"/>
          <p:cNvSpPr>
            <a:spLocks/>
          </p:cNvSpPr>
          <p:nvPr/>
        </p:nvSpPr>
        <p:spPr bwMode="auto">
          <a:xfrm>
            <a:off x="914400" y="4746625"/>
            <a:ext cx="914400" cy="533400"/>
          </a:xfrm>
          <a:custGeom>
            <a:avLst/>
            <a:gdLst>
              <a:gd name="T0" fmla="*/ 0 w 576"/>
              <a:gd name="T1" fmla="*/ 336 h 336"/>
              <a:gd name="T2" fmla="*/ 144 w 576"/>
              <a:gd name="T3" fmla="*/ 96 h 336"/>
              <a:gd name="T4" fmla="*/ 576 w 576"/>
              <a:gd name="T5" fmla="*/ 0 h 336"/>
            </a:gdLst>
            <a:ahLst/>
            <a:cxnLst>
              <a:cxn ang="0">
                <a:pos x="T0" y="T1"/>
              </a:cxn>
              <a:cxn ang="0">
                <a:pos x="T2" y="T3"/>
              </a:cxn>
              <a:cxn ang="0">
                <a:pos x="T4" y="T5"/>
              </a:cxn>
            </a:cxnLst>
            <a:rect l="0" t="0" r="r" b="b"/>
            <a:pathLst>
              <a:path w="576" h="336">
                <a:moveTo>
                  <a:pt x="0" y="336"/>
                </a:moveTo>
                <a:cubicBezTo>
                  <a:pt x="24" y="244"/>
                  <a:pt x="48" y="152"/>
                  <a:pt x="144" y="96"/>
                </a:cubicBezTo>
                <a:cubicBezTo>
                  <a:pt x="240" y="40"/>
                  <a:pt x="408" y="20"/>
                  <a:pt x="576" y="0"/>
                </a:cubicBezTo>
              </a:path>
            </a:pathLst>
          </a:custGeom>
          <a:noFill/>
          <a:ln w="28575"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vi-VN"/>
          </a:p>
        </p:txBody>
      </p:sp>
      <p:sp>
        <p:nvSpPr>
          <p:cNvPr id="186432" name="Freeform 64"/>
          <p:cNvSpPr>
            <a:spLocks/>
          </p:cNvSpPr>
          <p:nvPr/>
        </p:nvSpPr>
        <p:spPr bwMode="auto">
          <a:xfrm>
            <a:off x="1066800" y="2689225"/>
            <a:ext cx="762000" cy="457200"/>
          </a:xfrm>
          <a:custGeom>
            <a:avLst/>
            <a:gdLst>
              <a:gd name="T0" fmla="*/ 0 w 576"/>
              <a:gd name="T1" fmla="*/ 0 h 288"/>
              <a:gd name="T2" fmla="*/ 96 w 576"/>
              <a:gd name="T3" fmla="*/ 192 h 288"/>
              <a:gd name="T4" fmla="*/ 576 w 576"/>
              <a:gd name="T5" fmla="*/ 288 h 288"/>
            </a:gdLst>
            <a:ahLst/>
            <a:cxnLst>
              <a:cxn ang="0">
                <a:pos x="T0" y="T1"/>
              </a:cxn>
              <a:cxn ang="0">
                <a:pos x="T2" y="T3"/>
              </a:cxn>
              <a:cxn ang="0">
                <a:pos x="T4" y="T5"/>
              </a:cxn>
            </a:cxnLst>
            <a:rect l="0" t="0" r="r" b="b"/>
            <a:pathLst>
              <a:path w="576" h="288">
                <a:moveTo>
                  <a:pt x="0" y="0"/>
                </a:moveTo>
                <a:cubicBezTo>
                  <a:pt x="0" y="72"/>
                  <a:pt x="0" y="144"/>
                  <a:pt x="96" y="192"/>
                </a:cubicBezTo>
                <a:cubicBezTo>
                  <a:pt x="192" y="240"/>
                  <a:pt x="384" y="264"/>
                  <a:pt x="576" y="288"/>
                </a:cubicBezTo>
              </a:path>
            </a:pathLst>
          </a:custGeom>
          <a:noFill/>
          <a:ln w="28575"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vi-VN"/>
          </a:p>
        </p:txBody>
      </p:sp>
      <p:sp>
        <p:nvSpPr>
          <p:cNvPr id="186433" name="Freeform 65"/>
          <p:cNvSpPr>
            <a:spLocks/>
          </p:cNvSpPr>
          <p:nvPr/>
        </p:nvSpPr>
        <p:spPr bwMode="auto">
          <a:xfrm>
            <a:off x="6019800" y="2320925"/>
            <a:ext cx="609600" cy="444500"/>
          </a:xfrm>
          <a:custGeom>
            <a:avLst/>
            <a:gdLst>
              <a:gd name="T0" fmla="*/ 384 w 384"/>
              <a:gd name="T1" fmla="*/ 40 h 280"/>
              <a:gd name="T2" fmla="*/ 192 w 384"/>
              <a:gd name="T3" fmla="*/ 40 h 280"/>
              <a:gd name="T4" fmla="*/ 0 w 384"/>
              <a:gd name="T5" fmla="*/ 280 h 280"/>
            </a:gdLst>
            <a:ahLst/>
            <a:cxnLst>
              <a:cxn ang="0">
                <a:pos x="T0" y="T1"/>
              </a:cxn>
              <a:cxn ang="0">
                <a:pos x="T2" y="T3"/>
              </a:cxn>
              <a:cxn ang="0">
                <a:pos x="T4" y="T5"/>
              </a:cxn>
            </a:cxnLst>
            <a:rect l="0" t="0" r="r" b="b"/>
            <a:pathLst>
              <a:path w="384" h="280">
                <a:moveTo>
                  <a:pt x="384" y="40"/>
                </a:moveTo>
                <a:cubicBezTo>
                  <a:pt x="320" y="20"/>
                  <a:pt x="256" y="0"/>
                  <a:pt x="192" y="40"/>
                </a:cubicBezTo>
                <a:cubicBezTo>
                  <a:pt x="128" y="80"/>
                  <a:pt x="64" y="180"/>
                  <a:pt x="0" y="280"/>
                </a:cubicBezTo>
              </a:path>
            </a:pathLst>
          </a:custGeom>
          <a:noFill/>
          <a:ln w="28575"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vi-VN"/>
          </a:p>
        </p:txBody>
      </p:sp>
      <p:sp>
        <p:nvSpPr>
          <p:cNvPr id="186434" name="Freeform 66"/>
          <p:cNvSpPr>
            <a:spLocks/>
          </p:cNvSpPr>
          <p:nvPr/>
        </p:nvSpPr>
        <p:spPr bwMode="auto">
          <a:xfrm>
            <a:off x="7924800" y="4594225"/>
            <a:ext cx="635000" cy="685800"/>
          </a:xfrm>
          <a:custGeom>
            <a:avLst/>
            <a:gdLst>
              <a:gd name="T0" fmla="*/ 384 w 400"/>
              <a:gd name="T1" fmla="*/ 0 h 432"/>
              <a:gd name="T2" fmla="*/ 336 w 400"/>
              <a:gd name="T3" fmla="*/ 288 h 432"/>
              <a:gd name="T4" fmla="*/ 0 w 400"/>
              <a:gd name="T5" fmla="*/ 432 h 432"/>
            </a:gdLst>
            <a:ahLst/>
            <a:cxnLst>
              <a:cxn ang="0">
                <a:pos x="T0" y="T1"/>
              </a:cxn>
              <a:cxn ang="0">
                <a:pos x="T2" y="T3"/>
              </a:cxn>
              <a:cxn ang="0">
                <a:pos x="T4" y="T5"/>
              </a:cxn>
            </a:cxnLst>
            <a:rect l="0" t="0" r="r" b="b"/>
            <a:pathLst>
              <a:path w="400" h="432">
                <a:moveTo>
                  <a:pt x="384" y="0"/>
                </a:moveTo>
                <a:cubicBezTo>
                  <a:pt x="392" y="108"/>
                  <a:pt x="400" y="216"/>
                  <a:pt x="336" y="288"/>
                </a:cubicBezTo>
                <a:cubicBezTo>
                  <a:pt x="272" y="360"/>
                  <a:pt x="136" y="396"/>
                  <a:pt x="0" y="432"/>
                </a:cubicBezTo>
              </a:path>
            </a:pathLst>
          </a:custGeom>
          <a:noFill/>
          <a:ln w="28575"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vi-VN"/>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64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4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643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64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64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64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64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643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64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64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423" grpId="0" animBg="1"/>
      <p:bldP spid="186425" grpId="0" animBg="1"/>
      <p:bldP spid="186428" grpId="0" animBg="1"/>
      <p:bldP spid="186429" grpId="0" animBg="1"/>
      <p:bldP spid="186430" grpId="0" animBg="1"/>
      <p:bldP spid="186431" grpId="0" animBg="1"/>
      <p:bldP spid="186432" grpId="0" animBg="1"/>
      <p:bldP spid="186433" grpId="0" animBg="1"/>
      <p:bldP spid="1864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chor="b"/>
          <a:lstStyle/>
          <a:p>
            <a:r>
              <a:rPr lang="en-US" altLang="vi-VN"/>
              <a:t>Wait a sec….</a:t>
            </a:r>
          </a:p>
        </p:txBody>
      </p:sp>
      <p:sp>
        <p:nvSpPr>
          <p:cNvPr id="33795" name="Rectangle 3"/>
          <p:cNvSpPr>
            <a:spLocks noGrp="1" noChangeArrowheads="1"/>
          </p:cNvSpPr>
          <p:nvPr>
            <p:ph idx="1"/>
          </p:nvPr>
        </p:nvSpPr>
        <p:spPr/>
        <p:txBody>
          <a:bodyPr/>
          <a:lstStyle/>
          <a:p>
            <a:r>
              <a:rPr lang="en-US" altLang="vi-VN"/>
              <a:t>What is this diagram familiar to?</a:t>
            </a:r>
          </a:p>
        </p:txBody>
      </p:sp>
      <p:sp>
        <p:nvSpPr>
          <p:cNvPr id="6" name="Date Placeholder 3"/>
          <p:cNvSpPr>
            <a:spLocks noGrp="1"/>
          </p:cNvSpPr>
          <p:nvPr>
            <p:ph type="dt" sz="half" idx="10"/>
          </p:nvPr>
        </p:nvSpPr>
        <p:spPr/>
        <p:txBody>
          <a:bodyPr/>
          <a:lstStyle/>
          <a:p>
            <a:fld id="{23FD6511-FA6A-424C-8018-DB75C7ADBD4D}" type="datetime1">
              <a:rPr lang="en-US" altLang="vi-VN"/>
              <a:pPr/>
              <a:t>4/19/2023</a:t>
            </a:fld>
            <a:endParaRPr lang="en-US" altLang="vi-VN"/>
          </a:p>
        </p:txBody>
      </p:sp>
      <p:sp>
        <p:nvSpPr>
          <p:cNvPr id="5" name="Slide Number Placeholder 2"/>
          <p:cNvSpPr>
            <a:spLocks noGrp="1"/>
          </p:cNvSpPr>
          <p:nvPr>
            <p:ph type="sldNum" sz="quarter" idx="12"/>
          </p:nvPr>
        </p:nvSpPr>
        <p:spPr/>
        <p:txBody>
          <a:bodyPr/>
          <a:lstStyle/>
          <a:p>
            <a:fld id="{0D9EB3CC-8DE0-47A5-8058-20D728C7B6F9}" type="slidenum">
              <a:rPr lang="en-US" altLang="vi-VN"/>
              <a:pPr/>
              <a:t>23</a:t>
            </a:fld>
            <a:endParaRPr lang="en-US" altLang="vi-VN"/>
          </a:p>
        </p:txBody>
      </p:sp>
      <p:sp>
        <p:nvSpPr>
          <p:cNvPr id="20484" name="Text Box 4"/>
          <p:cNvSpPr txBox="1">
            <a:spLocks noChangeArrowheads="1"/>
          </p:cNvSpPr>
          <p:nvPr/>
        </p:nvSpPr>
        <p:spPr bwMode="auto">
          <a:xfrm>
            <a:off x="609601" y="2362200"/>
            <a:ext cx="7924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a:latin typeface="Arial" panose="020B0604020202020204" pitchFamily="34" charset="0"/>
                <a:cs typeface="Arial" panose="020B0604020202020204" pitchFamily="34" charset="0"/>
              </a:rPr>
              <a:t>In fact, the class diagram for the </a:t>
            </a:r>
            <a:r>
              <a:rPr lang="en-US" altLang="vi-VN" b="1">
                <a:solidFill>
                  <a:srgbClr val="FF0000"/>
                </a:solidFill>
                <a:latin typeface="Arial" panose="020B0604020202020204" pitchFamily="34" charset="0"/>
                <a:cs typeface="Arial" panose="020B0604020202020204" pitchFamily="34" charset="0"/>
              </a:rPr>
              <a:t>State</a:t>
            </a:r>
            <a:r>
              <a:rPr lang="en-US" altLang="vi-VN">
                <a:solidFill>
                  <a:srgbClr val="FF0000"/>
                </a:solidFill>
                <a:latin typeface="Arial" panose="020B0604020202020204" pitchFamily="34" charset="0"/>
                <a:cs typeface="Arial" panose="020B0604020202020204" pitchFamily="34" charset="0"/>
              </a:rPr>
              <a:t> </a:t>
            </a:r>
            <a:r>
              <a:rPr lang="en-US" altLang="vi-VN">
                <a:latin typeface="Arial" panose="020B0604020202020204" pitchFamily="34" charset="0"/>
                <a:cs typeface="Arial" panose="020B0604020202020204" pitchFamily="34" charset="0"/>
              </a:rPr>
              <a:t>is EXACTLY the same that for the </a:t>
            </a:r>
            <a:r>
              <a:rPr lang="en-US" altLang="vi-VN" b="1">
                <a:solidFill>
                  <a:srgbClr val="FF0000"/>
                </a:solidFill>
                <a:latin typeface="Arial" panose="020B0604020202020204" pitchFamily="34" charset="0"/>
                <a:cs typeface="Arial" panose="020B0604020202020204" pitchFamily="34" charset="0"/>
              </a:rPr>
              <a:t>Strategy</a:t>
            </a:r>
            <a:r>
              <a:rPr lang="en-US" altLang="vi-VN">
                <a:solidFill>
                  <a:srgbClr val="FF0000"/>
                </a:solidFill>
                <a:latin typeface="Arial" panose="020B0604020202020204" pitchFamily="34" charset="0"/>
                <a:cs typeface="Arial" panose="020B0604020202020204" pitchFamily="34" charset="0"/>
              </a:rPr>
              <a:t> </a:t>
            </a:r>
            <a:r>
              <a:rPr lang="en-US" altLang="vi-VN">
                <a:latin typeface="Arial" panose="020B0604020202020204" pitchFamily="34" charset="0"/>
                <a:cs typeface="Arial" panose="020B0604020202020204" pitchFamily="34" charset="0"/>
              </a:rPr>
              <a:t>pattern.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anim calcmode="lin" valueType="num">
                                      <p:cBhvr additive="base">
                                        <p:cTn id="7" dur="500" fill="hold"/>
                                        <p:tgtEl>
                                          <p:spTgt spid="2048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48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vi-VN"/>
              <a:t>State vs Strategy</a:t>
            </a:r>
          </a:p>
        </p:txBody>
      </p:sp>
      <p:sp>
        <p:nvSpPr>
          <p:cNvPr id="2" name="Text Placeholder 1"/>
          <p:cNvSpPr>
            <a:spLocks noGrp="1"/>
          </p:cNvSpPr>
          <p:nvPr>
            <p:ph type="body" idx="1"/>
          </p:nvPr>
        </p:nvSpPr>
        <p:spPr/>
        <p:txBody>
          <a:bodyPr/>
          <a:lstStyle/>
          <a:p>
            <a:pPr algn="ctr"/>
            <a:r>
              <a:rPr lang="en-US" altLang="vi-VN" u="sng"/>
              <a:t>State</a:t>
            </a:r>
            <a:r>
              <a:rPr lang="en-US" altLang="vi-VN" sz="1800"/>
              <a:t> </a:t>
            </a:r>
            <a:endParaRPr lang="vi-VN"/>
          </a:p>
        </p:txBody>
      </p:sp>
      <p:sp>
        <p:nvSpPr>
          <p:cNvPr id="184323" name="Rectangle 3"/>
          <p:cNvSpPr>
            <a:spLocks noGrp="1" noChangeArrowheads="1"/>
          </p:cNvSpPr>
          <p:nvPr>
            <p:ph sz="half" idx="2"/>
          </p:nvPr>
        </p:nvSpPr>
        <p:spPr/>
        <p:txBody>
          <a:bodyPr/>
          <a:lstStyle/>
          <a:p>
            <a:r>
              <a:rPr lang="en-US" altLang="vi-VN" sz="2000"/>
              <a:t>Set of behaviors encapsulated in state objects; at any time the context is delegating to one of those states. Over time, the current states changes across the set of state objects to reflect the internal state of the context, so the context’s behavior changes over time. Client knows very little, if anything, about the state objects.</a:t>
            </a:r>
          </a:p>
        </p:txBody>
      </p:sp>
      <p:sp>
        <p:nvSpPr>
          <p:cNvPr id="3" name="Text Placeholder 2"/>
          <p:cNvSpPr>
            <a:spLocks noGrp="1"/>
          </p:cNvSpPr>
          <p:nvPr>
            <p:ph type="body" sz="quarter" idx="3"/>
          </p:nvPr>
        </p:nvSpPr>
        <p:spPr/>
        <p:txBody>
          <a:bodyPr/>
          <a:lstStyle/>
          <a:p>
            <a:pPr algn="ctr"/>
            <a:r>
              <a:rPr lang="en-US" altLang="vi-VN" u="sng"/>
              <a:t>Strategy</a:t>
            </a:r>
            <a:r>
              <a:rPr lang="en-US" altLang="vi-VN" sz="2000"/>
              <a:t> </a:t>
            </a:r>
            <a:endParaRPr lang="vi-VN"/>
          </a:p>
        </p:txBody>
      </p:sp>
      <p:sp>
        <p:nvSpPr>
          <p:cNvPr id="184324" name="Rectangle 4"/>
          <p:cNvSpPr>
            <a:spLocks noGrp="1" noChangeArrowheads="1"/>
          </p:cNvSpPr>
          <p:nvPr>
            <p:ph sz="quarter" idx="4"/>
          </p:nvPr>
        </p:nvSpPr>
        <p:spPr/>
        <p:txBody>
          <a:bodyPr/>
          <a:lstStyle/>
          <a:p>
            <a:r>
              <a:rPr lang="en-US" altLang="vi-VN" sz="2000"/>
              <a:t>Client usually specifies the strategy object that the context is composed with. While the pattern provides the flexibility to change the strategy object at runtime, there is typically one strategy object that is most appropriate for a context object. </a:t>
            </a:r>
          </a:p>
        </p:txBody>
      </p:sp>
      <p:sp>
        <p:nvSpPr>
          <p:cNvPr id="6" name="Date Placeholder 6"/>
          <p:cNvSpPr>
            <a:spLocks noGrp="1"/>
          </p:cNvSpPr>
          <p:nvPr>
            <p:ph type="dt" sz="half" idx="10"/>
          </p:nvPr>
        </p:nvSpPr>
        <p:spPr/>
        <p:txBody>
          <a:bodyPr/>
          <a:lstStyle/>
          <a:p>
            <a:fld id="{2EF13CD4-5E56-4FAD-9A82-2CA5688D6166}" type="datetime1">
              <a:rPr lang="en-US" altLang="vi-VN" smtClean="0"/>
              <a:pPr/>
              <a:t>4/19/2023</a:t>
            </a:fld>
            <a:endParaRPr lang="en-US" altLang="vi-VN"/>
          </a:p>
        </p:txBody>
      </p:sp>
      <p:sp>
        <p:nvSpPr>
          <p:cNvPr id="5" name="Slide Number Placeholder 5"/>
          <p:cNvSpPr>
            <a:spLocks noGrp="1"/>
          </p:cNvSpPr>
          <p:nvPr>
            <p:ph type="sldNum" sz="quarter" idx="12"/>
          </p:nvPr>
        </p:nvSpPr>
        <p:spPr/>
        <p:txBody>
          <a:bodyPr/>
          <a:lstStyle/>
          <a:p>
            <a:fld id="{3F20547C-1190-4F38-A0E1-C4AE7C316021}" type="slidenum">
              <a:rPr lang="en-US" altLang="vi-VN" smtClean="0"/>
              <a:pPr/>
              <a:t>24</a:t>
            </a:fld>
            <a:endParaRPr lang="en-US" altLang="vi-V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P spid="184324"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2" name="Rectangle 6"/>
          <p:cNvSpPr>
            <a:spLocks noGrp="1" noChangeArrowheads="1"/>
          </p:cNvSpPr>
          <p:nvPr>
            <p:ph type="title"/>
          </p:nvPr>
        </p:nvSpPr>
        <p:spPr/>
        <p:txBody>
          <a:bodyPr/>
          <a:lstStyle/>
          <a:p>
            <a:r>
              <a:rPr lang="en-US" altLang="vi-VN"/>
              <a:t>State vs Strategy</a:t>
            </a:r>
          </a:p>
        </p:txBody>
      </p:sp>
      <p:sp>
        <p:nvSpPr>
          <p:cNvPr id="2" name="Text Placeholder 1"/>
          <p:cNvSpPr>
            <a:spLocks noGrp="1"/>
          </p:cNvSpPr>
          <p:nvPr>
            <p:ph type="body" idx="1"/>
          </p:nvPr>
        </p:nvSpPr>
        <p:spPr/>
        <p:txBody>
          <a:bodyPr/>
          <a:lstStyle/>
          <a:p>
            <a:pPr algn="ctr"/>
            <a:r>
              <a:rPr lang="en-US" altLang="vi-VN" u="sng"/>
              <a:t>State</a:t>
            </a:r>
            <a:r>
              <a:rPr lang="en-US" altLang="vi-VN" sz="1800"/>
              <a:t> </a:t>
            </a:r>
            <a:endParaRPr lang="vi-VN"/>
          </a:p>
        </p:txBody>
      </p:sp>
      <p:sp>
        <p:nvSpPr>
          <p:cNvPr id="34823" name="Rectangle 7"/>
          <p:cNvSpPr>
            <a:spLocks noGrp="1" noChangeArrowheads="1"/>
          </p:cNvSpPr>
          <p:nvPr>
            <p:ph sz="half" idx="2"/>
          </p:nvPr>
        </p:nvSpPr>
        <p:spPr/>
        <p:txBody>
          <a:bodyPr/>
          <a:lstStyle/>
          <a:p>
            <a:r>
              <a:rPr lang="en-US" altLang="vi-VN" sz="2400"/>
              <a:t>Alternative to putting lots of conditionals in your context -- you can simply change the state object in the context to change its behavior!</a:t>
            </a:r>
          </a:p>
        </p:txBody>
      </p:sp>
      <p:sp>
        <p:nvSpPr>
          <p:cNvPr id="3" name="Text Placeholder 2"/>
          <p:cNvSpPr>
            <a:spLocks noGrp="1"/>
          </p:cNvSpPr>
          <p:nvPr>
            <p:ph type="body" sz="quarter" idx="3"/>
          </p:nvPr>
        </p:nvSpPr>
        <p:spPr/>
        <p:txBody>
          <a:bodyPr/>
          <a:lstStyle/>
          <a:p>
            <a:pPr algn="ctr"/>
            <a:r>
              <a:rPr lang="en-US" altLang="vi-VN" u="sng"/>
              <a:t>Strategy</a:t>
            </a:r>
            <a:r>
              <a:rPr lang="en-US" altLang="vi-VN"/>
              <a:t> </a:t>
            </a:r>
            <a:endParaRPr lang="vi-VN"/>
          </a:p>
        </p:txBody>
      </p:sp>
      <p:sp>
        <p:nvSpPr>
          <p:cNvPr id="34824" name="Rectangle 8"/>
          <p:cNvSpPr>
            <a:spLocks noGrp="1" noChangeArrowheads="1"/>
          </p:cNvSpPr>
          <p:nvPr>
            <p:ph sz="quarter" idx="4"/>
          </p:nvPr>
        </p:nvSpPr>
        <p:spPr/>
        <p:txBody>
          <a:bodyPr/>
          <a:lstStyle/>
          <a:p>
            <a:r>
              <a:rPr lang="en-US" altLang="vi-VN" sz="2400"/>
              <a:t>Flexible alternative to subclassing – if you use inheritance to define the behavior of a class, you are stuck with it even if you need to change it. With Strategy you can change the behavior by composing with different objects!</a:t>
            </a:r>
          </a:p>
          <a:p>
            <a:endParaRPr lang="en-US" altLang="vi-VN" sz="2400"/>
          </a:p>
        </p:txBody>
      </p:sp>
      <p:sp>
        <p:nvSpPr>
          <p:cNvPr id="6" name="Date Placeholder 6"/>
          <p:cNvSpPr>
            <a:spLocks noGrp="1"/>
          </p:cNvSpPr>
          <p:nvPr>
            <p:ph type="dt" sz="half" idx="10"/>
          </p:nvPr>
        </p:nvSpPr>
        <p:spPr/>
        <p:txBody>
          <a:bodyPr/>
          <a:lstStyle/>
          <a:p>
            <a:fld id="{AF84D8BE-6E4A-4EE4-8B78-0133093FBE29}" type="datetime1">
              <a:rPr lang="en-US" altLang="vi-VN"/>
              <a:pPr/>
              <a:t>4/19/2023</a:t>
            </a:fld>
            <a:endParaRPr lang="en-US" altLang="vi-VN"/>
          </a:p>
        </p:txBody>
      </p:sp>
      <p:sp>
        <p:nvSpPr>
          <p:cNvPr id="5" name="Slide Number Placeholder 5"/>
          <p:cNvSpPr>
            <a:spLocks noGrp="1"/>
          </p:cNvSpPr>
          <p:nvPr>
            <p:ph type="sldNum" sz="quarter" idx="12"/>
          </p:nvPr>
        </p:nvSpPr>
        <p:spPr/>
        <p:txBody>
          <a:bodyPr/>
          <a:lstStyle/>
          <a:p>
            <a:fld id="{997A9017-A76A-4472-A4C2-8E2CA4838F85}" type="slidenum">
              <a:rPr lang="en-US" altLang="vi-VN"/>
              <a:pPr/>
              <a:t>25</a:t>
            </a:fld>
            <a:endParaRPr lang="en-US" altLang="vi-V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uiExpand="1" build="p"/>
      <p:bldP spid="3482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Grp="1" noChangeArrowheads="1"/>
          </p:cNvSpPr>
          <p:nvPr>
            <p:ph type="title"/>
          </p:nvPr>
        </p:nvSpPr>
        <p:spPr/>
        <p:txBody>
          <a:bodyPr anchor="b"/>
          <a:lstStyle/>
          <a:p>
            <a:r>
              <a:rPr lang="en-US" altLang="vi-VN"/>
              <a:t>Gumball 1 in 10 Game!</a:t>
            </a:r>
          </a:p>
        </p:txBody>
      </p:sp>
      <p:sp>
        <p:nvSpPr>
          <p:cNvPr id="35843" name="Rectangle 1027"/>
          <p:cNvSpPr>
            <a:spLocks noGrp="1" noChangeArrowheads="1"/>
          </p:cNvSpPr>
          <p:nvPr>
            <p:ph idx="1"/>
          </p:nvPr>
        </p:nvSpPr>
        <p:spPr/>
        <p:txBody>
          <a:bodyPr/>
          <a:lstStyle/>
          <a:p>
            <a:r>
              <a:rPr lang="en-US" altLang="vi-VN"/>
              <a:t>What do you need to do to now implement the 1 in 10 Gumball game?</a:t>
            </a:r>
          </a:p>
        </p:txBody>
      </p:sp>
      <p:sp>
        <p:nvSpPr>
          <p:cNvPr id="5" name="Date Placeholder 3"/>
          <p:cNvSpPr>
            <a:spLocks noGrp="1"/>
          </p:cNvSpPr>
          <p:nvPr>
            <p:ph type="dt" sz="half" idx="10"/>
          </p:nvPr>
        </p:nvSpPr>
        <p:spPr/>
        <p:txBody>
          <a:bodyPr/>
          <a:lstStyle/>
          <a:p>
            <a:fld id="{D68C1353-A883-48F7-A12A-14D8D95B719A}" type="datetime1">
              <a:rPr lang="en-US" altLang="vi-VN"/>
              <a:pPr/>
              <a:t>4/19/2023</a:t>
            </a:fld>
            <a:endParaRPr lang="en-US" altLang="vi-VN"/>
          </a:p>
        </p:txBody>
      </p:sp>
      <p:sp>
        <p:nvSpPr>
          <p:cNvPr id="4" name="Slide Number Placeholder 2"/>
          <p:cNvSpPr>
            <a:spLocks noGrp="1"/>
          </p:cNvSpPr>
          <p:nvPr>
            <p:ph type="sldNum" sz="quarter" idx="12"/>
          </p:nvPr>
        </p:nvSpPr>
        <p:spPr/>
        <p:txBody>
          <a:bodyPr/>
          <a:lstStyle/>
          <a:p>
            <a:fld id="{CEAC99D5-340D-4AC6-B728-B5FE52AAF972}" type="slidenum">
              <a:rPr lang="en-US" altLang="vi-VN"/>
              <a:pPr/>
              <a:t>26</a:t>
            </a:fld>
            <a:endParaRPr lang="en-US" altLang="vi-VN"/>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1" name="Rectangle 7"/>
          <p:cNvSpPr>
            <a:spLocks noGrp="1" noChangeArrowheads="1"/>
          </p:cNvSpPr>
          <p:nvPr>
            <p:ph type="title"/>
          </p:nvPr>
        </p:nvSpPr>
        <p:spPr/>
        <p:txBody>
          <a:bodyPr/>
          <a:lstStyle/>
          <a:p>
            <a:r>
              <a:rPr lang="en-US" altLang="vi-VN"/>
              <a:t>Summary (1/2)</a:t>
            </a:r>
          </a:p>
        </p:txBody>
      </p:sp>
      <p:sp>
        <p:nvSpPr>
          <p:cNvPr id="36872" name="Rectangle 8"/>
          <p:cNvSpPr>
            <a:spLocks noGrp="1" noChangeArrowheads="1"/>
          </p:cNvSpPr>
          <p:nvPr>
            <p:ph idx="1"/>
          </p:nvPr>
        </p:nvSpPr>
        <p:spPr/>
        <p:txBody>
          <a:bodyPr>
            <a:normAutofit lnSpcReduction="10000"/>
          </a:bodyPr>
          <a:lstStyle/>
          <a:p>
            <a:r>
              <a:rPr lang="en-US" altLang="vi-VN"/>
              <a:t>The </a:t>
            </a:r>
            <a:r>
              <a:rPr lang="en-US" altLang="vi-VN" b="1">
                <a:solidFill>
                  <a:srgbClr val="0022E0"/>
                </a:solidFill>
                <a:latin typeface="Consolas" panose="020B0609020204030204" pitchFamily="49" charset="0"/>
                <a:cs typeface="Consolas" panose="020B0609020204030204" pitchFamily="49" charset="0"/>
              </a:rPr>
              <a:t>State</a:t>
            </a:r>
            <a:r>
              <a:rPr lang="en-US" altLang="vi-VN"/>
              <a:t> pattern allows an object to have many different behaviors that are based on its internal state.</a:t>
            </a:r>
          </a:p>
          <a:p>
            <a:r>
              <a:rPr lang="en-US" altLang="vi-VN" dirty="0"/>
              <a:t>Unlike a procedural state machine, the </a:t>
            </a:r>
            <a:r>
              <a:rPr lang="en-US" altLang="vi-VN" b="1">
                <a:solidFill>
                  <a:srgbClr val="0022E0"/>
                </a:solidFill>
                <a:latin typeface="Consolas" panose="020B0609020204030204" pitchFamily="49" charset="0"/>
                <a:cs typeface="Consolas" panose="020B0609020204030204" pitchFamily="49" charset="0"/>
              </a:rPr>
              <a:t>State</a:t>
            </a:r>
            <a:r>
              <a:rPr lang="en-US" altLang="vi-VN"/>
              <a:t> pattern </a:t>
            </a:r>
            <a:r>
              <a:rPr lang="en-US" altLang="vi-VN" dirty="0"/>
              <a:t>represents state as a full-blown class.</a:t>
            </a:r>
          </a:p>
          <a:p>
            <a:r>
              <a:rPr lang="en-US" altLang="vi-VN" dirty="0"/>
              <a:t>The </a:t>
            </a:r>
            <a:r>
              <a:rPr lang="en-US" altLang="vi-VN" b="1" dirty="0">
                <a:solidFill>
                  <a:srgbClr val="0022E0"/>
                </a:solidFill>
                <a:latin typeface="Consolas" panose="020B0609020204030204" pitchFamily="49" charset="0"/>
                <a:cs typeface="Consolas" panose="020B0609020204030204" pitchFamily="49" charset="0"/>
              </a:rPr>
              <a:t>Context</a:t>
            </a:r>
            <a:r>
              <a:rPr lang="en-US" altLang="vi-VN" dirty="0"/>
              <a:t> gets its behavior by delegating to the current state object it is composed with.</a:t>
            </a:r>
          </a:p>
          <a:p>
            <a:r>
              <a:rPr lang="en-US" altLang="vi-VN" dirty="0"/>
              <a:t>By encapsulating each state into a class, we localize any changes that will need to be made. </a:t>
            </a:r>
          </a:p>
          <a:p>
            <a:r>
              <a:rPr lang="en-US" altLang="vi-VN" dirty="0"/>
              <a:t>The </a:t>
            </a:r>
            <a:r>
              <a:rPr lang="en-US" altLang="vi-VN" b="1" dirty="0">
                <a:solidFill>
                  <a:srgbClr val="0022E0"/>
                </a:solidFill>
                <a:latin typeface="Consolas" panose="020B0609020204030204" pitchFamily="49" charset="0"/>
                <a:cs typeface="Consolas" panose="020B0609020204030204" pitchFamily="49" charset="0"/>
              </a:rPr>
              <a:t>State</a:t>
            </a:r>
            <a:r>
              <a:rPr lang="en-US" altLang="vi-VN" dirty="0"/>
              <a:t> and </a:t>
            </a:r>
            <a:r>
              <a:rPr lang="en-US" altLang="vi-VN" b="1" dirty="0">
                <a:solidFill>
                  <a:srgbClr val="0022E0"/>
                </a:solidFill>
                <a:latin typeface="Consolas" panose="020B0609020204030204" pitchFamily="49" charset="0"/>
                <a:cs typeface="Consolas" panose="020B0609020204030204" pitchFamily="49" charset="0"/>
              </a:rPr>
              <a:t>Strategy</a:t>
            </a:r>
            <a:r>
              <a:rPr lang="en-US" altLang="vi-VN" dirty="0"/>
              <a:t> patterns have the same class diagram but differ in their intent.</a:t>
            </a:r>
          </a:p>
        </p:txBody>
      </p:sp>
      <p:sp>
        <p:nvSpPr>
          <p:cNvPr id="5" name="Date Placeholder 5"/>
          <p:cNvSpPr>
            <a:spLocks noGrp="1"/>
          </p:cNvSpPr>
          <p:nvPr>
            <p:ph type="dt" sz="half" idx="10"/>
          </p:nvPr>
        </p:nvSpPr>
        <p:spPr/>
        <p:txBody>
          <a:bodyPr/>
          <a:lstStyle/>
          <a:p>
            <a:fld id="{36C30CC4-5911-4857-9A14-86E8C0D919EB}" type="datetime1">
              <a:rPr lang="en-US" altLang="vi-VN" smtClean="0"/>
              <a:pPr/>
              <a:t>4/19/2023</a:t>
            </a:fld>
            <a:endParaRPr lang="en-US" altLang="vi-VN"/>
          </a:p>
        </p:txBody>
      </p:sp>
      <p:sp>
        <p:nvSpPr>
          <p:cNvPr id="4" name="Slide Number Placeholder 4"/>
          <p:cNvSpPr>
            <a:spLocks noGrp="1"/>
          </p:cNvSpPr>
          <p:nvPr>
            <p:ph type="sldNum" sz="quarter" idx="12"/>
          </p:nvPr>
        </p:nvSpPr>
        <p:spPr/>
        <p:txBody>
          <a:bodyPr/>
          <a:lstStyle/>
          <a:p>
            <a:fld id="{AA1AFB95-A11A-4AAF-8D4F-288B53AC4183}" type="slidenum">
              <a:rPr lang="en-US" altLang="vi-VN" smtClean="0"/>
              <a:pPr/>
              <a:t>27</a:t>
            </a:fld>
            <a:endParaRPr lang="en-US" altLang="vi-VN"/>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vi-VN"/>
              <a:t>Summary (2/2)</a:t>
            </a:r>
          </a:p>
        </p:txBody>
      </p:sp>
      <p:sp>
        <p:nvSpPr>
          <p:cNvPr id="37891" name="Rectangle 3"/>
          <p:cNvSpPr>
            <a:spLocks noGrp="1" noChangeArrowheads="1"/>
          </p:cNvSpPr>
          <p:nvPr>
            <p:ph idx="1"/>
          </p:nvPr>
        </p:nvSpPr>
        <p:spPr/>
        <p:txBody>
          <a:bodyPr/>
          <a:lstStyle/>
          <a:p>
            <a:r>
              <a:rPr lang="en-US" altLang="vi-VN" b="1" dirty="0">
                <a:solidFill>
                  <a:srgbClr val="0022E0"/>
                </a:solidFill>
                <a:latin typeface="Consolas" panose="020B0609020204030204" pitchFamily="49" charset="0"/>
                <a:cs typeface="Consolas" panose="020B0609020204030204" pitchFamily="49" charset="0"/>
              </a:rPr>
              <a:t>Strategy</a:t>
            </a:r>
            <a:r>
              <a:rPr lang="en-US" altLang="vi-VN" dirty="0"/>
              <a:t> pattern typically configures </a:t>
            </a:r>
            <a:r>
              <a:rPr lang="en-US" altLang="vi-VN" b="1" dirty="0">
                <a:solidFill>
                  <a:srgbClr val="0022E0"/>
                </a:solidFill>
                <a:latin typeface="Consolas" panose="020B0609020204030204" pitchFamily="49" charset="0"/>
                <a:cs typeface="Consolas" panose="020B0609020204030204" pitchFamily="49" charset="0"/>
              </a:rPr>
              <a:t>Context</a:t>
            </a:r>
            <a:r>
              <a:rPr lang="en-US" altLang="vi-VN" dirty="0"/>
              <a:t> classes with a behavior or algorithm.</a:t>
            </a:r>
          </a:p>
          <a:p>
            <a:r>
              <a:rPr lang="en-US" altLang="vi-VN" b="1" dirty="0">
                <a:solidFill>
                  <a:srgbClr val="0022E0"/>
                </a:solidFill>
                <a:latin typeface="Consolas" panose="020B0609020204030204" pitchFamily="49" charset="0"/>
                <a:cs typeface="Consolas" panose="020B0609020204030204" pitchFamily="49" charset="0"/>
              </a:rPr>
              <a:t>State</a:t>
            </a:r>
            <a:r>
              <a:rPr lang="en-US" altLang="vi-VN" dirty="0"/>
              <a:t> pattern allows a </a:t>
            </a:r>
            <a:r>
              <a:rPr lang="en-US" altLang="vi-VN" b="1" dirty="0">
                <a:solidFill>
                  <a:srgbClr val="0022E0"/>
                </a:solidFill>
                <a:latin typeface="Consolas" panose="020B0609020204030204" pitchFamily="49" charset="0"/>
                <a:cs typeface="Consolas" panose="020B0609020204030204" pitchFamily="49" charset="0"/>
              </a:rPr>
              <a:t>Context</a:t>
            </a:r>
            <a:r>
              <a:rPr lang="en-US" altLang="vi-VN" dirty="0"/>
              <a:t> to change its behavior as the state of the </a:t>
            </a:r>
            <a:r>
              <a:rPr lang="en-US" altLang="vi-VN" b="1" dirty="0">
                <a:solidFill>
                  <a:srgbClr val="0022E0"/>
                </a:solidFill>
                <a:latin typeface="Consolas" panose="020B0609020204030204" pitchFamily="49" charset="0"/>
                <a:cs typeface="Consolas" panose="020B0609020204030204" pitchFamily="49" charset="0"/>
              </a:rPr>
              <a:t>Context</a:t>
            </a:r>
            <a:r>
              <a:rPr lang="en-US" altLang="vi-VN" dirty="0"/>
              <a:t> changes.</a:t>
            </a:r>
          </a:p>
          <a:p>
            <a:r>
              <a:rPr lang="en-US" altLang="vi-VN" b="1" dirty="0">
                <a:solidFill>
                  <a:srgbClr val="0022E0"/>
                </a:solidFill>
                <a:latin typeface="Consolas" panose="020B0609020204030204" pitchFamily="49" charset="0"/>
                <a:cs typeface="Consolas" panose="020B0609020204030204" pitchFamily="49" charset="0"/>
              </a:rPr>
              <a:t>State</a:t>
            </a:r>
            <a:r>
              <a:rPr lang="en-US" altLang="vi-VN" dirty="0"/>
              <a:t> transitions can be controlled by the </a:t>
            </a:r>
            <a:r>
              <a:rPr lang="en-US" altLang="vi-VN" b="1" dirty="0">
                <a:solidFill>
                  <a:srgbClr val="0022E0"/>
                </a:solidFill>
                <a:latin typeface="Consolas" panose="020B0609020204030204" pitchFamily="49" charset="0"/>
                <a:cs typeface="Consolas" panose="020B0609020204030204" pitchFamily="49" charset="0"/>
              </a:rPr>
              <a:t>State</a:t>
            </a:r>
            <a:r>
              <a:rPr lang="en-US" altLang="vi-VN" dirty="0"/>
              <a:t> classes or by the </a:t>
            </a:r>
            <a:r>
              <a:rPr lang="en-US" altLang="vi-VN" b="1" dirty="0">
                <a:solidFill>
                  <a:srgbClr val="0022E0"/>
                </a:solidFill>
                <a:latin typeface="Consolas" panose="020B0609020204030204" pitchFamily="49" charset="0"/>
                <a:cs typeface="Consolas" panose="020B0609020204030204" pitchFamily="49" charset="0"/>
              </a:rPr>
              <a:t>Context</a:t>
            </a:r>
            <a:r>
              <a:rPr lang="en-US" altLang="vi-VN" dirty="0"/>
              <a:t> classes. </a:t>
            </a:r>
          </a:p>
          <a:p>
            <a:r>
              <a:rPr lang="en-US" altLang="vi-VN" dirty="0"/>
              <a:t>Using the </a:t>
            </a:r>
            <a:r>
              <a:rPr lang="en-US" altLang="vi-VN" b="1" dirty="0">
                <a:solidFill>
                  <a:srgbClr val="0022E0"/>
                </a:solidFill>
                <a:latin typeface="Consolas" panose="020B0609020204030204" pitchFamily="49" charset="0"/>
                <a:cs typeface="Consolas" panose="020B0609020204030204" pitchFamily="49" charset="0"/>
              </a:rPr>
              <a:t>State</a:t>
            </a:r>
            <a:r>
              <a:rPr lang="en-US" altLang="vi-VN" dirty="0"/>
              <a:t> pattern will typically result in a greater number of classes in your design.</a:t>
            </a:r>
          </a:p>
          <a:p>
            <a:r>
              <a:rPr lang="en-US" altLang="vi-VN" b="1" dirty="0">
                <a:solidFill>
                  <a:srgbClr val="0022E0"/>
                </a:solidFill>
                <a:latin typeface="Consolas" panose="020B0609020204030204" pitchFamily="49" charset="0"/>
                <a:cs typeface="Consolas" panose="020B0609020204030204" pitchFamily="49" charset="0"/>
              </a:rPr>
              <a:t>State</a:t>
            </a:r>
            <a:r>
              <a:rPr lang="en-US" altLang="vi-VN" dirty="0"/>
              <a:t> classes may be shared among </a:t>
            </a:r>
            <a:r>
              <a:rPr lang="en-US" altLang="vi-VN" b="1" dirty="0">
                <a:solidFill>
                  <a:srgbClr val="0022E0"/>
                </a:solidFill>
                <a:latin typeface="Consolas" panose="020B0609020204030204" pitchFamily="49" charset="0"/>
                <a:cs typeface="Consolas" panose="020B0609020204030204" pitchFamily="49" charset="0"/>
              </a:rPr>
              <a:t>Context</a:t>
            </a:r>
            <a:r>
              <a:rPr lang="en-US" altLang="vi-VN" dirty="0"/>
              <a:t> instances. </a:t>
            </a:r>
          </a:p>
        </p:txBody>
      </p:sp>
      <p:sp>
        <p:nvSpPr>
          <p:cNvPr id="5" name="Date Placeholder 5"/>
          <p:cNvSpPr>
            <a:spLocks noGrp="1"/>
          </p:cNvSpPr>
          <p:nvPr>
            <p:ph type="dt" sz="half" idx="10"/>
          </p:nvPr>
        </p:nvSpPr>
        <p:spPr/>
        <p:txBody>
          <a:bodyPr/>
          <a:lstStyle/>
          <a:p>
            <a:fld id="{400F9B44-0480-489B-AF22-14DC26654E59}" type="datetime1">
              <a:rPr lang="en-US" altLang="vi-VN" smtClean="0"/>
              <a:pPr/>
              <a:t>4/19/2023</a:t>
            </a:fld>
            <a:endParaRPr lang="en-US" altLang="vi-VN"/>
          </a:p>
        </p:txBody>
      </p:sp>
      <p:sp>
        <p:nvSpPr>
          <p:cNvPr id="4" name="Slide Number Placeholder 4"/>
          <p:cNvSpPr>
            <a:spLocks noGrp="1"/>
          </p:cNvSpPr>
          <p:nvPr>
            <p:ph type="sldNum" sz="quarter" idx="12"/>
          </p:nvPr>
        </p:nvSpPr>
        <p:spPr/>
        <p:txBody>
          <a:bodyPr/>
          <a:lstStyle/>
          <a:p>
            <a:fld id="{3BF8166E-02AC-4CB3-969A-E9B15E8BB2D2}" type="slidenum">
              <a:rPr lang="en-US" altLang="vi-VN" smtClean="0"/>
              <a:pPr/>
              <a:t>28</a:t>
            </a:fld>
            <a:endParaRPr lang="en-US" altLang="vi-VN"/>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itle 92"/>
          <p:cNvSpPr>
            <a:spLocks noGrp="1"/>
          </p:cNvSpPr>
          <p:nvPr>
            <p:ph type="title"/>
          </p:nvPr>
        </p:nvSpPr>
        <p:spPr/>
        <p:txBody>
          <a:bodyPr/>
          <a:lstStyle/>
          <a:p>
            <a:r>
              <a:rPr lang="en-US" altLang="vi-VN"/>
              <a:t>The State of Things</a:t>
            </a:r>
            <a:endParaRPr lang="en-US"/>
          </a:p>
        </p:txBody>
      </p:sp>
      <p:sp>
        <p:nvSpPr>
          <p:cNvPr id="94" name="Content Placeholder 93"/>
          <p:cNvSpPr>
            <a:spLocks noGrp="1"/>
          </p:cNvSpPr>
          <p:nvPr>
            <p:ph idx="1"/>
          </p:nvPr>
        </p:nvSpPr>
        <p:spPr>
          <a:xfrm>
            <a:off x="457200" y="1371599"/>
            <a:ext cx="8229600" cy="1543609"/>
          </a:xfrm>
        </p:spPr>
        <p:txBody>
          <a:bodyPr>
            <a:normAutofit fontScale="92500" lnSpcReduction="10000"/>
          </a:bodyPr>
          <a:lstStyle/>
          <a:p>
            <a:r>
              <a:rPr lang="en-US" altLang="vi-VN"/>
              <a:t>Today people are building Java into real devices – like a gumball machine!</a:t>
            </a:r>
          </a:p>
          <a:p>
            <a:r>
              <a:rPr lang="en-US" altLang="vi-VN"/>
              <a:t>Here is one way that perhaps a gumball machine controller needs to work</a:t>
            </a:r>
          </a:p>
        </p:txBody>
      </p:sp>
      <p:sp>
        <p:nvSpPr>
          <p:cNvPr id="4" name="Date Placeholder 3"/>
          <p:cNvSpPr>
            <a:spLocks noGrp="1"/>
          </p:cNvSpPr>
          <p:nvPr>
            <p:ph type="dt" sz="half" idx="10"/>
          </p:nvPr>
        </p:nvSpPr>
        <p:spPr/>
        <p:txBody>
          <a:bodyPr/>
          <a:lstStyle/>
          <a:p>
            <a:fld id="{4C550F70-0E3F-4E18-96DF-23E17446CB80}" type="datetime1">
              <a:rPr lang="en-US" altLang="vi-VN" smtClean="0"/>
              <a:pPr/>
              <a:t>4/19/2023</a:t>
            </a:fld>
            <a:endParaRPr lang="en-US" altLang="vi-VN"/>
          </a:p>
        </p:txBody>
      </p:sp>
      <p:sp>
        <p:nvSpPr>
          <p:cNvPr id="5" name="Slide Number Placeholder 4"/>
          <p:cNvSpPr>
            <a:spLocks noGrp="1"/>
          </p:cNvSpPr>
          <p:nvPr>
            <p:ph type="sldNum" sz="quarter" idx="12"/>
          </p:nvPr>
        </p:nvSpPr>
        <p:spPr/>
        <p:txBody>
          <a:bodyPr/>
          <a:lstStyle/>
          <a:p>
            <a:fld id="{CCF004F1-2747-4924-AAE9-3E03D5134167}" type="slidenum">
              <a:rPr lang="en-US" altLang="vi-VN" smtClean="0"/>
              <a:pPr/>
              <a:t>3</a:t>
            </a:fld>
            <a:endParaRPr lang="en-US" altLang="vi-VN"/>
          </a:p>
        </p:txBody>
      </p:sp>
      <p:grpSp>
        <p:nvGrpSpPr>
          <p:cNvPr id="38" name="Group 43"/>
          <p:cNvGrpSpPr>
            <a:grpSpLocks noChangeAspect="1"/>
          </p:cNvGrpSpPr>
          <p:nvPr/>
        </p:nvGrpSpPr>
        <p:grpSpPr bwMode="auto">
          <a:xfrm>
            <a:off x="2362200" y="2802429"/>
            <a:ext cx="4989226" cy="4077342"/>
            <a:chOff x="1334" y="1379"/>
            <a:chExt cx="3436" cy="2808"/>
          </a:xfrm>
        </p:grpSpPr>
        <p:sp>
          <p:nvSpPr>
            <p:cNvPr id="40" name="Rectangle 44"/>
            <p:cNvSpPr>
              <a:spLocks noChangeArrowheads="1"/>
            </p:cNvSpPr>
            <p:nvPr/>
          </p:nvSpPr>
          <p:spPr bwMode="auto">
            <a:xfrm>
              <a:off x="4719" y="3940"/>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92" name="Freeform 46"/>
            <p:cNvSpPr>
              <a:spLocks/>
            </p:cNvSpPr>
            <p:nvPr/>
          </p:nvSpPr>
          <p:spPr bwMode="auto">
            <a:xfrm>
              <a:off x="1430" y="2223"/>
              <a:ext cx="838" cy="408"/>
            </a:xfrm>
            <a:custGeom>
              <a:avLst/>
              <a:gdLst>
                <a:gd name="T0" fmla="*/ 916 w 7146"/>
                <a:gd name="T1" fmla="*/ 0 h 3480"/>
                <a:gd name="T2" fmla="*/ 0 w 7146"/>
                <a:gd name="T3" fmla="*/ 916 h 3480"/>
                <a:gd name="T4" fmla="*/ 0 w 7146"/>
                <a:gd name="T5" fmla="*/ 2564 h 3480"/>
                <a:gd name="T6" fmla="*/ 916 w 7146"/>
                <a:gd name="T7" fmla="*/ 3480 h 3480"/>
                <a:gd name="T8" fmla="*/ 6231 w 7146"/>
                <a:gd name="T9" fmla="*/ 3480 h 3480"/>
                <a:gd name="T10" fmla="*/ 7146 w 7146"/>
                <a:gd name="T11" fmla="*/ 2564 h 3480"/>
                <a:gd name="T12" fmla="*/ 7146 w 7146"/>
                <a:gd name="T13" fmla="*/ 916 h 3480"/>
                <a:gd name="T14" fmla="*/ 6231 w 7146"/>
                <a:gd name="T15" fmla="*/ 0 h 3480"/>
                <a:gd name="T16" fmla="*/ 916 w 7146"/>
                <a:gd name="T17" fmla="*/ 0 h 3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46" h="3480">
                  <a:moveTo>
                    <a:pt x="916" y="0"/>
                  </a:moveTo>
                  <a:cubicBezTo>
                    <a:pt x="410" y="0"/>
                    <a:pt x="0" y="410"/>
                    <a:pt x="0" y="916"/>
                  </a:cubicBezTo>
                  <a:lnTo>
                    <a:pt x="0" y="2564"/>
                  </a:lnTo>
                  <a:cubicBezTo>
                    <a:pt x="0" y="3070"/>
                    <a:pt x="410" y="3480"/>
                    <a:pt x="916" y="3480"/>
                  </a:cubicBezTo>
                  <a:lnTo>
                    <a:pt x="6231" y="3480"/>
                  </a:lnTo>
                  <a:cubicBezTo>
                    <a:pt x="6736" y="3480"/>
                    <a:pt x="7146" y="3070"/>
                    <a:pt x="7146" y="2564"/>
                  </a:cubicBezTo>
                  <a:lnTo>
                    <a:pt x="7146" y="916"/>
                  </a:lnTo>
                  <a:cubicBezTo>
                    <a:pt x="7146" y="410"/>
                    <a:pt x="6736" y="0"/>
                    <a:pt x="6231" y="0"/>
                  </a:cubicBezTo>
                  <a:lnTo>
                    <a:pt x="916" y="0"/>
                  </a:lnTo>
                  <a:close/>
                </a:path>
              </a:pathLst>
            </a:custGeom>
            <a:solidFill>
              <a:srgbClr val="FFFFB9"/>
            </a:solidFill>
            <a:ln w="17463" cap="rnd">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2" name="Rectangle 48"/>
            <p:cNvSpPr>
              <a:spLocks noChangeArrowheads="1"/>
            </p:cNvSpPr>
            <p:nvPr/>
          </p:nvSpPr>
          <p:spPr bwMode="auto">
            <a:xfrm>
              <a:off x="1521" y="2268"/>
              <a:ext cx="62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No Quater</a:t>
              </a:r>
              <a:endParaRPr kumimoji="0" lang="en-US" altLang="en-US" b="0" i="0" u="none" strike="noStrike" cap="none" normalizeH="0" baseline="0">
                <a:ln>
                  <a:noFill/>
                </a:ln>
                <a:solidFill>
                  <a:schemeClr val="tx1"/>
                </a:solidFill>
                <a:effectLst/>
              </a:endParaRPr>
            </a:p>
          </p:txBody>
        </p:sp>
        <p:sp>
          <p:nvSpPr>
            <p:cNvPr id="43" name="Rectangle 49"/>
            <p:cNvSpPr>
              <a:spLocks noChangeArrowheads="1"/>
            </p:cNvSpPr>
            <p:nvPr/>
          </p:nvSpPr>
          <p:spPr bwMode="auto">
            <a:xfrm>
              <a:off x="2157" y="2227"/>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89" name="Freeform 50"/>
            <p:cNvSpPr>
              <a:spLocks/>
            </p:cNvSpPr>
            <p:nvPr/>
          </p:nvSpPr>
          <p:spPr bwMode="auto">
            <a:xfrm>
              <a:off x="2547" y="1408"/>
              <a:ext cx="838" cy="407"/>
            </a:xfrm>
            <a:prstGeom prst="roundRect">
              <a:avLst>
                <a:gd name="adj" fmla="val 33859"/>
              </a:avLst>
            </a:prstGeom>
            <a:solidFill>
              <a:srgbClr val="FFFF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5" name="Rectangle 53"/>
            <p:cNvSpPr>
              <a:spLocks noChangeArrowheads="1"/>
            </p:cNvSpPr>
            <p:nvPr/>
          </p:nvSpPr>
          <p:spPr bwMode="auto">
            <a:xfrm>
              <a:off x="2615" y="1450"/>
              <a:ext cx="68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Has Quater</a:t>
              </a:r>
              <a:endParaRPr kumimoji="0" lang="en-US" altLang="en-US" b="0" i="0" u="none" strike="noStrike" cap="none" normalizeH="0" baseline="0">
                <a:ln>
                  <a:noFill/>
                </a:ln>
                <a:solidFill>
                  <a:schemeClr val="tx1"/>
                </a:solidFill>
                <a:effectLst/>
              </a:endParaRPr>
            </a:p>
          </p:txBody>
        </p:sp>
        <p:sp>
          <p:nvSpPr>
            <p:cNvPr id="46" name="Rectangle 54"/>
            <p:cNvSpPr>
              <a:spLocks noChangeArrowheads="1"/>
            </p:cNvSpPr>
            <p:nvPr/>
          </p:nvSpPr>
          <p:spPr bwMode="auto">
            <a:xfrm>
              <a:off x="3313" y="1409"/>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87" name="Freeform 55"/>
            <p:cNvSpPr>
              <a:spLocks/>
            </p:cNvSpPr>
            <p:nvPr/>
          </p:nvSpPr>
          <p:spPr bwMode="auto">
            <a:xfrm>
              <a:off x="3793" y="2223"/>
              <a:ext cx="860" cy="408"/>
            </a:xfrm>
            <a:custGeom>
              <a:avLst/>
              <a:gdLst>
                <a:gd name="T0" fmla="*/ 916 w 7333"/>
                <a:gd name="T1" fmla="*/ 0 h 3480"/>
                <a:gd name="T2" fmla="*/ 0 w 7333"/>
                <a:gd name="T3" fmla="*/ 916 h 3480"/>
                <a:gd name="T4" fmla="*/ 0 w 7333"/>
                <a:gd name="T5" fmla="*/ 2564 h 3480"/>
                <a:gd name="T6" fmla="*/ 916 w 7333"/>
                <a:gd name="T7" fmla="*/ 3480 h 3480"/>
                <a:gd name="T8" fmla="*/ 6418 w 7333"/>
                <a:gd name="T9" fmla="*/ 3480 h 3480"/>
                <a:gd name="T10" fmla="*/ 7333 w 7333"/>
                <a:gd name="T11" fmla="*/ 2564 h 3480"/>
                <a:gd name="T12" fmla="*/ 7333 w 7333"/>
                <a:gd name="T13" fmla="*/ 916 h 3480"/>
                <a:gd name="T14" fmla="*/ 6418 w 7333"/>
                <a:gd name="T15" fmla="*/ 0 h 3480"/>
                <a:gd name="T16" fmla="*/ 916 w 7333"/>
                <a:gd name="T17" fmla="*/ 0 h 3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33" h="3480">
                  <a:moveTo>
                    <a:pt x="916" y="0"/>
                  </a:moveTo>
                  <a:cubicBezTo>
                    <a:pt x="410" y="0"/>
                    <a:pt x="0" y="410"/>
                    <a:pt x="0" y="916"/>
                  </a:cubicBezTo>
                  <a:lnTo>
                    <a:pt x="0" y="2564"/>
                  </a:lnTo>
                  <a:cubicBezTo>
                    <a:pt x="0" y="3070"/>
                    <a:pt x="410" y="3480"/>
                    <a:pt x="916" y="3480"/>
                  </a:cubicBezTo>
                  <a:lnTo>
                    <a:pt x="6418" y="3480"/>
                  </a:lnTo>
                  <a:cubicBezTo>
                    <a:pt x="6923" y="3480"/>
                    <a:pt x="7333" y="3070"/>
                    <a:pt x="7333" y="2564"/>
                  </a:cubicBezTo>
                  <a:lnTo>
                    <a:pt x="7333" y="916"/>
                  </a:lnTo>
                  <a:cubicBezTo>
                    <a:pt x="7333" y="410"/>
                    <a:pt x="6923" y="0"/>
                    <a:pt x="6418" y="0"/>
                  </a:cubicBezTo>
                  <a:lnTo>
                    <a:pt x="916" y="0"/>
                  </a:lnTo>
                  <a:close/>
                </a:path>
              </a:pathLst>
            </a:custGeom>
            <a:solidFill>
              <a:srgbClr val="FFFF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48" name="Rectangle 58"/>
            <p:cNvSpPr>
              <a:spLocks noChangeArrowheads="1"/>
            </p:cNvSpPr>
            <p:nvPr/>
          </p:nvSpPr>
          <p:spPr bwMode="auto">
            <a:xfrm>
              <a:off x="3838" y="2268"/>
              <a:ext cx="819"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Gumball Sold</a:t>
              </a:r>
              <a:endParaRPr kumimoji="0" lang="en-US" altLang="en-US" b="0" i="0" u="none" strike="noStrike" cap="none" normalizeH="0" baseline="0">
                <a:ln>
                  <a:noFill/>
                </a:ln>
                <a:solidFill>
                  <a:schemeClr val="tx1"/>
                </a:solidFill>
                <a:effectLst/>
              </a:endParaRPr>
            </a:p>
          </p:txBody>
        </p:sp>
        <p:sp>
          <p:nvSpPr>
            <p:cNvPr id="49" name="Rectangle 59"/>
            <p:cNvSpPr>
              <a:spLocks noChangeArrowheads="1"/>
            </p:cNvSpPr>
            <p:nvPr/>
          </p:nvSpPr>
          <p:spPr bwMode="auto">
            <a:xfrm>
              <a:off x="4618" y="2227"/>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86" name="Freeform 61"/>
            <p:cNvSpPr>
              <a:spLocks/>
            </p:cNvSpPr>
            <p:nvPr/>
          </p:nvSpPr>
          <p:spPr bwMode="auto">
            <a:xfrm>
              <a:off x="2375" y="3683"/>
              <a:ext cx="1032" cy="409"/>
            </a:xfrm>
            <a:custGeom>
              <a:avLst/>
              <a:gdLst>
                <a:gd name="T0" fmla="*/ 916 w 8800"/>
                <a:gd name="T1" fmla="*/ 0 h 3480"/>
                <a:gd name="T2" fmla="*/ 0 w 8800"/>
                <a:gd name="T3" fmla="*/ 916 h 3480"/>
                <a:gd name="T4" fmla="*/ 0 w 8800"/>
                <a:gd name="T5" fmla="*/ 2564 h 3480"/>
                <a:gd name="T6" fmla="*/ 916 w 8800"/>
                <a:gd name="T7" fmla="*/ 3480 h 3480"/>
                <a:gd name="T8" fmla="*/ 7884 w 8800"/>
                <a:gd name="T9" fmla="*/ 3480 h 3480"/>
                <a:gd name="T10" fmla="*/ 8800 w 8800"/>
                <a:gd name="T11" fmla="*/ 2564 h 3480"/>
                <a:gd name="T12" fmla="*/ 8800 w 8800"/>
                <a:gd name="T13" fmla="*/ 916 h 3480"/>
                <a:gd name="T14" fmla="*/ 7884 w 8800"/>
                <a:gd name="T15" fmla="*/ 0 h 3480"/>
                <a:gd name="T16" fmla="*/ 916 w 8800"/>
                <a:gd name="T17" fmla="*/ 0 h 3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00" h="3480">
                  <a:moveTo>
                    <a:pt x="916" y="0"/>
                  </a:moveTo>
                  <a:cubicBezTo>
                    <a:pt x="410" y="0"/>
                    <a:pt x="0" y="410"/>
                    <a:pt x="0" y="916"/>
                  </a:cubicBezTo>
                  <a:lnTo>
                    <a:pt x="0" y="2564"/>
                  </a:lnTo>
                  <a:cubicBezTo>
                    <a:pt x="0" y="3070"/>
                    <a:pt x="410" y="3480"/>
                    <a:pt x="916" y="3480"/>
                  </a:cubicBezTo>
                  <a:lnTo>
                    <a:pt x="7884" y="3480"/>
                  </a:lnTo>
                  <a:cubicBezTo>
                    <a:pt x="8390" y="3480"/>
                    <a:pt x="8800" y="3070"/>
                    <a:pt x="8800" y="2564"/>
                  </a:cubicBezTo>
                  <a:lnTo>
                    <a:pt x="8800" y="916"/>
                  </a:lnTo>
                  <a:cubicBezTo>
                    <a:pt x="8800" y="410"/>
                    <a:pt x="8390" y="0"/>
                    <a:pt x="7884" y="0"/>
                  </a:cubicBezTo>
                  <a:lnTo>
                    <a:pt x="916" y="0"/>
                  </a:lnTo>
                  <a:close/>
                </a:path>
              </a:pathLst>
            </a:custGeom>
            <a:solidFill>
              <a:srgbClr val="FFFFB9"/>
            </a:solidFill>
            <a:ln w="17463" cap="rnd">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sz="1400"/>
            </a:p>
          </p:txBody>
        </p:sp>
        <p:sp>
          <p:nvSpPr>
            <p:cNvPr id="51" name="Rectangle 63"/>
            <p:cNvSpPr>
              <a:spLocks noChangeArrowheads="1"/>
            </p:cNvSpPr>
            <p:nvPr/>
          </p:nvSpPr>
          <p:spPr bwMode="auto">
            <a:xfrm>
              <a:off x="2412" y="3727"/>
              <a:ext cx="1008"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Out of Gumballs</a:t>
              </a:r>
              <a:endParaRPr kumimoji="0" lang="en-US" altLang="en-US" b="0" i="0" u="none" strike="noStrike" cap="none" normalizeH="0" baseline="0">
                <a:ln>
                  <a:noFill/>
                </a:ln>
                <a:solidFill>
                  <a:schemeClr val="tx1"/>
                </a:solidFill>
                <a:effectLst/>
              </a:endParaRPr>
            </a:p>
          </p:txBody>
        </p:sp>
        <p:sp>
          <p:nvSpPr>
            <p:cNvPr id="52" name="Rectangle 64"/>
            <p:cNvSpPr>
              <a:spLocks noChangeArrowheads="1"/>
            </p:cNvSpPr>
            <p:nvPr/>
          </p:nvSpPr>
          <p:spPr bwMode="auto">
            <a:xfrm>
              <a:off x="3382" y="3686"/>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53" name="Freeform 65"/>
            <p:cNvSpPr>
              <a:spLocks/>
            </p:cNvSpPr>
            <p:nvPr/>
          </p:nvSpPr>
          <p:spPr bwMode="auto">
            <a:xfrm>
              <a:off x="1817" y="1622"/>
              <a:ext cx="730" cy="601"/>
            </a:xfrm>
            <a:custGeom>
              <a:avLst/>
              <a:gdLst>
                <a:gd name="T0" fmla="*/ 0 w 730"/>
                <a:gd name="T1" fmla="*/ 601 h 601"/>
                <a:gd name="T2" fmla="*/ 0 w 730"/>
                <a:gd name="T3" fmla="*/ 0 h 601"/>
                <a:gd name="T4" fmla="*/ 730 w 730"/>
                <a:gd name="T5" fmla="*/ 0 h 601"/>
              </a:gdLst>
              <a:ahLst/>
              <a:cxnLst>
                <a:cxn ang="0">
                  <a:pos x="T0" y="T1"/>
                </a:cxn>
                <a:cxn ang="0">
                  <a:pos x="T2" y="T3"/>
                </a:cxn>
                <a:cxn ang="0">
                  <a:pos x="T4" y="T5"/>
                </a:cxn>
              </a:cxnLst>
              <a:rect l="0" t="0" r="r" b="b"/>
              <a:pathLst>
                <a:path w="730" h="601">
                  <a:moveTo>
                    <a:pt x="0" y="601"/>
                  </a:moveTo>
                  <a:lnTo>
                    <a:pt x="0" y="0"/>
                  </a:lnTo>
                  <a:lnTo>
                    <a:pt x="730" y="0"/>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54" name="Freeform 66"/>
            <p:cNvSpPr>
              <a:spLocks/>
            </p:cNvSpPr>
            <p:nvPr/>
          </p:nvSpPr>
          <p:spPr bwMode="auto">
            <a:xfrm>
              <a:off x="2440" y="1579"/>
              <a:ext cx="107" cy="86"/>
            </a:xfrm>
            <a:custGeom>
              <a:avLst/>
              <a:gdLst>
                <a:gd name="T0" fmla="*/ 0 w 107"/>
                <a:gd name="T1" fmla="*/ 86 h 86"/>
                <a:gd name="T2" fmla="*/ 107 w 107"/>
                <a:gd name="T3" fmla="*/ 43 h 86"/>
                <a:gd name="T4" fmla="*/ 0 w 107"/>
                <a:gd name="T5" fmla="*/ 0 h 86"/>
              </a:gdLst>
              <a:ahLst/>
              <a:cxnLst>
                <a:cxn ang="0">
                  <a:pos x="T0" y="T1"/>
                </a:cxn>
                <a:cxn ang="0">
                  <a:pos x="T2" y="T3"/>
                </a:cxn>
                <a:cxn ang="0">
                  <a:pos x="T4" y="T5"/>
                </a:cxn>
              </a:cxnLst>
              <a:rect l="0" t="0" r="r" b="b"/>
              <a:pathLst>
                <a:path w="107" h="86">
                  <a:moveTo>
                    <a:pt x="0" y="86"/>
                  </a:moveTo>
                  <a:lnTo>
                    <a:pt x="107" y="43"/>
                  </a:lnTo>
                  <a:lnTo>
                    <a:pt x="0" y="0"/>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55" name="Rectangle 67"/>
            <p:cNvSpPr>
              <a:spLocks noChangeArrowheads="1"/>
            </p:cNvSpPr>
            <p:nvPr/>
          </p:nvSpPr>
          <p:spPr bwMode="auto">
            <a:xfrm>
              <a:off x="1334" y="1765"/>
              <a:ext cx="41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Inserts</a:t>
              </a:r>
              <a:endParaRPr kumimoji="0" lang="en-US" altLang="en-US" b="0" i="0" u="none" strike="noStrike" cap="none" normalizeH="0" baseline="0">
                <a:ln>
                  <a:noFill/>
                </a:ln>
                <a:solidFill>
                  <a:schemeClr val="tx1"/>
                </a:solidFill>
                <a:effectLst/>
              </a:endParaRPr>
            </a:p>
          </p:txBody>
        </p:sp>
        <p:sp>
          <p:nvSpPr>
            <p:cNvPr id="56" name="Rectangle 68"/>
            <p:cNvSpPr>
              <a:spLocks noChangeArrowheads="1"/>
            </p:cNvSpPr>
            <p:nvPr/>
          </p:nvSpPr>
          <p:spPr bwMode="auto">
            <a:xfrm>
              <a:off x="1759" y="1765"/>
              <a:ext cx="4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 </a:t>
              </a:r>
              <a:endParaRPr kumimoji="0" lang="en-US" altLang="en-US" b="0" i="0" u="none" strike="noStrike" cap="none" normalizeH="0" baseline="0">
                <a:ln>
                  <a:noFill/>
                </a:ln>
                <a:solidFill>
                  <a:schemeClr val="tx1"/>
                </a:solidFill>
                <a:effectLst/>
              </a:endParaRPr>
            </a:p>
          </p:txBody>
        </p:sp>
        <p:sp>
          <p:nvSpPr>
            <p:cNvPr id="57" name="Rectangle 69"/>
            <p:cNvSpPr>
              <a:spLocks noChangeArrowheads="1"/>
            </p:cNvSpPr>
            <p:nvPr/>
          </p:nvSpPr>
          <p:spPr bwMode="auto">
            <a:xfrm>
              <a:off x="1334" y="1936"/>
              <a:ext cx="39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quater</a:t>
              </a:r>
              <a:endParaRPr kumimoji="0" lang="en-US" altLang="en-US" b="0" i="0" u="none" strike="noStrike" cap="none" normalizeH="0" baseline="0">
                <a:ln>
                  <a:noFill/>
                </a:ln>
                <a:solidFill>
                  <a:schemeClr val="tx1"/>
                </a:solidFill>
                <a:effectLst/>
              </a:endParaRPr>
            </a:p>
          </p:txBody>
        </p:sp>
        <p:sp>
          <p:nvSpPr>
            <p:cNvPr id="58" name="Rectangle 70"/>
            <p:cNvSpPr>
              <a:spLocks noChangeArrowheads="1"/>
            </p:cNvSpPr>
            <p:nvPr/>
          </p:nvSpPr>
          <p:spPr bwMode="auto">
            <a:xfrm>
              <a:off x="1733" y="1895"/>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59" name="Freeform 71"/>
            <p:cNvSpPr>
              <a:spLocks/>
            </p:cNvSpPr>
            <p:nvPr/>
          </p:nvSpPr>
          <p:spPr bwMode="auto">
            <a:xfrm>
              <a:off x="2279" y="1826"/>
              <a:ext cx="741" cy="612"/>
            </a:xfrm>
            <a:custGeom>
              <a:avLst/>
              <a:gdLst>
                <a:gd name="T0" fmla="*/ 741 w 741"/>
                <a:gd name="T1" fmla="*/ 0 h 612"/>
                <a:gd name="T2" fmla="*/ 741 w 741"/>
                <a:gd name="T3" fmla="*/ 612 h 612"/>
                <a:gd name="T4" fmla="*/ 0 w 741"/>
                <a:gd name="T5" fmla="*/ 612 h 612"/>
              </a:gdLst>
              <a:ahLst/>
              <a:cxnLst>
                <a:cxn ang="0">
                  <a:pos x="T0" y="T1"/>
                </a:cxn>
                <a:cxn ang="0">
                  <a:pos x="T2" y="T3"/>
                </a:cxn>
                <a:cxn ang="0">
                  <a:pos x="T4" y="T5"/>
                </a:cxn>
              </a:cxnLst>
              <a:rect l="0" t="0" r="r" b="b"/>
              <a:pathLst>
                <a:path w="741" h="612">
                  <a:moveTo>
                    <a:pt x="741" y="0"/>
                  </a:moveTo>
                  <a:lnTo>
                    <a:pt x="741" y="612"/>
                  </a:lnTo>
                  <a:lnTo>
                    <a:pt x="0" y="612"/>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60" name="Freeform 72"/>
            <p:cNvSpPr>
              <a:spLocks/>
            </p:cNvSpPr>
            <p:nvPr/>
          </p:nvSpPr>
          <p:spPr bwMode="auto">
            <a:xfrm>
              <a:off x="2279" y="2395"/>
              <a:ext cx="107" cy="86"/>
            </a:xfrm>
            <a:custGeom>
              <a:avLst/>
              <a:gdLst>
                <a:gd name="T0" fmla="*/ 107 w 107"/>
                <a:gd name="T1" fmla="*/ 0 h 86"/>
                <a:gd name="T2" fmla="*/ 0 w 107"/>
                <a:gd name="T3" fmla="*/ 43 h 86"/>
                <a:gd name="T4" fmla="*/ 107 w 107"/>
                <a:gd name="T5" fmla="*/ 86 h 86"/>
              </a:gdLst>
              <a:ahLst/>
              <a:cxnLst>
                <a:cxn ang="0">
                  <a:pos x="T0" y="T1"/>
                </a:cxn>
                <a:cxn ang="0">
                  <a:pos x="T2" y="T3"/>
                </a:cxn>
                <a:cxn ang="0">
                  <a:pos x="T4" y="T5"/>
                </a:cxn>
              </a:cxnLst>
              <a:rect l="0" t="0" r="r" b="b"/>
              <a:pathLst>
                <a:path w="107" h="86">
                  <a:moveTo>
                    <a:pt x="107" y="0"/>
                  </a:moveTo>
                  <a:lnTo>
                    <a:pt x="0" y="43"/>
                  </a:lnTo>
                  <a:lnTo>
                    <a:pt x="107" y="86"/>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61" name="Rectangle 73"/>
            <p:cNvSpPr>
              <a:spLocks noChangeArrowheads="1"/>
            </p:cNvSpPr>
            <p:nvPr/>
          </p:nvSpPr>
          <p:spPr bwMode="auto">
            <a:xfrm>
              <a:off x="2558" y="1928"/>
              <a:ext cx="35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ejects</a:t>
              </a:r>
              <a:endParaRPr kumimoji="0" lang="en-US" altLang="en-US" b="0" i="0" u="none" strike="noStrike" cap="none" normalizeH="0" baseline="0">
                <a:ln>
                  <a:noFill/>
                </a:ln>
                <a:solidFill>
                  <a:schemeClr val="tx1"/>
                </a:solidFill>
                <a:effectLst/>
              </a:endParaRPr>
            </a:p>
          </p:txBody>
        </p:sp>
        <p:sp>
          <p:nvSpPr>
            <p:cNvPr id="62" name="Rectangle 74"/>
            <p:cNvSpPr>
              <a:spLocks noChangeArrowheads="1"/>
            </p:cNvSpPr>
            <p:nvPr/>
          </p:nvSpPr>
          <p:spPr bwMode="auto">
            <a:xfrm>
              <a:off x="2920" y="1928"/>
              <a:ext cx="4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 </a:t>
              </a:r>
              <a:endParaRPr kumimoji="0" lang="en-US" altLang="en-US" b="0" i="0" u="none" strike="noStrike" cap="none" normalizeH="0" baseline="0">
                <a:ln>
                  <a:noFill/>
                </a:ln>
                <a:solidFill>
                  <a:schemeClr val="tx1"/>
                </a:solidFill>
                <a:effectLst/>
              </a:endParaRPr>
            </a:p>
          </p:txBody>
        </p:sp>
        <p:sp>
          <p:nvSpPr>
            <p:cNvPr id="63" name="Rectangle 75"/>
            <p:cNvSpPr>
              <a:spLocks noChangeArrowheads="1"/>
            </p:cNvSpPr>
            <p:nvPr/>
          </p:nvSpPr>
          <p:spPr bwMode="auto">
            <a:xfrm>
              <a:off x="2966" y="1928"/>
              <a:ext cx="4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 </a:t>
              </a:r>
              <a:endParaRPr kumimoji="0" lang="en-US" altLang="en-US" b="0" i="0" u="none" strike="noStrike" cap="none" normalizeH="0" baseline="0">
                <a:ln>
                  <a:noFill/>
                </a:ln>
                <a:solidFill>
                  <a:schemeClr val="tx1"/>
                </a:solidFill>
                <a:effectLst/>
              </a:endParaRPr>
            </a:p>
          </p:txBody>
        </p:sp>
        <p:sp>
          <p:nvSpPr>
            <p:cNvPr id="64" name="Rectangle 76"/>
            <p:cNvSpPr>
              <a:spLocks noChangeArrowheads="1"/>
            </p:cNvSpPr>
            <p:nvPr/>
          </p:nvSpPr>
          <p:spPr bwMode="auto">
            <a:xfrm>
              <a:off x="2558" y="2095"/>
              <a:ext cx="39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quater</a:t>
              </a:r>
              <a:endParaRPr kumimoji="0" lang="en-US" altLang="en-US" b="0" i="0" u="none" strike="noStrike" cap="none" normalizeH="0" baseline="0">
                <a:ln>
                  <a:noFill/>
                </a:ln>
                <a:solidFill>
                  <a:schemeClr val="tx1"/>
                </a:solidFill>
                <a:effectLst/>
              </a:endParaRPr>
            </a:p>
          </p:txBody>
        </p:sp>
        <p:sp>
          <p:nvSpPr>
            <p:cNvPr id="65" name="Rectangle 77"/>
            <p:cNvSpPr>
              <a:spLocks noChangeArrowheads="1"/>
            </p:cNvSpPr>
            <p:nvPr/>
          </p:nvSpPr>
          <p:spPr bwMode="auto">
            <a:xfrm>
              <a:off x="2958" y="2054"/>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6" name="Freeform 78"/>
            <p:cNvSpPr>
              <a:spLocks/>
            </p:cNvSpPr>
            <p:nvPr/>
          </p:nvSpPr>
          <p:spPr bwMode="auto">
            <a:xfrm>
              <a:off x="3396" y="1622"/>
              <a:ext cx="827" cy="601"/>
            </a:xfrm>
            <a:custGeom>
              <a:avLst/>
              <a:gdLst>
                <a:gd name="T0" fmla="*/ 0 w 827"/>
                <a:gd name="T1" fmla="*/ 0 h 601"/>
                <a:gd name="T2" fmla="*/ 827 w 827"/>
                <a:gd name="T3" fmla="*/ 0 h 601"/>
                <a:gd name="T4" fmla="*/ 827 w 827"/>
                <a:gd name="T5" fmla="*/ 601 h 601"/>
              </a:gdLst>
              <a:ahLst/>
              <a:cxnLst>
                <a:cxn ang="0">
                  <a:pos x="T0" y="T1"/>
                </a:cxn>
                <a:cxn ang="0">
                  <a:pos x="T2" y="T3"/>
                </a:cxn>
                <a:cxn ang="0">
                  <a:pos x="T4" y="T5"/>
                </a:cxn>
              </a:cxnLst>
              <a:rect l="0" t="0" r="r" b="b"/>
              <a:pathLst>
                <a:path w="827" h="601">
                  <a:moveTo>
                    <a:pt x="0" y="0"/>
                  </a:moveTo>
                  <a:lnTo>
                    <a:pt x="827" y="0"/>
                  </a:lnTo>
                  <a:lnTo>
                    <a:pt x="827" y="601"/>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67" name="Freeform 79"/>
            <p:cNvSpPr>
              <a:spLocks/>
            </p:cNvSpPr>
            <p:nvPr/>
          </p:nvSpPr>
          <p:spPr bwMode="auto">
            <a:xfrm>
              <a:off x="4180" y="2116"/>
              <a:ext cx="86" cy="107"/>
            </a:xfrm>
            <a:custGeom>
              <a:avLst/>
              <a:gdLst>
                <a:gd name="T0" fmla="*/ 0 w 86"/>
                <a:gd name="T1" fmla="*/ 0 h 107"/>
                <a:gd name="T2" fmla="*/ 43 w 86"/>
                <a:gd name="T3" fmla="*/ 107 h 107"/>
                <a:gd name="T4" fmla="*/ 86 w 86"/>
                <a:gd name="T5" fmla="*/ 0 h 107"/>
              </a:gdLst>
              <a:ahLst/>
              <a:cxnLst>
                <a:cxn ang="0">
                  <a:pos x="T0" y="T1"/>
                </a:cxn>
                <a:cxn ang="0">
                  <a:pos x="T2" y="T3"/>
                </a:cxn>
                <a:cxn ang="0">
                  <a:pos x="T4" y="T5"/>
                </a:cxn>
              </a:cxnLst>
              <a:rect l="0" t="0" r="r" b="b"/>
              <a:pathLst>
                <a:path w="86" h="107">
                  <a:moveTo>
                    <a:pt x="0" y="0"/>
                  </a:moveTo>
                  <a:lnTo>
                    <a:pt x="43" y="107"/>
                  </a:lnTo>
                  <a:lnTo>
                    <a:pt x="86" y="0"/>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68" name="Rectangle 80"/>
            <p:cNvSpPr>
              <a:spLocks noChangeArrowheads="1"/>
            </p:cNvSpPr>
            <p:nvPr/>
          </p:nvSpPr>
          <p:spPr bwMode="auto">
            <a:xfrm>
              <a:off x="3570" y="1420"/>
              <a:ext cx="67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turns crank</a:t>
              </a:r>
              <a:endParaRPr kumimoji="0" lang="en-US" altLang="en-US" b="0" i="0" u="none" strike="noStrike" cap="none" normalizeH="0" baseline="0">
                <a:ln>
                  <a:noFill/>
                </a:ln>
                <a:solidFill>
                  <a:schemeClr val="tx1"/>
                </a:solidFill>
                <a:effectLst/>
              </a:endParaRPr>
            </a:p>
          </p:txBody>
        </p:sp>
        <p:sp>
          <p:nvSpPr>
            <p:cNvPr id="69" name="Rectangle 81"/>
            <p:cNvSpPr>
              <a:spLocks noChangeArrowheads="1"/>
            </p:cNvSpPr>
            <p:nvPr/>
          </p:nvSpPr>
          <p:spPr bwMode="auto">
            <a:xfrm>
              <a:off x="4267" y="1379"/>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84" name="Flowchart: Decision 83"/>
            <p:cNvSpPr>
              <a:spLocks noChangeArrowheads="1"/>
            </p:cNvSpPr>
            <p:nvPr/>
          </p:nvSpPr>
          <p:spPr bwMode="auto">
            <a:xfrm>
              <a:off x="2762" y="3039"/>
              <a:ext cx="140" cy="139"/>
            </a:xfrm>
            <a:prstGeom prst="flowChartDecision">
              <a:avLst/>
            </a:prstGeom>
            <a:noFill/>
            <a:ln w="17463" cap="rnd">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71" name="Freeform 85"/>
            <p:cNvSpPr>
              <a:spLocks/>
            </p:cNvSpPr>
            <p:nvPr/>
          </p:nvSpPr>
          <p:spPr bwMode="auto">
            <a:xfrm>
              <a:off x="2912" y="2642"/>
              <a:ext cx="1311" cy="472"/>
            </a:xfrm>
            <a:custGeom>
              <a:avLst/>
              <a:gdLst>
                <a:gd name="T0" fmla="*/ 1311 w 1311"/>
                <a:gd name="T1" fmla="*/ 0 h 472"/>
                <a:gd name="T2" fmla="*/ 1311 w 1311"/>
                <a:gd name="T3" fmla="*/ 472 h 472"/>
                <a:gd name="T4" fmla="*/ 0 w 1311"/>
                <a:gd name="T5" fmla="*/ 472 h 472"/>
              </a:gdLst>
              <a:ahLst/>
              <a:cxnLst>
                <a:cxn ang="0">
                  <a:pos x="T0" y="T1"/>
                </a:cxn>
                <a:cxn ang="0">
                  <a:pos x="T2" y="T3"/>
                </a:cxn>
                <a:cxn ang="0">
                  <a:pos x="T4" y="T5"/>
                </a:cxn>
              </a:cxnLst>
              <a:rect l="0" t="0" r="r" b="b"/>
              <a:pathLst>
                <a:path w="1311" h="472">
                  <a:moveTo>
                    <a:pt x="1311" y="0"/>
                  </a:moveTo>
                  <a:lnTo>
                    <a:pt x="1311" y="472"/>
                  </a:lnTo>
                  <a:lnTo>
                    <a:pt x="0" y="472"/>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72" name="Freeform 86"/>
            <p:cNvSpPr>
              <a:spLocks/>
            </p:cNvSpPr>
            <p:nvPr/>
          </p:nvSpPr>
          <p:spPr bwMode="auto">
            <a:xfrm>
              <a:off x="2912" y="3071"/>
              <a:ext cx="108" cy="86"/>
            </a:xfrm>
            <a:custGeom>
              <a:avLst/>
              <a:gdLst>
                <a:gd name="T0" fmla="*/ 108 w 108"/>
                <a:gd name="T1" fmla="*/ 0 h 86"/>
                <a:gd name="T2" fmla="*/ 0 w 108"/>
                <a:gd name="T3" fmla="*/ 43 h 86"/>
                <a:gd name="T4" fmla="*/ 108 w 108"/>
                <a:gd name="T5" fmla="*/ 86 h 86"/>
              </a:gdLst>
              <a:ahLst/>
              <a:cxnLst>
                <a:cxn ang="0">
                  <a:pos x="T0" y="T1"/>
                </a:cxn>
                <a:cxn ang="0">
                  <a:pos x="T2" y="T3"/>
                </a:cxn>
                <a:cxn ang="0">
                  <a:pos x="T4" y="T5"/>
                </a:cxn>
              </a:cxnLst>
              <a:rect l="0" t="0" r="r" b="b"/>
              <a:pathLst>
                <a:path w="108" h="86">
                  <a:moveTo>
                    <a:pt x="108" y="0"/>
                  </a:moveTo>
                  <a:lnTo>
                    <a:pt x="0" y="43"/>
                  </a:lnTo>
                  <a:lnTo>
                    <a:pt x="108" y="86"/>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73" name="Rectangle 87"/>
            <p:cNvSpPr>
              <a:spLocks noChangeArrowheads="1"/>
            </p:cNvSpPr>
            <p:nvPr/>
          </p:nvSpPr>
          <p:spPr bwMode="auto">
            <a:xfrm>
              <a:off x="3106" y="2900"/>
              <a:ext cx="104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dispense gumball</a:t>
              </a:r>
              <a:endParaRPr kumimoji="0" lang="en-US" altLang="en-US" b="0" i="0" u="none" strike="noStrike" cap="none" normalizeH="0" baseline="0">
                <a:ln>
                  <a:noFill/>
                </a:ln>
                <a:solidFill>
                  <a:schemeClr val="tx1"/>
                </a:solidFill>
                <a:effectLst/>
              </a:endParaRPr>
            </a:p>
          </p:txBody>
        </p:sp>
        <p:sp>
          <p:nvSpPr>
            <p:cNvPr id="74" name="Rectangle 88"/>
            <p:cNvSpPr>
              <a:spLocks noChangeArrowheads="1"/>
            </p:cNvSpPr>
            <p:nvPr/>
          </p:nvSpPr>
          <p:spPr bwMode="auto">
            <a:xfrm>
              <a:off x="4179" y="2859"/>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75" name="Line 89"/>
            <p:cNvSpPr>
              <a:spLocks noChangeShapeType="1"/>
            </p:cNvSpPr>
            <p:nvPr/>
          </p:nvSpPr>
          <p:spPr bwMode="auto">
            <a:xfrm>
              <a:off x="2837" y="3189"/>
              <a:ext cx="0" cy="494"/>
            </a:xfrm>
            <a:prstGeom prst="line">
              <a:avLst/>
            </a:prstGeom>
            <a:noFill/>
            <a:ln w="17463" cap="flat">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76" name="Freeform 90"/>
            <p:cNvSpPr>
              <a:spLocks/>
            </p:cNvSpPr>
            <p:nvPr/>
          </p:nvSpPr>
          <p:spPr bwMode="auto">
            <a:xfrm>
              <a:off x="2794" y="3576"/>
              <a:ext cx="86" cy="107"/>
            </a:xfrm>
            <a:custGeom>
              <a:avLst/>
              <a:gdLst>
                <a:gd name="T0" fmla="*/ 0 w 86"/>
                <a:gd name="T1" fmla="*/ 0 h 107"/>
                <a:gd name="T2" fmla="*/ 43 w 86"/>
                <a:gd name="T3" fmla="*/ 107 h 107"/>
                <a:gd name="T4" fmla="*/ 86 w 86"/>
                <a:gd name="T5" fmla="*/ 0 h 107"/>
              </a:gdLst>
              <a:ahLst/>
              <a:cxnLst>
                <a:cxn ang="0">
                  <a:pos x="T0" y="T1"/>
                </a:cxn>
                <a:cxn ang="0">
                  <a:pos x="T2" y="T3"/>
                </a:cxn>
                <a:cxn ang="0">
                  <a:pos x="T4" y="T5"/>
                </a:cxn>
              </a:cxnLst>
              <a:rect l="0" t="0" r="r" b="b"/>
              <a:pathLst>
                <a:path w="86" h="107">
                  <a:moveTo>
                    <a:pt x="0" y="0"/>
                  </a:moveTo>
                  <a:lnTo>
                    <a:pt x="43" y="107"/>
                  </a:lnTo>
                  <a:lnTo>
                    <a:pt x="86" y="0"/>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77" name="Rectangle 91"/>
            <p:cNvSpPr>
              <a:spLocks noChangeArrowheads="1"/>
            </p:cNvSpPr>
            <p:nvPr/>
          </p:nvSpPr>
          <p:spPr bwMode="auto">
            <a:xfrm>
              <a:off x="2881" y="3371"/>
              <a:ext cx="94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 gumballs=0 ] </a:t>
              </a:r>
              <a:endParaRPr kumimoji="0" lang="en-US" altLang="en-US" b="0" i="0" u="none" strike="noStrike" cap="none" normalizeH="0" baseline="0">
                <a:ln>
                  <a:noFill/>
                </a:ln>
                <a:solidFill>
                  <a:schemeClr val="tx1"/>
                </a:solidFill>
                <a:effectLst/>
              </a:endParaRPr>
            </a:p>
          </p:txBody>
        </p:sp>
        <p:sp>
          <p:nvSpPr>
            <p:cNvPr id="78" name="Rectangle 92"/>
            <p:cNvSpPr>
              <a:spLocks noChangeArrowheads="1"/>
            </p:cNvSpPr>
            <p:nvPr/>
          </p:nvSpPr>
          <p:spPr bwMode="auto">
            <a:xfrm>
              <a:off x="3853" y="3330"/>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79" name="Freeform 93"/>
            <p:cNvSpPr>
              <a:spLocks/>
            </p:cNvSpPr>
            <p:nvPr/>
          </p:nvSpPr>
          <p:spPr bwMode="auto">
            <a:xfrm>
              <a:off x="1817" y="2642"/>
              <a:ext cx="945" cy="472"/>
            </a:xfrm>
            <a:custGeom>
              <a:avLst/>
              <a:gdLst>
                <a:gd name="T0" fmla="*/ 945 w 945"/>
                <a:gd name="T1" fmla="*/ 472 h 472"/>
                <a:gd name="T2" fmla="*/ 0 w 945"/>
                <a:gd name="T3" fmla="*/ 472 h 472"/>
                <a:gd name="T4" fmla="*/ 0 w 945"/>
                <a:gd name="T5" fmla="*/ 0 h 472"/>
              </a:gdLst>
              <a:ahLst/>
              <a:cxnLst>
                <a:cxn ang="0">
                  <a:pos x="T0" y="T1"/>
                </a:cxn>
                <a:cxn ang="0">
                  <a:pos x="T2" y="T3"/>
                </a:cxn>
                <a:cxn ang="0">
                  <a:pos x="T4" y="T5"/>
                </a:cxn>
              </a:cxnLst>
              <a:rect l="0" t="0" r="r" b="b"/>
              <a:pathLst>
                <a:path w="945" h="472">
                  <a:moveTo>
                    <a:pt x="945" y="472"/>
                  </a:moveTo>
                  <a:lnTo>
                    <a:pt x="0" y="472"/>
                  </a:lnTo>
                  <a:lnTo>
                    <a:pt x="0" y="0"/>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80" name="Freeform 94"/>
            <p:cNvSpPr>
              <a:spLocks/>
            </p:cNvSpPr>
            <p:nvPr/>
          </p:nvSpPr>
          <p:spPr bwMode="auto">
            <a:xfrm>
              <a:off x="1774" y="2642"/>
              <a:ext cx="86" cy="107"/>
            </a:xfrm>
            <a:custGeom>
              <a:avLst/>
              <a:gdLst>
                <a:gd name="T0" fmla="*/ 86 w 86"/>
                <a:gd name="T1" fmla="*/ 107 h 107"/>
                <a:gd name="T2" fmla="*/ 43 w 86"/>
                <a:gd name="T3" fmla="*/ 0 h 107"/>
                <a:gd name="T4" fmla="*/ 0 w 86"/>
                <a:gd name="T5" fmla="*/ 107 h 107"/>
              </a:gdLst>
              <a:ahLst/>
              <a:cxnLst>
                <a:cxn ang="0">
                  <a:pos x="T0" y="T1"/>
                </a:cxn>
                <a:cxn ang="0">
                  <a:pos x="T2" y="T3"/>
                </a:cxn>
                <a:cxn ang="0">
                  <a:pos x="T4" y="T5"/>
                </a:cxn>
              </a:cxnLst>
              <a:rect l="0" t="0" r="r" b="b"/>
              <a:pathLst>
                <a:path w="86" h="107">
                  <a:moveTo>
                    <a:pt x="86" y="107"/>
                  </a:moveTo>
                  <a:lnTo>
                    <a:pt x="43" y="0"/>
                  </a:lnTo>
                  <a:lnTo>
                    <a:pt x="0" y="107"/>
                  </a:lnTo>
                </a:path>
              </a:pathLst>
            </a:custGeom>
            <a:noFill/>
            <a:ln w="17463"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81" name="Rectangle 95"/>
            <p:cNvSpPr>
              <a:spLocks noChangeArrowheads="1"/>
            </p:cNvSpPr>
            <p:nvPr/>
          </p:nvSpPr>
          <p:spPr bwMode="auto">
            <a:xfrm>
              <a:off x="1849" y="2898"/>
              <a:ext cx="94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Tahoma" panose="020B0604030504040204" pitchFamily="34" charset="0"/>
                </a:rPr>
                <a:t>[ gumballs&gt;0 ] </a:t>
              </a:r>
              <a:endParaRPr kumimoji="0" lang="en-US" altLang="en-US" b="0" i="0" u="none" strike="noStrike" cap="none" normalizeH="0" baseline="0">
                <a:ln>
                  <a:noFill/>
                </a:ln>
                <a:solidFill>
                  <a:schemeClr val="tx1"/>
                </a:solidFill>
                <a:effectLst/>
              </a:endParaRPr>
            </a:p>
          </p:txBody>
        </p:sp>
        <p:sp>
          <p:nvSpPr>
            <p:cNvPr id="82" name="Rectangle 96"/>
            <p:cNvSpPr>
              <a:spLocks noChangeArrowheads="1"/>
            </p:cNvSpPr>
            <p:nvPr/>
          </p:nvSpPr>
          <p:spPr bwMode="auto">
            <a:xfrm>
              <a:off x="2821" y="2857"/>
              <a:ext cx="51"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4402399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chor="b"/>
          <a:lstStyle/>
          <a:p>
            <a:r>
              <a:rPr lang="en-US" altLang="vi-VN"/>
              <a:t>State Machines 101</a:t>
            </a:r>
          </a:p>
        </p:txBody>
      </p:sp>
      <p:sp>
        <p:nvSpPr>
          <p:cNvPr id="16387" name="Rectangle 3"/>
          <p:cNvSpPr>
            <a:spLocks noGrp="1" noChangeArrowheads="1"/>
          </p:cNvSpPr>
          <p:nvPr>
            <p:ph idx="1"/>
          </p:nvPr>
        </p:nvSpPr>
        <p:spPr/>
        <p:txBody>
          <a:bodyPr/>
          <a:lstStyle/>
          <a:p>
            <a:pPr marL="381000" indent="-381000">
              <a:lnSpc>
                <a:spcPct val="90000"/>
              </a:lnSpc>
              <a:buClr>
                <a:schemeClr val="tx1"/>
              </a:buClr>
              <a:buSzPct val="90000"/>
              <a:buFont typeface="Times" pitchFamily="34" charset="0"/>
              <a:buAutoNum type="arabicPeriod"/>
            </a:pPr>
            <a:r>
              <a:rPr lang="en-US" altLang="vi-VN" sz="2000"/>
              <a:t>First, gather up your states:</a:t>
            </a:r>
          </a:p>
          <a:p>
            <a:pPr marL="381000" indent="-381000">
              <a:lnSpc>
                <a:spcPct val="90000"/>
              </a:lnSpc>
              <a:buClr>
                <a:schemeClr val="tx1"/>
              </a:buClr>
              <a:buSzPct val="90000"/>
              <a:buFont typeface="Times" pitchFamily="34" charset="0"/>
              <a:buAutoNum type="arabicPeriod"/>
            </a:pPr>
            <a:endParaRPr lang="en-US" altLang="vi-VN" sz="2000"/>
          </a:p>
          <a:p>
            <a:pPr marL="381000" indent="-381000">
              <a:lnSpc>
                <a:spcPct val="90000"/>
              </a:lnSpc>
              <a:buClr>
                <a:schemeClr val="tx1"/>
              </a:buClr>
              <a:buSzPct val="90000"/>
              <a:buFont typeface="Times" pitchFamily="34" charset="0"/>
              <a:buAutoNum type="arabicPeriod"/>
            </a:pPr>
            <a:endParaRPr lang="en-US" altLang="vi-VN" sz="2000"/>
          </a:p>
          <a:p>
            <a:pPr marL="781050" lvl="1" indent="-381000">
              <a:lnSpc>
                <a:spcPct val="90000"/>
              </a:lnSpc>
              <a:buClr>
                <a:schemeClr val="tx1"/>
              </a:buClr>
              <a:buSzPct val="90000"/>
              <a:buFont typeface="Times" pitchFamily="34" charset="0"/>
              <a:buAutoNum type="arabicPeriod"/>
            </a:pPr>
            <a:endParaRPr lang="en-US" altLang="vi-VN" sz="1800"/>
          </a:p>
          <a:p>
            <a:pPr marL="381000" indent="-381000">
              <a:lnSpc>
                <a:spcPct val="90000"/>
              </a:lnSpc>
              <a:buClr>
                <a:schemeClr val="tx1"/>
              </a:buClr>
              <a:buSzPct val="90000"/>
              <a:buFont typeface="Times" pitchFamily="34" charset="0"/>
              <a:buAutoNum type="arabicPeriod"/>
            </a:pPr>
            <a:r>
              <a:rPr lang="en-US" altLang="vi-VN" sz="2000"/>
              <a:t>Create an instance variable to hold the current state and define values for each state:</a:t>
            </a:r>
          </a:p>
          <a:p>
            <a:pPr marL="381000" indent="-381000">
              <a:lnSpc>
                <a:spcPct val="30000"/>
              </a:lnSpc>
              <a:buFontTx/>
              <a:buAutoNum type="arabicPeriod"/>
            </a:pPr>
            <a:endParaRPr lang="en-US" altLang="vi-VN" sz="2000"/>
          </a:p>
          <a:p>
            <a:pPr marL="381000" indent="-381000">
              <a:lnSpc>
                <a:spcPct val="30000"/>
              </a:lnSpc>
              <a:buFontTx/>
              <a:buAutoNum type="arabicPeriod"/>
            </a:pPr>
            <a:endParaRPr lang="en-US" altLang="vi-VN" sz="2000"/>
          </a:p>
          <a:p>
            <a:pPr marL="381000" indent="-381000">
              <a:lnSpc>
                <a:spcPct val="30000"/>
              </a:lnSpc>
              <a:buFontTx/>
              <a:buAutoNum type="arabicPeriod"/>
            </a:pPr>
            <a:endParaRPr lang="en-US" altLang="vi-VN" sz="2000"/>
          </a:p>
          <a:p>
            <a:pPr marL="381000" indent="-381000">
              <a:lnSpc>
                <a:spcPct val="30000"/>
              </a:lnSpc>
              <a:buFontTx/>
              <a:buAutoNum type="arabicPeriod"/>
            </a:pPr>
            <a:endParaRPr lang="en-US" altLang="vi-VN" sz="2000"/>
          </a:p>
          <a:p>
            <a:pPr marL="381000" indent="-381000">
              <a:lnSpc>
                <a:spcPct val="30000"/>
              </a:lnSpc>
              <a:buFontTx/>
              <a:buAutoNum type="arabicPeriod"/>
            </a:pPr>
            <a:endParaRPr lang="en-US" altLang="vi-VN" sz="2000"/>
          </a:p>
          <a:p>
            <a:pPr marL="381000" indent="-381000">
              <a:lnSpc>
                <a:spcPct val="30000"/>
              </a:lnSpc>
              <a:buFontTx/>
              <a:buAutoNum type="arabicPeriod"/>
            </a:pPr>
            <a:endParaRPr lang="en-US" altLang="vi-VN" sz="2000"/>
          </a:p>
          <a:p>
            <a:pPr marL="381000" indent="-381000">
              <a:lnSpc>
                <a:spcPct val="30000"/>
              </a:lnSpc>
              <a:buFontTx/>
              <a:buAutoNum type="arabicPeriod"/>
            </a:pPr>
            <a:endParaRPr lang="en-US" altLang="vi-VN" sz="2000"/>
          </a:p>
          <a:p>
            <a:pPr marL="381000" indent="-381000">
              <a:lnSpc>
                <a:spcPct val="30000"/>
              </a:lnSpc>
              <a:buFontTx/>
              <a:buAutoNum type="arabicPeriod"/>
            </a:pPr>
            <a:endParaRPr lang="en-US" altLang="vi-VN" sz="2000"/>
          </a:p>
          <a:p>
            <a:pPr marL="381000" indent="-381000">
              <a:lnSpc>
                <a:spcPct val="90000"/>
              </a:lnSpc>
              <a:buClr>
                <a:schemeClr val="tx1"/>
              </a:buClr>
              <a:buSzPct val="90000"/>
              <a:buFont typeface="Times" pitchFamily="34" charset="0"/>
              <a:buAutoNum type="arabicPeriod"/>
            </a:pPr>
            <a:r>
              <a:rPr lang="en-US" altLang="vi-VN" sz="2000"/>
              <a:t>Now we gather up all the actions that happen in the system.</a:t>
            </a:r>
          </a:p>
        </p:txBody>
      </p:sp>
      <p:sp>
        <p:nvSpPr>
          <p:cNvPr id="19" name="Date Placeholder 3"/>
          <p:cNvSpPr>
            <a:spLocks noGrp="1"/>
          </p:cNvSpPr>
          <p:nvPr>
            <p:ph type="dt" sz="half" idx="10"/>
          </p:nvPr>
        </p:nvSpPr>
        <p:spPr/>
        <p:txBody>
          <a:bodyPr/>
          <a:lstStyle/>
          <a:p>
            <a:fld id="{878A2D50-D86C-4E1D-913B-F31B32DC31ED}" type="datetime1">
              <a:rPr lang="en-US" altLang="vi-VN"/>
              <a:pPr/>
              <a:t>4/19/2023</a:t>
            </a:fld>
            <a:endParaRPr lang="en-US" altLang="vi-VN"/>
          </a:p>
        </p:txBody>
      </p:sp>
      <p:sp>
        <p:nvSpPr>
          <p:cNvPr id="18" name="Slide Number Placeholder 2"/>
          <p:cNvSpPr>
            <a:spLocks noGrp="1"/>
          </p:cNvSpPr>
          <p:nvPr>
            <p:ph type="sldNum" sz="quarter" idx="12"/>
          </p:nvPr>
        </p:nvSpPr>
        <p:spPr/>
        <p:txBody>
          <a:bodyPr/>
          <a:lstStyle/>
          <a:p>
            <a:fld id="{688B84B1-F4CA-4272-B117-ABFA2DC29A2A}" type="slidenum">
              <a:rPr lang="en-US" altLang="vi-VN"/>
              <a:pPr/>
              <a:t>4</a:t>
            </a:fld>
            <a:endParaRPr lang="en-US" altLang="vi-VN"/>
          </a:p>
        </p:txBody>
      </p:sp>
      <p:sp>
        <p:nvSpPr>
          <p:cNvPr id="16401" name="Text Box 17"/>
          <p:cNvSpPr txBox="1">
            <a:spLocks noChangeArrowheads="1"/>
          </p:cNvSpPr>
          <p:nvPr/>
        </p:nvSpPr>
        <p:spPr bwMode="auto">
          <a:xfrm>
            <a:off x="990600" y="3505200"/>
            <a:ext cx="4267200" cy="1397000"/>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vi-VN" b="1">
                <a:solidFill>
                  <a:srgbClr val="7F0055"/>
                </a:solidFill>
                <a:latin typeface="Consolas" panose="020B0609020204030204" pitchFamily="49" charset="0"/>
              </a:rPr>
              <a:t>final</a:t>
            </a:r>
            <a:r>
              <a:rPr lang="en-US" altLang="vi-VN">
                <a:solidFill>
                  <a:srgbClr val="000000"/>
                </a:solidFill>
                <a:latin typeface="Consolas" panose="020B0609020204030204" pitchFamily="49" charset="0"/>
              </a:rPr>
              <a:t> </a:t>
            </a:r>
            <a:r>
              <a:rPr lang="en-US" altLang="vi-VN" b="1">
                <a:solidFill>
                  <a:srgbClr val="7F0055"/>
                </a:solidFill>
                <a:latin typeface="Consolas" panose="020B0609020204030204" pitchFamily="49" charset="0"/>
              </a:rPr>
              <a:t>static</a:t>
            </a:r>
            <a:r>
              <a:rPr lang="en-US" altLang="vi-VN">
                <a:solidFill>
                  <a:srgbClr val="000000"/>
                </a:solidFill>
                <a:latin typeface="Consolas" panose="020B0609020204030204" pitchFamily="49" charset="0"/>
              </a:rPr>
              <a:t> </a:t>
            </a:r>
            <a:r>
              <a:rPr lang="en-US" altLang="vi-VN" b="1">
                <a:solidFill>
                  <a:srgbClr val="7F0055"/>
                </a:solidFill>
                <a:latin typeface="Consolas" panose="020B0609020204030204" pitchFamily="49" charset="0"/>
              </a:rPr>
              <a:t>int</a:t>
            </a:r>
            <a:r>
              <a:rPr lang="en-US" altLang="vi-VN">
                <a:solidFill>
                  <a:srgbClr val="000000"/>
                </a:solidFill>
                <a:latin typeface="Consolas" panose="020B0609020204030204" pitchFamily="49" charset="0"/>
              </a:rPr>
              <a:t> </a:t>
            </a:r>
            <a:r>
              <a:rPr lang="en-US" altLang="vi-VN" i="1">
                <a:solidFill>
                  <a:srgbClr val="0000C0"/>
                </a:solidFill>
                <a:latin typeface="Consolas" panose="020B0609020204030204" pitchFamily="49" charset="0"/>
              </a:rPr>
              <a:t>SOLD_OUT</a:t>
            </a:r>
            <a:r>
              <a:rPr lang="en-US" altLang="vi-VN">
                <a:solidFill>
                  <a:srgbClr val="000000"/>
                </a:solidFill>
                <a:latin typeface="Consolas" panose="020B0609020204030204" pitchFamily="49" charset="0"/>
              </a:rPr>
              <a:t> = 0;</a:t>
            </a:r>
            <a:endParaRPr lang="en-US" altLang="vi-VN">
              <a:latin typeface="Consolas" panose="020B0609020204030204" pitchFamily="49" charset="0"/>
            </a:endParaRPr>
          </a:p>
          <a:p>
            <a:r>
              <a:rPr lang="en-US" altLang="vi-VN" b="1">
                <a:solidFill>
                  <a:srgbClr val="7F0055"/>
                </a:solidFill>
                <a:latin typeface="Consolas" panose="020B0609020204030204" pitchFamily="49" charset="0"/>
              </a:rPr>
              <a:t>final</a:t>
            </a:r>
            <a:r>
              <a:rPr lang="en-US" altLang="vi-VN">
                <a:solidFill>
                  <a:srgbClr val="000000"/>
                </a:solidFill>
                <a:latin typeface="Consolas" panose="020B0609020204030204" pitchFamily="49" charset="0"/>
              </a:rPr>
              <a:t> </a:t>
            </a:r>
            <a:r>
              <a:rPr lang="en-US" altLang="vi-VN" b="1">
                <a:solidFill>
                  <a:srgbClr val="7F0055"/>
                </a:solidFill>
                <a:latin typeface="Consolas" panose="020B0609020204030204" pitchFamily="49" charset="0"/>
              </a:rPr>
              <a:t>static</a:t>
            </a:r>
            <a:r>
              <a:rPr lang="en-US" altLang="vi-VN">
                <a:solidFill>
                  <a:srgbClr val="000000"/>
                </a:solidFill>
                <a:latin typeface="Consolas" panose="020B0609020204030204" pitchFamily="49" charset="0"/>
              </a:rPr>
              <a:t> </a:t>
            </a:r>
            <a:r>
              <a:rPr lang="en-US" altLang="vi-VN" b="1">
                <a:solidFill>
                  <a:srgbClr val="7F0055"/>
                </a:solidFill>
                <a:latin typeface="Consolas" panose="020B0609020204030204" pitchFamily="49" charset="0"/>
              </a:rPr>
              <a:t>int</a:t>
            </a:r>
            <a:r>
              <a:rPr lang="en-US" altLang="vi-VN">
                <a:solidFill>
                  <a:srgbClr val="000000"/>
                </a:solidFill>
                <a:latin typeface="Consolas" panose="020B0609020204030204" pitchFamily="49" charset="0"/>
              </a:rPr>
              <a:t> </a:t>
            </a:r>
            <a:r>
              <a:rPr lang="en-US" altLang="vi-VN" i="1">
                <a:solidFill>
                  <a:srgbClr val="0000C0"/>
                </a:solidFill>
                <a:latin typeface="Consolas" panose="020B0609020204030204" pitchFamily="49" charset="0"/>
              </a:rPr>
              <a:t>NO_QUARTER</a:t>
            </a:r>
            <a:r>
              <a:rPr lang="en-US" altLang="vi-VN">
                <a:solidFill>
                  <a:srgbClr val="000000"/>
                </a:solidFill>
                <a:latin typeface="Consolas" panose="020B0609020204030204" pitchFamily="49" charset="0"/>
              </a:rPr>
              <a:t> = 1;</a:t>
            </a:r>
            <a:endParaRPr lang="en-US" altLang="vi-VN">
              <a:latin typeface="Consolas" panose="020B0609020204030204" pitchFamily="49" charset="0"/>
            </a:endParaRPr>
          </a:p>
          <a:p>
            <a:r>
              <a:rPr lang="en-US" altLang="vi-VN" b="1">
                <a:solidFill>
                  <a:srgbClr val="7F0055"/>
                </a:solidFill>
                <a:latin typeface="Consolas" panose="020B0609020204030204" pitchFamily="49" charset="0"/>
              </a:rPr>
              <a:t>final</a:t>
            </a:r>
            <a:r>
              <a:rPr lang="en-US" altLang="vi-VN">
                <a:solidFill>
                  <a:srgbClr val="000000"/>
                </a:solidFill>
                <a:latin typeface="Consolas" panose="020B0609020204030204" pitchFamily="49" charset="0"/>
              </a:rPr>
              <a:t> </a:t>
            </a:r>
            <a:r>
              <a:rPr lang="en-US" altLang="vi-VN" b="1">
                <a:solidFill>
                  <a:srgbClr val="7F0055"/>
                </a:solidFill>
                <a:latin typeface="Consolas" panose="020B0609020204030204" pitchFamily="49" charset="0"/>
              </a:rPr>
              <a:t>static</a:t>
            </a:r>
            <a:r>
              <a:rPr lang="en-US" altLang="vi-VN">
                <a:solidFill>
                  <a:srgbClr val="000000"/>
                </a:solidFill>
                <a:latin typeface="Consolas" panose="020B0609020204030204" pitchFamily="49" charset="0"/>
              </a:rPr>
              <a:t> </a:t>
            </a:r>
            <a:r>
              <a:rPr lang="en-US" altLang="vi-VN" b="1">
                <a:solidFill>
                  <a:srgbClr val="7F0055"/>
                </a:solidFill>
                <a:latin typeface="Consolas" panose="020B0609020204030204" pitchFamily="49" charset="0"/>
              </a:rPr>
              <a:t>int</a:t>
            </a:r>
            <a:r>
              <a:rPr lang="en-US" altLang="vi-VN">
                <a:solidFill>
                  <a:srgbClr val="000000"/>
                </a:solidFill>
                <a:latin typeface="Consolas" panose="020B0609020204030204" pitchFamily="49" charset="0"/>
              </a:rPr>
              <a:t> </a:t>
            </a:r>
            <a:r>
              <a:rPr lang="en-US" altLang="vi-VN" i="1">
                <a:solidFill>
                  <a:srgbClr val="0000C0"/>
                </a:solidFill>
                <a:latin typeface="Consolas" panose="020B0609020204030204" pitchFamily="49" charset="0"/>
              </a:rPr>
              <a:t>HAS_QUARTER</a:t>
            </a:r>
            <a:r>
              <a:rPr lang="en-US" altLang="vi-VN">
                <a:solidFill>
                  <a:srgbClr val="000000"/>
                </a:solidFill>
                <a:latin typeface="Consolas" panose="020B0609020204030204" pitchFamily="49" charset="0"/>
              </a:rPr>
              <a:t> = 2;</a:t>
            </a:r>
            <a:endParaRPr lang="en-US" altLang="vi-VN">
              <a:latin typeface="Consolas" panose="020B0609020204030204" pitchFamily="49" charset="0"/>
            </a:endParaRPr>
          </a:p>
          <a:p>
            <a:r>
              <a:rPr lang="en-US" altLang="vi-VN" b="1">
                <a:solidFill>
                  <a:srgbClr val="7F0055"/>
                </a:solidFill>
                <a:latin typeface="Consolas" panose="020B0609020204030204" pitchFamily="49" charset="0"/>
              </a:rPr>
              <a:t>final</a:t>
            </a:r>
            <a:r>
              <a:rPr lang="en-US" altLang="vi-VN">
                <a:solidFill>
                  <a:srgbClr val="000000"/>
                </a:solidFill>
                <a:latin typeface="Consolas" panose="020B0609020204030204" pitchFamily="49" charset="0"/>
              </a:rPr>
              <a:t> </a:t>
            </a:r>
            <a:r>
              <a:rPr lang="en-US" altLang="vi-VN" b="1">
                <a:solidFill>
                  <a:srgbClr val="7F0055"/>
                </a:solidFill>
                <a:latin typeface="Consolas" panose="020B0609020204030204" pitchFamily="49" charset="0"/>
              </a:rPr>
              <a:t>static</a:t>
            </a:r>
            <a:r>
              <a:rPr lang="en-US" altLang="vi-VN">
                <a:solidFill>
                  <a:srgbClr val="000000"/>
                </a:solidFill>
                <a:latin typeface="Consolas" panose="020B0609020204030204" pitchFamily="49" charset="0"/>
              </a:rPr>
              <a:t> </a:t>
            </a:r>
            <a:r>
              <a:rPr lang="en-US" altLang="vi-VN" b="1">
                <a:solidFill>
                  <a:srgbClr val="7F0055"/>
                </a:solidFill>
                <a:latin typeface="Consolas" panose="020B0609020204030204" pitchFamily="49" charset="0"/>
              </a:rPr>
              <a:t>int</a:t>
            </a:r>
            <a:r>
              <a:rPr lang="en-US" altLang="vi-VN">
                <a:solidFill>
                  <a:srgbClr val="000000"/>
                </a:solidFill>
                <a:latin typeface="Consolas" panose="020B0609020204030204" pitchFamily="49" charset="0"/>
              </a:rPr>
              <a:t> </a:t>
            </a:r>
            <a:r>
              <a:rPr lang="en-US" altLang="vi-VN" i="1">
                <a:solidFill>
                  <a:srgbClr val="0000C0"/>
                </a:solidFill>
                <a:latin typeface="Consolas" panose="020B0609020204030204" pitchFamily="49" charset="0"/>
              </a:rPr>
              <a:t>SOLD</a:t>
            </a:r>
            <a:r>
              <a:rPr lang="en-US" altLang="vi-VN">
                <a:solidFill>
                  <a:srgbClr val="000000"/>
                </a:solidFill>
                <a:latin typeface="Consolas" panose="020B0609020204030204" pitchFamily="49" charset="0"/>
              </a:rPr>
              <a:t> = 3;</a:t>
            </a:r>
            <a:endParaRPr lang="en-US" altLang="vi-VN">
              <a:latin typeface="Consolas" panose="020B0609020204030204" pitchFamily="49" charset="0"/>
            </a:endParaRPr>
          </a:p>
          <a:p>
            <a:pPr>
              <a:spcBef>
                <a:spcPct val="30000"/>
              </a:spcBef>
            </a:pPr>
            <a:r>
              <a:rPr lang="en-US" altLang="vi-VN" b="1">
                <a:solidFill>
                  <a:srgbClr val="7F0055"/>
                </a:solidFill>
                <a:latin typeface="Consolas" panose="020B0609020204030204" pitchFamily="49" charset="0"/>
              </a:rPr>
              <a:t>int</a:t>
            </a:r>
            <a:r>
              <a:rPr lang="en-US" altLang="vi-VN">
                <a:solidFill>
                  <a:srgbClr val="000000"/>
                </a:solidFill>
                <a:latin typeface="Consolas" panose="020B0609020204030204" pitchFamily="49" charset="0"/>
              </a:rPr>
              <a:t> </a:t>
            </a:r>
            <a:r>
              <a:rPr lang="en-US" altLang="vi-VN">
                <a:solidFill>
                  <a:srgbClr val="0000C0"/>
                </a:solidFill>
                <a:latin typeface="Consolas" panose="020B0609020204030204" pitchFamily="49" charset="0"/>
              </a:rPr>
              <a:t>state</a:t>
            </a:r>
            <a:r>
              <a:rPr lang="en-US" altLang="vi-VN">
                <a:solidFill>
                  <a:srgbClr val="000000"/>
                </a:solidFill>
                <a:latin typeface="Consolas" panose="020B0609020204030204" pitchFamily="49" charset="0"/>
              </a:rPr>
              <a:t> = </a:t>
            </a:r>
            <a:r>
              <a:rPr lang="en-US" altLang="vi-VN" i="1">
                <a:solidFill>
                  <a:srgbClr val="0000C0"/>
                </a:solidFill>
                <a:latin typeface="Consolas" panose="020B0609020204030204" pitchFamily="49" charset="0"/>
              </a:rPr>
              <a:t>SOLD_OUT</a:t>
            </a:r>
            <a:r>
              <a:rPr lang="en-US" altLang="vi-VN">
                <a:solidFill>
                  <a:srgbClr val="000000"/>
                </a:solidFill>
                <a:latin typeface="Consolas" panose="020B0609020204030204" pitchFamily="49" charset="0"/>
              </a:rPr>
              <a:t>;</a:t>
            </a:r>
          </a:p>
        </p:txBody>
      </p:sp>
      <p:grpSp>
        <p:nvGrpSpPr>
          <p:cNvPr id="16405" name="Group 21"/>
          <p:cNvGrpSpPr>
            <a:grpSpLocks/>
          </p:cNvGrpSpPr>
          <p:nvPr/>
        </p:nvGrpSpPr>
        <p:grpSpPr bwMode="auto">
          <a:xfrm>
            <a:off x="2009775" y="1752601"/>
            <a:ext cx="4318000" cy="896938"/>
            <a:chOff x="1266" y="1056"/>
            <a:chExt cx="2720" cy="565"/>
          </a:xfrm>
        </p:grpSpPr>
        <p:sp>
          <p:nvSpPr>
            <p:cNvPr id="16388" name="Oval 5"/>
            <p:cNvSpPr>
              <a:spLocks noChangeArrowheads="1"/>
            </p:cNvSpPr>
            <p:nvPr/>
          </p:nvSpPr>
          <p:spPr bwMode="auto">
            <a:xfrm>
              <a:off x="1266" y="1104"/>
              <a:ext cx="606" cy="372"/>
            </a:xfrm>
            <a:prstGeom prst="roundRect">
              <a:avLst>
                <a:gd name="adj" fmla="val 24040"/>
              </a:avLst>
            </a:prstGeom>
            <a:solidFill>
              <a:srgbClr val="FFFFB9"/>
            </a:solidFill>
            <a:ln w="9525">
              <a:solidFill>
                <a:schemeClr val="tx1"/>
              </a:solidFill>
              <a:round/>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pPr algn="ctr"/>
              <a:r>
                <a:rPr lang="en-US" altLang="vi-VN" sz="1600" b="1">
                  <a:latin typeface="+mj-lt"/>
                </a:rPr>
                <a:t>Out of</a:t>
              </a:r>
            </a:p>
            <a:p>
              <a:pPr algn="ctr"/>
              <a:r>
                <a:rPr lang="en-US" altLang="vi-VN" sz="1600" b="1">
                  <a:latin typeface="+mj-lt"/>
                </a:rPr>
                <a:t> Gumballs</a:t>
              </a:r>
            </a:p>
          </p:txBody>
        </p:sp>
        <p:sp>
          <p:nvSpPr>
            <p:cNvPr id="16389" name="Oval 6"/>
            <p:cNvSpPr>
              <a:spLocks noChangeArrowheads="1"/>
            </p:cNvSpPr>
            <p:nvPr/>
          </p:nvSpPr>
          <p:spPr bwMode="auto">
            <a:xfrm>
              <a:off x="1986" y="1056"/>
              <a:ext cx="530" cy="325"/>
            </a:xfrm>
            <a:prstGeom prst="roundRect">
              <a:avLst>
                <a:gd name="adj" fmla="val 27920"/>
              </a:avLst>
            </a:prstGeom>
            <a:solidFill>
              <a:srgbClr val="FFFFB9"/>
            </a:solidFill>
            <a:ln w="9525">
              <a:solidFill>
                <a:schemeClr val="tx1"/>
              </a:solidFill>
              <a:round/>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pPr algn="ctr"/>
              <a:r>
                <a:rPr lang="en-US" altLang="vi-VN" sz="1600" b="1">
                  <a:latin typeface="+mj-lt"/>
                </a:rPr>
                <a:t>Has</a:t>
              </a:r>
            </a:p>
            <a:p>
              <a:pPr algn="ctr"/>
              <a:r>
                <a:rPr lang="en-US" altLang="vi-VN" sz="1600" b="1">
                  <a:latin typeface="+mj-lt"/>
                </a:rPr>
                <a:t>Quarter</a:t>
              </a:r>
            </a:p>
          </p:txBody>
        </p:sp>
        <p:sp>
          <p:nvSpPr>
            <p:cNvPr id="16390" name="Oval 7"/>
            <p:cNvSpPr>
              <a:spLocks noChangeArrowheads="1"/>
            </p:cNvSpPr>
            <p:nvPr/>
          </p:nvSpPr>
          <p:spPr bwMode="auto">
            <a:xfrm>
              <a:off x="2706" y="1296"/>
              <a:ext cx="530" cy="325"/>
            </a:xfrm>
            <a:prstGeom prst="roundRect">
              <a:avLst>
                <a:gd name="adj" fmla="val 30733"/>
              </a:avLst>
            </a:prstGeom>
            <a:solidFill>
              <a:srgbClr val="FFFFB9"/>
            </a:solidFill>
            <a:ln w="9525">
              <a:solidFill>
                <a:schemeClr val="tx1"/>
              </a:solidFill>
              <a:round/>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pPr algn="ctr"/>
              <a:r>
                <a:rPr lang="en-US" altLang="vi-VN" sz="1600" b="1">
                  <a:latin typeface="+mj-lt"/>
                </a:rPr>
                <a:t>No </a:t>
              </a:r>
            </a:p>
            <a:p>
              <a:pPr algn="ctr"/>
              <a:r>
                <a:rPr lang="en-US" altLang="vi-VN" sz="1600" b="1">
                  <a:latin typeface="+mj-lt"/>
                </a:rPr>
                <a:t>Quarter</a:t>
              </a:r>
            </a:p>
          </p:txBody>
        </p:sp>
        <p:sp>
          <p:nvSpPr>
            <p:cNvPr id="16391" name="Oval 8"/>
            <p:cNvSpPr>
              <a:spLocks noChangeArrowheads="1"/>
            </p:cNvSpPr>
            <p:nvPr/>
          </p:nvSpPr>
          <p:spPr bwMode="auto">
            <a:xfrm>
              <a:off x="3456" y="1104"/>
              <a:ext cx="530" cy="325"/>
            </a:xfrm>
            <a:prstGeom prst="roundRect">
              <a:avLst>
                <a:gd name="adj" fmla="val 22293"/>
              </a:avLst>
            </a:prstGeom>
            <a:solidFill>
              <a:srgbClr val="FFFFB9"/>
            </a:solidFill>
            <a:ln w="9525">
              <a:solidFill>
                <a:schemeClr val="tx1"/>
              </a:solidFill>
              <a:round/>
              <a:headEnd/>
              <a:tailEnd/>
            </a:ln>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pPr algn="ctr"/>
              <a:r>
                <a:rPr lang="en-US" altLang="vi-VN" sz="1600" b="1">
                  <a:latin typeface="+mj-lt"/>
                </a:rPr>
                <a:t>Gumball </a:t>
              </a:r>
            </a:p>
            <a:p>
              <a:pPr algn="ctr"/>
              <a:r>
                <a:rPr lang="en-US" altLang="vi-VN" sz="1600" b="1">
                  <a:latin typeface="+mj-lt"/>
                </a:rPr>
                <a:t>Sold</a:t>
              </a:r>
            </a:p>
          </p:txBody>
        </p:sp>
      </p:grpSp>
      <p:sp>
        <p:nvSpPr>
          <p:cNvPr id="16392" name="Text Box 9"/>
          <p:cNvSpPr txBox="1">
            <a:spLocks noChangeArrowheads="1"/>
          </p:cNvSpPr>
          <p:nvPr/>
        </p:nvSpPr>
        <p:spPr bwMode="auto">
          <a:xfrm>
            <a:off x="2971800" y="5452646"/>
            <a:ext cx="1355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600" b="1">
                <a:solidFill>
                  <a:srgbClr val="0022E0"/>
                </a:solidFill>
                <a:latin typeface="Arial" panose="020B0604020202020204" pitchFamily="34" charset="0"/>
              </a:rPr>
              <a:t>Turns crank</a:t>
            </a:r>
          </a:p>
        </p:txBody>
      </p:sp>
      <p:sp>
        <p:nvSpPr>
          <p:cNvPr id="16393" name="Text Box 10"/>
          <p:cNvSpPr txBox="1">
            <a:spLocks noChangeArrowheads="1"/>
          </p:cNvSpPr>
          <p:nvPr/>
        </p:nvSpPr>
        <p:spPr bwMode="auto">
          <a:xfrm>
            <a:off x="4953000" y="5605046"/>
            <a:ext cx="1725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600" b="1">
                <a:solidFill>
                  <a:srgbClr val="0022E0"/>
                </a:solidFill>
                <a:latin typeface="Arial" panose="020B0604020202020204" pitchFamily="34" charset="0"/>
              </a:rPr>
              <a:t>Ejects quarters</a:t>
            </a:r>
          </a:p>
        </p:txBody>
      </p:sp>
      <p:sp>
        <p:nvSpPr>
          <p:cNvPr id="16394" name="Text Box 11"/>
          <p:cNvSpPr txBox="1">
            <a:spLocks noChangeArrowheads="1"/>
          </p:cNvSpPr>
          <p:nvPr/>
        </p:nvSpPr>
        <p:spPr bwMode="auto">
          <a:xfrm>
            <a:off x="1676400" y="5909846"/>
            <a:ext cx="17363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600" b="1">
                <a:solidFill>
                  <a:srgbClr val="0022E0"/>
                </a:solidFill>
                <a:latin typeface="Arial" panose="020B0604020202020204" pitchFamily="34" charset="0"/>
              </a:rPr>
              <a:t>Inserts quarters</a:t>
            </a:r>
          </a:p>
        </p:txBody>
      </p:sp>
      <p:sp>
        <p:nvSpPr>
          <p:cNvPr id="16395" name="Text Box 12"/>
          <p:cNvSpPr txBox="1">
            <a:spLocks noChangeArrowheads="1"/>
          </p:cNvSpPr>
          <p:nvPr/>
        </p:nvSpPr>
        <p:spPr bwMode="auto">
          <a:xfrm>
            <a:off x="3886200" y="5986046"/>
            <a:ext cx="10727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600" b="1">
                <a:solidFill>
                  <a:srgbClr val="0022E0"/>
                </a:solidFill>
                <a:latin typeface="Arial" panose="020B0604020202020204" pitchFamily="34" charset="0"/>
              </a:rPr>
              <a:t>dispense</a:t>
            </a:r>
          </a:p>
        </p:txBody>
      </p:sp>
      <p:sp>
        <p:nvSpPr>
          <p:cNvPr id="16397" name="Text Box 15"/>
          <p:cNvSpPr txBox="1">
            <a:spLocks noChangeArrowheads="1"/>
          </p:cNvSpPr>
          <p:nvPr/>
        </p:nvSpPr>
        <p:spPr bwMode="auto">
          <a:xfrm>
            <a:off x="5562600" y="3530600"/>
            <a:ext cx="2911475" cy="527050"/>
          </a:xfrm>
          <a:prstGeom prst="rect">
            <a:avLst/>
          </a:prstGeom>
          <a:solidFill>
            <a:srgbClr val="CCFFCC"/>
          </a:solidFill>
          <a:ln w="9525">
            <a:solidFill>
              <a:srgbClr val="C0C0C0"/>
            </a:solidFill>
            <a:miter lim="800000"/>
            <a:headEnd/>
            <a:tailEnd/>
          </a:ln>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400">
                <a:solidFill>
                  <a:srgbClr val="0A00D8"/>
                </a:solidFill>
                <a:latin typeface="Arial" panose="020B0604020202020204" pitchFamily="34" charset="0"/>
                <a:cs typeface="Arial" panose="020B0604020202020204" pitchFamily="34" charset="0"/>
              </a:rPr>
              <a:t>Here’s each state represented by a unique integer</a:t>
            </a:r>
          </a:p>
        </p:txBody>
      </p:sp>
      <p:sp>
        <p:nvSpPr>
          <p:cNvPr id="16399" name="Text Box 17"/>
          <p:cNvSpPr txBox="1">
            <a:spLocks noChangeArrowheads="1"/>
          </p:cNvSpPr>
          <p:nvPr/>
        </p:nvSpPr>
        <p:spPr bwMode="auto">
          <a:xfrm>
            <a:off x="5562600" y="4375150"/>
            <a:ext cx="2819400" cy="527050"/>
          </a:xfrm>
          <a:prstGeom prst="rect">
            <a:avLst/>
          </a:prstGeom>
          <a:solidFill>
            <a:srgbClr val="CCFFCC"/>
          </a:solidFill>
          <a:ln w="9525">
            <a:solidFill>
              <a:srgbClr val="C0C0C0"/>
            </a:solidFill>
            <a:miter lim="800000"/>
            <a:headEnd/>
            <a:tailEnd/>
          </a:ln>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400">
                <a:solidFill>
                  <a:srgbClr val="0A00D8"/>
                </a:solidFill>
                <a:latin typeface="Arial" panose="020B0604020202020204" pitchFamily="34" charset="0"/>
                <a:cs typeface="Arial" panose="020B0604020202020204" pitchFamily="34" charset="0"/>
              </a:rPr>
              <a:t>We hold the current state in an instance variable.</a:t>
            </a:r>
          </a:p>
        </p:txBody>
      </p:sp>
      <p:sp>
        <p:nvSpPr>
          <p:cNvPr id="16403" name="Line 19"/>
          <p:cNvSpPr>
            <a:spLocks noChangeShapeType="1"/>
          </p:cNvSpPr>
          <p:nvPr/>
        </p:nvSpPr>
        <p:spPr bwMode="auto">
          <a:xfrm flipH="1">
            <a:off x="3657600" y="4749800"/>
            <a:ext cx="1905000" cy="0"/>
          </a:xfrm>
          <a:prstGeom prst="line">
            <a:avLst/>
          </a:prstGeom>
          <a:noFill/>
          <a:ln w="28575">
            <a:solidFill>
              <a:srgbClr val="E719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vi-VN"/>
          </a:p>
        </p:txBody>
      </p:sp>
      <p:sp>
        <p:nvSpPr>
          <p:cNvPr id="16404" name="Freeform 20"/>
          <p:cNvSpPr>
            <a:spLocks/>
          </p:cNvSpPr>
          <p:nvPr/>
        </p:nvSpPr>
        <p:spPr bwMode="auto">
          <a:xfrm>
            <a:off x="4800600" y="3606800"/>
            <a:ext cx="762000" cy="355600"/>
          </a:xfrm>
          <a:custGeom>
            <a:avLst/>
            <a:gdLst>
              <a:gd name="T0" fmla="*/ 576 w 576"/>
              <a:gd name="T1" fmla="*/ 200 h 224"/>
              <a:gd name="T2" fmla="*/ 480 w 576"/>
              <a:gd name="T3" fmla="*/ 200 h 224"/>
              <a:gd name="T4" fmla="*/ 384 w 576"/>
              <a:gd name="T5" fmla="*/ 56 h 224"/>
              <a:gd name="T6" fmla="*/ 240 w 576"/>
              <a:gd name="T7" fmla="*/ 8 h 224"/>
              <a:gd name="T8" fmla="*/ 96 w 576"/>
              <a:gd name="T9" fmla="*/ 104 h 224"/>
              <a:gd name="T10" fmla="*/ 0 w 576"/>
              <a:gd name="T11" fmla="*/ 104 h 224"/>
            </a:gdLst>
            <a:ahLst/>
            <a:cxnLst>
              <a:cxn ang="0">
                <a:pos x="T0" y="T1"/>
              </a:cxn>
              <a:cxn ang="0">
                <a:pos x="T2" y="T3"/>
              </a:cxn>
              <a:cxn ang="0">
                <a:pos x="T4" y="T5"/>
              </a:cxn>
              <a:cxn ang="0">
                <a:pos x="T6" y="T7"/>
              </a:cxn>
              <a:cxn ang="0">
                <a:pos x="T8" y="T9"/>
              </a:cxn>
              <a:cxn ang="0">
                <a:pos x="T10" y="T11"/>
              </a:cxn>
            </a:cxnLst>
            <a:rect l="0" t="0" r="r" b="b"/>
            <a:pathLst>
              <a:path w="576" h="224">
                <a:moveTo>
                  <a:pt x="576" y="200"/>
                </a:moveTo>
                <a:cubicBezTo>
                  <a:pt x="544" y="212"/>
                  <a:pt x="512" y="224"/>
                  <a:pt x="480" y="200"/>
                </a:cubicBezTo>
                <a:cubicBezTo>
                  <a:pt x="448" y="176"/>
                  <a:pt x="424" y="88"/>
                  <a:pt x="384" y="56"/>
                </a:cubicBezTo>
                <a:cubicBezTo>
                  <a:pt x="344" y="24"/>
                  <a:pt x="288" y="0"/>
                  <a:pt x="240" y="8"/>
                </a:cubicBezTo>
                <a:cubicBezTo>
                  <a:pt x="192" y="16"/>
                  <a:pt x="136" y="88"/>
                  <a:pt x="96" y="104"/>
                </a:cubicBezTo>
                <a:cubicBezTo>
                  <a:pt x="56" y="120"/>
                  <a:pt x="28" y="112"/>
                  <a:pt x="0" y="104"/>
                </a:cubicBezTo>
              </a:path>
            </a:pathLst>
          </a:custGeom>
          <a:noFill/>
          <a:ln w="28575"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vi-V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40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38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4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40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40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7">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39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39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3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3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P spid="16401" grpId="0" uiExpand="1" animBg="1"/>
      <p:bldP spid="16392" grpId="0"/>
      <p:bldP spid="16393" grpId="0"/>
      <p:bldP spid="16394" grpId="0"/>
      <p:bldP spid="16395" grpId="0"/>
      <p:bldP spid="16397" grpId="0" uiExpand="1" animBg="1"/>
      <p:bldP spid="16399" grpId="0" uiExpand="1" animBg="1"/>
      <p:bldP spid="16403" grpId="0" animBg="1"/>
      <p:bldP spid="1640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vi-VN"/>
              <a:t>State of Things (contd.)</a:t>
            </a:r>
          </a:p>
        </p:txBody>
      </p:sp>
      <p:sp>
        <p:nvSpPr>
          <p:cNvPr id="17421" name="Rectangle 13"/>
          <p:cNvSpPr>
            <a:spLocks noGrp="1" noChangeArrowheads="1"/>
          </p:cNvSpPr>
          <p:nvPr>
            <p:ph idx="1"/>
          </p:nvPr>
        </p:nvSpPr>
        <p:spPr>
          <a:xfrm>
            <a:off x="457200" y="1371599"/>
            <a:ext cx="8229600" cy="2164339"/>
          </a:xfrm>
        </p:spPr>
        <p:txBody>
          <a:bodyPr/>
          <a:lstStyle/>
          <a:p>
            <a:r>
              <a:rPr lang="en-US" altLang="vi-VN"/>
              <a:t>Now we create a method that acts as a state machine. For each action, we use conditionals to determine what behavior is appropriate in each state.</a:t>
            </a:r>
          </a:p>
          <a:p>
            <a:r>
              <a:rPr lang="en-US" altLang="vi-VN"/>
              <a:t>For example, for insert quarter action:</a:t>
            </a:r>
          </a:p>
        </p:txBody>
      </p:sp>
      <p:sp>
        <p:nvSpPr>
          <p:cNvPr id="10" name="Date Placeholder 5"/>
          <p:cNvSpPr>
            <a:spLocks noGrp="1"/>
          </p:cNvSpPr>
          <p:nvPr>
            <p:ph type="dt" sz="half" idx="10"/>
          </p:nvPr>
        </p:nvSpPr>
        <p:spPr/>
        <p:txBody>
          <a:bodyPr/>
          <a:lstStyle/>
          <a:p>
            <a:fld id="{7290A667-67C8-41AE-8B33-B1CF2FA59C40}" type="datetime1">
              <a:rPr lang="en-US" altLang="vi-VN" smtClean="0"/>
              <a:pPr/>
              <a:t>4/19/2023</a:t>
            </a:fld>
            <a:endParaRPr lang="en-US" altLang="vi-VN"/>
          </a:p>
        </p:txBody>
      </p:sp>
      <p:sp>
        <p:nvSpPr>
          <p:cNvPr id="9" name="Slide Number Placeholder 4"/>
          <p:cNvSpPr>
            <a:spLocks noGrp="1"/>
          </p:cNvSpPr>
          <p:nvPr>
            <p:ph type="sldNum" sz="quarter" idx="12"/>
          </p:nvPr>
        </p:nvSpPr>
        <p:spPr/>
        <p:txBody>
          <a:bodyPr/>
          <a:lstStyle/>
          <a:p>
            <a:fld id="{9E71F124-C6E4-4C4A-962C-59DB95004EBA}" type="slidenum">
              <a:rPr lang="en-US" altLang="vi-VN" smtClean="0"/>
              <a:pPr/>
              <a:t>5</a:t>
            </a:fld>
            <a:endParaRPr lang="en-US" altLang="vi-VN"/>
          </a:p>
        </p:txBody>
      </p:sp>
      <p:sp>
        <p:nvSpPr>
          <p:cNvPr id="17417" name="Text Box 9"/>
          <p:cNvSpPr txBox="1">
            <a:spLocks noChangeArrowheads="1"/>
          </p:cNvSpPr>
          <p:nvPr/>
        </p:nvSpPr>
        <p:spPr bwMode="auto">
          <a:xfrm>
            <a:off x="685800" y="3582412"/>
            <a:ext cx="8001000" cy="3046988"/>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vi-VN" b="1" spc="-130">
                <a:solidFill>
                  <a:srgbClr val="7F0055"/>
                </a:solidFill>
                <a:latin typeface="Consolas" panose="020B0609020204030204" pitchFamily="49" charset="0"/>
                <a:cs typeface="Consolas" panose="020B0609020204030204" pitchFamily="49" charset="0"/>
              </a:rPr>
              <a:t>public</a:t>
            </a:r>
            <a:r>
              <a:rPr lang="en-US" altLang="vi-VN" spc="-130">
                <a:solidFill>
                  <a:srgbClr val="000000"/>
                </a:solidFill>
                <a:latin typeface="Consolas" panose="020B0609020204030204" pitchFamily="49" charset="0"/>
                <a:cs typeface="Consolas" panose="020B0609020204030204" pitchFamily="49" charset="0"/>
              </a:rPr>
              <a:t> </a:t>
            </a:r>
            <a:r>
              <a:rPr lang="en-US" altLang="vi-VN" b="1" spc="-130">
                <a:solidFill>
                  <a:srgbClr val="7F0055"/>
                </a:solidFill>
                <a:latin typeface="Consolas" panose="020B0609020204030204" pitchFamily="49" charset="0"/>
                <a:cs typeface="Consolas" panose="020B0609020204030204" pitchFamily="49" charset="0"/>
              </a:rPr>
              <a:t>void</a:t>
            </a:r>
            <a:r>
              <a:rPr lang="en-US" altLang="vi-VN" spc="-130">
                <a:solidFill>
                  <a:srgbClr val="000000"/>
                </a:solidFill>
                <a:latin typeface="Consolas" panose="020B0609020204030204" pitchFamily="49" charset="0"/>
                <a:cs typeface="Consolas" panose="020B0609020204030204" pitchFamily="49" charset="0"/>
              </a:rPr>
              <a:t> insertQuarter() {</a:t>
            </a:r>
            <a:endParaRPr lang="en-US" altLang="vi-VN" spc="-130">
              <a:latin typeface="Consolas" panose="020B0609020204030204" pitchFamily="49" charset="0"/>
              <a:cs typeface="Consolas" panose="020B0609020204030204" pitchFamily="49" charset="0"/>
            </a:endParaRPr>
          </a:p>
          <a:p>
            <a:r>
              <a:rPr lang="en-US" altLang="vi-VN" b="1" spc="-130">
                <a:solidFill>
                  <a:srgbClr val="7F0055"/>
                </a:solidFill>
                <a:latin typeface="Consolas" panose="020B0609020204030204" pitchFamily="49" charset="0"/>
                <a:cs typeface="Consolas" panose="020B0609020204030204" pitchFamily="49" charset="0"/>
              </a:rPr>
              <a:t>   if</a:t>
            </a:r>
            <a:r>
              <a:rPr lang="en-US" altLang="vi-VN" spc="-130">
                <a:solidFill>
                  <a:srgbClr val="000000"/>
                </a:solidFill>
                <a:latin typeface="Consolas" panose="020B0609020204030204" pitchFamily="49" charset="0"/>
                <a:cs typeface="Consolas" panose="020B0609020204030204" pitchFamily="49" charset="0"/>
              </a:rPr>
              <a:t> (</a:t>
            </a:r>
            <a:r>
              <a:rPr lang="en-US" altLang="vi-VN" spc="-130">
                <a:solidFill>
                  <a:srgbClr val="0000C0"/>
                </a:solidFill>
                <a:latin typeface="Consolas" panose="020B0609020204030204" pitchFamily="49" charset="0"/>
                <a:cs typeface="Consolas" panose="020B0609020204030204" pitchFamily="49" charset="0"/>
              </a:rPr>
              <a:t>state</a:t>
            </a:r>
            <a:r>
              <a:rPr lang="en-US" altLang="vi-VN" spc="-130">
                <a:solidFill>
                  <a:srgbClr val="000000"/>
                </a:solidFill>
                <a:latin typeface="Consolas" panose="020B0609020204030204" pitchFamily="49" charset="0"/>
                <a:cs typeface="Consolas" panose="020B0609020204030204" pitchFamily="49" charset="0"/>
              </a:rPr>
              <a:t> == </a:t>
            </a:r>
            <a:r>
              <a:rPr lang="en-US" altLang="vi-VN" i="1" spc="-130">
                <a:solidFill>
                  <a:srgbClr val="0000C0"/>
                </a:solidFill>
                <a:latin typeface="Consolas" panose="020B0609020204030204" pitchFamily="49" charset="0"/>
                <a:cs typeface="Consolas" panose="020B0609020204030204" pitchFamily="49" charset="0"/>
              </a:rPr>
              <a:t>HAS_QUARTER</a:t>
            </a:r>
            <a:r>
              <a:rPr lang="en-US" altLang="vi-VN" spc="-130">
                <a:solidFill>
                  <a:srgbClr val="000000"/>
                </a:solidFill>
                <a:latin typeface="Consolas" panose="020B0609020204030204" pitchFamily="49" charset="0"/>
                <a:cs typeface="Consolas" panose="020B0609020204030204" pitchFamily="49" charset="0"/>
              </a:rPr>
              <a:t>) {</a:t>
            </a:r>
            <a:endParaRPr lang="en-US" altLang="vi-VN" spc="-130">
              <a:latin typeface="Consolas" panose="020B0609020204030204" pitchFamily="49" charset="0"/>
              <a:cs typeface="Consolas" panose="020B0609020204030204" pitchFamily="49" charset="0"/>
            </a:endParaRPr>
          </a:p>
          <a:p>
            <a:r>
              <a:rPr lang="en-US" altLang="vi-VN" spc="-130">
                <a:solidFill>
                  <a:srgbClr val="000000"/>
                </a:solidFill>
                <a:latin typeface="Consolas" panose="020B0609020204030204" pitchFamily="49" charset="0"/>
                <a:cs typeface="Consolas" panose="020B0609020204030204" pitchFamily="49" charset="0"/>
              </a:rPr>
              <a:t>      System.</a:t>
            </a:r>
            <a:r>
              <a:rPr lang="en-US" altLang="vi-VN" i="1" spc="-130">
                <a:solidFill>
                  <a:srgbClr val="0000C0"/>
                </a:solidFill>
                <a:latin typeface="Consolas" panose="020B0609020204030204" pitchFamily="49" charset="0"/>
                <a:cs typeface="Consolas" panose="020B0609020204030204" pitchFamily="49" charset="0"/>
              </a:rPr>
              <a:t>out</a:t>
            </a:r>
            <a:r>
              <a:rPr lang="en-US" altLang="vi-VN" spc="-130">
                <a:solidFill>
                  <a:srgbClr val="000000"/>
                </a:solidFill>
                <a:latin typeface="Consolas" panose="020B0609020204030204" pitchFamily="49" charset="0"/>
                <a:cs typeface="Consolas" panose="020B0609020204030204" pitchFamily="49" charset="0"/>
              </a:rPr>
              <a:t>.println(</a:t>
            </a:r>
            <a:r>
              <a:rPr lang="en-US" altLang="vi-VN" spc="-130">
                <a:solidFill>
                  <a:srgbClr val="2A00FF"/>
                </a:solidFill>
                <a:latin typeface="Consolas" panose="020B0609020204030204" pitchFamily="49" charset="0"/>
                <a:cs typeface="Consolas" panose="020B0609020204030204" pitchFamily="49" charset="0"/>
              </a:rPr>
              <a:t>"You can't insert another quarter"</a:t>
            </a:r>
            <a:r>
              <a:rPr lang="en-US" altLang="vi-VN" spc="-130">
                <a:solidFill>
                  <a:srgbClr val="000000"/>
                </a:solidFill>
                <a:latin typeface="Consolas" panose="020B0609020204030204" pitchFamily="49" charset="0"/>
                <a:cs typeface="Consolas" panose="020B0609020204030204" pitchFamily="49" charset="0"/>
              </a:rPr>
              <a:t>);</a:t>
            </a:r>
            <a:endParaRPr lang="en-US" altLang="vi-VN" spc="-130">
              <a:latin typeface="Consolas" panose="020B0609020204030204" pitchFamily="49" charset="0"/>
              <a:cs typeface="Consolas" panose="020B0609020204030204" pitchFamily="49" charset="0"/>
            </a:endParaRPr>
          </a:p>
          <a:p>
            <a:r>
              <a:rPr lang="en-US" altLang="vi-VN" spc="-130">
                <a:solidFill>
                  <a:srgbClr val="000000"/>
                </a:solidFill>
                <a:latin typeface="Consolas" panose="020B0609020204030204" pitchFamily="49" charset="0"/>
                <a:cs typeface="Consolas" panose="020B0609020204030204" pitchFamily="49" charset="0"/>
              </a:rPr>
              <a:t>   } </a:t>
            </a:r>
            <a:r>
              <a:rPr lang="en-US" altLang="vi-VN" b="1" spc="-130">
                <a:solidFill>
                  <a:srgbClr val="7F0055"/>
                </a:solidFill>
                <a:latin typeface="Consolas" panose="020B0609020204030204" pitchFamily="49" charset="0"/>
                <a:cs typeface="Consolas" panose="020B0609020204030204" pitchFamily="49" charset="0"/>
              </a:rPr>
              <a:t>else</a:t>
            </a:r>
            <a:r>
              <a:rPr lang="en-US" altLang="vi-VN" spc="-130">
                <a:solidFill>
                  <a:srgbClr val="000000"/>
                </a:solidFill>
                <a:latin typeface="Consolas" panose="020B0609020204030204" pitchFamily="49" charset="0"/>
                <a:cs typeface="Consolas" panose="020B0609020204030204" pitchFamily="49" charset="0"/>
              </a:rPr>
              <a:t> </a:t>
            </a:r>
            <a:r>
              <a:rPr lang="en-US" altLang="vi-VN" b="1" spc="-130">
                <a:solidFill>
                  <a:srgbClr val="7F0055"/>
                </a:solidFill>
                <a:latin typeface="Consolas" panose="020B0609020204030204" pitchFamily="49" charset="0"/>
                <a:cs typeface="Consolas" panose="020B0609020204030204" pitchFamily="49" charset="0"/>
              </a:rPr>
              <a:t>if</a:t>
            </a:r>
            <a:r>
              <a:rPr lang="en-US" altLang="vi-VN" spc="-130">
                <a:solidFill>
                  <a:srgbClr val="000000"/>
                </a:solidFill>
                <a:latin typeface="Consolas" panose="020B0609020204030204" pitchFamily="49" charset="0"/>
                <a:cs typeface="Consolas" panose="020B0609020204030204" pitchFamily="49" charset="0"/>
              </a:rPr>
              <a:t> (</a:t>
            </a:r>
            <a:r>
              <a:rPr lang="en-US" altLang="vi-VN" spc="-130">
                <a:solidFill>
                  <a:srgbClr val="0000C0"/>
                </a:solidFill>
                <a:latin typeface="Consolas" panose="020B0609020204030204" pitchFamily="49" charset="0"/>
                <a:cs typeface="Consolas" panose="020B0609020204030204" pitchFamily="49" charset="0"/>
              </a:rPr>
              <a:t>state</a:t>
            </a:r>
            <a:r>
              <a:rPr lang="en-US" altLang="vi-VN" spc="-130">
                <a:solidFill>
                  <a:srgbClr val="000000"/>
                </a:solidFill>
                <a:latin typeface="Consolas" panose="020B0609020204030204" pitchFamily="49" charset="0"/>
                <a:cs typeface="Consolas" panose="020B0609020204030204" pitchFamily="49" charset="0"/>
              </a:rPr>
              <a:t> == </a:t>
            </a:r>
            <a:r>
              <a:rPr lang="en-US" altLang="vi-VN" i="1" spc="-130">
                <a:solidFill>
                  <a:srgbClr val="0000C0"/>
                </a:solidFill>
                <a:latin typeface="Consolas" panose="020B0609020204030204" pitchFamily="49" charset="0"/>
                <a:cs typeface="Consolas" panose="020B0609020204030204" pitchFamily="49" charset="0"/>
              </a:rPr>
              <a:t>NO_QUARTER</a:t>
            </a:r>
            <a:r>
              <a:rPr lang="en-US" altLang="vi-VN" spc="-130">
                <a:solidFill>
                  <a:srgbClr val="000000"/>
                </a:solidFill>
                <a:latin typeface="Consolas" panose="020B0609020204030204" pitchFamily="49" charset="0"/>
                <a:cs typeface="Consolas" panose="020B0609020204030204" pitchFamily="49" charset="0"/>
              </a:rPr>
              <a:t>) {</a:t>
            </a:r>
            <a:endParaRPr lang="en-US" altLang="vi-VN" spc="-130">
              <a:latin typeface="Consolas" panose="020B0609020204030204" pitchFamily="49" charset="0"/>
              <a:cs typeface="Consolas" panose="020B0609020204030204" pitchFamily="49" charset="0"/>
            </a:endParaRPr>
          </a:p>
          <a:p>
            <a:r>
              <a:rPr lang="en-US" altLang="vi-VN" spc="-130">
                <a:solidFill>
                  <a:srgbClr val="0000C0"/>
                </a:solidFill>
                <a:latin typeface="Consolas" panose="020B0609020204030204" pitchFamily="49" charset="0"/>
                <a:cs typeface="Consolas" panose="020B0609020204030204" pitchFamily="49" charset="0"/>
              </a:rPr>
              <a:t>      state</a:t>
            </a:r>
            <a:r>
              <a:rPr lang="en-US" altLang="vi-VN" spc="-130">
                <a:solidFill>
                  <a:srgbClr val="000000"/>
                </a:solidFill>
                <a:latin typeface="Consolas" panose="020B0609020204030204" pitchFamily="49" charset="0"/>
                <a:cs typeface="Consolas" panose="020B0609020204030204" pitchFamily="49" charset="0"/>
              </a:rPr>
              <a:t> = </a:t>
            </a:r>
            <a:r>
              <a:rPr lang="en-US" altLang="vi-VN" i="1" spc="-130">
                <a:solidFill>
                  <a:srgbClr val="0000C0"/>
                </a:solidFill>
                <a:latin typeface="Consolas" panose="020B0609020204030204" pitchFamily="49" charset="0"/>
                <a:cs typeface="Consolas" panose="020B0609020204030204" pitchFamily="49" charset="0"/>
              </a:rPr>
              <a:t>HAS_QUARTER</a:t>
            </a:r>
            <a:r>
              <a:rPr lang="en-US" altLang="vi-VN" spc="-130">
                <a:solidFill>
                  <a:srgbClr val="000000"/>
                </a:solidFill>
                <a:latin typeface="Consolas" panose="020B0609020204030204" pitchFamily="49" charset="0"/>
                <a:cs typeface="Consolas" panose="020B0609020204030204" pitchFamily="49" charset="0"/>
              </a:rPr>
              <a:t>;</a:t>
            </a:r>
            <a:endParaRPr lang="en-US" altLang="vi-VN" spc="-130">
              <a:latin typeface="Consolas" panose="020B0609020204030204" pitchFamily="49" charset="0"/>
              <a:cs typeface="Consolas" panose="020B0609020204030204" pitchFamily="49" charset="0"/>
            </a:endParaRPr>
          </a:p>
          <a:p>
            <a:r>
              <a:rPr lang="en-US" altLang="vi-VN" spc="-130">
                <a:solidFill>
                  <a:srgbClr val="000000"/>
                </a:solidFill>
                <a:latin typeface="Consolas" panose="020B0609020204030204" pitchFamily="49" charset="0"/>
                <a:cs typeface="Consolas" panose="020B0609020204030204" pitchFamily="49" charset="0"/>
              </a:rPr>
              <a:t>      System.</a:t>
            </a:r>
            <a:r>
              <a:rPr lang="en-US" altLang="vi-VN" i="1" spc="-130">
                <a:solidFill>
                  <a:srgbClr val="0000C0"/>
                </a:solidFill>
                <a:latin typeface="Consolas" panose="020B0609020204030204" pitchFamily="49" charset="0"/>
                <a:cs typeface="Consolas" panose="020B0609020204030204" pitchFamily="49" charset="0"/>
              </a:rPr>
              <a:t>out</a:t>
            </a:r>
            <a:r>
              <a:rPr lang="en-US" altLang="vi-VN" spc="-130">
                <a:solidFill>
                  <a:srgbClr val="000000"/>
                </a:solidFill>
                <a:latin typeface="Consolas" panose="020B0609020204030204" pitchFamily="49" charset="0"/>
                <a:cs typeface="Consolas" panose="020B0609020204030204" pitchFamily="49" charset="0"/>
              </a:rPr>
              <a:t>.println(</a:t>
            </a:r>
            <a:r>
              <a:rPr lang="en-US" altLang="vi-VN" spc="-130">
                <a:solidFill>
                  <a:srgbClr val="2A00FF"/>
                </a:solidFill>
                <a:latin typeface="Consolas" panose="020B0609020204030204" pitchFamily="49" charset="0"/>
                <a:cs typeface="Consolas" panose="020B0609020204030204" pitchFamily="49" charset="0"/>
              </a:rPr>
              <a:t>"You inserted a quarter"</a:t>
            </a:r>
            <a:r>
              <a:rPr lang="en-US" altLang="vi-VN" spc="-130">
                <a:solidFill>
                  <a:srgbClr val="000000"/>
                </a:solidFill>
                <a:latin typeface="Consolas" panose="020B0609020204030204" pitchFamily="49" charset="0"/>
                <a:cs typeface="Consolas" panose="020B0609020204030204" pitchFamily="49" charset="0"/>
              </a:rPr>
              <a:t>);</a:t>
            </a:r>
            <a:endParaRPr lang="en-US" altLang="vi-VN" spc="-130">
              <a:latin typeface="Consolas" panose="020B0609020204030204" pitchFamily="49" charset="0"/>
              <a:cs typeface="Consolas" panose="020B0609020204030204" pitchFamily="49" charset="0"/>
            </a:endParaRPr>
          </a:p>
          <a:p>
            <a:r>
              <a:rPr lang="en-US" altLang="vi-VN" spc="-130">
                <a:solidFill>
                  <a:srgbClr val="000000"/>
                </a:solidFill>
                <a:latin typeface="Consolas" panose="020B0609020204030204" pitchFamily="49" charset="0"/>
                <a:cs typeface="Consolas" panose="020B0609020204030204" pitchFamily="49" charset="0"/>
              </a:rPr>
              <a:t>   } </a:t>
            </a:r>
            <a:r>
              <a:rPr lang="en-US" altLang="vi-VN" b="1" spc="-130">
                <a:solidFill>
                  <a:srgbClr val="7F0055"/>
                </a:solidFill>
                <a:latin typeface="Consolas" panose="020B0609020204030204" pitchFamily="49" charset="0"/>
                <a:cs typeface="Consolas" panose="020B0609020204030204" pitchFamily="49" charset="0"/>
              </a:rPr>
              <a:t>else</a:t>
            </a:r>
            <a:r>
              <a:rPr lang="en-US" altLang="vi-VN" spc="-130">
                <a:solidFill>
                  <a:srgbClr val="000000"/>
                </a:solidFill>
                <a:latin typeface="Consolas" panose="020B0609020204030204" pitchFamily="49" charset="0"/>
                <a:cs typeface="Consolas" panose="020B0609020204030204" pitchFamily="49" charset="0"/>
              </a:rPr>
              <a:t> </a:t>
            </a:r>
            <a:r>
              <a:rPr lang="en-US" altLang="vi-VN" b="1" spc="-130">
                <a:solidFill>
                  <a:srgbClr val="7F0055"/>
                </a:solidFill>
                <a:latin typeface="Consolas" panose="020B0609020204030204" pitchFamily="49" charset="0"/>
                <a:cs typeface="Consolas" panose="020B0609020204030204" pitchFamily="49" charset="0"/>
              </a:rPr>
              <a:t>if</a:t>
            </a:r>
            <a:r>
              <a:rPr lang="en-US" altLang="vi-VN" spc="-130">
                <a:solidFill>
                  <a:srgbClr val="000000"/>
                </a:solidFill>
                <a:latin typeface="Consolas" panose="020B0609020204030204" pitchFamily="49" charset="0"/>
                <a:cs typeface="Consolas" panose="020B0609020204030204" pitchFamily="49" charset="0"/>
              </a:rPr>
              <a:t> (</a:t>
            </a:r>
            <a:r>
              <a:rPr lang="en-US" altLang="vi-VN" spc="-130">
                <a:solidFill>
                  <a:srgbClr val="0000C0"/>
                </a:solidFill>
                <a:latin typeface="Consolas" panose="020B0609020204030204" pitchFamily="49" charset="0"/>
                <a:cs typeface="Consolas" panose="020B0609020204030204" pitchFamily="49" charset="0"/>
              </a:rPr>
              <a:t>state</a:t>
            </a:r>
            <a:r>
              <a:rPr lang="en-US" altLang="vi-VN" spc="-130">
                <a:solidFill>
                  <a:srgbClr val="000000"/>
                </a:solidFill>
                <a:latin typeface="Consolas" panose="020B0609020204030204" pitchFamily="49" charset="0"/>
                <a:cs typeface="Consolas" panose="020B0609020204030204" pitchFamily="49" charset="0"/>
              </a:rPr>
              <a:t> == </a:t>
            </a:r>
            <a:r>
              <a:rPr lang="en-US" altLang="vi-VN" i="1" spc="-130">
                <a:solidFill>
                  <a:srgbClr val="0000C0"/>
                </a:solidFill>
                <a:latin typeface="Consolas" panose="020B0609020204030204" pitchFamily="49" charset="0"/>
                <a:cs typeface="Consolas" panose="020B0609020204030204" pitchFamily="49" charset="0"/>
              </a:rPr>
              <a:t>SOLD_OUT</a:t>
            </a:r>
            <a:r>
              <a:rPr lang="en-US" altLang="vi-VN" spc="-130">
                <a:solidFill>
                  <a:srgbClr val="000000"/>
                </a:solidFill>
                <a:latin typeface="Consolas" panose="020B0609020204030204" pitchFamily="49" charset="0"/>
                <a:cs typeface="Consolas" panose="020B0609020204030204" pitchFamily="49" charset="0"/>
              </a:rPr>
              <a:t>) {</a:t>
            </a:r>
            <a:endParaRPr lang="en-US" altLang="vi-VN" spc="-130">
              <a:latin typeface="Consolas" panose="020B0609020204030204" pitchFamily="49" charset="0"/>
              <a:cs typeface="Consolas" panose="020B0609020204030204" pitchFamily="49" charset="0"/>
            </a:endParaRPr>
          </a:p>
          <a:p>
            <a:r>
              <a:rPr lang="en-US" altLang="vi-VN" spc="-130">
                <a:solidFill>
                  <a:srgbClr val="000000"/>
                </a:solidFill>
                <a:latin typeface="Consolas" panose="020B0609020204030204" pitchFamily="49" charset="0"/>
                <a:cs typeface="Consolas" panose="020B0609020204030204" pitchFamily="49" charset="0"/>
              </a:rPr>
              <a:t>      System.</a:t>
            </a:r>
            <a:r>
              <a:rPr lang="en-US" altLang="vi-VN" i="1" spc="-130">
                <a:solidFill>
                  <a:srgbClr val="0000C0"/>
                </a:solidFill>
                <a:latin typeface="Consolas" panose="020B0609020204030204" pitchFamily="49" charset="0"/>
                <a:cs typeface="Consolas" panose="020B0609020204030204" pitchFamily="49" charset="0"/>
              </a:rPr>
              <a:t>out</a:t>
            </a:r>
            <a:r>
              <a:rPr lang="en-US" altLang="vi-VN" spc="-130">
                <a:solidFill>
                  <a:srgbClr val="000000"/>
                </a:solidFill>
                <a:latin typeface="Consolas" panose="020B0609020204030204" pitchFamily="49" charset="0"/>
                <a:cs typeface="Consolas" panose="020B0609020204030204" pitchFamily="49" charset="0"/>
              </a:rPr>
              <a:t>.println(</a:t>
            </a:r>
            <a:r>
              <a:rPr lang="en-US" altLang="vi-VN" spc="-130">
                <a:solidFill>
                  <a:srgbClr val="2A00FF"/>
                </a:solidFill>
                <a:latin typeface="Consolas" panose="020B0609020204030204" pitchFamily="49" charset="0"/>
                <a:cs typeface="Consolas" panose="020B0609020204030204" pitchFamily="49" charset="0"/>
              </a:rPr>
              <a:t>"You can't insert a quarter, the machine is sold out"</a:t>
            </a:r>
            <a:r>
              <a:rPr lang="en-US" altLang="vi-VN" spc="-130">
                <a:solidFill>
                  <a:srgbClr val="000000"/>
                </a:solidFill>
                <a:latin typeface="Consolas" panose="020B0609020204030204" pitchFamily="49" charset="0"/>
                <a:cs typeface="Consolas" panose="020B0609020204030204" pitchFamily="49" charset="0"/>
              </a:rPr>
              <a:t>);</a:t>
            </a:r>
            <a:endParaRPr lang="en-US" altLang="vi-VN" spc="-130">
              <a:latin typeface="Consolas" panose="020B0609020204030204" pitchFamily="49" charset="0"/>
              <a:cs typeface="Consolas" panose="020B0609020204030204" pitchFamily="49" charset="0"/>
            </a:endParaRPr>
          </a:p>
          <a:p>
            <a:r>
              <a:rPr lang="en-US" altLang="vi-VN" spc="-130">
                <a:solidFill>
                  <a:srgbClr val="000000"/>
                </a:solidFill>
                <a:latin typeface="Consolas" panose="020B0609020204030204" pitchFamily="49" charset="0"/>
                <a:cs typeface="Consolas" panose="020B0609020204030204" pitchFamily="49" charset="0"/>
              </a:rPr>
              <a:t>   } </a:t>
            </a:r>
            <a:r>
              <a:rPr lang="en-US" altLang="vi-VN" b="1" spc="-130">
                <a:solidFill>
                  <a:srgbClr val="7F0055"/>
                </a:solidFill>
                <a:latin typeface="Consolas" panose="020B0609020204030204" pitchFamily="49" charset="0"/>
                <a:cs typeface="Consolas" panose="020B0609020204030204" pitchFamily="49" charset="0"/>
              </a:rPr>
              <a:t>else</a:t>
            </a:r>
            <a:r>
              <a:rPr lang="en-US" altLang="vi-VN" spc="-130">
                <a:solidFill>
                  <a:srgbClr val="000000"/>
                </a:solidFill>
                <a:latin typeface="Consolas" panose="020B0609020204030204" pitchFamily="49" charset="0"/>
                <a:cs typeface="Consolas" panose="020B0609020204030204" pitchFamily="49" charset="0"/>
              </a:rPr>
              <a:t> </a:t>
            </a:r>
            <a:r>
              <a:rPr lang="en-US" altLang="vi-VN" b="1" spc="-130">
                <a:solidFill>
                  <a:srgbClr val="7F0055"/>
                </a:solidFill>
                <a:latin typeface="Consolas" panose="020B0609020204030204" pitchFamily="49" charset="0"/>
                <a:cs typeface="Consolas" panose="020B0609020204030204" pitchFamily="49" charset="0"/>
              </a:rPr>
              <a:t>if</a:t>
            </a:r>
            <a:r>
              <a:rPr lang="en-US" altLang="vi-VN" spc="-130">
                <a:solidFill>
                  <a:srgbClr val="000000"/>
                </a:solidFill>
                <a:latin typeface="Consolas" panose="020B0609020204030204" pitchFamily="49" charset="0"/>
                <a:cs typeface="Consolas" panose="020B0609020204030204" pitchFamily="49" charset="0"/>
              </a:rPr>
              <a:t> (</a:t>
            </a:r>
            <a:r>
              <a:rPr lang="en-US" altLang="vi-VN" spc="-130">
                <a:solidFill>
                  <a:srgbClr val="0000C0"/>
                </a:solidFill>
                <a:latin typeface="Consolas" panose="020B0609020204030204" pitchFamily="49" charset="0"/>
                <a:cs typeface="Consolas" panose="020B0609020204030204" pitchFamily="49" charset="0"/>
              </a:rPr>
              <a:t>state</a:t>
            </a:r>
            <a:r>
              <a:rPr lang="en-US" altLang="vi-VN" spc="-130">
                <a:solidFill>
                  <a:srgbClr val="000000"/>
                </a:solidFill>
                <a:latin typeface="Consolas" panose="020B0609020204030204" pitchFamily="49" charset="0"/>
                <a:cs typeface="Consolas" panose="020B0609020204030204" pitchFamily="49" charset="0"/>
              </a:rPr>
              <a:t> == </a:t>
            </a:r>
            <a:r>
              <a:rPr lang="en-US" altLang="vi-VN" i="1" spc="-130">
                <a:solidFill>
                  <a:srgbClr val="0000C0"/>
                </a:solidFill>
                <a:latin typeface="Consolas" panose="020B0609020204030204" pitchFamily="49" charset="0"/>
                <a:cs typeface="Consolas" panose="020B0609020204030204" pitchFamily="49" charset="0"/>
              </a:rPr>
              <a:t>SOLD</a:t>
            </a:r>
            <a:r>
              <a:rPr lang="en-US" altLang="vi-VN" spc="-130">
                <a:solidFill>
                  <a:srgbClr val="000000"/>
                </a:solidFill>
                <a:latin typeface="Consolas" panose="020B0609020204030204" pitchFamily="49" charset="0"/>
                <a:cs typeface="Consolas" panose="020B0609020204030204" pitchFamily="49" charset="0"/>
              </a:rPr>
              <a:t>) {</a:t>
            </a:r>
            <a:endParaRPr lang="en-US" altLang="vi-VN" spc="-130">
              <a:latin typeface="Consolas" panose="020B0609020204030204" pitchFamily="49" charset="0"/>
              <a:cs typeface="Consolas" panose="020B0609020204030204" pitchFamily="49" charset="0"/>
            </a:endParaRPr>
          </a:p>
          <a:p>
            <a:r>
              <a:rPr lang="en-US" altLang="vi-VN" spc="-130">
                <a:solidFill>
                  <a:srgbClr val="000000"/>
                </a:solidFill>
                <a:latin typeface="Consolas" panose="020B0609020204030204" pitchFamily="49" charset="0"/>
                <a:cs typeface="Consolas" panose="020B0609020204030204" pitchFamily="49" charset="0"/>
              </a:rPr>
              <a:t>      System.</a:t>
            </a:r>
            <a:r>
              <a:rPr lang="en-US" altLang="vi-VN" i="1" spc="-130">
                <a:solidFill>
                  <a:srgbClr val="0000C0"/>
                </a:solidFill>
                <a:latin typeface="Consolas" panose="020B0609020204030204" pitchFamily="49" charset="0"/>
                <a:cs typeface="Consolas" panose="020B0609020204030204" pitchFamily="49" charset="0"/>
              </a:rPr>
              <a:t>out</a:t>
            </a:r>
            <a:r>
              <a:rPr lang="en-US" altLang="vi-VN" spc="-130">
                <a:solidFill>
                  <a:srgbClr val="000000"/>
                </a:solidFill>
                <a:latin typeface="Consolas" panose="020B0609020204030204" pitchFamily="49" charset="0"/>
                <a:cs typeface="Consolas" panose="020B0609020204030204" pitchFamily="49" charset="0"/>
              </a:rPr>
              <a:t>.println(</a:t>
            </a:r>
            <a:r>
              <a:rPr lang="en-US" altLang="vi-VN" spc="-130">
                <a:solidFill>
                  <a:srgbClr val="2A00FF"/>
                </a:solidFill>
                <a:latin typeface="Consolas" panose="020B0609020204030204" pitchFamily="49" charset="0"/>
                <a:cs typeface="Consolas" panose="020B0609020204030204" pitchFamily="49" charset="0"/>
              </a:rPr>
              <a:t>"Please wait, we're already giving you a gumball"</a:t>
            </a:r>
            <a:r>
              <a:rPr lang="en-US" altLang="vi-VN" spc="-130">
                <a:solidFill>
                  <a:srgbClr val="000000"/>
                </a:solidFill>
                <a:latin typeface="Consolas" panose="020B0609020204030204" pitchFamily="49" charset="0"/>
                <a:cs typeface="Consolas" panose="020B0609020204030204" pitchFamily="49" charset="0"/>
              </a:rPr>
              <a:t>);</a:t>
            </a:r>
            <a:endParaRPr lang="en-US" altLang="vi-VN" spc="-130">
              <a:latin typeface="Consolas" panose="020B0609020204030204" pitchFamily="49" charset="0"/>
              <a:cs typeface="Consolas" panose="020B0609020204030204" pitchFamily="49" charset="0"/>
            </a:endParaRPr>
          </a:p>
          <a:p>
            <a:r>
              <a:rPr lang="en-US" altLang="vi-VN" spc="-130">
                <a:solidFill>
                  <a:srgbClr val="000000"/>
                </a:solidFill>
                <a:latin typeface="Consolas" panose="020B0609020204030204" pitchFamily="49" charset="0"/>
                <a:cs typeface="Consolas" panose="020B0609020204030204" pitchFamily="49" charset="0"/>
              </a:rPr>
              <a:t>   }</a:t>
            </a:r>
            <a:endParaRPr lang="en-US" altLang="vi-VN" spc="-130">
              <a:latin typeface="Consolas" panose="020B0609020204030204" pitchFamily="49" charset="0"/>
              <a:cs typeface="Consolas" panose="020B0609020204030204" pitchFamily="49" charset="0"/>
            </a:endParaRPr>
          </a:p>
          <a:p>
            <a:r>
              <a:rPr lang="en-US" altLang="vi-VN" spc="-130">
                <a:solidFill>
                  <a:srgbClr val="000000"/>
                </a:solidFill>
                <a:latin typeface="Consolas" panose="020B0609020204030204" pitchFamily="49" charset="0"/>
                <a:cs typeface="Consolas" panose="020B0609020204030204" pitchFamily="49" charset="0"/>
              </a:rPr>
              <a:t>}</a:t>
            </a:r>
          </a:p>
        </p:txBody>
      </p:sp>
      <p:sp>
        <p:nvSpPr>
          <p:cNvPr id="17413" name="Text Box 5"/>
          <p:cNvSpPr txBox="1">
            <a:spLocks noChangeArrowheads="1"/>
          </p:cNvSpPr>
          <p:nvPr/>
        </p:nvSpPr>
        <p:spPr bwMode="auto">
          <a:xfrm>
            <a:off x="6781800" y="3810000"/>
            <a:ext cx="2176463" cy="835025"/>
          </a:xfrm>
          <a:prstGeom prst="rect">
            <a:avLst/>
          </a:prstGeom>
          <a:solidFill>
            <a:srgbClr val="CCFFCC"/>
          </a:solidFill>
          <a:ln w="9525">
            <a:solidFill>
              <a:srgbClr val="C0C0C0"/>
            </a:solidFill>
            <a:miter lim="800000"/>
            <a:headEnd/>
            <a:tailEnd/>
          </a:ln>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600">
                <a:solidFill>
                  <a:srgbClr val="0A00D8"/>
                </a:solidFill>
                <a:latin typeface="Arial" panose="020B0604020202020204" pitchFamily="34" charset="0"/>
              </a:rPr>
              <a:t>You can exhibit the appropriate behavior for each state.</a:t>
            </a:r>
          </a:p>
        </p:txBody>
      </p:sp>
      <p:sp>
        <p:nvSpPr>
          <p:cNvPr id="17415" name="Text Box 7"/>
          <p:cNvSpPr txBox="1">
            <a:spLocks noChangeArrowheads="1"/>
          </p:cNvSpPr>
          <p:nvPr/>
        </p:nvSpPr>
        <p:spPr bwMode="auto">
          <a:xfrm>
            <a:off x="7162800" y="4751387"/>
            <a:ext cx="1768475" cy="590550"/>
          </a:xfrm>
          <a:prstGeom prst="rect">
            <a:avLst/>
          </a:prstGeom>
          <a:solidFill>
            <a:srgbClr val="CCFFCC"/>
          </a:solidFill>
          <a:ln w="9525">
            <a:solidFill>
              <a:srgbClr val="C0C0C0"/>
            </a:solidFill>
            <a:miter lim="800000"/>
            <a:headEnd/>
            <a:tailEnd/>
          </a:ln>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600">
                <a:solidFill>
                  <a:srgbClr val="0A00D8"/>
                </a:solidFill>
                <a:latin typeface="Arial" panose="020B0604020202020204" pitchFamily="34" charset="0"/>
              </a:rPr>
              <a:t>Or transition to another state. </a:t>
            </a:r>
          </a:p>
        </p:txBody>
      </p:sp>
      <p:sp>
        <p:nvSpPr>
          <p:cNvPr id="17418" name="Line 10"/>
          <p:cNvSpPr>
            <a:spLocks noChangeShapeType="1"/>
          </p:cNvSpPr>
          <p:nvPr/>
        </p:nvSpPr>
        <p:spPr bwMode="auto">
          <a:xfrm flipH="1">
            <a:off x="5562600" y="4038600"/>
            <a:ext cx="1219200" cy="0"/>
          </a:xfrm>
          <a:prstGeom prst="line">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vi-VN"/>
          </a:p>
        </p:txBody>
      </p:sp>
      <p:sp>
        <p:nvSpPr>
          <p:cNvPr id="17420" name="Freeform 12"/>
          <p:cNvSpPr>
            <a:spLocks/>
          </p:cNvSpPr>
          <p:nvPr/>
        </p:nvSpPr>
        <p:spPr bwMode="auto">
          <a:xfrm>
            <a:off x="3505200" y="4452362"/>
            <a:ext cx="3657600" cy="648851"/>
          </a:xfrm>
          <a:custGeom>
            <a:avLst/>
            <a:gdLst>
              <a:gd name="T0" fmla="*/ 2304 w 2304"/>
              <a:gd name="T1" fmla="*/ 536 h 560"/>
              <a:gd name="T2" fmla="*/ 2160 w 2304"/>
              <a:gd name="T3" fmla="*/ 488 h 560"/>
              <a:gd name="T4" fmla="*/ 1440 w 2304"/>
              <a:gd name="T5" fmla="*/ 104 h 560"/>
              <a:gd name="T6" fmla="*/ 912 w 2304"/>
              <a:gd name="T7" fmla="*/ 8 h 560"/>
              <a:gd name="T8" fmla="*/ 480 w 2304"/>
              <a:gd name="T9" fmla="*/ 152 h 560"/>
              <a:gd name="T10" fmla="*/ 0 w 2304"/>
              <a:gd name="T11" fmla="*/ 200 h 560"/>
            </a:gdLst>
            <a:ahLst/>
            <a:cxnLst>
              <a:cxn ang="0">
                <a:pos x="T0" y="T1"/>
              </a:cxn>
              <a:cxn ang="0">
                <a:pos x="T2" y="T3"/>
              </a:cxn>
              <a:cxn ang="0">
                <a:pos x="T4" y="T5"/>
              </a:cxn>
              <a:cxn ang="0">
                <a:pos x="T6" y="T7"/>
              </a:cxn>
              <a:cxn ang="0">
                <a:pos x="T8" y="T9"/>
              </a:cxn>
              <a:cxn ang="0">
                <a:pos x="T10" y="T11"/>
              </a:cxn>
            </a:cxnLst>
            <a:rect l="0" t="0" r="r" b="b"/>
            <a:pathLst>
              <a:path w="2304" h="560">
                <a:moveTo>
                  <a:pt x="2304" y="536"/>
                </a:moveTo>
                <a:cubicBezTo>
                  <a:pt x="2304" y="548"/>
                  <a:pt x="2304" y="560"/>
                  <a:pt x="2160" y="488"/>
                </a:cubicBezTo>
                <a:cubicBezTo>
                  <a:pt x="2016" y="416"/>
                  <a:pt x="1648" y="184"/>
                  <a:pt x="1440" y="104"/>
                </a:cubicBezTo>
                <a:cubicBezTo>
                  <a:pt x="1232" y="24"/>
                  <a:pt x="1072" y="0"/>
                  <a:pt x="912" y="8"/>
                </a:cubicBezTo>
                <a:cubicBezTo>
                  <a:pt x="752" y="16"/>
                  <a:pt x="632" y="120"/>
                  <a:pt x="480" y="152"/>
                </a:cubicBezTo>
                <a:cubicBezTo>
                  <a:pt x="328" y="184"/>
                  <a:pt x="164" y="192"/>
                  <a:pt x="0" y="200"/>
                </a:cubicBezTo>
              </a:path>
            </a:pathLst>
          </a:custGeom>
          <a:noFill/>
          <a:ln w="28575"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endParaRPr lang="vi-V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4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4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7" grpId="0" animBg="1"/>
      <p:bldP spid="17413" grpId="0" animBg="1"/>
      <p:bldP spid="17415" grpId="0" animBg="1"/>
      <p:bldP spid="17418" grpId="0" animBg="1"/>
      <p:bldP spid="17420"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41" name="Text Box 9"/>
          <p:cNvSpPr txBox="1">
            <a:spLocks noChangeArrowheads="1"/>
          </p:cNvSpPr>
          <p:nvPr/>
        </p:nvSpPr>
        <p:spPr bwMode="auto">
          <a:xfrm>
            <a:off x="233362" y="228600"/>
            <a:ext cx="8605838" cy="6407908"/>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95000"/>
              </a:lnSpc>
            </a:pPr>
            <a:r>
              <a:rPr lang="en-US" altLang="vi-VN" b="1" spc="-80">
                <a:solidFill>
                  <a:srgbClr val="7F0055"/>
                </a:solidFill>
                <a:latin typeface="Consolas" panose="020B0609020204030204" pitchFamily="49" charset="0"/>
                <a:cs typeface="Consolas" panose="020B0609020204030204" pitchFamily="49" charset="0"/>
              </a:rPr>
              <a:t>public</a:t>
            </a: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class</a:t>
            </a:r>
            <a:r>
              <a:rPr lang="en-US" altLang="vi-VN" spc="-80">
                <a:solidFill>
                  <a:srgbClr val="000000"/>
                </a:solidFill>
                <a:latin typeface="Consolas" panose="020B0609020204030204" pitchFamily="49" charset="0"/>
                <a:cs typeface="Consolas" panose="020B0609020204030204" pitchFamily="49" charset="0"/>
              </a:rPr>
              <a:t> GumballMachine {</a:t>
            </a:r>
            <a:endParaRPr lang="en-US" altLang="vi-VN"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final</a:t>
            </a: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static</a:t>
            </a: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int</a:t>
            </a:r>
            <a:r>
              <a:rPr lang="en-US" altLang="vi-VN" spc="-80">
                <a:solidFill>
                  <a:srgbClr val="000000"/>
                </a:solidFill>
                <a:latin typeface="Consolas" panose="020B0609020204030204" pitchFamily="49" charset="0"/>
                <a:cs typeface="Consolas" panose="020B0609020204030204" pitchFamily="49" charset="0"/>
              </a:rPr>
              <a:t> </a:t>
            </a:r>
            <a:r>
              <a:rPr lang="en-US" altLang="vi-VN" i="1" spc="-80">
                <a:solidFill>
                  <a:srgbClr val="0000C0"/>
                </a:solidFill>
                <a:latin typeface="Consolas" panose="020B0609020204030204" pitchFamily="49" charset="0"/>
                <a:cs typeface="Consolas" panose="020B0609020204030204" pitchFamily="49" charset="0"/>
              </a:rPr>
              <a:t>SOLD_OUT</a:t>
            </a:r>
            <a:r>
              <a:rPr lang="en-US" altLang="vi-VN" spc="-80">
                <a:solidFill>
                  <a:srgbClr val="000000"/>
                </a:solidFill>
                <a:latin typeface="Consolas" panose="020B0609020204030204" pitchFamily="49" charset="0"/>
                <a:cs typeface="Consolas" panose="020B0609020204030204" pitchFamily="49" charset="0"/>
              </a:rPr>
              <a:t> = 0;</a:t>
            </a:r>
            <a:endParaRPr lang="en-US" altLang="vi-VN"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final</a:t>
            </a: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static</a:t>
            </a: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int</a:t>
            </a:r>
            <a:r>
              <a:rPr lang="en-US" altLang="vi-VN" spc="-80">
                <a:solidFill>
                  <a:srgbClr val="000000"/>
                </a:solidFill>
                <a:latin typeface="Consolas" panose="020B0609020204030204" pitchFamily="49" charset="0"/>
                <a:cs typeface="Consolas" panose="020B0609020204030204" pitchFamily="49" charset="0"/>
              </a:rPr>
              <a:t> </a:t>
            </a:r>
            <a:r>
              <a:rPr lang="en-US" altLang="vi-VN" i="1" spc="-80">
                <a:solidFill>
                  <a:srgbClr val="0000C0"/>
                </a:solidFill>
                <a:latin typeface="Consolas" panose="020B0609020204030204" pitchFamily="49" charset="0"/>
                <a:cs typeface="Consolas" panose="020B0609020204030204" pitchFamily="49" charset="0"/>
              </a:rPr>
              <a:t>NO_QUARTER</a:t>
            </a:r>
            <a:r>
              <a:rPr lang="en-US" altLang="vi-VN" spc="-80">
                <a:solidFill>
                  <a:srgbClr val="000000"/>
                </a:solidFill>
                <a:latin typeface="Consolas" panose="020B0609020204030204" pitchFamily="49" charset="0"/>
                <a:cs typeface="Consolas" panose="020B0609020204030204" pitchFamily="49" charset="0"/>
              </a:rPr>
              <a:t> = 1;</a:t>
            </a:r>
            <a:endParaRPr lang="en-US" altLang="vi-VN"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final</a:t>
            </a: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static</a:t>
            </a: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int</a:t>
            </a:r>
            <a:r>
              <a:rPr lang="en-US" altLang="vi-VN" spc="-80">
                <a:solidFill>
                  <a:srgbClr val="000000"/>
                </a:solidFill>
                <a:latin typeface="Consolas" panose="020B0609020204030204" pitchFamily="49" charset="0"/>
                <a:cs typeface="Consolas" panose="020B0609020204030204" pitchFamily="49" charset="0"/>
              </a:rPr>
              <a:t> </a:t>
            </a:r>
            <a:r>
              <a:rPr lang="en-US" altLang="vi-VN" i="1" spc="-80">
                <a:solidFill>
                  <a:srgbClr val="0000C0"/>
                </a:solidFill>
                <a:latin typeface="Consolas" panose="020B0609020204030204" pitchFamily="49" charset="0"/>
                <a:cs typeface="Consolas" panose="020B0609020204030204" pitchFamily="49" charset="0"/>
              </a:rPr>
              <a:t>HAS_QUARTER</a:t>
            </a:r>
            <a:r>
              <a:rPr lang="en-US" altLang="vi-VN" spc="-80">
                <a:solidFill>
                  <a:srgbClr val="000000"/>
                </a:solidFill>
                <a:latin typeface="Consolas" panose="020B0609020204030204" pitchFamily="49" charset="0"/>
                <a:cs typeface="Consolas" panose="020B0609020204030204" pitchFamily="49" charset="0"/>
              </a:rPr>
              <a:t> = 2;</a:t>
            </a:r>
            <a:endParaRPr lang="en-US" altLang="vi-VN"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final</a:t>
            </a: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static</a:t>
            </a: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int</a:t>
            </a:r>
            <a:r>
              <a:rPr lang="en-US" altLang="vi-VN" spc="-80">
                <a:solidFill>
                  <a:srgbClr val="000000"/>
                </a:solidFill>
                <a:latin typeface="Consolas" panose="020B0609020204030204" pitchFamily="49" charset="0"/>
                <a:cs typeface="Consolas" panose="020B0609020204030204" pitchFamily="49" charset="0"/>
              </a:rPr>
              <a:t> </a:t>
            </a:r>
            <a:r>
              <a:rPr lang="en-US" altLang="vi-VN" i="1" spc="-80">
                <a:solidFill>
                  <a:srgbClr val="0000C0"/>
                </a:solidFill>
                <a:latin typeface="Consolas" panose="020B0609020204030204" pitchFamily="49" charset="0"/>
                <a:cs typeface="Consolas" panose="020B0609020204030204" pitchFamily="49" charset="0"/>
              </a:rPr>
              <a:t>SOLD</a:t>
            </a:r>
            <a:r>
              <a:rPr lang="en-US" altLang="vi-VN" spc="-80">
                <a:solidFill>
                  <a:srgbClr val="000000"/>
                </a:solidFill>
                <a:latin typeface="Consolas" panose="020B0609020204030204" pitchFamily="49" charset="0"/>
                <a:cs typeface="Consolas" panose="020B0609020204030204" pitchFamily="49" charset="0"/>
              </a:rPr>
              <a:t> = 3;</a:t>
            </a:r>
            <a:endParaRPr lang="en-US" altLang="vi-VN"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int</a:t>
            </a:r>
            <a:r>
              <a:rPr lang="en-US" altLang="vi-VN" spc="-80">
                <a:solidFill>
                  <a:srgbClr val="000000"/>
                </a:solidFill>
                <a:latin typeface="Consolas" panose="020B0609020204030204" pitchFamily="49" charset="0"/>
                <a:cs typeface="Consolas" panose="020B0609020204030204" pitchFamily="49" charset="0"/>
              </a:rPr>
              <a:t> </a:t>
            </a:r>
            <a:r>
              <a:rPr lang="en-US" altLang="vi-VN" spc="-80">
                <a:solidFill>
                  <a:srgbClr val="0000C0"/>
                </a:solidFill>
                <a:latin typeface="Consolas" panose="020B0609020204030204" pitchFamily="49" charset="0"/>
                <a:cs typeface="Consolas" panose="020B0609020204030204" pitchFamily="49" charset="0"/>
              </a:rPr>
              <a:t>state</a:t>
            </a:r>
            <a:r>
              <a:rPr lang="en-US" altLang="vi-VN" spc="-80">
                <a:solidFill>
                  <a:srgbClr val="000000"/>
                </a:solidFill>
                <a:latin typeface="Consolas" panose="020B0609020204030204" pitchFamily="49" charset="0"/>
                <a:cs typeface="Consolas" panose="020B0609020204030204" pitchFamily="49" charset="0"/>
              </a:rPr>
              <a:t> = </a:t>
            </a:r>
            <a:r>
              <a:rPr lang="en-US" altLang="vi-VN" i="1" spc="-80">
                <a:solidFill>
                  <a:srgbClr val="0000C0"/>
                </a:solidFill>
                <a:latin typeface="Consolas" panose="020B0609020204030204" pitchFamily="49" charset="0"/>
                <a:cs typeface="Consolas" panose="020B0609020204030204" pitchFamily="49" charset="0"/>
              </a:rPr>
              <a:t>SOLD_OUT</a:t>
            </a:r>
            <a:r>
              <a:rPr lang="en-US" altLang="vi-VN" spc="-80">
                <a:solidFill>
                  <a:srgbClr val="000000"/>
                </a:solidFill>
                <a:latin typeface="Consolas" panose="020B0609020204030204" pitchFamily="49" charset="0"/>
                <a:cs typeface="Consolas" panose="020B0609020204030204" pitchFamily="49" charset="0"/>
              </a:rPr>
              <a:t>;</a:t>
            </a:r>
            <a:endParaRPr lang="en-US" altLang="vi-VN"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int</a:t>
            </a:r>
            <a:r>
              <a:rPr lang="en-US" altLang="vi-VN" spc="-80">
                <a:solidFill>
                  <a:srgbClr val="000000"/>
                </a:solidFill>
                <a:latin typeface="Consolas" panose="020B0609020204030204" pitchFamily="49" charset="0"/>
                <a:cs typeface="Consolas" panose="020B0609020204030204" pitchFamily="49" charset="0"/>
              </a:rPr>
              <a:t> </a:t>
            </a:r>
            <a:r>
              <a:rPr lang="en-US" altLang="vi-VN" spc="-80">
                <a:solidFill>
                  <a:srgbClr val="0000C0"/>
                </a:solidFill>
                <a:latin typeface="Consolas" panose="020B0609020204030204" pitchFamily="49" charset="0"/>
                <a:cs typeface="Consolas" panose="020B0609020204030204" pitchFamily="49" charset="0"/>
              </a:rPr>
              <a:t>count</a:t>
            </a:r>
            <a:r>
              <a:rPr lang="en-US" altLang="vi-VN" spc="-80">
                <a:solidFill>
                  <a:srgbClr val="000000"/>
                </a:solidFill>
                <a:latin typeface="Consolas" panose="020B0609020204030204" pitchFamily="49" charset="0"/>
                <a:cs typeface="Consolas" panose="020B0609020204030204" pitchFamily="49" charset="0"/>
              </a:rPr>
              <a:t> = 0;</a:t>
            </a:r>
            <a:endParaRPr lang="en-US" altLang="vi-VN"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public</a:t>
            </a:r>
            <a:r>
              <a:rPr lang="en-US" altLang="vi-VN" spc="-80">
                <a:solidFill>
                  <a:srgbClr val="000000"/>
                </a:solidFill>
                <a:latin typeface="Consolas" panose="020B0609020204030204" pitchFamily="49" charset="0"/>
                <a:cs typeface="Consolas" panose="020B0609020204030204" pitchFamily="49" charset="0"/>
              </a:rPr>
              <a:t> GumballMachine(</a:t>
            </a:r>
            <a:r>
              <a:rPr lang="en-US" altLang="vi-VN" b="1" spc="-80">
                <a:solidFill>
                  <a:srgbClr val="7F0055"/>
                </a:solidFill>
                <a:latin typeface="Consolas" panose="020B0609020204030204" pitchFamily="49" charset="0"/>
                <a:cs typeface="Consolas" panose="020B0609020204030204" pitchFamily="49" charset="0"/>
              </a:rPr>
              <a:t>int</a:t>
            </a:r>
            <a:r>
              <a:rPr lang="en-US" altLang="vi-VN" spc="-80">
                <a:solidFill>
                  <a:srgbClr val="000000"/>
                </a:solidFill>
                <a:latin typeface="Consolas" panose="020B0609020204030204" pitchFamily="49" charset="0"/>
                <a:cs typeface="Consolas" panose="020B0609020204030204" pitchFamily="49" charset="0"/>
              </a:rPr>
              <a:t> count) {</a:t>
            </a:r>
            <a:endParaRPr lang="en-US" altLang="vi-VN"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this</a:t>
            </a:r>
            <a:r>
              <a:rPr lang="en-US" altLang="vi-VN" spc="-80">
                <a:solidFill>
                  <a:srgbClr val="000000"/>
                </a:solidFill>
                <a:latin typeface="Consolas" panose="020B0609020204030204" pitchFamily="49" charset="0"/>
                <a:cs typeface="Consolas" panose="020B0609020204030204" pitchFamily="49" charset="0"/>
              </a:rPr>
              <a:t>.</a:t>
            </a:r>
            <a:r>
              <a:rPr lang="en-US" altLang="vi-VN" spc="-80">
                <a:solidFill>
                  <a:srgbClr val="0000C0"/>
                </a:solidFill>
                <a:latin typeface="Consolas" panose="020B0609020204030204" pitchFamily="49" charset="0"/>
                <a:cs typeface="Consolas" panose="020B0609020204030204" pitchFamily="49" charset="0"/>
              </a:rPr>
              <a:t>count</a:t>
            </a:r>
            <a:r>
              <a:rPr lang="en-US" altLang="vi-VN" spc="-80">
                <a:solidFill>
                  <a:srgbClr val="000000"/>
                </a:solidFill>
                <a:latin typeface="Consolas" panose="020B0609020204030204" pitchFamily="49" charset="0"/>
                <a:cs typeface="Consolas" panose="020B0609020204030204" pitchFamily="49" charset="0"/>
              </a:rPr>
              <a:t> = count;</a:t>
            </a:r>
            <a:endParaRPr lang="en-US" altLang="vi-VN"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if</a:t>
            </a:r>
            <a:r>
              <a:rPr lang="en-US" altLang="vi-VN" spc="-80">
                <a:solidFill>
                  <a:srgbClr val="000000"/>
                </a:solidFill>
                <a:latin typeface="Consolas" panose="020B0609020204030204" pitchFamily="49" charset="0"/>
                <a:cs typeface="Consolas" panose="020B0609020204030204" pitchFamily="49" charset="0"/>
              </a:rPr>
              <a:t> (count &gt; 0) </a:t>
            </a:r>
            <a:r>
              <a:rPr lang="en-US" altLang="vi-VN" spc="-80">
                <a:solidFill>
                  <a:srgbClr val="0000C0"/>
                </a:solidFill>
                <a:latin typeface="Consolas" panose="020B0609020204030204" pitchFamily="49" charset="0"/>
                <a:cs typeface="Consolas" panose="020B0609020204030204" pitchFamily="49" charset="0"/>
              </a:rPr>
              <a:t>state</a:t>
            </a:r>
            <a:r>
              <a:rPr lang="en-US" altLang="vi-VN" spc="-80">
                <a:solidFill>
                  <a:srgbClr val="000000"/>
                </a:solidFill>
                <a:latin typeface="Consolas" panose="020B0609020204030204" pitchFamily="49" charset="0"/>
                <a:cs typeface="Consolas" panose="020B0609020204030204" pitchFamily="49" charset="0"/>
              </a:rPr>
              <a:t> = </a:t>
            </a:r>
            <a:r>
              <a:rPr lang="en-US" altLang="vi-VN" i="1" spc="-80">
                <a:solidFill>
                  <a:srgbClr val="0000C0"/>
                </a:solidFill>
                <a:latin typeface="Consolas" panose="020B0609020204030204" pitchFamily="49" charset="0"/>
                <a:cs typeface="Consolas" panose="020B0609020204030204" pitchFamily="49" charset="0"/>
              </a:rPr>
              <a:t>NO_QUARTER</a:t>
            </a:r>
            <a:r>
              <a:rPr lang="en-US" altLang="vi-VN" spc="-80">
                <a:solidFill>
                  <a:srgbClr val="000000"/>
                </a:solidFill>
                <a:latin typeface="Consolas" panose="020B0609020204030204" pitchFamily="49" charset="0"/>
                <a:cs typeface="Consolas" panose="020B0609020204030204" pitchFamily="49" charset="0"/>
              </a:rPr>
              <a:t>;</a:t>
            </a:r>
            <a:endParaRPr lang="en-US" altLang="vi-VN"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a:t>
            </a:r>
            <a:endParaRPr lang="en-US" altLang="vi-VN"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public</a:t>
            </a: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void</a:t>
            </a:r>
            <a:r>
              <a:rPr lang="en-US" altLang="vi-VN" spc="-80">
                <a:solidFill>
                  <a:srgbClr val="000000"/>
                </a:solidFill>
                <a:latin typeface="Consolas" panose="020B0609020204030204" pitchFamily="49" charset="0"/>
                <a:cs typeface="Consolas" panose="020B0609020204030204" pitchFamily="49" charset="0"/>
              </a:rPr>
              <a:t> insertQuarter() {</a:t>
            </a:r>
            <a:endParaRPr lang="en-US" altLang="vi-VN"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if</a:t>
            </a:r>
            <a:r>
              <a:rPr lang="en-US" altLang="vi-VN" spc="-80">
                <a:solidFill>
                  <a:srgbClr val="000000"/>
                </a:solidFill>
                <a:latin typeface="Consolas" panose="020B0609020204030204" pitchFamily="49" charset="0"/>
                <a:cs typeface="Consolas" panose="020B0609020204030204" pitchFamily="49" charset="0"/>
              </a:rPr>
              <a:t> (</a:t>
            </a:r>
            <a:r>
              <a:rPr lang="en-US" altLang="vi-VN" spc="-80">
                <a:solidFill>
                  <a:srgbClr val="0000C0"/>
                </a:solidFill>
                <a:latin typeface="Consolas" panose="020B0609020204030204" pitchFamily="49" charset="0"/>
                <a:cs typeface="Consolas" panose="020B0609020204030204" pitchFamily="49" charset="0"/>
              </a:rPr>
              <a:t>state</a:t>
            </a:r>
            <a:r>
              <a:rPr lang="en-US" altLang="vi-VN" spc="-80">
                <a:solidFill>
                  <a:srgbClr val="000000"/>
                </a:solidFill>
                <a:latin typeface="Consolas" panose="020B0609020204030204" pitchFamily="49" charset="0"/>
                <a:cs typeface="Consolas" panose="020B0609020204030204" pitchFamily="49" charset="0"/>
              </a:rPr>
              <a:t> == </a:t>
            </a:r>
            <a:r>
              <a:rPr lang="en-US" altLang="vi-VN" i="1" spc="-80">
                <a:solidFill>
                  <a:srgbClr val="0000C0"/>
                </a:solidFill>
                <a:latin typeface="Consolas" panose="020B0609020204030204" pitchFamily="49" charset="0"/>
                <a:cs typeface="Consolas" panose="020B0609020204030204" pitchFamily="49" charset="0"/>
              </a:rPr>
              <a:t>HAS_QUARTER</a:t>
            </a:r>
            <a:r>
              <a:rPr lang="en-US" altLang="vi-VN" spc="-80">
                <a:solidFill>
                  <a:srgbClr val="000000"/>
                </a:solidFill>
                <a:latin typeface="Consolas" panose="020B0609020204030204" pitchFamily="49" charset="0"/>
                <a:cs typeface="Consolas" panose="020B0609020204030204" pitchFamily="49" charset="0"/>
              </a:rPr>
              <a:t>) {</a:t>
            </a:r>
            <a:endParaRPr lang="en-US" altLang="vi-VN"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System.</a:t>
            </a:r>
            <a:r>
              <a:rPr lang="en-US" altLang="vi-VN" i="1" spc="-80">
                <a:solidFill>
                  <a:srgbClr val="0000C0"/>
                </a:solidFill>
                <a:latin typeface="Consolas" panose="020B0609020204030204" pitchFamily="49" charset="0"/>
                <a:cs typeface="Consolas" panose="020B0609020204030204" pitchFamily="49" charset="0"/>
              </a:rPr>
              <a:t>out</a:t>
            </a:r>
            <a:r>
              <a:rPr lang="en-US" altLang="vi-VN" spc="-80">
                <a:solidFill>
                  <a:srgbClr val="000000"/>
                </a:solidFill>
                <a:latin typeface="Consolas" panose="020B0609020204030204" pitchFamily="49" charset="0"/>
                <a:cs typeface="Consolas" panose="020B0609020204030204" pitchFamily="49" charset="0"/>
              </a:rPr>
              <a:t>.println(</a:t>
            </a:r>
            <a:r>
              <a:rPr lang="en-US" altLang="vi-VN" spc="-80">
                <a:solidFill>
                  <a:srgbClr val="2A00FF"/>
                </a:solidFill>
                <a:latin typeface="Consolas" panose="020B0609020204030204" pitchFamily="49" charset="0"/>
                <a:cs typeface="Consolas" panose="020B0609020204030204" pitchFamily="49" charset="0"/>
              </a:rPr>
              <a:t>"You can't insert another quarter"</a:t>
            </a:r>
            <a:r>
              <a:rPr lang="en-US" altLang="vi-VN" spc="-80">
                <a:solidFill>
                  <a:srgbClr val="000000"/>
                </a:solidFill>
                <a:latin typeface="Consolas" panose="020B0609020204030204" pitchFamily="49" charset="0"/>
                <a:cs typeface="Consolas" panose="020B0609020204030204" pitchFamily="49" charset="0"/>
              </a:rPr>
              <a:t>);</a:t>
            </a:r>
            <a:endParaRPr lang="en-US" altLang="vi-VN"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 </a:t>
            </a:r>
            <a:r>
              <a:rPr lang="en-US" altLang="vi-VN" b="1" spc="-80">
                <a:solidFill>
                  <a:srgbClr val="7F0055"/>
                </a:solidFill>
                <a:latin typeface="Consolas" panose="020B0609020204030204" pitchFamily="49" charset="0"/>
                <a:cs typeface="Consolas" panose="020B0609020204030204" pitchFamily="49" charset="0"/>
              </a:rPr>
              <a:t>else</a:t>
            </a: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if</a:t>
            </a:r>
            <a:r>
              <a:rPr lang="en-US" altLang="vi-VN" spc="-80">
                <a:solidFill>
                  <a:srgbClr val="000000"/>
                </a:solidFill>
                <a:latin typeface="Consolas" panose="020B0609020204030204" pitchFamily="49" charset="0"/>
                <a:cs typeface="Consolas" panose="020B0609020204030204" pitchFamily="49" charset="0"/>
              </a:rPr>
              <a:t> (</a:t>
            </a:r>
            <a:r>
              <a:rPr lang="en-US" altLang="vi-VN" spc="-80">
                <a:solidFill>
                  <a:srgbClr val="0000C0"/>
                </a:solidFill>
                <a:latin typeface="Consolas" panose="020B0609020204030204" pitchFamily="49" charset="0"/>
                <a:cs typeface="Consolas" panose="020B0609020204030204" pitchFamily="49" charset="0"/>
              </a:rPr>
              <a:t>state</a:t>
            </a:r>
            <a:r>
              <a:rPr lang="en-US" altLang="vi-VN" spc="-80">
                <a:solidFill>
                  <a:srgbClr val="000000"/>
                </a:solidFill>
                <a:latin typeface="Consolas" panose="020B0609020204030204" pitchFamily="49" charset="0"/>
                <a:cs typeface="Consolas" panose="020B0609020204030204" pitchFamily="49" charset="0"/>
              </a:rPr>
              <a:t> == </a:t>
            </a:r>
            <a:r>
              <a:rPr lang="en-US" altLang="vi-VN" i="1" spc="-80">
                <a:solidFill>
                  <a:srgbClr val="0000C0"/>
                </a:solidFill>
                <a:latin typeface="Consolas" panose="020B0609020204030204" pitchFamily="49" charset="0"/>
                <a:cs typeface="Consolas" panose="020B0609020204030204" pitchFamily="49" charset="0"/>
              </a:rPr>
              <a:t>NO_QUARTER</a:t>
            </a:r>
            <a:r>
              <a:rPr lang="en-US" altLang="vi-VN" spc="-80">
                <a:solidFill>
                  <a:srgbClr val="000000"/>
                </a:solidFill>
                <a:latin typeface="Consolas" panose="020B0609020204030204" pitchFamily="49" charset="0"/>
                <a:cs typeface="Consolas" panose="020B0609020204030204" pitchFamily="49" charset="0"/>
              </a:rPr>
              <a:t>) {</a:t>
            </a:r>
            <a:endParaRPr lang="en-US" altLang="vi-VN"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0000C0"/>
                </a:solidFill>
                <a:latin typeface="Consolas" panose="020B0609020204030204" pitchFamily="49" charset="0"/>
                <a:cs typeface="Consolas" panose="020B0609020204030204" pitchFamily="49" charset="0"/>
              </a:rPr>
              <a:t>state</a:t>
            </a:r>
            <a:r>
              <a:rPr lang="en-US" altLang="vi-VN" b="1" spc="-80">
                <a:solidFill>
                  <a:srgbClr val="000000"/>
                </a:solidFill>
                <a:latin typeface="Consolas" panose="020B0609020204030204" pitchFamily="49" charset="0"/>
                <a:cs typeface="Consolas" panose="020B0609020204030204" pitchFamily="49" charset="0"/>
              </a:rPr>
              <a:t> = </a:t>
            </a:r>
            <a:r>
              <a:rPr lang="en-US" altLang="vi-VN" b="1" i="1" spc="-80">
                <a:solidFill>
                  <a:srgbClr val="0000C0"/>
                </a:solidFill>
                <a:latin typeface="Consolas" panose="020B0609020204030204" pitchFamily="49" charset="0"/>
                <a:cs typeface="Consolas" panose="020B0609020204030204" pitchFamily="49" charset="0"/>
              </a:rPr>
              <a:t>HAS_QUARTER</a:t>
            </a:r>
            <a:r>
              <a:rPr lang="en-US" altLang="vi-VN" b="1" spc="-80">
                <a:solidFill>
                  <a:srgbClr val="000000"/>
                </a:solidFill>
                <a:latin typeface="Consolas" panose="020B0609020204030204" pitchFamily="49" charset="0"/>
                <a:cs typeface="Consolas" panose="020B0609020204030204" pitchFamily="49" charset="0"/>
              </a:rPr>
              <a:t>;</a:t>
            </a:r>
            <a:endParaRPr lang="en-US" altLang="vi-VN" b="1"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System.</a:t>
            </a:r>
            <a:r>
              <a:rPr lang="en-US" altLang="vi-VN" i="1" spc="-80">
                <a:solidFill>
                  <a:srgbClr val="0000C0"/>
                </a:solidFill>
                <a:latin typeface="Consolas" panose="020B0609020204030204" pitchFamily="49" charset="0"/>
                <a:cs typeface="Consolas" panose="020B0609020204030204" pitchFamily="49" charset="0"/>
              </a:rPr>
              <a:t>out</a:t>
            </a:r>
            <a:r>
              <a:rPr lang="en-US" altLang="vi-VN" spc="-80">
                <a:solidFill>
                  <a:srgbClr val="000000"/>
                </a:solidFill>
                <a:latin typeface="Consolas" panose="020B0609020204030204" pitchFamily="49" charset="0"/>
                <a:cs typeface="Consolas" panose="020B0609020204030204" pitchFamily="49" charset="0"/>
              </a:rPr>
              <a:t>.println(</a:t>
            </a:r>
            <a:r>
              <a:rPr lang="en-US" altLang="vi-VN" spc="-80">
                <a:solidFill>
                  <a:srgbClr val="2A00FF"/>
                </a:solidFill>
                <a:latin typeface="Consolas" panose="020B0609020204030204" pitchFamily="49" charset="0"/>
                <a:cs typeface="Consolas" panose="020B0609020204030204" pitchFamily="49" charset="0"/>
              </a:rPr>
              <a:t>"You inserted a quarter"</a:t>
            </a:r>
            <a:r>
              <a:rPr lang="en-US" altLang="vi-VN" spc="-80">
                <a:solidFill>
                  <a:srgbClr val="000000"/>
                </a:solidFill>
                <a:latin typeface="Consolas" panose="020B0609020204030204" pitchFamily="49" charset="0"/>
                <a:cs typeface="Consolas" panose="020B0609020204030204" pitchFamily="49" charset="0"/>
              </a:rPr>
              <a:t>);</a:t>
            </a:r>
            <a:endParaRPr lang="en-US" altLang="vi-VN"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 </a:t>
            </a:r>
            <a:r>
              <a:rPr lang="en-US" altLang="vi-VN" b="1" spc="-80">
                <a:solidFill>
                  <a:srgbClr val="7F0055"/>
                </a:solidFill>
                <a:latin typeface="Consolas" panose="020B0609020204030204" pitchFamily="49" charset="0"/>
                <a:cs typeface="Consolas" panose="020B0609020204030204" pitchFamily="49" charset="0"/>
              </a:rPr>
              <a:t>else</a:t>
            </a: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if</a:t>
            </a:r>
            <a:r>
              <a:rPr lang="en-US" altLang="vi-VN" spc="-80">
                <a:solidFill>
                  <a:srgbClr val="000000"/>
                </a:solidFill>
                <a:latin typeface="Consolas" panose="020B0609020204030204" pitchFamily="49" charset="0"/>
                <a:cs typeface="Consolas" panose="020B0609020204030204" pitchFamily="49" charset="0"/>
              </a:rPr>
              <a:t> (</a:t>
            </a:r>
            <a:r>
              <a:rPr lang="en-US" altLang="vi-VN" spc="-80">
                <a:solidFill>
                  <a:srgbClr val="0000C0"/>
                </a:solidFill>
                <a:latin typeface="Consolas" panose="020B0609020204030204" pitchFamily="49" charset="0"/>
                <a:cs typeface="Consolas" panose="020B0609020204030204" pitchFamily="49" charset="0"/>
              </a:rPr>
              <a:t>state</a:t>
            </a:r>
            <a:r>
              <a:rPr lang="en-US" altLang="vi-VN" spc="-80">
                <a:solidFill>
                  <a:srgbClr val="000000"/>
                </a:solidFill>
                <a:latin typeface="Consolas" panose="020B0609020204030204" pitchFamily="49" charset="0"/>
                <a:cs typeface="Consolas" panose="020B0609020204030204" pitchFamily="49" charset="0"/>
              </a:rPr>
              <a:t> == </a:t>
            </a:r>
            <a:r>
              <a:rPr lang="en-US" altLang="vi-VN" i="1" spc="-80">
                <a:solidFill>
                  <a:srgbClr val="0000C0"/>
                </a:solidFill>
                <a:latin typeface="Consolas" panose="020B0609020204030204" pitchFamily="49" charset="0"/>
                <a:cs typeface="Consolas" panose="020B0609020204030204" pitchFamily="49" charset="0"/>
              </a:rPr>
              <a:t>SOLD_OUT</a:t>
            </a:r>
            <a:r>
              <a:rPr lang="en-US" altLang="vi-VN" spc="-80">
                <a:solidFill>
                  <a:srgbClr val="000000"/>
                </a:solidFill>
                <a:latin typeface="Consolas" panose="020B0609020204030204" pitchFamily="49" charset="0"/>
                <a:cs typeface="Consolas" panose="020B0609020204030204" pitchFamily="49" charset="0"/>
              </a:rPr>
              <a:t>) {</a:t>
            </a:r>
            <a:endParaRPr lang="en-US" altLang="vi-VN"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System.</a:t>
            </a:r>
            <a:r>
              <a:rPr lang="en-US" altLang="vi-VN" i="1" spc="-80">
                <a:solidFill>
                  <a:srgbClr val="0000C0"/>
                </a:solidFill>
                <a:latin typeface="Consolas" panose="020B0609020204030204" pitchFamily="49" charset="0"/>
                <a:cs typeface="Consolas" panose="020B0609020204030204" pitchFamily="49" charset="0"/>
              </a:rPr>
              <a:t>out</a:t>
            </a:r>
            <a:r>
              <a:rPr lang="en-US" altLang="vi-VN" spc="-80">
                <a:solidFill>
                  <a:srgbClr val="000000"/>
                </a:solidFill>
                <a:latin typeface="Consolas" panose="020B0609020204030204" pitchFamily="49" charset="0"/>
                <a:cs typeface="Consolas" panose="020B0609020204030204" pitchFamily="49" charset="0"/>
              </a:rPr>
              <a:t>.println(</a:t>
            </a:r>
            <a:r>
              <a:rPr lang="en-US" altLang="vi-VN" spc="-80">
                <a:solidFill>
                  <a:srgbClr val="2A00FF"/>
                </a:solidFill>
                <a:latin typeface="Consolas" panose="020B0609020204030204" pitchFamily="49" charset="0"/>
                <a:cs typeface="Consolas" panose="020B0609020204030204" pitchFamily="49" charset="0"/>
              </a:rPr>
              <a:t>"You can't insert a quarter, the machine is sold out"</a:t>
            </a:r>
            <a:r>
              <a:rPr lang="en-US" altLang="vi-VN" spc="-80">
                <a:solidFill>
                  <a:srgbClr val="000000"/>
                </a:solidFill>
                <a:latin typeface="Consolas" panose="020B0609020204030204" pitchFamily="49" charset="0"/>
                <a:cs typeface="Consolas" panose="020B0609020204030204" pitchFamily="49" charset="0"/>
              </a:rPr>
              <a:t>);</a:t>
            </a:r>
            <a:endParaRPr lang="en-US" altLang="vi-VN"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 </a:t>
            </a:r>
            <a:r>
              <a:rPr lang="en-US" altLang="vi-VN" b="1" spc="-80">
                <a:solidFill>
                  <a:srgbClr val="7F0055"/>
                </a:solidFill>
                <a:latin typeface="Consolas" panose="020B0609020204030204" pitchFamily="49" charset="0"/>
                <a:cs typeface="Consolas" panose="020B0609020204030204" pitchFamily="49" charset="0"/>
              </a:rPr>
              <a:t>else</a:t>
            </a: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if</a:t>
            </a:r>
            <a:r>
              <a:rPr lang="en-US" altLang="vi-VN" spc="-80">
                <a:solidFill>
                  <a:srgbClr val="000000"/>
                </a:solidFill>
                <a:latin typeface="Consolas" panose="020B0609020204030204" pitchFamily="49" charset="0"/>
                <a:cs typeface="Consolas" panose="020B0609020204030204" pitchFamily="49" charset="0"/>
              </a:rPr>
              <a:t> (</a:t>
            </a:r>
            <a:r>
              <a:rPr lang="en-US" altLang="vi-VN" spc="-80">
                <a:solidFill>
                  <a:srgbClr val="0000C0"/>
                </a:solidFill>
                <a:latin typeface="Consolas" panose="020B0609020204030204" pitchFamily="49" charset="0"/>
                <a:cs typeface="Consolas" panose="020B0609020204030204" pitchFamily="49" charset="0"/>
              </a:rPr>
              <a:t>state</a:t>
            </a:r>
            <a:r>
              <a:rPr lang="en-US" altLang="vi-VN" spc="-80">
                <a:solidFill>
                  <a:srgbClr val="000000"/>
                </a:solidFill>
                <a:latin typeface="Consolas" panose="020B0609020204030204" pitchFamily="49" charset="0"/>
                <a:cs typeface="Consolas" panose="020B0609020204030204" pitchFamily="49" charset="0"/>
              </a:rPr>
              <a:t> == </a:t>
            </a:r>
            <a:r>
              <a:rPr lang="en-US" altLang="vi-VN" i="1" spc="-80">
                <a:solidFill>
                  <a:srgbClr val="0000C0"/>
                </a:solidFill>
                <a:latin typeface="Consolas" panose="020B0609020204030204" pitchFamily="49" charset="0"/>
                <a:cs typeface="Consolas" panose="020B0609020204030204" pitchFamily="49" charset="0"/>
              </a:rPr>
              <a:t>SOLD</a:t>
            </a:r>
            <a:r>
              <a:rPr lang="en-US" altLang="vi-VN" spc="-80">
                <a:solidFill>
                  <a:srgbClr val="000000"/>
                </a:solidFill>
                <a:latin typeface="Consolas" panose="020B0609020204030204" pitchFamily="49" charset="0"/>
                <a:cs typeface="Consolas" panose="020B0609020204030204" pitchFamily="49" charset="0"/>
              </a:rPr>
              <a:t>) {</a:t>
            </a:r>
            <a:endParaRPr lang="en-US" altLang="vi-VN"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System.</a:t>
            </a:r>
            <a:r>
              <a:rPr lang="en-US" altLang="vi-VN" i="1" spc="-80">
                <a:solidFill>
                  <a:srgbClr val="0000C0"/>
                </a:solidFill>
                <a:latin typeface="Consolas" panose="020B0609020204030204" pitchFamily="49" charset="0"/>
                <a:cs typeface="Consolas" panose="020B0609020204030204" pitchFamily="49" charset="0"/>
              </a:rPr>
              <a:t>out</a:t>
            </a:r>
            <a:r>
              <a:rPr lang="en-US" altLang="vi-VN" spc="-80">
                <a:solidFill>
                  <a:srgbClr val="000000"/>
                </a:solidFill>
                <a:latin typeface="Consolas" panose="020B0609020204030204" pitchFamily="49" charset="0"/>
                <a:cs typeface="Consolas" panose="020B0609020204030204" pitchFamily="49" charset="0"/>
              </a:rPr>
              <a:t>.println(</a:t>
            </a:r>
            <a:r>
              <a:rPr lang="en-US" altLang="vi-VN" spc="-80">
                <a:solidFill>
                  <a:srgbClr val="2A00FF"/>
                </a:solidFill>
                <a:latin typeface="Consolas" panose="020B0609020204030204" pitchFamily="49" charset="0"/>
                <a:cs typeface="Consolas" panose="020B0609020204030204" pitchFamily="49" charset="0"/>
              </a:rPr>
              <a:t>"Please wait, we're already giving you a gumball"</a:t>
            </a:r>
            <a:r>
              <a:rPr lang="en-US" altLang="vi-VN" spc="-80">
                <a:solidFill>
                  <a:srgbClr val="000000"/>
                </a:solidFill>
                <a:latin typeface="Consolas" panose="020B0609020204030204" pitchFamily="49" charset="0"/>
                <a:cs typeface="Consolas" panose="020B0609020204030204" pitchFamily="49" charset="0"/>
              </a:rPr>
              <a:t>);</a:t>
            </a:r>
            <a:endParaRPr lang="en-US" altLang="vi-VN"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a:t>
            </a:r>
            <a:endParaRPr lang="en-US" altLang="vi-VN" spc="-80">
              <a:latin typeface="Consolas" panose="020B0609020204030204" pitchFamily="49" charset="0"/>
              <a:cs typeface="Consolas" panose="020B0609020204030204" pitchFamily="49" charset="0"/>
            </a:endParaRPr>
          </a:p>
          <a:p>
            <a:pPr>
              <a:lnSpc>
                <a:spcPct val="95000"/>
              </a:lnSpc>
            </a:pPr>
            <a:r>
              <a:rPr lang="en-US" altLang="vi-VN" spc="-80">
                <a:solidFill>
                  <a:srgbClr val="000000"/>
                </a:solidFill>
                <a:latin typeface="Consolas" panose="020B0609020204030204" pitchFamily="49" charset="0"/>
                <a:cs typeface="Consolas" panose="020B0609020204030204" pitchFamily="49" charset="0"/>
              </a:rPr>
              <a:t>   }</a:t>
            </a:r>
          </a:p>
          <a:p>
            <a:pPr eaLnBrk="1" hangingPunct="1">
              <a:lnSpc>
                <a:spcPct val="95000"/>
              </a:lnSpc>
            </a:pPr>
            <a:r>
              <a:rPr lang="en-US" altLang="vi-VN" sz="1200" spc="-80">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public</a:t>
            </a: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void</a:t>
            </a:r>
            <a:r>
              <a:rPr lang="en-US" altLang="vi-VN" spc="-80">
                <a:solidFill>
                  <a:srgbClr val="000000"/>
                </a:solidFill>
                <a:latin typeface="Consolas" panose="020B0609020204030204" pitchFamily="49" charset="0"/>
                <a:cs typeface="Consolas" panose="020B0609020204030204" pitchFamily="49" charset="0"/>
              </a:rPr>
              <a:t> ejectQuarter() {  }</a:t>
            </a:r>
          </a:p>
          <a:p>
            <a:pPr eaLnBrk="1" hangingPunct="1">
              <a:lnSpc>
                <a:spcPct val="95000"/>
              </a:lnSpc>
            </a:pP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public</a:t>
            </a: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void</a:t>
            </a:r>
            <a:r>
              <a:rPr lang="en-US" altLang="vi-VN" spc="-80">
                <a:solidFill>
                  <a:srgbClr val="000000"/>
                </a:solidFill>
                <a:latin typeface="Consolas" panose="020B0609020204030204" pitchFamily="49" charset="0"/>
                <a:cs typeface="Consolas" panose="020B0609020204030204" pitchFamily="49" charset="0"/>
              </a:rPr>
              <a:t> turnCrank() { }</a:t>
            </a:r>
          </a:p>
          <a:p>
            <a:pPr eaLnBrk="1" hangingPunct="1">
              <a:lnSpc>
                <a:spcPct val="95000"/>
              </a:lnSpc>
            </a:pP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public</a:t>
            </a:r>
            <a:r>
              <a:rPr lang="en-US" altLang="vi-VN" spc="-80">
                <a:solidFill>
                  <a:srgbClr val="000000"/>
                </a:solidFill>
                <a:latin typeface="Consolas" panose="020B0609020204030204" pitchFamily="49" charset="0"/>
                <a:cs typeface="Consolas" panose="020B0609020204030204" pitchFamily="49" charset="0"/>
              </a:rPr>
              <a:t> </a:t>
            </a:r>
            <a:r>
              <a:rPr lang="en-US" altLang="vi-VN" b="1" spc="-80">
                <a:solidFill>
                  <a:srgbClr val="7F0055"/>
                </a:solidFill>
                <a:latin typeface="Consolas" panose="020B0609020204030204" pitchFamily="49" charset="0"/>
                <a:cs typeface="Consolas" panose="020B0609020204030204" pitchFamily="49" charset="0"/>
              </a:rPr>
              <a:t>void</a:t>
            </a:r>
            <a:r>
              <a:rPr lang="en-US" altLang="vi-VN" spc="-80">
                <a:solidFill>
                  <a:srgbClr val="000000"/>
                </a:solidFill>
                <a:latin typeface="Consolas" panose="020B0609020204030204" pitchFamily="49" charset="0"/>
                <a:cs typeface="Consolas" panose="020B0609020204030204" pitchFamily="49" charset="0"/>
              </a:rPr>
              <a:t> dispense() { }</a:t>
            </a:r>
          </a:p>
          <a:p>
            <a:pPr>
              <a:lnSpc>
                <a:spcPct val="95000"/>
              </a:lnSpc>
            </a:pPr>
            <a:r>
              <a:rPr lang="en-US" altLang="vi-VN" spc="-80">
                <a:solidFill>
                  <a:srgbClr val="000000"/>
                </a:solidFill>
                <a:latin typeface="Consolas" panose="020B0609020204030204" pitchFamily="49" charset="0"/>
                <a:cs typeface="Consolas" panose="020B0609020204030204" pitchFamily="49" charset="0"/>
              </a:rPr>
              <a:t>   </a:t>
            </a:r>
            <a:r>
              <a:rPr lang="en-US" altLang="vi-VN" spc="-80">
                <a:solidFill>
                  <a:srgbClr val="3F7F5F"/>
                </a:solidFill>
                <a:latin typeface="Consolas" panose="020B0609020204030204" pitchFamily="49" charset="0"/>
                <a:cs typeface="Consolas" panose="020B0609020204030204" pitchFamily="49" charset="0"/>
              </a:rPr>
              <a:t>// other methods</a:t>
            </a:r>
          </a:p>
        </p:txBody>
      </p:sp>
      <p:sp>
        <p:nvSpPr>
          <p:cNvPr id="18434" name="Rectangle 2"/>
          <p:cNvSpPr>
            <a:spLocks noGrp="1" noChangeArrowheads="1"/>
          </p:cNvSpPr>
          <p:nvPr>
            <p:ph type="title" idx="4294967295"/>
          </p:nvPr>
        </p:nvSpPr>
        <p:spPr>
          <a:xfrm>
            <a:off x="5410200" y="457200"/>
            <a:ext cx="3733800" cy="914400"/>
          </a:xfrm>
        </p:spPr>
        <p:txBody>
          <a:bodyPr anchor="b"/>
          <a:lstStyle/>
          <a:p>
            <a:pPr algn="r"/>
            <a:r>
              <a:rPr lang="en-US" altLang="vi-VN" sz="3200"/>
              <a:t>Gumball Implementation</a:t>
            </a:r>
          </a:p>
        </p:txBody>
      </p:sp>
      <p:sp>
        <p:nvSpPr>
          <p:cNvPr id="18437" name="Text Box 6"/>
          <p:cNvSpPr txBox="1">
            <a:spLocks noChangeArrowheads="1"/>
          </p:cNvSpPr>
          <p:nvPr/>
        </p:nvSpPr>
        <p:spPr bwMode="auto">
          <a:xfrm>
            <a:off x="4267200" y="5686425"/>
            <a:ext cx="3581400" cy="590550"/>
          </a:xfrm>
          <a:prstGeom prst="rect">
            <a:avLst/>
          </a:prstGeom>
          <a:solidFill>
            <a:srgbClr val="CCFFCC"/>
          </a:solidFill>
          <a:ln w="9525">
            <a:solidFill>
              <a:srgbClr val="C0C0C0"/>
            </a:solidFill>
            <a:miter lim="800000"/>
            <a:headEnd/>
            <a:tailEnd/>
          </a:ln>
        </p:spPr>
        <p:txBody>
          <a:bodyPr wrap="squar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600">
                <a:solidFill>
                  <a:srgbClr val="0A00D8"/>
                </a:solidFill>
                <a:latin typeface="+mj-lt"/>
              </a:rPr>
              <a:t>Represent the methods for each action - customer tries to turn the crank etc.</a:t>
            </a:r>
          </a:p>
        </p:txBody>
      </p:sp>
      <p:sp>
        <p:nvSpPr>
          <p:cNvPr id="18439" name="Text Box 8"/>
          <p:cNvSpPr txBox="1">
            <a:spLocks noChangeArrowheads="1"/>
          </p:cNvSpPr>
          <p:nvPr/>
        </p:nvSpPr>
        <p:spPr bwMode="auto">
          <a:xfrm>
            <a:off x="5372100" y="2292562"/>
            <a:ext cx="2705100" cy="830997"/>
          </a:xfrm>
          <a:prstGeom prst="rect">
            <a:avLst/>
          </a:prstGeom>
          <a:solidFill>
            <a:srgbClr val="CCFFCC"/>
          </a:solidFill>
          <a:ln w="9525">
            <a:solidFill>
              <a:srgbClr val="C0C0C0"/>
            </a:solidFill>
            <a:miter lim="800000"/>
            <a:headEnd/>
            <a:tailEnd/>
          </a:ln>
        </p:spPr>
        <p:txBody>
          <a:bodyPr wrap="squar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600">
                <a:solidFill>
                  <a:srgbClr val="0A00D8"/>
                </a:solidFill>
                <a:latin typeface="+mj-lt"/>
              </a:rPr>
              <a:t>The </a:t>
            </a:r>
            <a:r>
              <a:rPr lang="en-US" altLang="vi-VN" sz="1600" b="1">
                <a:solidFill>
                  <a:srgbClr val="0A00D8"/>
                </a:solidFill>
                <a:latin typeface="Consolas" panose="020B0609020204030204" pitchFamily="49" charset="0"/>
                <a:cs typeface="Consolas" panose="020B0609020204030204" pitchFamily="49" charset="0"/>
              </a:rPr>
              <a:t>insertQuarter()</a:t>
            </a:r>
            <a:r>
              <a:rPr lang="en-US" altLang="vi-VN" sz="1600">
                <a:solidFill>
                  <a:srgbClr val="0A00D8"/>
                </a:solidFill>
                <a:latin typeface="Consolas" panose="020B0609020204030204" pitchFamily="49" charset="0"/>
                <a:cs typeface="Consolas" panose="020B0609020204030204" pitchFamily="49" charset="0"/>
              </a:rPr>
              <a:t> </a:t>
            </a:r>
            <a:r>
              <a:rPr lang="en-US" altLang="vi-VN" sz="1600">
                <a:solidFill>
                  <a:srgbClr val="0A00D8"/>
                </a:solidFill>
                <a:latin typeface="+mj-lt"/>
              </a:rPr>
              <a:t>method – specifies what to do if a quarter is inserted. </a:t>
            </a:r>
          </a:p>
        </p:txBody>
      </p:sp>
      <p:sp>
        <p:nvSpPr>
          <p:cNvPr id="18443" name="AutoShape 11"/>
          <p:cNvSpPr>
            <a:spLocks/>
          </p:cNvSpPr>
          <p:nvPr/>
        </p:nvSpPr>
        <p:spPr bwMode="auto">
          <a:xfrm>
            <a:off x="4038600" y="5562600"/>
            <a:ext cx="152400" cy="838200"/>
          </a:xfrm>
          <a:prstGeom prst="rightBrace">
            <a:avLst>
              <a:gd name="adj1" fmla="val 45833"/>
              <a:gd name="adj2" fmla="val 50000"/>
            </a:avLst>
          </a:prstGeom>
          <a:noFill/>
          <a:ln w="28575">
            <a:solidFill>
              <a:srgbClr val="FF0000"/>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vi-VN"/>
          </a:p>
        </p:txBody>
      </p:sp>
      <p:cxnSp>
        <p:nvCxnSpPr>
          <p:cNvPr id="3" name="Straight Arrow Connector 2"/>
          <p:cNvCxnSpPr>
            <a:stCxn id="18439" idx="1"/>
          </p:cNvCxnSpPr>
          <p:nvPr/>
        </p:nvCxnSpPr>
        <p:spPr bwMode="auto">
          <a:xfrm flipH="1">
            <a:off x="3695700" y="2708061"/>
            <a:ext cx="1676400" cy="249450"/>
          </a:xfrm>
          <a:prstGeom prst="straightConnector1">
            <a:avLst/>
          </a:prstGeom>
          <a:solidFill>
            <a:schemeClr val="accent1"/>
          </a:solidFill>
          <a:ln w="28575" cap="flat" cmpd="sng" algn="ctr">
            <a:solidFill>
              <a:srgbClr val="FF0000"/>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4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chor="b"/>
          <a:lstStyle/>
          <a:p>
            <a:r>
              <a:rPr lang="en-US" altLang="vi-VN"/>
              <a:t>You knew it was coming….</a:t>
            </a:r>
          </a:p>
        </p:txBody>
      </p:sp>
      <p:sp>
        <p:nvSpPr>
          <p:cNvPr id="19459" name="Rectangle 3"/>
          <p:cNvSpPr>
            <a:spLocks noGrp="1" noChangeArrowheads="1"/>
          </p:cNvSpPr>
          <p:nvPr>
            <p:ph idx="1"/>
          </p:nvPr>
        </p:nvSpPr>
        <p:spPr/>
        <p:txBody>
          <a:bodyPr/>
          <a:lstStyle/>
          <a:p>
            <a:r>
              <a:rPr lang="en-US" altLang="vi-VN" b="1" i="1" u="sng"/>
              <a:t>A change request:</a:t>
            </a:r>
            <a:r>
              <a:rPr lang="en-US" altLang="vi-VN"/>
              <a:t> Gumball machine works great but need to take it to the next level</a:t>
            </a:r>
          </a:p>
          <a:p>
            <a:pPr lvl="1"/>
            <a:r>
              <a:rPr lang="en-US" altLang="vi-VN"/>
              <a:t>Turn gumball buying into a game!</a:t>
            </a:r>
          </a:p>
          <a:p>
            <a:pPr lvl="2"/>
            <a:r>
              <a:rPr lang="en-US" altLang="vi-VN" sz="2400"/>
              <a:t>10% of the time when the crank is turned, the customer gets two gumballs instead on one!</a:t>
            </a:r>
          </a:p>
          <a:p>
            <a:pPr lvl="2"/>
            <a:endParaRPr lang="en-US" altLang="vi-VN" sz="2400"/>
          </a:p>
          <a:p>
            <a:r>
              <a:rPr lang="en-US" altLang="vi-VN"/>
              <a:t>Draw a state diagram for a Gumball machine that handles the 1 in 10 contest. In this contest 10% of the time the </a:t>
            </a:r>
            <a:r>
              <a:rPr lang="en-US" altLang="vi-VN" b="1">
                <a:solidFill>
                  <a:srgbClr val="0000FF"/>
                </a:solidFill>
              </a:rPr>
              <a:t>Sold</a:t>
            </a:r>
            <a:r>
              <a:rPr lang="en-US" altLang="vi-VN"/>
              <a:t> state leads to two balls being released, not one.</a:t>
            </a:r>
          </a:p>
        </p:txBody>
      </p:sp>
      <p:sp>
        <p:nvSpPr>
          <p:cNvPr id="5" name="Date Placeholder 3"/>
          <p:cNvSpPr>
            <a:spLocks noGrp="1"/>
          </p:cNvSpPr>
          <p:nvPr>
            <p:ph type="dt" sz="half" idx="10"/>
          </p:nvPr>
        </p:nvSpPr>
        <p:spPr/>
        <p:txBody>
          <a:bodyPr/>
          <a:lstStyle/>
          <a:p>
            <a:fld id="{862D5842-7110-46B5-B0AB-686D906F9733}" type="datetime1">
              <a:rPr lang="en-US" altLang="vi-VN"/>
              <a:pPr/>
              <a:t>4/19/2023</a:t>
            </a:fld>
            <a:endParaRPr lang="en-US" altLang="vi-VN"/>
          </a:p>
        </p:txBody>
      </p:sp>
      <p:sp>
        <p:nvSpPr>
          <p:cNvPr id="4" name="Slide Number Placeholder 2"/>
          <p:cNvSpPr>
            <a:spLocks noGrp="1"/>
          </p:cNvSpPr>
          <p:nvPr>
            <p:ph type="sldNum" sz="quarter" idx="12"/>
          </p:nvPr>
        </p:nvSpPr>
        <p:spPr/>
        <p:txBody>
          <a:bodyPr/>
          <a:lstStyle/>
          <a:p>
            <a:fld id="{ABC6E1E2-46D2-4F23-9458-4C43E7AF0954}" type="slidenum">
              <a:rPr lang="en-US" altLang="vi-VN"/>
              <a:pPr/>
              <a:t>7</a:t>
            </a:fld>
            <a:endParaRPr lang="en-US" altLang="vi-VN"/>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vi-VN"/>
              <a:t>1 in 10 Gumball Game</a:t>
            </a:r>
            <a:endParaRPr lang="en-US"/>
          </a:p>
        </p:txBody>
      </p:sp>
      <p:sp>
        <p:nvSpPr>
          <p:cNvPr id="4" name="Date Placeholder 3"/>
          <p:cNvSpPr>
            <a:spLocks noGrp="1"/>
          </p:cNvSpPr>
          <p:nvPr>
            <p:ph type="dt" sz="half" idx="10"/>
          </p:nvPr>
        </p:nvSpPr>
        <p:spPr/>
        <p:txBody>
          <a:bodyPr/>
          <a:lstStyle/>
          <a:p>
            <a:fld id="{4C550F70-0E3F-4E18-96DF-23E17446CB80}" type="datetime1">
              <a:rPr lang="en-US" altLang="vi-VN" smtClean="0"/>
              <a:pPr/>
              <a:t>4/19/2023</a:t>
            </a:fld>
            <a:endParaRPr lang="en-US" altLang="vi-VN"/>
          </a:p>
        </p:txBody>
      </p:sp>
      <p:sp>
        <p:nvSpPr>
          <p:cNvPr id="5" name="Slide Number Placeholder 4"/>
          <p:cNvSpPr>
            <a:spLocks noGrp="1"/>
          </p:cNvSpPr>
          <p:nvPr>
            <p:ph type="sldNum" sz="quarter" idx="12"/>
          </p:nvPr>
        </p:nvSpPr>
        <p:spPr/>
        <p:txBody>
          <a:bodyPr/>
          <a:lstStyle/>
          <a:p>
            <a:fld id="{CCF004F1-2747-4924-AAE9-3E03D5134167}" type="slidenum">
              <a:rPr lang="en-US" altLang="vi-VN" smtClean="0"/>
              <a:pPr/>
              <a:t>8</a:t>
            </a:fld>
            <a:endParaRPr lang="en-US" altLang="vi-VN"/>
          </a:p>
        </p:txBody>
      </p:sp>
      <p:sp>
        <p:nvSpPr>
          <p:cNvPr id="96" name="Rectangle 93"/>
          <p:cNvSpPr>
            <a:spLocks noChangeArrowheads="1"/>
          </p:cNvSpPr>
          <p:nvPr/>
        </p:nvSpPr>
        <p:spPr bwMode="auto">
          <a:xfrm>
            <a:off x="7748588" y="6453188"/>
            <a:ext cx="200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81" name="Group 180"/>
          <p:cNvGrpSpPr/>
          <p:nvPr/>
        </p:nvGrpSpPr>
        <p:grpSpPr>
          <a:xfrm>
            <a:off x="1179513" y="1198563"/>
            <a:ext cx="6459538" cy="5556249"/>
            <a:chOff x="1179513" y="1198563"/>
            <a:chExt cx="6459538" cy="5556249"/>
          </a:xfrm>
        </p:grpSpPr>
        <p:sp>
          <p:nvSpPr>
            <p:cNvPr id="179" name="Freeform 94"/>
            <p:cNvSpPr>
              <a:spLocks/>
            </p:cNvSpPr>
            <p:nvPr/>
          </p:nvSpPr>
          <p:spPr bwMode="auto">
            <a:xfrm>
              <a:off x="1274763" y="3238500"/>
              <a:ext cx="1222375" cy="596900"/>
            </a:xfrm>
            <a:custGeom>
              <a:avLst/>
              <a:gdLst>
                <a:gd name="T0" fmla="*/ 905 w 7060"/>
                <a:gd name="T1" fmla="*/ 0 h 3440"/>
                <a:gd name="T2" fmla="*/ 0 w 7060"/>
                <a:gd name="T3" fmla="*/ 905 h 3440"/>
                <a:gd name="T4" fmla="*/ 0 w 7060"/>
                <a:gd name="T5" fmla="*/ 2535 h 3440"/>
                <a:gd name="T6" fmla="*/ 905 w 7060"/>
                <a:gd name="T7" fmla="*/ 3440 h 3440"/>
                <a:gd name="T8" fmla="*/ 6155 w 7060"/>
                <a:gd name="T9" fmla="*/ 3440 h 3440"/>
                <a:gd name="T10" fmla="*/ 7060 w 7060"/>
                <a:gd name="T11" fmla="*/ 2535 h 3440"/>
                <a:gd name="T12" fmla="*/ 7060 w 7060"/>
                <a:gd name="T13" fmla="*/ 905 h 3440"/>
                <a:gd name="T14" fmla="*/ 6155 w 7060"/>
                <a:gd name="T15" fmla="*/ 0 h 3440"/>
                <a:gd name="T16" fmla="*/ 905 w 7060"/>
                <a:gd name="T17" fmla="*/ 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60" h="3440">
                  <a:moveTo>
                    <a:pt x="905" y="0"/>
                  </a:moveTo>
                  <a:cubicBezTo>
                    <a:pt x="405" y="0"/>
                    <a:pt x="0" y="405"/>
                    <a:pt x="0" y="905"/>
                  </a:cubicBezTo>
                  <a:lnTo>
                    <a:pt x="0" y="2535"/>
                  </a:lnTo>
                  <a:cubicBezTo>
                    <a:pt x="0" y="3034"/>
                    <a:pt x="405" y="3440"/>
                    <a:pt x="905" y="3440"/>
                  </a:cubicBezTo>
                  <a:lnTo>
                    <a:pt x="6155" y="3440"/>
                  </a:lnTo>
                  <a:cubicBezTo>
                    <a:pt x="6654" y="3440"/>
                    <a:pt x="7060" y="3034"/>
                    <a:pt x="7060" y="2535"/>
                  </a:cubicBezTo>
                  <a:lnTo>
                    <a:pt x="7060" y="905"/>
                  </a:lnTo>
                  <a:cubicBezTo>
                    <a:pt x="7060" y="405"/>
                    <a:pt x="6654" y="0"/>
                    <a:pt x="6155" y="0"/>
                  </a:cubicBezTo>
                  <a:lnTo>
                    <a:pt x="905" y="0"/>
                  </a:lnTo>
                  <a:close/>
                </a:path>
              </a:pathLst>
            </a:custGeom>
            <a:solidFill>
              <a:srgbClr val="FFFF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Rectangle 97"/>
            <p:cNvSpPr>
              <a:spLocks noChangeArrowheads="1"/>
            </p:cNvSpPr>
            <p:nvPr/>
          </p:nvSpPr>
          <p:spPr bwMode="auto">
            <a:xfrm>
              <a:off x="1447801" y="3300413"/>
              <a:ext cx="1077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No Quater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9" name="Rectangle 98"/>
            <p:cNvSpPr>
              <a:spLocks noChangeArrowheads="1"/>
            </p:cNvSpPr>
            <p:nvPr/>
          </p:nvSpPr>
          <p:spPr bwMode="auto">
            <a:xfrm>
              <a:off x="2386013" y="3241675"/>
              <a:ext cx="200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8" name="Freeform 100"/>
            <p:cNvSpPr>
              <a:spLocks/>
            </p:cNvSpPr>
            <p:nvPr/>
          </p:nvSpPr>
          <p:spPr bwMode="auto">
            <a:xfrm>
              <a:off x="2906713" y="2049463"/>
              <a:ext cx="1220788" cy="595312"/>
            </a:xfrm>
            <a:custGeom>
              <a:avLst/>
              <a:gdLst>
                <a:gd name="T0" fmla="*/ 905 w 7060"/>
                <a:gd name="T1" fmla="*/ 0 h 3440"/>
                <a:gd name="T2" fmla="*/ 0 w 7060"/>
                <a:gd name="T3" fmla="*/ 906 h 3440"/>
                <a:gd name="T4" fmla="*/ 0 w 7060"/>
                <a:gd name="T5" fmla="*/ 2535 h 3440"/>
                <a:gd name="T6" fmla="*/ 905 w 7060"/>
                <a:gd name="T7" fmla="*/ 3440 h 3440"/>
                <a:gd name="T8" fmla="*/ 6155 w 7060"/>
                <a:gd name="T9" fmla="*/ 3440 h 3440"/>
                <a:gd name="T10" fmla="*/ 7060 w 7060"/>
                <a:gd name="T11" fmla="*/ 2535 h 3440"/>
                <a:gd name="T12" fmla="*/ 7060 w 7060"/>
                <a:gd name="T13" fmla="*/ 906 h 3440"/>
                <a:gd name="T14" fmla="*/ 6155 w 7060"/>
                <a:gd name="T15" fmla="*/ 0 h 3440"/>
                <a:gd name="T16" fmla="*/ 905 w 7060"/>
                <a:gd name="T17" fmla="*/ 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60" h="3440">
                  <a:moveTo>
                    <a:pt x="905" y="0"/>
                  </a:moveTo>
                  <a:cubicBezTo>
                    <a:pt x="405" y="0"/>
                    <a:pt x="0" y="406"/>
                    <a:pt x="0" y="906"/>
                  </a:cubicBezTo>
                  <a:lnTo>
                    <a:pt x="0" y="2535"/>
                  </a:lnTo>
                  <a:cubicBezTo>
                    <a:pt x="0" y="3035"/>
                    <a:pt x="405" y="3440"/>
                    <a:pt x="905" y="3440"/>
                  </a:cubicBezTo>
                  <a:lnTo>
                    <a:pt x="6155" y="3440"/>
                  </a:lnTo>
                  <a:cubicBezTo>
                    <a:pt x="6654" y="3440"/>
                    <a:pt x="7060" y="3035"/>
                    <a:pt x="7060" y="2535"/>
                  </a:cubicBezTo>
                  <a:lnTo>
                    <a:pt x="7060" y="906"/>
                  </a:lnTo>
                  <a:cubicBezTo>
                    <a:pt x="7060" y="406"/>
                    <a:pt x="6654" y="0"/>
                    <a:pt x="6155" y="0"/>
                  </a:cubicBezTo>
                  <a:lnTo>
                    <a:pt x="905" y="0"/>
                  </a:lnTo>
                  <a:close/>
                </a:path>
              </a:pathLst>
            </a:custGeom>
            <a:solidFill>
              <a:srgbClr val="FFFFB9"/>
            </a:solidFill>
            <a:ln w="15875" cap="rnd">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102"/>
            <p:cNvSpPr>
              <a:spLocks noChangeArrowheads="1"/>
            </p:cNvSpPr>
            <p:nvPr/>
          </p:nvSpPr>
          <p:spPr bwMode="auto">
            <a:xfrm>
              <a:off x="3032126" y="2109788"/>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Has Quater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2" name="Rectangle 103"/>
            <p:cNvSpPr>
              <a:spLocks noChangeArrowheads="1"/>
            </p:cNvSpPr>
            <p:nvPr/>
          </p:nvSpPr>
          <p:spPr bwMode="auto">
            <a:xfrm>
              <a:off x="4062413" y="2051050"/>
              <a:ext cx="200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6" name="Freeform 105"/>
            <p:cNvSpPr>
              <a:spLocks/>
            </p:cNvSpPr>
            <p:nvPr/>
          </p:nvSpPr>
          <p:spPr bwMode="auto">
            <a:xfrm>
              <a:off x="4722813" y="3238500"/>
              <a:ext cx="1254125" cy="596900"/>
            </a:xfrm>
            <a:custGeom>
              <a:avLst/>
              <a:gdLst>
                <a:gd name="T0" fmla="*/ 905 w 7246"/>
                <a:gd name="T1" fmla="*/ 0 h 3440"/>
                <a:gd name="T2" fmla="*/ 0 w 7246"/>
                <a:gd name="T3" fmla="*/ 905 h 3440"/>
                <a:gd name="T4" fmla="*/ 0 w 7246"/>
                <a:gd name="T5" fmla="*/ 2535 h 3440"/>
                <a:gd name="T6" fmla="*/ 905 w 7246"/>
                <a:gd name="T7" fmla="*/ 3440 h 3440"/>
                <a:gd name="T8" fmla="*/ 6341 w 7246"/>
                <a:gd name="T9" fmla="*/ 3440 h 3440"/>
                <a:gd name="T10" fmla="*/ 7246 w 7246"/>
                <a:gd name="T11" fmla="*/ 2535 h 3440"/>
                <a:gd name="T12" fmla="*/ 7246 w 7246"/>
                <a:gd name="T13" fmla="*/ 905 h 3440"/>
                <a:gd name="T14" fmla="*/ 6341 w 7246"/>
                <a:gd name="T15" fmla="*/ 0 h 3440"/>
                <a:gd name="T16" fmla="*/ 905 w 7246"/>
                <a:gd name="T17" fmla="*/ 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46" h="3440">
                  <a:moveTo>
                    <a:pt x="905" y="0"/>
                  </a:moveTo>
                  <a:cubicBezTo>
                    <a:pt x="405" y="0"/>
                    <a:pt x="0" y="405"/>
                    <a:pt x="0" y="905"/>
                  </a:cubicBezTo>
                  <a:lnTo>
                    <a:pt x="0" y="2535"/>
                  </a:lnTo>
                  <a:cubicBezTo>
                    <a:pt x="0" y="3034"/>
                    <a:pt x="405" y="3440"/>
                    <a:pt x="905" y="3440"/>
                  </a:cubicBezTo>
                  <a:lnTo>
                    <a:pt x="6341" y="3440"/>
                  </a:lnTo>
                  <a:cubicBezTo>
                    <a:pt x="6841" y="3440"/>
                    <a:pt x="7246" y="3034"/>
                    <a:pt x="7246" y="2535"/>
                  </a:cubicBezTo>
                  <a:lnTo>
                    <a:pt x="7246" y="905"/>
                  </a:lnTo>
                  <a:cubicBezTo>
                    <a:pt x="7246" y="405"/>
                    <a:pt x="6841" y="0"/>
                    <a:pt x="6341" y="0"/>
                  </a:cubicBezTo>
                  <a:lnTo>
                    <a:pt x="905" y="0"/>
                  </a:lnTo>
                  <a:close/>
                </a:path>
              </a:pathLst>
            </a:custGeom>
            <a:solidFill>
              <a:srgbClr val="FFFFB9"/>
            </a:solidFill>
            <a:ln w="15875" cap="rnd">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107"/>
            <p:cNvSpPr>
              <a:spLocks noChangeArrowheads="1"/>
            </p:cNvSpPr>
            <p:nvPr/>
          </p:nvSpPr>
          <p:spPr bwMode="auto">
            <a:xfrm>
              <a:off x="4803776" y="3300413"/>
              <a:ext cx="1298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Gumbal Sold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5" name="Rectangle 108"/>
            <p:cNvSpPr>
              <a:spLocks noChangeArrowheads="1"/>
            </p:cNvSpPr>
            <p:nvPr/>
          </p:nvSpPr>
          <p:spPr bwMode="auto">
            <a:xfrm>
              <a:off x="5956301" y="3241675"/>
              <a:ext cx="200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4" name="Freeform 110"/>
            <p:cNvSpPr>
              <a:spLocks/>
            </p:cNvSpPr>
            <p:nvPr/>
          </p:nvSpPr>
          <p:spPr bwMode="auto">
            <a:xfrm>
              <a:off x="2654301" y="5370513"/>
              <a:ext cx="1504950" cy="595312"/>
            </a:xfrm>
            <a:custGeom>
              <a:avLst/>
              <a:gdLst>
                <a:gd name="T0" fmla="*/ 906 w 8694"/>
                <a:gd name="T1" fmla="*/ 0 h 3440"/>
                <a:gd name="T2" fmla="*/ 0 w 8694"/>
                <a:gd name="T3" fmla="*/ 906 h 3440"/>
                <a:gd name="T4" fmla="*/ 0 w 8694"/>
                <a:gd name="T5" fmla="*/ 2535 h 3440"/>
                <a:gd name="T6" fmla="*/ 906 w 8694"/>
                <a:gd name="T7" fmla="*/ 3440 h 3440"/>
                <a:gd name="T8" fmla="*/ 7789 w 8694"/>
                <a:gd name="T9" fmla="*/ 3440 h 3440"/>
                <a:gd name="T10" fmla="*/ 8694 w 8694"/>
                <a:gd name="T11" fmla="*/ 2535 h 3440"/>
                <a:gd name="T12" fmla="*/ 8694 w 8694"/>
                <a:gd name="T13" fmla="*/ 906 h 3440"/>
                <a:gd name="T14" fmla="*/ 7789 w 8694"/>
                <a:gd name="T15" fmla="*/ 0 h 3440"/>
                <a:gd name="T16" fmla="*/ 906 w 8694"/>
                <a:gd name="T17" fmla="*/ 0 h 3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94" h="3440">
                  <a:moveTo>
                    <a:pt x="906" y="0"/>
                  </a:moveTo>
                  <a:cubicBezTo>
                    <a:pt x="406" y="0"/>
                    <a:pt x="0" y="406"/>
                    <a:pt x="0" y="906"/>
                  </a:cubicBezTo>
                  <a:lnTo>
                    <a:pt x="0" y="2535"/>
                  </a:lnTo>
                  <a:cubicBezTo>
                    <a:pt x="0" y="3035"/>
                    <a:pt x="406" y="3440"/>
                    <a:pt x="906" y="3440"/>
                  </a:cubicBezTo>
                  <a:lnTo>
                    <a:pt x="7789" y="3440"/>
                  </a:lnTo>
                  <a:cubicBezTo>
                    <a:pt x="8288" y="3440"/>
                    <a:pt x="8694" y="3035"/>
                    <a:pt x="8694" y="2535"/>
                  </a:cubicBezTo>
                  <a:lnTo>
                    <a:pt x="8694" y="906"/>
                  </a:lnTo>
                  <a:cubicBezTo>
                    <a:pt x="8694" y="406"/>
                    <a:pt x="8288" y="0"/>
                    <a:pt x="7789" y="0"/>
                  </a:cubicBezTo>
                  <a:lnTo>
                    <a:pt x="906" y="0"/>
                  </a:lnTo>
                  <a:close/>
                </a:path>
              </a:pathLst>
            </a:custGeom>
            <a:solidFill>
              <a:srgbClr val="FFFFB9"/>
            </a:solidFill>
            <a:ln w="15875" cap="rnd">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Rectangle 112"/>
            <p:cNvSpPr>
              <a:spLocks noChangeArrowheads="1"/>
            </p:cNvSpPr>
            <p:nvPr/>
          </p:nvSpPr>
          <p:spPr bwMode="auto">
            <a:xfrm>
              <a:off x="2735263" y="5430838"/>
              <a:ext cx="1587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Out of Gumbals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8" name="Rectangle 113"/>
            <p:cNvSpPr>
              <a:spLocks noChangeArrowheads="1"/>
            </p:cNvSpPr>
            <p:nvPr/>
          </p:nvSpPr>
          <p:spPr bwMode="auto">
            <a:xfrm>
              <a:off x="4167188" y="5372100"/>
              <a:ext cx="200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9" name="Freeform 114"/>
            <p:cNvSpPr>
              <a:spLocks/>
            </p:cNvSpPr>
            <p:nvPr/>
          </p:nvSpPr>
          <p:spPr bwMode="auto">
            <a:xfrm>
              <a:off x="1839913" y="2362200"/>
              <a:ext cx="1066800" cy="876300"/>
            </a:xfrm>
            <a:custGeom>
              <a:avLst/>
              <a:gdLst>
                <a:gd name="T0" fmla="*/ 0 w 672"/>
                <a:gd name="T1" fmla="*/ 552 h 552"/>
                <a:gd name="T2" fmla="*/ 0 w 672"/>
                <a:gd name="T3" fmla="*/ 0 h 552"/>
                <a:gd name="T4" fmla="*/ 672 w 672"/>
                <a:gd name="T5" fmla="*/ 0 h 552"/>
              </a:gdLst>
              <a:ahLst/>
              <a:cxnLst>
                <a:cxn ang="0">
                  <a:pos x="T0" y="T1"/>
                </a:cxn>
                <a:cxn ang="0">
                  <a:pos x="T2" y="T3"/>
                </a:cxn>
                <a:cxn ang="0">
                  <a:pos x="T4" y="T5"/>
                </a:cxn>
              </a:cxnLst>
              <a:rect l="0" t="0" r="r" b="b"/>
              <a:pathLst>
                <a:path w="672" h="552">
                  <a:moveTo>
                    <a:pt x="0" y="552"/>
                  </a:moveTo>
                  <a:lnTo>
                    <a:pt x="0" y="0"/>
                  </a:lnTo>
                  <a:lnTo>
                    <a:pt x="672" y="0"/>
                  </a:lnTo>
                </a:path>
              </a:pathLst>
            </a:custGeom>
            <a:noFill/>
            <a:ln w="15875"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15"/>
            <p:cNvSpPr>
              <a:spLocks/>
            </p:cNvSpPr>
            <p:nvPr/>
          </p:nvSpPr>
          <p:spPr bwMode="auto">
            <a:xfrm>
              <a:off x="2749551" y="2300288"/>
              <a:ext cx="157163" cy="125412"/>
            </a:xfrm>
            <a:custGeom>
              <a:avLst/>
              <a:gdLst>
                <a:gd name="T0" fmla="*/ 0 w 99"/>
                <a:gd name="T1" fmla="*/ 79 h 79"/>
                <a:gd name="T2" fmla="*/ 99 w 99"/>
                <a:gd name="T3" fmla="*/ 39 h 79"/>
                <a:gd name="T4" fmla="*/ 0 w 99"/>
                <a:gd name="T5" fmla="*/ 0 h 79"/>
              </a:gdLst>
              <a:ahLst/>
              <a:cxnLst>
                <a:cxn ang="0">
                  <a:pos x="T0" y="T1"/>
                </a:cxn>
                <a:cxn ang="0">
                  <a:pos x="T2" y="T3"/>
                </a:cxn>
                <a:cxn ang="0">
                  <a:pos x="T4" y="T5"/>
                </a:cxn>
              </a:cxnLst>
              <a:rect l="0" t="0" r="r" b="b"/>
              <a:pathLst>
                <a:path w="99" h="79">
                  <a:moveTo>
                    <a:pt x="0" y="79"/>
                  </a:moveTo>
                  <a:lnTo>
                    <a:pt x="99" y="39"/>
                  </a:lnTo>
                  <a:lnTo>
                    <a:pt x="0" y="0"/>
                  </a:lnTo>
                </a:path>
              </a:pathLst>
            </a:custGeom>
            <a:noFill/>
            <a:ln w="15875"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1" name="Rectangle 116"/>
            <p:cNvSpPr>
              <a:spLocks noChangeArrowheads="1"/>
            </p:cNvSpPr>
            <p:nvPr/>
          </p:nvSpPr>
          <p:spPr bwMode="auto">
            <a:xfrm>
              <a:off x="1179513" y="2489200"/>
              <a:ext cx="792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inserts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2" name="Rectangle 117"/>
            <p:cNvSpPr>
              <a:spLocks noChangeArrowheads="1"/>
            </p:cNvSpPr>
            <p:nvPr/>
          </p:nvSpPr>
          <p:spPr bwMode="auto">
            <a:xfrm>
              <a:off x="1846263" y="2489200"/>
              <a:ext cx="166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3" name="Rectangle 118"/>
            <p:cNvSpPr>
              <a:spLocks noChangeArrowheads="1"/>
            </p:cNvSpPr>
            <p:nvPr/>
          </p:nvSpPr>
          <p:spPr bwMode="auto">
            <a:xfrm>
              <a:off x="1179513" y="2735263"/>
              <a:ext cx="71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quater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4" name="Rectangle 119"/>
            <p:cNvSpPr>
              <a:spLocks noChangeArrowheads="1"/>
            </p:cNvSpPr>
            <p:nvPr/>
          </p:nvSpPr>
          <p:spPr bwMode="auto">
            <a:xfrm>
              <a:off x="1768476" y="2676525"/>
              <a:ext cx="200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5" name="Freeform 120"/>
            <p:cNvSpPr>
              <a:spLocks/>
            </p:cNvSpPr>
            <p:nvPr/>
          </p:nvSpPr>
          <p:spPr bwMode="auto">
            <a:xfrm>
              <a:off x="2513013" y="2659063"/>
              <a:ext cx="1082675" cy="893762"/>
            </a:xfrm>
            <a:custGeom>
              <a:avLst/>
              <a:gdLst>
                <a:gd name="T0" fmla="*/ 682 w 682"/>
                <a:gd name="T1" fmla="*/ 0 h 563"/>
                <a:gd name="T2" fmla="*/ 682 w 682"/>
                <a:gd name="T3" fmla="*/ 563 h 563"/>
                <a:gd name="T4" fmla="*/ 0 w 682"/>
                <a:gd name="T5" fmla="*/ 563 h 563"/>
              </a:gdLst>
              <a:ahLst/>
              <a:cxnLst>
                <a:cxn ang="0">
                  <a:pos x="T0" y="T1"/>
                </a:cxn>
                <a:cxn ang="0">
                  <a:pos x="T2" y="T3"/>
                </a:cxn>
                <a:cxn ang="0">
                  <a:pos x="T4" y="T5"/>
                </a:cxn>
              </a:cxnLst>
              <a:rect l="0" t="0" r="r" b="b"/>
              <a:pathLst>
                <a:path w="682" h="563">
                  <a:moveTo>
                    <a:pt x="682" y="0"/>
                  </a:moveTo>
                  <a:lnTo>
                    <a:pt x="682" y="563"/>
                  </a:lnTo>
                  <a:lnTo>
                    <a:pt x="0" y="563"/>
                  </a:lnTo>
                </a:path>
              </a:pathLst>
            </a:custGeom>
            <a:noFill/>
            <a:ln w="15875"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121"/>
            <p:cNvSpPr>
              <a:spLocks/>
            </p:cNvSpPr>
            <p:nvPr/>
          </p:nvSpPr>
          <p:spPr bwMode="auto">
            <a:xfrm>
              <a:off x="2513013" y="3490913"/>
              <a:ext cx="157163" cy="123825"/>
            </a:xfrm>
            <a:custGeom>
              <a:avLst/>
              <a:gdLst>
                <a:gd name="T0" fmla="*/ 99 w 99"/>
                <a:gd name="T1" fmla="*/ 0 h 78"/>
                <a:gd name="T2" fmla="*/ 0 w 99"/>
                <a:gd name="T3" fmla="*/ 39 h 78"/>
                <a:gd name="T4" fmla="*/ 99 w 99"/>
                <a:gd name="T5" fmla="*/ 78 h 78"/>
              </a:gdLst>
              <a:ahLst/>
              <a:cxnLst>
                <a:cxn ang="0">
                  <a:pos x="T0" y="T1"/>
                </a:cxn>
                <a:cxn ang="0">
                  <a:pos x="T2" y="T3"/>
                </a:cxn>
                <a:cxn ang="0">
                  <a:pos x="T4" y="T5"/>
                </a:cxn>
              </a:cxnLst>
              <a:rect l="0" t="0" r="r" b="b"/>
              <a:pathLst>
                <a:path w="99" h="78">
                  <a:moveTo>
                    <a:pt x="99" y="0"/>
                  </a:moveTo>
                  <a:lnTo>
                    <a:pt x="0" y="39"/>
                  </a:lnTo>
                  <a:lnTo>
                    <a:pt x="99" y="78"/>
                  </a:lnTo>
                </a:path>
              </a:pathLst>
            </a:custGeom>
            <a:noFill/>
            <a:ln w="15875"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22"/>
            <p:cNvSpPr>
              <a:spLocks noChangeArrowheads="1"/>
            </p:cNvSpPr>
            <p:nvPr/>
          </p:nvSpPr>
          <p:spPr bwMode="auto">
            <a:xfrm>
              <a:off x="2906713" y="2801938"/>
              <a:ext cx="722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ejects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8" name="Rectangle 123"/>
            <p:cNvSpPr>
              <a:spLocks noChangeArrowheads="1"/>
            </p:cNvSpPr>
            <p:nvPr/>
          </p:nvSpPr>
          <p:spPr bwMode="auto">
            <a:xfrm>
              <a:off x="3508376" y="2801938"/>
              <a:ext cx="166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9" name="Rectangle 124"/>
            <p:cNvSpPr>
              <a:spLocks noChangeArrowheads="1"/>
            </p:cNvSpPr>
            <p:nvPr/>
          </p:nvSpPr>
          <p:spPr bwMode="auto">
            <a:xfrm>
              <a:off x="2906713" y="3049588"/>
              <a:ext cx="711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quater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0" name="Rectangle 125"/>
            <p:cNvSpPr>
              <a:spLocks noChangeArrowheads="1"/>
            </p:cNvSpPr>
            <p:nvPr/>
          </p:nvSpPr>
          <p:spPr bwMode="auto">
            <a:xfrm>
              <a:off x="3497263" y="2990850"/>
              <a:ext cx="200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1" name="Freeform 126"/>
            <p:cNvSpPr>
              <a:spLocks/>
            </p:cNvSpPr>
            <p:nvPr/>
          </p:nvSpPr>
          <p:spPr bwMode="auto">
            <a:xfrm>
              <a:off x="4143376" y="2362200"/>
              <a:ext cx="1208088" cy="876300"/>
            </a:xfrm>
            <a:custGeom>
              <a:avLst/>
              <a:gdLst>
                <a:gd name="T0" fmla="*/ 0 w 761"/>
                <a:gd name="T1" fmla="*/ 0 h 552"/>
                <a:gd name="T2" fmla="*/ 761 w 761"/>
                <a:gd name="T3" fmla="*/ 0 h 552"/>
                <a:gd name="T4" fmla="*/ 761 w 761"/>
                <a:gd name="T5" fmla="*/ 552 h 552"/>
              </a:gdLst>
              <a:ahLst/>
              <a:cxnLst>
                <a:cxn ang="0">
                  <a:pos x="T0" y="T1"/>
                </a:cxn>
                <a:cxn ang="0">
                  <a:pos x="T2" y="T3"/>
                </a:cxn>
                <a:cxn ang="0">
                  <a:pos x="T4" y="T5"/>
                </a:cxn>
              </a:cxnLst>
              <a:rect l="0" t="0" r="r" b="b"/>
              <a:pathLst>
                <a:path w="761" h="552">
                  <a:moveTo>
                    <a:pt x="0" y="0"/>
                  </a:moveTo>
                  <a:lnTo>
                    <a:pt x="761" y="0"/>
                  </a:lnTo>
                  <a:lnTo>
                    <a:pt x="761" y="552"/>
                  </a:lnTo>
                </a:path>
              </a:pathLst>
            </a:custGeom>
            <a:noFill/>
            <a:ln w="15875"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27"/>
            <p:cNvSpPr>
              <a:spLocks/>
            </p:cNvSpPr>
            <p:nvPr/>
          </p:nvSpPr>
          <p:spPr bwMode="auto">
            <a:xfrm>
              <a:off x="5287963" y="3082925"/>
              <a:ext cx="125413" cy="155575"/>
            </a:xfrm>
            <a:custGeom>
              <a:avLst/>
              <a:gdLst>
                <a:gd name="T0" fmla="*/ 0 w 79"/>
                <a:gd name="T1" fmla="*/ 0 h 98"/>
                <a:gd name="T2" fmla="*/ 40 w 79"/>
                <a:gd name="T3" fmla="*/ 98 h 98"/>
                <a:gd name="T4" fmla="*/ 79 w 79"/>
                <a:gd name="T5" fmla="*/ 0 h 98"/>
              </a:gdLst>
              <a:ahLst/>
              <a:cxnLst>
                <a:cxn ang="0">
                  <a:pos x="T0" y="T1"/>
                </a:cxn>
                <a:cxn ang="0">
                  <a:pos x="T2" y="T3"/>
                </a:cxn>
                <a:cxn ang="0">
                  <a:pos x="T4" y="T5"/>
                </a:cxn>
              </a:cxnLst>
              <a:rect l="0" t="0" r="r" b="b"/>
              <a:pathLst>
                <a:path w="79" h="98">
                  <a:moveTo>
                    <a:pt x="0" y="0"/>
                  </a:moveTo>
                  <a:lnTo>
                    <a:pt x="40" y="98"/>
                  </a:lnTo>
                  <a:lnTo>
                    <a:pt x="79" y="0"/>
                  </a:lnTo>
                </a:path>
              </a:pathLst>
            </a:custGeom>
            <a:noFill/>
            <a:ln w="15875"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28"/>
            <p:cNvSpPr>
              <a:spLocks noChangeArrowheads="1"/>
            </p:cNvSpPr>
            <p:nvPr/>
          </p:nvSpPr>
          <p:spPr bwMode="auto">
            <a:xfrm>
              <a:off x="5457826" y="2365375"/>
              <a:ext cx="1241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turns crank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4" name="Rectangle 129"/>
            <p:cNvSpPr>
              <a:spLocks noChangeArrowheads="1"/>
            </p:cNvSpPr>
            <p:nvPr/>
          </p:nvSpPr>
          <p:spPr bwMode="auto">
            <a:xfrm>
              <a:off x="6554788" y="2365375"/>
              <a:ext cx="166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5" name="Rectangle 130"/>
            <p:cNvSpPr>
              <a:spLocks noChangeArrowheads="1"/>
            </p:cNvSpPr>
            <p:nvPr/>
          </p:nvSpPr>
          <p:spPr bwMode="auto">
            <a:xfrm>
              <a:off x="5457826" y="2611438"/>
              <a:ext cx="1046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no winner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 name="Rectangle 131"/>
            <p:cNvSpPr>
              <a:spLocks noChangeArrowheads="1"/>
            </p:cNvSpPr>
            <p:nvPr/>
          </p:nvSpPr>
          <p:spPr bwMode="auto">
            <a:xfrm>
              <a:off x="6369051" y="2552700"/>
              <a:ext cx="200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2" name="Oval 133"/>
            <p:cNvSpPr>
              <a:spLocks noChangeArrowheads="1"/>
            </p:cNvSpPr>
            <p:nvPr/>
          </p:nvSpPr>
          <p:spPr bwMode="auto">
            <a:xfrm>
              <a:off x="3217863" y="4430713"/>
              <a:ext cx="204788" cy="203200"/>
            </a:xfrm>
            <a:prstGeom prst="flowChartDecision">
              <a:avLst/>
            </a:prstGeom>
            <a:noFill/>
            <a:ln w="15875" cap="rnd">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135"/>
            <p:cNvSpPr>
              <a:spLocks/>
            </p:cNvSpPr>
            <p:nvPr/>
          </p:nvSpPr>
          <p:spPr bwMode="auto">
            <a:xfrm>
              <a:off x="3438526" y="3851275"/>
              <a:ext cx="1912938" cy="688975"/>
            </a:xfrm>
            <a:custGeom>
              <a:avLst/>
              <a:gdLst>
                <a:gd name="T0" fmla="*/ 1205 w 1205"/>
                <a:gd name="T1" fmla="*/ 0 h 434"/>
                <a:gd name="T2" fmla="*/ 1205 w 1205"/>
                <a:gd name="T3" fmla="*/ 434 h 434"/>
                <a:gd name="T4" fmla="*/ 0 w 1205"/>
                <a:gd name="T5" fmla="*/ 434 h 434"/>
              </a:gdLst>
              <a:ahLst/>
              <a:cxnLst>
                <a:cxn ang="0">
                  <a:pos x="T0" y="T1"/>
                </a:cxn>
                <a:cxn ang="0">
                  <a:pos x="T2" y="T3"/>
                </a:cxn>
                <a:cxn ang="0">
                  <a:pos x="T4" y="T5"/>
                </a:cxn>
              </a:cxnLst>
              <a:rect l="0" t="0" r="r" b="b"/>
              <a:pathLst>
                <a:path w="1205" h="434">
                  <a:moveTo>
                    <a:pt x="1205" y="0"/>
                  </a:moveTo>
                  <a:lnTo>
                    <a:pt x="1205" y="434"/>
                  </a:lnTo>
                  <a:lnTo>
                    <a:pt x="0" y="434"/>
                  </a:lnTo>
                </a:path>
              </a:pathLst>
            </a:custGeom>
            <a:noFill/>
            <a:ln w="15875"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Freeform 136"/>
            <p:cNvSpPr>
              <a:spLocks/>
            </p:cNvSpPr>
            <p:nvPr/>
          </p:nvSpPr>
          <p:spPr bwMode="auto">
            <a:xfrm>
              <a:off x="3438526" y="4478338"/>
              <a:ext cx="157163" cy="123825"/>
            </a:xfrm>
            <a:custGeom>
              <a:avLst/>
              <a:gdLst>
                <a:gd name="T0" fmla="*/ 99 w 99"/>
                <a:gd name="T1" fmla="*/ 0 h 78"/>
                <a:gd name="T2" fmla="*/ 0 w 99"/>
                <a:gd name="T3" fmla="*/ 39 h 78"/>
                <a:gd name="T4" fmla="*/ 99 w 99"/>
                <a:gd name="T5" fmla="*/ 78 h 78"/>
              </a:gdLst>
              <a:ahLst/>
              <a:cxnLst>
                <a:cxn ang="0">
                  <a:pos x="T0" y="T1"/>
                </a:cxn>
                <a:cxn ang="0">
                  <a:pos x="T2" y="T3"/>
                </a:cxn>
                <a:cxn ang="0">
                  <a:pos x="T4" y="T5"/>
                </a:cxn>
              </a:cxnLst>
              <a:rect l="0" t="0" r="r" b="b"/>
              <a:pathLst>
                <a:path w="99" h="78">
                  <a:moveTo>
                    <a:pt x="99" y="0"/>
                  </a:moveTo>
                  <a:lnTo>
                    <a:pt x="0" y="39"/>
                  </a:lnTo>
                  <a:lnTo>
                    <a:pt x="99" y="78"/>
                  </a:lnTo>
                </a:path>
              </a:pathLst>
            </a:custGeom>
            <a:noFill/>
            <a:ln w="15875"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37"/>
            <p:cNvSpPr>
              <a:spLocks noChangeArrowheads="1"/>
            </p:cNvSpPr>
            <p:nvPr/>
          </p:nvSpPr>
          <p:spPr bwMode="auto">
            <a:xfrm>
              <a:off x="4129088" y="3976688"/>
              <a:ext cx="993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dispense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1" name="Rectangle 138"/>
            <p:cNvSpPr>
              <a:spLocks noChangeArrowheads="1"/>
            </p:cNvSpPr>
            <p:nvPr/>
          </p:nvSpPr>
          <p:spPr bwMode="auto">
            <a:xfrm>
              <a:off x="4989513" y="3976688"/>
              <a:ext cx="166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2" name="Rectangle 139"/>
            <p:cNvSpPr>
              <a:spLocks noChangeArrowheads="1"/>
            </p:cNvSpPr>
            <p:nvPr/>
          </p:nvSpPr>
          <p:spPr bwMode="auto">
            <a:xfrm>
              <a:off x="4129088" y="4229100"/>
              <a:ext cx="847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gumball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3" name="Rectangle 140"/>
            <p:cNvSpPr>
              <a:spLocks noChangeArrowheads="1"/>
            </p:cNvSpPr>
            <p:nvPr/>
          </p:nvSpPr>
          <p:spPr bwMode="auto">
            <a:xfrm>
              <a:off x="4848226" y="4170363"/>
              <a:ext cx="200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4" name="Line 141"/>
            <p:cNvSpPr>
              <a:spLocks noChangeShapeType="1"/>
            </p:cNvSpPr>
            <p:nvPr/>
          </p:nvSpPr>
          <p:spPr bwMode="auto">
            <a:xfrm>
              <a:off x="3328988" y="4649788"/>
              <a:ext cx="0" cy="720725"/>
            </a:xfrm>
            <a:prstGeom prst="line">
              <a:avLst/>
            </a:prstGeom>
            <a:noFill/>
            <a:ln w="15875" cap="flat">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Freeform 142"/>
            <p:cNvSpPr>
              <a:spLocks/>
            </p:cNvSpPr>
            <p:nvPr/>
          </p:nvSpPr>
          <p:spPr bwMode="auto">
            <a:xfrm>
              <a:off x="3265488" y="5213350"/>
              <a:ext cx="125413" cy="157162"/>
            </a:xfrm>
            <a:custGeom>
              <a:avLst/>
              <a:gdLst>
                <a:gd name="T0" fmla="*/ 0 w 79"/>
                <a:gd name="T1" fmla="*/ 0 h 99"/>
                <a:gd name="T2" fmla="*/ 40 w 79"/>
                <a:gd name="T3" fmla="*/ 99 h 99"/>
                <a:gd name="T4" fmla="*/ 79 w 79"/>
                <a:gd name="T5" fmla="*/ 0 h 99"/>
              </a:gdLst>
              <a:ahLst/>
              <a:cxnLst>
                <a:cxn ang="0">
                  <a:pos x="T0" y="T1"/>
                </a:cxn>
                <a:cxn ang="0">
                  <a:pos x="T2" y="T3"/>
                </a:cxn>
                <a:cxn ang="0">
                  <a:pos x="T4" y="T5"/>
                </a:cxn>
              </a:cxnLst>
              <a:rect l="0" t="0" r="r" b="b"/>
              <a:pathLst>
                <a:path w="79" h="99">
                  <a:moveTo>
                    <a:pt x="0" y="0"/>
                  </a:moveTo>
                  <a:lnTo>
                    <a:pt x="40" y="99"/>
                  </a:lnTo>
                  <a:lnTo>
                    <a:pt x="79" y="0"/>
                  </a:lnTo>
                </a:path>
              </a:pathLst>
            </a:custGeom>
            <a:noFill/>
            <a:ln w="15875"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43"/>
            <p:cNvSpPr>
              <a:spLocks noChangeArrowheads="1"/>
            </p:cNvSpPr>
            <p:nvPr/>
          </p:nvSpPr>
          <p:spPr bwMode="auto">
            <a:xfrm>
              <a:off x="3394076" y="4918075"/>
              <a:ext cx="1589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 gumballs=0 ]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7" name="Rectangle 144"/>
            <p:cNvSpPr>
              <a:spLocks noChangeArrowheads="1"/>
            </p:cNvSpPr>
            <p:nvPr/>
          </p:nvSpPr>
          <p:spPr bwMode="auto">
            <a:xfrm>
              <a:off x="4829176" y="4859338"/>
              <a:ext cx="200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8" name="Freeform 145"/>
            <p:cNvSpPr>
              <a:spLocks/>
            </p:cNvSpPr>
            <p:nvPr/>
          </p:nvSpPr>
          <p:spPr bwMode="auto">
            <a:xfrm>
              <a:off x="1839913" y="3851275"/>
              <a:ext cx="1377950" cy="688975"/>
            </a:xfrm>
            <a:custGeom>
              <a:avLst/>
              <a:gdLst>
                <a:gd name="T0" fmla="*/ 868 w 868"/>
                <a:gd name="T1" fmla="*/ 434 h 434"/>
                <a:gd name="T2" fmla="*/ 0 w 868"/>
                <a:gd name="T3" fmla="*/ 434 h 434"/>
                <a:gd name="T4" fmla="*/ 0 w 868"/>
                <a:gd name="T5" fmla="*/ 0 h 434"/>
              </a:gdLst>
              <a:ahLst/>
              <a:cxnLst>
                <a:cxn ang="0">
                  <a:pos x="T0" y="T1"/>
                </a:cxn>
                <a:cxn ang="0">
                  <a:pos x="T2" y="T3"/>
                </a:cxn>
                <a:cxn ang="0">
                  <a:pos x="T4" y="T5"/>
                </a:cxn>
              </a:cxnLst>
              <a:rect l="0" t="0" r="r" b="b"/>
              <a:pathLst>
                <a:path w="868" h="434">
                  <a:moveTo>
                    <a:pt x="868" y="434"/>
                  </a:moveTo>
                  <a:lnTo>
                    <a:pt x="0" y="434"/>
                  </a:lnTo>
                  <a:lnTo>
                    <a:pt x="0" y="0"/>
                  </a:lnTo>
                </a:path>
              </a:pathLst>
            </a:custGeom>
            <a:noFill/>
            <a:ln w="15875"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Freeform 146"/>
            <p:cNvSpPr>
              <a:spLocks/>
            </p:cNvSpPr>
            <p:nvPr/>
          </p:nvSpPr>
          <p:spPr bwMode="auto">
            <a:xfrm>
              <a:off x="1778001" y="3851275"/>
              <a:ext cx="123825" cy="157162"/>
            </a:xfrm>
            <a:custGeom>
              <a:avLst/>
              <a:gdLst>
                <a:gd name="T0" fmla="*/ 78 w 78"/>
                <a:gd name="T1" fmla="*/ 99 h 99"/>
                <a:gd name="T2" fmla="*/ 39 w 78"/>
                <a:gd name="T3" fmla="*/ 0 h 99"/>
                <a:gd name="T4" fmla="*/ 0 w 78"/>
                <a:gd name="T5" fmla="*/ 99 h 99"/>
              </a:gdLst>
              <a:ahLst/>
              <a:cxnLst>
                <a:cxn ang="0">
                  <a:pos x="T0" y="T1"/>
                </a:cxn>
                <a:cxn ang="0">
                  <a:pos x="T2" y="T3"/>
                </a:cxn>
                <a:cxn ang="0">
                  <a:pos x="T4" y="T5"/>
                </a:cxn>
              </a:cxnLst>
              <a:rect l="0" t="0" r="r" b="b"/>
              <a:pathLst>
                <a:path w="78" h="99">
                  <a:moveTo>
                    <a:pt x="78" y="99"/>
                  </a:moveTo>
                  <a:lnTo>
                    <a:pt x="39" y="0"/>
                  </a:lnTo>
                  <a:lnTo>
                    <a:pt x="0" y="99"/>
                  </a:lnTo>
                </a:path>
              </a:pathLst>
            </a:custGeom>
            <a:noFill/>
            <a:ln w="15875"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47"/>
            <p:cNvSpPr>
              <a:spLocks noChangeArrowheads="1"/>
            </p:cNvSpPr>
            <p:nvPr/>
          </p:nvSpPr>
          <p:spPr bwMode="auto">
            <a:xfrm>
              <a:off x="1887538" y="4229100"/>
              <a:ext cx="1589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 gumballs&gt;0 ]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1" name="Rectangle 148"/>
            <p:cNvSpPr>
              <a:spLocks noChangeArrowheads="1"/>
            </p:cNvSpPr>
            <p:nvPr/>
          </p:nvSpPr>
          <p:spPr bwMode="auto">
            <a:xfrm>
              <a:off x="3322638" y="4170363"/>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0" name="Freeform 150"/>
            <p:cNvSpPr>
              <a:spLocks/>
            </p:cNvSpPr>
            <p:nvPr/>
          </p:nvSpPr>
          <p:spPr bwMode="auto">
            <a:xfrm>
              <a:off x="6416676" y="3238500"/>
              <a:ext cx="1222375" cy="596900"/>
            </a:xfrm>
            <a:custGeom>
              <a:avLst/>
              <a:gdLst>
                <a:gd name="T0" fmla="*/ 453 w 3533"/>
                <a:gd name="T1" fmla="*/ 0 h 1720"/>
                <a:gd name="T2" fmla="*/ 0 w 3533"/>
                <a:gd name="T3" fmla="*/ 453 h 1720"/>
                <a:gd name="T4" fmla="*/ 0 w 3533"/>
                <a:gd name="T5" fmla="*/ 1268 h 1720"/>
                <a:gd name="T6" fmla="*/ 453 w 3533"/>
                <a:gd name="T7" fmla="*/ 1720 h 1720"/>
                <a:gd name="T8" fmla="*/ 3081 w 3533"/>
                <a:gd name="T9" fmla="*/ 1720 h 1720"/>
                <a:gd name="T10" fmla="*/ 3533 w 3533"/>
                <a:gd name="T11" fmla="*/ 1268 h 1720"/>
                <a:gd name="T12" fmla="*/ 3533 w 3533"/>
                <a:gd name="T13" fmla="*/ 453 h 1720"/>
                <a:gd name="T14" fmla="*/ 3081 w 3533"/>
                <a:gd name="T15" fmla="*/ 0 h 1720"/>
                <a:gd name="T16" fmla="*/ 453 w 3533"/>
                <a:gd name="T17" fmla="*/ 0 h 1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3" h="1720">
                  <a:moveTo>
                    <a:pt x="453" y="0"/>
                  </a:moveTo>
                  <a:cubicBezTo>
                    <a:pt x="203" y="0"/>
                    <a:pt x="0" y="203"/>
                    <a:pt x="0" y="453"/>
                  </a:cubicBezTo>
                  <a:lnTo>
                    <a:pt x="0" y="1268"/>
                  </a:lnTo>
                  <a:cubicBezTo>
                    <a:pt x="0" y="1517"/>
                    <a:pt x="203" y="1720"/>
                    <a:pt x="453" y="1720"/>
                  </a:cubicBezTo>
                  <a:lnTo>
                    <a:pt x="3081" y="1720"/>
                  </a:lnTo>
                  <a:cubicBezTo>
                    <a:pt x="3331" y="1720"/>
                    <a:pt x="3533" y="1517"/>
                    <a:pt x="3533" y="1268"/>
                  </a:cubicBezTo>
                  <a:lnTo>
                    <a:pt x="3533" y="453"/>
                  </a:lnTo>
                  <a:cubicBezTo>
                    <a:pt x="3533" y="203"/>
                    <a:pt x="3331" y="0"/>
                    <a:pt x="3081" y="0"/>
                  </a:cubicBezTo>
                  <a:lnTo>
                    <a:pt x="453" y="0"/>
                  </a:lnTo>
                  <a:close/>
                </a:path>
              </a:pathLst>
            </a:custGeom>
            <a:solidFill>
              <a:srgbClr val="FFFFB9"/>
            </a:solidFill>
            <a:ln w="15875" cap="rnd">
              <a:solidFill>
                <a:srgbClr val="8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Rectangle 152"/>
            <p:cNvSpPr>
              <a:spLocks noChangeArrowheads="1"/>
            </p:cNvSpPr>
            <p:nvPr/>
          </p:nvSpPr>
          <p:spPr bwMode="auto">
            <a:xfrm>
              <a:off x="6715126" y="3300413"/>
              <a:ext cx="774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Winner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4" name="Rectangle 153"/>
            <p:cNvSpPr>
              <a:spLocks noChangeArrowheads="1"/>
            </p:cNvSpPr>
            <p:nvPr/>
          </p:nvSpPr>
          <p:spPr bwMode="auto">
            <a:xfrm>
              <a:off x="7366001" y="3241675"/>
              <a:ext cx="200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5" name="Freeform 154"/>
            <p:cNvSpPr>
              <a:spLocks/>
            </p:cNvSpPr>
            <p:nvPr/>
          </p:nvSpPr>
          <p:spPr bwMode="auto">
            <a:xfrm>
              <a:off x="3516313" y="1736725"/>
              <a:ext cx="3525838" cy="1501775"/>
            </a:xfrm>
            <a:custGeom>
              <a:avLst/>
              <a:gdLst>
                <a:gd name="T0" fmla="*/ 0 w 2221"/>
                <a:gd name="T1" fmla="*/ 197 h 946"/>
                <a:gd name="T2" fmla="*/ 0 w 2221"/>
                <a:gd name="T3" fmla="*/ 0 h 946"/>
                <a:gd name="T4" fmla="*/ 2221 w 2221"/>
                <a:gd name="T5" fmla="*/ 0 h 946"/>
                <a:gd name="T6" fmla="*/ 2221 w 2221"/>
                <a:gd name="T7" fmla="*/ 946 h 946"/>
              </a:gdLst>
              <a:ahLst/>
              <a:cxnLst>
                <a:cxn ang="0">
                  <a:pos x="T0" y="T1"/>
                </a:cxn>
                <a:cxn ang="0">
                  <a:pos x="T2" y="T3"/>
                </a:cxn>
                <a:cxn ang="0">
                  <a:pos x="T4" y="T5"/>
                </a:cxn>
                <a:cxn ang="0">
                  <a:pos x="T6" y="T7"/>
                </a:cxn>
              </a:cxnLst>
              <a:rect l="0" t="0" r="r" b="b"/>
              <a:pathLst>
                <a:path w="2221" h="946">
                  <a:moveTo>
                    <a:pt x="0" y="197"/>
                  </a:moveTo>
                  <a:lnTo>
                    <a:pt x="0" y="0"/>
                  </a:lnTo>
                  <a:lnTo>
                    <a:pt x="2221" y="0"/>
                  </a:lnTo>
                  <a:lnTo>
                    <a:pt x="2221" y="946"/>
                  </a:lnTo>
                </a:path>
              </a:pathLst>
            </a:custGeom>
            <a:noFill/>
            <a:ln w="15875"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155"/>
            <p:cNvSpPr>
              <a:spLocks/>
            </p:cNvSpPr>
            <p:nvPr/>
          </p:nvSpPr>
          <p:spPr bwMode="auto">
            <a:xfrm>
              <a:off x="6980238" y="3082925"/>
              <a:ext cx="125413" cy="155575"/>
            </a:xfrm>
            <a:custGeom>
              <a:avLst/>
              <a:gdLst>
                <a:gd name="T0" fmla="*/ 0 w 79"/>
                <a:gd name="T1" fmla="*/ 0 h 98"/>
                <a:gd name="T2" fmla="*/ 39 w 79"/>
                <a:gd name="T3" fmla="*/ 98 h 98"/>
                <a:gd name="T4" fmla="*/ 79 w 79"/>
                <a:gd name="T5" fmla="*/ 0 h 98"/>
              </a:gdLst>
              <a:ahLst/>
              <a:cxnLst>
                <a:cxn ang="0">
                  <a:pos x="T0" y="T1"/>
                </a:cxn>
                <a:cxn ang="0">
                  <a:pos x="T2" y="T3"/>
                </a:cxn>
                <a:cxn ang="0">
                  <a:pos x="T4" y="T5"/>
                </a:cxn>
              </a:cxnLst>
              <a:rect l="0" t="0" r="r" b="b"/>
              <a:pathLst>
                <a:path w="79" h="98">
                  <a:moveTo>
                    <a:pt x="0" y="0"/>
                  </a:moveTo>
                  <a:lnTo>
                    <a:pt x="39" y="98"/>
                  </a:lnTo>
                  <a:lnTo>
                    <a:pt x="79" y="0"/>
                  </a:lnTo>
                </a:path>
              </a:pathLst>
            </a:custGeom>
            <a:noFill/>
            <a:ln w="15875"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56"/>
            <p:cNvSpPr>
              <a:spLocks noChangeArrowheads="1"/>
            </p:cNvSpPr>
            <p:nvPr/>
          </p:nvSpPr>
          <p:spPr bwMode="auto">
            <a:xfrm>
              <a:off x="4175126" y="1198563"/>
              <a:ext cx="1171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turns crank</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8" name="Rectangle 157"/>
            <p:cNvSpPr>
              <a:spLocks noChangeArrowheads="1"/>
            </p:cNvSpPr>
            <p:nvPr/>
          </p:nvSpPr>
          <p:spPr bwMode="auto">
            <a:xfrm>
              <a:off x="5205413" y="1198563"/>
              <a:ext cx="166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9" name="Rectangle 158"/>
            <p:cNvSpPr>
              <a:spLocks noChangeArrowheads="1"/>
            </p:cNvSpPr>
            <p:nvPr/>
          </p:nvSpPr>
          <p:spPr bwMode="auto">
            <a:xfrm>
              <a:off x="5272088" y="1198563"/>
              <a:ext cx="166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0" name="Rectangle 159"/>
            <p:cNvSpPr>
              <a:spLocks noChangeArrowheads="1"/>
            </p:cNvSpPr>
            <p:nvPr/>
          </p:nvSpPr>
          <p:spPr bwMode="auto">
            <a:xfrm>
              <a:off x="4175126" y="1447800"/>
              <a:ext cx="159518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we have a winner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1" name="Rectangle 160"/>
            <p:cNvSpPr>
              <a:spLocks noChangeArrowheads="1"/>
            </p:cNvSpPr>
            <p:nvPr/>
          </p:nvSpPr>
          <p:spPr bwMode="auto">
            <a:xfrm>
              <a:off x="5726113" y="1389063"/>
              <a:ext cx="200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7" name="Oval 161"/>
            <p:cNvSpPr>
              <a:spLocks noChangeArrowheads="1"/>
            </p:cNvSpPr>
            <p:nvPr/>
          </p:nvSpPr>
          <p:spPr bwMode="auto">
            <a:xfrm>
              <a:off x="6918326" y="5557838"/>
              <a:ext cx="203200" cy="204787"/>
            </a:xfrm>
            <a:prstGeom prst="flowChartDecision">
              <a:avLst/>
            </a:prstGeom>
            <a:solidFill>
              <a:srgbClr val="FFFFB9"/>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Line 164"/>
            <p:cNvSpPr>
              <a:spLocks noChangeShapeType="1"/>
            </p:cNvSpPr>
            <p:nvPr/>
          </p:nvSpPr>
          <p:spPr bwMode="auto">
            <a:xfrm>
              <a:off x="7027863" y="3851275"/>
              <a:ext cx="0" cy="1706562"/>
            </a:xfrm>
            <a:prstGeom prst="line">
              <a:avLst/>
            </a:prstGeom>
            <a:noFill/>
            <a:ln w="15875" cap="flat">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Freeform 165"/>
            <p:cNvSpPr>
              <a:spLocks/>
            </p:cNvSpPr>
            <p:nvPr/>
          </p:nvSpPr>
          <p:spPr bwMode="auto">
            <a:xfrm>
              <a:off x="6965951" y="5402263"/>
              <a:ext cx="123825" cy="155575"/>
            </a:xfrm>
            <a:custGeom>
              <a:avLst/>
              <a:gdLst>
                <a:gd name="T0" fmla="*/ 0 w 78"/>
                <a:gd name="T1" fmla="*/ 0 h 98"/>
                <a:gd name="T2" fmla="*/ 39 w 78"/>
                <a:gd name="T3" fmla="*/ 98 h 98"/>
                <a:gd name="T4" fmla="*/ 78 w 78"/>
                <a:gd name="T5" fmla="*/ 0 h 98"/>
              </a:gdLst>
              <a:ahLst/>
              <a:cxnLst>
                <a:cxn ang="0">
                  <a:pos x="T0" y="T1"/>
                </a:cxn>
                <a:cxn ang="0">
                  <a:pos x="T2" y="T3"/>
                </a:cxn>
                <a:cxn ang="0">
                  <a:pos x="T4" y="T5"/>
                </a:cxn>
              </a:cxnLst>
              <a:rect l="0" t="0" r="r" b="b"/>
              <a:pathLst>
                <a:path w="78" h="98">
                  <a:moveTo>
                    <a:pt x="0" y="0"/>
                  </a:moveTo>
                  <a:lnTo>
                    <a:pt x="39" y="98"/>
                  </a:lnTo>
                  <a:lnTo>
                    <a:pt x="78" y="0"/>
                  </a:lnTo>
                </a:path>
              </a:pathLst>
            </a:custGeom>
            <a:noFill/>
            <a:ln w="15875"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66"/>
            <p:cNvSpPr>
              <a:spLocks noChangeArrowheads="1"/>
            </p:cNvSpPr>
            <p:nvPr/>
          </p:nvSpPr>
          <p:spPr bwMode="auto">
            <a:xfrm>
              <a:off x="5970588" y="4460875"/>
              <a:ext cx="9937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dispense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6" name="Rectangle 167"/>
            <p:cNvSpPr>
              <a:spLocks noChangeArrowheads="1"/>
            </p:cNvSpPr>
            <p:nvPr/>
          </p:nvSpPr>
          <p:spPr bwMode="auto">
            <a:xfrm>
              <a:off x="6831013" y="4460875"/>
              <a:ext cx="1666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7" name="Rectangle 168"/>
            <p:cNvSpPr>
              <a:spLocks noChangeArrowheads="1"/>
            </p:cNvSpPr>
            <p:nvPr/>
          </p:nvSpPr>
          <p:spPr bwMode="auto">
            <a:xfrm>
              <a:off x="5970588" y="4713288"/>
              <a:ext cx="1130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2 gumballs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8" name="Rectangle 169"/>
            <p:cNvSpPr>
              <a:spLocks noChangeArrowheads="1"/>
            </p:cNvSpPr>
            <p:nvPr/>
          </p:nvSpPr>
          <p:spPr bwMode="auto">
            <a:xfrm>
              <a:off x="6961188" y="4654550"/>
              <a:ext cx="200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9" name="Line 170"/>
            <p:cNvSpPr>
              <a:spLocks noChangeShapeType="1"/>
            </p:cNvSpPr>
            <p:nvPr/>
          </p:nvSpPr>
          <p:spPr bwMode="auto">
            <a:xfrm flipH="1">
              <a:off x="4175126" y="5683250"/>
              <a:ext cx="2743200" cy="0"/>
            </a:xfrm>
            <a:prstGeom prst="line">
              <a:avLst/>
            </a:prstGeom>
            <a:noFill/>
            <a:ln w="15875" cap="flat">
              <a:solidFill>
                <a:srgbClr val="8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1"/>
            <p:cNvSpPr>
              <a:spLocks/>
            </p:cNvSpPr>
            <p:nvPr/>
          </p:nvSpPr>
          <p:spPr bwMode="auto">
            <a:xfrm>
              <a:off x="4175126" y="5621338"/>
              <a:ext cx="157163" cy="125412"/>
            </a:xfrm>
            <a:custGeom>
              <a:avLst/>
              <a:gdLst>
                <a:gd name="T0" fmla="*/ 99 w 99"/>
                <a:gd name="T1" fmla="*/ 0 h 79"/>
                <a:gd name="T2" fmla="*/ 0 w 99"/>
                <a:gd name="T3" fmla="*/ 39 h 79"/>
                <a:gd name="T4" fmla="*/ 99 w 99"/>
                <a:gd name="T5" fmla="*/ 79 h 79"/>
              </a:gdLst>
              <a:ahLst/>
              <a:cxnLst>
                <a:cxn ang="0">
                  <a:pos x="T0" y="T1"/>
                </a:cxn>
                <a:cxn ang="0">
                  <a:pos x="T2" y="T3"/>
                </a:cxn>
                <a:cxn ang="0">
                  <a:pos x="T4" y="T5"/>
                </a:cxn>
              </a:cxnLst>
              <a:rect l="0" t="0" r="r" b="b"/>
              <a:pathLst>
                <a:path w="99" h="79">
                  <a:moveTo>
                    <a:pt x="99" y="0"/>
                  </a:moveTo>
                  <a:lnTo>
                    <a:pt x="0" y="39"/>
                  </a:lnTo>
                  <a:lnTo>
                    <a:pt x="99" y="79"/>
                  </a:lnTo>
                </a:path>
              </a:pathLst>
            </a:custGeom>
            <a:noFill/>
            <a:ln w="15875"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2"/>
            <p:cNvSpPr>
              <a:spLocks noChangeArrowheads="1"/>
            </p:cNvSpPr>
            <p:nvPr/>
          </p:nvSpPr>
          <p:spPr bwMode="auto">
            <a:xfrm>
              <a:off x="4803776" y="5775325"/>
              <a:ext cx="1589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 gumballs=0 ]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2" name="Rectangle 173"/>
            <p:cNvSpPr>
              <a:spLocks noChangeArrowheads="1"/>
            </p:cNvSpPr>
            <p:nvPr/>
          </p:nvSpPr>
          <p:spPr bwMode="auto">
            <a:xfrm>
              <a:off x="6238876" y="5716588"/>
              <a:ext cx="200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3" name="Freeform 174"/>
            <p:cNvSpPr>
              <a:spLocks/>
            </p:cNvSpPr>
            <p:nvPr/>
          </p:nvSpPr>
          <p:spPr bwMode="auto">
            <a:xfrm>
              <a:off x="1463676" y="3851275"/>
              <a:ext cx="5578475" cy="2520950"/>
            </a:xfrm>
            <a:custGeom>
              <a:avLst/>
              <a:gdLst>
                <a:gd name="T0" fmla="*/ 3514 w 3514"/>
                <a:gd name="T1" fmla="*/ 1213 h 1588"/>
                <a:gd name="T2" fmla="*/ 3514 w 3514"/>
                <a:gd name="T3" fmla="*/ 1588 h 1588"/>
                <a:gd name="T4" fmla="*/ 0 w 3514"/>
                <a:gd name="T5" fmla="*/ 1588 h 1588"/>
                <a:gd name="T6" fmla="*/ 0 w 3514"/>
                <a:gd name="T7" fmla="*/ 0 h 1588"/>
              </a:gdLst>
              <a:ahLst/>
              <a:cxnLst>
                <a:cxn ang="0">
                  <a:pos x="T0" y="T1"/>
                </a:cxn>
                <a:cxn ang="0">
                  <a:pos x="T2" y="T3"/>
                </a:cxn>
                <a:cxn ang="0">
                  <a:pos x="T4" y="T5"/>
                </a:cxn>
                <a:cxn ang="0">
                  <a:pos x="T6" y="T7"/>
                </a:cxn>
              </a:cxnLst>
              <a:rect l="0" t="0" r="r" b="b"/>
              <a:pathLst>
                <a:path w="3514" h="1588">
                  <a:moveTo>
                    <a:pt x="3514" y="1213"/>
                  </a:moveTo>
                  <a:lnTo>
                    <a:pt x="3514" y="1588"/>
                  </a:lnTo>
                  <a:lnTo>
                    <a:pt x="0" y="1588"/>
                  </a:lnTo>
                  <a:lnTo>
                    <a:pt x="0" y="0"/>
                  </a:lnTo>
                </a:path>
              </a:pathLst>
            </a:custGeom>
            <a:noFill/>
            <a:ln w="15875"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Freeform 175"/>
            <p:cNvSpPr>
              <a:spLocks/>
            </p:cNvSpPr>
            <p:nvPr/>
          </p:nvSpPr>
          <p:spPr bwMode="auto">
            <a:xfrm>
              <a:off x="1401763" y="3851275"/>
              <a:ext cx="123825" cy="157162"/>
            </a:xfrm>
            <a:custGeom>
              <a:avLst/>
              <a:gdLst>
                <a:gd name="T0" fmla="*/ 78 w 78"/>
                <a:gd name="T1" fmla="*/ 99 h 99"/>
                <a:gd name="T2" fmla="*/ 39 w 78"/>
                <a:gd name="T3" fmla="*/ 0 h 99"/>
                <a:gd name="T4" fmla="*/ 0 w 78"/>
                <a:gd name="T5" fmla="*/ 99 h 99"/>
              </a:gdLst>
              <a:ahLst/>
              <a:cxnLst>
                <a:cxn ang="0">
                  <a:pos x="T0" y="T1"/>
                </a:cxn>
                <a:cxn ang="0">
                  <a:pos x="T2" y="T3"/>
                </a:cxn>
                <a:cxn ang="0">
                  <a:pos x="T4" y="T5"/>
                </a:cxn>
              </a:cxnLst>
              <a:rect l="0" t="0" r="r" b="b"/>
              <a:pathLst>
                <a:path w="78" h="99">
                  <a:moveTo>
                    <a:pt x="78" y="99"/>
                  </a:moveTo>
                  <a:lnTo>
                    <a:pt x="39" y="0"/>
                  </a:lnTo>
                  <a:lnTo>
                    <a:pt x="0" y="99"/>
                  </a:lnTo>
                </a:path>
              </a:pathLst>
            </a:custGeom>
            <a:noFill/>
            <a:ln w="15875" cap="flat">
              <a:solidFill>
                <a:srgbClr val="8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Rectangle 176"/>
            <p:cNvSpPr>
              <a:spLocks noChangeArrowheads="1"/>
            </p:cNvSpPr>
            <p:nvPr/>
          </p:nvSpPr>
          <p:spPr bwMode="auto">
            <a:xfrm>
              <a:off x="4770438" y="6405563"/>
              <a:ext cx="15890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Tahoma" panose="020B0604030504040204" pitchFamily="34" charset="0"/>
                </a:rPr>
                <a:t>[ gumballs&gt;0 ]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6" name="Rectangle 177"/>
            <p:cNvSpPr>
              <a:spLocks noChangeArrowheads="1"/>
            </p:cNvSpPr>
            <p:nvPr/>
          </p:nvSpPr>
          <p:spPr bwMode="auto">
            <a:xfrm>
              <a:off x="6205538" y="6346825"/>
              <a:ext cx="20002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000000"/>
                  </a:solidFill>
                  <a:effectLst/>
                  <a:latin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14979148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chor="b"/>
          <a:lstStyle/>
          <a:p>
            <a:r>
              <a:rPr lang="en-US" altLang="vi-VN"/>
              <a:t>The messy STATE of things….</a:t>
            </a:r>
          </a:p>
        </p:txBody>
      </p:sp>
      <p:sp>
        <p:nvSpPr>
          <p:cNvPr id="21507" name="Rectangle 3"/>
          <p:cNvSpPr>
            <a:spLocks noGrp="1" noChangeArrowheads="1"/>
          </p:cNvSpPr>
          <p:nvPr>
            <p:ph idx="1"/>
          </p:nvPr>
        </p:nvSpPr>
        <p:spPr>
          <a:xfrm>
            <a:off x="457200" y="1295399"/>
            <a:ext cx="8229600" cy="533401"/>
          </a:xfrm>
        </p:spPr>
        <p:txBody>
          <a:bodyPr/>
          <a:lstStyle/>
          <a:p>
            <a:r>
              <a:rPr lang="en-US" altLang="vi-VN" sz="2200"/>
              <a:t>Modifications to your well-thought out Gumball machine code:</a:t>
            </a:r>
          </a:p>
        </p:txBody>
      </p:sp>
      <p:sp>
        <p:nvSpPr>
          <p:cNvPr id="16" name="Date Placeholder 3"/>
          <p:cNvSpPr>
            <a:spLocks noGrp="1"/>
          </p:cNvSpPr>
          <p:nvPr>
            <p:ph type="dt" sz="half" idx="10"/>
          </p:nvPr>
        </p:nvSpPr>
        <p:spPr/>
        <p:txBody>
          <a:bodyPr/>
          <a:lstStyle/>
          <a:p>
            <a:fld id="{3A062A64-084C-46F7-A16E-26EF0364B419}" type="datetime1">
              <a:rPr lang="en-US" altLang="vi-VN"/>
              <a:pPr/>
              <a:t>4/19/2023</a:t>
            </a:fld>
            <a:endParaRPr lang="en-US" altLang="vi-VN"/>
          </a:p>
        </p:txBody>
      </p:sp>
      <p:sp>
        <p:nvSpPr>
          <p:cNvPr id="15" name="Slide Number Placeholder 2"/>
          <p:cNvSpPr>
            <a:spLocks noGrp="1"/>
          </p:cNvSpPr>
          <p:nvPr>
            <p:ph type="sldNum" sz="quarter" idx="12"/>
          </p:nvPr>
        </p:nvSpPr>
        <p:spPr/>
        <p:txBody>
          <a:bodyPr/>
          <a:lstStyle/>
          <a:p>
            <a:fld id="{B38338AE-1635-4FBE-A4D4-96F31734AB76}" type="slidenum">
              <a:rPr lang="en-US" altLang="vi-VN"/>
              <a:pPr/>
              <a:t>9</a:t>
            </a:fld>
            <a:endParaRPr lang="en-US" altLang="vi-VN"/>
          </a:p>
        </p:txBody>
      </p:sp>
      <p:sp>
        <p:nvSpPr>
          <p:cNvPr id="21519" name="Text Box 15"/>
          <p:cNvSpPr txBox="1">
            <a:spLocks noChangeArrowheads="1"/>
          </p:cNvSpPr>
          <p:nvPr/>
        </p:nvSpPr>
        <p:spPr bwMode="auto">
          <a:xfrm>
            <a:off x="533400" y="1738313"/>
            <a:ext cx="4343400" cy="4260850"/>
          </a:xfrm>
          <a:prstGeom prst="rect">
            <a:avLst/>
          </a:prstGeom>
          <a:solidFill>
            <a:srgbClr val="FFFFCC"/>
          </a:solidFill>
          <a:ln w="9525" algn="ctr">
            <a:solidFill>
              <a:srgbClr val="CCFFCC"/>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5000"/>
              </a:lnSpc>
            </a:pP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class</a:t>
            </a:r>
            <a:r>
              <a:rPr lang="en-US" altLang="vi-VN">
                <a:solidFill>
                  <a:srgbClr val="000000"/>
                </a:solidFill>
                <a:latin typeface="Consolas" panose="020B0609020204030204" pitchFamily="49" charset="0"/>
                <a:cs typeface="Consolas" panose="020B0609020204030204" pitchFamily="49" charset="0"/>
              </a:rPr>
              <a:t> GumballMachine {</a:t>
            </a:r>
            <a:endParaRPr lang="en-US" altLang="vi-VN">
              <a:latin typeface="Consolas" panose="020B0609020204030204" pitchFamily="49" charset="0"/>
              <a:cs typeface="Consolas" panose="020B0609020204030204" pitchFamily="49" charset="0"/>
            </a:endParaRPr>
          </a:p>
          <a:p>
            <a:pPr>
              <a:lnSpc>
                <a:spcPct val="85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final</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static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int</a:t>
            </a:r>
            <a:r>
              <a:rPr lang="en-US" altLang="vi-VN">
                <a:solidFill>
                  <a:srgbClr val="000000"/>
                </a:solidFill>
                <a:latin typeface="Consolas" panose="020B0609020204030204" pitchFamily="49" charset="0"/>
                <a:cs typeface="Consolas" panose="020B0609020204030204" pitchFamily="49" charset="0"/>
              </a:rPr>
              <a:t> </a:t>
            </a:r>
            <a:r>
              <a:rPr lang="en-US" altLang="vi-VN" i="1">
                <a:solidFill>
                  <a:srgbClr val="0000C0"/>
                </a:solidFill>
                <a:latin typeface="Consolas" panose="020B0609020204030204" pitchFamily="49" charset="0"/>
                <a:cs typeface="Consolas" panose="020B0609020204030204" pitchFamily="49" charset="0"/>
              </a:rPr>
              <a:t>SOLD_OUT</a:t>
            </a:r>
            <a:r>
              <a:rPr lang="en-US" altLang="vi-VN">
                <a:solidFill>
                  <a:srgbClr val="000000"/>
                </a:solidFill>
                <a:latin typeface="Consolas" panose="020B0609020204030204" pitchFamily="49" charset="0"/>
                <a:cs typeface="Consolas" panose="020B0609020204030204" pitchFamily="49" charset="0"/>
              </a:rPr>
              <a:t> = 0;</a:t>
            </a:r>
            <a:endParaRPr lang="en-US" altLang="vi-VN">
              <a:latin typeface="Consolas" panose="020B0609020204030204" pitchFamily="49" charset="0"/>
              <a:cs typeface="Consolas" panose="020B0609020204030204" pitchFamily="49" charset="0"/>
            </a:endParaRPr>
          </a:p>
          <a:p>
            <a:pPr>
              <a:lnSpc>
                <a:spcPct val="85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final</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static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int</a:t>
            </a:r>
            <a:r>
              <a:rPr lang="en-US" altLang="vi-VN">
                <a:solidFill>
                  <a:srgbClr val="000000"/>
                </a:solidFill>
                <a:latin typeface="Consolas" panose="020B0609020204030204" pitchFamily="49" charset="0"/>
                <a:cs typeface="Consolas" panose="020B0609020204030204" pitchFamily="49" charset="0"/>
              </a:rPr>
              <a:t> </a:t>
            </a:r>
            <a:r>
              <a:rPr lang="en-US" altLang="vi-VN" i="1">
                <a:solidFill>
                  <a:srgbClr val="0000C0"/>
                </a:solidFill>
                <a:latin typeface="Consolas" panose="020B0609020204030204" pitchFamily="49" charset="0"/>
                <a:cs typeface="Consolas" panose="020B0609020204030204" pitchFamily="49" charset="0"/>
              </a:rPr>
              <a:t>NO_QUARTER</a:t>
            </a:r>
            <a:r>
              <a:rPr lang="en-US" altLang="vi-VN">
                <a:solidFill>
                  <a:srgbClr val="000000"/>
                </a:solidFill>
                <a:latin typeface="Consolas" panose="020B0609020204030204" pitchFamily="49" charset="0"/>
                <a:cs typeface="Consolas" panose="020B0609020204030204" pitchFamily="49" charset="0"/>
              </a:rPr>
              <a:t> = 1;</a:t>
            </a:r>
            <a:endParaRPr lang="en-US" altLang="vi-VN">
              <a:latin typeface="Consolas" panose="020B0609020204030204" pitchFamily="49" charset="0"/>
              <a:cs typeface="Consolas" panose="020B0609020204030204" pitchFamily="49" charset="0"/>
            </a:endParaRPr>
          </a:p>
          <a:p>
            <a:pPr>
              <a:lnSpc>
                <a:spcPct val="85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final</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static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int</a:t>
            </a:r>
            <a:r>
              <a:rPr lang="en-US" altLang="vi-VN">
                <a:solidFill>
                  <a:srgbClr val="000000"/>
                </a:solidFill>
                <a:latin typeface="Consolas" panose="020B0609020204030204" pitchFamily="49" charset="0"/>
                <a:cs typeface="Consolas" panose="020B0609020204030204" pitchFamily="49" charset="0"/>
              </a:rPr>
              <a:t> </a:t>
            </a:r>
            <a:r>
              <a:rPr lang="en-US" altLang="vi-VN" i="1">
                <a:solidFill>
                  <a:srgbClr val="0000C0"/>
                </a:solidFill>
                <a:latin typeface="Consolas" panose="020B0609020204030204" pitchFamily="49" charset="0"/>
                <a:cs typeface="Consolas" panose="020B0609020204030204" pitchFamily="49" charset="0"/>
              </a:rPr>
              <a:t>HAS_QUARTER</a:t>
            </a:r>
            <a:r>
              <a:rPr lang="en-US" altLang="vi-VN">
                <a:solidFill>
                  <a:srgbClr val="000000"/>
                </a:solidFill>
                <a:latin typeface="Consolas" panose="020B0609020204030204" pitchFamily="49" charset="0"/>
                <a:cs typeface="Consolas" panose="020B0609020204030204" pitchFamily="49" charset="0"/>
              </a:rPr>
              <a:t> = 2;</a:t>
            </a:r>
            <a:endParaRPr lang="en-US" altLang="vi-VN">
              <a:latin typeface="Consolas" panose="020B0609020204030204" pitchFamily="49" charset="0"/>
              <a:cs typeface="Consolas" panose="020B0609020204030204" pitchFamily="49" charset="0"/>
            </a:endParaRPr>
          </a:p>
          <a:p>
            <a:pPr>
              <a:lnSpc>
                <a:spcPct val="85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final</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static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int</a:t>
            </a:r>
            <a:r>
              <a:rPr lang="en-US" altLang="vi-VN">
                <a:solidFill>
                  <a:srgbClr val="000000"/>
                </a:solidFill>
                <a:latin typeface="Consolas" panose="020B0609020204030204" pitchFamily="49" charset="0"/>
                <a:cs typeface="Consolas" panose="020B0609020204030204" pitchFamily="49" charset="0"/>
              </a:rPr>
              <a:t> </a:t>
            </a:r>
            <a:r>
              <a:rPr lang="en-US" altLang="vi-VN" i="1">
                <a:solidFill>
                  <a:srgbClr val="0000C0"/>
                </a:solidFill>
                <a:latin typeface="Consolas" panose="020B0609020204030204" pitchFamily="49" charset="0"/>
                <a:cs typeface="Consolas" panose="020B0609020204030204" pitchFamily="49" charset="0"/>
              </a:rPr>
              <a:t>SOLD</a:t>
            </a:r>
            <a:r>
              <a:rPr lang="en-US" altLang="vi-VN">
                <a:solidFill>
                  <a:srgbClr val="000000"/>
                </a:solidFill>
                <a:latin typeface="Consolas" panose="020B0609020204030204" pitchFamily="49" charset="0"/>
                <a:cs typeface="Consolas" panose="020B0609020204030204" pitchFamily="49" charset="0"/>
              </a:rPr>
              <a:t> = 3;</a:t>
            </a:r>
          </a:p>
          <a:p>
            <a:pPr>
              <a:lnSpc>
                <a:spcPct val="85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final</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static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int</a:t>
            </a:r>
            <a:r>
              <a:rPr lang="en-US" altLang="vi-VN">
                <a:solidFill>
                  <a:srgbClr val="000000"/>
                </a:solidFill>
                <a:latin typeface="Consolas" panose="020B0609020204030204" pitchFamily="49" charset="0"/>
                <a:cs typeface="Consolas" panose="020B0609020204030204" pitchFamily="49" charset="0"/>
              </a:rPr>
              <a:t> </a:t>
            </a:r>
            <a:r>
              <a:rPr lang="en-US" altLang="vi-VN" i="1">
                <a:solidFill>
                  <a:srgbClr val="0000C0"/>
                </a:solidFill>
                <a:latin typeface="Consolas" panose="020B0609020204030204" pitchFamily="49" charset="0"/>
                <a:cs typeface="Consolas" panose="020B0609020204030204" pitchFamily="49" charset="0"/>
              </a:rPr>
              <a:t>WINNER</a:t>
            </a:r>
            <a:r>
              <a:rPr lang="en-US" altLang="vi-VN">
                <a:solidFill>
                  <a:srgbClr val="000000"/>
                </a:solidFill>
                <a:latin typeface="Consolas" panose="020B0609020204030204" pitchFamily="49" charset="0"/>
                <a:cs typeface="Consolas" panose="020B0609020204030204" pitchFamily="49" charset="0"/>
              </a:rPr>
              <a:t> = 4;</a:t>
            </a:r>
          </a:p>
          <a:p>
            <a:pPr>
              <a:lnSpc>
                <a:spcPct val="85000"/>
              </a:lnSpc>
            </a:pPr>
            <a:endParaRPr lang="en-US" altLang="vi-VN" b="1">
              <a:solidFill>
                <a:srgbClr val="7F0055"/>
              </a:solidFill>
              <a:latin typeface="Consolas" panose="020B0609020204030204" pitchFamily="49" charset="0"/>
              <a:cs typeface="Consolas" panose="020B0609020204030204" pitchFamily="49" charset="0"/>
            </a:endParaRPr>
          </a:p>
          <a:p>
            <a:pPr>
              <a:lnSpc>
                <a:spcPct val="85000"/>
              </a:lnSpc>
            </a:pPr>
            <a:r>
              <a:rPr lang="en-US" altLang="vi-VN" b="1">
                <a:solidFill>
                  <a:srgbClr val="7F0055"/>
                </a:solidFill>
                <a:latin typeface="Consolas" panose="020B0609020204030204" pitchFamily="49" charset="0"/>
                <a:cs typeface="Consolas" panose="020B0609020204030204" pitchFamily="49" charset="0"/>
              </a:rPr>
              <a:t>   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void</a:t>
            </a:r>
            <a:r>
              <a:rPr lang="en-US" altLang="vi-VN">
                <a:solidFill>
                  <a:srgbClr val="000000"/>
                </a:solidFill>
                <a:latin typeface="Consolas" panose="020B0609020204030204" pitchFamily="49" charset="0"/>
                <a:cs typeface="Consolas" panose="020B0609020204030204" pitchFamily="49" charset="0"/>
              </a:rPr>
              <a:t> insertQuarter() {</a:t>
            </a:r>
          </a:p>
          <a:p>
            <a:pPr>
              <a:lnSpc>
                <a:spcPct val="85000"/>
              </a:lnSpc>
            </a:pPr>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3F7F5F"/>
                </a:solidFill>
                <a:latin typeface="Consolas" panose="020B0609020204030204" pitchFamily="49" charset="0"/>
                <a:cs typeface="Consolas" panose="020B0609020204030204" pitchFamily="49" charset="0"/>
              </a:rPr>
              <a:t>// insert quarter code here</a:t>
            </a:r>
          </a:p>
          <a:p>
            <a:pPr>
              <a:lnSpc>
                <a:spcPct val="85000"/>
              </a:lnSpc>
            </a:pPr>
            <a:r>
              <a:rPr lang="en-US" altLang="vi-VN">
                <a:solidFill>
                  <a:srgbClr val="000000"/>
                </a:solidFill>
                <a:latin typeface="Consolas" panose="020B0609020204030204" pitchFamily="49" charset="0"/>
                <a:cs typeface="Consolas" panose="020B0609020204030204" pitchFamily="49" charset="0"/>
              </a:rPr>
              <a:t>   }</a:t>
            </a:r>
            <a:endParaRPr lang="en-US" altLang="vi-VN">
              <a:latin typeface="Consolas" panose="020B0609020204030204" pitchFamily="49" charset="0"/>
              <a:cs typeface="Consolas" panose="020B0609020204030204" pitchFamily="49" charset="0"/>
            </a:endParaRPr>
          </a:p>
          <a:p>
            <a:pPr>
              <a:lnSpc>
                <a:spcPct val="85000"/>
              </a:lnSpc>
            </a:pPr>
            <a:r>
              <a:rPr lang="en-US" altLang="vi-VN" b="1">
                <a:solidFill>
                  <a:srgbClr val="7F0055"/>
                </a:solidFill>
                <a:latin typeface="Consolas" panose="020B0609020204030204" pitchFamily="49" charset="0"/>
                <a:cs typeface="Consolas" panose="020B0609020204030204" pitchFamily="49" charset="0"/>
              </a:rPr>
              <a:t>   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void</a:t>
            </a:r>
            <a:r>
              <a:rPr lang="en-US" altLang="vi-VN">
                <a:solidFill>
                  <a:srgbClr val="000000"/>
                </a:solidFill>
                <a:latin typeface="Consolas" panose="020B0609020204030204" pitchFamily="49" charset="0"/>
                <a:cs typeface="Consolas" panose="020B0609020204030204" pitchFamily="49" charset="0"/>
              </a:rPr>
              <a:t> ejectQuarter() {</a:t>
            </a:r>
          </a:p>
          <a:p>
            <a:pPr>
              <a:lnSpc>
                <a:spcPct val="85000"/>
              </a:lnSpc>
            </a:pPr>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3F7F5F"/>
                </a:solidFill>
                <a:latin typeface="Consolas" panose="020B0609020204030204" pitchFamily="49" charset="0"/>
                <a:cs typeface="Consolas" panose="020B0609020204030204" pitchFamily="49" charset="0"/>
              </a:rPr>
              <a:t>// eject quater code here</a:t>
            </a:r>
          </a:p>
          <a:p>
            <a:pPr>
              <a:lnSpc>
                <a:spcPct val="85000"/>
              </a:lnSpc>
            </a:pPr>
            <a:r>
              <a:rPr lang="en-US" altLang="vi-VN">
                <a:solidFill>
                  <a:srgbClr val="000000"/>
                </a:solidFill>
                <a:latin typeface="Consolas" panose="020B0609020204030204" pitchFamily="49" charset="0"/>
                <a:cs typeface="Consolas" panose="020B0609020204030204" pitchFamily="49" charset="0"/>
              </a:rPr>
              <a:t>   }</a:t>
            </a:r>
          </a:p>
          <a:p>
            <a:pPr eaLnBrk="1" hangingPunct="1">
              <a:lnSpc>
                <a:spcPct val="85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void</a:t>
            </a:r>
            <a:r>
              <a:rPr lang="en-US" altLang="vi-VN">
                <a:solidFill>
                  <a:srgbClr val="000000"/>
                </a:solidFill>
                <a:latin typeface="Consolas" panose="020B0609020204030204" pitchFamily="49" charset="0"/>
                <a:cs typeface="Consolas" panose="020B0609020204030204" pitchFamily="49" charset="0"/>
              </a:rPr>
              <a:t> turnCrank() { </a:t>
            </a:r>
          </a:p>
          <a:p>
            <a:pPr eaLnBrk="1" hangingPunct="1">
              <a:lnSpc>
                <a:spcPct val="85000"/>
              </a:lnSpc>
            </a:pPr>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3F7F5F"/>
                </a:solidFill>
                <a:latin typeface="Consolas" panose="020B0609020204030204" pitchFamily="49" charset="0"/>
                <a:cs typeface="Consolas" panose="020B0609020204030204" pitchFamily="49" charset="0"/>
              </a:rPr>
              <a:t>// turn crank code here</a:t>
            </a:r>
          </a:p>
          <a:p>
            <a:pPr eaLnBrk="1" hangingPunct="1">
              <a:lnSpc>
                <a:spcPct val="85000"/>
              </a:lnSpc>
            </a:pPr>
            <a:r>
              <a:rPr lang="en-US" altLang="vi-VN">
                <a:solidFill>
                  <a:srgbClr val="000000"/>
                </a:solidFill>
                <a:latin typeface="Consolas" panose="020B0609020204030204" pitchFamily="49" charset="0"/>
                <a:cs typeface="Consolas" panose="020B0609020204030204" pitchFamily="49" charset="0"/>
              </a:rPr>
              <a:t>   }</a:t>
            </a:r>
          </a:p>
          <a:p>
            <a:pPr eaLnBrk="1" hangingPunct="1">
              <a:lnSpc>
                <a:spcPct val="85000"/>
              </a:lnSpc>
            </a:pP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public</a:t>
            </a:r>
            <a:r>
              <a:rPr lang="en-US" altLang="vi-VN">
                <a:solidFill>
                  <a:srgbClr val="000000"/>
                </a:solidFill>
                <a:latin typeface="Consolas" panose="020B0609020204030204" pitchFamily="49" charset="0"/>
                <a:cs typeface="Consolas" panose="020B0609020204030204" pitchFamily="49" charset="0"/>
              </a:rPr>
              <a:t> </a:t>
            </a:r>
            <a:r>
              <a:rPr lang="en-US" altLang="vi-VN" b="1">
                <a:solidFill>
                  <a:srgbClr val="7F0055"/>
                </a:solidFill>
                <a:latin typeface="Consolas" panose="020B0609020204030204" pitchFamily="49" charset="0"/>
                <a:cs typeface="Consolas" panose="020B0609020204030204" pitchFamily="49" charset="0"/>
              </a:rPr>
              <a:t>void</a:t>
            </a:r>
            <a:r>
              <a:rPr lang="en-US" altLang="vi-VN">
                <a:solidFill>
                  <a:srgbClr val="000000"/>
                </a:solidFill>
                <a:latin typeface="Consolas" panose="020B0609020204030204" pitchFamily="49" charset="0"/>
                <a:cs typeface="Consolas" panose="020B0609020204030204" pitchFamily="49" charset="0"/>
              </a:rPr>
              <a:t> dispense() { </a:t>
            </a:r>
          </a:p>
          <a:p>
            <a:pPr eaLnBrk="1" hangingPunct="1">
              <a:lnSpc>
                <a:spcPct val="85000"/>
              </a:lnSpc>
            </a:pPr>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3F7F5F"/>
                </a:solidFill>
                <a:latin typeface="Consolas" panose="020B0609020204030204" pitchFamily="49" charset="0"/>
                <a:cs typeface="Consolas" panose="020B0609020204030204" pitchFamily="49" charset="0"/>
              </a:rPr>
              <a:t>// dispense code here</a:t>
            </a:r>
          </a:p>
          <a:p>
            <a:pPr eaLnBrk="1" hangingPunct="1">
              <a:lnSpc>
                <a:spcPct val="85000"/>
              </a:lnSpc>
            </a:pPr>
            <a:r>
              <a:rPr lang="en-US" altLang="vi-VN">
                <a:solidFill>
                  <a:srgbClr val="000000"/>
                </a:solidFill>
                <a:latin typeface="Consolas" panose="020B0609020204030204" pitchFamily="49" charset="0"/>
                <a:cs typeface="Consolas" panose="020B0609020204030204" pitchFamily="49" charset="0"/>
              </a:rPr>
              <a:t>   }</a:t>
            </a:r>
          </a:p>
          <a:p>
            <a:pPr>
              <a:lnSpc>
                <a:spcPct val="85000"/>
              </a:lnSpc>
            </a:pPr>
            <a:r>
              <a:rPr lang="en-US" altLang="vi-VN">
                <a:solidFill>
                  <a:srgbClr val="000000"/>
                </a:solidFill>
                <a:latin typeface="Consolas" panose="020B0609020204030204" pitchFamily="49" charset="0"/>
                <a:cs typeface="Consolas" panose="020B0609020204030204" pitchFamily="49" charset="0"/>
              </a:rPr>
              <a:t>   </a:t>
            </a:r>
            <a:r>
              <a:rPr lang="en-US" altLang="vi-VN">
                <a:solidFill>
                  <a:srgbClr val="3F7F5F"/>
                </a:solidFill>
                <a:latin typeface="Consolas" panose="020B0609020204030204" pitchFamily="49" charset="0"/>
                <a:cs typeface="Consolas" panose="020B0609020204030204" pitchFamily="49" charset="0"/>
              </a:rPr>
              <a:t>// other methods</a:t>
            </a:r>
          </a:p>
        </p:txBody>
      </p:sp>
      <p:grpSp>
        <p:nvGrpSpPr>
          <p:cNvPr id="2" name="Group 1"/>
          <p:cNvGrpSpPr/>
          <p:nvPr/>
        </p:nvGrpSpPr>
        <p:grpSpPr>
          <a:xfrm>
            <a:off x="4267200" y="2057400"/>
            <a:ext cx="4495800" cy="901700"/>
            <a:chOff x="4267200" y="2057400"/>
            <a:chExt cx="4495800" cy="901700"/>
          </a:xfrm>
        </p:grpSpPr>
        <p:sp>
          <p:nvSpPr>
            <p:cNvPr id="21508" name="Freeform 4"/>
            <p:cNvSpPr>
              <a:spLocks/>
            </p:cNvSpPr>
            <p:nvPr/>
          </p:nvSpPr>
          <p:spPr bwMode="auto">
            <a:xfrm>
              <a:off x="4267200" y="2362200"/>
              <a:ext cx="1143000" cy="596900"/>
            </a:xfrm>
            <a:custGeom>
              <a:avLst/>
              <a:gdLst>
                <a:gd name="T0" fmla="*/ 1296 w 1296"/>
                <a:gd name="T1" fmla="*/ 0 h 376"/>
                <a:gd name="T2" fmla="*/ 768 w 1296"/>
                <a:gd name="T3" fmla="*/ 96 h 376"/>
                <a:gd name="T4" fmla="*/ 768 w 1296"/>
                <a:gd name="T5" fmla="*/ 336 h 376"/>
                <a:gd name="T6" fmla="*/ 0 w 1296"/>
                <a:gd name="T7" fmla="*/ 336 h 376"/>
                <a:gd name="T8" fmla="*/ 0 60000 65536"/>
                <a:gd name="T9" fmla="*/ 0 60000 65536"/>
                <a:gd name="T10" fmla="*/ 0 60000 65536"/>
                <a:gd name="T11" fmla="*/ 0 60000 65536"/>
                <a:gd name="T12" fmla="*/ 0 w 1296"/>
                <a:gd name="T13" fmla="*/ 0 h 376"/>
                <a:gd name="T14" fmla="*/ 1296 w 1296"/>
                <a:gd name="T15" fmla="*/ 376 h 376"/>
              </a:gdLst>
              <a:ahLst/>
              <a:cxnLst>
                <a:cxn ang="T8">
                  <a:pos x="T0" y="T1"/>
                </a:cxn>
                <a:cxn ang="T9">
                  <a:pos x="T2" y="T3"/>
                </a:cxn>
                <a:cxn ang="T10">
                  <a:pos x="T4" y="T5"/>
                </a:cxn>
                <a:cxn ang="T11">
                  <a:pos x="T6" y="T7"/>
                </a:cxn>
              </a:cxnLst>
              <a:rect l="T12" t="T13" r="T14" b="T15"/>
              <a:pathLst>
                <a:path w="1296" h="376">
                  <a:moveTo>
                    <a:pt x="1296" y="0"/>
                  </a:moveTo>
                  <a:cubicBezTo>
                    <a:pt x="1076" y="20"/>
                    <a:pt x="856" y="40"/>
                    <a:pt x="768" y="96"/>
                  </a:cubicBezTo>
                  <a:cubicBezTo>
                    <a:pt x="680" y="152"/>
                    <a:pt x="896" y="296"/>
                    <a:pt x="768" y="336"/>
                  </a:cubicBezTo>
                  <a:cubicBezTo>
                    <a:pt x="640" y="376"/>
                    <a:pt x="320" y="356"/>
                    <a:pt x="0" y="336"/>
                  </a:cubicBezTo>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endParaRPr lang="vi-VN" altLang="vi-VN"/>
            </a:p>
          </p:txBody>
        </p:sp>
        <p:sp>
          <p:nvSpPr>
            <p:cNvPr id="21509" name="Text Box 5"/>
            <p:cNvSpPr txBox="1">
              <a:spLocks noChangeArrowheads="1"/>
            </p:cNvSpPr>
            <p:nvPr/>
          </p:nvSpPr>
          <p:spPr bwMode="auto">
            <a:xfrm>
              <a:off x="5410200" y="2057400"/>
              <a:ext cx="3352800" cy="527050"/>
            </a:xfrm>
            <a:prstGeom prst="rect">
              <a:avLst/>
            </a:prstGeom>
            <a:solidFill>
              <a:srgbClr val="CCFFCC"/>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400">
                  <a:solidFill>
                    <a:srgbClr val="0A00D8"/>
                  </a:solidFill>
                  <a:latin typeface="Arial" panose="020B0604020202020204" pitchFamily="34" charset="0"/>
                  <a:cs typeface="Arial" panose="020B0604020202020204" pitchFamily="34" charset="0"/>
                </a:rPr>
                <a:t>First you need to add a new </a:t>
              </a:r>
              <a:r>
                <a:rPr lang="en-US" altLang="vi-VN" sz="1400" b="1">
                  <a:solidFill>
                    <a:srgbClr val="0A00D8"/>
                  </a:solidFill>
                  <a:latin typeface="Consolas" panose="020B0609020204030204" pitchFamily="49" charset="0"/>
                  <a:cs typeface="Consolas" panose="020B0609020204030204" pitchFamily="49" charset="0"/>
                </a:rPr>
                <a:t>WINNER</a:t>
              </a:r>
              <a:r>
                <a:rPr lang="en-US" altLang="vi-VN" sz="1400">
                  <a:solidFill>
                    <a:srgbClr val="0A00D8"/>
                  </a:solidFill>
                  <a:latin typeface="Arial" panose="020B0604020202020204" pitchFamily="34" charset="0"/>
                  <a:cs typeface="Arial" panose="020B0604020202020204" pitchFamily="34" charset="0"/>
                </a:rPr>
                <a:t> state here. That isn’t too bad…..</a:t>
              </a:r>
            </a:p>
          </p:txBody>
        </p:sp>
      </p:grpSp>
      <p:grpSp>
        <p:nvGrpSpPr>
          <p:cNvPr id="3" name="Group 2"/>
          <p:cNvGrpSpPr/>
          <p:nvPr/>
        </p:nvGrpSpPr>
        <p:grpSpPr>
          <a:xfrm>
            <a:off x="3886200" y="3352800"/>
            <a:ext cx="5029200" cy="1857375"/>
            <a:chOff x="3886200" y="3352800"/>
            <a:chExt cx="5029200" cy="1857375"/>
          </a:xfrm>
        </p:grpSpPr>
        <p:sp>
          <p:nvSpPr>
            <p:cNvPr id="21510" name="Line 6"/>
            <p:cNvSpPr>
              <a:spLocks noChangeShapeType="1"/>
            </p:cNvSpPr>
            <p:nvPr/>
          </p:nvSpPr>
          <p:spPr bwMode="auto">
            <a:xfrm flipH="1" flipV="1">
              <a:off x="4267200" y="3352800"/>
              <a:ext cx="1143000" cy="6477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21511" name="Line 7"/>
            <p:cNvSpPr>
              <a:spLocks noChangeShapeType="1"/>
            </p:cNvSpPr>
            <p:nvPr/>
          </p:nvSpPr>
          <p:spPr bwMode="auto">
            <a:xfrm flipH="1" flipV="1">
              <a:off x="4267200" y="4000500"/>
              <a:ext cx="1143000" cy="152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21512" name="Line 8"/>
            <p:cNvSpPr>
              <a:spLocks noChangeShapeType="1"/>
            </p:cNvSpPr>
            <p:nvPr/>
          </p:nvSpPr>
          <p:spPr bwMode="auto">
            <a:xfrm flipH="1">
              <a:off x="3886200" y="4229100"/>
              <a:ext cx="1524000" cy="2667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21513" name="Line 9"/>
            <p:cNvSpPr>
              <a:spLocks noChangeShapeType="1"/>
            </p:cNvSpPr>
            <p:nvPr/>
          </p:nvSpPr>
          <p:spPr bwMode="auto">
            <a:xfrm flipH="1">
              <a:off x="3948112" y="4295775"/>
              <a:ext cx="1462088" cy="9144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vi-VN"/>
            </a:p>
          </p:txBody>
        </p:sp>
        <p:sp>
          <p:nvSpPr>
            <p:cNvPr id="21514" name="Text Box 10"/>
            <p:cNvSpPr txBox="1">
              <a:spLocks noChangeArrowheads="1"/>
            </p:cNvSpPr>
            <p:nvPr/>
          </p:nvSpPr>
          <p:spPr bwMode="auto">
            <a:xfrm>
              <a:off x="5257800" y="3619500"/>
              <a:ext cx="3657600" cy="738664"/>
            </a:xfrm>
            <a:prstGeom prst="rect">
              <a:avLst/>
            </a:prstGeom>
            <a:solidFill>
              <a:srgbClr val="CCFFCC"/>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400">
                  <a:solidFill>
                    <a:srgbClr val="0A00D8"/>
                  </a:solidFill>
                  <a:latin typeface="Arial" panose="020B0604020202020204" pitchFamily="34" charset="0"/>
                  <a:cs typeface="Arial" panose="020B0604020202020204" pitchFamily="34" charset="0"/>
                </a:rPr>
                <a:t>… but then, you’d have to add a new conditional in every method to handle the </a:t>
              </a:r>
              <a:r>
                <a:rPr lang="en-US" altLang="vi-VN" sz="1400" b="1">
                  <a:solidFill>
                    <a:srgbClr val="0A00D8"/>
                  </a:solidFill>
                  <a:latin typeface="Consolas" panose="020B0609020204030204" pitchFamily="49" charset="0"/>
                  <a:cs typeface="Consolas" panose="020B0609020204030204" pitchFamily="49" charset="0"/>
                </a:rPr>
                <a:t>WINNER</a:t>
              </a:r>
              <a:r>
                <a:rPr lang="en-US" altLang="vi-VN" sz="1400">
                  <a:solidFill>
                    <a:srgbClr val="0A00D8"/>
                  </a:solidFill>
                  <a:latin typeface="Arial" panose="020B0604020202020204" pitchFamily="34" charset="0"/>
                  <a:cs typeface="Arial" panose="020B0604020202020204" pitchFamily="34" charset="0"/>
                </a:rPr>
                <a:t> state. That’s a lot of code to modify!</a:t>
              </a:r>
            </a:p>
          </p:txBody>
        </p:sp>
      </p:grpSp>
      <p:sp>
        <p:nvSpPr>
          <p:cNvPr id="21517" name="Text Box 13"/>
          <p:cNvSpPr txBox="1">
            <a:spLocks noChangeArrowheads="1"/>
          </p:cNvSpPr>
          <p:nvPr/>
        </p:nvSpPr>
        <p:spPr bwMode="auto">
          <a:xfrm>
            <a:off x="1676400" y="6019800"/>
            <a:ext cx="6172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pPr algn="ctr"/>
            <a:r>
              <a:rPr lang="en-US" altLang="vi-VN" sz="1800" b="1" i="1">
                <a:solidFill>
                  <a:srgbClr val="FF0000"/>
                </a:solidFill>
                <a:latin typeface="Arial" panose="020B0604020202020204" pitchFamily="34" charset="0"/>
              </a:rPr>
              <a:t>This isn’t good.  While the first design was “good”, it isn’ t going to hold up to modifications.</a:t>
            </a:r>
          </a:p>
        </p:txBody>
      </p:sp>
      <p:grpSp>
        <p:nvGrpSpPr>
          <p:cNvPr id="4" name="Group 3"/>
          <p:cNvGrpSpPr/>
          <p:nvPr/>
        </p:nvGrpSpPr>
        <p:grpSpPr>
          <a:xfrm>
            <a:off x="3864768" y="4610100"/>
            <a:ext cx="5050632" cy="952500"/>
            <a:chOff x="3864768" y="4610100"/>
            <a:chExt cx="5050632" cy="952500"/>
          </a:xfrm>
        </p:grpSpPr>
        <p:sp>
          <p:nvSpPr>
            <p:cNvPr id="21516" name="Text Box 12"/>
            <p:cNvSpPr txBox="1">
              <a:spLocks noChangeArrowheads="1"/>
            </p:cNvSpPr>
            <p:nvPr/>
          </p:nvSpPr>
          <p:spPr bwMode="auto">
            <a:xfrm>
              <a:off x="5257800" y="4610100"/>
              <a:ext cx="3657600" cy="952500"/>
            </a:xfrm>
            <a:prstGeom prst="rect">
              <a:avLst/>
            </a:prstGeom>
            <a:solidFill>
              <a:srgbClr val="CCFFCC"/>
            </a:solidFill>
            <a:ln w="9525" algn="ctr">
              <a:solidFill>
                <a:srgbClr val="C0C0C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sz="2400">
                  <a:solidFill>
                    <a:schemeClr val="tx1"/>
                  </a:solidFill>
                  <a:latin typeface="Times" pitchFamily="34" charset="0"/>
                </a:defRPr>
              </a:lvl1pPr>
              <a:lvl2pPr marL="742950" indent="-285750">
                <a:defRPr sz="2400">
                  <a:solidFill>
                    <a:schemeClr val="tx1"/>
                  </a:solidFill>
                  <a:latin typeface="Times" pitchFamily="34" charset="0"/>
                </a:defRPr>
              </a:lvl2pPr>
              <a:lvl3pPr marL="1143000" indent="-228600">
                <a:defRPr sz="2400">
                  <a:solidFill>
                    <a:schemeClr val="tx1"/>
                  </a:solidFill>
                  <a:latin typeface="Times" pitchFamily="34" charset="0"/>
                </a:defRPr>
              </a:lvl3pPr>
              <a:lvl4pPr marL="1600200" indent="-228600">
                <a:defRPr sz="2400">
                  <a:solidFill>
                    <a:schemeClr val="tx1"/>
                  </a:solidFill>
                  <a:latin typeface="Times" pitchFamily="34" charset="0"/>
                </a:defRPr>
              </a:lvl4pPr>
              <a:lvl5pPr marL="2057400" indent="-228600">
                <a:defRPr sz="2400">
                  <a:solidFill>
                    <a:schemeClr val="tx1"/>
                  </a:solidFill>
                  <a:latin typeface="Times" pitchFamily="34" charset="0"/>
                </a:defRPr>
              </a:lvl5pPr>
              <a:lvl6pPr marL="2514600" indent="-228600" eaLnBrk="0" fontAlgn="base" hangingPunct="0">
                <a:spcBef>
                  <a:spcPct val="0"/>
                </a:spcBef>
                <a:spcAft>
                  <a:spcPct val="0"/>
                </a:spcAft>
                <a:defRPr sz="2400">
                  <a:solidFill>
                    <a:schemeClr val="tx1"/>
                  </a:solidFill>
                  <a:latin typeface="Times" pitchFamily="34" charset="0"/>
                </a:defRPr>
              </a:lvl6pPr>
              <a:lvl7pPr marL="2971800" indent="-228600" eaLnBrk="0" fontAlgn="base" hangingPunct="0">
                <a:spcBef>
                  <a:spcPct val="0"/>
                </a:spcBef>
                <a:spcAft>
                  <a:spcPct val="0"/>
                </a:spcAft>
                <a:defRPr sz="2400">
                  <a:solidFill>
                    <a:schemeClr val="tx1"/>
                  </a:solidFill>
                  <a:latin typeface="Times" pitchFamily="34" charset="0"/>
                </a:defRPr>
              </a:lvl7pPr>
              <a:lvl8pPr marL="3429000" indent="-228600" eaLnBrk="0" fontAlgn="base" hangingPunct="0">
                <a:spcBef>
                  <a:spcPct val="0"/>
                </a:spcBef>
                <a:spcAft>
                  <a:spcPct val="0"/>
                </a:spcAft>
                <a:defRPr sz="2400">
                  <a:solidFill>
                    <a:schemeClr val="tx1"/>
                  </a:solidFill>
                  <a:latin typeface="Times" pitchFamily="34" charset="0"/>
                </a:defRPr>
              </a:lvl8pPr>
              <a:lvl9pPr marL="3886200" indent="-228600" eaLnBrk="0" fontAlgn="base" hangingPunct="0">
                <a:spcBef>
                  <a:spcPct val="0"/>
                </a:spcBef>
                <a:spcAft>
                  <a:spcPct val="0"/>
                </a:spcAft>
                <a:defRPr sz="2400">
                  <a:solidFill>
                    <a:schemeClr val="tx1"/>
                  </a:solidFill>
                  <a:latin typeface="Times" pitchFamily="34" charset="0"/>
                </a:defRPr>
              </a:lvl9pPr>
            </a:lstStyle>
            <a:p>
              <a:r>
                <a:rPr lang="en-US" altLang="vi-VN" sz="1400" b="1">
                  <a:solidFill>
                    <a:srgbClr val="0A00D8"/>
                  </a:solidFill>
                  <a:latin typeface="Consolas" panose="020B0609020204030204" pitchFamily="49" charset="0"/>
                  <a:cs typeface="Consolas" panose="020B0609020204030204" pitchFamily="49" charset="0"/>
                </a:rPr>
                <a:t>turnCrank()</a:t>
              </a:r>
              <a:r>
                <a:rPr lang="en-US" altLang="vi-VN" sz="1400">
                  <a:solidFill>
                    <a:srgbClr val="0A00D8"/>
                  </a:solidFill>
                  <a:latin typeface="Arial" panose="020B0604020202020204" pitchFamily="34" charset="0"/>
                  <a:cs typeface="Arial" panose="020B0604020202020204" pitchFamily="34" charset="0"/>
                </a:rPr>
                <a:t> will get especially messy, because you have to add code to check whether you have a </a:t>
              </a:r>
              <a:r>
                <a:rPr lang="en-US" altLang="vi-VN" sz="1400" b="1">
                  <a:solidFill>
                    <a:srgbClr val="0A00D8"/>
                  </a:solidFill>
                  <a:latin typeface="Consolas" panose="020B0609020204030204" pitchFamily="49" charset="0"/>
                  <a:cs typeface="Consolas" panose="020B0609020204030204" pitchFamily="49" charset="0"/>
                </a:rPr>
                <a:t>WINNER</a:t>
              </a:r>
              <a:r>
                <a:rPr lang="en-US" altLang="vi-VN" sz="1400">
                  <a:solidFill>
                    <a:srgbClr val="0A00D8"/>
                  </a:solidFill>
                  <a:latin typeface="Arial" panose="020B0604020202020204" pitchFamily="34" charset="0"/>
                  <a:cs typeface="Arial" panose="020B0604020202020204" pitchFamily="34" charset="0"/>
                </a:rPr>
                <a:t> and then switch to the </a:t>
              </a:r>
              <a:r>
                <a:rPr lang="en-US" altLang="vi-VN" sz="1400" b="1">
                  <a:solidFill>
                    <a:srgbClr val="0A00D8"/>
                  </a:solidFill>
                  <a:latin typeface="Consolas" panose="020B0609020204030204" pitchFamily="49" charset="0"/>
                  <a:cs typeface="Consolas" panose="020B0609020204030204" pitchFamily="49" charset="0"/>
                </a:rPr>
                <a:t>WINNER</a:t>
              </a:r>
              <a:r>
                <a:rPr lang="en-US" altLang="vi-VN" sz="1400">
                  <a:solidFill>
                    <a:srgbClr val="0A00D8"/>
                  </a:solidFill>
                  <a:latin typeface="Arial" panose="020B0604020202020204" pitchFamily="34" charset="0"/>
                  <a:cs typeface="Arial" panose="020B0604020202020204" pitchFamily="34" charset="0"/>
                </a:rPr>
                <a:t> state or the </a:t>
              </a:r>
              <a:r>
                <a:rPr lang="en-US" altLang="vi-VN" sz="1400" b="1">
                  <a:solidFill>
                    <a:srgbClr val="0A00D8"/>
                  </a:solidFill>
                  <a:latin typeface="Consolas" panose="020B0609020204030204" pitchFamily="49" charset="0"/>
                  <a:cs typeface="Consolas" panose="020B0609020204030204" pitchFamily="49" charset="0"/>
                </a:rPr>
                <a:t>SOLD</a:t>
              </a:r>
              <a:r>
                <a:rPr lang="en-US" altLang="vi-VN" sz="1400">
                  <a:solidFill>
                    <a:srgbClr val="0A00D8"/>
                  </a:solidFill>
                  <a:latin typeface="Arial" panose="020B0604020202020204" pitchFamily="34" charset="0"/>
                  <a:cs typeface="Arial" panose="020B0604020202020204" pitchFamily="34" charset="0"/>
                </a:rPr>
                <a:t> state.</a:t>
              </a:r>
            </a:p>
          </p:txBody>
        </p:sp>
        <p:sp>
          <p:nvSpPr>
            <p:cNvPr id="21520" name="Freeform 16"/>
            <p:cNvSpPr>
              <a:spLocks/>
            </p:cNvSpPr>
            <p:nvPr/>
          </p:nvSpPr>
          <p:spPr bwMode="auto">
            <a:xfrm>
              <a:off x="3864768" y="4648200"/>
              <a:ext cx="1524000" cy="685800"/>
            </a:xfrm>
            <a:custGeom>
              <a:avLst/>
              <a:gdLst>
                <a:gd name="T0" fmla="*/ 1344 w 1344"/>
                <a:gd name="T1" fmla="*/ 336 h 336"/>
                <a:gd name="T2" fmla="*/ 816 w 1344"/>
                <a:gd name="T3" fmla="*/ 288 h 336"/>
                <a:gd name="T4" fmla="*/ 960 w 1344"/>
                <a:gd name="T5" fmla="*/ 192 h 336"/>
                <a:gd name="T6" fmla="*/ 0 w 1344"/>
                <a:gd name="T7" fmla="*/ 0 h 336"/>
              </a:gdLst>
              <a:ahLst/>
              <a:cxnLst>
                <a:cxn ang="0">
                  <a:pos x="T0" y="T1"/>
                </a:cxn>
                <a:cxn ang="0">
                  <a:pos x="T2" y="T3"/>
                </a:cxn>
                <a:cxn ang="0">
                  <a:pos x="T4" y="T5"/>
                </a:cxn>
                <a:cxn ang="0">
                  <a:pos x="T6" y="T7"/>
                </a:cxn>
              </a:cxnLst>
              <a:rect l="0" t="0" r="r" b="b"/>
              <a:pathLst>
                <a:path w="1344" h="336">
                  <a:moveTo>
                    <a:pt x="1344" y="336"/>
                  </a:moveTo>
                  <a:cubicBezTo>
                    <a:pt x="1112" y="324"/>
                    <a:pt x="880" y="312"/>
                    <a:pt x="816" y="288"/>
                  </a:cubicBezTo>
                  <a:cubicBezTo>
                    <a:pt x="752" y="264"/>
                    <a:pt x="1096" y="240"/>
                    <a:pt x="960" y="192"/>
                  </a:cubicBezTo>
                  <a:cubicBezTo>
                    <a:pt x="824" y="144"/>
                    <a:pt x="412" y="72"/>
                    <a:pt x="0" y="0"/>
                  </a:cubicBezTo>
                </a:path>
              </a:pathLst>
            </a:custGeom>
            <a:noFill/>
            <a:ln w="28575" cap="flat" cmpd="sng">
              <a:solidFill>
                <a:srgbClr val="FF0000"/>
              </a:solidFill>
              <a:prstDash val="solid"/>
              <a:miter lim="800000"/>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vi-VN"/>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5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9" grpId="0" animBg="1"/>
      <p:bldP spid="21517" grpId="0"/>
    </p:bld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1-OO-Basics</Template>
  <TotalTime>1147</TotalTime>
  <Words>2999</Words>
  <Application>Microsoft Office PowerPoint</Application>
  <PresentationFormat>On-screen Show (4:3)</PresentationFormat>
  <Paragraphs>574</Paragraphs>
  <Slides>28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Arial Narrow</vt:lpstr>
      <vt:lpstr>Calibri</vt:lpstr>
      <vt:lpstr>Consolas</vt:lpstr>
      <vt:lpstr>Tahoma</vt:lpstr>
      <vt:lpstr>Times</vt:lpstr>
      <vt:lpstr>Times New Roman</vt:lpstr>
      <vt:lpstr>Theme1</vt:lpstr>
      <vt:lpstr>The State Pattern</vt:lpstr>
      <vt:lpstr>PowerPoint Presentation</vt:lpstr>
      <vt:lpstr>The State of Things</vt:lpstr>
      <vt:lpstr>State Machines 101</vt:lpstr>
      <vt:lpstr>State of Things (contd.)</vt:lpstr>
      <vt:lpstr>Gumball Implementation</vt:lpstr>
      <vt:lpstr>You knew it was coming….</vt:lpstr>
      <vt:lpstr>1 in 10 Gumball Game</vt:lpstr>
      <vt:lpstr>The messy STATE of things….</vt:lpstr>
      <vt:lpstr>The new design!</vt:lpstr>
      <vt:lpstr>Defining the State Interfaces and Classes</vt:lpstr>
      <vt:lpstr>Implementing the State Classes</vt:lpstr>
      <vt:lpstr>Reworking the Gumball Machine</vt:lpstr>
      <vt:lpstr>Reworking the Gumball Machine (con't)</vt:lpstr>
      <vt:lpstr>State Diagram</vt:lpstr>
      <vt:lpstr>Check out the SoldState</vt:lpstr>
      <vt:lpstr>Check out the HasQuaterState</vt:lpstr>
      <vt:lpstr>Check out the SoldOutState</vt:lpstr>
      <vt:lpstr>What have we done so far….</vt:lpstr>
      <vt:lpstr>The State Behavior….</vt:lpstr>
      <vt:lpstr>The State Behavior….</vt:lpstr>
      <vt:lpstr>The State Pattern Defined</vt:lpstr>
      <vt:lpstr>Wait a sec….</vt:lpstr>
      <vt:lpstr>State vs Strategy</vt:lpstr>
      <vt:lpstr>State vs Strategy</vt:lpstr>
      <vt:lpstr>Gumball 1 in 10 Game!</vt:lpstr>
      <vt:lpstr>Summary (1/2)</vt:lpstr>
      <vt:lpstr>Summary (2/2)</vt:lpstr>
    </vt:vector>
  </TitlesOfParts>
  <Company>UMass - Lowell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State Pattern</dc:title>
  <dc:creator>Kajal Claypool</dc:creator>
  <cp:lastModifiedBy>Hung Le Phi</cp:lastModifiedBy>
  <cp:revision>90</cp:revision>
  <cp:lastPrinted>2006-03-28T14:23:43Z</cp:lastPrinted>
  <dcterms:created xsi:type="dcterms:W3CDTF">2005-04-12T09:47:45Z</dcterms:created>
  <dcterms:modified xsi:type="dcterms:W3CDTF">2023-04-19T05:45:24Z</dcterms:modified>
</cp:coreProperties>
</file>