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0" r:id="rId1"/>
  </p:sldMasterIdLst>
  <p:notesMasterIdLst>
    <p:notesMasterId r:id="rId43"/>
  </p:notesMasterIdLst>
  <p:handoutMasterIdLst>
    <p:handoutMasterId r:id="rId44"/>
  </p:handoutMasterIdLst>
  <p:sldIdLst>
    <p:sldId id="257" r:id="rId2"/>
    <p:sldId id="282" r:id="rId3"/>
    <p:sldId id="283" r:id="rId4"/>
    <p:sldId id="280" r:id="rId5"/>
    <p:sldId id="293" r:id="rId6"/>
    <p:sldId id="294" r:id="rId7"/>
    <p:sldId id="295" r:id="rId8"/>
    <p:sldId id="302" r:id="rId9"/>
    <p:sldId id="299" r:id="rId10"/>
    <p:sldId id="297" r:id="rId11"/>
    <p:sldId id="298" r:id="rId12"/>
    <p:sldId id="301" r:id="rId13"/>
    <p:sldId id="284" r:id="rId14"/>
    <p:sldId id="287" r:id="rId15"/>
    <p:sldId id="305" r:id="rId16"/>
    <p:sldId id="306" r:id="rId17"/>
    <p:sldId id="262" r:id="rId18"/>
    <p:sldId id="304" r:id="rId19"/>
    <p:sldId id="307" r:id="rId20"/>
    <p:sldId id="258" r:id="rId21"/>
    <p:sldId id="259" r:id="rId22"/>
    <p:sldId id="260" r:id="rId23"/>
    <p:sldId id="264" r:id="rId24"/>
    <p:sldId id="265" r:id="rId25"/>
    <p:sldId id="266" r:id="rId26"/>
    <p:sldId id="267" r:id="rId27"/>
    <p:sldId id="268" r:id="rId28"/>
    <p:sldId id="269" r:id="rId29"/>
    <p:sldId id="285" r:id="rId30"/>
    <p:sldId id="289" r:id="rId31"/>
    <p:sldId id="288" r:id="rId32"/>
    <p:sldId id="290" r:id="rId33"/>
    <p:sldId id="270" r:id="rId34"/>
    <p:sldId id="271" r:id="rId35"/>
    <p:sldId id="286" r:id="rId36"/>
    <p:sldId id="272" r:id="rId37"/>
    <p:sldId id="273" r:id="rId38"/>
    <p:sldId id="274" r:id="rId39"/>
    <p:sldId id="275" r:id="rId40"/>
    <p:sldId id="276" r:id="rId41"/>
    <p:sldId id="279" r:id="rId4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FF0000"/>
    <a:srgbClr val="FFFFCC"/>
    <a:srgbClr val="99CCFF"/>
    <a:srgbClr val="CCECFF"/>
    <a:srgbClr val="FFFF66"/>
    <a:srgbClr val="FF3300"/>
    <a:srgbClr val="0000D8"/>
    <a:srgbClr val="000066"/>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10" autoAdjust="0"/>
    <p:restoredTop sz="97274" autoAdjust="0"/>
  </p:normalViewPr>
  <p:slideViewPr>
    <p:cSldViewPr snapToObjects="1">
      <p:cViewPr varScale="1">
        <p:scale>
          <a:sx n="60" d="100"/>
          <a:sy n="60" d="100"/>
        </p:scale>
        <p:origin x="1428" y="44"/>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10505"/>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2971800" cy="457200"/>
          </a:xfrm>
          <a:prstGeom prst="rect">
            <a:avLst/>
          </a:prstGeom>
          <a:noFill/>
          <a:ln w="12700">
            <a:noFill/>
            <a:miter lim="800000"/>
            <a:headEnd/>
            <a:tailEnd type="none" w="lg" len="lg"/>
          </a:ln>
          <a:effectLst/>
        </p:spPr>
        <p:txBody>
          <a:bodyPr vert="horz" wrap="square" lIns="91440" tIns="45720" rIns="91440" bIns="45720" numCol="1" anchor="t" anchorCtr="0" compatLnSpc="1">
            <a:prstTxWarp prst="textNoShape">
              <a:avLst/>
            </a:prstTxWarp>
          </a:bodyPr>
          <a:lstStyle>
            <a:lvl1pPr eaLnBrk="0" hangingPunct="0">
              <a:lnSpc>
                <a:spcPct val="100000"/>
              </a:lnSpc>
              <a:spcBef>
                <a:spcPct val="0"/>
              </a:spcBef>
              <a:buClrTx/>
              <a:buSzTx/>
              <a:buFontTx/>
              <a:buNone/>
              <a:defRPr sz="1200" u="sng" smtClean="0"/>
            </a:lvl1pPr>
          </a:lstStyle>
          <a:p>
            <a:pPr>
              <a:defRPr/>
            </a:pPr>
            <a:endParaRPr lang="en-US"/>
          </a:p>
        </p:txBody>
      </p:sp>
      <p:sp>
        <p:nvSpPr>
          <p:cNvPr id="21507" name="Rectangle 3"/>
          <p:cNvSpPr>
            <a:spLocks noGrp="1" noChangeArrowheads="1"/>
          </p:cNvSpPr>
          <p:nvPr>
            <p:ph type="dt" sz="quarter" idx="1"/>
          </p:nvPr>
        </p:nvSpPr>
        <p:spPr bwMode="auto">
          <a:xfrm>
            <a:off x="3886200" y="0"/>
            <a:ext cx="2971800" cy="457200"/>
          </a:xfrm>
          <a:prstGeom prst="rect">
            <a:avLst/>
          </a:prstGeom>
          <a:noFill/>
          <a:ln w="12700">
            <a:noFill/>
            <a:miter lim="800000"/>
            <a:headEnd/>
            <a:tailEnd type="none" w="lg" len="lg"/>
          </a:ln>
          <a:effectLst/>
        </p:spPr>
        <p:txBody>
          <a:bodyPr vert="horz" wrap="square" lIns="91440" tIns="45720" rIns="91440" bIns="45720" numCol="1" anchor="t" anchorCtr="0" compatLnSpc="1">
            <a:prstTxWarp prst="textNoShape">
              <a:avLst/>
            </a:prstTxWarp>
          </a:bodyPr>
          <a:lstStyle>
            <a:lvl1pPr algn="r" eaLnBrk="0" hangingPunct="0">
              <a:lnSpc>
                <a:spcPct val="100000"/>
              </a:lnSpc>
              <a:spcBef>
                <a:spcPct val="0"/>
              </a:spcBef>
              <a:buClrTx/>
              <a:buSzTx/>
              <a:buFontTx/>
              <a:buNone/>
              <a:defRPr sz="1200" u="sng" smtClean="0"/>
            </a:lvl1pPr>
          </a:lstStyle>
          <a:p>
            <a:pPr>
              <a:defRPr/>
            </a:pPr>
            <a:endParaRPr lang="en-US"/>
          </a:p>
        </p:txBody>
      </p:sp>
      <p:sp>
        <p:nvSpPr>
          <p:cNvPr id="21508" name="Rectangle 4"/>
          <p:cNvSpPr>
            <a:spLocks noGrp="1" noChangeArrowheads="1"/>
          </p:cNvSpPr>
          <p:nvPr>
            <p:ph type="ftr" sz="quarter" idx="2"/>
          </p:nvPr>
        </p:nvSpPr>
        <p:spPr bwMode="auto">
          <a:xfrm>
            <a:off x="0" y="8686800"/>
            <a:ext cx="2971800" cy="457200"/>
          </a:xfrm>
          <a:prstGeom prst="rect">
            <a:avLst/>
          </a:prstGeom>
          <a:noFill/>
          <a:ln w="12700">
            <a:noFill/>
            <a:miter lim="800000"/>
            <a:headEnd/>
            <a:tailEnd type="none" w="lg" len="lg"/>
          </a:ln>
          <a:effectLst/>
        </p:spPr>
        <p:txBody>
          <a:bodyPr vert="horz" wrap="square" lIns="91440" tIns="45720" rIns="91440" bIns="45720" numCol="1" anchor="b" anchorCtr="0" compatLnSpc="1">
            <a:prstTxWarp prst="textNoShape">
              <a:avLst/>
            </a:prstTxWarp>
          </a:bodyPr>
          <a:lstStyle>
            <a:lvl1pPr eaLnBrk="0" hangingPunct="0">
              <a:lnSpc>
                <a:spcPct val="100000"/>
              </a:lnSpc>
              <a:spcBef>
                <a:spcPct val="0"/>
              </a:spcBef>
              <a:buClrTx/>
              <a:buSzTx/>
              <a:buFontTx/>
              <a:buNone/>
              <a:defRPr sz="1200" u="sng" smtClean="0"/>
            </a:lvl1pPr>
          </a:lstStyle>
          <a:p>
            <a:pPr>
              <a:defRPr/>
            </a:pPr>
            <a:endParaRPr lang="en-US"/>
          </a:p>
        </p:txBody>
      </p:sp>
      <p:sp>
        <p:nvSpPr>
          <p:cNvPr id="21509" name="Rectangle 5"/>
          <p:cNvSpPr>
            <a:spLocks noGrp="1" noChangeArrowheads="1"/>
          </p:cNvSpPr>
          <p:nvPr>
            <p:ph type="sldNum" sz="quarter" idx="3"/>
          </p:nvPr>
        </p:nvSpPr>
        <p:spPr bwMode="auto">
          <a:xfrm>
            <a:off x="3886200" y="8686800"/>
            <a:ext cx="2971800" cy="457200"/>
          </a:xfrm>
          <a:prstGeom prst="rect">
            <a:avLst/>
          </a:prstGeom>
          <a:noFill/>
          <a:ln w="12700">
            <a:noFill/>
            <a:miter lim="800000"/>
            <a:headEnd/>
            <a:tailEnd type="none" w="lg" len="lg"/>
          </a:ln>
          <a:effectLst/>
        </p:spPr>
        <p:txBody>
          <a:bodyPr vert="horz" wrap="square" lIns="91440" tIns="45720" rIns="91440" bIns="45720" numCol="1" anchor="b" anchorCtr="0" compatLnSpc="1">
            <a:prstTxWarp prst="textNoShape">
              <a:avLst/>
            </a:prstTxWarp>
          </a:bodyPr>
          <a:lstStyle>
            <a:lvl1pPr algn="r" eaLnBrk="0" hangingPunct="0">
              <a:lnSpc>
                <a:spcPct val="100000"/>
              </a:lnSpc>
              <a:spcBef>
                <a:spcPct val="0"/>
              </a:spcBef>
              <a:buClrTx/>
              <a:buSzTx/>
              <a:buFontTx/>
              <a:buNone/>
              <a:defRPr sz="1200" u="sng" smtClean="0"/>
            </a:lvl1pPr>
          </a:lstStyle>
          <a:p>
            <a:pPr>
              <a:defRPr/>
            </a:pPr>
            <a:fld id="{FA5C736D-7C07-4E25-A041-D6E718F4304E}" type="slidenum">
              <a:rPr lang="en-US"/>
              <a:pPr>
                <a:defRPr/>
              </a:pPr>
              <a:t>‹#›</a:t>
            </a:fld>
            <a:endParaRPr lang="en-US"/>
          </a:p>
        </p:txBody>
      </p:sp>
    </p:spTree>
    <p:extLst>
      <p:ext uri="{BB962C8B-B14F-4D97-AF65-F5344CB8AC3E}">
        <p14:creationId xmlns:p14="http://schemas.microsoft.com/office/powerpoint/2010/main" val="41074374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w="12700">
            <a:noFill/>
            <a:miter lim="800000"/>
            <a:headEnd/>
            <a:tailEnd type="none" w="lg" len="lg"/>
          </a:ln>
          <a:effectLst/>
        </p:spPr>
        <p:txBody>
          <a:bodyPr vert="horz" wrap="square" lIns="91440" tIns="45720" rIns="91440" bIns="45720" numCol="1" anchor="t" anchorCtr="0" compatLnSpc="1">
            <a:prstTxWarp prst="textNoShape">
              <a:avLst/>
            </a:prstTxWarp>
          </a:bodyPr>
          <a:lstStyle>
            <a:lvl1pPr eaLnBrk="0" hangingPunct="0">
              <a:lnSpc>
                <a:spcPct val="100000"/>
              </a:lnSpc>
              <a:spcBef>
                <a:spcPct val="0"/>
              </a:spcBef>
              <a:buClrTx/>
              <a:buSzTx/>
              <a:buFontTx/>
              <a:buNone/>
              <a:defRPr sz="1200" u="sng" smtClean="0"/>
            </a:lvl1pPr>
          </a:lstStyle>
          <a:p>
            <a:pPr>
              <a:defRPr/>
            </a:pPr>
            <a:endParaRPr lang="en-US"/>
          </a:p>
        </p:txBody>
      </p:sp>
      <p:sp>
        <p:nvSpPr>
          <p:cNvPr id="19459" name="Rectangle 3"/>
          <p:cNvSpPr>
            <a:spLocks noGrp="1" noChangeArrowheads="1"/>
          </p:cNvSpPr>
          <p:nvPr>
            <p:ph type="dt" idx="1"/>
          </p:nvPr>
        </p:nvSpPr>
        <p:spPr bwMode="auto">
          <a:xfrm>
            <a:off x="3886200" y="0"/>
            <a:ext cx="2971800" cy="457200"/>
          </a:xfrm>
          <a:prstGeom prst="rect">
            <a:avLst/>
          </a:prstGeom>
          <a:noFill/>
          <a:ln w="12700">
            <a:noFill/>
            <a:miter lim="800000"/>
            <a:headEnd/>
            <a:tailEnd type="none" w="lg" len="lg"/>
          </a:ln>
          <a:effectLst/>
        </p:spPr>
        <p:txBody>
          <a:bodyPr vert="horz" wrap="square" lIns="91440" tIns="45720" rIns="91440" bIns="45720" numCol="1" anchor="t" anchorCtr="0" compatLnSpc="1">
            <a:prstTxWarp prst="textNoShape">
              <a:avLst/>
            </a:prstTxWarp>
          </a:bodyPr>
          <a:lstStyle>
            <a:lvl1pPr algn="r" eaLnBrk="0" hangingPunct="0">
              <a:lnSpc>
                <a:spcPct val="100000"/>
              </a:lnSpc>
              <a:spcBef>
                <a:spcPct val="0"/>
              </a:spcBef>
              <a:buClrTx/>
              <a:buSzTx/>
              <a:buFontTx/>
              <a:buNone/>
              <a:defRPr sz="1200" u="sng" smtClean="0"/>
            </a:lvl1pPr>
          </a:lstStyle>
          <a:p>
            <a:pPr>
              <a:defRPr/>
            </a:pPr>
            <a:endParaRPr lang="en-US"/>
          </a:p>
        </p:txBody>
      </p:sp>
      <p:sp>
        <p:nvSpPr>
          <p:cNvPr id="450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1" name="Rectangle 5"/>
          <p:cNvSpPr>
            <a:spLocks noGrp="1" noChangeArrowheads="1"/>
          </p:cNvSpPr>
          <p:nvPr>
            <p:ph type="body" sz="quarter" idx="3"/>
          </p:nvPr>
        </p:nvSpPr>
        <p:spPr bwMode="auto">
          <a:xfrm>
            <a:off x="914400" y="4343400"/>
            <a:ext cx="5029200" cy="4114800"/>
          </a:xfrm>
          <a:prstGeom prst="rect">
            <a:avLst/>
          </a:prstGeom>
          <a:noFill/>
          <a:ln w="12700">
            <a:noFill/>
            <a:miter lim="800000"/>
            <a:headEnd/>
            <a:tailEnd type="none" w="lg" len="lg"/>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9462" name="Rectangle 6"/>
          <p:cNvSpPr>
            <a:spLocks noGrp="1" noChangeArrowheads="1"/>
          </p:cNvSpPr>
          <p:nvPr>
            <p:ph type="ftr" sz="quarter" idx="4"/>
          </p:nvPr>
        </p:nvSpPr>
        <p:spPr bwMode="auto">
          <a:xfrm>
            <a:off x="0" y="8686800"/>
            <a:ext cx="2971800" cy="457200"/>
          </a:xfrm>
          <a:prstGeom prst="rect">
            <a:avLst/>
          </a:prstGeom>
          <a:noFill/>
          <a:ln w="12700">
            <a:noFill/>
            <a:miter lim="800000"/>
            <a:headEnd/>
            <a:tailEnd type="none" w="lg" len="lg"/>
          </a:ln>
          <a:effectLst/>
        </p:spPr>
        <p:txBody>
          <a:bodyPr vert="horz" wrap="square" lIns="91440" tIns="45720" rIns="91440" bIns="45720" numCol="1" anchor="b" anchorCtr="0" compatLnSpc="1">
            <a:prstTxWarp prst="textNoShape">
              <a:avLst/>
            </a:prstTxWarp>
          </a:bodyPr>
          <a:lstStyle>
            <a:lvl1pPr eaLnBrk="0" hangingPunct="0">
              <a:lnSpc>
                <a:spcPct val="100000"/>
              </a:lnSpc>
              <a:spcBef>
                <a:spcPct val="0"/>
              </a:spcBef>
              <a:buClrTx/>
              <a:buSzTx/>
              <a:buFontTx/>
              <a:buNone/>
              <a:defRPr sz="1200" u="sng" smtClean="0"/>
            </a:lvl1pPr>
          </a:lstStyle>
          <a:p>
            <a:pPr>
              <a:defRPr/>
            </a:pPr>
            <a:endParaRPr lang="en-US"/>
          </a:p>
        </p:txBody>
      </p:sp>
      <p:sp>
        <p:nvSpPr>
          <p:cNvPr id="19463" name="Rectangle 7"/>
          <p:cNvSpPr>
            <a:spLocks noGrp="1" noChangeArrowheads="1"/>
          </p:cNvSpPr>
          <p:nvPr>
            <p:ph type="sldNum" sz="quarter" idx="5"/>
          </p:nvPr>
        </p:nvSpPr>
        <p:spPr bwMode="auto">
          <a:xfrm>
            <a:off x="3886200" y="8686800"/>
            <a:ext cx="2971800" cy="457200"/>
          </a:xfrm>
          <a:prstGeom prst="rect">
            <a:avLst/>
          </a:prstGeom>
          <a:noFill/>
          <a:ln w="12700">
            <a:noFill/>
            <a:miter lim="800000"/>
            <a:headEnd/>
            <a:tailEnd type="none" w="lg" len="lg"/>
          </a:ln>
          <a:effectLst/>
        </p:spPr>
        <p:txBody>
          <a:bodyPr vert="horz" wrap="square" lIns="91440" tIns="45720" rIns="91440" bIns="45720" numCol="1" anchor="b" anchorCtr="0" compatLnSpc="1">
            <a:prstTxWarp prst="textNoShape">
              <a:avLst/>
            </a:prstTxWarp>
          </a:bodyPr>
          <a:lstStyle>
            <a:lvl1pPr algn="r" eaLnBrk="0" hangingPunct="0">
              <a:lnSpc>
                <a:spcPct val="100000"/>
              </a:lnSpc>
              <a:spcBef>
                <a:spcPct val="0"/>
              </a:spcBef>
              <a:buClrTx/>
              <a:buSzTx/>
              <a:buFontTx/>
              <a:buNone/>
              <a:defRPr sz="1200" u="sng" smtClean="0"/>
            </a:lvl1pPr>
          </a:lstStyle>
          <a:p>
            <a:pPr>
              <a:defRPr/>
            </a:pPr>
            <a:fld id="{A4ED12E6-DB83-4AF3-87FE-C439DA490E84}" type="slidenum">
              <a:rPr lang="en-US"/>
              <a:pPr>
                <a:defRPr/>
              </a:pPr>
              <a:t>‹#›</a:t>
            </a:fld>
            <a:endParaRPr lang="en-US"/>
          </a:p>
        </p:txBody>
      </p:sp>
    </p:spTree>
    <p:extLst>
      <p:ext uri="{BB962C8B-B14F-4D97-AF65-F5344CB8AC3E}">
        <p14:creationId xmlns:p14="http://schemas.microsoft.com/office/powerpoint/2010/main" val="6062993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a:lstStyle/>
          <a:p>
            <a:pPr eaLnBrk="1" hangingPunct="1"/>
            <a:endParaRPr lang="en-US" altLang="en-US"/>
          </a:p>
        </p:txBody>
      </p:sp>
    </p:spTree>
    <p:extLst>
      <p:ext uri="{BB962C8B-B14F-4D97-AF65-F5344CB8AC3E}">
        <p14:creationId xmlns:p14="http://schemas.microsoft.com/office/powerpoint/2010/main" val="72481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A4ED12E6-DB83-4AF3-87FE-C439DA490E84}" type="slidenum">
              <a:rPr lang="en-US" smtClean="0"/>
              <a:pPr>
                <a:defRPr/>
              </a:pPr>
              <a:t>19</a:t>
            </a:fld>
            <a:endParaRPr lang="en-US"/>
          </a:p>
        </p:txBody>
      </p:sp>
    </p:spTree>
    <p:extLst>
      <p:ext uri="{BB962C8B-B14F-4D97-AF65-F5344CB8AC3E}">
        <p14:creationId xmlns:p14="http://schemas.microsoft.com/office/powerpoint/2010/main" val="376290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lg"/>
              </a14:hiddenLine>
            </a:ext>
          </a:extLst>
        </p:spPr>
        <p:txBody>
          <a:bodyPr/>
          <a:lstStyle/>
          <a:p>
            <a:pPr eaLnBrk="1" hangingPunct="1">
              <a:lnSpc>
                <a:spcPct val="90000"/>
              </a:lnSpc>
            </a:pPr>
            <a:r>
              <a:rPr lang="en-US" altLang="en-US"/>
              <a:t>(1) You are the user --  you interact with the view</a:t>
            </a:r>
          </a:p>
          <a:p>
            <a:pPr lvl="1" eaLnBrk="1" hangingPunct="1">
              <a:lnSpc>
                <a:spcPct val="90000"/>
              </a:lnSpc>
            </a:pPr>
            <a:r>
              <a:rPr lang="en-US" altLang="en-US"/>
              <a:t>The view is your window to the model. When you do something to the view (like click the Play button), then the view tells the controller what you did. It’s the controller’s job to handle that.</a:t>
            </a:r>
          </a:p>
          <a:p>
            <a:pPr eaLnBrk="1" hangingPunct="1">
              <a:lnSpc>
                <a:spcPct val="90000"/>
              </a:lnSpc>
            </a:pPr>
            <a:r>
              <a:rPr lang="en-US" altLang="en-US"/>
              <a:t>(2) The controller asks the model to change its state</a:t>
            </a:r>
          </a:p>
          <a:p>
            <a:pPr lvl="1" eaLnBrk="1" hangingPunct="1">
              <a:lnSpc>
                <a:spcPct val="90000"/>
              </a:lnSpc>
            </a:pPr>
            <a:r>
              <a:rPr lang="en-US" altLang="en-US"/>
              <a:t>The controller takes your actions and interprets them. the controller figure out what that means and how the model should be manipulated based on that action.</a:t>
            </a:r>
          </a:p>
          <a:p>
            <a:pPr eaLnBrk="1" hangingPunct="1">
              <a:lnSpc>
                <a:spcPct val="90000"/>
              </a:lnSpc>
            </a:pPr>
            <a:r>
              <a:rPr lang="en-US" altLang="en-US"/>
              <a:t>(3) The controller may also ask the view to change</a:t>
            </a:r>
          </a:p>
          <a:p>
            <a:pPr lvl="1" eaLnBrk="1" hangingPunct="1">
              <a:lnSpc>
                <a:spcPct val="90000"/>
              </a:lnSpc>
            </a:pPr>
            <a:r>
              <a:rPr lang="en-US" altLang="en-US"/>
              <a:t>When the controller receives an action from the view, it may need to tell the view to change as a result. Ex, enable or disable certain buttons or menu items in the interface.</a:t>
            </a:r>
          </a:p>
          <a:p>
            <a:pPr eaLnBrk="1" hangingPunct="1">
              <a:lnSpc>
                <a:spcPct val="90000"/>
              </a:lnSpc>
            </a:pPr>
            <a:r>
              <a:rPr lang="en-US" altLang="en-US"/>
              <a:t>(4) The model notifies the view when its state has changed.</a:t>
            </a:r>
          </a:p>
          <a:p>
            <a:pPr lvl="1" eaLnBrk="1" hangingPunct="1">
              <a:lnSpc>
                <a:spcPct val="90000"/>
              </a:lnSpc>
            </a:pPr>
            <a:r>
              <a:rPr lang="en-US" altLang="en-US"/>
              <a:t>When something changes in the model, based on either some action you took, the model notifies the view that its state has changed.</a:t>
            </a:r>
          </a:p>
          <a:p>
            <a:pPr eaLnBrk="1" hangingPunct="1">
              <a:lnSpc>
                <a:spcPct val="90000"/>
              </a:lnSpc>
            </a:pPr>
            <a:r>
              <a:rPr lang="en-US" altLang="en-US"/>
              <a:t>(5) The view asks the model for state</a:t>
            </a:r>
          </a:p>
          <a:p>
            <a:pPr lvl="1" eaLnBrk="1" hangingPunct="1">
              <a:lnSpc>
                <a:spcPct val="90000"/>
              </a:lnSpc>
            </a:pPr>
            <a:r>
              <a:rPr lang="en-US" altLang="en-US"/>
              <a:t>The view gets the state it displays directly from the model. For instance, when the model notifies the view that a new song has started playing, the view requests the song name from the model and displays it.</a:t>
            </a:r>
          </a:p>
        </p:txBody>
      </p:sp>
    </p:spTree>
    <p:extLst>
      <p:ext uri="{BB962C8B-B14F-4D97-AF65-F5344CB8AC3E}">
        <p14:creationId xmlns:p14="http://schemas.microsoft.com/office/powerpoint/2010/main" val="807994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4ED12E6-DB83-4AF3-87FE-C439DA490E84}" type="slidenum">
              <a:rPr lang="en-US" smtClean="0"/>
              <a:pPr>
                <a:defRPr/>
              </a:pPr>
              <a:t>37</a:t>
            </a:fld>
            <a:endParaRPr lang="en-US"/>
          </a:p>
        </p:txBody>
      </p:sp>
    </p:spTree>
    <p:extLst>
      <p:ext uri="{BB962C8B-B14F-4D97-AF65-F5344CB8AC3E}">
        <p14:creationId xmlns:p14="http://schemas.microsoft.com/office/powerpoint/2010/main" val="2412559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rgbClr val="CCCCE6"/>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endParaRPr lang="vi-VN" altLang="vi-VN" sz="2100">
                <a:solidFill>
                  <a:srgbClr val="000000"/>
                </a:solidFill>
              </a:endParaRPr>
            </a:p>
          </p:txBody>
        </p:sp>
        <p:sp>
          <p:nvSpPr>
            <p:cNvPr id="6" name="Rectangle 4"/>
            <p:cNvSpPr>
              <a:spLocks noChangeArrowheads="1"/>
            </p:cNvSpPr>
            <p:nvPr/>
          </p:nvSpPr>
          <p:spPr bwMode="hidden">
            <a:xfrm>
              <a:off x="1081" y="1065"/>
              <a:ext cx="4679" cy="1596"/>
            </a:xfrm>
            <a:prstGeom prst="rect">
              <a:avLst/>
            </a:prstGeom>
            <a:solidFill>
              <a:srgbClr val="0000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endParaRPr lang="vi-VN" altLang="vi-VN" sz="2100">
                <a:solidFill>
                  <a:srgbClr val="000000"/>
                </a:solidFill>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rgbClr val="9999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endParaRPr lang="vi-VN" altLang="vi-VN" sz="2100">
                  <a:solidFill>
                    <a:srgbClr val="000000"/>
                  </a:solidFill>
                </a:endParaRPr>
              </a:p>
            </p:txBody>
          </p:sp>
          <p:sp>
            <p:nvSpPr>
              <p:cNvPr id="9" name="Rectangle 7"/>
              <p:cNvSpPr>
                <a:spLocks noChangeArrowheads="1"/>
              </p:cNvSpPr>
              <p:nvPr userDrawn="1"/>
            </p:nvSpPr>
            <p:spPr bwMode="auto">
              <a:xfrm>
                <a:off x="1081" y="1065"/>
                <a:ext cx="362" cy="405"/>
              </a:xfrm>
              <a:prstGeom prst="rect">
                <a:avLst/>
              </a:prstGeom>
              <a:solidFill>
                <a:srgbClr val="CCCC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endParaRPr lang="vi-VN" altLang="vi-VN" sz="2100">
                  <a:solidFill>
                    <a:srgbClr val="000000"/>
                  </a:solidFill>
                </a:endParaRPr>
              </a:p>
            </p:txBody>
          </p:sp>
          <p:sp>
            <p:nvSpPr>
              <p:cNvPr id="10" name="Rectangle 8"/>
              <p:cNvSpPr>
                <a:spLocks noChangeArrowheads="1"/>
              </p:cNvSpPr>
              <p:nvPr userDrawn="1"/>
            </p:nvSpPr>
            <p:spPr bwMode="auto">
              <a:xfrm>
                <a:off x="1437" y="672"/>
                <a:ext cx="369" cy="400"/>
              </a:xfrm>
              <a:prstGeom prst="rect">
                <a:avLst/>
              </a:prstGeom>
              <a:solidFill>
                <a:srgbClr val="CCCC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endParaRPr lang="vi-VN" altLang="vi-VN" sz="2100">
                  <a:solidFill>
                    <a:srgbClr val="000000"/>
                  </a:solidFill>
                </a:endParaRPr>
              </a:p>
            </p:txBody>
          </p:sp>
          <p:sp>
            <p:nvSpPr>
              <p:cNvPr id="11" name="Rectangle 9"/>
              <p:cNvSpPr>
                <a:spLocks noChangeArrowheads="1"/>
              </p:cNvSpPr>
              <p:nvPr userDrawn="1"/>
            </p:nvSpPr>
            <p:spPr bwMode="auto">
              <a:xfrm>
                <a:off x="719" y="2257"/>
                <a:ext cx="368" cy="404"/>
              </a:xfrm>
              <a:prstGeom prst="rect">
                <a:avLst/>
              </a:prstGeom>
              <a:solidFill>
                <a:srgbClr val="0000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endParaRPr lang="vi-VN" altLang="vi-VN" sz="2100">
                  <a:solidFill>
                    <a:srgbClr val="000000"/>
                  </a:solidFill>
                </a:endParaRPr>
              </a:p>
            </p:txBody>
          </p:sp>
          <p:sp>
            <p:nvSpPr>
              <p:cNvPr id="12" name="Rectangle 10"/>
              <p:cNvSpPr>
                <a:spLocks noChangeArrowheads="1"/>
              </p:cNvSpPr>
              <p:nvPr userDrawn="1"/>
            </p:nvSpPr>
            <p:spPr bwMode="auto">
              <a:xfrm>
                <a:off x="1437" y="1065"/>
                <a:ext cx="369" cy="405"/>
              </a:xfrm>
              <a:prstGeom prst="rect">
                <a:avLst/>
              </a:prstGeom>
              <a:solidFill>
                <a:srgbClr val="9999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endParaRPr lang="vi-VN" altLang="vi-VN" sz="2100">
                  <a:solidFill>
                    <a:srgbClr val="000000"/>
                  </a:solidFill>
                </a:endParaRPr>
              </a:p>
            </p:txBody>
          </p:sp>
          <p:sp>
            <p:nvSpPr>
              <p:cNvPr id="13" name="Rectangle 11"/>
              <p:cNvSpPr>
                <a:spLocks noChangeArrowheads="1"/>
              </p:cNvSpPr>
              <p:nvPr userDrawn="1"/>
            </p:nvSpPr>
            <p:spPr bwMode="auto">
              <a:xfrm>
                <a:off x="719" y="1464"/>
                <a:ext cx="368" cy="399"/>
              </a:xfrm>
              <a:prstGeom prst="rect">
                <a:avLst/>
              </a:prstGeom>
              <a:solidFill>
                <a:srgbClr val="CCCC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endParaRPr lang="vi-VN" altLang="vi-VN" sz="2100">
                  <a:solidFill>
                    <a:srgbClr val="000000"/>
                  </a:solidFill>
                </a:endParaRPr>
              </a:p>
            </p:txBody>
          </p:sp>
          <p:sp>
            <p:nvSpPr>
              <p:cNvPr id="14" name="Rectangle 12"/>
              <p:cNvSpPr>
                <a:spLocks noChangeArrowheads="1"/>
              </p:cNvSpPr>
              <p:nvPr userDrawn="1"/>
            </p:nvSpPr>
            <p:spPr bwMode="auto">
              <a:xfrm>
                <a:off x="0" y="1464"/>
                <a:ext cx="367" cy="399"/>
              </a:xfrm>
              <a:prstGeom prst="rect">
                <a:avLst/>
              </a:prstGeom>
              <a:solidFill>
                <a:srgbClr val="0000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endParaRPr lang="vi-VN" altLang="vi-VN" sz="2100">
                  <a:solidFill>
                    <a:srgbClr val="000000"/>
                  </a:solidFill>
                </a:endParaRPr>
              </a:p>
            </p:txBody>
          </p:sp>
          <p:sp>
            <p:nvSpPr>
              <p:cNvPr id="15" name="Rectangle 13"/>
              <p:cNvSpPr>
                <a:spLocks noChangeArrowheads="1"/>
              </p:cNvSpPr>
              <p:nvPr userDrawn="1"/>
            </p:nvSpPr>
            <p:spPr bwMode="auto">
              <a:xfrm>
                <a:off x="1081" y="1464"/>
                <a:ext cx="362" cy="399"/>
              </a:xfrm>
              <a:prstGeom prst="rect">
                <a:avLst/>
              </a:prstGeom>
              <a:solidFill>
                <a:srgbClr val="9999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endParaRPr lang="vi-VN" altLang="vi-VN" sz="2100">
                  <a:solidFill>
                    <a:srgbClr val="000000"/>
                  </a:solidFill>
                </a:endParaRPr>
              </a:p>
            </p:txBody>
          </p:sp>
          <p:sp>
            <p:nvSpPr>
              <p:cNvPr id="16" name="Rectangle 14"/>
              <p:cNvSpPr>
                <a:spLocks noChangeArrowheads="1"/>
              </p:cNvSpPr>
              <p:nvPr userDrawn="1"/>
            </p:nvSpPr>
            <p:spPr bwMode="auto">
              <a:xfrm>
                <a:off x="361" y="1857"/>
                <a:ext cx="363" cy="406"/>
              </a:xfrm>
              <a:prstGeom prst="rect">
                <a:avLst/>
              </a:prstGeom>
              <a:solidFill>
                <a:srgbClr val="CCCC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endParaRPr lang="vi-VN" altLang="vi-VN" sz="2100">
                  <a:solidFill>
                    <a:srgbClr val="000000"/>
                  </a:solidFill>
                </a:endParaRPr>
              </a:p>
            </p:txBody>
          </p:sp>
          <p:sp>
            <p:nvSpPr>
              <p:cNvPr id="17" name="Rectangle 15"/>
              <p:cNvSpPr>
                <a:spLocks noChangeArrowheads="1"/>
              </p:cNvSpPr>
              <p:nvPr userDrawn="1"/>
            </p:nvSpPr>
            <p:spPr bwMode="auto">
              <a:xfrm>
                <a:off x="719" y="1857"/>
                <a:ext cx="368" cy="406"/>
              </a:xfrm>
              <a:prstGeom prst="rect">
                <a:avLst/>
              </a:prstGeom>
              <a:solidFill>
                <a:srgbClr val="9999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endParaRPr lang="vi-VN" altLang="vi-VN" sz="2100">
                  <a:solidFill>
                    <a:srgbClr val="000000"/>
                  </a:solidFill>
                </a:endParaRPr>
              </a:p>
            </p:txBody>
          </p:sp>
        </p:grpSp>
      </p:grpSp>
      <p:sp>
        <p:nvSpPr>
          <p:cNvPr id="2" name="Title 1"/>
          <p:cNvSpPr>
            <a:spLocks noGrp="1"/>
          </p:cNvSpPr>
          <p:nvPr>
            <p:ph type="ctrTitle"/>
          </p:nvPr>
        </p:nvSpPr>
        <p:spPr>
          <a:xfrm>
            <a:off x="2867026" y="1690688"/>
            <a:ext cx="6276974" cy="2533649"/>
          </a:xfrm>
        </p:spPr>
        <p:txBody>
          <a:bodyPr>
            <a:normAutofit/>
          </a:bodyPr>
          <a:lstStyle>
            <a:lvl1pPr>
              <a:defRPr sz="4800">
                <a:solidFill>
                  <a:schemeClr val="bg1"/>
                </a:solidFill>
              </a:defRPr>
            </a:lvl1pPr>
          </a:lstStyle>
          <a:p>
            <a:r>
              <a:rPr lang="en-US"/>
              <a:t>Click to edit Master title style</a:t>
            </a:r>
          </a:p>
        </p:txBody>
      </p:sp>
      <p:sp>
        <p:nvSpPr>
          <p:cNvPr id="3" name="Subtitle 2"/>
          <p:cNvSpPr>
            <a:spLocks noGrp="1"/>
          </p:cNvSpPr>
          <p:nvPr>
            <p:ph type="subTitle" idx="1"/>
          </p:nvPr>
        </p:nvSpPr>
        <p:spPr>
          <a:xfrm>
            <a:off x="2847431" y="4267200"/>
            <a:ext cx="6296569" cy="1752600"/>
          </a:xfrm>
        </p:spPr>
        <p:txBody>
          <a:bodyPr/>
          <a:lstStyle>
            <a:lvl1pPr marL="0" indent="0" algn="ctr">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8" name="Date Placeholder 3"/>
          <p:cNvSpPr>
            <a:spLocks noGrp="1"/>
          </p:cNvSpPr>
          <p:nvPr>
            <p:ph type="dt" sz="half" idx="10"/>
          </p:nvPr>
        </p:nvSpPr>
        <p:spPr/>
        <p:txBody>
          <a:bodyPr/>
          <a:lstStyle>
            <a:lvl1pPr>
              <a:defRPr/>
            </a:lvl1pPr>
          </a:lstStyle>
          <a:p>
            <a:r>
              <a:rPr lang="en-US" altLang="en-US"/>
              <a:t>20/12/2013</a:t>
            </a:r>
          </a:p>
        </p:txBody>
      </p:sp>
      <p:sp>
        <p:nvSpPr>
          <p:cNvPr id="19" name="Footer Placeholder 4"/>
          <p:cNvSpPr>
            <a:spLocks noGrp="1"/>
          </p:cNvSpPr>
          <p:nvPr>
            <p:ph type="ftr" sz="quarter" idx="11"/>
          </p:nvPr>
        </p:nvSpPr>
        <p:spPr/>
        <p:txBody>
          <a:bodyPr/>
          <a:lstStyle>
            <a:lvl1pPr>
              <a:defRPr/>
            </a:lvl1pPr>
          </a:lstStyle>
          <a:p>
            <a:endParaRPr lang="en-US" altLang="en-US"/>
          </a:p>
        </p:txBody>
      </p:sp>
      <p:sp>
        <p:nvSpPr>
          <p:cNvPr id="20" name="Slide Number Placeholder 5"/>
          <p:cNvSpPr>
            <a:spLocks noGrp="1"/>
          </p:cNvSpPr>
          <p:nvPr>
            <p:ph type="sldNum" sz="quarter" idx="12"/>
          </p:nvPr>
        </p:nvSpPr>
        <p:spPr/>
        <p:txBody>
          <a:bodyPr/>
          <a:lstStyle>
            <a:lvl1pPr>
              <a:defRPr/>
            </a:lvl1pPr>
          </a:lstStyle>
          <a:p>
            <a:fld id="{0C1FE95B-7250-4820-A0E9-27DFFC8D2108}" type="slidenum">
              <a:rPr lang="en-US" altLang="en-US" smtClean="0"/>
              <a:pPr/>
              <a:t>‹#›</a:t>
            </a:fld>
            <a:endParaRPr lang="en-US" altLang="en-US"/>
          </a:p>
        </p:txBody>
      </p:sp>
    </p:spTree>
    <p:extLst>
      <p:ext uri="{BB962C8B-B14F-4D97-AF65-F5344CB8AC3E}">
        <p14:creationId xmlns:p14="http://schemas.microsoft.com/office/powerpoint/2010/main" val="3672129502"/>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and Text Over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371600"/>
            <a:ext cx="8229600" cy="2376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 y="3872400"/>
            <a:ext cx="8229600" cy="2376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r>
              <a:rPr lang="en-US" altLang="en-US"/>
              <a:t>20/12/2013</a:t>
            </a:r>
            <a:endParaRPr lang="vi-VN" altLang="en-US"/>
          </a:p>
        </p:txBody>
      </p:sp>
      <p:sp>
        <p:nvSpPr>
          <p:cNvPr id="6" name="Footer Placeholder 4"/>
          <p:cNvSpPr>
            <a:spLocks noGrp="1"/>
          </p:cNvSpPr>
          <p:nvPr>
            <p:ph type="ftr" sz="quarter" idx="11"/>
          </p:nvPr>
        </p:nvSpPr>
        <p:spPr/>
        <p:txBody>
          <a:bodyPr/>
          <a:lstStyle>
            <a:lvl1pPr>
              <a:defRPr/>
            </a:lvl1pPr>
          </a:lstStyle>
          <a:p>
            <a:endParaRPr lang="vi-VN" altLang="en-US"/>
          </a:p>
        </p:txBody>
      </p:sp>
      <p:sp>
        <p:nvSpPr>
          <p:cNvPr id="7" name="Slide Number Placeholder 5"/>
          <p:cNvSpPr>
            <a:spLocks noGrp="1"/>
          </p:cNvSpPr>
          <p:nvPr>
            <p:ph type="sldNum" sz="quarter" idx="12"/>
          </p:nvPr>
        </p:nvSpPr>
        <p:spPr/>
        <p:txBody>
          <a:bodyPr/>
          <a:lstStyle>
            <a:lvl1pPr>
              <a:defRPr/>
            </a:lvl1pPr>
          </a:lstStyle>
          <a:p>
            <a:fld id="{7F01792E-E134-4F17-8333-A034838C7344}" type="slidenum">
              <a:rPr lang="vi-VN" altLang="en-US" smtClean="0"/>
              <a:pPr/>
              <a:t>‹#›</a:t>
            </a:fld>
            <a:endParaRPr lang="vi-VN" altLang="en-US"/>
          </a:p>
        </p:txBody>
      </p:sp>
      <p:sp>
        <p:nvSpPr>
          <p:cNvPr id="8" name="Title 1"/>
          <p:cNvSpPr>
            <a:spLocks noGrp="1"/>
          </p:cNvSpPr>
          <p:nvPr>
            <p:ph type="title"/>
          </p:nvPr>
        </p:nvSpPr>
        <p:spPr>
          <a:xfrm>
            <a:off x="457200" y="409575"/>
            <a:ext cx="8229600" cy="809625"/>
          </a:xfrm>
        </p:spPr>
        <p:txBody>
          <a:bodyPr/>
          <a:lstStyle>
            <a:lvl1pPr>
              <a:defRPr lang="en-US"/>
            </a:lvl1pPr>
          </a:lstStyle>
          <a:p>
            <a:r>
              <a:rPr lang="en-US"/>
              <a:t>Click to edit Master title style</a:t>
            </a:r>
          </a:p>
        </p:txBody>
      </p:sp>
    </p:spTree>
    <p:extLst>
      <p:ext uri="{BB962C8B-B14F-4D97-AF65-F5344CB8AC3E}">
        <p14:creationId xmlns:p14="http://schemas.microsoft.com/office/powerpoint/2010/main" val="2058658547"/>
      </p:ext>
    </p:extLst>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371600"/>
            <a:ext cx="8229600" cy="2376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3872400"/>
            <a:ext cx="8229600" cy="2376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p:cNvSpPr>
            <a:spLocks noGrp="1"/>
          </p:cNvSpPr>
          <p:nvPr>
            <p:ph type="title"/>
          </p:nvPr>
        </p:nvSpPr>
        <p:spPr>
          <a:xfrm>
            <a:off x="457200" y="409575"/>
            <a:ext cx="8229600" cy="809625"/>
          </a:xfrm>
        </p:spPr>
        <p:txBody>
          <a:bodyPr/>
          <a:lstStyle>
            <a:lvl1pPr>
              <a:defRPr/>
            </a:lvl1pPr>
          </a:lstStyle>
          <a:p>
            <a:r>
              <a:rPr lang="en-US"/>
              <a:t>Click to edit Master title style</a:t>
            </a:r>
          </a:p>
        </p:txBody>
      </p:sp>
      <p:sp>
        <p:nvSpPr>
          <p:cNvPr id="9" name="Date Placeholder 3"/>
          <p:cNvSpPr>
            <a:spLocks noGrp="1"/>
          </p:cNvSpPr>
          <p:nvPr>
            <p:ph type="dt" sz="half" idx="10"/>
          </p:nvPr>
        </p:nvSpPr>
        <p:spPr>
          <a:xfrm>
            <a:off x="457200" y="6400800"/>
            <a:ext cx="2133600" cy="320675"/>
          </a:xfrm>
        </p:spPr>
        <p:txBody>
          <a:bodyPr/>
          <a:lstStyle>
            <a:lvl1pPr>
              <a:defRPr/>
            </a:lvl1pPr>
          </a:lstStyle>
          <a:p>
            <a:r>
              <a:rPr lang="en-US" altLang="en-US"/>
              <a:t>20/12/2013</a:t>
            </a:r>
            <a:endParaRPr lang="vi-VN" altLang="en-US"/>
          </a:p>
        </p:txBody>
      </p:sp>
      <p:sp>
        <p:nvSpPr>
          <p:cNvPr id="10" name="Footer Placeholder 4"/>
          <p:cNvSpPr>
            <a:spLocks noGrp="1"/>
          </p:cNvSpPr>
          <p:nvPr>
            <p:ph type="ftr" sz="quarter" idx="11"/>
          </p:nvPr>
        </p:nvSpPr>
        <p:spPr>
          <a:xfrm>
            <a:off x="3124200" y="6400800"/>
            <a:ext cx="2895600" cy="320675"/>
          </a:xfrm>
        </p:spPr>
        <p:txBody>
          <a:bodyPr/>
          <a:lstStyle>
            <a:lvl1pPr>
              <a:defRPr/>
            </a:lvl1pPr>
          </a:lstStyle>
          <a:p>
            <a:endParaRPr lang="vi-VN" altLang="en-US"/>
          </a:p>
        </p:txBody>
      </p:sp>
      <p:sp>
        <p:nvSpPr>
          <p:cNvPr id="11" name="Slide Number Placeholder 5"/>
          <p:cNvSpPr>
            <a:spLocks noGrp="1"/>
          </p:cNvSpPr>
          <p:nvPr>
            <p:ph type="sldNum" sz="quarter" idx="12"/>
          </p:nvPr>
        </p:nvSpPr>
        <p:spPr>
          <a:xfrm>
            <a:off x="6553200" y="6400800"/>
            <a:ext cx="2133600" cy="320675"/>
          </a:xfrm>
        </p:spPr>
        <p:txBody>
          <a:bodyPr/>
          <a:lstStyle>
            <a:lvl1pPr>
              <a:defRPr/>
            </a:lvl1pPr>
          </a:lstStyle>
          <a:p>
            <a:fld id="{7F01792E-E134-4F17-8333-A034838C7344}" type="slidenum">
              <a:rPr lang="vi-VN" altLang="en-US" smtClean="0"/>
              <a:pPr/>
              <a:t>‹#›</a:t>
            </a:fld>
            <a:endParaRPr lang="vi-VN" altLang="en-US"/>
          </a:p>
        </p:txBody>
      </p:sp>
    </p:spTree>
    <p:extLst>
      <p:ext uri="{BB962C8B-B14F-4D97-AF65-F5344CB8AC3E}">
        <p14:creationId xmlns:p14="http://schemas.microsoft.com/office/powerpoint/2010/main" val="3779306535"/>
      </p:ext>
    </p:extLst>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lang="en-US"/>
            </a:lvl1pPr>
          </a:lstStyle>
          <a:p>
            <a:r>
              <a:rPr lang="en-US"/>
              <a:t>Click to edit Master title style</a:t>
            </a:r>
          </a:p>
        </p:txBody>
      </p:sp>
      <p:sp>
        <p:nvSpPr>
          <p:cNvPr id="3" name="Content Placeholder 2"/>
          <p:cNvSpPr>
            <a:spLocks noGrp="1"/>
          </p:cNvSpPr>
          <p:nvPr>
            <p:ph idx="1"/>
          </p:nvPr>
        </p:nvSpPr>
        <p:spPr/>
        <p:txBody>
          <a:bodyPr/>
          <a:lstStyle>
            <a:lvl1pPr>
              <a:spcBef>
                <a:spcPts val="800"/>
              </a:spcBef>
              <a:defRPr lang="en-US" smtClean="0"/>
            </a:lvl1pPr>
            <a:lvl2pPr>
              <a:defRPr lang="en-US" smtClean="0"/>
            </a:lvl2pPr>
            <a:lvl3pPr>
              <a:defRPr lang="en-US" smtClean="0"/>
            </a:lvl3pPr>
            <a:lvl4pPr>
              <a:defRPr lang="en-US" smtClean="0"/>
            </a:lvl4pPr>
            <a:lvl5pPr>
              <a:defRPr lang="en-US"/>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r>
              <a:rPr lang="en-US" altLang="en-US"/>
              <a:t>20/12/2013</a:t>
            </a:r>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F699691D-852A-4885-8278-7AB83B05D97E}" type="slidenum">
              <a:rPr lang="en-US" altLang="en-US" smtClean="0"/>
              <a:pPr/>
              <a:t>‹#›</a:t>
            </a:fld>
            <a:endParaRPr lang="en-US" altLang="en-US"/>
          </a:p>
        </p:txBody>
      </p:sp>
    </p:spTree>
    <p:extLst>
      <p:ext uri="{BB962C8B-B14F-4D97-AF65-F5344CB8AC3E}">
        <p14:creationId xmlns:p14="http://schemas.microsoft.com/office/powerpoint/2010/main" val="320524186"/>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pic>
        <p:nvPicPr>
          <p:cNvPr id="3"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3" y="2438400"/>
            <a:ext cx="9144001"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722313" y="2828925"/>
            <a:ext cx="7772400" cy="1362075"/>
          </a:xfrm>
        </p:spPr>
        <p:txBody>
          <a:bodyPr/>
          <a:lstStyle>
            <a:lvl1pPr algn="ctr">
              <a:defRPr lang="en-US" sz="4800"/>
            </a:lvl1pPr>
          </a:lstStyle>
          <a:p>
            <a:r>
              <a:rPr lang="en-US"/>
              <a:t>Click to edit Master title style</a:t>
            </a:r>
          </a:p>
        </p:txBody>
      </p:sp>
      <p:sp>
        <p:nvSpPr>
          <p:cNvPr id="4" name="Date Placeholder 3"/>
          <p:cNvSpPr>
            <a:spLocks noGrp="1"/>
          </p:cNvSpPr>
          <p:nvPr>
            <p:ph type="dt" sz="half" idx="10"/>
          </p:nvPr>
        </p:nvSpPr>
        <p:spPr/>
        <p:txBody>
          <a:bodyPr/>
          <a:lstStyle>
            <a:lvl1pPr>
              <a:defRPr/>
            </a:lvl1pPr>
          </a:lstStyle>
          <a:p>
            <a:r>
              <a:rPr lang="en-US" altLang="en-US"/>
              <a:t>20/12/2013</a:t>
            </a:r>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7F01792E-E134-4F17-8333-A034838C7344}" type="slidenum">
              <a:rPr lang="en-US" altLang="en-US" smtClean="0"/>
              <a:pPr/>
              <a:t>‹#›</a:t>
            </a:fld>
            <a:endParaRPr lang="en-US" altLang="en-US"/>
          </a:p>
        </p:txBody>
      </p:sp>
    </p:spTree>
    <p:extLst>
      <p:ext uri="{BB962C8B-B14F-4D97-AF65-F5344CB8AC3E}">
        <p14:creationId xmlns:p14="http://schemas.microsoft.com/office/powerpoint/2010/main" val="1064835462"/>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24000"/>
            <a:ext cx="4038600" cy="4648200"/>
          </a:xfrm>
        </p:spPr>
        <p:txBody>
          <a:bodyPr/>
          <a:lstStyle>
            <a:lvl1pPr>
              <a:defRPr lang="en-US" smtClean="0"/>
            </a:lvl1pPr>
            <a:lvl2pPr>
              <a:defRPr lang="en-US" smtClean="0"/>
            </a:lvl2pPr>
            <a:lvl3pPr>
              <a:defRPr lang="en-US" smtClean="0"/>
            </a:lvl3pPr>
            <a:lvl4pPr>
              <a:defRPr lang="en-US" smtClean="0"/>
            </a:lvl4pPr>
            <a:lvl5pPr>
              <a:defRPr lang="en-US"/>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24000"/>
            <a:ext cx="4038600" cy="4648200"/>
          </a:xfrm>
        </p:spPr>
        <p:txBody>
          <a:bodyPr/>
          <a:lstStyle>
            <a:lvl1pPr>
              <a:defRPr lang="en-US" smtClean="0"/>
            </a:lvl1pPr>
            <a:lvl2pPr>
              <a:defRPr lang="en-US" smtClean="0"/>
            </a:lvl2pPr>
            <a:lvl3pPr>
              <a:defRPr lang="en-US" smtClean="0"/>
            </a:lvl3pPr>
            <a:lvl4pPr>
              <a:defRPr lang="en-US" smtClean="0"/>
            </a:lvl4pPr>
            <a:lvl5pPr>
              <a:defRPr lang="en-US"/>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r>
              <a:rPr lang="en-US" altLang="en-US"/>
              <a:t>20/12/2013</a:t>
            </a:r>
          </a:p>
        </p:txBody>
      </p:sp>
      <p:sp>
        <p:nvSpPr>
          <p:cNvPr id="6" name="Footer Placeholder 4"/>
          <p:cNvSpPr>
            <a:spLocks noGrp="1"/>
          </p:cNvSpPr>
          <p:nvPr>
            <p:ph type="ftr" sz="quarter" idx="11"/>
          </p:nvPr>
        </p:nvSpPr>
        <p:spPr/>
        <p:txBody>
          <a:bodyPr/>
          <a:lstStyle>
            <a:lvl1pPr>
              <a:defRPr/>
            </a:lvl1pPr>
          </a:lstStyle>
          <a:p>
            <a:endParaRPr lang="en-US" altLang="en-US"/>
          </a:p>
        </p:txBody>
      </p:sp>
      <p:sp>
        <p:nvSpPr>
          <p:cNvPr id="7" name="Slide Number Placeholder 5"/>
          <p:cNvSpPr>
            <a:spLocks noGrp="1"/>
          </p:cNvSpPr>
          <p:nvPr>
            <p:ph type="sldNum" sz="quarter" idx="12"/>
          </p:nvPr>
        </p:nvSpPr>
        <p:spPr/>
        <p:txBody>
          <a:bodyPr/>
          <a:lstStyle>
            <a:lvl1pPr>
              <a:defRPr/>
            </a:lvl1pPr>
          </a:lstStyle>
          <a:p>
            <a:fld id="{E82973E2-77A1-44BC-8B9B-D76F8A76A902}" type="slidenum">
              <a:rPr lang="en-US" altLang="en-US" smtClean="0"/>
              <a:pPr/>
              <a:t>‹#›</a:t>
            </a:fld>
            <a:endParaRPr lang="en-US" altLang="en-US"/>
          </a:p>
        </p:txBody>
      </p:sp>
    </p:spTree>
    <p:extLst>
      <p:ext uri="{BB962C8B-B14F-4D97-AF65-F5344CB8AC3E}">
        <p14:creationId xmlns:p14="http://schemas.microsoft.com/office/powerpoint/2010/main" val="1558089235"/>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24000"/>
            <a:ext cx="4040188" cy="6858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286000"/>
            <a:ext cx="4040188" cy="3886200"/>
          </a:xfrm>
        </p:spPr>
        <p:txBody>
          <a:bodyPr/>
          <a:lstStyle>
            <a:lvl1pPr>
              <a:defRPr lang="en-US" smtClean="0"/>
            </a:lvl1pPr>
            <a:lvl2pPr>
              <a:defRPr lang="en-US" smtClean="0"/>
            </a:lvl2pPr>
            <a:lvl3pPr>
              <a:defRPr lang="en-US" smtClean="0"/>
            </a:lvl3pPr>
            <a:lvl4pPr>
              <a:defRPr lang="en-US" smtClean="0"/>
            </a:lvl4pPr>
            <a:lvl5pPr>
              <a:defRPr lang="en-US"/>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24000"/>
            <a:ext cx="4041775" cy="6858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286000"/>
            <a:ext cx="4041775" cy="3886200"/>
          </a:xfrm>
        </p:spPr>
        <p:txBody>
          <a:bodyPr/>
          <a:lstStyle>
            <a:lvl1pPr>
              <a:defRPr lang="en-US" smtClean="0"/>
            </a:lvl1pPr>
            <a:lvl2pPr>
              <a:defRPr lang="en-US" smtClean="0"/>
            </a:lvl2pPr>
            <a:lvl3pPr>
              <a:defRPr lang="en-US" smtClean="0"/>
            </a:lvl3pPr>
            <a:lvl4pPr>
              <a:defRPr lang="en-US" smtClean="0"/>
            </a:lvl4pPr>
            <a:lvl5pPr>
              <a:defRPr lang="en-US"/>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r>
              <a:rPr lang="en-US" altLang="en-US"/>
              <a:t>20/12/2013</a:t>
            </a:r>
          </a:p>
        </p:txBody>
      </p:sp>
      <p:sp>
        <p:nvSpPr>
          <p:cNvPr id="8" name="Footer Placeholder 4"/>
          <p:cNvSpPr>
            <a:spLocks noGrp="1"/>
          </p:cNvSpPr>
          <p:nvPr>
            <p:ph type="ftr" sz="quarter" idx="11"/>
          </p:nvPr>
        </p:nvSpPr>
        <p:spPr/>
        <p:txBody>
          <a:bodyPr/>
          <a:lstStyle>
            <a:lvl1pPr>
              <a:defRPr/>
            </a:lvl1pPr>
          </a:lstStyle>
          <a:p>
            <a:endParaRPr lang="en-US" altLang="en-US"/>
          </a:p>
        </p:txBody>
      </p:sp>
      <p:sp>
        <p:nvSpPr>
          <p:cNvPr id="9" name="Slide Number Placeholder 5"/>
          <p:cNvSpPr>
            <a:spLocks noGrp="1"/>
          </p:cNvSpPr>
          <p:nvPr>
            <p:ph type="sldNum" sz="quarter" idx="12"/>
          </p:nvPr>
        </p:nvSpPr>
        <p:spPr/>
        <p:txBody>
          <a:bodyPr/>
          <a:lstStyle>
            <a:lvl1pPr>
              <a:defRPr/>
            </a:lvl1pPr>
          </a:lstStyle>
          <a:p>
            <a:fld id="{E388D38E-FE9F-4CE7-86D1-166D0EC387CF}" type="slidenum">
              <a:rPr lang="en-US" altLang="en-US" smtClean="0"/>
              <a:pPr/>
              <a:t>‹#›</a:t>
            </a:fld>
            <a:endParaRPr lang="en-US" altLang="en-US"/>
          </a:p>
        </p:txBody>
      </p:sp>
    </p:spTree>
    <p:extLst>
      <p:ext uri="{BB962C8B-B14F-4D97-AF65-F5344CB8AC3E}">
        <p14:creationId xmlns:p14="http://schemas.microsoft.com/office/powerpoint/2010/main" val="2684822551"/>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3"/>
          </p:nvPr>
        </p:nvSpPr>
        <p:spPr>
          <a:xfrm>
            <a:off x="457200" y="1524000"/>
            <a:ext cx="8229600" cy="2286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57200" y="3886200"/>
            <a:ext cx="8229600" cy="2286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5"/>
          </p:nvPr>
        </p:nvSpPr>
        <p:spPr/>
        <p:txBody>
          <a:bodyPr/>
          <a:lstStyle>
            <a:lvl1pPr>
              <a:defRPr/>
            </a:lvl1pPr>
          </a:lstStyle>
          <a:p>
            <a:r>
              <a:rPr lang="en-US" altLang="en-US"/>
              <a:t>20/12/2013</a:t>
            </a:r>
          </a:p>
        </p:txBody>
      </p:sp>
      <p:sp>
        <p:nvSpPr>
          <p:cNvPr id="6" name="Footer Placeholder 4"/>
          <p:cNvSpPr>
            <a:spLocks noGrp="1"/>
          </p:cNvSpPr>
          <p:nvPr>
            <p:ph type="ftr" sz="quarter" idx="16"/>
          </p:nvPr>
        </p:nvSpPr>
        <p:spPr/>
        <p:txBody>
          <a:bodyPr/>
          <a:lstStyle>
            <a:lvl1pPr>
              <a:defRPr/>
            </a:lvl1pPr>
          </a:lstStyle>
          <a:p>
            <a:endParaRPr lang="en-US" altLang="en-US"/>
          </a:p>
        </p:txBody>
      </p:sp>
      <p:sp>
        <p:nvSpPr>
          <p:cNvPr id="8" name="Slide Number Placeholder 5"/>
          <p:cNvSpPr>
            <a:spLocks noGrp="1"/>
          </p:cNvSpPr>
          <p:nvPr>
            <p:ph type="sldNum" sz="quarter" idx="17"/>
          </p:nvPr>
        </p:nvSpPr>
        <p:spPr/>
        <p:txBody>
          <a:bodyPr/>
          <a:lstStyle>
            <a:lvl1pPr>
              <a:defRPr/>
            </a:lvl1pPr>
          </a:lstStyle>
          <a:p>
            <a:fld id="{7F01792E-E134-4F17-8333-A034838C7344}" type="slidenum">
              <a:rPr lang="en-US" altLang="en-US" smtClean="0"/>
              <a:pPr/>
              <a:t>‹#›</a:t>
            </a:fld>
            <a:endParaRPr lang="en-US" altLang="en-US"/>
          </a:p>
        </p:txBody>
      </p:sp>
    </p:spTree>
    <p:extLst>
      <p:ext uri="{BB962C8B-B14F-4D97-AF65-F5344CB8AC3E}">
        <p14:creationId xmlns:p14="http://schemas.microsoft.com/office/powerpoint/2010/main" val="1057369978"/>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3"/>
          </p:nvPr>
        </p:nvSpPr>
        <p:spPr>
          <a:xfrm>
            <a:off x="457200" y="1524000"/>
            <a:ext cx="4038600" cy="464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4"/>
          </p:nvPr>
        </p:nvSpPr>
        <p:spPr>
          <a:xfrm>
            <a:off x="4648200" y="1524000"/>
            <a:ext cx="4038600" cy="2286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8"/>
          <p:cNvSpPr>
            <a:spLocks noGrp="1"/>
          </p:cNvSpPr>
          <p:nvPr>
            <p:ph sz="quarter" idx="15"/>
          </p:nvPr>
        </p:nvSpPr>
        <p:spPr>
          <a:xfrm>
            <a:off x="4648200" y="3886200"/>
            <a:ext cx="4038600" cy="2286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6"/>
          </p:nvPr>
        </p:nvSpPr>
        <p:spPr/>
        <p:txBody>
          <a:bodyPr/>
          <a:lstStyle>
            <a:lvl1pPr>
              <a:defRPr/>
            </a:lvl1pPr>
          </a:lstStyle>
          <a:p>
            <a:r>
              <a:rPr lang="en-US" altLang="en-US"/>
              <a:t>20/12/2013</a:t>
            </a:r>
          </a:p>
        </p:txBody>
      </p:sp>
      <p:sp>
        <p:nvSpPr>
          <p:cNvPr id="8" name="Footer Placeholder 4"/>
          <p:cNvSpPr>
            <a:spLocks noGrp="1"/>
          </p:cNvSpPr>
          <p:nvPr>
            <p:ph type="ftr" sz="quarter" idx="17"/>
          </p:nvPr>
        </p:nvSpPr>
        <p:spPr/>
        <p:txBody>
          <a:bodyPr/>
          <a:lstStyle>
            <a:lvl1pPr>
              <a:defRPr/>
            </a:lvl1pPr>
          </a:lstStyle>
          <a:p>
            <a:endParaRPr lang="en-US" altLang="en-US"/>
          </a:p>
        </p:txBody>
      </p:sp>
      <p:sp>
        <p:nvSpPr>
          <p:cNvPr id="11" name="Slide Number Placeholder 5"/>
          <p:cNvSpPr>
            <a:spLocks noGrp="1"/>
          </p:cNvSpPr>
          <p:nvPr>
            <p:ph type="sldNum" sz="quarter" idx="18"/>
          </p:nvPr>
        </p:nvSpPr>
        <p:spPr/>
        <p:txBody>
          <a:bodyPr/>
          <a:lstStyle>
            <a:lvl1pPr>
              <a:defRPr/>
            </a:lvl1pPr>
          </a:lstStyle>
          <a:p>
            <a:fld id="{7F01792E-E134-4F17-8333-A034838C7344}" type="slidenum">
              <a:rPr lang="en-US" altLang="en-US" smtClean="0"/>
              <a:pPr/>
              <a:t>‹#›</a:t>
            </a:fld>
            <a:endParaRPr lang="en-US" altLang="en-US"/>
          </a:p>
        </p:txBody>
      </p:sp>
    </p:spTree>
    <p:extLst>
      <p:ext uri="{BB962C8B-B14F-4D97-AF65-F5344CB8AC3E}">
        <p14:creationId xmlns:p14="http://schemas.microsoft.com/office/powerpoint/2010/main" val="3113033797"/>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422638"/>
            <a:ext cx="8229600" cy="962025"/>
          </a:xfrm>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r>
              <a:rPr lang="en-US" altLang="en-US"/>
              <a:t>20/12/2013</a:t>
            </a:r>
          </a:p>
        </p:txBody>
      </p:sp>
      <p:sp>
        <p:nvSpPr>
          <p:cNvPr id="4" name="Footer Placeholder 4"/>
          <p:cNvSpPr>
            <a:spLocks noGrp="1"/>
          </p:cNvSpPr>
          <p:nvPr>
            <p:ph type="ftr" sz="quarter" idx="11"/>
          </p:nvPr>
        </p:nvSpPr>
        <p:spPr/>
        <p:txBody>
          <a:bodyPr/>
          <a:lstStyle>
            <a:lvl1pPr>
              <a:defRPr/>
            </a:lvl1pPr>
          </a:lstStyle>
          <a:p>
            <a:endParaRPr lang="en-US" altLang="en-US"/>
          </a:p>
        </p:txBody>
      </p:sp>
      <p:sp>
        <p:nvSpPr>
          <p:cNvPr id="5" name="Slide Number Placeholder 5"/>
          <p:cNvSpPr>
            <a:spLocks noGrp="1"/>
          </p:cNvSpPr>
          <p:nvPr>
            <p:ph type="sldNum" sz="quarter" idx="12"/>
          </p:nvPr>
        </p:nvSpPr>
        <p:spPr/>
        <p:txBody>
          <a:bodyPr/>
          <a:lstStyle>
            <a:lvl1pPr>
              <a:defRPr/>
            </a:lvl1pPr>
          </a:lstStyle>
          <a:p>
            <a:fld id="{13A1A6BD-BC92-44CD-94BB-5C9E64120765}" type="slidenum">
              <a:rPr lang="en-US" altLang="en-US" smtClean="0"/>
              <a:pPr/>
              <a:t>‹#›</a:t>
            </a:fld>
            <a:endParaRPr lang="en-US" altLang="en-US"/>
          </a:p>
        </p:txBody>
      </p:sp>
    </p:spTree>
    <p:extLst>
      <p:ext uri="{BB962C8B-B14F-4D97-AF65-F5344CB8AC3E}">
        <p14:creationId xmlns:p14="http://schemas.microsoft.com/office/powerpoint/2010/main" val="1812559214"/>
      </p:ext>
    </p:extLst>
  </p:cSld>
  <p:clrMapOvr>
    <a:masterClrMapping/>
  </p:clrMapOvr>
  <p:transition>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altLang="en-US"/>
              <a:t>20/12/2013</a:t>
            </a:r>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51439747-4BBF-4629-A3D1-DD3B4F12C235}" type="slidenum">
              <a:rPr lang="en-US" altLang="en-US" smtClean="0"/>
              <a:pPr/>
              <a:t>‹#›</a:t>
            </a:fld>
            <a:endParaRPr lang="en-US" altLang="en-US"/>
          </a:p>
        </p:txBody>
      </p:sp>
    </p:spTree>
    <p:extLst>
      <p:ext uri="{BB962C8B-B14F-4D97-AF65-F5344CB8AC3E}">
        <p14:creationId xmlns:p14="http://schemas.microsoft.com/office/powerpoint/2010/main" val="159184654"/>
      </p:ext>
    </p:extLst>
  </p:cSld>
  <p:clrMapOvr>
    <a:masterClrMapping/>
  </p:clrMapOvr>
  <p:transition>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409575"/>
            <a:ext cx="822960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vi-VN"/>
              <a:t>Click to edit Master title style</a:t>
            </a:r>
          </a:p>
        </p:txBody>
      </p:sp>
      <p:sp>
        <p:nvSpPr>
          <p:cNvPr id="3" name="Text Placeholder 2"/>
          <p:cNvSpPr>
            <a:spLocks noGrp="1"/>
          </p:cNvSpPr>
          <p:nvPr>
            <p:ph type="body" idx="1"/>
          </p:nvPr>
        </p:nvSpPr>
        <p:spPr bwMode="auto">
          <a:xfrm>
            <a:off x="457200" y="1524000"/>
            <a:ext cx="82296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vi-VN"/>
              <a:t>Edit Master text styles</a:t>
            </a:r>
          </a:p>
          <a:p>
            <a:pPr lvl="1"/>
            <a:r>
              <a:rPr lang="en-US" altLang="vi-VN"/>
              <a:t>Second level</a:t>
            </a:r>
          </a:p>
          <a:p>
            <a:pPr lvl="2"/>
            <a:r>
              <a:rPr lang="en-US" altLang="vi-VN"/>
              <a:t>Third level</a:t>
            </a:r>
          </a:p>
          <a:p>
            <a:pPr lvl="3"/>
            <a:r>
              <a:rPr lang="en-US" altLang="vi-VN"/>
              <a:t>Fourth level</a:t>
            </a:r>
          </a:p>
          <a:p>
            <a:pPr lvl="4"/>
            <a:r>
              <a:rPr lang="en-US" altLang="vi-VN"/>
              <a:t>Fifth level</a:t>
            </a:r>
          </a:p>
        </p:txBody>
      </p:sp>
      <p:sp>
        <p:nvSpPr>
          <p:cNvPr id="4" name="Date Placeholder 3"/>
          <p:cNvSpPr>
            <a:spLocks noGrp="1"/>
          </p:cNvSpPr>
          <p:nvPr>
            <p:ph type="dt" sz="half" idx="2"/>
          </p:nvPr>
        </p:nvSpPr>
        <p:spPr>
          <a:xfrm>
            <a:off x="457200" y="6324600"/>
            <a:ext cx="2133600" cy="32067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r>
              <a:rPr lang="en-US" altLang="en-US"/>
              <a:t>20/12/2013</a:t>
            </a:r>
            <a:endParaRPr lang="vi-VN" altLang="en-US"/>
          </a:p>
        </p:txBody>
      </p:sp>
      <p:sp>
        <p:nvSpPr>
          <p:cNvPr id="5" name="Footer Placeholder 4"/>
          <p:cNvSpPr>
            <a:spLocks noGrp="1"/>
          </p:cNvSpPr>
          <p:nvPr>
            <p:ph type="ftr" sz="quarter" idx="3"/>
          </p:nvPr>
        </p:nvSpPr>
        <p:spPr>
          <a:xfrm>
            <a:off x="3124200" y="6324600"/>
            <a:ext cx="2895600" cy="32067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endParaRPr lang="vi-VN" altLang="en-US"/>
          </a:p>
        </p:txBody>
      </p:sp>
      <p:sp>
        <p:nvSpPr>
          <p:cNvPr id="6" name="Slide Number Placeholder 5"/>
          <p:cNvSpPr>
            <a:spLocks noGrp="1"/>
          </p:cNvSpPr>
          <p:nvPr>
            <p:ph type="sldNum" sz="quarter" idx="4"/>
          </p:nvPr>
        </p:nvSpPr>
        <p:spPr>
          <a:xfrm>
            <a:off x="6553200" y="6324600"/>
            <a:ext cx="2133600" cy="32067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fld id="{7F01792E-E134-4F17-8333-A034838C7344}" type="slidenum">
              <a:rPr lang="vi-VN" altLang="en-US" smtClean="0"/>
              <a:pPr/>
              <a:t>‹#›</a:t>
            </a:fld>
            <a:endParaRPr lang="vi-VN" altLang="en-US"/>
          </a:p>
        </p:txBody>
      </p:sp>
      <p:grpSp>
        <p:nvGrpSpPr>
          <p:cNvPr id="1031"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rgbClr val="CCCCE6"/>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endParaRPr lang="vi-VN" altLang="vi-VN" sz="2100">
                <a:solidFill>
                  <a:srgbClr val="000000"/>
                </a:solidFill>
              </a:endParaRPr>
            </a:p>
          </p:txBody>
        </p:sp>
        <p:sp>
          <p:nvSpPr>
            <p:cNvPr id="1033" name="Rectangle 6"/>
            <p:cNvSpPr>
              <a:spLocks noChangeArrowheads="1"/>
            </p:cNvSpPr>
            <p:nvPr/>
          </p:nvSpPr>
          <p:spPr bwMode="auto">
            <a:xfrm>
              <a:off x="260" y="85"/>
              <a:ext cx="5500" cy="173"/>
            </a:xfrm>
            <a:prstGeom prst="rect">
              <a:avLst/>
            </a:prstGeom>
            <a:gradFill rotWithShape="0">
              <a:gsLst>
                <a:gs pos="0">
                  <a:srgbClr val="00007D"/>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endParaRPr lang="vi-VN" altLang="vi-VN" sz="2100">
                <a:solidFill>
                  <a:srgbClr val="000000"/>
                </a:solidFill>
              </a:endParaRPr>
            </a:p>
          </p:txBody>
        </p:sp>
        <p:sp>
          <p:nvSpPr>
            <p:cNvPr id="1034" name="Rectangle 7"/>
            <p:cNvSpPr>
              <a:spLocks noChangeArrowheads="1"/>
            </p:cNvSpPr>
            <p:nvPr/>
          </p:nvSpPr>
          <p:spPr bwMode="auto">
            <a:xfrm>
              <a:off x="258" y="85"/>
              <a:ext cx="87" cy="89"/>
            </a:xfrm>
            <a:prstGeom prst="rect">
              <a:avLst/>
            </a:prstGeom>
            <a:solidFill>
              <a:srgbClr val="CCCC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endParaRPr lang="vi-VN" altLang="vi-VN" sz="1600">
                <a:solidFill>
                  <a:srgbClr val="666699"/>
                </a:solidFill>
              </a:endParaRPr>
            </a:p>
          </p:txBody>
        </p:sp>
        <p:sp>
          <p:nvSpPr>
            <p:cNvPr id="1035" name="Rectangle 8"/>
            <p:cNvSpPr>
              <a:spLocks noChangeArrowheads="1"/>
            </p:cNvSpPr>
            <p:nvPr/>
          </p:nvSpPr>
          <p:spPr bwMode="auto">
            <a:xfrm>
              <a:off x="345" y="0"/>
              <a:ext cx="88" cy="87"/>
            </a:xfrm>
            <a:prstGeom prst="rect">
              <a:avLst/>
            </a:prstGeom>
            <a:solidFill>
              <a:srgbClr val="CCCC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endParaRPr lang="vi-VN" altLang="vi-VN" sz="1600">
                <a:solidFill>
                  <a:srgbClr val="666699"/>
                </a:solidFill>
              </a:endParaRPr>
            </a:p>
          </p:txBody>
        </p:sp>
        <p:sp>
          <p:nvSpPr>
            <p:cNvPr id="1036" name="Rectangle 9"/>
            <p:cNvSpPr>
              <a:spLocks noChangeArrowheads="1"/>
            </p:cNvSpPr>
            <p:nvPr/>
          </p:nvSpPr>
          <p:spPr bwMode="auto">
            <a:xfrm>
              <a:off x="345" y="85"/>
              <a:ext cx="88" cy="89"/>
            </a:xfrm>
            <a:prstGeom prst="rect">
              <a:avLst/>
            </a:prstGeom>
            <a:solidFill>
              <a:srgbClr val="9999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endParaRPr lang="vi-VN" altLang="vi-VN" sz="1600">
                <a:solidFill>
                  <a:srgbClr val="9999CC"/>
                </a:solidFill>
              </a:endParaRPr>
            </a:p>
          </p:txBody>
        </p:sp>
        <p:sp>
          <p:nvSpPr>
            <p:cNvPr id="1037" name="Rectangle 10"/>
            <p:cNvSpPr>
              <a:spLocks noChangeArrowheads="1"/>
            </p:cNvSpPr>
            <p:nvPr/>
          </p:nvSpPr>
          <p:spPr bwMode="auto">
            <a:xfrm>
              <a:off x="173" y="173"/>
              <a:ext cx="86" cy="87"/>
            </a:xfrm>
            <a:prstGeom prst="rect">
              <a:avLst/>
            </a:prstGeom>
            <a:solidFill>
              <a:srgbClr val="CCCC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endParaRPr lang="vi-VN" altLang="vi-VN" sz="1600">
                <a:solidFill>
                  <a:srgbClr val="666699"/>
                </a:solidFill>
              </a:endParaRPr>
            </a:p>
          </p:txBody>
        </p:sp>
        <p:sp>
          <p:nvSpPr>
            <p:cNvPr id="1038" name="Rectangle 11"/>
            <p:cNvSpPr>
              <a:spLocks noChangeArrowheads="1"/>
            </p:cNvSpPr>
            <p:nvPr/>
          </p:nvSpPr>
          <p:spPr bwMode="auto">
            <a:xfrm>
              <a:off x="83" y="86"/>
              <a:ext cx="89" cy="87"/>
            </a:xfrm>
            <a:prstGeom prst="rect">
              <a:avLst/>
            </a:prstGeom>
            <a:solidFill>
              <a:srgbClr val="0000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endParaRPr lang="vi-VN" altLang="vi-VN" sz="2100">
                <a:solidFill>
                  <a:srgbClr val="000000"/>
                </a:solidFill>
              </a:endParaRPr>
            </a:p>
          </p:txBody>
        </p:sp>
        <p:sp>
          <p:nvSpPr>
            <p:cNvPr id="1039" name="Rectangle 12"/>
            <p:cNvSpPr>
              <a:spLocks noChangeArrowheads="1"/>
            </p:cNvSpPr>
            <p:nvPr/>
          </p:nvSpPr>
          <p:spPr bwMode="auto">
            <a:xfrm>
              <a:off x="258" y="171"/>
              <a:ext cx="87" cy="87"/>
            </a:xfrm>
            <a:prstGeom prst="rect">
              <a:avLst/>
            </a:prstGeom>
            <a:solidFill>
              <a:srgbClr val="9999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endParaRPr lang="vi-VN" altLang="vi-VN" sz="1600">
                <a:solidFill>
                  <a:srgbClr val="9999CC"/>
                </a:solidFill>
              </a:endParaRPr>
            </a:p>
          </p:txBody>
        </p:sp>
        <p:sp>
          <p:nvSpPr>
            <p:cNvPr id="1040" name="Rectangle 13"/>
            <p:cNvSpPr>
              <a:spLocks noChangeArrowheads="1"/>
            </p:cNvSpPr>
            <p:nvPr/>
          </p:nvSpPr>
          <p:spPr bwMode="auto">
            <a:xfrm>
              <a:off x="173" y="258"/>
              <a:ext cx="86" cy="86"/>
            </a:xfrm>
            <a:prstGeom prst="rect">
              <a:avLst/>
            </a:prstGeom>
            <a:solidFill>
              <a:srgbClr val="9999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endParaRPr lang="vi-VN" altLang="vi-VN" sz="1600">
                <a:solidFill>
                  <a:srgbClr val="9999CC"/>
                </a:solidFill>
              </a:endParaRPr>
            </a:p>
          </p:txBody>
        </p:sp>
      </p:grpSp>
    </p:spTree>
    <p:extLst>
      <p:ext uri="{BB962C8B-B14F-4D97-AF65-F5344CB8AC3E}">
        <p14:creationId xmlns:p14="http://schemas.microsoft.com/office/powerpoint/2010/main" val="3511919743"/>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down)">
                      <p:cBhvr>
                        <p:cTn dur="500"/>
                        <p:tgtEl>
                          <p:spTgt spid="3"/>
                        </p:tgtEl>
                      </p:cBhvr>
                    </p:animEffect>
                  </p:childTnLst>
                </p:cTn>
              </p:par>
            </p:tnLst>
          </p:tmpl>
          <p:tmpl lvl="2">
            <p:tnLst>
              <p:par>
                <p:cTn presetID="2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down)">
                      <p:cBhvr>
                        <p:cTn dur="500"/>
                        <p:tgtEl>
                          <p:spTgt spid="3"/>
                        </p:tgtEl>
                      </p:cBhvr>
                    </p:animEffect>
                  </p:childTnLst>
                </p:cTn>
              </p:par>
            </p:tnLst>
          </p:tmpl>
          <p:tmpl lvl="3">
            <p:tnLst>
              <p:par>
                <p:cTn presetID="2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down)">
                      <p:cBhvr>
                        <p:cTn dur="500"/>
                        <p:tgtEl>
                          <p:spTgt spid="3"/>
                        </p:tgtEl>
                      </p:cBhvr>
                    </p:animEffect>
                  </p:childTnLst>
                </p:cTn>
              </p:par>
            </p:tnLst>
          </p:tmpl>
          <p:tmpl lvl="4">
            <p:tnLst>
              <p:par>
                <p:cTn presetID="2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down)">
                      <p:cBhvr>
                        <p:cTn dur="500"/>
                        <p:tgtEl>
                          <p:spTgt spid="3"/>
                        </p:tgtEl>
                      </p:cBhvr>
                    </p:animEffect>
                  </p:childTnLst>
                </p:cTn>
              </p:par>
            </p:tnLst>
          </p:tmpl>
          <p:tmpl lvl="5">
            <p:tnLst>
              <p:par>
                <p:cTn presetID="2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down)">
                      <p:cBhvr>
                        <p:cTn dur="500"/>
                        <p:tgtEl>
                          <p:spTgt spid="3"/>
                        </p:tgtEl>
                      </p:cBhvr>
                    </p:animEffect>
                  </p:childTnLst>
                </p:cTn>
              </p:par>
            </p:tnLst>
          </p:tmpl>
        </p:tmplLst>
      </p:bldP>
    </p:bldLst>
  </p:timing>
  <p:hf hdr="0" ftr="0"/>
  <p:txStyles>
    <p:titleStyle>
      <a:lvl1pPr algn="l" rtl="0" eaLnBrk="1" fontAlgn="base" hangingPunct="1">
        <a:spcBef>
          <a:spcPct val="0"/>
        </a:spcBef>
        <a:spcAft>
          <a:spcPct val="0"/>
        </a:spcAft>
        <a:defRPr sz="4000" b="1" kern="1200">
          <a:solidFill>
            <a:schemeClr val="tx1"/>
          </a:solidFill>
          <a:latin typeface="Arial Narrow" pitchFamily="34" charset="0"/>
          <a:ea typeface="Arial Narrow" pitchFamily="34" charset="0"/>
          <a:cs typeface="Arial" pitchFamily="34" charset="0"/>
        </a:defRPr>
      </a:lvl1pPr>
      <a:lvl2pPr algn="l" rtl="0" eaLnBrk="1" fontAlgn="base" hangingPunct="1">
        <a:spcBef>
          <a:spcPct val="0"/>
        </a:spcBef>
        <a:spcAft>
          <a:spcPct val="0"/>
        </a:spcAft>
        <a:defRPr sz="4000" b="1">
          <a:solidFill>
            <a:schemeClr val="tx1"/>
          </a:solidFill>
          <a:latin typeface="Arial Narrow" pitchFamily="34" charset="0"/>
          <a:ea typeface="Arial Narrow" pitchFamily="34" charset="0"/>
          <a:cs typeface="Arial" charset="0"/>
        </a:defRPr>
      </a:lvl2pPr>
      <a:lvl3pPr algn="l" rtl="0" eaLnBrk="1" fontAlgn="base" hangingPunct="1">
        <a:spcBef>
          <a:spcPct val="0"/>
        </a:spcBef>
        <a:spcAft>
          <a:spcPct val="0"/>
        </a:spcAft>
        <a:defRPr sz="4000" b="1">
          <a:solidFill>
            <a:schemeClr val="tx1"/>
          </a:solidFill>
          <a:latin typeface="Arial Narrow" pitchFamily="34" charset="0"/>
          <a:ea typeface="Arial Narrow" pitchFamily="34" charset="0"/>
          <a:cs typeface="Arial" charset="0"/>
        </a:defRPr>
      </a:lvl3pPr>
      <a:lvl4pPr algn="l" rtl="0" eaLnBrk="1" fontAlgn="base" hangingPunct="1">
        <a:spcBef>
          <a:spcPct val="0"/>
        </a:spcBef>
        <a:spcAft>
          <a:spcPct val="0"/>
        </a:spcAft>
        <a:defRPr sz="4000" b="1">
          <a:solidFill>
            <a:schemeClr val="tx1"/>
          </a:solidFill>
          <a:latin typeface="Arial Narrow" pitchFamily="34" charset="0"/>
          <a:ea typeface="Arial Narrow" pitchFamily="34" charset="0"/>
          <a:cs typeface="Arial" charset="0"/>
        </a:defRPr>
      </a:lvl4pPr>
      <a:lvl5pPr algn="l" rtl="0" eaLnBrk="1" fontAlgn="base" hangingPunct="1">
        <a:spcBef>
          <a:spcPct val="0"/>
        </a:spcBef>
        <a:spcAft>
          <a:spcPct val="0"/>
        </a:spcAft>
        <a:defRPr sz="4000" b="1">
          <a:solidFill>
            <a:schemeClr val="tx1"/>
          </a:solidFill>
          <a:latin typeface="Arial Narrow" pitchFamily="34" charset="0"/>
          <a:ea typeface="Arial Narrow" pitchFamily="34" charset="0"/>
          <a:cs typeface="Arial" charset="0"/>
        </a:defRPr>
      </a:lvl5pPr>
      <a:lvl6pPr marL="457200" algn="ctr" rtl="0" eaLnBrk="1" fontAlgn="base" hangingPunct="1">
        <a:spcBef>
          <a:spcPct val="0"/>
        </a:spcBef>
        <a:spcAft>
          <a:spcPct val="0"/>
        </a:spcAft>
        <a:defRPr sz="4000" b="1">
          <a:solidFill>
            <a:schemeClr val="tx1"/>
          </a:solidFill>
          <a:latin typeface="Calibri" pitchFamily="34" charset="0"/>
        </a:defRPr>
      </a:lvl6pPr>
      <a:lvl7pPr marL="914400" algn="ctr" rtl="0" eaLnBrk="1" fontAlgn="base" hangingPunct="1">
        <a:spcBef>
          <a:spcPct val="0"/>
        </a:spcBef>
        <a:spcAft>
          <a:spcPct val="0"/>
        </a:spcAft>
        <a:defRPr sz="4000" b="1">
          <a:solidFill>
            <a:schemeClr val="tx1"/>
          </a:solidFill>
          <a:latin typeface="Calibri" pitchFamily="34" charset="0"/>
        </a:defRPr>
      </a:lvl7pPr>
      <a:lvl8pPr marL="1371600" algn="ctr" rtl="0" eaLnBrk="1" fontAlgn="base" hangingPunct="1">
        <a:spcBef>
          <a:spcPct val="0"/>
        </a:spcBef>
        <a:spcAft>
          <a:spcPct val="0"/>
        </a:spcAft>
        <a:defRPr sz="4000" b="1">
          <a:solidFill>
            <a:schemeClr val="tx1"/>
          </a:solidFill>
          <a:latin typeface="Calibri" pitchFamily="34" charset="0"/>
        </a:defRPr>
      </a:lvl8pPr>
      <a:lvl9pPr marL="1828800" algn="ctr" rtl="0" eaLnBrk="1" fontAlgn="base" hangingPunct="1">
        <a:spcBef>
          <a:spcPct val="0"/>
        </a:spcBef>
        <a:spcAft>
          <a:spcPct val="0"/>
        </a:spcAft>
        <a:defRPr sz="4000" b="1">
          <a:solidFill>
            <a:schemeClr val="tx1"/>
          </a:solidFill>
          <a:latin typeface="Calibri" pitchFamily="34" charset="0"/>
        </a:defRPr>
      </a:lvl9pPr>
    </p:titleStyle>
    <p:bodyStyle>
      <a:lvl1pPr marL="342900" indent="-342900" algn="l" rtl="0" eaLnBrk="1" fontAlgn="base" hangingPunct="1">
        <a:spcBef>
          <a:spcPts val="800"/>
        </a:spcBef>
        <a:spcAft>
          <a:spcPct val="0"/>
        </a:spcAft>
        <a:buFont typeface="Arial" panose="020B0604020202020204" pitchFamily="34" charset="0"/>
        <a:buChar char="•"/>
        <a:defRPr sz="2600" kern="1200">
          <a:solidFill>
            <a:schemeClr val="tx1"/>
          </a:solidFill>
          <a:latin typeface="Arial" pitchFamily="34" charset="0"/>
          <a:ea typeface="Arial" pitchFamily="34" charset="0"/>
          <a:cs typeface="Arial" pitchFamily="34" charset="0"/>
        </a:defRPr>
      </a:lvl1pPr>
      <a:lvl2pPr marL="742950" indent="-285750" algn="l" rtl="0" eaLnBrk="1" fontAlgn="base" hangingPunct="1">
        <a:spcBef>
          <a:spcPct val="20000"/>
        </a:spcBef>
        <a:spcAft>
          <a:spcPct val="0"/>
        </a:spcAft>
        <a:buFont typeface="Arial" panose="020B0604020202020204" pitchFamily="34" charset="0"/>
        <a:buChar char="–"/>
        <a:defRPr sz="2200" kern="1200">
          <a:solidFill>
            <a:schemeClr val="tx1"/>
          </a:solidFill>
          <a:latin typeface="Arial" pitchFamily="34" charset="0"/>
          <a:ea typeface="Arial" pitchFamily="34" charset="0"/>
          <a:cs typeface="Arial" pitchFamily="34" charset="0"/>
        </a:defRPr>
      </a:lvl2pPr>
      <a:lvl3pPr marL="11430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Arial" pitchFamily="34" charset="0"/>
          <a:ea typeface="Arial" pitchFamily="34" charset="0"/>
          <a:cs typeface="Arial" pitchFamily="34" charset="0"/>
        </a:defRPr>
      </a:lvl3pPr>
      <a:lvl4pPr marL="1600200" indent="-228600" algn="l" rtl="0" eaLnBrk="1" fontAlgn="base" hangingPunct="1">
        <a:spcBef>
          <a:spcPct val="20000"/>
        </a:spcBef>
        <a:spcAft>
          <a:spcPct val="0"/>
        </a:spcAft>
        <a:buFont typeface="Arial" panose="020B0604020202020204" pitchFamily="34" charset="0"/>
        <a:buChar char="–"/>
        <a:defRPr kern="1200">
          <a:solidFill>
            <a:schemeClr val="tx1"/>
          </a:solidFill>
          <a:latin typeface="Arial" pitchFamily="34" charset="0"/>
          <a:ea typeface="Arial" pitchFamily="34" charset="0"/>
          <a:cs typeface="Arial" pitchFamily="34" charset="0"/>
        </a:defRPr>
      </a:lvl4pPr>
      <a:lvl5pPr marL="2057400" indent="-228600" algn="l" rtl="0" eaLnBrk="1" fontAlgn="base" hangingPunct="1">
        <a:spcBef>
          <a:spcPct val="20000"/>
        </a:spcBef>
        <a:spcAft>
          <a:spcPct val="0"/>
        </a:spcAft>
        <a:buFont typeface="Arial" panose="020B0604020202020204" pitchFamily="34" charset="0"/>
        <a:buChar char="»"/>
        <a:defRPr sz="1600" kern="1200">
          <a:solidFill>
            <a:schemeClr val="tx1"/>
          </a:solidFill>
          <a:latin typeface="Arial" pitchFamily="34" charset="0"/>
          <a:ea typeface="Arial" pitchFamily="34"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wmf"/><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Rectangle 7"/>
          <p:cNvSpPr>
            <a:spLocks noGrp="1" noChangeArrowheads="1"/>
          </p:cNvSpPr>
          <p:nvPr>
            <p:ph type="ctrTitle"/>
          </p:nvPr>
        </p:nvSpPr>
        <p:spPr/>
        <p:txBody>
          <a:bodyPr/>
          <a:lstStyle/>
          <a:p>
            <a:r>
              <a:rPr lang="en-US" altLang="en-US"/>
              <a:t>Model-View-Controller</a:t>
            </a:r>
            <a:br>
              <a:rPr lang="en-US" altLang="en-US"/>
            </a:br>
            <a:r>
              <a:rPr lang="en-US" altLang="en-US"/>
              <a:t>Pattern</a:t>
            </a:r>
          </a:p>
        </p:txBody>
      </p:sp>
      <p:sp>
        <p:nvSpPr>
          <p:cNvPr id="3080" name="Rectangle 8"/>
          <p:cNvSpPr>
            <a:spLocks noGrp="1" noChangeArrowheads="1"/>
          </p:cNvSpPr>
          <p:nvPr>
            <p:ph type="subTitle" idx="1"/>
          </p:nvPr>
        </p:nvSpPr>
        <p:spPr/>
        <p:txBody>
          <a:bodyPr/>
          <a:lstStyle/>
          <a:p>
            <a:endParaRPr lang="en-US" altLang="en-US"/>
          </a:p>
        </p:txBody>
      </p:sp>
      <p:sp>
        <p:nvSpPr>
          <p:cNvPr id="2" name="Date Placeholder 1"/>
          <p:cNvSpPr>
            <a:spLocks noGrp="1"/>
          </p:cNvSpPr>
          <p:nvPr>
            <p:ph type="dt" sz="half" idx="10"/>
          </p:nvPr>
        </p:nvSpPr>
        <p:spPr/>
        <p:txBody>
          <a:bodyPr/>
          <a:lstStyle/>
          <a:p>
            <a:r>
              <a:rPr lang="en-US" altLang="en-US"/>
              <a:t>20/12/2013</a:t>
            </a:r>
          </a:p>
        </p:txBody>
      </p:sp>
      <p:sp>
        <p:nvSpPr>
          <p:cNvPr id="4" name="Slide Number Placeholder 3"/>
          <p:cNvSpPr>
            <a:spLocks noGrp="1"/>
          </p:cNvSpPr>
          <p:nvPr>
            <p:ph type="sldNum" sz="quarter" idx="12"/>
          </p:nvPr>
        </p:nvSpPr>
        <p:spPr/>
        <p:txBody>
          <a:bodyPr/>
          <a:lstStyle/>
          <a:p>
            <a:fld id="{0C1FE95B-7250-4820-A0E9-27DFFC8D2108}" type="slidenum">
              <a:rPr lang="en-US" altLang="en-US" smtClean="0"/>
              <a:pPr/>
              <a:t>1</a:t>
            </a:fld>
            <a:endParaRPr lang="en-US" altLang="en-US"/>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ltLang="en-US"/>
              <a:t>Simple MVC</a:t>
            </a:r>
          </a:p>
        </p:txBody>
      </p:sp>
      <p:sp>
        <p:nvSpPr>
          <p:cNvPr id="78851" name="Rectangle 3"/>
          <p:cNvSpPr>
            <a:spLocks noGrp="1" noChangeArrowheads="1"/>
          </p:cNvSpPr>
          <p:nvPr>
            <p:ph idx="1"/>
          </p:nvPr>
        </p:nvSpPr>
        <p:spPr/>
        <p:txBody>
          <a:bodyPr/>
          <a:lstStyle/>
          <a:p>
            <a:pPr marL="533400" indent="-533400"/>
            <a:r>
              <a:rPr lang="en-US" altLang="en-US"/>
              <a:t>In general, in order for a model and view to communicate, an "adapter" object is needed to translate the output of one into the input of the other. </a:t>
            </a:r>
          </a:p>
          <a:p>
            <a:pPr marL="533400" indent="-533400"/>
            <a:r>
              <a:rPr lang="en-US" altLang="en-US"/>
              <a:t>The controller's job is: </a:t>
            </a:r>
          </a:p>
          <a:p>
            <a:pPr marL="914400" lvl="1" indent="-457200"/>
            <a:r>
              <a:rPr lang="en-US" altLang="en-US"/>
              <a:t>To instantiate both the model and the view.  </a:t>
            </a:r>
          </a:p>
          <a:p>
            <a:pPr marL="914400" lvl="1" indent="-457200"/>
            <a:r>
              <a:rPr lang="en-US" altLang="en-US"/>
              <a:t>To instantiate the adapter(s)  used to communicate between the model and view. </a:t>
            </a:r>
          </a:p>
          <a:p>
            <a:pPr marL="914400" lvl="1" indent="-457200"/>
            <a:r>
              <a:rPr lang="en-US" altLang="en-US"/>
              <a:t>To establish the connections between the adapter and the view and between the adapter and the model. </a:t>
            </a:r>
          </a:p>
          <a:p>
            <a:pPr marL="533400" indent="-533400"/>
            <a:endParaRPr lang="en-US" altLang="en-US"/>
          </a:p>
        </p:txBody>
      </p:sp>
      <p:sp>
        <p:nvSpPr>
          <p:cNvPr id="2" name="Date Placeholder 1"/>
          <p:cNvSpPr>
            <a:spLocks noGrp="1"/>
          </p:cNvSpPr>
          <p:nvPr>
            <p:ph type="dt" sz="half" idx="10"/>
          </p:nvPr>
        </p:nvSpPr>
        <p:spPr/>
        <p:txBody>
          <a:bodyPr/>
          <a:lstStyle/>
          <a:p>
            <a:r>
              <a:rPr lang="en-US" altLang="en-US"/>
              <a:t>20/12/2013</a:t>
            </a:r>
          </a:p>
        </p:txBody>
      </p:sp>
      <p:sp>
        <p:nvSpPr>
          <p:cNvPr id="4" name="Slide Number Placeholder 3"/>
          <p:cNvSpPr>
            <a:spLocks noGrp="1"/>
          </p:cNvSpPr>
          <p:nvPr>
            <p:ph type="sldNum" sz="quarter" idx="12"/>
          </p:nvPr>
        </p:nvSpPr>
        <p:spPr/>
        <p:txBody>
          <a:bodyPr/>
          <a:lstStyle/>
          <a:p>
            <a:fld id="{F699691D-852A-4885-8278-7AB83B05D97E}" type="slidenum">
              <a:rPr lang="en-US" altLang="en-US" smtClean="0"/>
              <a:pPr/>
              <a:t>10</a:t>
            </a:fld>
            <a:endParaRPr lang="en-US" altLang="en-US"/>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Rectangle 4"/>
          <p:cNvSpPr>
            <a:spLocks noGrp="1" noChangeArrowheads="1"/>
          </p:cNvSpPr>
          <p:nvPr>
            <p:ph type="title"/>
          </p:nvPr>
        </p:nvSpPr>
        <p:spPr/>
        <p:txBody>
          <a:bodyPr/>
          <a:lstStyle/>
          <a:p>
            <a:r>
              <a:rPr lang="en-US" altLang="en-US"/>
              <a:t>Simple MVC using Adapter</a:t>
            </a:r>
          </a:p>
        </p:txBody>
      </p:sp>
      <p:sp>
        <p:nvSpPr>
          <p:cNvPr id="2" name="Date Placeholder 1"/>
          <p:cNvSpPr>
            <a:spLocks noGrp="1"/>
          </p:cNvSpPr>
          <p:nvPr>
            <p:ph type="dt" sz="half" idx="10"/>
          </p:nvPr>
        </p:nvSpPr>
        <p:spPr/>
        <p:txBody>
          <a:bodyPr/>
          <a:lstStyle/>
          <a:p>
            <a:r>
              <a:rPr lang="en-US" altLang="en-US"/>
              <a:t>20/12/2013</a:t>
            </a:r>
          </a:p>
        </p:txBody>
      </p:sp>
      <p:sp>
        <p:nvSpPr>
          <p:cNvPr id="4" name="Slide Number Placeholder 3"/>
          <p:cNvSpPr>
            <a:spLocks noGrp="1"/>
          </p:cNvSpPr>
          <p:nvPr>
            <p:ph type="sldNum" sz="quarter" idx="12"/>
          </p:nvPr>
        </p:nvSpPr>
        <p:spPr/>
        <p:txBody>
          <a:bodyPr/>
          <a:lstStyle/>
          <a:p>
            <a:fld id="{13A1A6BD-BC92-44CD-94BB-5C9E64120765}" type="slidenum">
              <a:rPr lang="en-US" altLang="en-US" smtClean="0"/>
              <a:pPr/>
              <a:t>11</a:t>
            </a:fld>
            <a:endParaRPr lang="en-US" altLang="en-US"/>
          </a:p>
        </p:txBody>
      </p:sp>
      <p:pic>
        <p:nvPicPr>
          <p:cNvPr id="79879" name="Picture 7" descr="MV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371600"/>
            <a:ext cx="8229600" cy="50403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195" name="Picture 11"/>
          <p:cNvPicPr>
            <a:picLocks noChangeAspect="1" noChangeArrowheads="1"/>
          </p:cNvPicPr>
          <p:nvPr/>
        </p:nvPicPr>
        <p:blipFill>
          <a:blip r:embed="rId2">
            <a:extLst>
              <a:ext uri="{28A0092B-C50C-407E-A947-70E740481C1C}">
                <a14:useLocalDpi xmlns:a14="http://schemas.microsoft.com/office/drawing/2010/main" val="0"/>
              </a:ext>
            </a:extLst>
          </a:blip>
          <a:srcRect l="15433" t="5038" r="1019" b="1477"/>
          <a:stretch>
            <a:fillRect/>
          </a:stretch>
        </p:blipFill>
        <p:spPr bwMode="auto">
          <a:xfrm>
            <a:off x="838200" y="457200"/>
            <a:ext cx="8153400" cy="624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p:cNvSpPr>
            <a:spLocks noGrp="1"/>
          </p:cNvSpPr>
          <p:nvPr>
            <p:ph type="title"/>
          </p:nvPr>
        </p:nvSpPr>
        <p:spPr>
          <a:xfrm>
            <a:off x="457200" y="409575"/>
            <a:ext cx="3124200" cy="1419225"/>
          </a:xfrm>
        </p:spPr>
        <p:txBody>
          <a:bodyPr/>
          <a:lstStyle/>
          <a:p>
            <a:r>
              <a:rPr lang="en-US" altLang="en-US"/>
              <a:t>Simple MVC using Adapter</a:t>
            </a:r>
            <a:endParaRPr lang="en-US"/>
          </a:p>
        </p:txBody>
      </p:sp>
      <p:sp>
        <p:nvSpPr>
          <p:cNvPr id="2" name="Date Placeholder 1"/>
          <p:cNvSpPr>
            <a:spLocks noGrp="1"/>
          </p:cNvSpPr>
          <p:nvPr>
            <p:ph type="dt" sz="half" idx="10"/>
          </p:nvPr>
        </p:nvSpPr>
        <p:spPr/>
        <p:txBody>
          <a:bodyPr/>
          <a:lstStyle/>
          <a:p>
            <a:r>
              <a:rPr lang="en-US" altLang="en-US"/>
              <a:t>20/12/2013</a:t>
            </a:r>
          </a:p>
        </p:txBody>
      </p:sp>
      <p:sp>
        <p:nvSpPr>
          <p:cNvPr id="4" name="Slide Number Placeholder 3"/>
          <p:cNvSpPr>
            <a:spLocks noGrp="1"/>
          </p:cNvSpPr>
          <p:nvPr>
            <p:ph type="sldNum" sz="quarter" idx="12"/>
          </p:nvPr>
        </p:nvSpPr>
        <p:spPr/>
        <p:txBody>
          <a:bodyPr/>
          <a:lstStyle/>
          <a:p>
            <a:fld id="{51439747-4BBF-4629-A3D1-DD3B4F12C235}" type="slidenum">
              <a:rPr lang="en-US" altLang="en-US" smtClean="0"/>
              <a:pPr/>
              <a:t>12</a:t>
            </a:fld>
            <a:endParaRPr lang="en-US" altLang="en-US"/>
          </a:p>
        </p:txBody>
      </p:sp>
    </p:spTree>
  </p:cSld>
  <p:clrMapOvr>
    <a:masterClrMapping/>
  </p:clrMapOvr>
  <p:transition>
    <p:dissolv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r>
              <a:rPr lang="en-US" altLang="en-US"/>
              <a:t>Simple MVC Example</a:t>
            </a:r>
          </a:p>
        </p:txBody>
      </p:sp>
      <p:sp>
        <p:nvSpPr>
          <p:cNvPr id="12292" name="Rectangle 3"/>
          <p:cNvSpPr>
            <a:spLocks noGrp="1" noChangeArrowheads="1"/>
          </p:cNvSpPr>
          <p:nvPr>
            <p:ph idx="1"/>
          </p:nvPr>
        </p:nvSpPr>
        <p:spPr>
          <a:xfrm>
            <a:off x="457200" y="1371599"/>
            <a:ext cx="8229600" cy="3048001"/>
          </a:xfrm>
        </p:spPr>
        <p:txBody>
          <a:bodyPr/>
          <a:lstStyle/>
          <a:p>
            <a:pPr>
              <a:lnSpc>
                <a:spcPct val="90000"/>
              </a:lnSpc>
            </a:pPr>
            <a:r>
              <a:rPr lang="en-US" altLang="en-US"/>
              <a:t>Problem</a:t>
            </a:r>
          </a:p>
          <a:p>
            <a:pPr lvl="1">
              <a:lnSpc>
                <a:spcPct val="90000"/>
              </a:lnSpc>
            </a:pPr>
            <a:r>
              <a:rPr lang="en-US" altLang="en-US"/>
              <a:t>Your cousin Pierre has invited you to spend two weeks with his family in Paris, France. Before you leave, however, he warns you: "It's 35 degrees here!" Remembering that France measures temperatures in degrees Celsius, you frown... Does Pierre want you to pack your winter coat or your bathing suit?</a:t>
            </a:r>
          </a:p>
          <a:p>
            <a:pPr>
              <a:lnSpc>
                <a:spcPct val="90000"/>
              </a:lnSpc>
            </a:pPr>
            <a:r>
              <a:rPr lang="en-US" altLang="en-US"/>
              <a:t>Converting Celsius to Fahrenheit and Back</a:t>
            </a:r>
          </a:p>
          <a:p>
            <a:pPr lvl="1">
              <a:lnSpc>
                <a:spcPct val="90000"/>
              </a:lnSpc>
              <a:buFont typeface="Wingdings" pitchFamily="2" charset="2"/>
              <a:buNone/>
            </a:pPr>
            <a:r>
              <a:rPr lang="en-US" altLang="en-US" sz="1800">
                <a:latin typeface="Consolas" panose="020B0609020204030204" pitchFamily="49" charset="0"/>
              </a:rPr>
              <a:t> </a:t>
            </a:r>
            <a:endParaRPr lang="en-US" altLang="en-US" sz="1800"/>
          </a:p>
        </p:txBody>
      </p:sp>
      <p:sp>
        <p:nvSpPr>
          <p:cNvPr id="3" name="Date Placeholder 2"/>
          <p:cNvSpPr>
            <a:spLocks noGrp="1"/>
          </p:cNvSpPr>
          <p:nvPr>
            <p:ph type="dt" sz="half" idx="10"/>
          </p:nvPr>
        </p:nvSpPr>
        <p:spPr/>
        <p:txBody>
          <a:bodyPr/>
          <a:lstStyle/>
          <a:p>
            <a:r>
              <a:rPr lang="en-US" altLang="en-US"/>
              <a:t>20/12/2013</a:t>
            </a:r>
          </a:p>
        </p:txBody>
      </p:sp>
      <p:sp>
        <p:nvSpPr>
          <p:cNvPr id="5" name="Slide Number Placeholder 4"/>
          <p:cNvSpPr>
            <a:spLocks noGrp="1"/>
          </p:cNvSpPr>
          <p:nvPr>
            <p:ph type="sldNum" sz="quarter" idx="12"/>
          </p:nvPr>
        </p:nvSpPr>
        <p:spPr/>
        <p:txBody>
          <a:bodyPr/>
          <a:lstStyle/>
          <a:p>
            <a:fld id="{F699691D-852A-4885-8278-7AB83B05D97E}" type="slidenum">
              <a:rPr lang="en-US" altLang="en-US" smtClean="0"/>
              <a:pPr/>
              <a:t>13</a:t>
            </a:fld>
            <a:endParaRPr lang="en-US" altLang="en-US"/>
          </a:p>
        </p:txBody>
      </p:sp>
      <p:pic>
        <p:nvPicPr>
          <p:cNvPr id="1229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457200"/>
            <a:ext cx="2971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 name="Rectangle 1"/>
          <p:cNvSpPr/>
          <p:nvPr/>
        </p:nvSpPr>
        <p:spPr>
          <a:xfrm>
            <a:off x="914400" y="4424773"/>
            <a:ext cx="7772400" cy="1754326"/>
          </a:xfrm>
          <a:prstGeom prst="rect">
            <a:avLst/>
          </a:prstGeom>
          <a:solidFill>
            <a:srgbClr val="FFFFCC"/>
          </a:solidFill>
          <a:ln>
            <a:solidFill>
              <a:schemeClr val="tx1"/>
            </a:solidFill>
          </a:ln>
        </p:spPr>
        <p:txBody>
          <a:bodyPr wrap="square">
            <a:spAutoFit/>
          </a:bodyPr>
          <a:lstStyle/>
          <a:p>
            <a:pPr>
              <a:lnSpc>
                <a:spcPct val="100000"/>
              </a:lnSpc>
              <a:spcBef>
                <a:spcPts val="0"/>
              </a:spcBef>
              <a:buNone/>
            </a:pPr>
            <a:r>
              <a:rPr lang="en-US" sz="1800" b="1">
                <a:solidFill>
                  <a:srgbClr val="7F0055"/>
                </a:solidFill>
                <a:latin typeface="Consolas" panose="020B0609020204030204" pitchFamily="49" charset="0"/>
                <a:ea typeface="Times New Roman" panose="02020603050405020304" pitchFamily="18" charset="0"/>
              </a:rPr>
              <a:t>public</a:t>
            </a:r>
            <a:r>
              <a:rPr lang="en-US" sz="1800">
                <a:solidFill>
                  <a:srgbClr val="000000"/>
                </a:solidFill>
                <a:latin typeface="Consolas" panose="020B0609020204030204" pitchFamily="49" charset="0"/>
                <a:ea typeface="Times New Roman" panose="02020603050405020304" pitchFamily="18" charset="0"/>
              </a:rPr>
              <a:t> </a:t>
            </a:r>
            <a:r>
              <a:rPr lang="en-US" altLang="en-US" sz="1800" b="1">
                <a:solidFill>
                  <a:srgbClr val="7F0055"/>
                </a:solidFill>
                <a:latin typeface="Consolas" panose="020B0609020204030204" pitchFamily="49" charset="0"/>
                <a:ea typeface="Times New Roman" panose="02020603050405020304" pitchFamily="18" charset="0"/>
              </a:rPr>
              <a:t>double</a:t>
            </a:r>
            <a:r>
              <a:rPr lang="en-US" altLang="en-US" sz="1800">
                <a:latin typeface="Consolas" panose="020B0609020204030204" pitchFamily="49" charset="0"/>
              </a:rPr>
              <a:t> convertFtoC(</a:t>
            </a:r>
            <a:r>
              <a:rPr lang="en-US" altLang="en-US" sz="1800" b="1">
                <a:solidFill>
                  <a:srgbClr val="7F0055"/>
                </a:solidFill>
                <a:latin typeface="Consolas" panose="020B0609020204030204" pitchFamily="49" charset="0"/>
                <a:ea typeface="Times New Roman" panose="02020603050405020304" pitchFamily="18" charset="0"/>
              </a:rPr>
              <a:t>double</a:t>
            </a:r>
            <a:r>
              <a:rPr lang="en-US" altLang="en-US" sz="1800">
                <a:latin typeface="Consolas" panose="020B0609020204030204" pitchFamily="49" charset="0"/>
              </a:rPr>
              <a:t> degreesFahrenheit) { </a:t>
            </a:r>
            <a:br>
              <a:rPr lang="en-US" altLang="en-US" sz="1800">
                <a:latin typeface="Consolas" panose="020B0609020204030204" pitchFamily="49" charset="0"/>
              </a:rPr>
            </a:br>
            <a:r>
              <a:rPr lang="en-US" altLang="en-US" sz="1800">
                <a:latin typeface="Consolas" panose="020B0609020204030204" pitchFamily="49" charset="0"/>
              </a:rPr>
              <a:t>   </a:t>
            </a:r>
            <a:r>
              <a:rPr lang="en-US" altLang="en-US" sz="1800" b="1">
                <a:solidFill>
                  <a:srgbClr val="7F0055"/>
                </a:solidFill>
                <a:latin typeface="Consolas" panose="020B0609020204030204" pitchFamily="49" charset="0"/>
                <a:ea typeface="Times New Roman" panose="02020603050405020304" pitchFamily="18" charset="0"/>
              </a:rPr>
              <a:t>return</a:t>
            </a:r>
            <a:r>
              <a:rPr lang="en-US" altLang="en-US" sz="1800">
                <a:latin typeface="Consolas" panose="020B0609020204030204" pitchFamily="49" charset="0"/>
              </a:rPr>
              <a:t> (degreesFahrenheit - 32.0) / 9.0 * 5.0; </a:t>
            </a:r>
            <a:br>
              <a:rPr lang="en-US" altLang="en-US" sz="1800">
                <a:latin typeface="Consolas" panose="020B0609020204030204" pitchFamily="49" charset="0"/>
              </a:rPr>
            </a:br>
            <a:r>
              <a:rPr lang="en-US" altLang="en-US" sz="1800">
                <a:latin typeface="Consolas" panose="020B0609020204030204" pitchFamily="49" charset="0"/>
              </a:rPr>
              <a:t>}</a:t>
            </a:r>
          </a:p>
          <a:p>
            <a:pPr>
              <a:lnSpc>
                <a:spcPct val="100000"/>
              </a:lnSpc>
              <a:spcBef>
                <a:spcPts val="0"/>
              </a:spcBef>
              <a:buNone/>
            </a:pPr>
            <a:r>
              <a:rPr lang="en-US" altLang="en-US" sz="1800" b="1">
                <a:solidFill>
                  <a:srgbClr val="7F0055"/>
                </a:solidFill>
                <a:latin typeface="Consolas" panose="020B0609020204030204" pitchFamily="49" charset="0"/>
                <a:ea typeface="Times New Roman" panose="02020603050405020304" pitchFamily="18" charset="0"/>
              </a:rPr>
              <a:t>public</a:t>
            </a:r>
            <a:r>
              <a:rPr lang="en-US" altLang="en-US" sz="1800">
                <a:latin typeface="Consolas" panose="020B0609020204030204" pitchFamily="49" charset="0"/>
              </a:rPr>
              <a:t> </a:t>
            </a:r>
            <a:r>
              <a:rPr lang="en-US" altLang="en-US" sz="1800" b="1">
                <a:solidFill>
                  <a:srgbClr val="7F0055"/>
                </a:solidFill>
                <a:latin typeface="Consolas" panose="020B0609020204030204" pitchFamily="49" charset="0"/>
                <a:ea typeface="Times New Roman" panose="02020603050405020304" pitchFamily="18" charset="0"/>
              </a:rPr>
              <a:t>double</a:t>
            </a:r>
            <a:r>
              <a:rPr lang="en-US" altLang="en-US" sz="1800">
                <a:latin typeface="Consolas" panose="020B0609020204030204" pitchFamily="49" charset="0"/>
              </a:rPr>
              <a:t> convertCtoF(</a:t>
            </a:r>
            <a:r>
              <a:rPr lang="en-US" altLang="en-US" sz="1800" b="1">
                <a:solidFill>
                  <a:srgbClr val="7F0055"/>
                </a:solidFill>
                <a:latin typeface="Consolas" panose="020B0609020204030204" pitchFamily="49" charset="0"/>
                <a:ea typeface="Times New Roman" panose="02020603050405020304" pitchFamily="18" charset="0"/>
              </a:rPr>
              <a:t>double</a:t>
            </a:r>
            <a:r>
              <a:rPr lang="en-US" altLang="en-US" sz="1800">
                <a:latin typeface="Consolas" panose="020B0609020204030204" pitchFamily="49" charset="0"/>
              </a:rPr>
              <a:t> degreesCelsius) {</a:t>
            </a:r>
            <a:br>
              <a:rPr lang="en-US" altLang="en-US" sz="1800">
                <a:latin typeface="Consolas" panose="020B0609020204030204" pitchFamily="49" charset="0"/>
              </a:rPr>
            </a:br>
            <a:r>
              <a:rPr lang="en-US" altLang="en-US" sz="1800">
                <a:latin typeface="Consolas" panose="020B0609020204030204" pitchFamily="49" charset="0"/>
              </a:rPr>
              <a:t>   </a:t>
            </a:r>
            <a:r>
              <a:rPr lang="en-US" altLang="en-US" sz="1800" b="1">
                <a:solidFill>
                  <a:srgbClr val="7F0055"/>
                </a:solidFill>
                <a:latin typeface="Consolas" panose="020B0609020204030204" pitchFamily="49" charset="0"/>
                <a:ea typeface="Times New Roman" panose="02020603050405020304" pitchFamily="18" charset="0"/>
              </a:rPr>
              <a:t>return</a:t>
            </a:r>
            <a:r>
              <a:rPr lang="en-US" altLang="en-US" sz="1800">
                <a:latin typeface="Consolas" panose="020B0609020204030204" pitchFamily="49" charset="0"/>
              </a:rPr>
              <a:t> degreesCelsius / 5.0 * 9.0 + 32.0; </a:t>
            </a:r>
            <a:br>
              <a:rPr lang="en-US" altLang="en-US" sz="1800">
                <a:latin typeface="Consolas" panose="020B0609020204030204" pitchFamily="49" charset="0"/>
              </a:rPr>
            </a:br>
            <a:r>
              <a:rPr lang="en-US" altLang="en-US" sz="1800">
                <a:latin typeface="Consolas" panose="020B0609020204030204" pitchFamily="49" charset="0"/>
              </a:rPr>
              <a:t>}</a:t>
            </a:r>
            <a:endParaRPr lang="vi-VN"/>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ltLang="en-US"/>
              <a:t>20/12/2013</a:t>
            </a:r>
          </a:p>
        </p:txBody>
      </p:sp>
      <p:sp>
        <p:nvSpPr>
          <p:cNvPr id="4" name="Slide Number Placeholder 3"/>
          <p:cNvSpPr>
            <a:spLocks noGrp="1"/>
          </p:cNvSpPr>
          <p:nvPr>
            <p:ph type="sldNum" sz="quarter" idx="12"/>
          </p:nvPr>
        </p:nvSpPr>
        <p:spPr/>
        <p:txBody>
          <a:bodyPr/>
          <a:lstStyle/>
          <a:p>
            <a:fld id="{51439747-4BBF-4629-A3D1-DD3B4F12C235}" type="slidenum">
              <a:rPr lang="en-US" altLang="en-US" smtClean="0"/>
              <a:pPr/>
              <a:t>14</a:t>
            </a:fld>
            <a:endParaRPr lang="en-US" altLang="en-US"/>
          </a:p>
        </p:txBody>
      </p:sp>
      <p:sp>
        <p:nvSpPr>
          <p:cNvPr id="13315" name="Rectangle 2"/>
          <p:cNvSpPr>
            <a:spLocks noGrp="1" noChangeArrowheads="1"/>
          </p:cNvSpPr>
          <p:nvPr>
            <p:ph type="title" idx="4294967295"/>
          </p:nvPr>
        </p:nvSpPr>
        <p:spPr>
          <a:xfrm>
            <a:off x="0" y="211138"/>
            <a:ext cx="2128838" cy="1300162"/>
          </a:xfrm>
        </p:spPr>
        <p:txBody>
          <a:bodyPr/>
          <a:lstStyle/>
          <a:p>
            <a:pPr algn="ctr"/>
            <a:r>
              <a:rPr lang="en-US" altLang="en-US"/>
              <a:t>Class Diagram</a:t>
            </a:r>
          </a:p>
        </p:txBody>
      </p:sp>
      <p:pic>
        <p:nvPicPr>
          <p:cNvPr id="13320" name="Picture 8"/>
          <p:cNvPicPr>
            <a:picLocks noChangeAspect="1" noChangeArrowheads="1"/>
          </p:cNvPicPr>
          <p:nvPr/>
        </p:nvPicPr>
        <p:blipFill>
          <a:blip r:embed="rId2">
            <a:extLst>
              <a:ext uri="{28A0092B-C50C-407E-A947-70E740481C1C}">
                <a14:useLocalDpi xmlns:a14="http://schemas.microsoft.com/office/drawing/2010/main" val="0"/>
              </a:ext>
            </a:extLst>
          </a:blip>
          <a:srcRect l="4356" t="1094" r="876" b="1549"/>
          <a:stretch>
            <a:fillRect/>
          </a:stretch>
        </p:blipFill>
        <p:spPr bwMode="auto">
          <a:xfrm>
            <a:off x="228600" y="152401"/>
            <a:ext cx="8763000" cy="6569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dissolv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Implement TemCalcModel</a:t>
            </a:r>
          </a:p>
        </p:txBody>
      </p:sp>
      <p:sp>
        <p:nvSpPr>
          <p:cNvPr id="2" name="Date Placeholder 1"/>
          <p:cNvSpPr>
            <a:spLocks noGrp="1"/>
          </p:cNvSpPr>
          <p:nvPr>
            <p:ph type="dt" sz="half" idx="10"/>
          </p:nvPr>
        </p:nvSpPr>
        <p:spPr/>
        <p:txBody>
          <a:bodyPr/>
          <a:lstStyle/>
          <a:p>
            <a:r>
              <a:rPr lang="en-US" altLang="en-US"/>
              <a:t>20/12/2013</a:t>
            </a:r>
          </a:p>
        </p:txBody>
      </p:sp>
      <p:sp>
        <p:nvSpPr>
          <p:cNvPr id="3" name="Slide Number Placeholder 2"/>
          <p:cNvSpPr>
            <a:spLocks noGrp="1"/>
          </p:cNvSpPr>
          <p:nvPr>
            <p:ph type="sldNum" sz="quarter" idx="12"/>
          </p:nvPr>
        </p:nvSpPr>
        <p:spPr/>
        <p:txBody>
          <a:bodyPr/>
          <a:lstStyle/>
          <a:p>
            <a:fld id="{51439747-4BBF-4629-A3D1-DD3B4F12C235}" type="slidenum">
              <a:rPr lang="en-US" altLang="en-US" smtClean="0"/>
              <a:pPr/>
              <a:t>15</a:t>
            </a:fld>
            <a:endParaRPr lang="en-US" altLang="en-US"/>
          </a:p>
        </p:txBody>
      </p:sp>
      <p:sp>
        <p:nvSpPr>
          <p:cNvPr id="5" name="Rectangle 4"/>
          <p:cNvSpPr/>
          <p:nvPr/>
        </p:nvSpPr>
        <p:spPr>
          <a:xfrm>
            <a:off x="457200" y="1676400"/>
            <a:ext cx="8229600" cy="1200329"/>
          </a:xfrm>
          <a:prstGeom prst="rect">
            <a:avLst/>
          </a:prstGeom>
          <a:solidFill>
            <a:srgbClr val="FFFFCC"/>
          </a:solidFill>
          <a:ln>
            <a:solidFill>
              <a:schemeClr val="tx1"/>
            </a:solidFill>
          </a:ln>
        </p:spPr>
        <p:txBody>
          <a:bodyPr wrap="square">
            <a:spAutoFit/>
          </a:bodyPr>
          <a:lstStyle/>
          <a:p>
            <a:pPr>
              <a:lnSpc>
                <a:spcPct val="100000"/>
              </a:lnSpc>
              <a:spcBef>
                <a:spcPts val="0"/>
              </a:spcBef>
              <a:buNone/>
            </a:pPr>
            <a:r>
              <a:rPr lang="en-US" sz="1800" b="1">
                <a:solidFill>
                  <a:srgbClr val="7F0055"/>
                </a:solidFill>
                <a:latin typeface="Consolas" panose="020B0609020204030204" pitchFamily="49" charset="0"/>
                <a:ea typeface="Times New Roman" panose="02020603050405020304" pitchFamily="18" charset="0"/>
              </a:rPr>
              <a:t>public</a:t>
            </a:r>
            <a:r>
              <a:rPr lang="en-US" sz="1800">
                <a:solidFill>
                  <a:srgbClr val="7F0055"/>
                </a:solidFill>
                <a:latin typeface="Consolas" panose="020B0609020204030204" pitchFamily="49" charset="0"/>
                <a:ea typeface="Times New Roman" panose="02020603050405020304" pitchFamily="18" charset="0"/>
              </a:rPr>
              <a:t> </a:t>
            </a:r>
            <a:r>
              <a:rPr lang="en-US" sz="1800" b="1">
                <a:solidFill>
                  <a:srgbClr val="7F0055"/>
                </a:solidFill>
                <a:latin typeface="Consolas" panose="020B0609020204030204" pitchFamily="49" charset="0"/>
                <a:ea typeface="Times New Roman" panose="02020603050405020304" pitchFamily="18" charset="0"/>
              </a:rPr>
              <a:t>interface</a:t>
            </a:r>
            <a:r>
              <a:rPr lang="en-US" sz="1800">
                <a:solidFill>
                  <a:srgbClr val="7F0055"/>
                </a:solidFill>
                <a:latin typeface="Consolas" panose="020B0609020204030204" pitchFamily="49" charset="0"/>
                <a:ea typeface="Times New Roman" panose="02020603050405020304" pitchFamily="18" charset="0"/>
              </a:rPr>
              <a:t> ITempCalcModel {</a:t>
            </a:r>
          </a:p>
          <a:p>
            <a:pPr>
              <a:lnSpc>
                <a:spcPct val="100000"/>
              </a:lnSpc>
              <a:spcBef>
                <a:spcPts val="0"/>
              </a:spcBef>
              <a:buNone/>
            </a:pPr>
            <a:r>
              <a:rPr lang="en-US" sz="1800">
                <a:solidFill>
                  <a:srgbClr val="7F0055"/>
                </a:solidFill>
                <a:latin typeface="Consolas" panose="020B0609020204030204" pitchFamily="49" charset="0"/>
                <a:ea typeface="Times New Roman" panose="02020603050405020304" pitchFamily="18" charset="0"/>
              </a:rPr>
              <a:t>   </a:t>
            </a:r>
            <a:r>
              <a:rPr lang="en-US" sz="1800" b="1">
                <a:solidFill>
                  <a:srgbClr val="7F0055"/>
                </a:solidFill>
                <a:latin typeface="Consolas" panose="020B0609020204030204" pitchFamily="49" charset="0"/>
                <a:ea typeface="Times New Roman" panose="02020603050405020304" pitchFamily="18" charset="0"/>
              </a:rPr>
              <a:t>double</a:t>
            </a:r>
            <a:r>
              <a:rPr lang="en-US" sz="1800">
                <a:solidFill>
                  <a:srgbClr val="7F0055"/>
                </a:solidFill>
                <a:latin typeface="Consolas" panose="020B0609020204030204" pitchFamily="49" charset="0"/>
                <a:ea typeface="Times New Roman" panose="02020603050405020304" pitchFamily="18" charset="0"/>
              </a:rPr>
              <a:t> convertFtoC(</a:t>
            </a:r>
            <a:r>
              <a:rPr lang="en-US" sz="1800" b="1">
                <a:solidFill>
                  <a:srgbClr val="7F0055"/>
                </a:solidFill>
                <a:latin typeface="Consolas" panose="020B0609020204030204" pitchFamily="49" charset="0"/>
                <a:ea typeface="Times New Roman" panose="02020603050405020304" pitchFamily="18" charset="0"/>
              </a:rPr>
              <a:t>double</a:t>
            </a:r>
            <a:r>
              <a:rPr lang="en-US" sz="1800">
                <a:solidFill>
                  <a:srgbClr val="7F0055"/>
                </a:solidFill>
                <a:latin typeface="Consolas" panose="020B0609020204030204" pitchFamily="49" charset="0"/>
                <a:ea typeface="Times New Roman" panose="02020603050405020304" pitchFamily="18" charset="0"/>
              </a:rPr>
              <a:t> degreesFahrenheit);</a:t>
            </a:r>
          </a:p>
          <a:p>
            <a:pPr>
              <a:lnSpc>
                <a:spcPct val="100000"/>
              </a:lnSpc>
              <a:spcBef>
                <a:spcPts val="0"/>
              </a:spcBef>
              <a:buNone/>
            </a:pPr>
            <a:r>
              <a:rPr lang="en-US" sz="1800">
                <a:solidFill>
                  <a:srgbClr val="7F0055"/>
                </a:solidFill>
                <a:latin typeface="Consolas" panose="020B0609020204030204" pitchFamily="49" charset="0"/>
                <a:ea typeface="Times New Roman" panose="02020603050405020304" pitchFamily="18" charset="0"/>
              </a:rPr>
              <a:t>   </a:t>
            </a:r>
            <a:r>
              <a:rPr lang="en-US" sz="1800" b="1">
                <a:solidFill>
                  <a:srgbClr val="7F0055"/>
                </a:solidFill>
                <a:latin typeface="Consolas" panose="020B0609020204030204" pitchFamily="49" charset="0"/>
                <a:ea typeface="Times New Roman" panose="02020603050405020304" pitchFamily="18" charset="0"/>
              </a:rPr>
              <a:t>double</a:t>
            </a:r>
            <a:r>
              <a:rPr lang="en-US" sz="1800">
                <a:solidFill>
                  <a:srgbClr val="7F0055"/>
                </a:solidFill>
                <a:latin typeface="Consolas" panose="020B0609020204030204" pitchFamily="49" charset="0"/>
                <a:ea typeface="Times New Roman" panose="02020603050405020304" pitchFamily="18" charset="0"/>
              </a:rPr>
              <a:t> convertCtoF(</a:t>
            </a:r>
            <a:r>
              <a:rPr lang="en-US" sz="1800" b="1">
                <a:solidFill>
                  <a:srgbClr val="7F0055"/>
                </a:solidFill>
                <a:latin typeface="Consolas" panose="020B0609020204030204" pitchFamily="49" charset="0"/>
                <a:ea typeface="Times New Roman" panose="02020603050405020304" pitchFamily="18" charset="0"/>
              </a:rPr>
              <a:t>double</a:t>
            </a:r>
            <a:r>
              <a:rPr lang="en-US" sz="1800">
                <a:solidFill>
                  <a:srgbClr val="7F0055"/>
                </a:solidFill>
                <a:latin typeface="Consolas" panose="020B0609020204030204" pitchFamily="49" charset="0"/>
                <a:ea typeface="Times New Roman" panose="02020603050405020304" pitchFamily="18" charset="0"/>
              </a:rPr>
              <a:t> degreesCelsius);</a:t>
            </a:r>
          </a:p>
          <a:p>
            <a:pPr>
              <a:lnSpc>
                <a:spcPct val="100000"/>
              </a:lnSpc>
              <a:spcBef>
                <a:spcPts val="0"/>
              </a:spcBef>
              <a:buNone/>
            </a:pPr>
            <a:r>
              <a:rPr lang="en-US" sz="1800">
                <a:solidFill>
                  <a:srgbClr val="7F0055"/>
                </a:solidFill>
                <a:latin typeface="Consolas" panose="020B0609020204030204" pitchFamily="49" charset="0"/>
                <a:ea typeface="Times New Roman" panose="02020603050405020304" pitchFamily="18" charset="0"/>
              </a:rPr>
              <a:t>}</a:t>
            </a:r>
          </a:p>
        </p:txBody>
      </p:sp>
      <p:sp>
        <p:nvSpPr>
          <p:cNvPr id="6" name="Rectangle 5"/>
          <p:cNvSpPr/>
          <p:nvPr/>
        </p:nvSpPr>
        <p:spPr>
          <a:xfrm>
            <a:off x="472966" y="3048000"/>
            <a:ext cx="8229600" cy="2751522"/>
          </a:xfrm>
          <a:prstGeom prst="rect">
            <a:avLst/>
          </a:prstGeom>
          <a:solidFill>
            <a:srgbClr val="FFFFCC"/>
          </a:solidFill>
          <a:ln>
            <a:solidFill>
              <a:schemeClr val="tx1"/>
            </a:solidFill>
          </a:ln>
        </p:spPr>
        <p:txBody>
          <a:bodyPr wrap="square">
            <a:spAutoFit/>
          </a:bodyPr>
          <a:lstStyle/>
          <a:p>
            <a:pPr>
              <a:buNone/>
            </a:pPr>
            <a:r>
              <a:rPr lang="en-US" sz="1800" b="1">
                <a:solidFill>
                  <a:srgbClr val="7F0055"/>
                </a:solidFill>
                <a:latin typeface="Consolas" panose="020B0609020204030204" pitchFamily="49" charset="0"/>
              </a:rPr>
              <a:t>public</a:t>
            </a:r>
            <a:r>
              <a:rPr lang="en-US" sz="1800">
                <a:solidFill>
                  <a:srgbClr val="000000"/>
                </a:solidFill>
                <a:latin typeface="Consolas" panose="020B0609020204030204" pitchFamily="49" charset="0"/>
              </a:rPr>
              <a:t> </a:t>
            </a:r>
            <a:r>
              <a:rPr lang="en-US" sz="1800" b="1">
                <a:solidFill>
                  <a:srgbClr val="7F0055"/>
                </a:solidFill>
                <a:latin typeface="Consolas" panose="020B0609020204030204" pitchFamily="49" charset="0"/>
                <a:ea typeface="Times New Roman" panose="02020603050405020304" pitchFamily="18" charset="0"/>
              </a:rPr>
              <a:t>class</a:t>
            </a:r>
            <a:r>
              <a:rPr lang="en-US" sz="1800">
                <a:solidFill>
                  <a:srgbClr val="000000"/>
                </a:solidFill>
                <a:latin typeface="Consolas" panose="020B0609020204030204" pitchFamily="49" charset="0"/>
              </a:rPr>
              <a:t> TempCalcModel </a:t>
            </a:r>
            <a:r>
              <a:rPr lang="en-US" sz="1800" b="1">
                <a:solidFill>
                  <a:srgbClr val="7F0055"/>
                </a:solidFill>
                <a:latin typeface="Consolas" panose="020B0609020204030204" pitchFamily="49" charset="0"/>
                <a:ea typeface="Times New Roman" panose="02020603050405020304" pitchFamily="18" charset="0"/>
              </a:rPr>
              <a:t>implements</a:t>
            </a:r>
            <a:r>
              <a:rPr lang="en-US" sz="1800">
                <a:solidFill>
                  <a:srgbClr val="000000"/>
                </a:solidFill>
                <a:latin typeface="Consolas" panose="020B0609020204030204" pitchFamily="49" charset="0"/>
              </a:rPr>
              <a:t> ITempCalcModel {</a:t>
            </a:r>
          </a:p>
          <a:p>
            <a:pPr>
              <a:buNone/>
            </a:pPr>
            <a:r>
              <a:rPr lang="en-US" sz="1800">
                <a:solidFill>
                  <a:srgbClr val="7F0055"/>
                </a:solidFill>
                <a:latin typeface="Consolas" panose="020B0609020204030204" pitchFamily="49" charset="0"/>
              </a:rPr>
              <a:t>   </a:t>
            </a:r>
            <a:r>
              <a:rPr lang="en-US" sz="1800" b="1">
                <a:solidFill>
                  <a:srgbClr val="7F0055"/>
                </a:solidFill>
                <a:latin typeface="Consolas" panose="020B0609020204030204" pitchFamily="49" charset="0"/>
                <a:ea typeface="Times New Roman" panose="02020603050405020304" pitchFamily="18" charset="0"/>
              </a:rPr>
              <a:t>public</a:t>
            </a:r>
            <a:r>
              <a:rPr lang="en-US" sz="1800">
                <a:solidFill>
                  <a:srgbClr val="000000"/>
                </a:solidFill>
                <a:latin typeface="Consolas" panose="020B0609020204030204" pitchFamily="49" charset="0"/>
              </a:rPr>
              <a:t> </a:t>
            </a:r>
            <a:r>
              <a:rPr lang="en-US" sz="1800" b="1">
                <a:solidFill>
                  <a:srgbClr val="7F0055"/>
                </a:solidFill>
                <a:latin typeface="Consolas" panose="020B0609020204030204" pitchFamily="49" charset="0"/>
                <a:ea typeface="Times New Roman" panose="02020603050405020304" pitchFamily="18" charset="0"/>
              </a:rPr>
              <a:t>double</a:t>
            </a:r>
            <a:r>
              <a:rPr lang="en-US" sz="1800">
                <a:solidFill>
                  <a:srgbClr val="000000"/>
                </a:solidFill>
                <a:latin typeface="Consolas" panose="020B0609020204030204" pitchFamily="49" charset="0"/>
              </a:rPr>
              <a:t> convertFtoC(</a:t>
            </a:r>
            <a:r>
              <a:rPr lang="en-US" sz="1800" b="1">
                <a:solidFill>
                  <a:srgbClr val="7F0055"/>
                </a:solidFill>
                <a:latin typeface="Consolas" panose="020B0609020204030204" pitchFamily="49" charset="0"/>
                <a:ea typeface="Times New Roman" panose="02020603050405020304" pitchFamily="18" charset="0"/>
              </a:rPr>
              <a:t>double</a:t>
            </a:r>
            <a:r>
              <a:rPr lang="en-US" sz="1800">
                <a:solidFill>
                  <a:srgbClr val="000000"/>
                </a:solidFill>
                <a:latin typeface="Consolas" panose="020B0609020204030204" pitchFamily="49" charset="0"/>
              </a:rPr>
              <a:t> </a:t>
            </a:r>
            <a:r>
              <a:rPr lang="en-US" sz="1800">
                <a:solidFill>
                  <a:srgbClr val="6A3E3E"/>
                </a:solidFill>
                <a:latin typeface="Consolas" panose="020B0609020204030204" pitchFamily="49" charset="0"/>
              </a:rPr>
              <a:t>degreesFahrenheit</a:t>
            </a:r>
            <a:r>
              <a:rPr lang="en-US" sz="1800">
                <a:solidFill>
                  <a:srgbClr val="000000"/>
                </a:solidFill>
                <a:latin typeface="Consolas" panose="020B0609020204030204" pitchFamily="49" charset="0"/>
              </a:rPr>
              <a:t>) {</a:t>
            </a:r>
          </a:p>
          <a:p>
            <a:pPr>
              <a:buNone/>
            </a:pPr>
            <a:r>
              <a:rPr lang="de-DE" sz="1800">
                <a:solidFill>
                  <a:srgbClr val="000000"/>
                </a:solidFill>
                <a:latin typeface="Consolas" panose="020B0609020204030204" pitchFamily="49" charset="0"/>
              </a:rPr>
              <a:t>      </a:t>
            </a:r>
            <a:r>
              <a:rPr lang="de-DE" sz="1800" b="1">
                <a:solidFill>
                  <a:srgbClr val="7F0055"/>
                </a:solidFill>
                <a:latin typeface="Consolas" panose="020B0609020204030204" pitchFamily="49" charset="0"/>
                <a:ea typeface="Times New Roman" panose="02020603050405020304" pitchFamily="18" charset="0"/>
              </a:rPr>
              <a:t>return</a:t>
            </a:r>
            <a:r>
              <a:rPr lang="de-DE" sz="1800">
                <a:solidFill>
                  <a:srgbClr val="000000"/>
                </a:solidFill>
                <a:latin typeface="Consolas" panose="020B0609020204030204" pitchFamily="49" charset="0"/>
              </a:rPr>
              <a:t> (</a:t>
            </a:r>
            <a:r>
              <a:rPr lang="de-DE" sz="1800">
                <a:solidFill>
                  <a:srgbClr val="6A3E3E"/>
                </a:solidFill>
                <a:latin typeface="Consolas" panose="020B0609020204030204" pitchFamily="49" charset="0"/>
              </a:rPr>
              <a:t>degreesFahrenheit</a:t>
            </a:r>
            <a:r>
              <a:rPr lang="de-DE" sz="1800">
                <a:solidFill>
                  <a:srgbClr val="000000"/>
                </a:solidFill>
                <a:latin typeface="Consolas" panose="020B0609020204030204" pitchFamily="49" charset="0"/>
              </a:rPr>
              <a:t> - 32.0) / 9.0 * 5.0;</a:t>
            </a:r>
          </a:p>
          <a:p>
            <a:pPr>
              <a:buNone/>
            </a:pPr>
            <a:r>
              <a:rPr lang="en-US" sz="1800">
                <a:solidFill>
                  <a:srgbClr val="000000"/>
                </a:solidFill>
                <a:latin typeface="Consolas" panose="020B0609020204030204" pitchFamily="49" charset="0"/>
              </a:rPr>
              <a:t>   }</a:t>
            </a:r>
          </a:p>
          <a:p>
            <a:pPr>
              <a:buNone/>
            </a:pPr>
            <a:endParaRPr lang="en-US" sz="1800">
              <a:solidFill>
                <a:srgbClr val="7F0055"/>
              </a:solidFill>
              <a:latin typeface="Consolas" panose="020B0609020204030204" pitchFamily="49" charset="0"/>
            </a:endParaRPr>
          </a:p>
          <a:p>
            <a:pPr>
              <a:buNone/>
            </a:pPr>
            <a:r>
              <a:rPr lang="en-US" sz="1800">
                <a:solidFill>
                  <a:srgbClr val="7F0055"/>
                </a:solidFill>
                <a:latin typeface="Consolas" panose="020B0609020204030204" pitchFamily="49" charset="0"/>
              </a:rPr>
              <a:t>   </a:t>
            </a:r>
            <a:r>
              <a:rPr lang="en-US" sz="1800" b="1">
                <a:solidFill>
                  <a:srgbClr val="7F0055"/>
                </a:solidFill>
                <a:latin typeface="Consolas" panose="020B0609020204030204" pitchFamily="49" charset="0"/>
                <a:ea typeface="Times New Roman" panose="02020603050405020304" pitchFamily="18" charset="0"/>
              </a:rPr>
              <a:t>public</a:t>
            </a:r>
            <a:r>
              <a:rPr lang="en-US" sz="1800">
                <a:solidFill>
                  <a:srgbClr val="000000"/>
                </a:solidFill>
                <a:latin typeface="Consolas" panose="020B0609020204030204" pitchFamily="49" charset="0"/>
              </a:rPr>
              <a:t> </a:t>
            </a:r>
            <a:r>
              <a:rPr lang="en-US" sz="1800" b="1">
                <a:solidFill>
                  <a:srgbClr val="7F0055"/>
                </a:solidFill>
                <a:latin typeface="Consolas" panose="020B0609020204030204" pitchFamily="49" charset="0"/>
                <a:ea typeface="Times New Roman" panose="02020603050405020304" pitchFamily="18" charset="0"/>
              </a:rPr>
              <a:t>double</a:t>
            </a:r>
            <a:r>
              <a:rPr lang="en-US" sz="1800">
                <a:solidFill>
                  <a:srgbClr val="000000"/>
                </a:solidFill>
                <a:latin typeface="Consolas" panose="020B0609020204030204" pitchFamily="49" charset="0"/>
              </a:rPr>
              <a:t> convertCtoF(</a:t>
            </a:r>
            <a:r>
              <a:rPr lang="en-US" sz="1800">
                <a:solidFill>
                  <a:srgbClr val="7F0055"/>
                </a:solidFill>
                <a:latin typeface="Consolas" panose="020B0609020204030204" pitchFamily="49" charset="0"/>
              </a:rPr>
              <a:t>double</a:t>
            </a:r>
            <a:r>
              <a:rPr lang="en-US" sz="1800">
                <a:solidFill>
                  <a:srgbClr val="000000"/>
                </a:solidFill>
                <a:latin typeface="Consolas" panose="020B0609020204030204" pitchFamily="49" charset="0"/>
              </a:rPr>
              <a:t> </a:t>
            </a:r>
            <a:r>
              <a:rPr lang="en-US" sz="1800">
                <a:solidFill>
                  <a:srgbClr val="6A3E3E"/>
                </a:solidFill>
                <a:latin typeface="Consolas" panose="020B0609020204030204" pitchFamily="49" charset="0"/>
              </a:rPr>
              <a:t>degreesCelsius</a:t>
            </a:r>
            <a:r>
              <a:rPr lang="en-US" sz="1800">
                <a:solidFill>
                  <a:srgbClr val="000000"/>
                </a:solidFill>
                <a:latin typeface="Consolas" panose="020B0609020204030204" pitchFamily="49" charset="0"/>
              </a:rPr>
              <a:t>) {</a:t>
            </a:r>
          </a:p>
          <a:p>
            <a:pPr>
              <a:buNone/>
            </a:pPr>
            <a:r>
              <a:rPr lang="en-US" sz="1800">
                <a:solidFill>
                  <a:srgbClr val="000000"/>
                </a:solidFill>
                <a:latin typeface="Consolas" panose="020B0609020204030204" pitchFamily="49" charset="0"/>
              </a:rPr>
              <a:t>      </a:t>
            </a:r>
            <a:r>
              <a:rPr lang="en-US" sz="1800" b="1">
                <a:solidFill>
                  <a:srgbClr val="7F0055"/>
                </a:solidFill>
                <a:latin typeface="Consolas" panose="020B0609020204030204" pitchFamily="49" charset="0"/>
                <a:ea typeface="Times New Roman" panose="02020603050405020304" pitchFamily="18" charset="0"/>
              </a:rPr>
              <a:t>return</a:t>
            </a:r>
            <a:r>
              <a:rPr lang="en-US" sz="1800">
                <a:solidFill>
                  <a:srgbClr val="000000"/>
                </a:solidFill>
                <a:latin typeface="Consolas" panose="020B0609020204030204" pitchFamily="49" charset="0"/>
              </a:rPr>
              <a:t> </a:t>
            </a:r>
            <a:r>
              <a:rPr lang="en-US" sz="1800">
                <a:solidFill>
                  <a:srgbClr val="6A3E3E"/>
                </a:solidFill>
                <a:latin typeface="Consolas" panose="020B0609020204030204" pitchFamily="49" charset="0"/>
              </a:rPr>
              <a:t>degreesCelsius</a:t>
            </a:r>
            <a:r>
              <a:rPr lang="en-US" sz="1800">
                <a:solidFill>
                  <a:srgbClr val="000000"/>
                </a:solidFill>
                <a:latin typeface="Consolas" panose="020B0609020204030204" pitchFamily="49" charset="0"/>
              </a:rPr>
              <a:t> / 5.0 * 9.0 + 32.0;</a:t>
            </a:r>
          </a:p>
          <a:p>
            <a:pPr>
              <a:buNone/>
            </a:pPr>
            <a:r>
              <a:rPr lang="en-US" sz="1800">
                <a:solidFill>
                  <a:srgbClr val="000000"/>
                </a:solidFill>
                <a:latin typeface="Consolas" panose="020B0609020204030204" pitchFamily="49" charset="0"/>
              </a:rPr>
              <a:t>   }</a:t>
            </a:r>
          </a:p>
          <a:p>
            <a:pPr>
              <a:buNone/>
            </a:pPr>
            <a:r>
              <a:rPr lang="en-US" sz="1800">
                <a:solidFill>
                  <a:srgbClr val="000000"/>
                </a:solidFill>
                <a:latin typeface="Consolas" panose="020B0609020204030204" pitchFamily="49" charset="0"/>
              </a:rPr>
              <a:t>}</a:t>
            </a:r>
            <a:endParaRPr lang="en-US" sz="1800">
              <a:solidFill>
                <a:srgbClr val="7F0055"/>
              </a:solidFill>
              <a:latin typeface="Consolas" panose="020B0609020204030204" pitchFamily="49" charset="0"/>
              <a:ea typeface="Times New Roman" panose="02020603050405020304" pitchFamily="18" charset="0"/>
            </a:endParaRPr>
          </a:p>
        </p:txBody>
      </p:sp>
    </p:spTree>
    <p:extLst>
      <p:ext uri="{BB962C8B-B14F-4D97-AF65-F5344CB8AC3E}">
        <p14:creationId xmlns:p14="http://schemas.microsoft.com/office/powerpoint/2010/main" val="4128274321"/>
      </p:ext>
    </p:extLst>
  </p:cSld>
  <p:clrMapOvr>
    <a:masterClrMapping/>
  </p:clrMapOvr>
  <p:transition>
    <p:dissolv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Implement Adater</a:t>
            </a:r>
          </a:p>
        </p:txBody>
      </p:sp>
      <p:sp>
        <p:nvSpPr>
          <p:cNvPr id="2" name="Date Placeholder 1"/>
          <p:cNvSpPr>
            <a:spLocks noGrp="1"/>
          </p:cNvSpPr>
          <p:nvPr>
            <p:ph type="dt" sz="half" idx="10"/>
          </p:nvPr>
        </p:nvSpPr>
        <p:spPr/>
        <p:txBody>
          <a:bodyPr/>
          <a:lstStyle/>
          <a:p>
            <a:r>
              <a:rPr lang="en-US" altLang="en-US"/>
              <a:t>20/12/2013</a:t>
            </a:r>
          </a:p>
        </p:txBody>
      </p:sp>
      <p:sp>
        <p:nvSpPr>
          <p:cNvPr id="3" name="Slide Number Placeholder 2"/>
          <p:cNvSpPr>
            <a:spLocks noGrp="1"/>
          </p:cNvSpPr>
          <p:nvPr>
            <p:ph type="sldNum" sz="quarter" idx="12"/>
          </p:nvPr>
        </p:nvSpPr>
        <p:spPr/>
        <p:txBody>
          <a:bodyPr/>
          <a:lstStyle/>
          <a:p>
            <a:fld id="{51439747-4BBF-4629-A3D1-DD3B4F12C235}" type="slidenum">
              <a:rPr lang="en-US" altLang="en-US" smtClean="0"/>
              <a:pPr/>
              <a:t>16</a:t>
            </a:fld>
            <a:endParaRPr lang="en-US" altLang="en-US"/>
          </a:p>
        </p:txBody>
      </p:sp>
      <p:sp>
        <p:nvSpPr>
          <p:cNvPr id="6" name="Rectangle 5"/>
          <p:cNvSpPr/>
          <p:nvPr/>
        </p:nvSpPr>
        <p:spPr>
          <a:xfrm>
            <a:off x="467710" y="2735282"/>
            <a:ext cx="8229600" cy="3970318"/>
          </a:xfrm>
          <a:prstGeom prst="rect">
            <a:avLst/>
          </a:prstGeom>
          <a:solidFill>
            <a:srgbClr val="FFFFCC"/>
          </a:solidFill>
          <a:ln>
            <a:solidFill>
              <a:schemeClr val="tx1"/>
            </a:solidFill>
          </a:ln>
        </p:spPr>
        <p:txBody>
          <a:bodyPr wrap="square">
            <a:spAutoFit/>
          </a:bodyPr>
          <a:lstStyle/>
          <a:p>
            <a:pPr>
              <a:buNone/>
            </a:pPr>
            <a:r>
              <a:rPr lang="en-US" sz="1800" b="1">
                <a:solidFill>
                  <a:srgbClr val="7F0055"/>
                </a:solidFill>
                <a:latin typeface="Consolas" panose="020B0609020204030204" pitchFamily="49" charset="0"/>
                <a:ea typeface="Times New Roman" panose="02020603050405020304" pitchFamily="18" charset="0"/>
              </a:rPr>
              <a:t>public</a:t>
            </a:r>
            <a:r>
              <a:rPr lang="en-US" sz="1800">
                <a:solidFill>
                  <a:srgbClr val="000000"/>
                </a:solidFill>
                <a:latin typeface="Consolas" panose="020B0609020204030204" pitchFamily="49" charset="0"/>
              </a:rPr>
              <a:t> </a:t>
            </a:r>
            <a:r>
              <a:rPr lang="en-US" sz="1800" b="1">
                <a:solidFill>
                  <a:srgbClr val="7F0055"/>
                </a:solidFill>
                <a:latin typeface="Consolas" panose="020B0609020204030204" pitchFamily="49" charset="0"/>
                <a:ea typeface="Times New Roman" panose="02020603050405020304" pitchFamily="18" charset="0"/>
              </a:rPr>
              <a:t>class</a:t>
            </a:r>
            <a:r>
              <a:rPr lang="en-US" sz="1800">
                <a:solidFill>
                  <a:srgbClr val="000000"/>
                </a:solidFill>
                <a:latin typeface="Consolas" panose="020B0609020204030204" pitchFamily="49" charset="0"/>
              </a:rPr>
              <a:t> TempCalcApp {</a:t>
            </a:r>
          </a:p>
          <a:p>
            <a:pPr>
              <a:buNone/>
            </a:pPr>
            <a:r>
              <a:rPr lang="en-US" sz="1800">
                <a:solidFill>
                  <a:srgbClr val="7F0055"/>
                </a:solidFill>
                <a:latin typeface="Consolas" panose="020B0609020204030204" pitchFamily="49" charset="0"/>
              </a:rPr>
              <a:t>   </a:t>
            </a:r>
            <a:r>
              <a:rPr lang="en-US" sz="1800" b="1">
                <a:solidFill>
                  <a:srgbClr val="7F0055"/>
                </a:solidFill>
                <a:latin typeface="Consolas" panose="020B0609020204030204" pitchFamily="49" charset="0"/>
                <a:ea typeface="Times New Roman" panose="02020603050405020304" pitchFamily="18" charset="0"/>
              </a:rPr>
              <a:t>public</a:t>
            </a:r>
            <a:r>
              <a:rPr lang="en-US" sz="1800">
                <a:solidFill>
                  <a:srgbClr val="000000"/>
                </a:solidFill>
                <a:latin typeface="Consolas" panose="020B0609020204030204" pitchFamily="49" charset="0"/>
              </a:rPr>
              <a:t> </a:t>
            </a:r>
            <a:r>
              <a:rPr lang="en-US" sz="1800" b="1">
                <a:solidFill>
                  <a:srgbClr val="7F0055"/>
                </a:solidFill>
                <a:latin typeface="Consolas" panose="020B0609020204030204" pitchFamily="49" charset="0"/>
                <a:ea typeface="Times New Roman" panose="02020603050405020304" pitchFamily="18" charset="0"/>
              </a:rPr>
              <a:t>static</a:t>
            </a:r>
            <a:r>
              <a:rPr lang="en-US" sz="1800">
                <a:solidFill>
                  <a:srgbClr val="000000"/>
                </a:solidFill>
                <a:latin typeface="Consolas" panose="020B0609020204030204" pitchFamily="49" charset="0"/>
              </a:rPr>
              <a:t> </a:t>
            </a:r>
            <a:r>
              <a:rPr lang="en-US" sz="1800" b="1">
                <a:solidFill>
                  <a:srgbClr val="7F0055"/>
                </a:solidFill>
                <a:latin typeface="Consolas" panose="020B0609020204030204" pitchFamily="49" charset="0"/>
                <a:ea typeface="Times New Roman" panose="02020603050405020304" pitchFamily="18" charset="0"/>
              </a:rPr>
              <a:t>void</a:t>
            </a:r>
            <a:r>
              <a:rPr lang="en-US" sz="1800">
                <a:solidFill>
                  <a:srgbClr val="000000"/>
                </a:solidFill>
                <a:latin typeface="Consolas" panose="020B0609020204030204" pitchFamily="49" charset="0"/>
              </a:rPr>
              <a:t> main(String[] </a:t>
            </a:r>
            <a:r>
              <a:rPr lang="en-US" sz="1800">
                <a:solidFill>
                  <a:srgbClr val="6A3E3E"/>
                </a:solidFill>
                <a:latin typeface="Consolas" panose="020B0609020204030204" pitchFamily="49" charset="0"/>
              </a:rPr>
              <a:t>args</a:t>
            </a:r>
            <a:r>
              <a:rPr lang="en-US" sz="1800">
                <a:solidFill>
                  <a:srgbClr val="000000"/>
                </a:solidFill>
                <a:latin typeface="Consolas" panose="020B0609020204030204" pitchFamily="49" charset="0"/>
              </a:rPr>
              <a:t>) {</a:t>
            </a:r>
          </a:p>
          <a:p>
            <a:pPr>
              <a:buNone/>
            </a:pPr>
            <a:r>
              <a:rPr lang="en-US" sz="1800">
                <a:solidFill>
                  <a:srgbClr val="000000"/>
                </a:solidFill>
                <a:latin typeface="Consolas" panose="020B0609020204030204" pitchFamily="49" charset="0"/>
              </a:rPr>
              <a:t>      </a:t>
            </a:r>
            <a:r>
              <a:rPr lang="en-US" sz="1800" b="1">
                <a:solidFill>
                  <a:srgbClr val="7F0055"/>
                </a:solidFill>
                <a:latin typeface="Consolas" panose="020B0609020204030204" pitchFamily="49" charset="0"/>
                <a:ea typeface="Times New Roman" panose="02020603050405020304" pitchFamily="18" charset="0"/>
              </a:rPr>
              <a:t>final</a:t>
            </a:r>
            <a:r>
              <a:rPr lang="en-US" sz="1800">
                <a:solidFill>
                  <a:srgbClr val="000000"/>
                </a:solidFill>
                <a:latin typeface="Consolas" panose="020B0609020204030204" pitchFamily="49" charset="0"/>
              </a:rPr>
              <a:t> ITempCalcModel </a:t>
            </a:r>
            <a:r>
              <a:rPr lang="en-US" sz="1800">
                <a:solidFill>
                  <a:srgbClr val="6A3E3E"/>
                </a:solidFill>
                <a:latin typeface="Consolas" panose="020B0609020204030204" pitchFamily="49" charset="0"/>
              </a:rPr>
              <a:t>model</a:t>
            </a:r>
            <a:r>
              <a:rPr lang="en-US" sz="1800">
                <a:solidFill>
                  <a:srgbClr val="000000"/>
                </a:solidFill>
                <a:latin typeface="Consolas" panose="020B0609020204030204" pitchFamily="49" charset="0"/>
              </a:rPr>
              <a:t> = </a:t>
            </a:r>
            <a:r>
              <a:rPr lang="en-US" sz="1800" b="1">
                <a:solidFill>
                  <a:srgbClr val="7F0055"/>
                </a:solidFill>
                <a:latin typeface="Consolas" panose="020B0609020204030204" pitchFamily="49" charset="0"/>
                <a:ea typeface="Times New Roman" panose="02020603050405020304" pitchFamily="18" charset="0"/>
              </a:rPr>
              <a:t>new</a:t>
            </a:r>
            <a:r>
              <a:rPr lang="en-US" sz="1800">
                <a:solidFill>
                  <a:srgbClr val="000000"/>
                </a:solidFill>
                <a:latin typeface="Consolas" panose="020B0609020204030204" pitchFamily="49" charset="0"/>
              </a:rPr>
              <a:t> TempCalcModel();</a:t>
            </a:r>
          </a:p>
          <a:p>
            <a:pPr>
              <a:buNone/>
            </a:pPr>
            <a:r>
              <a:rPr lang="en-US" sz="1800">
                <a:solidFill>
                  <a:srgbClr val="000000"/>
                </a:solidFill>
                <a:latin typeface="Consolas" panose="020B0609020204030204" pitchFamily="49" charset="0"/>
              </a:rPr>
              <a:t>      (</a:t>
            </a:r>
            <a:r>
              <a:rPr lang="en-US" sz="1800" b="1">
                <a:solidFill>
                  <a:srgbClr val="7F0055"/>
                </a:solidFill>
                <a:latin typeface="Consolas" panose="020B0609020204030204" pitchFamily="49" charset="0"/>
                <a:ea typeface="Times New Roman" panose="02020603050405020304" pitchFamily="18" charset="0"/>
              </a:rPr>
              <a:t>new</a:t>
            </a:r>
            <a:r>
              <a:rPr lang="en-US" sz="1800">
                <a:solidFill>
                  <a:srgbClr val="000000"/>
                </a:solidFill>
                <a:latin typeface="Consolas" panose="020B0609020204030204" pitchFamily="49" charset="0"/>
              </a:rPr>
              <a:t> TempCalcView(</a:t>
            </a:r>
            <a:r>
              <a:rPr lang="en-US" sz="1800" b="1">
                <a:solidFill>
                  <a:srgbClr val="7F0055"/>
                </a:solidFill>
                <a:latin typeface="Consolas" panose="020B0609020204030204" pitchFamily="49" charset="0"/>
                <a:ea typeface="Times New Roman" panose="02020603050405020304" pitchFamily="18" charset="0"/>
              </a:rPr>
              <a:t>new</a:t>
            </a:r>
            <a:r>
              <a:rPr lang="en-US" sz="1800">
                <a:solidFill>
                  <a:srgbClr val="000000"/>
                </a:solidFill>
                <a:latin typeface="Consolas" panose="020B0609020204030204" pitchFamily="49" charset="0"/>
              </a:rPr>
              <a:t> IModelAdapter() {</a:t>
            </a:r>
          </a:p>
          <a:p>
            <a:pPr>
              <a:buNone/>
            </a:pPr>
            <a:r>
              <a:rPr lang="en-US" sz="1800">
                <a:solidFill>
                  <a:srgbClr val="000000"/>
                </a:solidFill>
                <a:latin typeface="Consolas" panose="020B0609020204030204" pitchFamily="49" charset="0"/>
              </a:rPr>
              <a:t>         </a:t>
            </a:r>
            <a:r>
              <a:rPr lang="en-US" sz="1800" b="1">
                <a:solidFill>
                  <a:srgbClr val="7F0055"/>
                </a:solidFill>
                <a:latin typeface="Consolas" panose="020B0609020204030204" pitchFamily="49" charset="0"/>
                <a:ea typeface="Times New Roman" panose="02020603050405020304" pitchFamily="18" charset="0"/>
              </a:rPr>
              <a:t>public</a:t>
            </a:r>
            <a:r>
              <a:rPr lang="en-US" sz="1800">
                <a:solidFill>
                  <a:srgbClr val="000000"/>
                </a:solidFill>
                <a:latin typeface="Consolas" panose="020B0609020204030204" pitchFamily="49" charset="0"/>
              </a:rPr>
              <a:t> </a:t>
            </a:r>
            <a:r>
              <a:rPr lang="en-US" sz="1800" b="1">
                <a:solidFill>
                  <a:srgbClr val="7F0055"/>
                </a:solidFill>
                <a:latin typeface="Consolas" panose="020B0609020204030204" pitchFamily="49" charset="0"/>
                <a:ea typeface="Times New Roman" panose="02020603050405020304" pitchFamily="18" charset="0"/>
              </a:rPr>
              <a:t>double</a:t>
            </a:r>
            <a:r>
              <a:rPr lang="en-US" sz="1800">
                <a:solidFill>
                  <a:srgbClr val="000000"/>
                </a:solidFill>
                <a:latin typeface="Consolas" panose="020B0609020204030204" pitchFamily="49" charset="0"/>
              </a:rPr>
              <a:t> FtoC(</a:t>
            </a:r>
            <a:r>
              <a:rPr lang="en-US" sz="1800" b="1">
                <a:solidFill>
                  <a:srgbClr val="7F0055"/>
                </a:solidFill>
                <a:latin typeface="Consolas" panose="020B0609020204030204" pitchFamily="49" charset="0"/>
                <a:ea typeface="Times New Roman" panose="02020603050405020304" pitchFamily="18" charset="0"/>
              </a:rPr>
              <a:t>double</a:t>
            </a:r>
            <a:r>
              <a:rPr lang="en-US" sz="1800">
                <a:solidFill>
                  <a:srgbClr val="000000"/>
                </a:solidFill>
                <a:latin typeface="Consolas" panose="020B0609020204030204" pitchFamily="49" charset="0"/>
              </a:rPr>
              <a:t> </a:t>
            </a:r>
            <a:r>
              <a:rPr lang="en-US" sz="1800">
                <a:solidFill>
                  <a:srgbClr val="6A3E3E"/>
                </a:solidFill>
                <a:latin typeface="Consolas" panose="020B0609020204030204" pitchFamily="49" charset="0"/>
              </a:rPr>
              <a:t>degreesFahrenheit</a:t>
            </a:r>
            <a:r>
              <a:rPr lang="en-US" sz="1800">
                <a:solidFill>
                  <a:srgbClr val="000000"/>
                </a:solidFill>
                <a:latin typeface="Consolas" panose="020B0609020204030204" pitchFamily="49" charset="0"/>
              </a:rPr>
              <a:t>) {</a:t>
            </a:r>
          </a:p>
          <a:p>
            <a:pPr>
              <a:buNone/>
            </a:pPr>
            <a:r>
              <a:rPr lang="en-US" sz="1800">
                <a:solidFill>
                  <a:srgbClr val="000000"/>
                </a:solidFill>
                <a:latin typeface="Consolas" panose="020B0609020204030204" pitchFamily="49" charset="0"/>
              </a:rPr>
              <a:t>            </a:t>
            </a:r>
            <a:r>
              <a:rPr lang="en-US" sz="1800" b="1">
                <a:solidFill>
                  <a:srgbClr val="7F0055"/>
                </a:solidFill>
                <a:latin typeface="Consolas" panose="020B0609020204030204" pitchFamily="49" charset="0"/>
                <a:ea typeface="Times New Roman" panose="02020603050405020304" pitchFamily="18" charset="0"/>
              </a:rPr>
              <a:t>return</a:t>
            </a:r>
            <a:r>
              <a:rPr lang="en-US" sz="1800">
                <a:solidFill>
                  <a:srgbClr val="000000"/>
                </a:solidFill>
                <a:latin typeface="Consolas" panose="020B0609020204030204" pitchFamily="49" charset="0"/>
              </a:rPr>
              <a:t> </a:t>
            </a:r>
            <a:r>
              <a:rPr lang="en-US" sz="1800">
                <a:solidFill>
                  <a:srgbClr val="6A3E3E"/>
                </a:solidFill>
                <a:latin typeface="Consolas" panose="020B0609020204030204" pitchFamily="49" charset="0"/>
              </a:rPr>
              <a:t>model</a:t>
            </a:r>
            <a:r>
              <a:rPr lang="en-US" sz="1800">
                <a:solidFill>
                  <a:srgbClr val="000000"/>
                </a:solidFill>
                <a:latin typeface="Consolas" panose="020B0609020204030204" pitchFamily="49" charset="0"/>
              </a:rPr>
              <a:t>.convertFtoC(</a:t>
            </a:r>
            <a:r>
              <a:rPr lang="en-US" sz="1800">
                <a:solidFill>
                  <a:srgbClr val="6A3E3E"/>
                </a:solidFill>
                <a:latin typeface="Consolas" panose="020B0609020204030204" pitchFamily="49" charset="0"/>
              </a:rPr>
              <a:t>degreesFahrenheit</a:t>
            </a:r>
            <a:r>
              <a:rPr lang="en-US" sz="1800">
                <a:solidFill>
                  <a:srgbClr val="000000"/>
                </a:solidFill>
                <a:latin typeface="Consolas" panose="020B0609020204030204" pitchFamily="49" charset="0"/>
              </a:rPr>
              <a:t>);</a:t>
            </a:r>
          </a:p>
          <a:p>
            <a:pPr>
              <a:buNone/>
            </a:pPr>
            <a:r>
              <a:rPr lang="en-US" sz="1800">
                <a:solidFill>
                  <a:srgbClr val="000000"/>
                </a:solidFill>
                <a:latin typeface="Consolas" panose="020B0609020204030204" pitchFamily="49" charset="0"/>
              </a:rPr>
              <a:t>         }</a:t>
            </a:r>
          </a:p>
          <a:p>
            <a:pPr>
              <a:buNone/>
            </a:pPr>
            <a:r>
              <a:rPr lang="en-US" sz="1800">
                <a:solidFill>
                  <a:srgbClr val="000000"/>
                </a:solidFill>
                <a:latin typeface="Consolas" panose="020B0609020204030204" pitchFamily="49" charset="0"/>
              </a:rPr>
              <a:t>         </a:t>
            </a:r>
            <a:r>
              <a:rPr lang="en-US" sz="1800" b="1">
                <a:solidFill>
                  <a:srgbClr val="7F0055"/>
                </a:solidFill>
                <a:latin typeface="Consolas" panose="020B0609020204030204" pitchFamily="49" charset="0"/>
                <a:ea typeface="Times New Roman" panose="02020603050405020304" pitchFamily="18" charset="0"/>
              </a:rPr>
              <a:t>public</a:t>
            </a:r>
            <a:r>
              <a:rPr lang="en-US" sz="1800">
                <a:solidFill>
                  <a:srgbClr val="000000"/>
                </a:solidFill>
                <a:latin typeface="Consolas" panose="020B0609020204030204" pitchFamily="49" charset="0"/>
              </a:rPr>
              <a:t> </a:t>
            </a:r>
            <a:r>
              <a:rPr lang="en-US" sz="1800" b="1">
                <a:solidFill>
                  <a:srgbClr val="7F0055"/>
                </a:solidFill>
                <a:latin typeface="Consolas" panose="020B0609020204030204" pitchFamily="49" charset="0"/>
                <a:ea typeface="Times New Roman" panose="02020603050405020304" pitchFamily="18" charset="0"/>
              </a:rPr>
              <a:t>double</a:t>
            </a:r>
            <a:r>
              <a:rPr lang="en-US" sz="1800">
                <a:solidFill>
                  <a:srgbClr val="000000"/>
                </a:solidFill>
                <a:latin typeface="Consolas" panose="020B0609020204030204" pitchFamily="49" charset="0"/>
              </a:rPr>
              <a:t> CtoF(</a:t>
            </a:r>
            <a:r>
              <a:rPr lang="en-US" sz="1800" b="1">
                <a:solidFill>
                  <a:srgbClr val="7F0055"/>
                </a:solidFill>
                <a:latin typeface="Consolas" panose="020B0609020204030204" pitchFamily="49" charset="0"/>
                <a:ea typeface="Times New Roman" panose="02020603050405020304" pitchFamily="18" charset="0"/>
              </a:rPr>
              <a:t>double</a:t>
            </a:r>
            <a:r>
              <a:rPr lang="en-US" sz="1800">
                <a:solidFill>
                  <a:srgbClr val="000000"/>
                </a:solidFill>
                <a:latin typeface="Consolas" panose="020B0609020204030204" pitchFamily="49" charset="0"/>
              </a:rPr>
              <a:t> </a:t>
            </a:r>
            <a:r>
              <a:rPr lang="en-US" sz="1800">
                <a:solidFill>
                  <a:srgbClr val="6A3E3E"/>
                </a:solidFill>
                <a:latin typeface="Consolas" panose="020B0609020204030204" pitchFamily="49" charset="0"/>
              </a:rPr>
              <a:t>degreesCelsius</a:t>
            </a:r>
            <a:r>
              <a:rPr lang="en-US" sz="1800">
                <a:solidFill>
                  <a:srgbClr val="000000"/>
                </a:solidFill>
                <a:latin typeface="Consolas" panose="020B0609020204030204" pitchFamily="49" charset="0"/>
              </a:rPr>
              <a:t>) {</a:t>
            </a:r>
          </a:p>
          <a:p>
            <a:pPr>
              <a:buNone/>
            </a:pPr>
            <a:r>
              <a:rPr lang="en-US" sz="1800">
                <a:solidFill>
                  <a:srgbClr val="000000"/>
                </a:solidFill>
                <a:latin typeface="Consolas" panose="020B0609020204030204" pitchFamily="49" charset="0"/>
              </a:rPr>
              <a:t>            </a:t>
            </a:r>
            <a:r>
              <a:rPr lang="en-US" sz="1800" b="1">
                <a:solidFill>
                  <a:srgbClr val="7F0055"/>
                </a:solidFill>
                <a:latin typeface="Consolas" panose="020B0609020204030204" pitchFamily="49" charset="0"/>
                <a:ea typeface="Times New Roman" panose="02020603050405020304" pitchFamily="18" charset="0"/>
              </a:rPr>
              <a:t>return</a:t>
            </a:r>
            <a:r>
              <a:rPr lang="en-US" sz="1800">
                <a:solidFill>
                  <a:srgbClr val="000000"/>
                </a:solidFill>
                <a:latin typeface="Consolas" panose="020B0609020204030204" pitchFamily="49" charset="0"/>
              </a:rPr>
              <a:t> </a:t>
            </a:r>
            <a:r>
              <a:rPr lang="en-US" sz="1800">
                <a:solidFill>
                  <a:srgbClr val="6A3E3E"/>
                </a:solidFill>
                <a:latin typeface="Consolas" panose="020B0609020204030204" pitchFamily="49" charset="0"/>
              </a:rPr>
              <a:t>model</a:t>
            </a:r>
            <a:r>
              <a:rPr lang="en-US" sz="1800">
                <a:solidFill>
                  <a:srgbClr val="000000"/>
                </a:solidFill>
                <a:latin typeface="Consolas" panose="020B0609020204030204" pitchFamily="49" charset="0"/>
              </a:rPr>
              <a:t>.convertCtoF(</a:t>
            </a:r>
            <a:r>
              <a:rPr lang="en-US" sz="1800">
                <a:solidFill>
                  <a:srgbClr val="6A3E3E"/>
                </a:solidFill>
                <a:latin typeface="Consolas" panose="020B0609020204030204" pitchFamily="49" charset="0"/>
              </a:rPr>
              <a:t>degreesCelsius</a:t>
            </a:r>
            <a:r>
              <a:rPr lang="en-US" sz="1800">
                <a:solidFill>
                  <a:srgbClr val="000000"/>
                </a:solidFill>
                <a:latin typeface="Consolas" panose="020B0609020204030204" pitchFamily="49" charset="0"/>
              </a:rPr>
              <a:t>);</a:t>
            </a:r>
          </a:p>
          <a:p>
            <a:pPr>
              <a:buNone/>
            </a:pPr>
            <a:r>
              <a:rPr lang="en-US" sz="1800">
                <a:solidFill>
                  <a:srgbClr val="000000"/>
                </a:solidFill>
                <a:latin typeface="Consolas" panose="020B0609020204030204" pitchFamily="49" charset="0"/>
              </a:rPr>
              <a:t>         }</a:t>
            </a:r>
          </a:p>
          <a:p>
            <a:pPr>
              <a:buNone/>
            </a:pPr>
            <a:r>
              <a:rPr lang="en-US" sz="1800">
                <a:solidFill>
                  <a:srgbClr val="000000"/>
                </a:solidFill>
                <a:latin typeface="Consolas" panose="020B0609020204030204" pitchFamily="49" charset="0"/>
              </a:rPr>
              <a:t>      })).setVisible(</a:t>
            </a:r>
            <a:r>
              <a:rPr lang="en-US" sz="1800" b="1">
                <a:solidFill>
                  <a:srgbClr val="7F0055"/>
                </a:solidFill>
                <a:latin typeface="Consolas" panose="020B0609020204030204" pitchFamily="49" charset="0"/>
                <a:ea typeface="Times New Roman" panose="02020603050405020304" pitchFamily="18" charset="0"/>
              </a:rPr>
              <a:t>true</a:t>
            </a:r>
            <a:r>
              <a:rPr lang="en-US" sz="1800">
                <a:solidFill>
                  <a:srgbClr val="000000"/>
                </a:solidFill>
                <a:latin typeface="Consolas" panose="020B0609020204030204" pitchFamily="49" charset="0"/>
              </a:rPr>
              <a:t>);</a:t>
            </a:r>
          </a:p>
          <a:p>
            <a:pPr>
              <a:buNone/>
            </a:pPr>
            <a:r>
              <a:rPr lang="en-US" sz="1800">
                <a:solidFill>
                  <a:srgbClr val="000000"/>
                </a:solidFill>
                <a:latin typeface="Consolas" panose="020B0609020204030204" pitchFamily="49" charset="0"/>
              </a:rPr>
              <a:t>   }</a:t>
            </a:r>
          </a:p>
          <a:p>
            <a:pPr>
              <a:buNone/>
            </a:pPr>
            <a:r>
              <a:rPr lang="en-US" sz="1800">
                <a:solidFill>
                  <a:srgbClr val="000000"/>
                </a:solidFill>
                <a:latin typeface="Consolas" panose="020B0609020204030204" pitchFamily="49" charset="0"/>
              </a:rPr>
              <a:t>}</a:t>
            </a:r>
            <a:endParaRPr lang="en-US" sz="1800">
              <a:solidFill>
                <a:srgbClr val="7F0055"/>
              </a:solidFill>
              <a:latin typeface="Consolas" panose="020B0609020204030204" pitchFamily="49" charset="0"/>
              <a:ea typeface="Times New Roman" panose="02020603050405020304" pitchFamily="18" charset="0"/>
            </a:endParaRPr>
          </a:p>
        </p:txBody>
      </p:sp>
      <p:sp>
        <p:nvSpPr>
          <p:cNvPr id="5" name="Rectangle 4"/>
          <p:cNvSpPr/>
          <p:nvPr/>
        </p:nvSpPr>
        <p:spPr>
          <a:xfrm>
            <a:off x="493986" y="1287482"/>
            <a:ext cx="8229600" cy="1228028"/>
          </a:xfrm>
          <a:prstGeom prst="rect">
            <a:avLst/>
          </a:prstGeom>
          <a:solidFill>
            <a:srgbClr val="FFFFCC"/>
          </a:solidFill>
          <a:ln>
            <a:solidFill>
              <a:schemeClr val="tx1"/>
            </a:solidFill>
          </a:ln>
        </p:spPr>
        <p:txBody>
          <a:bodyPr wrap="square">
            <a:spAutoFit/>
          </a:bodyPr>
          <a:lstStyle/>
          <a:p>
            <a:pPr>
              <a:buNone/>
            </a:pPr>
            <a:r>
              <a:rPr lang="en-US" sz="1800" b="1">
                <a:solidFill>
                  <a:srgbClr val="7F0055"/>
                </a:solidFill>
                <a:latin typeface="Consolas" panose="020B0609020204030204" pitchFamily="49" charset="0"/>
                <a:ea typeface="Times New Roman" panose="02020603050405020304" pitchFamily="18" charset="0"/>
              </a:rPr>
              <a:t>public</a:t>
            </a:r>
            <a:r>
              <a:rPr lang="en-US" sz="1800">
                <a:solidFill>
                  <a:srgbClr val="000000"/>
                </a:solidFill>
                <a:latin typeface="Consolas" panose="020B0609020204030204" pitchFamily="49" charset="0"/>
              </a:rPr>
              <a:t> </a:t>
            </a:r>
            <a:r>
              <a:rPr lang="en-US" sz="1800" b="1">
                <a:solidFill>
                  <a:srgbClr val="7F0055"/>
                </a:solidFill>
                <a:latin typeface="Consolas" panose="020B0609020204030204" pitchFamily="49" charset="0"/>
                <a:ea typeface="Times New Roman" panose="02020603050405020304" pitchFamily="18" charset="0"/>
              </a:rPr>
              <a:t>interface</a:t>
            </a:r>
            <a:r>
              <a:rPr lang="en-US" sz="1800">
                <a:solidFill>
                  <a:srgbClr val="000000"/>
                </a:solidFill>
                <a:latin typeface="Consolas" panose="020B0609020204030204" pitchFamily="49" charset="0"/>
              </a:rPr>
              <a:t> IModelAdapter {</a:t>
            </a:r>
          </a:p>
          <a:p>
            <a:pPr>
              <a:buNone/>
            </a:pPr>
            <a:r>
              <a:rPr lang="en-US" sz="1800">
                <a:solidFill>
                  <a:srgbClr val="7F0055"/>
                </a:solidFill>
                <a:latin typeface="Consolas" panose="020B0609020204030204" pitchFamily="49" charset="0"/>
              </a:rPr>
              <a:t>   </a:t>
            </a:r>
            <a:r>
              <a:rPr lang="en-US" sz="1800" b="1">
                <a:solidFill>
                  <a:srgbClr val="7F0055"/>
                </a:solidFill>
                <a:latin typeface="Consolas" panose="020B0609020204030204" pitchFamily="49" charset="0"/>
                <a:ea typeface="Times New Roman" panose="02020603050405020304" pitchFamily="18" charset="0"/>
              </a:rPr>
              <a:t>double</a:t>
            </a:r>
            <a:r>
              <a:rPr lang="en-US" sz="1800">
                <a:solidFill>
                  <a:srgbClr val="000000"/>
                </a:solidFill>
                <a:latin typeface="Consolas" panose="020B0609020204030204" pitchFamily="49" charset="0"/>
              </a:rPr>
              <a:t> FtoC(</a:t>
            </a:r>
            <a:r>
              <a:rPr lang="en-US" sz="1800" b="1">
                <a:solidFill>
                  <a:srgbClr val="7F0055"/>
                </a:solidFill>
                <a:latin typeface="Consolas" panose="020B0609020204030204" pitchFamily="49" charset="0"/>
                <a:ea typeface="Times New Roman" panose="02020603050405020304" pitchFamily="18" charset="0"/>
              </a:rPr>
              <a:t>double</a:t>
            </a:r>
            <a:r>
              <a:rPr lang="en-US" sz="1800">
                <a:solidFill>
                  <a:srgbClr val="000000"/>
                </a:solidFill>
                <a:latin typeface="Consolas" panose="020B0609020204030204" pitchFamily="49" charset="0"/>
              </a:rPr>
              <a:t> </a:t>
            </a:r>
            <a:r>
              <a:rPr lang="en-US" sz="1800">
                <a:solidFill>
                  <a:srgbClr val="6A3E3E"/>
                </a:solidFill>
                <a:latin typeface="Consolas" panose="020B0609020204030204" pitchFamily="49" charset="0"/>
              </a:rPr>
              <a:t>degreesFahrenheit</a:t>
            </a:r>
            <a:r>
              <a:rPr lang="en-US" sz="1800">
                <a:solidFill>
                  <a:srgbClr val="000000"/>
                </a:solidFill>
                <a:latin typeface="Consolas" panose="020B0609020204030204" pitchFamily="49" charset="0"/>
              </a:rPr>
              <a:t>);</a:t>
            </a:r>
          </a:p>
          <a:p>
            <a:pPr>
              <a:buNone/>
            </a:pPr>
            <a:r>
              <a:rPr lang="en-US" sz="1800">
                <a:solidFill>
                  <a:srgbClr val="7F0055"/>
                </a:solidFill>
                <a:latin typeface="Consolas" panose="020B0609020204030204" pitchFamily="49" charset="0"/>
              </a:rPr>
              <a:t>   </a:t>
            </a:r>
            <a:r>
              <a:rPr lang="en-US" sz="1800" b="1">
                <a:solidFill>
                  <a:srgbClr val="7F0055"/>
                </a:solidFill>
                <a:latin typeface="Consolas" panose="020B0609020204030204" pitchFamily="49" charset="0"/>
                <a:ea typeface="Times New Roman" panose="02020603050405020304" pitchFamily="18" charset="0"/>
              </a:rPr>
              <a:t>double</a:t>
            </a:r>
            <a:r>
              <a:rPr lang="en-US" sz="1800">
                <a:solidFill>
                  <a:srgbClr val="000000"/>
                </a:solidFill>
                <a:latin typeface="Consolas" panose="020B0609020204030204" pitchFamily="49" charset="0"/>
              </a:rPr>
              <a:t> CtoF(</a:t>
            </a:r>
            <a:r>
              <a:rPr lang="en-US" sz="1800" b="1">
                <a:solidFill>
                  <a:srgbClr val="7F0055"/>
                </a:solidFill>
                <a:latin typeface="Consolas" panose="020B0609020204030204" pitchFamily="49" charset="0"/>
                <a:ea typeface="Times New Roman" panose="02020603050405020304" pitchFamily="18" charset="0"/>
              </a:rPr>
              <a:t>double</a:t>
            </a:r>
            <a:r>
              <a:rPr lang="en-US" sz="1800">
                <a:solidFill>
                  <a:srgbClr val="000000"/>
                </a:solidFill>
                <a:latin typeface="Consolas" panose="020B0609020204030204" pitchFamily="49" charset="0"/>
              </a:rPr>
              <a:t> </a:t>
            </a:r>
            <a:r>
              <a:rPr lang="en-US" sz="1800">
                <a:solidFill>
                  <a:srgbClr val="6A3E3E"/>
                </a:solidFill>
                <a:latin typeface="Consolas" panose="020B0609020204030204" pitchFamily="49" charset="0"/>
              </a:rPr>
              <a:t>degreesCelsius</a:t>
            </a:r>
            <a:r>
              <a:rPr lang="en-US" sz="1800">
                <a:solidFill>
                  <a:srgbClr val="000000"/>
                </a:solidFill>
                <a:latin typeface="Consolas" panose="020B0609020204030204" pitchFamily="49" charset="0"/>
              </a:rPr>
              <a:t>);</a:t>
            </a:r>
          </a:p>
          <a:p>
            <a:pPr>
              <a:buNone/>
            </a:pPr>
            <a:r>
              <a:rPr lang="en-US" sz="1800">
                <a:solidFill>
                  <a:srgbClr val="000000"/>
                </a:solidFill>
                <a:latin typeface="Consolas" panose="020B0609020204030204" pitchFamily="49" charset="0"/>
              </a:rPr>
              <a:t>}</a:t>
            </a:r>
            <a:endParaRPr lang="en-US" sz="1800">
              <a:solidFill>
                <a:srgbClr val="7F0055"/>
              </a:solidFill>
              <a:latin typeface="Consolas" panose="020B0609020204030204" pitchFamily="49" charset="0"/>
              <a:ea typeface="Times New Roman" panose="02020603050405020304" pitchFamily="18" charset="0"/>
            </a:endParaRPr>
          </a:p>
        </p:txBody>
      </p:sp>
    </p:spTree>
    <p:extLst>
      <p:ext uri="{BB962C8B-B14F-4D97-AF65-F5344CB8AC3E}">
        <p14:creationId xmlns:p14="http://schemas.microsoft.com/office/powerpoint/2010/main" val="578029288"/>
      </p:ext>
    </p:extLst>
  </p:cSld>
  <p:clrMapOvr>
    <a:masterClrMapping/>
  </p:clrMapOvr>
  <p:transition>
    <p:dissolv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4"/>
          <p:cNvSpPr>
            <a:spLocks noGrp="1" noChangeArrowheads="1"/>
          </p:cNvSpPr>
          <p:nvPr>
            <p:ph type="title"/>
          </p:nvPr>
        </p:nvSpPr>
        <p:spPr/>
        <p:txBody>
          <a:bodyPr/>
          <a:lstStyle/>
          <a:p>
            <a:r>
              <a:rPr lang="en-US" altLang="en-US"/>
              <a:t>MVC As An Aggregate Design Pattern</a:t>
            </a:r>
          </a:p>
        </p:txBody>
      </p:sp>
      <p:sp>
        <p:nvSpPr>
          <p:cNvPr id="18436" name="Rectangle 7"/>
          <p:cNvSpPr>
            <a:spLocks noGrp="1" noChangeArrowheads="1"/>
          </p:cNvSpPr>
          <p:nvPr>
            <p:ph idx="1"/>
          </p:nvPr>
        </p:nvSpPr>
        <p:spPr/>
        <p:txBody>
          <a:bodyPr>
            <a:normAutofit/>
          </a:bodyPr>
          <a:lstStyle/>
          <a:p>
            <a:pPr>
              <a:buFont typeface="Wingdings" pitchFamily="2" charset="2"/>
              <a:buNone/>
            </a:pPr>
            <a:r>
              <a:rPr lang="en-US" altLang="en-US"/>
              <a:t>MVC is set of patterns together in the same design.</a:t>
            </a:r>
          </a:p>
          <a:p>
            <a:r>
              <a:rPr lang="en-US" altLang="en-US"/>
              <a:t>Model uses </a:t>
            </a:r>
            <a:r>
              <a:rPr lang="en-US" altLang="en-US" b="0">
                <a:solidFill>
                  <a:srgbClr val="0000D8"/>
                </a:solidFill>
              </a:rPr>
              <a:t>Observer</a:t>
            </a:r>
            <a:r>
              <a:rPr lang="en-US" altLang="en-US"/>
              <a:t> to keep views and controllers updated on the latest state changes.</a:t>
            </a:r>
          </a:p>
          <a:p>
            <a:r>
              <a:rPr lang="en-US" altLang="en-US"/>
              <a:t>View and Controller implement a </a:t>
            </a:r>
            <a:r>
              <a:rPr lang="en-US" altLang="en-US" b="0">
                <a:solidFill>
                  <a:srgbClr val="0000D8"/>
                </a:solidFill>
              </a:rPr>
              <a:t>Strategy Pattern</a:t>
            </a:r>
          </a:p>
          <a:p>
            <a:pPr lvl="1"/>
            <a:r>
              <a:rPr lang="en-US" altLang="en-US"/>
              <a:t>Example: Controller is the behavior of the view and can be easily exchanged with another controller if you want different behavior.</a:t>
            </a:r>
          </a:p>
          <a:p>
            <a:r>
              <a:rPr lang="en-US" altLang="en-US"/>
              <a:t>View also uses a pattern internally to manage the windows buttons and other components of the display =&gt; the </a:t>
            </a:r>
            <a:r>
              <a:rPr lang="en-US" altLang="en-US" b="0">
                <a:solidFill>
                  <a:srgbClr val="0000D8"/>
                </a:solidFill>
              </a:rPr>
              <a:t>Composite Pattern</a:t>
            </a:r>
          </a:p>
        </p:txBody>
      </p:sp>
      <p:sp>
        <p:nvSpPr>
          <p:cNvPr id="2" name="Date Placeholder 1"/>
          <p:cNvSpPr>
            <a:spLocks noGrp="1"/>
          </p:cNvSpPr>
          <p:nvPr>
            <p:ph type="dt" sz="half" idx="10"/>
          </p:nvPr>
        </p:nvSpPr>
        <p:spPr/>
        <p:txBody>
          <a:bodyPr/>
          <a:lstStyle/>
          <a:p>
            <a:r>
              <a:rPr lang="en-US" altLang="en-US"/>
              <a:t>20/12/2013</a:t>
            </a:r>
          </a:p>
        </p:txBody>
      </p:sp>
      <p:sp>
        <p:nvSpPr>
          <p:cNvPr id="4" name="Slide Number Placeholder 3"/>
          <p:cNvSpPr>
            <a:spLocks noGrp="1"/>
          </p:cNvSpPr>
          <p:nvPr>
            <p:ph type="sldNum" sz="quarter" idx="12"/>
          </p:nvPr>
        </p:nvSpPr>
        <p:spPr/>
        <p:txBody>
          <a:bodyPr/>
          <a:lstStyle/>
          <a:p>
            <a:fld id="{F699691D-852A-4885-8278-7AB83B05D97E}" type="slidenum">
              <a:rPr lang="en-US" altLang="en-US" smtClean="0"/>
              <a:pPr/>
              <a:t>17</a:t>
            </a:fld>
            <a:endParaRPr lang="en-US" altLang="en-US"/>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ltLang="en-US"/>
              <a:t>MVC pattern structure</a:t>
            </a:r>
          </a:p>
        </p:txBody>
      </p:sp>
      <p:sp>
        <p:nvSpPr>
          <p:cNvPr id="2" name="Content Placeholder 1"/>
          <p:cNvSpPr>
            <a:spLocks noGrp="1"/>
          </p:cNvSpPr>
          <p:nvPr>
            <p:ph idx="1"/>
          </p:nvPr>
        </p:nvSpPr>
        <p:spPr/>
        <p:txBody>
          <a:bodyPr/>
          <a:lstStyle/>
          <a:p>
            <a:endParaRPr lang="vi-VN"/>
          </a:p>
        </p:txBody>
      </p:sp>
      <p:sp>
        <p:nvSpPr>
          <p:cNvPr id="3" name="Date Placeholder 2"/>
          <p:cNvSpPr>
            <a:spLocks noGrp="1"/>
          </p:cNvSpPr>
          <p:nvPr>
            <p:ph type="dt" sz="half" idx="10"/>
          </p:nvPr>
        </p:nvSpPr>
        <p:spPr/>
        <p:txBody>
          <a:bodyPr/>
          <a:lstStyle/>
          <a:p>
            <a:r>
              <a:rPr lang="en-US" altLang="en-US"/>
              <a:t>20/12/2013</a:t>
            </a:r>
          </a:p>
        </p:txBody>
      </p:sp>
      <p:sp>
        <p:nvSpPr>
          <p:cNvPr id="5" name="Slide Number Placeholder 4"/>
          <p:cNvSpPr>
            <a:spLocks noGrp="1"/>
          </p:cNvSpPr>
          <p:nvPr>
            <p:ph type="sldNum" sz="quarter" idx="12"/>
          </p:nvPr>
        </p:nvSpPr>
        <p:spPr/>
        <p:txBody>
          <a:bodyPr/>
          <a:lstStyle/>
          <a:p>
            <a:fld id="{F699691D-852A-4885-8278-7AB83B05D97E}" type="slidenum">
              <a:rPr lang="en-US" altLang="en-US" smtClean="0"/>
              <a:pPr/>
              <a:t>18</a:t>
            </a:fld>
            <a:endParaRPr lang="en-US" altLang="en-US"/>
          </a:p>
        </p:txBody>
      </p:sp>
      <p:pic>
        <p:nvPicPr>
          <p:cNvPr id="9830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19200"/>
            <a:ext cx="9144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685800" y="4764512"/>
            <a:ext cx="1902372" cy="264688"/>
          </a:xfrm>
          <a:prstGeom prst="rect">
            <a:avLst/>
          </a:prstGeom>
          <a:noFill/>
        </p:spPr>
        <p:txBody>
          <a:bodyPr wrap="square" rtlCol="0">
            <a:spAutoFit/>
          </a:bodyPr>
          <a:lstStyle/>
          <a:p>
            <a:pPr>
              <a:buNone/>
            </a:pPr>
            <a:r>
              <a:rPr lang="en-US" sz="1400">
                <a:latin typeface="Arial" panose="020B0604020202020204" pitchFamily="34" charset="0"/>
                <a:cs typeface="Arial" panose="020B0604020202020204" pitchFamily="34" charset="0"/>
              </a:rPr>
              <a:t>-controler:IControler</a:t>
            </a: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034BF-CCFC-47CC-B308-C9BAA70ECFE9}"/>
              </a:ext>
            </a:extLst>
          </p:cNvPr>
          <p:cNvSpPr>
            <a:spLocks noGrp="1"/>
          </p:cNvSpPr>
          <p:nvPr>
            <p:ph type="title"/>
          </p:nvPr>
        </p:nvSpPr>
        <p:spPr/>
        <p:txBody>
          <a:bodyPr/>
          <a:lstStyle/>
          <a:p>
            <a:r>
              <a:rPr lang="en-US" altLang="en-US"/>
              <a:t>MVC pattern structure</a:t>
            </a:r>
            <a:endParaRPr lang="en-US"/>
          </a:p>
        </p:txBody>
      </p:sp>
      <p:sp>
        <p:nvSpPr>
          <p:cNvPr id="4" name="Date Placeholder 3">
            <a:extLst>
              <a:ext uri="{FF2B5EF4-FFF2-40B4-BE49-F238E27FC236}">
                <a16:creationId xmlns:a16="http://schemas.microsoft.com/office/drawing/2014/main" id="{D50D756B-BA88-4B2C-A15C-9E24526AEE9A}"/>
              </a:ext>
            </a:extLst>
          </p:cNvPr>
          <p:cNvSpPr>
            <a:spLocks noGrp="1"/>
          </p:cNvSpPr>
          <p:nvPr>
            <p:ph type="dt" sz="half" idx="10"/>
          </p:nvPr>
        </p:nvSpPr>
        <p:spPr/>
        <p:txBody>
          <a:bodyPr/>
          <a:lstStyle/>
          <a:p>
            <a:r>
              <a:rPr lang="en-US" altLang="en-US"/>
              <a:t>20/12/2013</a:t>
            </a:r>
          </a:p>
        </p:txBody>
      </p:sp>
      <p:sp>
        <p:nvSpPr>
          <p:cNvPr id="5" name="Slide Number Placeholder 4">
            <a:extLst>
              <a:ext uri="{FF2B5EF4-FFF2-40B4-BE49-F238E27FC236}">
                <a16:creationId xmlns:a16="http://schemas.microsoft.com/office/drawing/2014/main" id="{61A6BE57-381E-4E4C-A930-ABE1E5342B19}"/>
              </a:ext>
            </a:extLst>
          </p:cNvPr>
          <p:cNvSpPr>
            <a:spLocks noGrp="1"/>
          </p:cNvSpPr>
          <p:nvPr>
            <p:ph type="sldNum" sz="quarter" idx="12"/>
          </p:nvPr>
        </p:nvSpPr>
        <p:spPr/>
        <p:txBody>
          <a:bodyPr/>
          <a:lstStyle/>
          <a:p>
            <a:fld id="{F699691D-852A-4885-8278-7AB83B05D97E}" type="slidenum">
              <a:rPr lang="en-US" altLang="en-US" smtClean="0"/>
              <a:pPr/>
              <a:t>19</a:t>
            </a:fld>
            <a:endParaRPr lang="en-US" altLang="en-US"/>
          </a:p>
        </p:txBody>
      </p:sp>
      <p:grpSp>
        <p:nvGrpSpPr>
          <p:cNvPr id="67" name="Group 66">
            <a:extLst>
              <a:ext uri="{FF2B5EF4-FFF2-40B4-BE49-F238E27FC236}">
                <a16:creationId xmlns:a16="http://schemas.microsoft.com/office/drawing/2014/main" id="{5B2B1EB6-C1AA-41E5-A2A7-D7FC239A17CA}"/>
              </a:ext>
            </a:extLst>
          </p:cNvPr>
          <p:cNvGrpSpPr/>
          <p:nvPr/>
        </p:nvGrpSpPr>
        <p:grpSpPr>
          <a:xfrm>
            <a:off x="152400" y="2019300"/>
            <a:ext cx="8947151" cy="3308350"/>
            <a:chOff x="223837" y="2019300"/>
            <a:chExt cx="8947151" cy="3308350"/>
          </a:xfrm>
        </p:grpSpPr>
        <p:sp>
          <p:nvSpPr>
            <p:cNvPr id="9" name="Rectangle 5">
              <a:extLst>
                <a:ext uri="{FF2B5EF4-FFF2-40B4-BE49-F238E27FC236}">
                  <a16:creationId xmlns:a16="http://schemas.microsoft.com/office/drawing/2014/main" id="{BBE98A7F-717D-4DE5-A4F3-AC2F218A2BFC}"/>
                </a:ext>
              </a:extLst>
            </p:cNvPr>
            <p:cNvSpPr>
              <a:spLocks noChangeArrowheads="1"/>
            </p:cNvSpPr>
            <p:nvPr/>
          </p:nvSpPr>
          <p:spPr bwMode="auto">
            <a:xfrm>
              <a:off x="466725" y="2138363"/>
              <a:ext cx="1254125" cy="1008063"/>
            </a:xfrm>
            <a:prstGeom prst="rect">
              <a:avLst/>
            </a:prstGeom>
            <a:solidFill>
              <a:srgbClr val="FFFFB9"/>
            </a:solidFill>
            <a:ln w="15875">
              <a:solidFill>
                <a:srgbClr val="8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 name="Rectangle 6">
              <a:extLst>
                <a:ext uri="{FF2B5EF4-FFF2-40B4-BE49-F238E27FC236}">
                  <a16:creationId xmlns:a16="http://schemas.microsoft.com/office/drawing/2014/main" id="{824EDE83-6C8D-497D-9215-F89985EADEE9}"/>
                </a:ext>
              </a:extLst>
            </p:cNvPr>
            <p:cNvSpPr>
              <a:spLocks noChangeArrowheads="1"/>
            </p:cNvSpPr>
            <p:nvPr/>
          </p:nvSpPr>
          <p:spPr bwMode="auto">
            <a:xfrm>
              <a:off x="708025" y="2393950"/>
              <a:ext cx="846138"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Tahoma" panose="020B0604030504040204" pitchFamily="34" charset="0"/>
                </a:rPr>
                <a:t>Observer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7">
              <a:extLst>
                <a:ext uri="{FF2B5EF4-FFF2-40B4-BE49-F238E27FC236}">
                  <a16:creationId xmlns:a16="http://schemas.microsoft.com/office/drawing/2014/main" id="{E0B34C7C-D3F9-4663-8692-DD4AC0855DA2}"/>
                </a:ext>
              </a:extLst>
            </p:cNvPr>
            <p:cNvSpPr>
              <a:spLocks noChangeArrowheads="1"/>
            </p:cNvSpPr>
            <p:nvPr/>
          </p:nvSpPr>
          <p:spPr bwMode="auto">
            <a:xfrm>
              <a:off x="541337" y="2198688"/>
              <a:ext cx="1193800"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Tahoma" panose="020B0604030504040204" pitchFamily="34" charset="0"/>
                </a:rPr>
                <a:t>&lt;&lt;interface&gt;&gt;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Line 8">
              <a:extLst>
                <a:ext uri="{FF2B5EF4-FFF2-40B4-BE49-F238E27FC236}">
                  <a16:creationId xmlns:a16="http://schemas.microsoft.com/office/drawing/2014/main" id="{B8A4E6F6-8FAD-4056-AB50-D0FE16BC2837}"/>
                </a:ext>
              </a:extLst>
            </p:cNvPr>
            <p:cNvSpPr>
              <a:spLocks noChangeShapeType="1"/>
            </p:cNvSpPr>
            <p:nvPr/>
          </p:nvSpPr>
          <p:spPr bwMode="auto">
            <a:xfrm>
              <a:off x="466725" y="2665413"/>
              <a:ext cx="1268413" cy="0"/>
            </a:xfrm>
            <a:prstGeom prst="line">
              <a:avLst/>
            </a:prstGeom>
            <a:noFill/>
            <a:ln w="15875">
              <a:solidFill>
                <a:srgbClr val="8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9">
              <a:extLst>
                <a:ext uri="{FF2B5EF4-FFF2-40B4-BE49-F238E27FC236}">
                  <a16:creationId xmlns:a16="http://schemas.microsoft.com/office/drawing/2014/main" id="{F37AF53E-1A6B-4CD6-8606-A79852726BDF}"/>
                </a:ext>
              </a:extLst>
            </p:cNvPr>
            <p:cNvSpPr>
              <a:spLocks noChangeArrowheads="1"/>
            </p:cNvSpPr>
            <p:nvPr/>
          </p:nvSpPr>
          <p:spPr bwMode="auto">
            <a:xfrm>
              <a:off x="541337" y="2860675"/>
              <a:ext cx="831850"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Tahoma" panose="020B0604030504040204" pitchFamily="34" charset="0"/>
                </a:rPr>
                <a:t>+update()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Line 10">
              <a:extLst>
                <a:ext uri="{FF2B5EF4-FFF2-40B4-BE49-F238E27FC236}">
                  <a16:creationId xmlns:a16="http://schemas.microsoft.com/office/drawing/2014/main" id="{B18BE100-99FD-41B1-B4CE-1E63D76AB555}"/>
                </a:ext>
              </a:extLst>
            </p:cNvPr>
            <p:cNvSpPr>
              <a:spLocks noChangeShapeType="1"/>
            </p:cNvSpPr>
            <p:nvPr/>
          </p:nvSpPr>
          <p:spPr bwMode="auto">
            <a:xfrm>
              <a:off x="466725" y="2800350"/>
              <a:ext cx="1268413" cy="0"/>
            </a:xfrm>
            <a:prstGeom prst="line">
              <a:avLst/>
            </a:prstGeom>
            <a:noFill/>
            <a:ln w="15875">
              <a:solidFill>
                <a:srgbClr val="8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11">
              <a:extLst>
                <a:ext uri="{FF2B5EF4-FFF2-40B4-BE49-F238E27FC236}">
                  <a16:creationId xmlns:a16="http://schemas.microsoft.com/office/drawing/2014/main" id="{930CF3CD-74DD-4B63-82F2-3E1A01716100}"/>
                </a:ext>
              </a:extLst>
            </p:cNvPr>
            <p:cNvSpPr>
              <a:spLocks noChangeArrowheads="1"/>
            </p:cNvSpPr>
            <p:nvPr/>
          </p:nvSpPr>
          <p:spPr bwMode="auto">
            <a:xfrm>
              <a:off x="223837" y="3944938"/>
              <a:ext cx="1738313" cy="1203325"/>
            </a:xfrm>
            <a:prstGeom prst="rect">
              <a:avLst/>
            </a:prstGeom>
            <a:solidFill>
              <a:srgbClr val="FFFFB9"/>
            </a:solidFill>
            <a:ln w="15875">
              <a:solidFill>
                <a:srgbClr val="8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12">
              <a:extLst>
                <a:ext uri="{FF2B5EF4-FFF2-40B4-BE49-F238E27FC236}">
                  <a16:creationId xmlns:a16="http://schemas.microsoft.com/office/drawing/2014/main" id="{9BFCB688-4F2D-4D2E-8520-8A8A3926D462}"/>
                </a:ext>
              </a:extLst>
            </p:cNvPr>
            <p:cNvSpPr>
              <a:spLocks noChangeArrowheads="1"/>
            </p:cNvSpPr>
            <p:nvPr/>
          </p:nvSpPr>
          <p:spPr bwMode="auto">
            <a:xfrm>
              <a:off x="904875" y="4003675"/>
              <a:ext cx="498475"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Tahoma" panose="020B0604030504040204" pitchFamily="34" charset="0"/>
                </a:rPr>
                <a:t>View</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13">
              <a:extLst>
                <a:ext uri="{FF2B5EF4-FFF2-40B4-BE49-F238E27FC236}">
                  <a16:creationId xmlns:a16="http://schemas.microsoft.com/office/drawing/2014/main" id="{C55B8F3C-BDA9-44A7-83FA-C8F032F2DB29}"/>
                </a:ext>
              </a:extLst>
            </p:cNvPr>
            <p:cNvSpPr>
              <a:spLocks noChangeArrowheads="1"/>
            </p:cNvSpPr>
            <p:nvPr/>
          </p:nvSpPr>
          <p:spPr bwMode="auto">
            <a:xfrm>
              <a:off x="300037" y="4335463"/>
              <a:ext cx="1692275"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Tahoma" panose="020B0604030504040204" pitchFamily="34" charset="0"/>
                </a:rPr>
                <a:t>-controller: IController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14">
              <a:extLst>
                <a:ext uri="{FF2B5EF4-FFF2-40B4-BE49-F238E27FC236}">
                  <a16:creationId xmlns:a16="http://schemas.microsoft.com/office/drawing/2014/main" id="{9E5466FB-227D-4982-8A3E-03C5B0ECF945}"/>
                </a:ext>
              </a:extLst>
            </p:cNvPr>
            <p:cNvSpPr>
              <a:spLocks noChangeArrowheads="1"/>
            </p:cNvSpPr>
            <p:nvPr/>
          </p:nvSpPr>
          <p:spPr bwMode="auto">
            <a:xfrm>
              <a:off x="300037" y="4530725"/>
              <a:ext cx="1118896"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Tahoma" panose="020B0604030504040204" pitchFamily="34" charset="0"/>
                </a:rPr>
                <a:t>-model: IModel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Line 15">
              <a:extLst>
                <a:ext uri="{FF2B5EF4-FFF2-40B4-BE49-F238E27FC236}">
                  <a16:creationId xmlns:a16="http://schemas.microsoft.com/office/drawing/2014/main" id="{AD18BD10-9543-47AC-91EE-E5269B3FAC62}"/>
                </a:ext>
              </a:extLst>
            </p:cNvPr>
            <p:cNvSpPr>
              <a:spLocks noChangeShapeType="1"/>
            </p:cNvSpPr>
            <p:nvPr/>
          </p:nvSpPr>
          <p:spPr bwMode="auto">
            <a:xfrm>
              <a:off x="223837" y="4275138"/>
              <a:ext cx="1754188" cy="0"/>
            </a:xfrm>
            <a:prstGeom prst="line">
              <a:avLst/>
            </a:prstGeom>
            <a:noFill/>
            <a:ln w="15875">
              <a:solidFill>
                <a:srgbClr val="8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Rectangle 16">
              <a:extLst>
                <a:ext uri="{FF2B5EF4-FFF2-40B4-BE49-F238E27FC236}">
                  <a16:creationId xmlns:a16="http://schemas.microsoft.com/office/drawing/2014/main" id="{10C4A9D9-C817-4EE1-B94D-6AE46D550400}"/>
                </a:ext>
              </a:extLst>
            </p:cNvPr>
            <p:cNvSpPr>
              <a:spLocks noChangeArrowheads="1"/>
            </p:cNvSpPr>
            <p:nvPr/>
          </p:nvSpPr>
          <p:spPr bwMode="auto">
            <a:xfrm>
              <a:off x="300037" y="4862513"/>
              <a:ext cx="831850"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Tahoma" panose="020B0604030504040204" pitchFamily="34" charset="0"/>
                </a:rPr>
                <a:t>+update()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 name="Line 17">
              <a:extLst>
                <a:ext uri="{FF2B5EF4-FFF2-40B4-BE49-F238E27FC236}">
                  <a16:creationId xmlns:a16="http://schemas.microsoft.com/office/drawing/2014/main" id="{E2A06459-A1B5-4631-ACB4-859D69495A21}"/>
                </a:ext>
              </a:extLst>
            </p:cNvPr>
            <p:cNvSpPr>
              <a:spLocks noChangeShapeType="1"/>
            </p:cNvSpPr>
            <p:nvPr/>
          </p:nvSpPr>
          <p:spPr bwMode="auto">
            <a:xfrm>
              <a:off x="223837" y="4802188"/>
              <a:ext cx="1754188" cy="0"/>
            </a:xfrm>
            <a:prstGeom prst="line">
              <a:avLst/>
            </a:prstGeom>
            <a:noFill/>
            <a:ln w="15875">
              <a:solidFill>
                <a:srgbClr val="8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18">
              <a:extLst>
                <a:ext uri="{FF2B5EF4-FFF2-40B4-BE49-F238E27FC236}">
                  <a16:creationId xmlns:a16="http://schemas.microsoft.com/office/drawing/2014/main" id="{C2ADF817-D0FA-4FFD-9930-5D00B68D53FD}"/>
                </a:ext>
              </a:extLst>
            </p:cNvPr>
            <p:cNvSpPr>
              <a:spLocks noChangeShapeType="1"/>
            </p:cNvSpPr>
            <p:nvPr/>
          </p:nvSpPr>
          <p:spPr bwMode="auto">
            <a:xfrm flipV="1">
              <a:off x="1069975" y="3162300"/>
              <a:ext cx="0" cy="782638"/>
            </a:xfrm>
            <a:prstGeom prst="line">
              <a:avLst/>
            </a:prstGeom>
            <a:noFill/>
            <a:ln w="15875">
              <a:solidFill>
                <a:srgbClr val="800000"/>
              </a:solidFill>
              <a:prstDash val="sysDot"/>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9">
              <a:extLst>
                <a:ext uri="{FF2B5EF4-FFF2-40B4-BE49-F238E27FC236}">
                  <a16:creationId xmlns:a16="http://schemas.microsoft.com/office/drawing/2014/main" id="{D999148E-B00C-47B6-8FCC-C200D7D2C8E6}"/>
                </a:ext>
              </a:extLst>
            </p:cNvPr>
            <p:cNvSpPr>
              <a:spLocks/>
            </p:cNvSpPr>
            <p:nvPr/>
          </p:nvSpPr>
          <p:spPr bwMode="auto">
            <a:xfrm>
              <a:off x="949325" y="3162300"/>
              <a:ext cx="242888" cy="300038"/>
            </a:xfrm>
            <a:custGeom>
              <a:avLst/>
              <a:gdLst>
                <a:gd name="T0" fmla="*/ 153 w 153"/>
                <a:gd name="T1" fmla="*/ 189 h 189"/>
                <a:gd name="T2" fmla="*/ 76 w 153"/>
                <a:gd name="T3" fmla="*/ 0 h 189"/>
                <a:gd name="T4" fmla="*/ 0 w 153"/>
                <a:gd name="T5" fmla="*/ 189 h 189"/>
                <a:gd name="T6" fmla="*/ 153 w 153"/>
                <a:gd name="T7" fmla="*/ 189 h 189"/>
              </a:gdLst>
              <a:ahLst/>
              <a:cxnLst>
                <a:cxn ang="0">
                  <a:pos x="T0" y="T1"/>
                </a:cxn>
                <a:cxn ang="0">
                  <a:pos x="T2" y="T3"/>
                </a:cxn>
                <a:cxn ang="0">
                  <a:pos x="T4" y="T5"/>
                </a:cxn>
                <a:cxn ang="0">
                  <a:pos x="T6" y="T7"/>
                </a:cxn>
              </a:cxnLst>
              <a:rect l="0" t="0" r="r" b="b"/>
              <a:pathLst>
                <a:path w="153" h="189">
                  <a:moveTo>
                    <a:pt x="153" y="189"/>
                  </a:moveTo>
                  <a:lnTo>
                    <a:pt x="76" y="0"/>
                  </a:lnTo>
                  <a:lnTo>
                    <a:pt x="0" y="189"/>
                  </a:lnTo>
                  <a:lnTo>
                    <a:pt x="153" y="189"/>
                  </a:lnTo>
                  <a:close/>
                </a:path>
              </a:pathLst>
            </a:custGeom>
            <a:solidFill>
              <a:srgbClr val="FFFFFF"/>
            </a:solidFill>
            <a:ln w="15875">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Rectangle 20">
              <a:extLst>
                <a:ext uri="{FF2B5EF4-FFF2-40B4-BE49-F238E27FC236}">
                  <a16:creationId xmlns:a16="http://schemas.microsoft.com/office/drawing/2014/main" id="{4658BEC9-5942-429F-96C6-6C5FBE29CE57}"/>
                </a:ext>
              </a:extLst>
            </p:cNvPr>
            <p:cNvSpPr>
              <a:spLocks noChangeArrowheads="1"/>
            </p:cNvSpPr>
            <p:nvPr/>
          </p:nvSpPr>
          <p:spPr bwMode="auto">
            <a:xfrm>
              <a:off x="3005137" y="2379663"/>
              <a:ext cx="1254125" cy="812800"/>
            </a:xfrm>
            <a:prstGeom prst="rect">
              <a:avLst/>
            </a:prstGeom>
            <a:solidFill>
              <a:srgbClr val="FFFFB9"/>
            </a:solidFill>
            <a:ln w="15875">
              <a:solidFill>
                <a:srgbClr val="8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 name="Rectangle 21">
              <a:extLst>
                <a:ext uri="{FF2B5EF4-FFF2-40B4-BE49-F238E27FC236}">
                  <a16:creationId xmlns:a16="http://schemas.microsoft.com/office/drawing/2014/main" id="{DF342139-0E3A-478C-BF82-796AF0EA4C01}"/>
                </a:ext>
              </a:extLst>
            </p:cNvPr>
            <p:cNvSpPr>
              <a:spLocks noChangeArrowheads="1"/>
            </p:cNvSpPr>
            <p:nvPr/>
          </p:nvSpPr>
          <p:spPr bwMode="auto">
            <a:xfrm>
              <a:off x="3201987" y="2635250"/>
              <a:ext cx="952500"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Tahoma" panose="020B0604030504040204" pitchFamily="34" charset="0"/>
                </a:rPr>
                <a:t>IControler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 name="Rectangle 22">
              <a:extLst>
                <a:ext uri="{FF2B5EF4-FFF2-40B4-BE49-F238E27FC236}">
                  <a16:creationId xmlns:a16="http://schemas.microsoft.com/office/drawing/2014/main" id="{C892674B-EAE9-4A0C-89B7-E466F43F2F16}"/>
                </a:ext>
              </a:extLst>
            </p:cNvPr>
            <p:cNvSpPr>
              <a:spLocks noChangeArrowheads="1"/>
            </p:cNvSpPr>
            <p:nvPr/>
          </p:nvSpPr>
          <p:spPr bwMode="auto">
            <a:xfrm>
              <a:off x="3079750" y="2439988"/>
              <a:ext cx="1193800"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Tahoma" panose="020B0604030504040204" pitchFamily="34" charset="0"/>
                </a:rPr>
                <a:t>&lt;&lt;interface&gt;&gt;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7" name="Line 23">
              <a:extLst>
                <a:ext uri="{FF2B5EF4-FFF2-40B4-BE49-F238E27FC236}">
                  <a16:creationId xmlns:a16="http://schemas.microsoft.com/office/drawing/2014/main" id="{17A18E75-7AEA-4869-8843-F340E222B898}"/>
                </a:ext>
              </a:extLst>
            </p:cNvPr>
            <p:cNvSpPr>
              <a:spLocks noChangeShapeType="1"/>
            </p:cNvSpPr>
            <p:nvPr/>
          </p:nvSpPr>
          <p:spPr bwMode="auto">
            <a:xfrm>
              <a:off x="3005137" y="2906713"/>
              <a:ext cx="1268413" cy="0"/>
            </a:xfrm>
            <a:prstGeom prst="line">
              <a:avLst/>
            </a:prstGeom>
            <a:noFill/>
            <a:ln w="15875">
              <a:solidFill>
                <a:srgbClr val="8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24">
              <a:extLst>
                <a:ext uri="{FF2B5EF4-FFF2-40B4-BE49-F238E27FC236}">
                  <a16:creationId xmlns:a16="http://schemas.microsoft.com/office/drawing/2014/main" id="{344A5402-FB9A-43AC-B7C6-F471E4DA638C}"/>
                </a:ext>
              </a:extLst>
            </p:cNvPr>
            <p:cNvSpPr>
              <a:spLocks noChangeShapeType="1"/>
            </p:cNvSpPr>
            <p:nvPr/>
          </p:nvSpPr>
          <p:spPr bwMode="auto">
            <a:xfrm>
              <a:off x="3005137" y="3041650"/>
              <a:ext cx="1268413" cy="0"/>
            </a:xfrm>
            <a:prstGeom prst="line">
              <a:avLst/>
            </a:prstGeom>
            <a:noFill/>
            <a:ln w="15875">
              <a:solidFill>
                <a:srgbClr val="8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Rectangle 25">
              <a:extLst>
                <a:ext uri="{FF2B5EF4-FFF2-40B4-BE49-F238E27FC236}">
                  <a16:creationId xmlns:a16="http://schemas.microsoft.com/office/drawing/2014/main" id="{741FAA8B-04AA-4B63-9691-77A12BAD5F1B}"/>
                </a:ext>
              </a:extLst>
            </p:cNvPr>
            <p:cNvSpPr>
              <a:spLocks noChangeArrowheads="1"/>
            </p:cNvSpPr>
            <p:nvPr/>
          </p:nvSpPr>
          <p:spPr bwMode="auto">
            <a:xfrm>
              <a:off x="3005137" y="3944938"/>
              <a:ext cx="1254125" cy="1008063"/>
            </a:xfrm>
            <a:prstGeom prst="rect">
              <a:avLst/>
            </a:prstGeom>
            <a:solidFill>
              <a:srgbClr val="FFFFB9"/>
            </a:solidFill>
            <a:ln w="15875">
              <a:solidFill>
                <a:srgbClr val="8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 name="Rectangle 26">
              <a:extLst>
                <a:ext uri="{FF2B5EF4-FFF2-40B4-BE49-F238E27FC236}">
                  <a16:creationId xmlns:a16="http://schemas.microsoft.com/office/drawing/2014/main" id="{24BE5DDA-735F-4C7A-B21D-C8F7CD7104D0}"/>
                </a:ext>
              </a:extLst>
            </p:cNvPr>
            <p:cNvSpPr>
              <a:spLocks noChangeArrowheads="1"/>
            </p:cNvSpPr>
            <p:nvPr/>
          </p:nvSpPr>
          <p:spPr bwMode="auto">
            <a:xfrm>
              <a:off x="3246437" y="4003675"/>
              <a:ext cx="862013"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Tahoma" panose="020B0604030504040204" pitchFamily="34" charset="0"/>
                </a:rPr>
                <a:t>Controler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1" name="Rectangle 27">
              <a:extLst>
                <a:ext uri="{FF2B5EF4-FFF2-40B4-BE49-F238E27FC236}">
                  <a16:creationId xmlns:a16="http://schemas.microsoft.com/office/drawing/2014/main" id="{A29720A2-BEE1-4B7F-8070-DAC2997A96DA}"/>
                </a:ext>
              </a:extLst>
            </p:cNvPr>
            <p:cNvSpPr>
              <a:spLocks noChangeArrowheads="1"/>
            </p:cNvSpPr>
            <p:nvPr/>
          </p:nvSpPr>
          <p:spPr bwMode="auto">
            <a:xfrm>
              <a:off x="3079750" y="4335463"/>
              <a:ext cx="1118896"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Tahoma" panose="020B0604030504040204" pitchFamily="34" charset="0"/>
                </a:rPr>
                <a:t>-model: IModel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2" name="Rectangle 28">
              <a:extLst>
                <a:ext uri="{FF2B5EF4-FFF2-40B4-BE49-F238E27FC236}">
                  <a16:creationId xmlns:a16="http://schemas.microsoft.com/office/drawing/2014/main" id="{2A249A43-9F23-48D1-8F0D-95429D254D0E}"/>
                </a:ext>
              </a:extLst>
            </p:cNvPr>
            <p:cNvSpPr>
              <a:spLocks noChangeArrowheads="1"/>
            </p:cNvSpPr>
            <p:nvPr/>
          </p:nvSpPr>
          <p:spPr bwMode="auto">
            <a:xfrm>
              <a:off x="3079750" y="4530725"/>
              <a:ext cx="922338"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Tahoma" panose="020B0604030504040204" pitchFamily="34" charset="0"/>
                </a:rPr>
                <a:t>-view: View</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3" name="Line 29">
              <a:extLst>
                <a:ext uri="{FF2B5EF4-FFF2-40B4-BE49-F238E27FC236}">
                  <a16:creationId xmlns:a16="http://schemas.microsoft.com/office/drawing/2014/main" id="{9A53B2FE-99AE-4036-9269-2C7BF5F920FA}"/>
                </a:ext>
              </a:extLst>
            </p:cNvPr>
            <p:cNvSpPr>
              <a:spLocks noChangeShapeType="1"/>
            </p:cNvSpPr>
            <p:nvPr/>
          </p:nvSpPr>
          <p:spPr bwMode="auto">
            <a:xfrm>
              <a:off x="3005137" y="4275138"/>
              <a:ext cx="1268413" cy="0"/>
            </a:xfrm>
            <a:prstGeom prst="line">
              <a:avLst/>
            </a:prstGeom>
            <a:noFill/>
            <a:ln w="15875">
              <a:solidFill>
                <a:srgbClr val="8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Line 30">
              <a:extLst>
                <a:ext uri="{FF2B5EF4-FFF2-40B4-BE49-F238E27FC236}">
                  <a16:creationId xmlns:a16="http://schemas.microsoft.com/office/drawing/2014/main" id="{E4B7497F-88E5-44CE-AEE5-62BBB183FC8C}"/>
                </a:ext>
              </a:extLst>
            </p:cNvPr>
            <p:cNvSpPr>
              <a:spLocks noChangeShapeType="1"/>
            </p:cNvSpPr>
            <p:nvPr/>
          </p:nvSpPr>
          <p:spPr bwMode="auto">
            <a:xfrm>
              <a:off x="3005137" y="4802188"/>
              <a:ext cx="1268413" cy="0"/>
            </a:xfrm>
            <a:prstGeom prst="line">
              <a:avLst/>
            </a:prstGeom>
            <a:noFill/>
            <a:ln w="15875">
              <a:solidFill>
                <a:srgbClr val="8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Line 31">
              <a:extLst>
                <a:ext uri="{FF2B5EF4-FFF2-40B4-BE49-F238E27FC236}">
                  <a16:creationId xmlns:a16="http://schemas.microsoft.com/office/drawing/2014/main" id="{75C67E06-44FD-4B18-A3F2-0186D00E2C68}"/>
                </a:ext>
              </a:extLst>
            </p:cNvPr>
            <p:cNvSpPr>
              <a:spLocks noChangeShapeType="1"/>
            </p:cNvSpPr>
            <p:nvPr/>
          </p:nvSpPr>
          <p:spPr bwMode="auto">
            <a:xfrm flipV="1">
              <a:off x="3609975" y="3206750"/>
              <a:ext cx="0" cy="738188"/>
            </a:xfrm>
            <a:prstGeom prst="line">
              <a:avLst/>
            </a:prstGeom>
            <a:noFill/>
            <a:ln w="15875">
              <a:solidFill>
                <a:srgbClr val="800000"/>
              </a:solidFill>
              <a:prstDash val="sysDot"/>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32">
              <a:extLst>
                <a:ext uri="{FF2B5EF4-FFF2-40B4-BE49-F238E27FC236}">
                  <a16:creationId xmlns:a16="http://schemas.microsoft.com/office/drawing/2014/main" id="{77C1C41B-EB97-42B2-911C-2DD261C788AF}"/>
                </a:ext>
              </a:extLst>
            </p:cNvPr>
            <p:cNvSpPr>
              <a:spLocks/>
            </p:cNvSpPr>
            <p:nvPr/>
          </p:nvSpPr>
          <p:spPr bwMode="auto">
            <a:xfrm>
              <a:off x="3487737" y="3206750"/>
              <a:ext cx="242888" cy="301625"/>
            </a:xfrm>
            <a:custGeom>
              <a:avLst/>
              <a:gdLst>
                <a:gd name="T0" fmla="*/ 153 w 153"/>
                <a:gd name="T1" fmla="*/ 190 h 190"/>
                <a:gd name="T2" fmla="*/ 77 w 153"/>
                <a:gd name="T3" fmla="*/ 0 h 190"/>
                <a:gd name="T4" fmla="*/ 0 w 153"/>
                <a:gd name="T5" fmla="*/ 190 h 190"/>
                <a:gd name="T6" fmla="*/ 153 w 153"/>
                <a:gd name="T7" fmla="*/ 190 h 190"/>
              </a:gdLst>
              <a:ahLst/>
              <a:cxnLst>
                <a:cxn ang="0">
                  <a:pos x="T0" y="T1"/>
                </a:cxn>
                <a:cxn ang="0">
                  <a:pos x="T2" y="T3"/>
                </a:cxn>
                <a:cxn ang="0">
                  <a:pos x="T4" y="T5"/>
                </a:cxn>
                <a:cxn ang="0">
                  <a:pos x="T6" y="T7"/>
                </a:cxn>
              </a:cxnLst>
              <a:rect l="0" t="0" r="r" b="b"/>
              <a:pathLst>
                <a:path w="153" h="190">
                  <a:moveTo>
                    <a:pt x="153" y="190"/>
                  </a:moveTo>
                  <a:lnTo>
                    <a:pt x="77" y="0"/>
                  </a:lnTo>
                  <a:lnTo>
                    <a:pt x="0" y="190"/>
                  </a:lnTo>
                  <a:lnTo>
                    <a:pt x="153" y="190"/>
                  </a:lnTo>
                  <a:close/>
                </a:path>
              </a:pathLst>
            </a:custGeom>
            <a:solidFill>
              <a:srgbClr val="FFFFFF"/>
            </a:solidFill>
            <a:ln w="15875">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Rectangle 33">
              <a:extLst>
                <a:ext uri="{FF2B5EF4-FFF2-40B4-BE49-F238E27FC236}">
                  <a16:creationId xmlns:a16="http://schemas.microsoft.com/office/drawing/2014/main" id="{B4DDCF4D-EC68-46AE-AB54-D18D4184A80A}"/>
                </a:ext>
              </a:extLst>
            </p:cNvPr>
            <p:cNvSpPr>
              <a:spLocks noChangeArrowheads="1"/>
            </p:cNvSpPr>
            <p:nvPr/>
          </p:nvSpPr>
          <p:spPr bwMode="auto">
            <a:xfrm>
              <a:off x="5121275" y="2379663"/>
              <a:ext cx="1254125" cy="812800"/>
            </a:xfrm>
            <a:prstGeom prst="rect">
              <a:avLst/>
            </a:prstGeom>
            <a:solidFill>
              <a:srgbClr val="FFFFB9"/>
            </a:solidFill>
            <a:ln w="15875">
              <a:solidFill>
                <a:srgbClr val="8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 name="Rectangle 34">
              <a:extLst>
                <a:ext uri="{FF2B5EF4-FFF2-40B4-BE49-F238E27FC236}">
                  <a16:creationId xmlns:a16="http://schemas.microsoft.com/office/drawing/2014/main" id="{CA419562-D38A-4094-8375-DA0CC7B7E1A5}"/>
                </a:ext>
              </a:extLst>
            </p:cNvPr>
            <p:cNvSpPr>
              <a:spLocks noChangeArrowheads="1"/>
            </p:cNvSpPr>
            <p:nvPr/>
          </p:nvSpPr>
          <p:spPr bwMode="auto">
            <a:xfrm>
              <a:off x="5467350" y="2635250"/>
              <a:ext cx="665163"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Tahoma" panose="020B0604030504040204" pitchFamily="34" charset="0"/>
                </a:rPr>
                <a:t>IModel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9" name="Rectangle 35">
              <a:extLst>
                <a:ext uri="{FF2B5EF4-FFF2-40B4-BE49-F238E27FC236}">
                  <a16:creationId xmlns:a16="http://schemas.microsoft.com/office/drawing/2014/main" id="{A8DB2DD9-89FF-4312-AAD7-B62B5B1EE16A}"/>
                </a:ext>
              </a:extLst>
            </p:cNvPr>
            <p:cNvSpPr>
              <a:spLocks noChangeArrowheads="1"/>
            </p:cNvSpPr>
            <p:nvPr/>
          </p:nvSpPr>
          <p:spPr bwMode="auto">
            <a:xfrm>
              <a:off x="5195887" y="2439988"/>
              <a:ext cx="1193800"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Tahoma" panose="020B0604030504040204" pitchFamily="34" charset="0"/>
                </a:rPr>
                <a:t>&lt;&lt;interface&gt;&gt;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0" name="Line 36">
              <a:extLst>
                <a:ext uri="{FF2B5EF4-FFF2-40B4-BE49-F238E27FC236}">
                  <a16:creationId xmlns:a16="http://schemas.microsoft.com/office/drawing/2014/main" id="{25E6D299-8BC7-4DDB-9B4F-B94E7FB825B0}"/>
                </a:ext>
              </a:extLst>
            </p:cNvPr>
            <p:cNvSpPr>
              <a:spLocks noChangeShapeType="1"/>
            </p:cNvSpPr>
            <p:nvPr/>
          </p:nvSpPr>
          <p:spPr bwMode="auto">
            <a:xfrm>
              <a:off x="5121275" y="2906713"/>
              <a:ext cx="1268413" cy="0"/>
            </a:xfrm>
            <a:prstGeom prst="line">
              <a:avLst/>
            </a:prstGeom>
            <a:noFill/>
            <a:ln w="15875">
              <a:solidFill>
                <a:srgbClr val="8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Line 37">
              <a:extLst>
                <a:ext uri="{FF2B5EF4-FFF2-40B4-BE49-F238E27FC236}">
                  <a16:creationId xmlns:a16="http://schemas.microsoft.com/office/drawing/2014/main" id="{66730520-4111-4AB2-A774-F6756D10F8B5}"/>
                </a:ext>
              </a:extLst>
            </p:cNvPr>
            <p:cNvSpPr>
              <a:spLocks noChangeShapeType="1"/>
            </p:cNvSpPr>
            <p:nvPr/>
          </p:nvSpPr>
          <p:spPr bwMode="auto">
            <a:xfrm>
              <a:off x="5121275" y="3041650"/>
              <a:ext cx="1268413" cy="0"/>
            </a:xfrm>
            <a:prstGeom prst="line">
              <a:avLst/>
            </a:prstGeom>
            <a:noFill/>
            <a:ln w="15875">
              <a:solidFill>
                <a:srgbClr val="8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Rectangle 38">
              <a:extLst>
                <a:ext uri="{FF2B5EF4-FFF2-40B4-BE49-F238E27FC236}">
                  <a16:creationId xmlns:a16="http://schemas.microsoft.com/office/drawing/2014/main" id="{A8AC8F3E-2805-4C22-BADB-2E9B718D78CA}"/>
                </a:ext>
              </a:extLst>
            </p:cNvPr>
            <p:cNvSpPr>
              <a:spLocks noChangeArrowheads="1"/>
            </p:cNvSpPr>
            <p:nvPr/>
          </p:nvSpPr>
          <p:spPr bwMode="auto">
            <a:xfrm>
              <a:off x="4999037" y="4124325"/>
              <a:ext cx="2463800" cy="1203325"/>
            </a:xfrm>
            <a:prstGeom prst="rect">
              <a:avLst/>
            </a:prstGeom>
            <a:solidFill>
              <a:srgbClr val="FFFFB9"/>
            </a:solidFill>
            <a:ln w="15875">
              <a:solidFill>
                <a:srgbClr val="8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 name="Rectangle 39">
              <a:extLst>
                <a:ext uri="{FF2B5EF4-FFF2-40B4-BE49-F238E27FC236}">
                  <a16:creationId xmlns:a16="http://schemas.microsoft.com/office/drawing/2014/main" id="{2B58CB8B-E580-48B1-ADE0-C13DFA14F572}"/>
                </a:ext>
              </a:extLst>
            </p:cNvPr>
            <p:cNvSpPr>
              <a:spLocks noChangeArrowheads="1"/>
            </p:cNvSpPr>
            <p:nvPr/>
          </p:nvSpPr>
          <p:spPr bwMode="auto">
            <a:xfrm>
              <a:off x="5981700" y="4184650"/>
              <a:ext cx="588963"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Tahoma" panose="020B0604030504040204" pitchFamily="34" charset="0"/>
                </a:rPr>
                <a:t>Model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4" name="Line 40">
              <a:extLst>
                <a:ext uri="{FF2B5EF4-FFF2-40B4-BE49-F238E27FC236}">
                  <a16:creationId xmlns:a16="http://schemas.microsoft.com/office/drawing/2014/main" id="{60C59C26-4BB0-4738-ACE2-58C13E4FF92B}"/>
                </a:ext>
              </a:extLst>
            </p:cNvPr>
            <p:cNvSpPr>
              <a:spLocks noChangeShapeType="1"/>
            </p:cNvSpPr>
            <p:nvPr/>
          </p:nvSpPr>
          <p:spPr bwMode="auto">
            <a:xfrm>
              <a:off x="4999037" y="4456113"/>
              <a:ext cx="2478088" cy="0"/>
            </a:xfrm>
            <a:prstGeom prst="line">
              <a:avLst/>
            </a:prstGeom>
            <a:noFill/>
            <a:ln w="15875">
              <a:solidFill>
                <a:srgbClr val="8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Rectangle 41">
              <a:extLst>
                <a:ext uri="{FF2B5EF4-FFF2-40B4-BE49-F238E27FC236}">
                  <a16:creationId xmlns:a16="http://schemas.microsoft.com/office/drawing/2014/main" id="{8F2327B5-02A2-4224-9771-70E651B25AD5}"/>
                </a:ext>
              </a:extLst>
            </p:cNvPr>
            <p:cNvSpPr>
              <a:spLocks noChangeArrowheads="1"/>
            </p:cNvSpPr>
            <p:nvPr/>
          </p:nvSpPr>
          <p:spPr bwMode="auto">
            <a:xfrm>
              <a:off x="5075237" y="4651375"/>
              <a:ext cx="1722438"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Tahoma" panose="020B0604030504040204" pitchFamily="34" charset="0"/>
                </a:rPr>
                <a:t>+register(o: Observer)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6" name="Rectangle 42">
              <a:extLst>
                <a:ext uri="{FF2B5EF4-FFF2-40B4-BE49-F238E27FC236}">
                  <a16:creationId xmlns:a16="http://schemas.microsoft.com/office/drawing/2014/main" id="{3C678B4A-50EB-4919-A24B-AB23ABAE9580}"/>
                </a:ext>
              </a:extLst>
            </p:cNvPr>
            <p:cNvSpPr>
              <a:spLocks noChangeArrowheads="1"/>
            </p:cNvSpPr>
            <p:nvPr/>
          </p:nvSpPr>
          <p:spPr bwMode="auto">
            <a:xfrm>
              <a:off x="5075237" y="4846638"/>
              <a:ext cx="2371725"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Tahoma" panose="020B0604030504040204" pitchFamily="34" charset="0"/>
                </a:rPr>
                <a:t>+removeObserver(o: Observer)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7" name="Rectangle 43">
              <a:extLst>
                <a:ext uri="{FF2B5EF4-FFF2-40B4-BE49-F238E27FC236}">
                  <a16:creationId xmlns:a16="http://schemas.microsoft.com/office/drawing/2014/main" id="{F56AD409-9181-4EF1-8605-8453D85AA690}"/>
                </a:ext>
              </a:extLst>
            </p:cNvPr>
            <p:cNvSpPr>
              <a:spLocks noChangeArrowheads="1"/>
            </p:cNvSpPr>
            <p:nvPr/>
          </p:nvSpPr>
          <p:spPr bwMode="auto">
            <a:xfrm>
              <a:off x="5075237" y="5041900"/>
              <a:ext cx="1465263"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Tahoma" panose="020B0604030504040204" pitchFamily="34" charset="0"/>
                </a:rPr>
                <a:t>+notifyObservers()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8" name="Line 44">
              <a:extLst>
                <a:ext uri="{FF2B5EF4-FFF2-40B4-BE49-F238E27FC236}">
                  <a16:creationId xmlns:a16="http://schemas.microsoft.com/office/drawing/2014/main" id="{2464349E-7EA7-44BB-87CA-704267F5E93D}"/>
                </a:ext>
              </a:extLst>
            </p:cNvPr>
            <p:cNvSpPr>
              <a:spLocks noChangeShapeType="1"/>
            </p:cNvSpPr>
            <p:nvPr/>
          </p:nvSpPr>
          <p:spPr bwMode="auto">
            <a:xfrm>
              <a:off x="4999037" y="4591050"/>
              <a:ext cx="2478088" cy="0"/>
            </a:xfrm>
            <a:prstGeom prst="line">
              <a:avLst/>
            </a:prstGeom>
            <a:noFill/>
            <a:ln w="15875">
              <a:solidFill>
                <a:srgbClr val="8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Line 45">
              <a:extLst>
                <a:ext uri="{FF2B5EF4-FFF2-40B4-BE49-F238E27FC236}">
                  <a16:creationId xmlns:a16="http://schemas.microsoft.com/office/drawing/2014/main" id="{27562350-1442-4CDF-8940-CE11791C3976}"/>
                </a:ext>
              </a:extLst>
            </p:cNvPr>
            <p:cNvSpPr>
              <a:spLocks noChangeShapeType="1"/>
            </p:cNvSpPr>
            <p:nvPr/>
          </p:nvSpPr>
          <p:spPr bwMode="auto">
            <a:xfrm flipV="1">
              <a:off x="5754687" y="3206750"/>
              <a:ext cx="0" cy="917575"/>
            </a:xfrm>
            <a:prstGeom prst="line">
              <a:avLst/>
            </a:prstGeom>
            <a:noFill/>
            <a:ln w="15875">
              <a:solidFill>
                <a:srgbClr val="800000"/>
              </a:solidFill>
              <a:prstDash val="sysDot"/>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46">
              <a:extLst>
                <a:ext uri="{FF2B5EF4-FFF2-40B4-BE49-F238E27FC236}">
                  <a16:creationId xmlns:a16="http://schemas.microsoft.com/office/drawing/2014/main" id="{865C0062-1D60-4B36-BAEB-3E8EA03981FC}"/>
                </a:ext>
              </a:extLst>
            </p:cNvPr>
            <p:cNvSpPr>
              <a:spLocks/>
            </p:cNvSpPr>
            <p:nvPr/>
          </p:nvSpPr>
          <p:spPr bwMode="auto">
            <a:xfrm>
              <a:off x="5634037" y="3206750"/>
              <a:ext cx="241300" cy="301625"/>
            </a:xfrm>
            <a:custGeom>
              <a:avLst/>
              <a:gdLst>
                <a:gd name="T0" fmla="*/ 152 w 152"/>
                <a:gd name="T1" fmla="*/ 190 h 190"/>
                <a:gd name="T2" fmla="*/ 76 w 152"/>
                <a:gd name="T3" fmla="*/ 0 h 190"/>
                <a:gd name="T4" fmla="*/ 0 w 152"/>
                <a:gd name="T5" fmla="*/ 190 h 190"/>
                <a:gd name="T6" fmla="*/ 152 w 152"/>
                <a:gd name="T7" fmla="*/ 190 h 190"/>
              </a:gdLst>
              <a:ahLst/>
              <a:cxnLst>
                <a:cxn ang="0">
                  <a:pos x="T0" y="T1"/>
                </a:cxn>
                <a:cxn ang="0">
                  <a:pos x="T2" y="T3"/>
                </a:cxn>
                <a:cxn ang="0">
                  <a:pos x="T4" y="T5"/>
                </a:cxn>
                <a:cxn ang="0">
                  <a:pos x="T6" y="T7"/>
                </a:cxn>
              </a:cxnLst>
              <a:rect l="0" t="0" r="r" b="b"/>
              <a:pathLst>
                <a:path w="152" h="190">
                  <a:moveTo>
                    <a:pt x="152" y="190"/>
                  </a:moveTo>
                  <a:lnTo>
                    <a:pt x="76" y="0"/>
                  </a:lnTo>
                  <a:lnTo>
                    <a:pt x="0" y="190"/>
                  </a:lnTo>
                  <a:lnTo>
                    <a:pt x="152" y="190"/>
                  </a:lnTo>
                  <a:close/>
                </a:path>
              </a:pathLst>
            </a:custGeom>
            <a:solidFill>
              <a:srgbClr val="FFFFFF"/>
            </a:solidFill>
            <a:ln w="15875">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47">
              <a:extLst>
                <a:ext uri="{FF2B5EF4-FFF2-40B4-BE49-F238E27FC236}">
                  <a16:creationId xmlns:a16="http://schemas.microsoft.com/office/drawing/2014/main" id="{51627AC2-F28A-4721-A179-C06E2D976C57}"/>
                </a:ext>
              </a:extLst>
            </p:cNvPr>
            <p:cNvSpPr>
              <a:spLocks/>
            </p:cNvSpPr>
            <p:nvPr/>
          </p:nvSpPr>
          <p:spPr bwMode="auto">
            <a:xfrm>
              <a:off x="4273550" y="2860675"/>
              <a:ext cx="847725" cy="1625600"/>
            </a:xfrm>
            <a:custGeom>
              <a:avLst/>
              <a:gdLst>
                <a:gd name="T0" fmla="*/ 0 w 534"/>
                <a:gd name="T1" fmla="*/ 1024 h 1024"/>
                <a:gd name="T2" fmla="*/ 229 w 534"/>
                <a:gd name="T3" fmla="*/ 1024 h 1024"/>
                <a:gd name="T4" fmla="*/ 229 w 534"/>
                <a:gd name="T5" fmla="*/ 0 h 1024"/>
                <a:gd name="T6" fmla="*/ 534 w 534"/>
                <a:gd name="T7" fmla="*/ 0 h 1024"/>
              </a:gdLst>
              <a:ahLst/>
              <a:cxnLst>
                <a:cxn ang="0">
                  <a:pos x="T0" y="T1"/>
                </a:cxn>
                <a:cxn ang="0">
                  <a:pos x="T2" y="T3"/>
                </a:cxn>
                <a:cxn ang="0">
                  <a:pos x="T4" y="T5"/>
                </a:cxn>
                <a:cxn ang="0">
                  <a:pos x="T6" y="T7"/>
                </a:cxn>
              </a:cxnLst>
              <a:rect l="0" t="0" r="r" b="b"/>
              <a:pathLst>
                <a:path w="534" h="1024">
                  <a:moveTo>
                    <a:pt x="0" y="1024"/>
                  </a:moveTo>
                  <a:lnTo>
                    <a:pt x="229" y="1024"/>
                  </a:lnTo>
                  <a:lnTo>
                    <a:pt x="229" y="0"/>
                  </a:lnTo>
                  <a:lnTo>
                    <a:pt x="534" y="0"/>
                  </a:lnTo>
                </a:path>
              </a:pathLst>
            </a:custGeom>
            <a:noFill/>
            <a:ln w="15875">
              <a:solidFill>
                <a:srgbClr val="8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48">
              <a:extLst>
                <a:ext uri="{FF2B5EF4-FFF2-40B4-BE49-F238E27FC236}">
                  <a16:creationId xmlns:a16="http://schemas.microsoft.com/office/drawing/2014/main" id="{9324982F-7BF3-4BEC-9258-E0C9E50CDD17}"/>
                </a:ext>
              </a:extLst>
            </p:cNvPr>
            <p:cNvSpPr>
              <a:spLocks/>
            </p:cNvSpPr>
            <p:nvPr/>
          </p:nvSpPr>
          <p:spPr bwMode="auto">
            <a:xfrm>
              <a:off x="4968875" y="2800350"/>
              <a:ext cx="152400" cy="120650"/>
            </a:xfrm>
            <a:custGeom>
              <a:avLst/>
              <a:gdLst>
                <a:gd name="T0" fmla="*/ 0 w 96"/>
                <a:gd name="T1" fmla="*/ 76 h 76"/>
                <a:gd name="T2" fmla="*/ 96 w 96"/>
                <a:gd name="T3" fmla="*/ 38 h 76"/>
                <a:gd name="T4" fmla="*/ 0 w 96"/>
                <a:gd name="T5" fmla="*/ 0 h 76"/>
              </a:gdLst>
              <a:ahLst/>
              <a:cxnLst>
                <a:cxn ang="0">
                  <a:pos x="T0" y="T1"/>
                </a:cxn>
                <a:cxn ang="0">
                  <a:pos x="T2" y="T3"/>
                </a:cxn>
                <a:cxn ang="0">
                  <a:pos x="T4" y="T5"/>
                </a:cxn>
              </a:cxnLst>
              <a:rect l="0" t="0" r="r" b="b"/>
              <a:pathLst>
                <a:path w="96" h="76">
                  <a:moveTo>
                    <a:pt x="0" y="76"/>
                  </a:moveTo>
                  <a:lnTo>
                    <a:pt x="96" y="38"/>
                  </a:lnTo>
                  <a:lnTo>
                    <a:pt x="0" y="0"/>
                  </a:lnTo>
                </a:path>
              </a:pathLst>
            </a:custGeom>
            <a:noFill/>
            <a:ln w="15875">
              <a:solidFill>
                <a:srgbClr val="8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Line 49">
              <a:extLst>
                <a:ext uri="{FF2B5EF4-FFF2-40B4-BE49-F238E27FC236}">
                  <a16:creationId xmlns:a16="http://schemas.microsoft.com/office/drawing/2014/main" id="{D32F8DD7-5E5F-41D1-8386-77457B8D8968}"/>
                </a:ext>
              </a:extLst>
            </p:cNvPr>
            <p:cNvSpPr>
              <a:spLocks noChangeShapeType="1"/>
            </p:cNvSpPr>
            <p:nvPr/>
          </p:nvSpPr>
          <p:spPr bwMode="auto">
            <a:xfrm flipH="1">
              <a:off x="1978025" y="4425950"/>
              <a:ext cx="1027113" cy="0"/>
            </a:xfrm>
            <a:prstGeom prst="line">
              <a:avLst/>
            </a:prstGeom>
            <a:noFill/>
            <a:ln w="15875">
              <a:solidFill>
                <a:srgbClr val="8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50">
              <a:extLst>
                <a:ext uri="{FF2B5EF4-FFF2-40B4-BE49-F238E27FC236}">
                  <a16:creationId xmlns:a16="http://schemas.microsoft.com/office/drawing/2014/main" id="{3DA1B01A-14FF-40F2-93F5-90807618C5B0}"/>
                </a:ext>
              </a:extLst>
            </p:cNvPr>
            <p:cNvSpPr>
              <a:spLocks/>
            </p:cNvSpPr>
            <p:nvPr/>
          </p:nvSpPr>
          <p:spPr bwMode="auto">
            <a:xfrm>
              <a:off x="1978025" y="4365625"/>
              <a:ext cx="150813" cy="120650"/>
            </a:xfrm>
            <a:custGeom>
              <a:avLst/>
              <a:gdLst>
                <a:gd name="T0" fmla="*/ 95 w 95"/>
                <a:gd name="T1" fmla="*/ 0 h 76"/>
                <a:gd name="T2" fmla="*/ 0 w 95"/>
                <a:gd name="T3" fmla="*/ 38 h 76"/>
                <a:gd name="T4" fmla="*/ 95 w 95"/>
                <a:gd name="T5" fmla="*/ 76 h 76"/>
              </a:gdLst>
              <a:ahLst/>
              <a:cxnLst>
                <a:cxn ang="0">
                  <a:pos x="T0" y="T1"/>
                </a:cxn>
                <a:cxn ang="0">
                  <a:pos x="T2" y="T3"/>
                </a:cxn>
                <a:cxn ang="0">
                  <a:pos x="T4" y="T5"/>
                </a:cxn>
              </a:cxnLst>
              <a:rect l="0" t="0" r="r" b="b"/>
              <a:pathLst>
                <a:path w="95" h="76">
                  <a:moveTo>
                    <a:pt x="95" y="0"/>
                  </a:moveTo>
                  <a:lnTo>
                    <a:pt x="0" y="38"/>
                  </a:lnTo>
                  <a:lnTo>
                    <a:pt x="95" y="76"/>
                  </a:lnTo>
                </a:path>
              </a:pathLst>
            </a:custGeom>
            <a:noFill/>
            <a:ln w="15875">
              <a:solidFill>
                <a:srgbClr val="8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51">
              <a:extLst>
                <a:ext uri="{FF2B5EF4-FFF2-40B4-BE49-F238E27FC236}">
                  <a16:creationId xmlns:a16="http://schemas.microsoft.com/office/drawing/2014/main" id="{1385D553-0591-41C5-A3D6-D8F6039B6943}"/>
                </a:ext>
              </a:extLst>
            </p:cNvPr>
            <p:cNvSpPr>
              <a:spLocks/>
            </p:cNvSpPr>
            <p:nvPr/>
          </p:nvSpPr>
          <p:spPr bwMode="auto">
            <a:xfrm>
              <a:off x="1978025" y="2078038"/>
              <a:ext cx="3143250" cy="1985963"/>
            </a:xfrm>
            <a:custGeom>
              <a:avLst/>
              <a:gdLst>
                <a:gd name="T0" fmla="*/ 0 w 1980"/>
                <a:gd name="T1" fmla="*/ 1251 h 1251"/>
                <a:gd name="T2" fmla="*/ 418 w 1980"/>
                <a:gd name="T3" fmla="*/ 1251 h 1251"/>
                <a:gd name="T4" fmla="*/ 418 w 1980"/>
                <a:gd name="T5" fmla="*/ 0 h 1251"/>
                <a:gd name="T6" fmla="*/ 1675 w 1980"/>
                <a:gd name="T7" fmla="*/ 0 h 1251"/>
                <a:gd name="T8" fmla="*/ 1675 w 1980"/>
                <a:gd name="T9" fmla="*/ 342 h 1251"/>
                <a:gd name="T10" fmla="*/ 1980 w 1980"/>
                <a:gd name="T11" fmla="*/ 342 h 1251"/>
              </a:gdLst>
              <a:ahLst/>
              <a:cxnLst>
                <a:cxn ang="0">
                  <a:pos x="T0" y="T1"/>
                </a:cxn>
                <a:cxn ang="0">
                  <a:pos x="T2" y="T3"/>
                </a:cxn>
                <a:cxn ang="0">
                  <a:pos x="T4" y="T5"/>
                </a:cxn>
                <a:cxn ang="0">
                  <a:pos x="T6" y="T7"/>
                </a:cxn>
                <a:cxn ang="0">
                  <a:pos x="T8" y="T9"/>
                </a:cxn>
                <a:cxn ang="0">
                  <a:pos x="T10" y="T11"/>
                </a:cxn>
              </a:cxnLst>
              <a:rect l="0" t="0" r="r" b="b"/>
              <a:pathLst>
                <a:path w="1980" h="1251">
                  <a:moveTo>
                    <a:pt x="0" y="1251"/>
                  </a:moveTo>
                  <a:lnTo>
                    <a:pt x="418" y="1251"/>
                  </a:lnTo>
                  <a:lnTo>
                    <a:pt x="418" y="0"/>
                  </a:lnTo>
                  <a:lnTo>
                    <a:pt x="1675" y="0"/>
                  </a:lnTo>
                  <a:lnTo>
                    <a:pt x="1675" y="342"/>
                  </a:lnTo>
                  <a:lnTo>
                    <a:pt x="1980" y="342"/>
                  </a:lnTo>
                </a:path>
              </a:pathLst>
            </a:custGeom>
            <a:noFill/>
            <a:ln w="15875">
              <a:solidFill>
                <a:srgbClr val="8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52">
              <a:extLst>
                <a:ext uri="{FF2B5EF4-FFF2-40B4-BE49-F238E27FC236}">
                  <a16:creationId xmlns:a16="http://schemas.microsoft.com/office/drawing/2014/main" id="{003A3514-9B9D-4079-9868-1E76F63A12FB}"/>
                </a:ext>
              </a:extLst>
            </p:cNvPr>
            <p:cNvSpPr>
              <a:spLocks/>
            </p:cNvSpPr>
            <p:nvPr/>
          </p:nvSpPr>
          <p:spPr bwMode="auto">
            <a:xfrm>
              <a:off x="4968875" y="2560638"/>
              <a:ext cx="152400" cy="120650"/>
            </a:xfrm>
            <a:custGeom>
              <a:avLst/>
              <a:gdLst>
                <a:gd name="T0" fmla="*/ 0 w 96"/>
                <a:gd name="T1" fmla="*/ 76 h 76"/>
                <a:gd name="T2" fmla="*/ 96 w 96"/>
                <a:gd name="T3" fmla="*/ 38 h 76"/>
                <a:gd name="T4" fmla="*/ 0 w 96"/>
                <a:gd name="T5" fmla="*/ 0 h 76"/>
              </a:gdLst>
              <a:ahLst/>
              <a:cxnLst>
                <a:cxn ang="0">
                  <a:pos x="T0" y="T1"/>
                </a:cxn>
                <a:cxn ang="0">
                  <a:pos x="T2" y="T3"/>
                </a:cxn>
                <a:cxn ang="0">
                  <a:pos x="T4" y="T5"/>
                </a:cxn>
              </a:cxnLst>
              <a:rect l="0" t="0" r="r" b="b"/>
              <a:pathLst>
                <a:path w="96" h="76">
                  <a:moveTo>
                    <a:pt x="0" y="76"/>
                  </a:moveTo>
                  <a:lnTo>
                    <a:pt x="96" y="38"/>
                  </a:lnTo>
                  <a:lnTo>
                    <a:pt x="0" y="0"/>
                  </a:lnTo>
                </a:path>
              </a:pathLst>
            </a:custGeom>
            <a:noFill/>
            <a:ln w="15875">
              <a:solidFill>
                <a:srgbClr val="8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Rectangle 53">
              <a:extLst>
                <a:ext uri="{FF2B5EF4-FFF2-40B4-BE49-F238E27FC236}">
                  <a16:creationId xmlns:a16="http://schemas.microsoft.com/office/drawing/2014/main" id="{593B62D7-E535-4917-B5F2-6B5E115B7C97}"/>
                </a:ext>
              </a:extLst>
            </p:cNvPr>
            <p:cNvSpPr>
              <a:spLocks noChangeArrowheads="1"/>
            </p:cNvSpPr>
            <p:nvPr/>
          </p:nvSpPr>
          <p:spPr bwMode="auto">
            <a:xfrm>
              <a:off x="6692900" y="2019300"/>
              <a:ext cx="2462213" cy="1398588"/>
            </a:xfrm>
            <a:prstGeom prst="rect">
              <a:avLst/>
            </a:prstGeom>
            <a:solidFill>
              <a:srgbClr val="FFFFB9"/>
            </a:solidFill>
            <a:ln w="15875">
              <a:solidFill>
                <a:srgbClr val="8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8" name="Rectangle 54">
              <a:extLst>
                <a:ext uri="{FF2B5EF4-FFF2-40B4-BE49-F238E27FC236}">
                  <a16:creationId xmlns:a16="http://schemas.microsoft.com/office/drawing/2014/main" id="{823EC38D-68E3-4CF8-A038-F5383842B6E9}"/>
                </a:ext>
              </a:extLst>
            </p:cNvPr>
            <p:cNvSpPr>
              <a:spLocks noChangeArrowheads="1"/>
            </p:cNvSpPr>
            <p:nvPr/>
          </p:nvSpPr>
          <p:spPr bwMode="auto">
            <a:xfrm>
              <a:off x="7446963" y="2274888"/>
              <a:ext cx="1027113"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000000"/>
                  </a:solidFill>
                  <a:effectLst/>
                  <a:latin typeface="Tahoma" panose="020B0604030504040204" pitchFamily="34" charset="0"/>
                </a:rPr>
                <a:t>Observable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9" name="Rectangle 55">
              <a:extLst>
                <a:ext uri="{FF2B5EF4-FFF2-40B4-BE49-F238E27FC236}">
                  <a16:creationId xmlns:a16="http://schemas.microsoft.com/office/drawing/2014/main" id="{28D678FB-7448-4300-83F4-BEE6AB5C65FC}"/>
                </a:ext>
              </a:extLst>
            </p:cNvPr>
            <p:cNvSpPr>
              <a:spLocks noChangeArrowheads="1"/>
            </p:cNvSpPr>
            <p:nvPr/>
          </p:nvSpPr>
          <p:spPr bwMode="auto">
            <a:xfrm>
              <a:off x="7372350" y="2078038"/>
              <a:ext cx="1193800"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Tahoma" panose="020B0604030504040204" pitchFamily="34" charset="0"/>
                </a:rPr>
                <a:t>&lt;&lt;interface&gt;&gt;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0" name="Line 56">
              <a:extLst>
                <a:ext uri="{FF2B5EF4-FFF2-40B4-BE49-F238E27FC236}">
                  <a16:creationId xmlns:a16="http://schemas.microsoft.com/office/drawing/2014/main" id="{349DB591-E887-47CF-BA0A-D1DB58A1BF00}"/>
                </a:ext>
              </a:extLst>
            </p:cNvPr>
            <p:cNvSpPr>
              <a:spLocks noChangeShapeType="1"/>
            </p:cNvSpPr>
            <p:nvPr/>
          </p:nvSpPr>
          <p:spPr bwMode="auto">
            <a:xfrm>
              <a:off x="6692900" y="2544763"/>
              <a:ext cx="2478088" cy="0"/>
            </a:xfrm>
            <a:prstGeom prst="line">
              <a:avLst/>
            </a:prstGeom>
            <a:noFill/>
            <a:ln w="15875">
              <a:solidFill>
                <a:srgbClr val="8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Rectangle 57">
              <a:extLst>
                <a:ext uri="{FF2B5EF4-FFF2-40B4-BE49-F238E27FC236}">
                  <a16:creationId xmlns:a16="http://schemas.microsoft.com/office/drawing/2014/main" id="{BC4C8FCF-B47D-4F73-B380-32FF63696E49}"/>
                </a:ext>
              </a:extLst>
            </p:cNvPr>
            <p:cNvSpPr>
              <a:spLocks noChangeArrowheads="1"/>
            </p:cNvSpPr>
            <p:nvPr/>
          </p:nvSpPr>
          <p:spPr bwMode="auto">
            <a:xfrm>
              <a:off x="6767512" y="2740025"/>
              <a:ext cx="1722438"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Tahoma" panose="020B0604030504040204" pitchFamily="34" charset="0"/>
                </a:rPr>
                <a:t>+register(o: Observer)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2" name="Rectangle 58">
              <a:extLst>
                <a:ext uri="{FF2B5EF4-FFF2-40B4-BE49-F238E27FC236}">
                  <a16:creationId xmlns:a16="http://schemas.microsoft.com/office/drawing/2014/main" id="{99B2C37E-DE32-4A25-9C01-C23048818EB4}"/>
                </a:ext>
              </a:extLst>
            </p:cNvPr>
            <p:cNvSpPr>
              <a:spLocks noChangeArrowheads="1"/>
            </p:cNvSpPr>
            <p:nvPr/>
          </p:nvSpPr>
          <p:spPr bwMode="auto">
            <a:xfrm>
              <a:off x="6767512" y="2936875"/>
              <a:ext cx="2371725"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Tahoma" panose="020B0604030504040204" pitchFamily="34" charset="0"/>
                </a:rPr>
                <a:t>+removeObserver(o: Observer)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3" name="Rectangle 59">
              <a:extLst>
                <a:ext uri="{FF2B5EF4-FFF2-40B4-BE49-F238E27FC236}">
                  <a16:creationId xmlns:a16="http://schemas.microsoft.com/office/drawing/2014/main" id="{4373CE15-F756-4DDC-A1C0-3DB43603FDD2}"/>
                </a:ext>
              </a:extLst>
            </p:cNvPr>
            <p:cNvSpPr>
              <a:spLocks noChangeArrowheads="1"/>
            </p:cNvSpPr>
            <p:nvPr/>
          </p:nvSpPr>
          <p:spPr bwMode="auto">
            <a:xfrm>
              <a:off x="6767512" y="3132138"/>
              <a:ext cx="1465263"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000000"/>
                  </a:solidFill>
                  <a:effectLst/>
                  <a:latin typeface="Tahoma" panose="020B0604030504040204" pitchFamily="34" charset="0"/>
                </a:rPr>
                <a:t>+notifyObservers()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4" name="Line 60">
              <a:extLst>
                <a:ext uri="{FF2B5EF4-FFF2-40B4-BE49-F238E27FC236}">
                  <a16:creationId xmlns:a16="http://schemas.microsoft.com/office/drawing/2014/main" id="{D1ED0983-1D21-4B88-A0D0-772F65B77319}"/>
                </a:ext>
              </a:extLst>
            </p:cNvPr>
            <p:cNvSpPr>
              <a:spLocks noChangeShapeType="1"/>
            </p:cNvSpPr>
            <p:nvPr/>
          </p:nvSpPr>
          <p:spPr bwMode="auto">
            <a:xfrm>
              <a:off x="6692900" y="2681288"/>
              <a:ext cx="2478088" cy="0"/>
            </a:xfrm>
            <a:prstGeom prst="line">
              <a:avLst/>
            </a:prstGeom>
            <a:noFill/>
            <a:ln w="15875">
              <a:solidFill>
                <a:srgbClr val="8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Freeform 61">
              <a:extLst>
                <a:ext uri="{FF2B5EF4-FFF2-40B4-BE49-F238E27FC236}">
                  <a16:creationId xmlns:a16="http://schemas.microsoft.com/office/drawing/2014/main" id="{619DBDD9-99BB-4E05-AFE9-F69F6A818B85}"/>
                </a:ext>
              </a:extLst>
            </p:cNvPr>
            <p:cNvSpPr>
              <a:spLocks/>
            </p:cNvSpPr>
            <p:nvPr/>
          </p:nvSpPr>
          <p:spPr bwMode="auto">
            <a:xfrm>
              <a:off x="7477125" y="3432175"/>
              <a:ext cx="484188" cy="933450"/>
            </a:xfrm>
            <a:custGeom>
              <a:avLst/>
              <a:gdLst>
                <a:gd name="T0" fmla="*/ 0 w 305"/>
                <a:gd name="T1" fmla="*/ 588 h 588"/>
                <a:gd name="T2" fmla="*/ 305 w 305"/>
                <a:gd name="T3" fmla="*/ 588 h 588"/>
                <a:gd name="T4" fmla="*/ 305 w 305"/>
                <a:gd name="T5" fmla="*/ 0 h 588"/>
              </a:gdLst>
              <a:ahLst/>
              <a:cxnLst>
                <a:cxn ang="0">
                  <a:pos x="T0" y="T1"/>
                </a:cxn>
                <a:cxn ang="0">
                  <a:pos x="T2" y="T3"/>
                </a:cxn>
                <a:cxn ang="0">
                  <a:pos x="T4" y="T5"/>
                </a:cxn>
              </a:cxnLst>
              <a:rect l="0" t="0" r="r" b="b"/>
              <a:pathLst>
                <a:path w="305" h="588">
                  <a:moveTo>
                    <a:pt x="0" y="588"/>
                  </a:moveTo>
                  <a:lnTo>
                    <a:pt x="305" y="588"/>
                  </a:lnTo>
                  <a:lnTo>
                    <a:pt x="305" y="0"/>
                  </a:lnTo>
                </a:path>
              </a:pathLst>
            </a:custGeom>
            <a:noFill/>
            <a:ln w="15875">
              <a:solidFill>
                <a:srgbClr val="800000"/>
              </a:solidFill>
              <a:prstDash val="sysDot"/>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 name="Freeform 62">
              <a:extLst>
                <a:ext uri="{FF2B5EF4-FFF2-40B4-BE49-F238E27FC236}">
                  <a16:creationId xmlns:a16="http://schemas.microsoft.com/office/drawing/2014/main" id="{B5CFCB94-320C-49A5-B443-8C6662592E9B}"/>
                </a:ext>
              </a:extLst>
            </p:cNvPr>
            <p:cNvSpPr>
              <a:spLocks/>
            </p:cNvSpPr>
            <p:nvPr/>
          </p:nvSpPr>
          <p:spPr bwMode="auto">
            <a:xfrm>
              <a:off x="7840663" y="3432175"/>
              <a:ext cx="241300" cy="301625"/>
            </a:xfrm>
            <a:custGeom>
              <a:avLst/>
              <a:gdLst>
                <a:gd name="T0" fmla="*/ 152 w 152"/>
                <a:gd name="T1" fmla="*/ 190 h 190"/>
                <a:gd name="T2" fmla="*/ 76 w 152"/>
                <a:gd name="T3" fmla="*/ 0 h 190"/>
                <a:gd name="T4" fmla="*/ 0 w 152"/>
                <a:gd name="T5" fmla="*/ 190 h 190"/>
                <a:gd name="T6" fmla="*/ 152 w 152"/>
                <a:gd name="T7" fmla="*/ 190 h 190"/>
              </a:gdLst>
              <a:ahLst/>
              <a:cxnLst>
                <a:cxn ang="0">
                  <a:pos x="T0" y="T1"/>
                </a:cxn>
                <a:cxn ang="0">
                  <a:pos x="T2" y="T3"/>
                </a:cxn>
                <a:cxn ang="0">
                  <a:pos x="T4" y="T5"/>
                </a:cxn>
                <a:cxn ang="0">
                  <a:pos x="T6" y="T7"/>
                </a:cxn>
              </a:cxnLst>
              <a:rect l="0" t="0" r="r" b="b"/>
              <a:pathLst>
                <a:path w="152" h="190">
                  <a:moveTo>
                    <a:pt x="152" y="190"/>
                  </a:moveTo>
                  <a:lnTo>
                    <a:pt x="76" y="0"/>
                  </a:lnTo>
                  <a:lnTo>
                    <a:pt x="0" y="190"/>
                  </a:lnTo>
                  <a:lnTo>
                    <a:pt x="152" y="190"/>
                  </a:lnTo>
                  <a:close/>
                </a:path>
              </a:pathLst>
            </a:custGeom>
            <a:solidFill>
              <a:srgbClr val="FFFFFF"/>
            </a:solidFill>
            <a:ln w="15875">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Line 49">
              <a:extLst>
                <a:ext uri="{FF2B5EF4-FFF2-40B4-BE49-F238E27FC236}">
                  <a16:creationId xmlns:a16="http://schemas.microsoft.com/office/drawing/2014/main" id="{53144B47-1E13-4A68-AAFC-651D08A8CB18}"/>
                </a:ext>
              </a:extLst>
            </p:cNvPr>
            <p:cNvSpPr>
              <a:spLocks noChangeShapeType="1"/>
            </p:cNvSpPr>
            <p:nvPr/>
          </p:nvSpPr>
          <p:spPr bwMode="auto">
            <a:xfrm flipH="1">
              <a:off x="1962149" y="4229100"/>
              <a:ext cx="876297" cy="10334"/>
            </a:xfrm>
            <a:prstGeom prst="line">
              <a:avLst/>
            </a:prstGeom>
            <a:noFill/>
            <a:ln w="15875">
              <a:solidFill>
                <a:srgbClr val="8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Freeform 50">
              <a:extLst>
                <a:ext uri="{FF2B5EF4-FFF2-40B4-BE49-F238E27FC236}">
                  <a16:creationId xmlns:a16="http://schemas.microsoft.com/office/drawing/2014/main" id="{D874341F-F9A7-483A-B9DF-88140245321A}"/>
                </a:ext>
              </a:extLst>
            </p:cNvPr>
            <p:cNvSpPr>
              <a:spLocks/>
            </p:cNvSpPr>
            <p:nvPr/>
          </p:nvSpPr>
          <p:spPr bwMode="auto">
            <a:xfrm>
              <a:off x="1962150" y="4179109"/>
              <a:ext cx="150813" cy="120650"/>
            </a:xfrm>
            <a:custGeom>
              <a:avLst/>
              <a:gdLst>
                <a:gd name="T0" fmla="*/ 95 w 95"/>
                <a:gd name="T1" fmla="*/ 0 h 76"/>
                <a:gd name="T2" fmla="*/ 0 w 95"/>
                <a:gd name="T3" fmla="*/ 38 h 76"/>
                <a:gd name="T4" fmla="*/ 95 w 95"/>
                <a:gd name="T5" fmla="*/ 76 h 76"/>
              </a:gdLst>
              <a:ahLst/>
              <a:cxnLst>
                <a:cxn ang="0">
                  <a:pos x="T0" y="T1"/>
                </a:cxn>
                <a:cxn ang="0">
                  <a:pos x="T2" y="T3"/>
                </a:cxn>
                <a:cxn ang="0">
                  <a:pos x="T4" y="T5"/>
                </a:cxn>
              </a:cxnLst>
              <a:rect l="0" t="0" r="r" b="b"/>
              <a:pathLst>
                <a:path w="95" h="76">
                  <a:moveTo>
                    <a:pt x="95" y="0"/>
                  </a:moveTo>
                  <a:lnTo>
                    <a:pt x="0" y="38"/>
                  </a:lnTo>
                  <a:lnTo>
                    <a:pt x="95" y="76"/>
                  </a:lnTo>
                </a:path>
              </a:pathLst>
            </a:custGeom>
            <a:noFill/>
            <a:ln w="15875">
              <a:solidFill>
                <a:srgbClr val="8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Line 49">
              <a:extLst>
                <a:ext uri="{FF2B5EF4-FFF2-40B4-BE49-F238E27FC236}">
                  <a16:creationId xmlns:a16="http://schemas.microsoft.com/office/drawing/2014/main" id="{BC7B4675-2901-43E6-A96B-3585239DCD90}"/>
                </a:ext>
              </a:extLst>
            </p:cNvPr>
            <p:cNvSpPr>
              <a:spLocks noChangeShapeType="1"/>
            </p:cNvSpPr>
            <p:nvPr/>
          </p:nvSpPr>
          <p:spPr bwMode="auto">
            <a:xfrm flipH="1" flipV="1">
              <a:off x="2838448" y="2740024"/>
              <a:ext cx="14287" cy="1506531"/>
            </a:xfrm>
            <a:prstGeom prst="line">
              <a:avLst/>
            </a:prstGeom>
            <a:noFill/>
            <a:ln w="15875">
              <a:solidFill>
                <a:srgbClr val="8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554916513"/>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en-GB" altLang="en-US"/>
              <a:t>Model-View-Controller Overview</a:t>
            </a:r>
            <a:endParaRPr lang="en-US" altLang="en-US"/>
          </a:p>
        </p:txBody>
      </p:sp>
      <p:sp>
        <p:nvSpPr>
          <p:cNvPr id="4100" name="Rectangle 4"/>
          <p:cNvSpPr>
            <a:spLocks noGrp="1" noChangeArrowheads="1"/>
          </p:cNvSpPr>
          <p:nvPr>
            <p:ph idx="1"/>
          </p:nvPr>
        </p:nvSpPr>
        <p:spPr/>
        <p:txBody>
          <a:bodyPr/>
          <a:lstStyle/>
          <a:p>
            <a:pPr>
              <a:buFont typeface="Wingdings" pitchFamily="2" charset="2"/>
              <a:buNone/>
            </a:pPr>
            <a:r>
              <a:rPr lang="en-US" altLang="en-US"/>
              <a:t>A program can often be divided into two parts: </a:t>
            </a:r>
          </a:p>
          <a:p>
            <a:r>
              <a:rPr lang="en-US" altLang="en-US">
                <a:solidFill>
                  <a:srgbClr val="0000D8"/>
                </a:solidFill>
              </a:rPr>
              <a:t>"Model":</a:t>
            </a:r>
            <a:r>
              <a:rPr lang="en-US" altLang="en-US"/>
              <a:t>  the internal working "guts" of the program where the processing actually takes place.  </a:t>
            </a:r>
          </a:p>
          <a:p>
            <a:r>
              <a:rPr lang="en-US" altLang="en-US">
                <a:solidFill>
                  <a:srgbClr val="0000D8"/>
                </a:solidFill>
              </a:rPr>
              <a:t>"View"</a:t>
            </a:r>
            <a:r>
              <a:rPr lang="en-US" altLang="en-US"/>
              <a:t>: the input and output of the program which interacts with the user.   </a:t>
            </a:r>
          </a:p>
          <a:p>
            <a:pPr lvl="1"/>
            <a:r>
              <a:rPr lang="en-US" altLang="en-US"/>
              <a:t>The view takes the user input and passes the information onto the model. The model outputs information to the view, which then presents it to the user.</a:t>
            </a:r>
          </a:p>
        </p:txBody>
      </p:sp>
      <p:sp>
        <p:nvSpPr>
          <p:cNvPr id="2" name="Date Placeholder 1"/>
          <p:cNvSpPr>
            <a:spLocks noGrp="1"/>
          </p:cNvSpPr>
          <p:nvPr>
            <p:ph type="dt" sz="half" idx="10"/>
          </p:nvPr>
        </p:nvSpPr>
        <p:spPr/>
        <p:txBody>
          <a:bodyPr/>
          <a:lstStyle/>
          <a:p>
            <a:r>
              <a:rPr lang="en-US" altLang="en-US"/>
              <a:t>20/12/2013</a:t>
            </a:r>
          </a:p>
        </p:txBody>
      </p:sp>
      <p:sp>
        <p:nvSpPr>
          <p:cNvPr id="4" name="Slide Number Placeholder 3"/>
          <p:cNvSpPr>
            <a:spLocks noGrp="1"/>
          </p:cNvSpPr>
          <p:nvPr>
            <p:ph type="sldNum" sz="quarter" idx="12"/>
          </p:nvPr>
        </p:nvSpPr>
        <p:spPr/>
        <p:txBody>
          <a:bodyPr/>
          <a:lstStyle/>
          <a:p>
            <a:fld id="{F699691D-852A-4885-8278-7AB83B05D97E}" type="slidenum">
              <a:rPr lang="en-US" altLang="en-US" smtClean="0"/>
              <a:pPr/>
              <a:t>2</a:t>
            </a:fld>
            <a:endParaRPr lang="en-US" altLang="en-US"/>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4"/>
          <p:cNvSpPr>
            <a:spLocks noGrp="1" noChangeArrowheads="1"/>
          </p:cNvSpPr>
          <p:nvPr>
            <p:ph type="title"/>
          </p:nvPr>
        </p:nvSpPr>
        <p:spPr/>
        <p:txBody>
          <a:bodyPr/>
          <a:lstStyle/>
          <a:p>
            <a:r>
              <a:rPr lang="en-US" altLang="en-US"/>
              <a:t>MVC Example - MP3 player</a:t>
            </a:r>
          </a:p>
        </p:txBody>
      </p:sp>
      <p:sp>
        <p:nvSpPr>
          <p:cNvPr id="14340" name="Rectangle 5"/>
          <p:cNvSpPr>
            <a:spLocks noGrp="1" noChangeArrowheads="1"/>
          </p:cNvSpPr>
          <p:nvPr>
            <p:ph idx="1"/>
          </p:nvPr>
        </p:nvSpPr>
        <p:spPr/>
        <p:txBody>
          <a:bodyPr/>
          <a:lstStyle/>
          <a:p>
            <a:pPr marL="533400" indent="-533400">
              <a:buFont typeface="Wingdings" pitchFamily="2" charset="2"/>
              <a:buNone/>
            </a:pPr>
            <a:r>
              <a:rPr lang="en-US" altLang="en-US"/>
              <a:t>Picture your favorite MP3 player (iTunes, ?)</a:t>
            </a:r>
          </a:p>
          <a:p>
            <a:pPr marL="533400" indent="-533400"/>
            <a:r>
              <a:rPr lang="en-US" altLang="en-US"/>
              <a:t>You can use its interface to add new songs, manage play lists and rename tracks</a:t>
            </a:r>
          </a:p>
          <a:p>
            <a:pPr marL="533400" indent="-533400"/>
            <a:r>
              <a:rPr lang="en-US" altLang="en-US"/>
              <a:t>The player maintains </a:t>
            </a:r>
          </a:p>
          <a:p>
            <a:pPr marL="914400" lvl="1" indent="-457200"/>
            <a:r>
              <a:rPr lang="en-US" altLang="en-US"/>
              <a:t>Database of all your songs along with associated names and data.</a:t>
            </a:r>
          </a:p>
          <a:p>
            <a:pPr marL="914400" lvl="1" indent="-457200"/>
            <a:r>
              <a:rPr lang="en-US" altLang="en-US"/>
              <a:t>Plays the song</a:t>
            </a:r>
          </a:p>
          <a:p>
            <a:pPr marL="914400" lvl="1" indent="-457200"/>
            <a:r>
              <a:rPr lang="en-US" altLang="en-US"/>
              <a:t>Updates the interface constantly with current song, running time and so on</a:t>
            </a:r>
          </a:p>
          <a:p>
            <a:pPr marL="533400" indent="-533400">
              <a:buFont typeface="Wingdings" pitchFamily="2" charset="2"/>
              <a:buNone/>
            </a:pPr>
            <a:r>
              <a:rPr lang="en-US" altLang="en-US"/>
              <a:t>Underneath the covers --- Model View Controller</a:t>
            </a:r>
          </a:p>
        </p:txBody>
      </p:sp>
      <p:sp>
        <p:nvSpPr>
          <p:cNvPr id="2" name="Date Placeholder 1"/>
          <p:cNvSpPr>
            <a:spLocks noGrp="1"/>
          </p:cNvSpPr>
          <p:nvPr>
            <p:ph type="dt" sz="half" idx="10"/>
          </p:nvPr>
        </p:nvSpPr>
        <p:spPr/>
        <p:txBody>
          <a:bodyPr/>
          <a:lstStyle/>
          <a:p>
            <a:r>
              <a:rPr lang="en-US" altLang="en-US"/>
              <a:t>20/12/2013</a:t>
            </a:r>
          </a:p>
        </p:txBody>
      </p:sp>
      <p:sp>
        <p:nvSpPr>
          <p:cNvPr id="4" name="Slide Number Placeholder 3"/>
          <p:cNvSpPr>
            <a:spLocks noGrp="1"/>
          </p:cNvSpPr>
          <p:nvPr>
            <p:ph type="sldNum" sz="quarter" idx="12"/>
          </p:nvPr>
        </p:nvSpPr>
        <p:spPr/>
        <p:txBody>
          <a:bodyPr/>
          <a:lstStyle/>
          <a:p>
            <a:fld id="{F699691D-852A-4885-8278-7AB83B05D97E}" type="slidenum">
              <a:rPr lang="en-US" altLang="en-US" smtClean="0"/>
              <a:pPr/>
              <a:t>20</a:t>
            </a:fld>
            <a:endParaRPr lang="en-US" altLang="en-US"/>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Rectangle 25"/>
          <p:cNvSpPr>
            <a:spLocks noGrp="1" noChangeArrowheads="1"/>
          </p:cNvSpPr>
          <p:nvPr>
            <p:ph type="title"/>
          </p:nvPr>
        </p:nvSpPr>
        <p:spPr/>
        <p:txBody>
          <a:bodyPr/>
          <a:lstStyle/>
          <a:p>
            <a:r>
              <a:rPr lang="en-US" altLang="en-US"/>
              <a:t>Model View Controller</a:t>
            </a:r>
          </a:p>
        </p:txBody>
      </p:sp>
      <p:sp>
        <p:nvSpPr>
          <p:cNvPr id="5" name="Date Placeholder 4"/>
          <p:cNvSpPr>
            <a:spLocks noGrp="1"/>
          </p:cNvSpPr>
          <p:nvPr>
            <p:ph type="dt" sz="half" idx="10"/>
          </p:nvPr>
        </p:nvSpPr>
        <p:spPr/>
        <p:txBody>
          <a:bodyPr/>
          <a:lstStyle/>
          <a:p>
            <a:r>
              <a:rPr lang="en-US" altLang="en-US"/>
              <a:t>20/12/2013</a:t>
            </a:r>
          </a:p>
        </p:txBody>
      </p:sp>
      <p:sp>
        <p:nvSpPr>
          <p:cNvPr id="7" name="Slide Number Placeholder 6"/>
          <p:cNvSpPr>
            <a:spLocks noGrp="1"/>
          </p:cNvSpPr>
          <p:nvPr>
            <p:ph type="sldNum" sz="quarter" idx="12"/>
          </p:nvPr>
        </p:nvSpPr>
        <p:spPr/>
        <p:txBody>
          <a:bodyPr/>
          <a:lstStyle/>
          <a:p>
            <a:fld id="{13A1A6BD-BC92-44CD-94BB-5C9E64120765}" type="slidenum">
              <a:rPr lang="en-US" altLang="en-US" smtClean="0"/>
              <a:pPr/>
              <a:t>21</a:t>
            </a:fld>
            <a:endParaRPr lang="en-US" altLang="en-US"/>
          </a:p>
        </p:txBody>
      </p:sp>
      <p:sp>
        <p:nvSpPr>
          <p:cNvPr id="704523" name="Freeform 11"/>
          <p:cNvSpPr>
            <a:spLocks/>
          </p:cNvSpPr>
          <p:nvPr/>
        </p:nvSpPr>
        <p:spPr bwMode="auto">
          <a:xfrm>
            <a:off x="5334000" y="3886200"/>
            <a:ext cx="2209800" cy="1447800"/>
          </a:xfrm>
          <a:custGeom>
            <a:avLst/>
            <a:gdLst>
              <a:gd name="T0" fmla="*/ 1152 w 1152"/>
              <a:gd name="T1" fmla="*/ 0 h 960"/>
              <a:gd name="T2" fmla="*/ 1104 w 1152"/>
              <a:gd name="T3" fmla="*/ 336 h 960"/>
              <a:gd name="T4" fmla="*/ 864 w 1152"/>
              <a:gd name="T5" fmla="*/ 720 h 960"/>
              <a:gd name="T6" fmla="*/ 0 w 1152"/>
              <a:gd name="T7" fmla="*/ 960 h 960"/>
              <a:gd name="T8" fmla="*/ 0 60000 65536"/>
              <a:gd name="T9" fmla="*/ 0 60000 65536"/>
              <a:gd name="T10" fmla="*/ 0 60000 65536"/>
              <a:gd name="T11" fmla="*/ 0 60000 65536"/>
              <a:gd name="T12" fmla="*/ 0 w 1152"/>
              <a:gd name="T13" fmla="*/ 0 h 960"/>
              <a:gd name="T14" fmla="*/ 1152 w 1152"/>
              <a:gd name="T15" fmla="*/ 960 h 960"/>
            </a:gdLst>
            <a:ahLst/>
            <a:cxnLst>
              <a:cxn ang="T8">
                <a:pos x="T0" y="T1"/>
              </a:cxn>
              <a:cxn ang="T9">
                <a:pos x="T2" y="T3"/>
              </a:cxn>
              <a:cxn ang="T10">
                <a:pos x="T4" y="T5"/>
              </a:cxn>
              <a:cxn ang="T11">
                <a:pos x="T6" y="T7"/>
              </a:cxn>
            </a:cxnLst>
            <a:rect l="T12" t="T13" r="T14" b="T15"/>
            <a:pathLst>
              <a:path w="1152" h="960">
                <a:moveTo>
                  <a:pt x="1152" y="0"/>
                </a:moveTo>
                <a:cubicBezTo>
                  <a:pt x="1152" y="108"/>
                  <a:pt x="1152" y="216"/>
                  <a:pt x="1104" y="336"/>
                </a:cubicBezTo>
                <a:cubicBezTo>
                  <a:pt x="1056" y="456"/>
                  <a:pt x="1048" y="616"/>
                  <a:pt x="864" y="720"/>
                </a:cubicBezTo>
                <a:cubicBezTo>
                  <a:pt x="680" y="824"/>
                  <a:pt x="340" y="892"/>
                  <a:pt x="0" y="960"/>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eaLnBrk="1" hangingPunct="1"/>
            <a:endParaRPr lang="en-US" altLang="en-US"/>
          </a:p>
        </p:txBody>
      </p:sp>
      <p:sp>
        <p:nvSpPr>
          <p:cNvPr id="704530" name="Text Box 18"/>
          <p:cNvSpPr txBox="1">
            <a:spLocks noChangeArrowheads="1"/>
          </p:cNvSpPr>
          <p:nvPr/>
        </p:nvSpPr>
        <p:spPr bwMode="auto">
          <a:xfrm>
            <a:off x="5746530" y="4851986"/>
            <a:ext cx="2864070" cy="5847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gn="ctr">
              <a:lnSpc>
                <a:spcPct val="100000"/>
              </a:lnSpc>
              <a:spcBef>
                <a:spcPct val="0"/>
              </a:spcBef>
              <a:buClrTx/>
              <a:buSzTx/>
              <a:buFontTx/>
              <a:buNone/>
            </a:pPr>
            <a:r>
              <a:rPr lang="en-US" altLang="en-US" sz="1600">
                <a:solidFill>
                  <a:srgbClr val="000ED8"/>
                </a:solidFill>
                <a:latin typeface="Arial" panose="020B0604020202020204" pitchFamily="34" charset="0"/>
                <a:cs typeface="Arial" panose="020B0604020202020204" pitchFamily="34" charset="0"/>
              </a:rPr>
              <a:t>Controller asks Player model to begin playing the song</a:t>
            </a:r>
          </a:p>
        </p:txBody>
      </p:sp>
      <p:pic>
        <p:nvPicPr>
          <p:cNvPr id="704539" name="Picture 27" descr="j019538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0" y="1219200"/>
            <a:ext cx="134302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31"/>
          <p:cNvGrpSpPr>
            <a:grpSpLocks/>
          </p:cNvGrpSpPr>
          <p:nvPr/>
        </p:nvGrpSpPr>
        <p:grpSpPr bwMode="auto">
          <a:xfrm>
            <a:off x="6629400" y="2819400"/>
            <a:ext cx="1524000" cy="1119188"/>
            <a:chOff x="4224" y="1832"/>
            <a:chExt cx="960" cy="705"/>
          </a:xfrm>
        </p:grpSpPr>
        <p:sp>
          <p:nvSpPr>
            <p:cNvPr id="15385" name="AutoShape 3"/>
            <p:cNvSpPr>
              <a:spLocks noChangeArrowheads="1"/>
            </p:cNvSpPr>
            <p:nvPr/>
          </p:nvSpPr>
          <p:spPr bwMode="auto">
            <a:xfrm>
              <a:off x="4224" y="1832"/>
              <a:ext cx="960" cy="480"/>
            </a:xfrm>
            <a:prstGeom prst="flowChartPreparation">
              <a:avLst/>
            </a:prstGeom>
            <a:solidFill>
              <a:srgbClr val="969696"/>
            </a:solid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eaLnBrk="1" hangingPunct="1"/>
              <a:endParaRPr lang="en-US" altLang="en-US"/>
            </a:p>
          </p:txBody>
        </p:sp>
        <p:sp>
          <p:nvSpPr>
            <p:cNvPr id="15386" name="Text Box 7"/>
            <p:cNvSpPr txBox="1">
              <a:spLocks noChangeArrowheads="1"/>
            </p:cNvSpPr>
            <p:nvPr/>
          </p:nvSpPr>
          <p:spPr bwMode="auto">
            <a:xfrm>
              <a:off x="4368" y="2304"/>
              <a:ext cx="74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800">
                  <a:latin typeface="Arial" panose="020B0604020202020204" pitchFamily="34" charset="0"/>
                </a:rPr>
                <a:t>Controller</a:t>
              </a:r>
            </a:p>
          </p:txBody>
        </p:sp>
      </p:grpSp>
      <p:grpSp>
        <p:nvGrpSpPr>
          <p:cNvPr id="3" name="Group 30"/>
          <p:cNvGrpSpPr>
            <a:grpSpLocks/>
          </p:cNvGrpSpPr>
          <p:nvPr/>
        </p:nvGrpSpPr>
        <p:grpSpPr bwMode="auto">
          <a:xfrm>
            <a:off x="3962400" y="4572000"/>
            <a:ext cx="1295400" cy="1582738"/>
            <a:chOff x="2448" y="3072"/>
            <a:chExt cx="816" cy="997"/>
          </a:xfrm>
        </p:grpSpPr>
        <p:sp>
          <p:nvSpPr>
            <p:cNvPr id="15383" name="AutoShape 4"/>
            <p:cNvSpPr>
              <a:spLocks noChangeArrowheads="1"/>
            </p:cNvSpPr>
            <p:nvPr/>
          </p:nvSpPr>
          <p:spPr bwMode="auto">
            <a:xfrm>
              <a:off x="2448" y="3072"/>
              <a:ext cx="816" cy="768"/>
            </a:xfrm>
            <a:prstGeom prst="foldedCorner">
              <a:avLst>
                <a:gd name="adj" fmla="val 12500"/>
              </a:avLst>
            </a:prstGeom>
            <a:solidFill>
              <a:srgbClr val="CCECFF"/>
            </a:solidFill>
            <a:ln w="9525">
              <a:solidFill>
                <a:schemeClr val="tx1"/>
              </a:solidFill>
              <a:round/>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400" b="1">
                  <a:latin typeface="Consolas" panose="020B0609020204030204" pitchFamily="49" charset="0"/>
                  <a:cs typeface="Consolas" panose="020B0609020204030204" pitchFamily="49" charset="0"/>
                </a:rPr>
                <a:t>class Player {</a:t>
              </a:r>
            </a:p>
            <a:p>
              <a:pPr>
                <a:lnSpc>
                  <a:spcPct val="100000"/>
                </a:lnSpc>
                <a:spcBef>
                  <a:spcPct val="0"/>
                </a:spcBef>
                <a:buClrTx/>
                <a:buSzTx/>
                <a:buFontTx/>
                <a:buNone/>
              </a:pPr>
              <a:r>
                <a:rPr lang="en-US" altLang="en-US" sz="1400" b="1">
                  <a:latin typeface="Consolas" panose="020B0609020204030204" pitchFamily="49" charset="0"/>
                  <a:cs typeface="Consolas" panose="020B0609020204030204" pitchFamily="49" charset="0"/>
                </a:rPr>
                <a:t>  play() {}</a:t>
              </a:r>
            </a:p>
            <a:p>
              <a:pPr>
                <a:lnSpc>
                  <a:spcPct val="100000"/>
                </a:lnSpc>
                <a:spcBef>
                  <a:spcPct val="0"/>
                </a:spcBef>
                <a:buClrTx/>
                <a:buSzTx/>
                <a:buFontTx/>
                <a:buNone/>
              </a:pPr>
              <a:r>
                <a:rPr lang="en-US" altLang="en-US" sz="1400" b="1">
                  <a:latin typeface="Consolas" panose="020B0609020204030204" pitchFamily="49" charset="0"/>
                  <a:cs typeface="Consolas" panose="020B0609020204030204" pitchFamily="49" charset="0"/>
                </a:rPr>
                <a:t>  rip() {}</a:t>
              </a:r>
            </a:p>
            <a:p>
              <a:pPr>
                <a:lnSpc>
                  <a:spcPct val="100000"/>
                </a:lnSpc>
                <a:spcBef>
                  <a:spcPct val="0"/>
                </a:spcBef>
                <a:buClrTx/>
                <a:buSzTx/>
                <a:buFontTx/>
                <a:buNone/>
              </a:pPr>
              <a:r>
                <a:rPr lang="en-US" altLang="en-US" sz="1400" b="1">
                  <a:latin typeface="Consolas" panose="020B0609020204030204" pitchFamily="49" charset="0"/>
                  <a:cs typeface="Consolas" panose="020B0609020204030204" pitchFamily="49" charset="0"/>
                </a:rPr>
                <a:t>  burn() {}</a:t>
              </a:r>
            </a:p>
            <a:p>
              <a:pPr>
                <a:lnSpc>
                  <a:spcPct val="100000"/>
                </a:lnSpc>
                <a:spcBef>
                  <a:spcPct val="0"/>
                </a:spcBef>
                <a:buClrTx/>
                <a:buSzTx/>
                <a:buFontTx/>
                <a:buNone/>
              </a:pPr>
              <a:r>
                <a:rPr lang="en-US" altLang="en-US" sz="1400" b="1">
                  <a:latin typeface="Consolas" panose="020B0609020204030204" pitchFamily="49" charset="0"/>
                  <a:cs typeface="Consolas" panose="020B0609020204030204" pitchFamily="49" charset="0"/>
                </a:rPr>
                <a:t>}</a:t>
              </a:r>
            </a:p>
          </p:txBody>
        </p:sp>
        <p:sp>
          <p:nvSpPr>
            <p:cNvPr id="15384" name="Text Box 8"/>
            <p:cNvSpPr txBox="1">
              <a:spLocks noChangeArrowheads="1"/>
            </p:cNvSpPr>
            <p:nvPr/>
          </p:nvSpPr>
          <p:spPr bwMode="auto">
            <a:xfrm>
              <a:off x="2598" y="3838"/>
              <a:ext cx="52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800">
                  <a:latin typeface="Arial" panose="020B0604020202020204" pitchFamily="34" charset="0"/>
                </a:rPr>
                <a:t>Model</a:t>
              </a:r>
            </a:p>
          </p:txBody>
        </p:sp>
      </p:grpSp>
      <p:grpSp>
        <p:nvGrpSpPr>
          <p:cNvPr id="4" name="Group 32"/>
          <p:cNvGrpSpPr>
            <a:grpSpLocks/>
          </p:cNvGrpSpPr>
          <p:nvPr/>
        </p:nvGrpSpPr>
        <p:grpSpPr bwMode="auto">
          <a:xfrm>
            <a:off x="609600" y="2743200"/>
            <a:ext cx="1371600" cy="1749425"/>
            <a:chOff x="384" y="1776"/>
            <a:chExt cx="864" cy="1102"/>
          </a:xfrm>
        </p:grpSpPr>
        <p:pic>
          <p:nvPicPr>
            <p:cNvPr id="1538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 y="1776"/>
              <a:ext cx="864" cy="1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82" name="Text Box 9"/>
            <p:cNvSpPr txBox="1">
              <a:spLocks noChangeArrowheads="1"/>
            </p:cNvSpPr>
            <p:nvPr/>
          </p:nvSpPr>
          <p:spPr bwMode="auto">
            <a:xfrm>
              <a:off x="576" y="2625"/>
              <a:ext cx="4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gn="ctr">
                <a:lnSpc>
                  <a:spcPct val="100000"/>
                </a:lnSpc>
                <a:spcBef>
                  <a:spcPct val="0"/>
                </a:spcBef>
                <a:buClrTx/>
                <a:buSzTx/>
                <a:buFontTx/>
                <a:buNone/>
              </a:pPr>
              <a:r>
                <a:rPr lang="en-US" altLang="en-US" sz="1800">
                  <a:latin typeface="Arial" panose="020B0604020202020204" pitchFamily="34" charset="0"/>
                </a:rPr>
                <a:t>View</a:t>
              </a:r>
            </a:p>
          </p:txBody>
        </p:sp>
      </p:grpSp>
      <p:sp>
        <p:nvSpPr>
          <p:cNvPr id="704522" name="Freeform 10"/>
          <p:cNvSpPr>
            <a:spLocks/>
          </p:cNvSpPr>
          <p:nvPr/>
        </p:nvSpPr>
        <p:spPr bwMode="auto">
          <a:xfrm>
            <a:off x="1295400" y="4419600"/>
            <a:ext cx="2438400" cy="990600"/>
          </a:xfrm>
          <a:custGeom>
            <a:avLst/>
            <a:gdLst>
              <a:gd name="T0" fmla="*/ 1152 w 1152"/>
              <a:gd name="T1" fmla="*/ 768 h 768"/>
              <a:gd name="T2" fmla="*/ 528 w 1152"/>
              <a:gd name="T3" fmla="*/ 672 h 768"/>
              <a:gd name="T4" fmla="*/ 96 w 1152"/>
              <a:gd name="T5" fmla="*/ 336 h 768"/>
              <a:gd name="T6" fmla="*/ 0 w 1152"/>
              <a:gd name="T7" fmla="*/ 0 h 768"/>
              <a:gd name="T8" fmla="*/ 0 60000 65536"/>
              <a:gd name="T9" fmla="*/ 0 60000 65536"/>
              <a:gd name="T10" fmla="*/ 0 60000 65536"/>
              <a:gd name="T11" fmla="*/ 0 60000 65536"/>
              <a:gd name="T12" fmla="*/ 0 w 1152"/>
              <a:gd name="T13" fmla="*/ 0 h 768"/>
              <a:gd name="T14" fmla="*/ 1152 w 1152"/>
              <a:gd name="T15" fmla="*/ 768 h 768"/>
            </a:gdLst>
            <a:ahLst/>
            <a:cxnLst>
              <a:cxn ang="T8">
                <a:pos x="T0" y="T1"/>
              </a:cxn>
              <a:cxn ang="T9">
                <a:pos x="T2" y="T3"/>
              </a:cxn>
              <a:cxn ang="T10">
                <a:pos x="T4" y="T5"/>
              </a:cxn>
              <a:cxn ang="T11">
                <a:pos x="T6" y="T7"/>
              </a:cxn>
            </a:cxnLst>
            <a:rect l="T12" t="T13" r="T14" b="T15"/>
            <a:pathLst>
              <a:path w="1152" h="768">
                <a:moveTo>
                  <a:pt x="1152" y="768"/>
                </a:moveTo>
                <a:cubicBezTo>
                  <a:pt x="928" y="756"/>
                  <a:pt x="704" y="744"/>
                  <a:pt x="528" y="672"/>
                </a:cubicBezTo>
                <a:cubicBezTo>
                  <a:pt x="352" y="600"/>
                  <a:pt x="184" y="448"/>
                  <a:pt x="96" y="336"/>
                </a:cubicBezTo>
                <a:cubicBezTo>
                  <a:pt x="8" y="224"/>
                  <a:pt x="4" y="112"/>
                  <a:pt x="0" y="0"/>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eaLnBrk="1" hangingPunct="1"/>
            <a:endParaRPr lang="en-US" altLang="en-US"/>
          </a:p>
        </p:txBody>
      </p:sp>
      <p:sp>
        <p:nvSpPr>
          <p:cNvPr id="704525" name="Freeform 13"/>
          <p:cNvSpPr>
            <a:spLocks/>
          </p:cNvSpPr>
          <p:nvPr/>
        </p:nvSpPr>
        <p:spPr bwMode="auto">
          <a:xfrm>
            <a:off x="5257800" y="1447800"/>
            <a:ext cx="2133600" cy="1308100"/>
          </a:xfrm>
          <a:custGeom>
            <a:avLst/>
            <a:gdLst>
              <a:gd name="T0" fmla="*/ 0 w 1056"/>
              <a:gd name="T1" fmla="*/ 0 h 720"/>
              <a:gd name="T2" fmla="*/ 528 w 1056"/>
              <a:gd name="T3" fmla="*/ 96 h 720"/>
              <a:gd name="T4" fmla="*/ 864 w 1056"/>
              <a:gd name="T5" fmla="*/ 336 h 720"/>
              <a:gd name="T6" fmla="*/ 1056 w 1056"/>
              <a:gd name="T7" fmla="*/ 720 h 720"/>
              <a:gd name="T8" fmla="*/ 0 60000 65536"/>
              <a:gd name="T9" fmla="*/ 0 60000 65536"/>
              <a:gd name="T10" fmla="*/ 0 60000 65536"/>
              <a:gd name="T11" fmla="*/ 0 60000 65536"/>
              <a:gd name="T12" fmla="*/ 0 w 1056"/>
              <a:gd name="T13" fmla="*/ 0 h 720"/>
              <a:gd name="T14" fmla="*/ 1056 w 1056"/>
              <a:gd name="T15" fmla="*/ 720 h 720"/>
            </a:gdLst>
            <a:ahLst/>
            <a:cxnLst>
              <a:cxn ang="T8">
                <a:pos x="T0" y="T1"/>
              </a:cxn>
              <a:cxn ang="T9">
                <a:pos x="T2" y="T3"/>
              </a:cxn>
              <a:cxn ang="T10">
                <a:pos x="T4" y="T5"/>
              </a:cxn>
              <a:cxn ang="T11">
                <a:pos x="T6" y="T7"/>
              </a:cxn>
            </a:cxnLst>
            <a:rect l="T12" t="T13" r="T14" b="T15"/>
            <a:pathLst>
              <a:path w="1056" h="720">
                <a:moveTo>
                  <a:pt x="0" y="0"/>
                </a:moveTo>
                <a:cubicBezTo>
                  <a:pt x="192" y="20"/>
                  <a:pt x="384" y="40"/>
                  <a:pt x="528" y="96"/>
                </a:cubicBezTo>
                <a:cubicBezTo>
                  <a:pt x="672" y="152"/>
                  <a:pt x="776" y="232"/>
                  <a:pt x="864" y="336"/>
                </a:cubicBezTo>
                <a:cubicBezTo>
                  <a:pt x="952" y="440"/>
                  <a:pt x="1004" y="580"/>
                  <a:pt x="1056" y="720"/>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eaLnBrk="1" hangingPunct="1"/>
            <a:endParaRPr lang="en-US" altLang="en-US"/>
          </a:p>
        </p:txBody>
      </p:sp>
      <p:sp>
        <p:nvSpPr>
          <p:cNvPr id="704526" name="Freeform 14"/>
          <p:cNvSpPr>
            <a:spLocks/>
          </p:cNvSpPr>
          <p:nvPr/>
        </p:nvSpPr>
        <p:spPr bwMode="auto">
          <a:xfrm>
            <a:off x="1371600" y="1600200"/>
            <a:ext cx="2286000" cy="1219200"/>
          </a:xfrm>
          <a:custGeom>
            <a:avLst/>
            <a:gdLst>
              <a:gd name="T0" fmla="*/ 0 w 1056"/>
              <a:gd name="T1" fmla="*/ 768 h 768"/>
              <a:gd name="T2" fmla="*/ 96 w 1056"/>
              <a:gd name="T3" fmla="*/ 432 h 768"/>
              <a:gd name="T4" fmla="*/ 336 w 1056"/>
              <a:gd name="T5" fmla="*/ 96 h 768"/>
              <a:gd name="T6" fmla="*/ 1056 w 1056"/>
              <a:gd name="T7" fmla="*/ 0 h 768"/>
              <a:gd name="T8" fmla="*/ 0 60000 65536"/>
              <a:gd name="T9" fmla="*/ 0 60000 65536"/>
              <a:gd name="T10" fmla="*/ 0 60000 65536"/>
              <a:gd name="T11" fmla="*/ 0 60000 65536"/>
              <a:gd name="T12" fmla="*/ 0 w 1056"/>
              <a:gd name="T13" fmla="*/ 0 h 768"/>
              <a:gd name="T14" fmla="*/ 1056 w 1056"/>
              <a:gd name="T15" fmla="*/ 768 h 768"/>
            </a:gdLst>
            <a:ahLst/>
            <a:cxnLst>
              <a:cxn ang="T8">
                <a:pos x="T0" y="T1"/>
              </a:cxn>
              <a:cxn ang="T9">
                <a:pos x="T2" y="T3"/>
              </a:cxn>
              <a:cxn ang="T10">
                <a:pos x="T4" y="T5"/>
              </a:cxn>
              <a:cxn ang="T11">
                <a:pos x="T6" y="T7"/>
              </a:cxn>
            </a:cxnLst>
            <a:rect l="T12" t="T13" r="T14" b="T15"/>
            <a:pathLst>
              <a:path w="1056" h="768">
                <a:moveTo>
                  <a:pt x="0" y="768"/>
                </a:moveTo>
                <a:cubicBezTo>
                  <a:pt x="20" y="656"/>
                  <a:pt x="40" y="544"/>
                  <a:pt x="96" y="432"/>
                </a:cubicBezTo>
                <a:cubicBezTo>
                  <a:pt x="152" y="320"/>
                  <a:pt x="176" y="168"/>
                  <a:pt x="336" y="96"/>
                </a:cubicBezTo>
                <a:cubicBezTo>
                  <a:pt x="496" y="24"/>
                  <a:pt x="776" y="12"/>
                  <a:pt x="1056" y="0"/>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eaLnBrk="1" hangingPunct="1"/>
            <a:endParaRPr lang="en-US" altLang="en-US"/>
          </a:p>
        </p:txBody>
      </p:sp>
      <p:sp>
        <p:nvSpPr>
          <p:cNvPr id="704527" name="Text Box 15"/>
          <p:cNvSpPr txBox="1">
            <a:spLocks noChangeArrowheads="1"/>
          </p:cNvSpPr>
          <p:nvPr/>
        </p:nvSpPr>
        <p:spPr bwMode="auto">
          <a:xfrm>
            <a:off x="5410199" y="1981200"/>
            <a:ext cx="3095625" cy="584775"/>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gn="ctr">
              <a:lnSpc>
                <a:spcPct val="100000"/>
              </a:lnSpc>
              <a:spcBef>
                <a:spcPct val="0"/>
              </a:spcBef>
              <a:buClrTx/>
              <a:buSzTx/>
              <a:buFontTx/>
              <a:buNone/>
            </a:pPr>
            <a:r>
              <a:rPr lang="en-US" altLang="en-US" sz="1600">
                <a:solidFill>
                  <a:srgbClr val="000ED8"/>
                </a:solidFill>
                <a:latin typeface="Arial" panose="020B0604020202020204" pitchFamily="34" charset="0"/>
                <a:cs typeface="Arial" panose="020B0604020202020204" pitchFamily="34" charset="0"/>
              </a:rPr>
              <a:t>You use the interface and your actions go to the controller</a:t>
            </a:r>
          </a:p>
        </p:txBody>
      </p:sp>
      <p:sp>
        <p:nvSpPr>
          <p:cNvPr id="704528" name="Text Box 16"/>
          <p:cNvSpPr txBox="1">
            <a:spLocks noChangeArrowheads="1"/>
          </p:cNvSpPr>
          <p:nvPr/>
        </p:nvSpPr>
        <p:spPr bwMode="auto">
          <a:xfrm>
            <a:off x="5562600" y="1600200"/>
            <a:ext cx="1676400" cy="338554"/>
          </a:xfrm>
          <a:prstGeom prst="rect">
            <a:avLst/>
          </a:prstGeom>
          <a:solidFill>
            <a:schemeClr val="bg1"/>
          </a:solidFill>
          <a:ln w="15875" cap="rnd">
            <a:solidFill>
              <a:schemeClr val="tx1"/>
            </a:solidFill>
            <a:prstDash val="sysDot"/>
            <a:miter lim="800000"/>
            <a:headEnd/>
            <a:tailEnd/>
          </a:ln>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600">
                <a:solidFill>
                  <a:srgbClr val="000ED8"/>
                </a:solidFill>
                <a:latin typeface="Arial" panose="020B0604020202020204" pitchFamily="34" charset="0"/>
                <a:cs typeface="Arial" panose="020B0604020202020204" pitchFamily="34" charset="0"/>
              </a:rPr>
              <a:t>“Play new song”</a:t>
            </a:r>
          </a:p>
        </p:txBody>
      </p:sp>
      <p:sp>
        <p:nvSpPr>
          <p:cNvPr id="704529" name="Text Box 17"/>
          <p:cNvSpPr txBox="1">
            <a:spLocks noChangeArrowheads="1"/>
          </p:cNvSpPr>
          <p:nvPr/>
        </p:nvSpPr>
        <p:spPr bwMode="auto">
          <a:xfrm>
            <a:off x="6203730" y="4104670"/>
            <a:ext cx="2302093" cy="584775"/>
          </a:xfrm>
          <a:prstGeom prst="rect">
            <a:avLst/>
          </a:prstGeom>
          <a:solidFill>
            <a:schemeClr val="bg1"/>
          </a:solidFill>
          <a:ln w="15875" cap="rnd">
            <a:solidFill>
              <a:schemeClr val="tx1"/>
            </a:solidFill>
            <a:prstDash val="sysDot"/>
            <a:miter lim="800000"/>
            <a:headEnd/>
            <a:tailEnd/>
          </a:ln>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gn="ctr">
              <a:lnSpc>
                <a:spcPct val="100000"/>
              </a:lnSpc>
              <a:spcBef>
                <a:spcPct val="0"/>
              </a:spcBef>
              <a:buClrTx/>
              <a:buSzTx/>
              <a:buFontTx/>
              <a:buNone/>
            </a:pPr>
            <a:r>
              <a:rPr lang="en-US" altLang="en-US" sz="1600">
                <a:solidFill>
                  <a:srgbClr val="000ED8"/>
                </a:solidFill>
                <a:latin typeface="Arial" panose="020B0604020202020204" pitchFamily="34" charset="0"/>
                <a:cs typeface="Arial" panose="020B0604020202020204" pitchFamily="34" charset="0"/>
              </a:rPr>
              <a:t>Controller manipulates the model</a:t>
            </a:r>
          </a:p>
        </p:txBody>
      </p:sp>
      <p:sp>
        <p:nvSpPr>
          <p:cNvPr id="704532" name="Text Box 20"/>
          <p:cNvSpPr txBox="1">
            <a:spLocks noChangeArrowheads="1"/>
          </p:cNvSpPr>
          <p:nvPr/>
        </p:nvSpPr>
        <p:spPr bwMode="auto">
          <a:xfrm>
            <a:off x="1295400" y="4891068"/>
            <a:ext cx="1905000" cy="830997"/>
          </a:xfrm>
          <a:prstGeom prst="rect">
            <a:avLst/>
          </a:prstGeom>
          <a:solidFill>
            <a:schemeClr val="bg1"/>
          </a:solidFill>
          <a:ln w="15875" cap="rnd">
            <a:solidFill>
              <a:schemeClr val="tx1"/>
            </a:solidFill>
            <a:prstDash val="sysDot"/>
            <a:miter lim="800000"/>
            <a:headEnd/>
            <a:tailEnd/>
          </a:ln>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gn="ctr">
              <a:lnSpc>
                <a:spcPct val="100000"/>
              </a:lnSpc>
              <a:spcBef>
                <a:spcPct val="0"/>
              </a:spcBef>
              <a:buClrTx/>
              <a:buSzTx/>
              <a:buFontTx/>
              <a:buNone/>
            </a:pPr>
            <a:r>
              <a:rPr lang="en-US" altLang="en-US" sz="1600">
                <a:solidFill>
                  <a:srgbClr val="000ED8"/>
                </a:solidFill>
                <a:latin typeface="Arial" panose="020B0604020202020204" pitchFamily="34" charset="0"/>
                <a:cs typeface="Arial" panose="020B0604020202020204" pitchFamily="34" charset="0"/>
              </a:rPr>
              <a:t>The model notifies the view of a change in its state.</a:t>
            </a:r>
          </a:p>
        </p:txBody>
      </p:sp>
      <p:sp>
        <p:nvSpPr>
          <p:cNvPr id="704533" name="Text Box 21"/>
          <p:cNvSpPr txBox="1">
            <a:spLocks noChangeArrowheads="1"/>
          </p:cNvSpPr>
          <p:nvPr/>
        </p:nvSpPr>
        <p:spPr bwMode="auto">
          <a:xfrm>
            <a:off x="1670050" y="2140803"/>
            <a:ext cx="2368550" cy="830997"/>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gn="ctr">
              <a:lnSpc>
                <a:spcPct val="100000"/>
              </a:lnSpc>
              <a:spcBef>
                <a:spcPct val="0"/>
              </a:spcBef>
              <a:buClrTx/>
              <a:buSzTx/>
              <a:buFontTx/>
              <a:buNone/>
            </a:pPr>
            <a:r>
              <a:rPr lang="en-US" altLang="en-US" sz="1600">
                <a:solidFill>
                  <a:srgbClr val="000ED8"/>
                </a:solidFill>
                <a:latin typeface="Arial" panose="020B0604020202020204" pitchFamily="34" charset="0"/>
                <a:cs typeface="Arial" panose="020B0604020202020204" pitchFamily="34" charset="0"/>
              </a:rPr>
              <a:t>You see the song display update and hear the new song playing</a:t>
            </a:r>
          </a:p>
        </p:txBody>
      </p:sp>
      <p:sp>
        <p:nvSpPr>
          <p:cNvPr id="704534" name="Text Box 22"/>
          <p:cNvSpPr txBox="1">
            <a:spLocks noChangeArrowheads="1"/>
          </p:cNvSpPr>
          <p:nvPr/>
        </p:nvSpPr>
        <p:spPr bwMode="auto">
          <a:xfrm>
            <a:off x="1114097" y="1364742"/>
            <a:ext cx="1981200" cy="584775"/>
          </a:xfrm>
          <a:prstGeom prst="rect">
            <a:avLst/>
          </a:prstGeom>
          <a:solidFill>
            <a:schemeClr val="bg1"/>
          </a:solidFill>
          <a:ln w="15875" cap="rnd">
            <a:solidFill>
              <a:schemeClr val="tx1"/>
            </a:solidFill>
            <a:prstDash val="sysDot"/>
            <a:miter lim="800000"/>
            <a:headEnd/>
            <a:tailEnd/>
          </a:ln>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600">
                <a:solidFill>
                  <a:srgbClr val="000ED8"/>
                </a:solidFill>
                <a:latin typeface="Arial" panose="020B0604020202020204" pitchFamily="34" charset="0"/>
                <a:cs typeface="Arial" panose="020B0604020202020204" pitchFamily="34" charset="0"/>
              </a:rPr>
              <a:t>The view display is updated for you.</a:t>
            </a:r>
          </a:p>
        </p:txBody>
      </p:sp>
      <p:sp>
        <p:nvSpPr>
          <p:cNvPr id="704540" name="Text Box 28"/>
          <p:cNvSpPr txBox="1">
            <a:spLocks noChangeArrowheads="1"/>
          </p:cNvSpPr>
          <p:nvPr/>
        </p:nvSpPr>
        <p:spPr bwMode="auto">
          <a:xfrm>
            <a:off x="2438400" y="6096000"/>
            <a:ext cx="4953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gn="ctr">
              <a:lnSpc>
                <a:spcPct val="100000"/>
              </a:lnSpc>
              <a:spcBef>
                <a:spcPct val="0"/>
              </a:spcBef>
              <a:buClrTx/>
              <a:buSzTx/>
              <a:buFontTx/>
              <a:buNone/>
            </a:pPr>
            <a:r>
              <a:rPr lang="en-US" altLang="en-US" sz="1600">
                <a:solidFill>
                  <a:srgbClr val="000ED8"/>
                </a:solidFill>
                <a:latin typeface="Arial" panose="020B0604020202020204" pitchFamily="34" charset="0"/>
                <a:cs typeface="Arial" panose="020B0604020202020204" pitchFamily="34" charset="0"/>
              </a:rPr>
              <a:t>The model contains all the state, data, and application logic needed to maintain and play mp3s.</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04540"/>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0453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045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045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0452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045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045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0453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0453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0452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045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0453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045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4523" grpId="0" animBg="1"/>
      <p:bldP spid="704530" grpId="0" animBg="1"/>
      <p:bldP spid="704522" grpId="0" animBg="1"/>
      <p:bldP spid="704525" grpId="0" animBg="1"/>
      <p:bldP spid="704526" grpId="0" animBg="1"/>
      <p:bldP spid="704527" grpId="0" animBg="1"/>
      <p:bldP spid="704528" grpId="0" animBg="1"/>
      <p:bldP spid="704529" grpId="0" animBg="1"/>
      <p:bldP spid="704532" grpId="0" animBg="1"/>
      <p:bldP spid="704533" grpId="0" animBg="1"/>
      <p:bldP spid="704534" grpId="0" animBg="1"/>
      <p:bldP spid="70454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Rectangle 30"/>
          <p:cNvSpPr>
            <a:spLocks noGrp="1" noChangeArrowheads="1"/>
          </p:cNvSpPr>
          <p:nvPr>
            <p:ph type="title"/>
          </p:nvPr>
        </p:nvSpPr>
        <p:spPr/>
        <p:txBody>
          <a:bodyPr/>
          <a:lstStyle/>
          <a:p>
            <a:r>
              <a:rPr lang="en-US" altLang="en-US"/>
              <a:t>A Closer Look….</a:t>
            </a:r>
          </a:p>
        </p:txBody>
      </p:sp>
      <p:sp>
        <p:nvSpPr>
          <p:cNvPr id="16404" name="Rectangle 32"/>
          <p:cNvSpPr>
            <a:spLocks noGrp="1" noChangeArrowheads="1"/>
          </p:cNvSpPr>
          <p:nvPr>
            <p:ph idx="1"/>
          </p:nvPr>
        </p:nvSpPr>
        <p:spPr>
          <a:xfrm>
            <a:off x="381000" y="1143000"/>
            <a:ext cx="8534400" cy="609600"/>
          </a:xfrm>
        </p:spPr>
        <p:txBody>
          <a:bodyPr/>
          <a:lstStyle/>
          <a:p>
            <a:pPr marL="0" indent="0">
              <a:buNone/>
            </a:pPr>
            <a:r>
              <a:rPr lang="en-US" altLang="en-US" sz="2400"/>
              <a:t>Lets see the nitty gritty details of how this MVC pattern works</a:t>
            </a:r>
          </a:p>
        </p:txBody>
      </p:sp>
      <p:sp>
        <p:nvSpPr>
          <p:cNvPr id="5" name="Date Placeholder 4"/>
          <p:cNvSpPr>
            <a:spLocks noGrp="1"/>
          </p:cNvSpPr>
          <p:nvPr>
            <p:ph type="dt" sz="half" idx="10"/>
          </p:nvPr>
        </p:nvSpPr>
        <p:spPr/>
        <p:txBody>
          <a:bodyPr/>
          <a:lstStyle/>
          <a:p>
            <a:r>
              <a:rPr lang="en-US" altLang="en-US"/>
              <a:t>20/12/2013</a:t>
            </a:r>
          </a:p>
        </p:txBody>
      </p:sp>
      <p:sp>
        <p:nvSpPr>
          <p:cNvPr id="7" name="Slide Number Placeholder 6"/>
          <p:cNvSpPr>
            <a:spLocks noGrp="1"/>
          </p:cNvSpPr>
          <p:nvPr>
            <p:ph type="sldNum" sz="quarter" idx="12"/>
          </p:nvPr>
        </p:nvSpPr>
        <p:spPr/>
        <p:txBody>
          <a:bodyPr/>
          <a:lstStyle/>
          <a:p>
            <a:fld id="{F699691D-852A-4885-8278-7AB83B05D97E}" type="slidenum">
              <a:rPr lang="en-US" altLang="en-US" smtClean="0"/>
              <a:pPr/>
              <a:t>22</a:t>
            </a:fld>
            <a:endParaRPr lang="en-US" altLang="en-US"/>
          </a:p>
        </p:txBody>
      </p:sp>
      <p:grpSp>
        <p:nvGrpSpPr>
          <p:cNvPr id="2" name="Group 40"/>
          <p:cNvGrpSpPr>
            <a:grpSpLocks/>
          </p:cNvGrpSpPr>
          <p:nvPr/>
        </p:nvGrpSpPr>
        <p:grpSpPr bwMode="auto">
          <a:xfrm>
            <a:off x="762000" y="4343400"/>
            <a:ext cx="1371600" cy="1673225"/>
            <a:chOff x="480" y="2688"/>
            <a:chExt cx="864" cy="1054"/>
          </a:xfrm>
        </p:grpSpPr>
        <p:pic>
          <p:nvPicPr>
            <p:cNvPr id="1641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 y="2688"/>
              <a:ext cx="864" cy="1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12" name="Text Box 10"/>
            <p:cNvSpPr txBox="1">
              <a:spLocks noChangeArrowheads="1"/>
            </p:cNvSpPr>
            <p:nvPr/>
          </p:nvSpPr>
          <p:spPr bwMode="auto">
            <a:xfrm>
              <a:off x="624" y="3504"/>
              <a:ext cx="51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200">
                  <a:latin typeface="Arial" panose="020B0604020202020204" pitchFamily="34" charset="0"/>
                </a:rPr>
                <a:t>    </a:t>
              </a:r>
              <a:r>
                <a:rPr lang="en-US" altLang="en-US" sz="1600" b="1">
                  <a:latin typeface="Arial" panose="020B0604020202020204" pitchFamily="34" charset="0"/>
                </a:rPr>
                <a:t>View</a:t>
              </a:r>
              <a:endParaRPr lang="en-US" altLang="en-US" sz="1200" b="1">
                <a:latin typeface="Arial" panose="020B0604020202020204" pitchFamily="34" charset="0"/>
              </a:endParaRPr>
            </a:p>
          </p:txBody>
        </p:sp>
      </p:grpSp>
      <p:sp>
        <p:nvSpPr>
          <p:cNvPr id="705573" name="Freeform 37"/>
          <p:cNvSpPr>
            <a:spLocks/>
          </p:cNvSpPr>
          <p:nvPr/>
        </p:nvSpPr>
        <p:spPr bwMode="auto">
          <a:xfrm>
            <a:off x="5105400" y="3886200"/>
            <a:ext cx="1752600" cy="685800"/>
          </a:xfrm>
          <a:custGeom>
            <a:avLst/>
            <a:gdLst>
              <a:gd name="T0" fmla="*/ 0 w 1104"/>
              <a:gd name="T1" fmla="*/ 0 h 432"/>
              <a:gd name="T2" fmla="*/ 480 w 1104"/>
              <a:gd name="T3" fmla="*/ 96 h 432"/>
              <a:gd name="T4" fmla="*/ 1104 w 1104"/>
              <a:gd name="T5" fmla="*/ 432 h 432"/>
              <a:gd name="T6" fmla="*/ 0 60000 65536"/>
              <a:gd name="T7" fmla="*/ 0 60000 65536"/>
              <a:gd name="T8" fmla="*/ 0 60000 65536"/>
              <a:gd name="T9" fmla="*/ 0 w 1104"/>
              <a:gd name="T10" fmla="*/ 0 h 432"/>
              <a:gd name="T11" fmla="*/ 1104 w 1104"/>
              <a:gd name="T12" fmla="*/ 432 h 432"/>
            </a:gdLst>
            <a:ahLst/>
            <a:cxnLst>
              <a:cxn ang="T6">
                <a:pos x="T0" y="T1"/>
              </a:cxn>
              <a:cxn ang="T7">
                <a:pos x="T2" y="T3"/>
              </a:cxn>
              <a:cxn ang="T8">
                <a:pos x="T4" y="T5"/>
              </a:cxn>
            </a:cxnLst>
            <a:rect l="T9" t="T10" r="T11" b="T12"/>
            <a:pathLst>
              <a:path w="1104" h="432">
                <a:moveTo>
                  <a:pt x="0" y="0"/>
                </a:moveTo>
                <a:cubicBezTo>
                  <a:pt x="148" y="12"/>
                  <a:pt x="296" y="24"/>
                  <a:pt x="480" y="96"/>
                </a:cubicBezTo>
                <a:cubicBezTo>
                  <a:pt x="664" y="168"/>
                  <a:pt x="884" y="300"/>
                  <a:pt x="1104" y="432"/>
                </a:cubicBez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eaLnBrk="1" hangingPunct="1"/>
            <a:endParaRPr lang="en-US" altLang="en-US"/>
          </a:p>
        </p:txBody>
      </p:sp>
      <p:sp>
        <p:nvSpPr>
          <p:cNvPr id="705571" name="Freeform 35"/>
          <p:cNvSpPr>
            <a:spLocks/>
          </p:cNvSpPr>
          <p:nvPr/>
        </p:nvSpPr>
        <p:spPr bwMode="auto">
          <a:xfrm>
            <a:off x="1905000" y="3810000"/>
            <a:ext cx="1676400" cy="762000"/>
          </a:xfrm>
          <a:custGeom>
            <a:avLst/>
            <a:gdLst>
              <a:gd name="T0" fmla="*/ 0 w 1200"/>
              <a:gd name="T1" fmla="*/ 400 h 400"/>
              <a:gd name="T2" fmla="*/ 336 w 1200"/>
              <a:gd name="T3" fmla="*/ 112 h 400"/>
              <a:gd name="T4" fmla="*/ 864 w 1200"/>
              <a:gd name="T5" fmla="*/ 16 h 400"/>
              <a:gd name="T6" fmla="*/ 1200 w 1200"/>
              <a:gd name="T7" fmla="*/ 16 h 400"/>
              <a:gd name="T8" fmla="*/ 0 60000 65536"/>
              <a:gd name="T9" fmla="*/ 0 60000 65536"/>
              <a:gd name="T10" fmla="*/ 0 60000 65536"/>
              <a:gd name="T11" fmla="*/ 0 60000 65536"/>
              <a:gd name="T12" fmla="*/ 0 w 1200"/>
              <a:gd name="T13" fmla="*/ 0 h 400"/>
              <a:gd name="T14" fmla="*/ 1200 w 1200"/>
              <a:gd name="T15" fmla="*/ 400 h 400"/>
            </a:gdLst>
            <a:ahLst/>
            <a:cxnLst>
              <a:cxn ang="T8">
                <a:pos x="T0" y="T1"/>
              </a:cxn>
              <a:cxn ang="T9">
                <a:pos x="T2" y="T3"/>
              </a:cxn>
              <a:cxn ang="T10">
                <a:pos x="T4" y="T5"/>
              </a:cxn>
              <a:cxn ang="T11">
                <a:pos x="T6" y="T7"/>
              </a:cxn>
            </a:cxnLst>
            <a:rect l="T12" t="T13" r="T14" b="T15"/>
            <a:pathLst>
              <a:path w="1200" h="400">
                <a:moveTo>
                  <a:pt x="0" y="400"/>
                </a:moveTo>
                <a:cubicBezTo>
                  <a:pt x="96" y="288"/>
                  <a:pt x="192" y="176"/>
                  <a:pt x="336" y="112"/>
                </a:cubicBezTo>
                <a:cubicBezTo>
                  <a:pt x="480" y="48"/>
                  <a:pt x="720" y="32"/>
                  <a:pt x="864" y="16"/>
                </a:cubicBezTo>
                <a:cubicBezTo>
                  <a:pt x="1008" y="0"/>
                  <a:pt x="1104" y="8"/>
                  <a:pt x="1200" y="16"/>
                </a:cubicBez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eaLnBrk="1" hangingPunct="1"/>
            <a:endParaRPr lang="en-US" altLang="en-US"/>
          </a:p>
        </p:txBody>
      </p:sp>
      <p:grpSp>
        <p:nvGrpSpPr>
          <p:cNvPr id="3" name="Group 39"/>
          <p:cNvGrpSpPr>
            <a:grpSpLocks/>
          </p:cNvGrpSpPr>
          <p:nvPr/>
        </p:nvGrpSpPr>
        <p:grpSpPr bwMode="auto">
          <a:xfrm>
            <a:off x="3581400" y="3505200"/>
            <a:ext cx="1524000" cy="762000"/>
            <a:chOff x="2256" y="2112"/>
            <a:chExt cx="960" cy="480"/>
          </a:xfrm>
        </p:grpSpPr>
        <p:sp>
          <p:nvSpPr>
            <p:cNvPr id="16409" name="AutoShape 4"/>
            <p:cNvSpPr>
              <a:spLocks noChangeArrowheads="1"/>
            </p:cNvSpPr>
            <p:nvPr/>
          </p:nvSpPr>
          <p:spPr bwMode="auto">
            <a:xfrm>
              <a:off x="2256" y="2112"/>
              <a:ext cx="960" cy="480"/>
            </a:xfrm>
            <a:prstGeom prst="flowChartPreparation">
              <a:avLst/>
            </a:prstGeom>
            <a:solidFill>
              <a:srgbClr val="969696"/>
            </a:solid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eaLnBrk="1" hangingPunct="1"/>
              <a:endParaRPr lang="en-US" altLang="en-US"/>
            </a:p>
          </p:txBody>
        </p:sp>
        <p:sp>
          <p:nvSpPr>
            <p:cNvPr id="16410" name="Text Box 8"/>
            <p:cNvSpPr txBox="1">
              <a:spLocks noChangeArrowheads="1"/>
            </p:cNvSpPr>
            <p:nvPr/>
          </p:nvSpPr>
          <p:spPr bwMode="auto">
            <a:xfrm>
              <a:off x="2352" y="2256"/>
              <a:ext cx="734" cy="2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600" b="1">
                  <a:latin typeface="Arial" panose="020B0604020202020204" pitchFamily="34" charset="0"/>
                </a:rPr>
                <a:t>Controller</a:t>
              </a:r>
              <a:endParaRPr lang="en-US" altLang="en-US" sz="1200" b="1">
                <a:latin typeface="Arial" panose="020B0604020202020204" pitchFamily="34" charset="0"/>
              </a:endParaRPr>
            </a:p>
          </p:txBody>
        </p:sp>
      </p:grpSp>
      <p:grpSp>
        <p:nvGrpSpPr>
          <p:cNvPr id="4" name="Group 38"/>
          <p:cNvGrpSpPr>
            <a:grpSpLocks/>
          </p:cNvGrpSpPr>
          <p:nvPr/>
        </p:nvGrpSpPr>
        <p:grpSpPr bwMode="auto">
          <a:xfrm>
            <a:off x="6934200" y="4387851"/>
            <a:ext cx="1600200" cy="1633538"/>
            <a:chOff x="4368" y="2640"/>
            <a:chExt cx="816" cy="1029"/>
          </a:xfrm>
        </p:grpSpPr>
        <p:sp>
          <p:nvSpPr>
            <p:cNvPr id="16407" name="AutoShape 5"/>
            <p:cNvSpPr>
              <a:spLocks noChangeArrowheads="1"/>
            </p:cNvSpPr>
            <p:nvPr/>
          </p:nvSpPr>
          <p:spPr bwMode="auto">
            <a:xfrm>
              <a:off x="4368" y="2640"/>
              <a:ext cx="816" cy="816"/>
            </a:xfrm>
            <a:prstGeom prst="foldedCorner">
              <a:avLst>
                <a:gd name="adj" fmla="val 12500"/>
              </a:avLst>
            </a:prstGeom>
            <a:solidFill>
              <a:srgbClr val="CCECFF"/>
            </a:solidFill>
            <a:ln w="9525">
              <a:solidFill>
                <a:schemeClr val="tx1"/>
              </a:solidFill>
              <a:round/>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400">
                  <a:latin typeface="Consolas" panose="020B0609020204030204" pitchFamily="49" charset="0"/>
                  <a:cs typeface="Consolas" panose="020B0609020204030204" pitchFamily="49" charset="0"/>
                </a:rPr>
                <a:t>class Player {</a:t>
              </a:r>
            </a:p>
            <a:p>
              <a:pPr>
                <a:lnSpc>
                  <a:spcPct val="100000"/>
                </a:lnSpc>
                <a:spcBef>
                  <a:spcPct val="0"/>
                </a:spcBef>
                <a:buClrTx/>
                <a:buSzTx/>
                <a:buFontTx/>
                <a:buNone/>
              </a:pPr>
              <a:r>
                <a:rPr lang="en-US" altLang="en-US" sz="1400">
                  <a:latin typeface="Consolas" panose="020B0609020204030204" pitchFamily="49" charset="0"/>
                  <a:cs typeface="Consolas" panose="020B0609020204030204" pitchFamily="49" charset="0"/>
                </a:rPr>
                <a:t>  play() {}</a:t>
              </a:r>
            </a:p>
            <a:p>
              <a:pPr>
                <a:lnSpc>
                  <a:spcPct val="100000"/>
                </a:lnSpc>
                <a:spcBef>
                  <a:spcPct val="0"/>
                </a:spcBef>
                <a:buClrTx/>
                <a:buSzTx/>
                <a:buFontTx/>
                <a:buNone/>
              </a:pPr>
              <a:r>
                <a:rPr lang="en-US" altLang="en-US" sz="1400">
                  <a:latin typeface="Consolas" panose="020B0609020204030204" pitchFamily="49" charset="0"/>
                  <a:cs typeface="Consolas" panose="020B0609020204030204" pitchFamily="49" charset="0"/>
                </a:rPr>
                <a:t>  rip() {}</a:t>
              </a:r>
            </a:p>
            <a:p>
              <a:pPr>
                <a:lnSpc>
                  <a:spcPct val="100000"/>
                </a:lnSpc>
                <a:spcBef>
                  <a:spcPct val="0"/>
                </a:spcBef>
                <a:buClrTx/>
                <a:buSzTx/>
                <a:buFontTx/>
                <a:buNone/>
              </a:pPr>
              <a:r>
                <a:rPr lang="en-US" altLang="en-US" sz="1400">
                  <a:latin typeface="Consolas" panose="020B0609020204030204" pitchFamily="49" charset="0"/>
                  <a:cs typeface="Consolas" panose="020B0609020204030204" pitchFamily="49" charset="0"/>
                </a:rPr>
                <a:t>  burn() {}</a:t>
              </a:r>
            </a:p>
            <a:p>
              <a:pPr>
                <a:lnSpc>
                  <a:spcPct val="100000"/>
                </a:lnSpc>
                <a:spcBef>
                  <a:spcPct val="0"/>
                </a:spcBef>
                <a:buClrTx/>
                <a:buSzTx/>
                <a:buFontTx/>
                <a:buNone/>
              </a:pPr>
              <a:r>
                <a:rPr lang="en-US" altLang="en-US" sz="1400">
                  <a:latin typeface="Consolas" panose="020B0609020204030204" pitchFamily="49" charset="0"/>
                  <a:cs typeface="Consolas" panose="020B0609020204030204" pitchFamily="49" charset="0"/>
                </a:rPr>
                <a:t>}</a:t>
              </a:r>
            </a:p>
          </p:txBody>
        </p:sp>
        <p:sp>
          <p:nvSpPr>
            <p:cNvPr id="16408" name="Text Box 9"/>
            <p:cNvSpPr txBox="1">
              <a:spLocks noChangeArrowheads="1"/>
            </p:cNvSpPr>
            <p:nvPr/>
          </p:nvSpPr>
          <p:spPr bwMode="auto">
            <a:xfrm>
              <a:off x="4464" y="3456"/>
              <a:ext cx="57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200">
                  <a:latin typeface="Arial" panose="020B0604020202020204" pitchFamily="34" charset="0"/>
                </a:rPr>
                <a:t>   </a:t>
              </a:r>
              <a:r>
                <a:rPr lang="en-US" altLang="en-US" sz="1600" b="1">
                  <a:latin typeface="Arial" panose="020B0604020202020204" pitchFamily="34" charset="0"/>
                </a:rPr>
                <a:t>Model</a:t>
              </a:r>
              <a:endParaRPr lang="en-US" altLang="en-US" sz="1200" b="1">
                <a:latin typeface="Arial" panose="020B0604020202020204" pitchFamily="34" charset="0"/>
              </a:endParaRPr>
            </a:p>
          </p:txBody>
        </p:sp>
      </p:grpSp>
      <p:sp>
        <p:nvSpPr>
          <p:cNvPr id="705547" name="Text Box 11"/>
          <p:cNvSpPr txBox="1">
            <a:spLocks noChangeArrowheads="1"/>
          </p:cNvSpPr>
          <p:nvPr/>
        </p:nvSpPr>
        <p:spPr bwMode="auto">
          <a:xfrm>
            <a:off x="304800" y="1600200"/>
            <a:ext cx="2362200" cy="1815882"/>
          </a:xfrm>
          <a:prstGeom prst="rect">
            <a:avLst/>
          </a:prstGeom>
          <a:noFill/>
          <a:ln w="15875" cap="rnd">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600" b="1" u="sng">
                <a:latin typeface="Arial" panose="020B0604020202020204" pitchFamily="34" charset="0"/>
              </a:rPr>
              <a:t>VIEW</a:t>
            </a:r>
            <a:r>
              <a:rPr lang="en-US" altLang="en-US" sz="1600" b="1">
                <a:solidFill>
                  <a:srgbClr val="000ED8"/>
                </a:solidFill>
                <a:latin typeface="Arial" panose="020B0604020202020204" pitchFamily="34" charset="0"/>
              </a:rPr>
              <a:t>:</a:t>
            </a:r>
          </a:p>
          <a:p>
            <a:pPr>
              <a:lnSpc>
                <a:spcPct val="100000"/>
              </a:lnSpc>
              <a:spcBef>
                <a:spcPct val="0"/>
              </a:spcBef>
              <a:buClrTx/>
              <a:buSzTx/>
              <a:buFontTx/>
              <a:buNone/>
            </a:pPr>
            <a:r>
              <a:rPr lang="en-US" altLang="en-US" sz="1600">
                <a:solidFill>
                  <a:srgbClr val="000ED8"/>
                </a:solidFill>
                <a:latin typeface="Arial" panose="020B0604020202020204" pitchFamily="34" charset="0"/>
              </a:rPr>
              <a:t>Gives you a presentation of the model. The view usually gets the state and data it needs to display directly from the model.</a:t>
            </a:r>
          </a:p>
        </p:txBody>
      </p:sp>
      <p:sp>
        <p:nvSpPr>
          <p:cNvPr id="705548" name="Text Box 12"/>
          <p:cNvSpPr txBox="1">
            <a:spLocks noChangeArrowheads="1"/>
          </p:cNvSpPr>
          <p:nvPr/>
        </p:nvSpPr>
        <p:spPr bwMode="auto">
          <a:xfrm>
            <a:off x="2895601" y="1600200"/>
            <a:ext cx="2209800" cy="1077218"/>
          </a:xfrm>
          <a:prstGeom prst="rect">
            <a:avLst/>
          </a:prstGeom>
          <a:noFill/>
          <a:ln w="15875" cap="rnd">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600" b="1" u="sng">
                <a:latin typeface="Arial" panose="020B0604020202020204" pitchFamily="34" charset="0"/>
              </a:rPr>
              <a:t>CONTROLLER</a:t>
            </a:r>
            <a:r>
              <a:rPr lang="en-US" altLang="en-US" sz="1600" b="1">
                <a:solidFill>
                  <a:srgbClr val="000ED8"/>
                </a:solidFill>
                <a:latin typeface="Arial" panose="020B0604020202020204" pitchFamily="34" charset="0"/>
              </a:rPr>
              <a:t>:</a:t>
            </a:r>
          </a:p>
          <a:p>
            <a:pPr>
              <a:lnSpc>
                <a:spcPct val="100000"/>
              </a:lnSpc>
              <a:spcBef>
                <a:spcPct val="0"/>
              </a:spcBef>
              <a:buClrTx/>
              <a:buSzTx/>
              <a:buFontTx/>
              <a:buNone/>
            </a:pPr>
            <a:r>
              <a:rPr lang="en-US" altLang="en-US" sz="1600">
                <a:solidFill>
                  <a:srgbClr val="000ED8"/>
                </a:solidFill>
                <a:latin typeface="Arial" panose="020B0604020202020204" pitchFamily="34" charset="0"/>
              </a:rPr>
              <a:t>Takes user input and figures out what it means to the model.</a:t>
            </a:r>
          </a:p>
        </p:txBody>
      </p:sp>
      <p:sp>
        <p:nvSpPr>
          <p:cNvPr id="705549" name="Text Box 13"/>
          <p:cNvSpPr txBox="1">
            <a:spLocks noChangeArrowheads="1"/>
          </p:cNvSpPr>
          <p:nvPr/>
        </p:nvSpPr>
        <p:spPr bwMode="auto">
          <a:xfrm>
            <a:off x="5257800" y="1600200"/>
            <a:ext cx="3733800" cy="2062103"/>
          </a:xfrm>
          <a:prstGeom prst="rect">
            <a:avLst/>
          </a:prstGeom>
          <a:noFill/>
          <a:ln w="15875" cap="rnd">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600" b="1" u="sng">
                <a:latin typeface="Arial" panose="020B0604020202020204" pitchFamily="34" charset="0"/>
              </a:rPr>
              <a:t>MODEL</a:t>
            </a:r>
            <a:r>
              <a:rPr lang="en-US" altLang="en-US" sz="1600" b="1">
                <a:solidFill>
                  <a:srgbClr val="000ED8"/>
                </a:solidFill>
                <a:latin typeface="Arial" panose="020B0604020202020204" pitchFamily="34" charset="0"/>
              </a:rPr>
              <a:t>:</a:t>
            </a:r>
          </a:p>
          <a:p>
            <a:pPr>
              <a:lnSpc>
                <a:spcPct val="100000"/>
              </a:lnSpc>
              <a:spcBef>
                <a:spcPct val="0"/>
              </a:spcBef>
              <a:buClrTx/>
              <a:buSzTx/>
              <a:buFontTx/>
              <a:buNone/>
            </a:pPr>
            <a:r>
              <a:rPr lang="en-US" altLang="en-US" sz="1600">
                <a:solidFill>
                  <a:srgbClr val="000ED8"/>
                </a:solidFill>
                <a:latin typeface="Arial" panose="020B0604020202020204" pitchFamily="34" charset="0"/>
              </a:rPr>
              <a:t>The model holds all the data, state and application logic. The model is oblivious to the view and controller, although it provides an interface to manipulate and retrieve its state and it can send notifications of state changes to the Observer.</a:t>
            </a:r>
          </a:p>
        </p:txBody>
      </p:sp>
      <p:sp>
        <p:nvSpPr>
          <p:cNvPr id="705552" name="Freeform 16"/>
          <p:cNvSpPr>
            <a:spLocks/>
          </p:cNvSpPr>
          <p:nvPr/>
        </p:nvSpPr>
        <p:spPr bwMode="auto">
          <a:xfrm>
            <a:off x="1905000" y="4343400"/>
            <a:ext cx="1981200" cy="685800"/>
          </a:xfrm>
          <a:custGeom>
            <a:avLst/>
            <a:gdLst>
              <a:gd name="T0" fmla="*/ 1126 w 1126"/>
              <a:gd name="T1" fmla="*/ 0 h 412"/>
              <a:gd name="T2" fmla="*/ 1086 w 1126"/>
              <a:gd name="T3" fmla="*/ 63 h 412"/>
              <a:gd name="T4" fmla="*/ 1000 w 1126"/>
              <a:gd name="T5" fmla="*/ 154 h 412"/>
              <a:gd name="T6" fmla="*/ 874 w 1126"/>
              <a:gd name="T7" fmla="*/ 251 h 412"/>
              <a:gd name="T8" fmla="*/ 709 w 1126"/>
              <a:gd name="T9" fmla="*/ 331 h 412"/>
              <a:gd name="T10" fmla="*/ 652 w 1126"/>
              <a:gd name="T11" fmla="*/ 360 h 412"/>
              <a:gd name="T12" fmla="*/ 343 w 1126"/>
              <a:gd name="T13" fmla="*/ 411 h 412"/>
              <a:gd name="T14" fmla="*/ 0 w 1126"/>
              <a:gd name="T15" fmla="*/ 411 h 412"/>
              <a:gd name="T16" fmla="*/ 0 60000 65536"/>
              <a:gd name="T17" fmla="*/ 0 60000 65536"/>
              <a:gd name="T18" fmla="*/ 0 60000 65536"/>
              <a:gd name="T19" fmla="*/ 0 60000 65536"/>
              <a:gd name="T20" fmla="*/ 0 60000 65536"/>
              <a:gd name="T21" fmla="*/ 0 60000 65536"/>
              <a:gd name="T22" fmla="*/ 0 60000 65536"/>
              <a:gd name="T23" fmla="*/ 0 60000 65536"/>
              <a:gd name="T24" fmla="*/ 0 w 1126"/>
              <a:gd name="T25" fmla="*/ 0 h 412"/>
              <a:gd name="T26" fmla="*/ 1126 w 1126"/>
              <a:gd name="T27" fmla="*/ 412 h 4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26" h="412">
                <a:moveTo>
                  <a:pt x="1126" y="0"/>
                </a:moveTo>
                <a:cubicBezTo>
                  <a:pt x="1101" y="22"/>
                  <a:pt x="1116" y="41"/>
                  <a:pt x="1086" y="63"/>
                </a:cubicBezTo>
                <a:cubicBezTo>
                  <a:pt x="1061" y="97"/>
                  <a:pt x="1030" y="126"/>
                  <a:pt x="1000" y="154"/>
                </a:cubicBezTo>
                <a:cubicBezTo>
                  <a:pt x="959" y="191"/>
                  <a:pt x="927" y="233"/>
                  <a:pt x="874" y="251"/>
                </a:cubicBezTo>
                <a:cubicBezTo>
                  <a:pt x="849" y="278"/>
                  <a:pt x="746" y="317"/>
                  <a:pt x="709" y="331"/>
                </a:cubicBezTo>
                <a:cubicBezTo>
                  <a:pt x="604" y="369"/>
                  <a:pt x="756" y="314"/>
                  <a:pt x="652" y="360"/>
                </a:cubicBezTo>
                <a:cubicBezTo>
                  <a:pt x="573" y="393"/>
                  <a:pt x="423" y="409"/>
                  <a:pt x="343" y="411"/>
                </a:cubicBezTo>
                <a:cubicBezTo>
                  <a:pt x="228" y="412"/>
                  <a:pt x="114" y="411"/>
                  <a:pt x="0" y="411"/>
                </a:cubicBez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eaLnBrk="1" hangingPunct="1"/>
            <a:endParaRPr lang="en-US" altLang="en-US"/>
          </a:p>
        </p:txBody>
      </p:sp>
      <p:sp>
        <p:nvSpPr>
          <p:cNvPr id="705553" name="Freeform 17"/>
          <p:cNvSpPr>
            <a:spLocks/>
          </p:cNvSpPr>
          <p:nvPr/>
        </p:nvSpPr>
        <p:spPr bwMode="auto">
          <a:xfrm>
            <a:off x="2057400" y="5181600"/>
            <a:ext cx="4800600" cy="381000"/>
          </a:xfrm>
          <a:custGeom>
            <a:avLst/>
            <a:gdLst>
              <a:gd name="T0" fmla="*/ 3024 w 3024"/>
              <a:gd name="T1" fmla="*/ 208 h 208"/>
              <a:gd name="T2" fmla="*/ 2448 w 3024"/>
              <a:gd name="T3" fmla="*/ 64 h 208"/>
              <a:gd name="T4" fmla="*/ 1200 w 3024"/>
              <a:gd name="T5" fmla="*/ 16 h 208"/>
              <a:gd name="T6" fmla="*/ 0 w 3024"/>
              <a:gd name="T7" fmla="*/ 160 h 208"/>
              <a:gd name="T8" fmla="*/ 0 60000 65536"/>
              <a:gd name="T9" fmla="*/ 0 60000 65536"/>
              <a:gd name="T10" fmla="*/ 0 60000 65536"/>
              <a:gd name="T11" fmla="*/ 0 60000 65536"/>
              <a:gd name="T12" fmla="*/ 0 w 3024"/>
              <a:gd name="T13" fmla="*/ 0 h 208"/>
              <a:gd name="T14" fmla="*/ 3024 w 3024"/>
              <a:gd name="T15" fmla="*/ 208 h 208"/>
            </a:gdLst>
            <a:ahLst/>
            <a:cxnLst>
              <a:cxn ang="T8">
                <a:pos x="T0" y="T1"/>
              </a:cxn>
              <a:cxn ang="T9">
                <a:pos x="T2" y="T3"/>
              </a:cxn>
              <a:cxn ang="T10">
                <a:pos x="T4" y="T5"/>
              </a:cxn>
              <a:cxn ang="T11">
                <a:pos x="T6" y="T7"/>
              </a:cxn>
            </a:cxnLst>
            <a:rect l="T12" t="T13" r="T14" b="T15"/>
            <a:pathLst>
              <a:path w="3024" h="208">
                <a:moveTo>
                  <a:pt x="3024" y="208"/>
                </a:moveTo>
                <a:cubicBezTo>
                  <a:pt x="2888" y="152"/>
                  <a:pt x="2752" y="96"/>
                  <a:pt x="2448" y="64"/>
                </a:cubicBezTo>
                <a:cubicBezTo>
                  <a:pt x="2144" y="32"/>
                  <a:pt x="1608" y="0"/>
                  <a:pt x="1200" y="16"/>
                </a:cubicBezTo>
                <a:cubicBezTo>
                  <a:pt x="792" y="32"/>
                  <a:pt x="396" y="96"/>
                  <a:pt x="0" y="160"/>
                </a:cubicBez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eaLnBrk="1" hangingPunct="1"/>
            <a:endParaRPr lang="en-US" altLang="en-US"/>
          </a:p>
        </p:txBody>
      </p:sp>
      <p:sp>
        <p:nvSpPr>
          <p:cNvPr id="705554" name="Freeform 18"/>
          <p:cNvSpPr>
            <a:spLocks/>
          </p:cNvSpPr>
          <p:nvPr/>
        </p:nvSpPr>
        <p:spPr bwMode="auto">
          <a:xfrm>
            <a:off x="2133600" y="5638800"/>
            <a:ext cx="4648200" cy="304800"/>
          </a:xfrm>
          <a:custGeom>
            <a:avLst/>
            <a:gdLst>
              <a:gd name="T0" fmla="*/ 0 w 2928"/>
              <a:gd name="T1" fmla="*/ 0 h 392"/>
              <a:gd name="T2" fmla="*/ 960 w 2928"/>
              <a:gd name="T3" fmla="*/ 336 h 392"/>
              <a:gd name="T4" fmla="*/ 2160 w 2928"/>
              <a:gd name="T5" fmla="*/ 336 h 392"/>
              <a:gd name="T6" fmla="*/ 2928 w 2928"/>
              <a:gd name="T7" fmla="*/ 0 h 392"/>
              <a:gd name="T8" fmla="*/ 0 60000 65536"/>
              <a:gd name="T9" fmla="*/ 0 60000 65536"/>
              <a:gd name="T10" fmla="*/ 0 60000 65536"/>
              <a:gd name="T11" fmla="*/ 0 60000 65536"/>
              <a:gd name="T12" fmla="*/ 0 w 2928"/>
              <a:gd name="T13" fmla="*/ 0 h 392"/>
              <a:gd name="T14" fmla="*/ 2928 w 2928"/>
              <a:gd name="T15" fmla="*/ 392 h 392"/>
            </a:gdLst>
            <a:ahLst/>
            <a:cxnLst>
              <a:cxn ang="T8">
                <a:pos x="T0" y="T1"/>
              </a:cxn>
              <a:cxn ang="T9">
                <a:pos x="T2" y="T3"/>
              </a:cxn>
              <a:cxn ang="T10">
                <a:pos x="T4" y="T5"/>
              </a:cxn>
              <a:cxn ang="T11">
                <a:pos x="T6" y="T7"/>
              </a:cxn>
            </a:cxnLst>
            <a:rect l="T12" t="T13" r="T14" b="T15"/>
            <a:pathLst>
              <a:path w="2928" h="392">
                <a:moveTo>
                  <a:pt x="0" y="0"/>
                </a:moveTo>
                <a:cubicBezTo>
                  <a:pt x="300" y="140"/>
                  <a:pt x="600" y="280"/>
                  <a:pt x="960" y="336"/>
                </a:cubicBezTo>
                <a:cubicBezTo>
                  <a:pt x="1320" y="392"/>
                  <a:pt x="1832" y="392"/>
                  <a:pt x="2160" y="336"/>
                </a:cubicBezTo>
                <a:cubicBezTo>
                  <a:pt x="2488" y="280"/>
                  <a:pt x="2708" y="140"/>
                  <a:pt x="2928" y="0"/>
                </a:cubicBez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eaLnBrk="1" hangingPunct="1"/>
            <a:endParaRPr lang="en-US" altLang="en-US"/>
          </a:p>
        </p:txBody>
      </p:sp>
      <p:sp>
        <p:nvSpPr>
          <p:cNvPr id="705558" name="Text Box 22"/>
          <p:cNvSpPr txBox="1">
            <a:spLocks noChangeArrowheads="1"/>
          </p:cNvSpPr>
          <p:nvPr/>
        </p:nvSpPr>
        <p:spPr bwMode="auto">
          <a:xfrm>
            <a:off x="871659" y="3938588"/>
            <a:ext cx="2633541" cy="338554"/>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600">
                <a:solidFill>
                  <a:srgbClr val="F80000"/>
                </a:solidFill>
                <a:latin typeface="Arial" panose="020B0604020202020204" pitchFamily="34" charset="0"/>
              </a:rPr>
              <a:t>(1) The user did something</a:t>
            </a:r>
          </a:p>
        </p:txBody>
      </p:sp>
      <p:sp>
        <p:nvSpPr>
          <p:cNvPr id="705559" name="Text Box 23"/>
          <p:cNvSpPr txBox="1">
            <a:spLocks noChangeArrowheads="1"/>
          </p:cNvSpPr>
          <p:nvPr/>
        </p:nvSpPr>
        <p:spPr bwMode="auto">
          <a:xfrm>
            <a:off x="5181600" y="4038600"/>
            <a:ext cx="2361544" cy="338554"/>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600">
                <a:solidFill>
                  <a:srgbClr val="F80000"/>
                </a:solidFill>
                <a:latin typeface="Arial" panose="020B0604020202020204" pitchFamily="34" charset="0"/>
              </a:rPr>
              <a:t>(2) Change your state</a:t>
            </a:r>
          </a:p>
        </p:txBody>
      </p:sp>
      <p:sp>
        <p:nvSpPr>
          <p:cNvPr id="705560" name="Text Box 24"/>
          <p:cNvSpPr txBox="1">
            <a:spLocks noChangeArrowheads="1"/>
          </p:cNvSpPr>
          <p:nvPr/>
        </p:nvSpPr>
        <p:spPr bwMode="auto">
          <a:xfrm>
            <a:off x="2133600" y="4624388"/>
            <a:ext cx="2361544" cy="338554"/>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600">
                <a:solidFill>
                  <a:srgbClr val="F80000"/>
                </a:solidFill>
                <a:latin typeface="Arial" panose="020B0604020202020204" pitchFamily="34" charset="0"/>
              </a:rPr>
              <a:t>(3) Change your display</a:t>
            </a:r>
          </a:p>
        </p:txBody>
      </p:sp>
      <p:sp>
        <p:nvSpPr>
          <p:cNvPr id="705561" name="Text Box 25"/>
          <p:cNvSpPr txBox="1">
            <a:spLocks noChangeArrowheads="1"/>
          </p:cNvSpPr>
          <p:nvPr/>
        </p:nvSpPr>
        <p:spPr bwMode="auto">
          <a:xfrm>
            <a:off x="3657600" y="5094288"/>
            <a:ext cx="1896673" cy="338554"/>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600">
                <a:solidFill>
                  <a:srgbClr val="F80000"/>
                </a:solidFill>
                <a:latin typeface="Arial" panose="020B0604020202020204" pitchFamily="34" charset="0"/>
              </a:rPr>
              <a:t>(4) I have changed</a:t>
            </a:r>
          </a:p>
        </p:txBody>
      </p:sp>
      <p:sp>
        <p:nvSpPr>
          <p:cNvPr id="705562" name="Text Box 26"/>
          <p:cNvSpPr txBox="1">
            <a:spLocks noChangeArrowheads="1"/>
          </p:cNvSpPr>
          <p:nvPr/>
        </p:nvSpPr>
        <p:spPr bwMode="auto">
          <a:xfrm>
            <a:off x="3048000" y="5780088"/>
            <a:ext cx="3097323" cy="338554"/>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600">
                <a:solidFill>
                  <a:srgbClr val="F80000"/>
                </a:solidFill>
                <a:latin typeface="Arial" panose="020B0604020202020204" pitchFamily="34" charset="0"/>
              </a:rPr>
              <a:t>(5) I need your state information</a:t>
            </a:r>
          </a:p>
        </p:txBody>
      </p:sp>
      <p:sp>
        <p:nvSpPr>
          <p:cNvPr id="705577" name="Text Box 41"/>
          <p:cNvSpPr txBox="1">
            <a:spLocks noChangeArrowheads="1"/>
          </p:cNvSpPr>
          <p:nvPr/>
        </p:nvSpPr>
        <p:spPr bwMode="auto">
          <a:xfrm>
            <a:off x="6553200" y="5968425"/>
            <a:ext cx="2286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gn="ctr">
              <a:lnSpc>
                <a:spcPct val="100000"/>
              </a:lnSpc>
              <a:spcBef>
                <a:spcPct val="0"/>
              </a:spcBef>
              <a:buClrTx/>
              <a:buSzTx/>
              <a:buFontTx/>
              <a:buNone/>
            </a:pPr>
            <a:r>
              <a:rPr lang="en-US" altLang="en-US" sz="1600">
                <a:solidFill>
                  <a:srgbClr val="3BA000"/>
                </a:solidFill>
                <a:latin typeface="Arial" panose="020B0604020202020204" pitchFamily="34" charset="0"/>
              </a:rPr>
              <a:t>handles all application data and logic.</a:t>
            </a:r>
          </a:p>
        </p:txBody>
      </p:sp>
      <p:sp>
        <p:nvSpPr>
          <p:cNvPr id="705578" name="Text Box 42"/>
          <p:cNvSpPr txBox="1">
            <a:spLocks noChangeArrowheads="1"/>
          </p:cNvSpPr>
          <p:nvPr/>
        </p:nvSpPr>
        <p:spPr bwMode="auto">
          <a:xfrm>
            <a:off x="381000" y="6019800"/>
            <a:ext cx="25146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600">
                <a:solidFill>
                  <a:srgbClr val="3BA000"/>
                </a:solidFill>
                <a:latin typeface="Arial" panose="020B0604020202020204" pitchFamily="34" charset="0"/>
              </a:rPr>
              <a:t>This is the user interface</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554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0557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0554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0554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05577"/>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0555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0557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0557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05559"/>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0555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05560"/>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0555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05561"/>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70555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055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5573" grpId="0" animBg="1"/>
      <p:bldP spid="705571" grpId="0" animBg="1"/>
      <p:bldP spid="705547" grpId="0" animBg="1"/>
      <p:bldP spid="705548" grpId="0" animBg="1"/>
      <p:bldP spid="705549" grpId="0" animBg="1"/>
      <p:bldP spid="705552" grpId="0" animBg="1"/>
      <p:bldP spid="705553" grpId="0" animBg="1"/>
      <p:bldP spid="705554" grpId="0" animBg="1"/>
      <p:bldP spid="705558" grpId="0" animBg="1"/>
      <p:bldP spid="705559" grpId="0" animBg="1"/>
      <p:bldP spid="705560" grpId="0" animBg="1"/>
      <p:bldP spid="705561" grpId="0" animBg="1"/>
      <p:bldP spid="705562" grpId="0" animBg="1"/>
      <p:bldP spid="705577" grpId="0"/>
      <p:bldP spid="70557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6"/>
          <p:cNvSpPr>
            <a:spLocks noGrp="1" noChangeArrowheads="1"/>
          </p:cNvSpPr>
          <p:nvPr>
            <p:ph type="title"/>
          </p:nvPr>
        </p:nvSpPr>
        <p:spPr/>
        <p:txBody>
          <a:bodyPr/>
          <a:lstStyle/>
          <a:p>
            <a:r>
              <a:rPr lang="en-US" altLang="en-US"/>
              <a:t>Observer</a:t>
            </a:r>
          </a:p>
        </p:txBody>
      </p:sp>
      <p:sp>
        <p:nvSpPr>
          <p:cNvPr id="2" name="Date Placeholder 1"/>
          <p:cNvSpPr>
            <a:spLocks noGrp="1"/>
          </p:cNvSpPr>
          <p:nvPr>
            <p:ph type="dt" sz="half" idx="10"/>
          </p:nvPr>
        </p:nvSpPr>
        <p:spPr/>
        <p:txBody>
          <a:bodyPr/>
          <a:lstStyle/>
          <a:p>
            <a:r>
              <a:rPr lang="en-US" altLang="en-US"/>
              <a:t>20/12/2013</a:t>
            </a:r>
          </a:p>
        </p:txBody>
      </p:sp>
      <p:sp>
        <p:nvSpPr>
          <p:cNvPr id="4" name="Slide Number Placeholder 3"/>
          <p:cNvSpPr>
            <a:spLocks noGrp="1"/>
          </p:cNvSpPr>
          <p:nvPr>
            <p:ph type="sldNum" sz="quarter" idx="12"/>
          </p:nvPr>
        </p:nvSpPr>
        <p:spPr/>
        <p:txBody>
          <a:bodyPr/>
          <a:lstStyle/>
          <a:p>
            <a:fld id="{13A1A6BD-BC92-44CD-94BB-5C9E64120765}" type="slidenum">
              <a:rPr lang="en-US" altLang="en-US" smtClean="0"/>
              <a:pPr/>
              <a:t>23</a:t>
            </a:fld>
            <a:endParaRPr lang="en-US" altLang="en-US"/>
          </a:p>
        </p:txBody>
      </p:sp>
      <p:grpSp>
        <p:nvGrpSpPr>
          <p:cNvPr id="20508" name="Group 28"/>
          <p:cNvGrpSpPr>
            <a:grpSpLocks/>
          </p:cNvGrpSpPr>
          <p:nvPr/>
        </p:nvGrpSpPr>
        <p:grpSpPr bwMode="auto">
          <a:xfrm>
            <a:off x="228600" y="1219200"/>
            <a:ext cx="8763000" cy="5003800"/>
            <a:chOff x="144" y="768"/>
            <a:chExt cx="5520" cy="3152"/>
          </a:xfrm>
        </p:grpSpPr>
        <p:sp>
          <p:nvSpPr>
            <p:cNvPr id="709667" name="Freeform 35"/>
            <p:cNvSpPr>
              <a:spLocks/>
            </p:cNvSpPr>
            <p:nvPr/>
          </p:nvSpPr>
          <p:spPr bwMode="auto">
            <a:xfrm>
              <a:off x="2640" y="1802"/>
              <a:ext cx="2358" cy="248"/>
            </a:xfrm>
            <a:custGeom>
              <a:avLst/>
              <a:gdLst>
                <a:gd name="T0" fmla="*/ 1122 w 2358"/>
                <a:gd name="T1" fmla="*/ 64 h 2316"/>
                <a:gd name="T2" fmla="*/ 881 w 2358"/>
                <a:gd name="T3" fmla="*/ 85 h 2316"/>
                <a:gd name="T4" fmla="*/ 819 w 2358"/>
                <a:gd name="T5" fmla="*/ 127 h 2316"/>
                <a:gd name="T6" fmla="*/ 745 w 2358"/>
                <a:gd name="T7" fmla="*/ 211 h 2316"/>
                <a:gd name="T8" fmla="*/ 703 w 2358"/>
                <a:gd name="T9" fmla="*/ 305 h 2316"/>
                <a:gd name="T10" fmla="*/ 651 w 2358"/>
                <a:gd name="T11" fmla="*/ 483 h 2316"/>
                <a:gd name="T12" fmla="*/ 599 w 2358"/>
                <a:gd name="T13" fmla="*/ 850 h 2316"/>
                <a:gd name="T14" fmla="*/ 504 w 2358"/>
                <a:gd name="T15" fmla="*/ 1007 h 2316"/>
                <a:gd name="T16" fmla="*/ 441 w 2358"/>
                <a:gd name="T17" fmla="*/ 1049 h 2316"/>
                <a:gd name="T18" fmla="*/ 421 w 2358"/>
                <a:gd name="T19" fmla="*/ 1080 h 2316"/>
                <a:gd name="T20" fmla="*/ 389 w 2358"/>
                <a:gd name="T21" fmla="*/ 1112 h 2316"/>
                <a:gd name="T22" fmla="*/ 379 w 2358"/>
                <a:gd name="T23" fmla="*/ 1143 h 2316"/>
                <a:gd name="T24" fmla="*/ 347 w 2358"/>
                <a:gd name="T25" fmla="*/ 1174 h 2316"/>
                <a:gd name="T26" fmla="*/ 326 w 2358"/>
                <a:gd name="T27" fmla="*/ 1206 h 2316"/>
                <a:gd name="T28" fmla="*/ 263 w 2358"/>
                <a:gd name="T29" fmla="*/ 1258 h 2316"/>
                <a:gd name="T30" fmla="*/ 211 w 2358"/>
                <a:gd name="T31" fmla="*/ 1311 h 2316"/>
                <a:gd name="T32" fmla="*/ 159 w 2358"/>
                <a:gd name="T33" fmla="*/ 1363 h 2316"/>
                <a:gd name="T34" fmla="*/ 106 w 2358"/>
                <a:gd name="T35" fmla="*/ 1415 h 2316"/>
                <a:gd name="T36" fmla="*/ 64 w 2358"/>
                <a:gd name="T37" fmla="*/ 1572 h 2316"/>
                <a:gd name="T38" fmla="*/ 159 w 2358"/>
                <a:gd name="T39" fmla="*/ 2148 h 2316"/>
                <a:gd name="T40" fmla="*/ 473 w 2358"/>
                <a:gd name="T41" fmla="*/ 2211 h 2316"/>
                <a:gd name="T42" fmla="*/ 588 w 2358"/>
                <a:gd name="T43" fmla="*/ 2232 h 2316"/>
                <a:gd name="T44" fmla="*/ 808 w 2358"/>
                <a:gd name="T45" fmla="*/ 2253 h 2316"/>
                <a:gd name="T46" fmla="*/ 1017 w 2358"/>
                <a:gd name="T47" fmla="*/ 2316 h 2316"/>
                <a:gd name="T48" fmla="*/ 2002 w 2358"/>
                <a:gd name="T49" fmla="*/ 2274 h 2316"/>
                <a:gd name="T50" fmla="*/ 2149 w 2358"/>
                <a:gd name="T51" fmla="*/ 2243 h 2316"/>
                <a:gd name="T52" fmla="*/ 2211 w 2358"/>
                <a:gd name="T53" fmla="*/ 2222 h 2316"/>
                <a:gd name="T54" fmla="*/ 2285 w 2358"/>
                <a:gd name="T55" fmla="*/ 2127 h 2316"/>
                <a:gd name="T56" fmla="*/ 2337 w 2358"/>
                <a:gd name="T57" fmla="*/ 1981 h 2316"/>
                <a:gd name="T58" fmla="*/ 2337 w 2358"/>
                <a:gd name="T59" fmla="*/ 1279 h 2316"/>
                <a:gd name="T60" fmla="*/ 2253 w 2358"/>
                <a:gd name="T61" fmla="*/ 1133 h 2316"/>
                <a:gd name="T62" fmla="*/ 2190 w 2358"/>
                <a:gd name="T63" fmla="*/ 1049 h 2316"/>
                <a:gd name="T64" fmla="*/ 2065 w 2358"/>
                <a:gd name="T65" fmla="*/ 955 h 2316"/>
                <a:gd name="T66" fmla="*/ 2002 w 2358"/>
                <a:gd name="T67" fmla="*/ 934 h 2316"/>
                <a:gd name="T68" fmla="*/ 1876 w 2358"/>
                <a:gd name="T69" fmla="*/ 829 h 2316"/>
                <a:gd name="T70" fmla="*/ 1813 w 2358"/>
                <a:gd name="T71" fmla="*/ 787 h 2316"/>
                <a:gd name="T72" fmla="*/ 1792 w 2358"/>
                <a:gd name="T73" fmla="*/ 756 h 2316"/>
                <a:gd name="T74" fmla="*/ 1772 w 2358"/>
                <a:gd name="T75" fmla="*/ 693 h 2316"/>
                <a:gd name="T76" fmla="*/ 1730 w 2358"/>
                <a:gd name="T77" fmla="*/ 630 h 2316"/>
                <a:gd name="T78" fmla="*/ 1688 w 2358"/>
                <a:gd name="T79" fmla="*/ 504 h 2316"/>
                <a:gd name="T80" fmla="*/ 1667 w 2358"/>
                <a:gd name="T81" fmla="*/ 473 h 2316"/>
                <a:gd name="T82" fmla="*/ 1562 w 2358"/>
                <a:gd name="T83" fmla="*/ 263 h 2316"/>
                <a:gd name="T84" fmla="*/ 1489 w 2358"/>
                <a:gd name="T85" fmla="*/ 180 h 2316"/>
                <a:gd name="T86" fmla="*/ 1122 w 2358"/>
                <a:gd name="T87" fmla="*/ 64 h 231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358"/>
                <a:gd name="T133" fmla="*/ 0 h 2316"/>
                <a:gd name="T134" fmla="*/ 2358 w 2358"/>
                <a:gd name="T135" fmla="*/ 2316 h 231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358" h="2316">
                  <a:moveTo>
                    <a:pt x="1122" y="64"/>
                  </a:moveTo>
                  <a:cubicBezTo>
                    <a:pt x="1042" y="76"/>
                    <a:pt x="960" y="67"/>
                    <a:pt x="881" y="85"/>
                  </a:cubicBezTo>
                  <a:cubicBezTo>
                    <a:pt x="857" y="91"/>
                    <a:pt x="819" y="127"/>
                    <a:pt x="819" y="127"/>
                  </a:cubicBezTo>
                  <a:cubicBezTo>
                    <a:pt x="770" y="201"/>
                    <a:pt x="798" y="176"/>
                    <a:pt x="745" y="211"/>
                  </a:cubicBezTo>
                  <a:cubicBezTo>
                    <a:pt x="720" y="286"/>
                    <a:pt x="736" y="256"/>
                    <a:pt x="703" y="305"/>
                  </a:cubicBezTo>
                  <a:cubicBezTo>
                    <a:pt x="684" y="364"/>
                    <a:pt x="659" y="421"/>
                    <a:pt x="651" y="483"/>
                  </a:cubicBezTo>
                  <a:cubicBezTo>
                    <a:pt x="635" y="606"/>
                    <a:pt x="639" y="731"/>
                    <a:pt x="599" y="850"/>
                  </a:cubicBezTo>
                  <a:cubicBezTo>
                    <a:pt x="589" y="879"/>
                    <a:pt x="532" y="988"/>
                    <a:pt x="504" y="1007"/>
                  </a:cubicBezTo>
                  <a:cubicBezTo>
                    <a:pt x="483" y="1021"/>
                    <a:pt x="441" y="1049"/>
                    <a:pt x="441" y="1049"/>
                  </a:cubicBezTo>
                  <a:cubicBezTo>
                    <a:pt x="434" y="1059"/>
                    <a:pt x="429" y="1071"/>
                    <a:pt x="421" y="1080"/>
                  </a:cubicBezTo>
                  <a:cubicBezTo>
                    <a:pt x="411" y="1092"/>
                    <a:pt x="397" y="1099"/>
                    <a:pt x="389" y="1112"/>
                  </a:cubicBezTo>
                  <a:cubicBezTo>
                    <a:pt x="383" y="1121"/>
                    <a:pt x="385" y="1134"/>
                    <a:pt x="379" y="1143"/>
                  </a:cubicBezTo>
                  <a:cubicBezTo>
                    <a:pt x="371" y="1155"/>
                    <a:pt x="357" y="1163"/>
                    <a:pt x="347" y="1174"/>
                  </a:cubicBezTo>
                  <a:cubicBezTo>
                    <a:pt x="339" y="1184"/>
                    <a:pt x="335" y="1197"/>
                    <a:pt x="326" y="1206"/>
                  </a:cubicBezTo>
                  <a:cubicBezTo>
                    <a:pt x="249" y="1284"/>
                    <a:pt x="344" y="1160"/>
                    <a:pt x="263" y="1258"/>
                  </a:cubicBezTo>
                  <a:cubicBezTo>
                    <a:pt x="218" y="1313"/>
                    <a:pt x="273" y="1271"/>
                    <a:pt x="211" y="1311"/>
                  </a:cubicBezTo>
                  <a:cubicBezTo>
                    <a:pt x="155" y="1394"/>
                    <a:pt x="228" y="1294"/>
                    <a:pt x="159" y="1363"/>
                  </a:cubicBezTo>
                  <a:cubicBezTo>
                    <a:pt x="92" y="1430"/>
                    <a:pt x="188" y="1361"/>
                    <a:pt x="106" y="1415"/>
                  </a:cubicBezTo>
                  <a:cubicBezTo>
                    <a:pt x="80" y="1499"/>
                    <a:pt x="78" y="1455"/>
                    <a:pt x="64" y="1572"/>
                  </a:cubicBezTo>
                  <a:cubicBezTo>
                    <a:pt x="66" y="1655"/>
                    <a:pt x="0" y="2044"/>
                    <a:pt x="159" y="2148"/>
                  </a:cubicBezTo>
                  <a:cubicBezTo>
                    <a:pt x="213" y="2230"/>
                    <a:pt x="406" y="2208"/>
                    <a:pt x="473" y="2211"/>
                  </a:cubicBezTo>
                  <a:cubicBezTo>
                    <a:pt x="512" y="2216"/>
                    <a:pt x="549" y="2227"/>
                    <a:pt x="588" y="2232"/>
                  </a:cubicBezTo>
                  <a:cubicBezTo>
                    <a:pt x="661" y="2241"/>
                    <a:pt x="808" y="2253"/>
                    <a:pt x="808" y="2253"/>
                  </a:cubicBezTo>
                  <a:cubicBezTo>
                    <a:pt x="878" y="2278"/>
                    <a:pt x="948" y="2288"/>
                    <a:pt x="1017" y="2316"/>
                  </a:cubicBezTo>
                  <a:cubicBezTo>
                    <a:pt x="1442" y="2310"/>
                    <a:pt x="1654" y="2310"/>
                    <a:pt x="2002" y="2274"/>
                  </a:cubicBezTo>
                  <a:cubicBezTo>
                    <a:pt x="2050" y="2258"/>
                    <a:pt x="2100" y="2257"/>
                    <a:pt x="2149" y="2243"/>
                  </a:cubicBezTo>
                  <a:cubicBezTo>
                    <a:pt x="2170" y="2237"/>
                    <a:pt x="2211" y="2222"/>
                    <a:pt x="2211" y="2222"/>
                  </a:cubicBezTo>
                  <a:cubicBezTo>
                    <a:pt x="2244" y="2189"/>
                    <a:pt x="2252" y="2160"/>
                    <a:pt x="2285" y="2127"/>
                  </a:cubicBezTo>
                  <a:cubicBezTo>
                    <a:pt x="2295" y="2073"/>
                    <a:pt x="2306" y="2026"/>
                    <a:pt x="2337" y="1981"/>
                  </a:cubicBezTo>
                  <a:cubicBezTo>
                    <a:pt x="2349" y="1689"/>
                    <a:pt x="2358" y="1605"/>
                    <a:pt x="2337" y="1279"/>
                  </a:cubicBezTo>
                  <a:cubicBezTo>
                    <a:pt x="2333" y="1221"/>
                    <a:pt x="2300" y="1163"/>
                    <a:pt x="2253" y="1133"/>
                  </a:cubicBezTo>
                  <a:cubicBezTo>
                    <a:pt x="2240" y="1090"/>
                    <a:pt x="2227" y="1074"/>
                    <a:pt x="2190" y="1049"/>
                  </a:cubicBezTo>
                  <a:cubicBezTo>
                    <a:pt x="2160" y="1003"/>
                    <a:pt x="2116" y="975"/>
                    <a:pt x="2065" y="955"/>
                  </a:cubicBezTo>
                  <a:cubicBezTo>
                    <a:pt x="2044" y="947"/>
                    <a:pt x="2002" y="934"/>
                    <a:pt x="2002" y="934"/>
                  </a:cubicBezTo>
                  <a:cubicBezTo>
                    <a:pt x="1956" y="903"/>
                    <a:pt x="1920" y="862"/>
                    <a:pt x="1876" y="829"/>
                  </a:cubicBezTo>
                  <a:cubicBezTo>
                    <a:pt x="1856" y="814"/>
                    <a:pt x="1813" y="787"/>
                    <a:pt x="1813" y="787"/>
                  </a:cubicBezTo>
                  <a:cubicBezTo>
                    <a:pt x="1806" y="777"/>
                    <a:pt x="1797" y="767"/>
                    <a:pt x="1792" y="756"/>
                  </a:cubicBezTo>
                  <a:cubicBezTo>
                    <a:pt x="1783" y="736"/>
                    <a:pt x="1784" y="711"/>
                    <a:pt x="1772" y="693"/>
                  </a:cubicBezTo>
                  <a:cubicBezTo>
                    <a:pt x="1758" y="672"/>
                    <a:pt x="1744" y="651"/>
                    <a:pt x="1730" y="630"/>
                  </a:cubicBezTo>
                  <a:cubicBezTo>
                    <a:pt x="1706" y="594"/>
                    <a:pt x="1707" y="543"/>
                    <a:pt x="1688" y="504"/>
                  </a:cubicBezTo>
                  <a:cubicBezTo>
                    <a:pt x="1682" y="493"/>
                    <a:pt x="1672" y="484"/>
                    <a:pt x="1667" y="473"/>
                  </a:cubicBezTo>
                  <a:cubicBezTo>
                    <a:pt x="1634" y="398"/>
                    <a:pt x="1634" y="312"/>
                    <a:pt x="1562" y="263"/>
                  </a:cubicBezTo>
                  <a:cubicBezTo>
                    <a:pt x="1513" y="190"/>
                    <a:pt x="1541" y="214"/>
                    <a:pt x="1489" y="180"/>
                  </a:cubicBezTo>
                  <a:cubicBezTo>
                    <a:pt x="1455" y="82"/>
                    <a:pt x="1192" y="0"/>
                    <a:pt x="1122" y="64"/>
                  </a:cubicBezTo>
                  <a:close/>
                </a:path>
              </a:pathLst>
            </a:custGeom>
            <a:solidFill>
              <a:srgbClr val="CCECFF"/>
            </a:solidFill>
            <a:ln w="9525">
              <a:solidFill>
                <a:schemeClr val="tx1"/>
              </a:solidFill>
              <a:round/>
              <a:headEnd/>
              <a:tailEnd type="none" w="lg" len="lg"/>
            </a:ln>
          </p:spPr>
          <p:txBody>
            <a:bodyPr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eaLnBrk="1" hangingPunct="1"/>
              <a:endParaRPr lang="en-US" altLang="en-US"/>
            </a:p>
          </p:txBody>
        </p:sp>
        <p:sp>
          <p:nvSpPr>
            <p:cNvPr id="709640" name="AutoShape 8"/>
            <p:cNvSpPr>
              <a:spLocks noChangeArrowheads="1"/>
            </p:cNvSpPr>
            <p:nvPr/>
          </p:nvSpPr>
          <p:spPr bwMode="auto">
            <a:xfrm>
              <a:off x="2976" y="2256"/>
              <a:ext cx="960" cy="480"/>
            </a:xfrm>
            <a:prstGeom prst="flowChartPreparation">
              <a:avLst/>
            </a:prstGeom>
            <a:solidFill>
              <a:srgbClr val="969696"/>
            </a:solid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eaLnBrk="1" hangingPunct="1"/>
              <a:endParaRPr lang="en-US" altLang="en-US"/>
            </a:p>
          </p:txBody>
        </p:sp>
        <p:sp>
          <p:nvSpPr>
            <p:cNvPr id="709641" name="Freeform 9"/>
            <p:cNvSpPr>
              <a:spLocks/>
            </p:cNvSpPr>
            <p:nvPr/>
          </p:nvSpPr>
          <p:spPr bwMode="auto">
            <a:xfrm>
              <a:off x="1200" y="928"/>
              <a:ext cx="2112" cy="512"/>
            </a:xfrm>
            <a:custGeom>
              <a:avLst/>
              <a:gdLst>
                <a:gd name="T0" fmla="*/ 0 w 2112"/>
                <a:gd name="T1" fmla="*/ 512 h 512"/>
                <a:gd name="T2" fmla="*/ 336 w 2112"/>
                <a:gd name="T3" fmla="*/ 224 h 512"/>
                <a:gd name="T4" fmla="*/ 768 w 2112"/>
                <a:gd name="T5" fmla="*/ 80 h 512"/>
                <a:gd name="T6" fmla="*/ 1344 w 2112"/>
                <a:gd name="T7" fmla="*/ 32 h 512"/>
                <a:gd name="T8" fmla="*/ 2112 w 2112"/>
                <a:gd name="T9" fmla="*/ 272 h 512"/>
                <a:gd name="T10" fmla="*/ 0 60000 65536"/>
                <a:gd name="T11" fmla="*/ 0 60000 65536"/>
                <a:gd name="T12" fmla="*/ 0 60000 65536"/>
                <a:gd name="T13" fmla="*/ 0 60000 65536"/>
                <a:gd name="T14" fmla="*/ 0 60000 65536"/>
                <a:gd name="T15" fmla="*/ 0 w 2112"/>
                <a:gd name="T16" fmla="*/ 0 h 512"/>
                <a:gd name="T17" fmla="*/ 2112 w 2112"/>
                <a:gd name="T18" fmla="*/ 512 h 512"/>
              </a:gdLst>
              <a:ahLst/>
              <a:cxnLst>
                <a:cxn ang="T10">
                  <a:pos x="T0" y="T1"/>
                </a:cxn>
                <a:cxn ang="T11">
                  <a:pos x="T2" y="T3"/>
                </a:cxn>
                <a:cxn ang="T12">
                  <a:pos x="T4" y="T5"/>
                </a:cxn>
                <a:cxn ang="T13">
                  <a:pos x="T6" y="T7"/>
                </a:cxn>
                <a:cxn ang="T14">
                  <a:pos x="T8" y="T9"/>
                </a:cxn>
              </a:cxnLst>
              <a:rect l="T15" t="T16" r="T17" b="T18"/>
              <a:pathLst>
                <a:path w="2112" h="512">
                  <a:moveTo>
                    <a:pt x="0" y="512"/>
                  </a:moveTo>
                  <a:cubicBezTo>
                    <a:pt x="104" y="404"/>
                    <a:pt x="208" y="296"/>
                    <a:pt x="336" y="224"/>
                  </a:cubicBezTo>
                  <a:cubicBezTo>
                    <a:pt x="464" y="152"/>
                    <a:pt x="600" y="112"/>
                    <a:pt x="768" y="80"/>
                  </a:cubicBezTo>
                  <a:cubicBezTo>
                    <a:pt x="936" y="48"/>
                    <a:pt x="1120" y="0"/>
                    <a:pt x="1344" y="32"/>
                  </a:cubicBezTo>
                  <a:cubicBezTo>
                    <a:pt x="1568" y="64"/>
                    <a:pt x="1840" y="168"/>
                    <a:pt x="2112" y="272"/>
                  </a:cubicBez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eaLnBrk="1" hangingPunct="1"/>
              <a:endParaRPr lang="en-US" altLang="en-US"/>
            </a:p>
          </p:txBody>
        </p:sp>
        <p:sp>
          <p:nvSpPr>
            <p:cNvPr id="709642" name="Freeform 10"/>
            <p:cNvSpPr>
              <a:spLocks/>
            </p:cNvSpPr>
            <p:nvPr/>
          </p:nvSpPr>
          <p:spPr bwMode="auto">
            <a:xfrm>
              <a:off x="576" y="2112"/>
              <a:ext cx="744" cy="1056"/>
            </a:xfrm>
            <a:custGeom>
              <a:avLst/>
              <a:gdLst>
                <a:gd name="T0" fmla="*/ 744 w 744"/>
                <a:gd name="T1" fmla="*/ 1056 h 1072"/>
                <a:gd name="T2" fmla="*/ 456 w 744"/>
                <a:gd name="T3" fmla="*/ 1008 h 1072"/>
                <a:gd name="T4" fmla="*/ 72 w 744"/>
                <a:gd name="T5" fmla="*/ 672 h 1072"/>
                <a:gd name="T6" fmla="*/ 24 w 744"/>
                <a:gd name="T7" fmla="*/ 0 h 1072"/>
                <a:gd name="T8" fmla="*/ 0 60000 65536"/>
                <a:gd name="T9" fmla="*/ 0 60000 65536"/>
                <a:gd name="T10" fmla="*/ 0 60000 65536"/>
                <a:gd name="T11" fmla="*/ 0 60000 65536"/>
                <a:gd name="T12" fmla="*/ 0 w 744"/>
                <a:gd name="T13" fmla="*/ 0 h 1072"/>
                <a:gd name="T14" fmla="*/ 744 w 744"/>
                <a:gd name="T15" fmla="*/ 1072 h 1072"/>
              </a:gdLst>
              <a:ahLst/>
              <a:cxnLst>
                <a:cxn ang="T8">
                  <a:pos x="T0" y="T1"/>
                </a:cxn>
                <a:cxn ang="T9">
                  <a:pos x="T2" y="T3"/>
                </a:cxn>
                <a:cxn ang="T10">
                  <a:pos x="T4" y="T5"/>
                </a:cxn>
                <a:cxn ang="T11">
                  <a:pos x="T6" y="T7"/>
                </a:cxn>
              </a:cxnLst>
              <a:rect l="T12" t="T13" r="T14" b="T15"/>
              <a:pathLst>
                <a:path w="744" h="1072">
                  <a:moveTo>
                    <a:pt x="744" y="1056"/>
                  </a:moveTo>
                  <a:cubicBezTo>
                    <a:pt x="656" y="1064"/>
                    <a:pt x="568" y="1072"/>
                    <a:pt x="456" y="1008"/>
                  </a:cubicBezTo>
                  <a:cubicBezTo>
                    <a:pt x="344" y="944"/>
                    <a:pt x="144" y="840"/>
                    <a:pt x="72" y="672"/>
                  </a:cubicBezTo>
                  <a:cubicBezTo>
                    <a:pt x="0" y="504"/>
                    <a:pt x="12" y="252"/>
                    <a:pt x="24" y="0"/>
                  </a:cubicBez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eaLnBrk="1" hangingPunct="1"/>
              <a:endParaRPr lang="en-US" altLang="en-US"/>
            </a:p>
          </p:txBody>
        </p:sp>
        <p:sp>
          <p:nvSpPr>
            <p:cNvPr id="709645" name="Text Box 13"/>
            <p:cNvSpPr txBox="1">
              <a:spLocks noChangeArrowheads="1"/>
            </p:cNvSpPr>
            <p:nvPr/>
          </p:nvSpPr>
          <p:spPr bwMode="auto">
            <a:xfrm>
              <a:off x="1584" y="912"/>
              <a:ext cx="1382" cy="213"/>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600">
                  <a:solidFill>
                    <a:srgbClr val="F80000"/>
                  </a:solidFill>
                  <a:latin typeface="Arial" panose="020B0604020202020204" pitchFamily="34" charset="0"/>
                </a:rPr>
                <a:t>My state has changed</a:t>
              </a:r>
            </a:p>
          </p:txBody>
        </p:sp>
        <p:pic>
          <p:nvPicPr>
            <p:cNvPr id="709637" name="Picture 5"/>
            <p:cNvPicPr>
              <a:picLocks noChangeAspect="1" noChangeArrowheads="1"/>
            </p:cNvPicPr>
            <p:nvPr/>
          </p:nvPicPr>
          <p:blipFill>
            <a:blip r:embed="rId2">
              <a:extLst>
                <a:ext uri="{28A0092B-C50C-407E-A947-70E740481C1C}">
                  <a14:useLocalDpi xmlns:a14="http://schemas.microsoft.com/office/drawing/2010/main" val="0"/>
                </a:ext>
              </a:extLst>
            </a:blip>
            <a:srcRect l="16667" r="22223" b="17241"/>
            <a:stretch>
              <a:fillRect/>
            </a:stretch>
          </p:blipFill>
          <p:spPr bwMode="auto">
            <a:xfrm>
              <a:off x="1200" y="2736"/>
              <a:ext cx="528" cy="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9648" name="Text Box 16"/>
            <p:cNvSpPr txBox="1">
              <a:spLocks noChangeArrowheads="1"/>
            </p:cNvSpPr>
            <p:nvPr/>
          </p:nvSpPr>
          <p:spPr bwMode="auto">
            <a:xfrm>
              <a:off x="1248" y="3600"/>
              <a:ext cx="44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600" b="1">
                  <a:latin typeface="Arial" panose="020B0604020202020204" pitchFamily="34" charset="0"/>
                </a:rPr>
                <a:t>View</a:t>
              </a:r>
              <a:r>
                <a:rPr lang="en-US" altLang="en-US" sz="1600">
                  <a:latin typeface="Arial" panose="020B0604020202020204" pitchFamily="34" charset="0"/>
                </a:rPr>
                <a:t> </a:t>
              </a:r>
            </a:p>
          </p:txBody>
        </p:sp>
        <p:sp>
          <p:nvSpPr>
            <p:cNvPr id="709649" name="Text Box 17"/>
            <p:cNvSpPr txBox="1">
              <a:spLocks noChangeArrowheads="1"/>
            </p:cNvSpPr>
            <p:nvPr/>
          </p:nvSpPr>
          <p:spPr bwMode="auto">
            <a:xfrm>
              <a:off x="144" y="2458"/>
              <a:ext cx="1152" cy="368"/>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600">
                  <a:solidFill>
                    <a:srgbClr val="F80000"/>
                  </a:solidFill>
                  <a:latin typeface="Arial" panose="020B0604020202020204" pitchFamily="34" charset="0"/>
                </a:rPr>
                <a:t>I’d like to register as an observer</a:t>
              </a:r>
            </a:p>
          </p:txBody>
        </p:sp>
        <p:sp>
          <p:nvSpPr>
            <p:cNvPr id="709650" name="Text Box 18"/>
            <p:cNvSpPr txBox="1">
              <a:spLocks noChangeArrowheads="1"/>
            </p:cNvSpPr>
            <p:nvPr/>
          </p:nvSpPr>
          <p:spPr bwMode="auto">
            <a:xfrm>
              <a:off x="1872" y="3552"/>
              <a:ext cx="2976" cy="368"/>
            </a:xfrm>
            <a:prstGeom prst="rect">
              <a:avLst/>
            </a:prstGeom>
            <a:solidFill>
              <a:schemeClr val="bg1"/>
            </a:solidFill>
            <a:ln w="15875" cap="rnd">
              <a:solidFill>
                <a:schemeClr val="tx1"/>
              </a:solidFill>
              <a:prstDash val="sysDot"/>
              <a:miter lim="800000"/>
              <a:headEnd/>
              <a:tailEnd/>
            </a:ln>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600">
                  <a:solidFill>
                    <a:srgbClr val="000ED8"/>
                  </a:solidFill>
                  <a:latin typeface="Arial" panose="020B0604020202020204" pitchFamily="34" charset="0"/>
                </a:rPr>
                <a:t>Any object that’s interested in state changes in the model registers with the model as an observer.</a:t>
              </a:r>
            </a:p>
          </p:txBody>
        </p:sp>
        <p:sp>
          <p:nvSpPr>
            <p:cNvPr id="709651" name="Text Box 19"/>
            <p:cNvSpPr txBox="1">
              <a:spLocks noChangeArrowheads="1"/>
            </p:cNvSpPr>
            <p:nvPr/>
          </p:nvSpPr>
          <p:spPr bwMode="auto">
            <a:xfrm>
              <a:off x="3432" y="833"/>
              <a:ext cx="713"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600">
                  <a:latin typeface="Arial" panose="020B0604020202020204" pitchFamily="34" charset="0"/>
                </a:rPr>
                <a:t>Observers</a:t>
              </a:r>
            </a:p>
          </p:txBody>
        </p:sp>
        <p:sp>
          <p:nvSpPr>
            <p:cNvPr id="709652" name="Text Box 20"/>
            <p:cNvSpPr txBox="1">
              <a:spLocks noChangeArrowheads="1"/>
            </p:cNvSpPr>
            <p:nvPr/>
          </p:nvSpPr>
          <p:spPr bwMode="auto">
            <a:xfrm>
              <a:off x="4272" y="768"/>
              <a:ext cx="1392" cy="679"/>
            </a:xfrm>
            <a:prstGeom prst="rect">
              <a:avLst/>
            </a:prstGeom>
            <a:solidFill>
              <a:schemeClr val="bg1"/>
            </a:solidFill>
            <a:ln w="15875" cap="rnd">
              <a:solidFill>
                <a:schemeClr val="tx1"/>
              </a:solidFill>
              <a:prstDash val="sysDot"/>
              <a:miter lim="800000"/>
              <a:headEnd/>
              <a:tailEnd/>
            </a:ln>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600">
                  <a:solidFill>
                    <a:srgbClr val="000ED8"/>
                  </a:solidFill>
                  <a:latin typeface="Arial" panose="020B0604020202020204" pitchFamily="34" charset="0"/>
                </a:rPr>
                <a:t>All these observers will be notified whenever state changes in the model.</a:t>
              </a:r>
            </a:p>
          </p:txBody>
        </p:sp>
        <p:sp>
          <p:nvSpPr>
            <p:cNvPr id="709655" name="Text Box 23"/>
            <p:cNvSpPr txBox="1">
              <a:spLocks noChangeArrowheads="1"/>
            </p:cNvSpPr>
            <p:nvPr/>
          </p:nvSpPr>
          <p:spPr bwMode="auto">
            <a:xfrm>
              <a:off x="3072" y="2736"/>
              <a:ext cx="771"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600" b="1">
                  <a:latin typeface="Arial" panose="020B0604020202020204" pitchFamily="34" charset="0"/>
                </a:rPr>
                <a:t>Controller</a:t>
              </a:r>
              <a:r>
                <a:rPr lang="en-US" altLang="en-US" sz="1600">
                  <a:latin typeface="Arial" panose="020B0604020202020204" pitchFamily="34" charset="0"/>
                </a:rPr>
                <a:t> </a:t>
              </a:r>
            </a:p>
          </p:txBody>
        </p:sp>
        <p:sp>
          <p:nvSpPr>
            <p:cNvPr id="709656" name="Text Box 24"/>
            <p:cNvSpPr txBox="1">
              <a:spLocks noChangeArrowheads="1"/>
            </p:cNvSpPr>
            <p:nvPr/>
          </p:nvSpPr>
          <p:spPr bwMode="auto">
            <a:xfrm>
              <a:off x="3264" y="3072"/>
              <a:ext cx="2208" cy="368"/>
            </a:xfrm>
            <a:prstGeom prst="rect">
              <a:avLst/>
            </a:prstGeom>
            <a:solidFill>
              <a:schemeClr val="bg1"/>
            </a:solidFill>
            <a:ln w="15875" cap="rnd">
              <a:solidFill>
                <a:schemeClr val="tx1"/>
              </a:solidFill>
              <a:prstDash val="sysDot"/>
              <a:miter lim="800000"/>
              <a:headEnd/>
              <a:tailEnd/>
            </a:ln>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600">
                  <a:solidFill>
                    <a:srgbClr val="000ED8"/>
                  </a:solidFill>
                  <a:latin typeface="Arial" panose="020B0604020202020204" pitchFamily="34" charset="0"/>
                </a:rPr>
                <a:t>The model has no dependencies on viewers or controllers!</a:t>
              </a:r>
            </a:p>
          </p:txBody>
        </p:sp>
        <p:sp>
          <p:nvSpPr>
            <p:cNvPr id="709636" name="AutoShape 4"/>
            <p:cNvSpPr>
              <a:spLocks noChangeArrowheads="1"/>
            </p:cNvSpPr>
            <p:nvPr/>
          </p:nvSpPr>
          <p:spPr bwMode="auto">
            <a:xfrm>
              <a:off x="336" y="1152"/>
              <a:ext cx="816" cy="768"/>
            </a:xfrm>
            <a:prstGeom prst="foldedCorner">
              <a:avLst>
                <a:gd name="adj" fmla="val 12500"/>
              </a:avLst>
            </a:prstGeom>
            <a:solidFill>
              <a:srgbClr val="CCECFF"/>
            </a:solidFill>
            <a:ln w="9525">
              <a:solidFill>
                <a:schemeClr val="tx1"/>
              </a:solidFill>
              <a:round/>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gn="ctr">
                <a:lnSpc>
                  <a:spcPct val="100000"/>
                </a:lnSpc>
                <a:spcBef>
                  <a:spcPct val="0"/>
                </a:spcBef>
                <a:buClrTx/>
                <a:buSzTx/>
                <a:buFontTx/>
                <a:buNone/>
              </a:pPr>
              <a:endParaRPr lang="en-US" altLang="en-US">
                <a:latin typeface="Times" pitchFamily="34" charset="0"/>
              </a:endParaRPr>
            </a:p>
          </p:txBody>
        </p:sp>
        <p:sp>
          <p:nvSpPr>
            <p:cNvPr id="709646" name="Text Box 14"/>
            <p:cNvSpPr txBox="1">
              <a:spLocks noChangeArrowheads="1"/>
            </p:cNvSpPr>
            <p:nvPr/>
          </p:nvSpPr>
          <p:spPr bwMode="auto">
            <a:xfrm>
              <a:off x="336" y="912"/>
              <a:ext cx="85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600" b="1">
                  <a:latin typeface="Arial" panose="020B0604020202020204" pitchFamily="34" charset="0"/>
                </a:rPr>
                <a:t>Observable</a:t>
              </a:r>
              <a:r>
                <a:rPr lang="en-US" altLang="en-US" sz="1600">
                  <a:latin typeface="Arial" panose="020B0604020202020204" pitchFamily="34" charset="0"/>
                </a:rPr>
                <a:t> </a:t>
              </a:r>
            </a:p>
          </p:txBody>
        </p:sp>
        <p:sp>
          <p:nvSpPr>
            <p:cNvPr id="709647" name="Text Box 15"/>
            <p:cNvSpPr txBox="1">
              <a:spLocks noChangeArrowheads="1"/>
            </p:cNvSpPr>
            <p:nvPr/>
          </p:nvSpPr>
          <p:spPr bwMode="auto">
            <a:xfrm>
              <a:off x="432" y="1920"/>
              <a:ext cx="526"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600" b="1">
                  <a:latin typeface="Arial" panose="020B0604020202020204" pitchFamily="34" charset="0"/>
                </a:rPr>
                <a:t>Model</a:t>
              </a:r>
              <a:r>
                <a:rPr lang="en-US" altLang="en-US" sz="1600">
                  <a:latin typeface="Arial" panose="020B0604020202020204" pitchFamily="34" charset="0"/>
                </a:rPr>
                <a:t> </a:t>
              </a:r>
            </a:p>
          </p:txBody>
        </p:sp>
        <p:sp>
          <p:nvSpPr>
            <p:cNvPr id="709657" name="Text Box 25"/>
            <p:cNvSpPr txBox="1">
              <a:spLocks noChangeArrowheads="1"/>
            </p:cNvSpPr>
            <p:nvPr/>
          </p:nvSpPr>
          <p:spPr bwMode="auto">
            <a:xfrm>
              <a:off x="336" y="1200"/>
              <a:ext cx="866"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200">
                  <a:latin typeface="Consolas" panose="020B0609020204030204" pitchFamily="49" charset="0"/>
                  <a:cs typeface="Consolas" panose="020B0609020204030204" pitchFamily="49" charset="0"/>
                </a:rPr>
                <a:t>class Foo {</a:t>
              </a:r>
            </a:p>
            <a:p>
              <a:pPr>
                <a:lnSpc>
                  <a:spcPct val="100000"/>
                </a:lnSpc>
                <a:spcBef>
                  <a:spcPct val="0"/>
                </a:spcBef>
                <a:buClrTx/>
                <a:buSzTx/>
                <a:buFontTx/>
                <a:buNone/>
              </a:pPr>
              <a:r>
                <a:rPr lang="en-US" altLang="en-US" sz="1200">
                  <a:latin typeface="Consolas" panose="020B0609020204030204" pitchFamily="49" charset="0"/>
                  <a:cs typeface="Consolas" panose="020B0609020204030204" pitchFamily="49" charset="0"/>
                </a:rPr>
                <a:t>  void bar() {</a:t>
              </a:r>
            </a:p>
            <a:p>
              <a:pPr>
                <a:lnSpc>
                  <a:spcPct val="100000"/>
                </a:lnSpc>
                <a:spcBef>
                  <a:spcPct val="0"/>
                </a:spcBef>
                <a:buClrTx/>
                <a:buSzTx/>
                <a:buFontTx/>
                <a:buNone/>
              </a:pPr>
              <a:r>
                <a:rPr lang="en-US" altLang="en-US" sz="1200">
                  <a:latin typeface="Consolas" panose="020B0609020204030204" pitchFamily="49" charset="0"/>
                  <a:cs typeface="Consolas" panose="020B0609020204030204" pitchFamily="49" charset="0"/>
                </a:rPr>
                <a:t>    doBar();</a:t>
              </a:r>
            </a:p>
            <a:p>
              <a:pPr>
                <a:lnSpc>
                  <a:spcPct val="100000"/>
                </a:lnSpc>
                <a:spcBef>
                  <a:spcPct val="0"/>
                </a:spcBef>
                <a:buClrTx/>
                <a:buSzTx/>
                <a:buFontTx/>
                <a:buNone/>
              </a:pPr>
              <a:r>
                <a:rPr lang="en-US" altLang="en-US" sz="1200">
                  <a:latin typeface="Consolas" panose="020B0609020204030204" pitchFamily="49" charset="0"/>
                  <a:cs typeface="Consolas" panose="020B0609020204030204" pitchFamily="49" charset="0"/>
                </a:rPr>
                <a:t>  }</a:t>
              </a:r>
            </a:p>
            <a:p>
              <a:pPr>
                <a:lnSpc>
                  <a:spcPct val="100000"/>
                </a:lnSpc>
                <a:spcBef>
                  <a:spcPct val="0"/>
                </a:spcBef>
                <a:buClrTx/>
                <a:buSzTx/>
                <a:buFontTx/>
                <a:buNone/>
              </a:pPr>
              <a:r>
                <a:rPr lang="en-US" altLang="en-US" sz="1200">
                  <a:latin typeface="Consolas" panose="020B0609020204030204" pitchFamily="49" charset="0"/>
                  <a:cs typeface="Consolas" panose="020B0609020204030204" pitchFamily="49" charset="0"/>
                </a:rPr>
                <a:t>}</a:t>
              </a:r>
            </a:p>
          </p:txBody>
        </p:sp>
        <p:sp>
          <p:nvSpPr>
            <p:cNvPr id="709661" name="Freeform 29"/>
            <p:cNvSpPr>
              <a:spLocks/>
            </p:cNvSpPr>
            <p:nvPr/>
          </p:nvSpPr>
          <p:spPr bwMode="auto">
            <a:xfrm rot="16200000" flipV="1">
              <a:off x="4566" y="1416"/>
              <a:ext cx="324" cy="240"/>
            </a:xfrm>
            <a:custGeom>
              <a:avLst/>
              <a:gdLst>
                <a:gd name="T0" fmla="*/ 432 w 432"/>
                <a:gd name="T1" fmla="*/ 0 h 384"/>
                <a:gd name="T2" fmla="*/ 144 w 432"/>
                <a:gd name="T3" fmla="*/ 144 h 384"/>
                <a:gd name="T4" fmla="*/ 0 w 432"/>
                <a:gd name="T5" fmla="*/ 384 h 384"/>
                <a:gd name="T6" fmla="*/ 0 60000 65536"/>
                <a:gd name="T7" fmla="*/ 0 60000 65536"/>
                <a:gd name="T8" fmla="*/ 0 60000 65536"/>
                <a:gd name="T9" fmla="*/ 0 w 432"/>
                <a:gd name="T10" fmla="*/ 0 h 384"/>
                <a:gd name="T11" fmla="*/ 432 w 432"/>
                <a:gd name="T12" fmla="*/ 384 h 384"/>
              </a:gdLst>
              <a:ahLst/>
              <a:cxnLst>
                <a:cxn ang="T6">
                  <a:pos x="T0" y="T1"/>
                </a:cxn>
                <a:cxn ang="T7">
                  <a:pos x="T2" y="T3"/>
                </a:cxn>
                <a:cxn ang="T8">
                  <a:pos x="T4" y="T5"/>
                </a:cxn>
              </a:cxnLst>
              <a:rect l="T9" t="T10" r="T11" b="T12"/>
              <a:pathLst>
                <a:path w="432" h="384">
                  <a:moveTo>
                    <a:pt x="432" y="0"/>
                  </a:moveTo>
                  <a:cubicBezTo>
                    <a:pt x="324" y="40"/>
                    <a:pt x="216" y="80"/>
                    <a:pt x="144" y="144"/>
                  </a:cubicBezTo>
                  <a:cubicBezTo>
                    <a:pt x="72" y="208"/>
                    <a:pt x="36" y="296"/>
                    <a:pt x="0" y="384"/>
                  </a:cubicBez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rot="10800000" vert="eaVert"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eaLnBrk="1" hangingPunct="1"/>
              <a:endParaRPr lang="en-US" altLang="en-US"/>
            </a:p>
          </p:txBody>
        </p:sp>
        <p:sp>
          <p:nvSpPr>
            <p:cNvPr id="709663" name="Text Box 31"/>
            <p:cNvSpPr txBox="1">
              <a:spLocks noChangeArrowheads="1"/>
            </p:cNvSpPr>
            <p:nvPr/>
          </p:nvSpPr>
          <p:spPr bwMode="auto">
            <a:xfrm>
              <a:off x="4224" y="2736"/>
              <a:ext cx="44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600" b="1">
                  <a:latin typeface="Arial" panose="020B0604020202020204" pitchFamily="34" charset="0"/>
                </a:rPr>
                <a:t>View</a:t>
              </a:r>
              <a:r>
                <a:rPr lang="en-US" altLang="en-US" sz="1600">
                  <a:latin typeface="Arial" panose="020B0604020202020204" pitchFamily="34" charset="0"/>
                </a:rPr>
                <a:t> </a:t>
              </a:r>
            </a:p>
          </p:txBody>
        </p:sp>
        <p:pic>
          <p:nvPicPr>
            <p:cNvPr id="709668" name="Picture 36"/>
            <p:cNvPicPr>
              <a:picLocks noChangeAspect="1" noChangeArrowheads="1"/>
            </p:cNvPicPr>
            <p:nvPr/>
          </p:nvPicPr>
          <p:blipFill>
            <a:blip r:embed="rId3">
              <a:extLst>
                <a:ext uri="{28A0092B-C50C-407E-A947-70E740481C1C}">
                  <a14:useLocalDpi xmlns:a14="http://schemas.microsoft.com/office/drawing/2010/main" val="0"/>
                </a:ext>
              </a:extLst>
            </a:blip>
            <a:srcRect l="21971" t="4384" r="19841" b="22026"/>
            <a:stretch>
              <a:fillRect/>
            </a:stretch>
          </p:blipFill>
          <p:spPr bwMode="auto">
            <a:xfrm>
              <a:off x="4224" y="2016"/>
              <a:ext cx="437" cy="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9669" name="Text Box 37"/>
            <p:cNvSpPr txBox="1">
              <a:spLocks noChangeArrowheads="1"/>
            </p:cNvSpPr>
            <p:nvPr/>
          </p:nvSpPr>
          <p:spPr bwMode="auto">
            <a:xfrm>
              <a:off x="3600" y="1824"/>
              <a:ext cx="44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600" b="1">
                  <a:latin typeface="Arial" panose="020B0604020202020204" pitchFamily="34" charset="0"/>
                </a:rPr>
                <a:t>View</a:t>
              </a:r>
              <a:r>
                <a:rPr lang="en-US" altLang="en-US" sz="1600">
                  <a:latin typeface="Arial" panose="020B0604020202020204" pitchFamily="34" charset="0"/>
                </a:rPr>
                <a:t> </a:t>
              </a:r>
            </a:p>
          </p:txBody>
        </p:sp>
        <p:pic>
          <p:nvPicPr>
            <p:cNvPr id="709670" name="Picture 38"/>
            <p:cNvPicPr>
              <a:picLocks noChangeAspect="1" noChangeArrowheads="1"/>
            </p:cNvPicPr>
            <p:nvPr/>
          </p:nvPicPr>
          <p:blipFill>
            <a:blip r:embed="rId3">
              <a:extLst>
                <a:ext uri="{28A0092B-C50C-407E-A947-70E740481C1C}">
                  <a14:useLocalDpi xmlns:a14="http://schemas.microsoft.com/office/drawing/2010/main" val="0"/>
                </a:ext>
              </a:extLst>
            </a:blip>
            <a:srcRect l="21971" t="4384" r="19841" b="22026"/>
            <a:stretch>
              <a:fillRect/>
            </a:stretch>
          </p:blipFill>
          <p:spPr bwMode="auto">
            <a:xfrm>
              <a:off x="3600" y="1104"/>
              <a:ext cx="437" cy="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9671" name="Freeform 39"/>
            <p:cNvSpPr>
              <a:spLocks/>
            </p:cNvSpPr>
            <p:nvPr/>
          </p:nvSpPr>
          <p:spPr bwMode="auto">
            <a:xfrm>
              <a:off x="1728" y="3251"/>
              <a:ext cx="528" cy="266"/>
            </a:xfrm>
            <a:custGeom>
              <a:avLst/>
              <a:gdLst>
                <a:gd name="T0" fmla="*/ 624 w 624"/>
                <a:gd name="T1" fmla="*/ 400 h 400"/>
                <a:gd name="T2" fmla="*/ 576 w 624"/>
                <a:gd name="T3" fmla="*/ 160 h 400"/>
                <a:gd name="T4" fmla="*/ 336 w 624"/>
                <a:gd name="T5" fmla="*/ 16 h 400"/>
                <a:gd name="T6" fmla="*/ 0 w 624"/>
                <a:gd name="T7" fmla="*/ 64 h 400"/>
                <a:gd name="T8" fmla="*/ 0 60000 65536"/>
                <a:gd name="T9" fmla="*/ 0 60000 65536"/>
                <a:gd name="T10" fmla="*/ 0 60000 65536"/>
                <a:gd name="T11" fmla="*/ 0 60000 65536"/>
                <a:gd name="T12" fmla="*/ 0 w 624"/>
                <a:gd name="T13" fmla="*/ 0 h 400"/>
                <a:gd name="T14" fmla="*/ 624 w 624"/>
                <a:gd name="T15" fmla="*/ 400 h 400"/>
              </a:gdLst>
              <a:ahLst/>
              <a:cxnLst>
                <a:cxn ang="T8">
                  <a:pos x="T0" y="T1"/>
                </a:cxn>
                <a:cxn ang="T9">
                  <a:pos x="T2" y="T3"/>
                </a:cxn>
                <a:cxn ang="T10">
                  <a:pos x="T4" y="T5"/>
                </a:cxn>
                <a:cxn ang="T11">
                  <a:pos x="T6" y="T7"/>
                </a:cxn>
              </a:cxnLst>
              <a:rect l="T12" t="T13" r="T14" b="T15"/>
              <a:pathLst>
                <a:path w="624" h="400">
                  <a:moveTo>
                    <a:pt x="624" y="400"/>
                  </a:moveTo>
                  <a:cubicBezTo>
                    <a:pt x="624" y="312"/>
                    <a:pt x="624" y="224"/>
                    <a:pt x="576" y="160"/>
                  </a:cubicBezTo>
                  <a:cubicBezTo>
                    <a:pt x="528" y="96"/>
                    <a:pt x="432" y="32"/>
                    <a:pt x="336" y="16"/>
                  </a:cubicBezTo>
                  <a:cubicBezTo>
                    <a:pt x="240" y="0"/>
                    <a:pt x="56" y="56"/>
                    <a:pt x="0" y="64"/>
                  </a:cubicBez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eaLnBrk="1" hangingPunct="1"/>
              <a:endParaRPr lang="en-US" altLang="en-US"/>
            </a:p>
          </p:txBody>
        </p:sp>
      </p:grpSp>
    </p:spTree>
  </p:cSld>
  <p:clrMapOvr>
    <a:masterClrMapping/>
  </p:clrMapOvr>
  <p:transition>
    <p:dissolv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19"/>
          <p:cNvSpPr>
            <a:spLocks noGrp="1" noChangeArrowheads="1"/>
          </p:cNvSpPr>
          <p:nvPr>
            <p:ph type="title"/>
          </p:nvPr>
        </p:nvSpPr>
        <p:spPr/>
        <p:txBody>
          <a:bodyPr/>
          <a:lstStyle/>
          <a:p>
            <a:r>
              <a:rPr lang="en-US" altLang="en-US"/>
              <a:t>Strategy</a:t>
            </a:r>
          </a:p>
        </p:txBody>
      </p:sp>
      <p:sp>
        <p:nvSpPr>
          <p:cNvPr id="2" name="Date Placeholder 1"/>
          <p:cNvSpPr>
            <a:spLocks noGrp="1"/>
          </p:cNvSpPr>
          <p:nvPr>
            <p:ph type="dt" sz="half" idx="10"/>
          </p:nvPr>
        </p:nvSpPr>
        <p:spPr/>
        <p:txBody>
          <a:bodyPr/>
          <a:lstStyle/>
          <a:p>
            <a:r>
              <a:rPr lang="en-US" altLang="en-US"/>
              <a:t>20/12/2013</a:t>
            </a:r>
          </a:p>
        </p:txBody>
      </p:sp>
      <p:sp>
        <p:nvSpPr>
          <p:cNvPr id="4" name="Slide Number Placeholder 3"/>
          <p:cNvSpPr>
            <a:spLocks noGrp="1"/>
          </p:cNvSpPr>
          <p:nvPr>
            <p:ph type="sldNum" sz="quarter" idx="12"/>
          </p:nvPr>
        </p:nvSpPr>
        <p:spPr/>
        <p:txBody>
          <a:bodyPr/>
          <a:lstStyle/>
          <a:p>
            <a:fld id="{13A1A6BD-BC92-44CD-94BB-5C9E64120765}" type="slidenum">
              <a:rPr lang="en-US" altLang="en-US" smtClean="0"/>
              <a:pPr/>
              <a:t>24</a:t>
            </a:fld>
            <a:endParaRPr lang="en-US" altLang="en-US"/>
          </a:p>
        </p:txBody>
      </p:sp>
      <p:pic>
        <p:nvPicPr>
          <p:cNvPr id="2150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8587" y="2667000"/>
            <a:ext cx="1192213" cy="152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AutoShape 4"/>
          <p:cNvSpPr>
            <a:spLocks noChangeArrowheads="1"/>
          </p:cNvSpPr>
          <p:nvPr/>
        </p:nvSpPr>
        <p:spPr bwMode="auto">
          <a:xfrm>
            <a:off x="5410200" y="2209800"/>
            <a:ext cx="1524000" cy="762000"/>
          </a:xfrm>
          <a:prstGeom prst="flowChartPreparation">
            <a:avLst/>
          </a:prstGeom>
          <a:solidFill>
            <a:srgbClr val="969696"/>
          </a:solid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eaLnBrk="1" hangingPunct="1"/>
            <a:endParaRPr lang="en-US" altLang="en-US"/>
          </a:p>
        </p:txBody>
      </p:sp>
      <p:sp>
        <p:nvSpPr>
          <p:cNvPr id="21510" name="Freeform 5"/>
          <p:cNvSpPr>
            <a:spLocks/>
          </p:cNvSpPr>
          <p:nvPr/>
        </p:nvSpPr>
        <p:spPr bwMode="auto">
          <a:xfrm>
            <a:off x="2209800" y="2082800"/>
            <a:ext cx="3200400" cy="660400"/>
          </a:xfrm>
          <a:custGeom>
            <a:avLst/>
            <a:gdLst>
              <a:gd name="T0" fmla="*/ 0 w 2112"/>
              <a:gd name="T1" fmla="*/ 512 h 512"/>
              <a:gd name="T2" fmla="*/ 336 w 2112"/>
              <a:gd name="T3" fmla="*/ 224 h 512"/>
              <a:gd name="T4" fmla="*/ 768 w 2112"/>
              <a:gd name="T5" fmla="*/ 80 h 512"/>
              <a:gd name="T6" fmla="*/ 1344 w 2112"/>
              <a:gd name="T7" fmla="*/ 32 h 512"/>
              <a:gd name="T8" fmla="*/ 2112 w 2112"/>
              <a:gd name="T9" fmla="*/ 272 h 512"/>
              <a:gd name="T10" fmla="*/ 0 60000 65536"/>
              <a:gd name="T11" fmla="*/ 0 60000 65536"/>
              <a:gd name="T12" fmla="*/ 0 60000 65536"/>
              <a:gd name="T13" fmla="*/ 0 60000 65536"/>
              <a:gd name="T14" fmla="*/ 0 60000 65536"/>
              <a:gd name="T15" fmla="*/ 0 w 2112"/>
              <a:gd name="T16" fmla="*/ 0 h 512"/>
              <a:gd name="T17" fmla="*/ 2112 w 2112"/>
              <a:gd name="T18" fmla="*/ 512 h 512"/>
            </a:gdLst>
            <a:ahLst/>
            <a:cxnLst>
              <a:cxn ang="T10">
                <a:pos x="T0" y="T1"/>
              </a:cxn>
              <a:cxn ang="T11">
                <a:pos x="T2" y="T3"/>
              </a:cxn>
              <a:cxn ang="T12">
                <a:pos x="T4" y="T5"/>
              </a:cxn>
              <a:cxn ang="T13">
                <a:pos x="T6" y="T7"/>
              </a:cxn>
              <a:cxn ang="T14">
                <a:pos x="T8" y="T9"/>
              </a:cxn>
            </a:cxnLst>
            <a:rect l="T15" t="T16" r="T17" b="T18"/>
            <a:pathLst>
              <a:path w="2112" h="512">
                <a:moveTo>
                  <a:pt x="0" y="512"/>
                </a:moveTo>
                <a:cubicBezTo>
                  <a:pt x="104" y="404"/>
                  <a:pt x="208" y="296"/>
                  <a:pt x="336" y="224"/>
                </a:cubicBezTo>
                <a:cubicBezTo>
                  <a:pt x="464" y="152"/>
                  <a:pt x="600" y="112"/>
                  <a:pt x="768" y="80"/>
                </a:cubicBezTo>
                <a:cubicBezTo>
                  <a:pt x="936" y="48"/>
                  <a:pt x="1120" y="0"/>
                  <a:pt x="1344" y="32"/>
                </a:cubicBezTo>
                <a:cubicBezTo>
                  <a:pt x="1568" y="64"/>
                  <a:pt x="1840" y="168"/>
                  <a:pt x="2112" y="272"/>
                </a:cubicBez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eaLnBrk="1" hangingPunct="1"/>
            <a:endParaRPr lang="en-US" altLang="en-US"/>
          </a:p>
        </p:txBody>
      </p:sp>
      <p:sp>
        <p:nvSpPr>
          <p:cNvPr id="21511" name="Text Box 6"/>
          <p:cNvSpPr txBox="1">
            <a:spLocks noChangeArrowheads="1"/>
          </p:cNvSpPr>
          <p:nvPr/>
        </p:nvSpPr>
        <p:spPr bwMode="auto">
          <a:xfrm>
            <a:off x="2667000" y="2057400"/>
            <a:ext cx="2327881" cy="338554"/>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600">
                <a:solidFill>
                  <a:srgbClr val="F80000"/>
                </a:solidFill>
                <a:latin typeface="Arial" panose="020B0604020202020204" pitchFamily="34" charset="0"/>
              </a:rPr>
              <a:t>The user did something</a:t>
            </a:r>
          </a:p>
        </p:txBody>
      </p:sp>
      <p:sp>
        <p:nvSpPr>
          <p:cNvPr id="21512" name="Text Box 7"/>
          <p:cNvSpPr txBox="1">
            <a:spLocks noChangeArrowheads="1"/>
          </p:cNvSpPr>
          <p:nvPr/>
        </p:nvSpPr>
        <p:spPr bwMode="auto">
          <a:xfrm>
            <a:off x="1524000" y="3854450"/>
            <a:ext cx="6842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600">
                <a:latin typeface="Arial" panose="020B0604020202020204" pitchFamily="34" charset="0"/>
              </a:rPr>
              <a:t>View </a:t>
            </a:r>
          </a:p>
        </p:txBody>
      </p:sp>
      <p:sp>
        <p:nvSpPr>
          <p:cNvPr id="21513" name="Text Box 8"/>
          <p:cNvSpPr txBox="1">
            <a:spLocks noChangeArrowheads="1"/>
          </p:cNvSpPr>
          <p:nvPr/>
        </p:nvSpPr>
        <p:spPr bwMode="auto">
          <a:xfrm>
            <a:off x="5562600" y="2971800"/>
            <a:ext cx="11304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600">
                <a:latin typeface="Arial" panose="020B0604020202020204" pitchFamily="34" charset="0"/>
              </a:rPr>
              <a:t>Controller </a:t>
            </a:r>
          </a:p>
        </p:txBody>
      </p:sp>
      <p:sp>
        <p:nvSpPr>
          <p:cNvPr id="21514" name="Freeform 10"/>
          <p:cNvSpPr>
            <a:spLocks/>
          </p:cNvSpPr>
          <p:nvPr/>
        </p:nvSpPr>
        <p:spPr bwMode="auto">
          <a:xfrm>
            <a:off x="6400800" y="1828800"/>
            <a:ext cx="685800" cy="269875"/>
          </a:xfrm>
          <a:custGeom>
            <a:avLst/>
            <a:gdLst>
              <a:gd name="T0" fmla="*/ 337 w 337"/>
              <a:gd name="T1" fmla="*/ 40 h 170"/>
              <a:gd name="T2" fmla="*/ 197 w 337"/>
              <a:gd name="T3" fmla="*/ 0 h 170"/>
              <a:gd name="T4" fmla="*/ 147 w 337"/>
              <a:gd name="T5" fmla="*/ 5 h 170"/>
              <a:gd name="T6" fmla="*/ 27 w 337"/>
              <a:gd name="T7" fmla="*/ 120 h 170"/>
              <a:gd name="T8" fmla="*/ 17 w 337"/>
              <a:gd name="T9" fmla="*/ 145 h 170"/>
              <a:gd name="T10" fmla="*/ 2 w 337"/>
              <a:gd name="T11" fmla="*/ 165 h 170"/>
              <a:gd name="T12" fmla="*/ 0 60000 65536"/>
              <a:gd name="T13" fmla="*/ 0 60000 65536"/>
              <a:gd name="T14" fmla="*/ 0 60000 65536"/>
              <a:gd name="T15" fmla="*/ 0 60000 65536"/>
              <a:gd name="T16" fmla="*/ 0 60000 65536"/>
              <a:gd name="T17" fmla="*/ 0 60000 65536"/>
              <a:gd name="T18" fmla="*/ 0 w 337"/>
              <a:gd name="T19" fmla="*/ 0 h 170"/>
              <a:gd name="T20" fmla="*/ 337 w 337"/>
              <a:gd name="T21" fmla="*/ 170 h 170"/>
            </a:gdLst>
            <a:ahLst/>
            <a:cxnLst>
              <a:cxn ang="T12">
                <a:pos x="T0" y="T1"/>
              </a:cxn>
              <a:cxn ang="T13">
                <a:pos x="T2" y="T3"/>
              </a:cxn>
              <a:cxn ang="T14">
                <a:pos x="T4" y="T5"/>
              </a:cxn>
              <a:cxn ang="T15">
                <a:pos x="T6" y="T7"/>
              </a:cxn>
              <a:cxn ang="T16">
                <a:pos x="T8" y="T9"/>
              </a:cxn>
              <a:cxn ang="T17">
                <a:pos x="T10" y="T11"/>
              </a:cxn>
            </a:cxnLst>
            <a:rect l="T18" t="T19" r="T20" b="T21"/>
            <a:pathLst>
              <a:path w="337" h="170">
                <a:moveTo>
                  <a:pt x="337" y="40"/>
                </a:moveTo>
                <a:cubicBezTo>
                  <a:pt x="288" y="20"/>
                  <a:pt x="248" y="7"/>
                  <a:pt x="197" y="0"/>
                </a:cubicBezTo>
                <a:cubicBezTo>
                  <a:pt x="180" y="1"/>
                  <a:pt x="163" y="1"/>
                  <a:pt x="147" y="5"/>
                </a:cubicBezTo>
                <a:cubicBezTo>
                  <a:pt x="79" y="18"/>
                  <a:pt x="67" y="79"/>
                  <a:pt x="27" y="120"/>
                </a:cubicBezTo>
                <a:cubicBezTo>
                  <a:pt x="23" y="128"/>
                  <a:pt x="21" y="137"/>
                  <a:pt x="17" y="145"/>
                </a:cubicBezTo>
                <a:cubicBezTo>
                  <a:pt x="0" y="170"/>
                  <a:pt x="2" y="150"/>
                  <a:pt x="2" y="165"/>
                </a:cubicBez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eaLnBrk="1" hangingPunct="1"/>
            <a:endParaRPr lang="en-US" altLang="en-US"/>
          </a:p>
        </p:txBody>
      </p:sp>
      <p:sp>
        <p:nvSpPr>
          <p:cNvPr id="21515" name="AutoShape 11"/>
          <p:cNvSpPr>
            <a:spLocks noChangeArrowheads="1"/>
          </p:cNvSpPr>
          <p:nvPr/>
        </p:nvSpPr>
        <p:spPr bwMode="auto">
          <a:xfrm>
            <a:off x="5486400" y="3930650"/>
            <a:ext cx="1524000" cy="762000"/>
          </a:xfrm>
          <a:prstGeom prst="flowChartPreparation">
            <a:avLst/>
          </a:prstGeom>
          <a:solidFill>
            <a:srgbClr val="969696"/>
          </a:solid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eaLnBrk="1" hangingPunct="1"/>
            <a:endParaRPr lang="en-US" altLang="en-US"/>
          </a:p>
        </p:txBody>
      </p:sp>
      <p:sp>
        <p:nvSpPr>
          <p:cNvPr id="21516" name="Text Box 12"/>
          <p:cNvSpPr txBox="1">
            <a:spLocks noChangeArrowheads="1"/>
          </p:cNvSpPr>
          <p:nvPr/>
        </p:nvSpPr>
        <p:spPr bwMode="auto">
          <a:xfrm>
            <a:off x="5715000" y="4724400"/>
            <a:ext cx="11304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600">
                <a:latin typeface="Arial" panose="020B0604020202020204" pitchFamily="34" charset="0"/>
              </a:rPr>
              <a:t>Controller </a:t>
            </a:r>
          </a:p>
        </p:txBody>
      </p:sp>
      <p:sp>
        <p:nvSpPr>
          <p:cNvPr id="21517" name="Text Box 15"/>
          <p:cNvSpPr txBox="1">
            <a:spLocks noChangeArrowheads="1"/>
          </p:cNvSpPr>
          <p:nvPr/>
        </p:nvSpPr>
        <p:spPr bwMode="auto">
          <a:xfrm>
            <a:off x="76200" y="1676400"/>
            <a:ext cx="1371600" cy="1323439"/>
          </a:xfrm>
          <a:prstGeom prst="rect">
            <a:avLst/>
          </a:prstGeom>
          <a:noFill/>
          <a:ln w="15875" cap="rnd">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600">
                <a:solidFill>
                  <a:srgbClr val="000ED8"/>
                </a:solidFill>
                <a:latin typeface="Arial" panose="020B0604020202020204" pitchFamily="34" charset="0"/>
              </a:rPr>
              <a:t>The view delegates to the controller to handle the user actions.</a:t>
            </a:r>
          </a:p>
        </p:txBody>
      </p:sp>
      <p:sp>
        <p:nvSpPr>
          <p:cNvPr id="21518" name="Text Box 16"/>
          <p:cNvSpPr txBox="1">
            <a:spLocks noChangeArrowheads="1"/>
          </p:cNvSpPr>
          <p:nvPr/>
        </p:nvSpPr>
        <p:spPr bwMode="auto">
          <a:xfrm>
            <a:off x="7059613" y="1374775"/>
            <a:ext cx="1852158" cy="1569660"/>
          </a:xfrm>
          <a:prstGeom prst="rect">
            <a:avLst/>
          </a:prstGeom>
          <a:noFill/>
          <a:ln w="15875" cap="rnd">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600">
                <a:solidFill>
                  <a:srgbClr val="000ED8"/>
                </a:solidFill>
                <a:latin typeface="Arial" panose="020B0604020202020204" pitchFamily="34" charset="0"/>
              </a:rPr>
              <a:t>The controller is the strategy for the view  -- it’s the object that knows how to handle the user actions.</a:t>
            </a:r>
          </a:p>
        </p:txBody>
      </p:sp>
      <p:sp>
        <p:nvSpPr>
          <p:cNvPr id="21519" name="Text Box 17"/>
          <p:cNvSpPr txBox="1">
            <a:spLocks noChangeArrowheads="1"/>
          </p:cNvSpPr>
          <p:nvPr/>
        </p:nvSpPr>
        <p:spPr bwMode="auto">
          <a:xfrm>
            <a:off x="6553200" y="5105400"/>
            <a:ext cx="2358571" cy="830997"/>
          </a:xfrm>
          <a:prstGeom prst="rect">
            <a:avLst/>
          </a:prstGeom>
          <a:noFill/>
          <a:ln w="15875" cap="rnd">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600">
                <a:solidFill>
                  <a:srgbClr val="000ED8"/>
                </a:solidFill>
                <a:latin typeface="Arial" panose="020B0604020202020204" pitchFamily="34" charset="0"/>
              </a:rPr>
              <a:t>We can swap another behavior for the view by changing the controller.</a:t>
            </a:r>
          </a:p>
        </p:txBody>
      </p:sp>
      <p:sp>
        <p:nvSpPr>
          <p:cNvPr id="21520" name="Text Box 18"/>
          <p:cNvSpPr txBox="1">
            <a:spLocks noChangeArrowheads="1"/>
          </p:cNvSpPr>
          <p:nvPr/>
        </p:nvSpPr>
        <p:spPr bwMode="auto">
          <a:xfrm>
            <a:off x="1672770" y="4572000"/>
            <a:ext cx="2899229" cy="1077218"/>
          </a:xfrm>
          <a:prstGeom prst="rect">
            <a:avLst/>
          </a:prstGeom>
          <a:noFill/>
          <a:ln w="15875" cap="rnd">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600">
                <a:solidFill>
                  <a:srgbClr val="000ED8"/>
                </a:solidFill>
                <a:latin typeface="Arial" panose="020B0604020202020204" pitchFamily="34" charset="0"/>
              </a:rPr>
              <a:t>The view only worries about presentation, the controller worries about translating user input to actions on the model.</a:t>
            </a:r>
          </a:p>
        </p:txBody>
      </p:sp>
      <p:sp>
        <p:nvSpPr>
          <p:cNvPr id="21521" name="Freeform 21"/>
          <p:cNvSpPr>
            <a:spLocks/>
          </p:cNvSpPr>
          <p:nvPr/>
        </p:nvSpPr>
        <p:spPr bwMode="auto">
          <a:xfrm>
            <a:off x="7086600" y="4343400"/>
            <a:ext cx="533400" cy="762000"/>
          </a:xfrm>
          <a:custGeom>
            <a:avLst/>
            <a:gdLst>
              <a:gd name="T0" fmla="*/ 240 w 240"/>
              <a:gd name="T1" fmla="*/ 288 h 288"/>
              <a:gd name="T2" fmla="*/ 192 w 240"/>
              <a:gd name="T3" fmla="*/ 96 h 288"/>
              <a:gd name="T4" fmla="*/ 0 w 240"/>
              <a:gd name="T5" fmla="*/ 0 h 288"/>
              <a:gd name="T6" fmla="*/ 0 60000 65536"/>
              <a:gd name="T7" fmla="*/ 0 60000 65536"/>
              <a:gd name="T8" fmla="*/ 0 60000 65536"/>
              <a:gd name="T9" fmla="*/ 0 w 240"/>
              <a:gd name="T10" fmla="*/ 0 h 288"/>
              <a:gd name="T11" fmla="*/ 240 w 240"/>
              <a:gd name="T12" fmla="*/ 288 h 288"/>
            </a:gdLst>
            <a:ahLst/>
            <a:cxnLst>
              <a:cxn ang="T6">
                <a:pos x="T0" y="T1"/>
              </a:cxn>
              <a:cxn ang="T7">
                <a:pos x="T2" y="T3"/>
              </a:cxn>
              <a:cxn ang="T8">
                <a:pos x="T4" y="T5"/>
              </a:cxn>
            </a:cxnLst>
            <a:rect l="T9" t="T10" r="T11" b="T12"/>
            <a:pathLst>
              <a:path w="240" h="288">
                <a:moveTo>
                  <a:pt x="240" y="288"/>
                </a:moveTo>
                <a:cubicBezTo>
                  <a:pt x="236" y="216"/>
                  <a:pt x="232" y="144"/>
                  <a:pt x="192" y="96"/>
                </a:cubicBezTo>
                <a:cubicBezTo>
                  <a:pt x="152" y="48"/>
                  <a:pt x="76" y="24"/>
                  <a:pt x="0" y="0"/>
                </a:cubicBez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eaLnBrk="1" hangingPunct="1"/>
            <a:endParaRPr lang="en-US" altLang="en-US"/>
          </a:p>
        </p:txBody>
      </p:sp>
      <p:sp>
        <p:nvSpPr>
          <p:cNvPr id="21522" name="Freeform 22"/>
          <p:cNvSpPr>
            <a:spLocks/>
          </p:cNvSpPr>
          <p:nvPr/>
        </p:nvSpPr>
        <p:spPr bwMode="auto">
          <a:xfrm>
            <a:off x="2209800" y="3962400"/>
            <a:ext cx="3200400" cy="533400"/>
          </a:xfrm>
          <a:custGeom>
            <a:avLst/>
            <a:gdLst>
              <a:gd name="T0" fmla="*/ 0 w 1968"/>
              <a:gd name="T1" fmla="*/ 0 h 440"/>
              <a:gd name="T2" fmla="*/ 480 w 1968"/>
              <a:gd name="T3" fmla="*/ 336 h 440"/>
              <a:gd name="T4" fmla="*/ 1296 w 1968"/>
              <a:gd name="T5" fmla="*/ 432 h 440"/>
              <a:gd name="T6" fmla="*/ 1968 w 1968"/>
              <a:gd name="T7" fmla="*/ 288 h 440"/>
              <a:gd name="T8" fmla="*/ 0 60000 65536"/>
              <a:gd name="T9" fmla="*/ 0 60000 65536"/>
              <a:gd name="T10" fmla="*/ 0 60000 65536"/>
              <a:gd name="T11" fmla="*/ 0 60000 65536"/>
              <a:gd name="T12" fmla="*/ 0 w 1968"/>
              <a:gd name="T13" fmla="*/ 0 h 440"/>
              <a:gd name="T14" fmla="*/ 1968 w 1968"/>
              <a:gd name="T15" fmla="*/ 440 h 440"/>
            </a:gdLst>
            <a:ahLst/>
            <a:cxnLst>
              <a:cxn ang="T8">
                <a:pos x="T0" y="T1"/>
              </a:cxn>
              <a:cxn ang="T9">
                <a:pos x="T2" y="T3"/>
              </a:cxn>
              <a:cxn ang="T10">
                <a:pos x="T4" y="T5"/>
              </a:cxn>
              <a:cxn ang="T11">
                <a:pos x="T6" y="T7"/>
              </a:cxn>
            </a:cxnLst>
            <a:rect l="T12" t="T13" r="T14" b="T15"/>
            <a:pathLst>
              <a:path w="1968" h="440">
                <a:moveTo>
                  <a:pt x="0" y="0"/>
                </a:moveTo>
                <a:cubicBezTo>
                  <a:pt x="132" y="132"/>
                  <a:pt x="264" y="264"/>
                  <a:pt x="480" y="336"/>
                </a:cubicBezTo>
                <a:cubicBezTo>
                  <a:pt x="696" y="408"/>
                  <a:pt x="1048" y="440"/>
                  <a:pt x="1296" y="432"/>
                </a:cubicBezTo>
                <a:cubicBezTo>
                  <a:pt x="1544" y="424"/>
                  <a:pt x="1756" y="356"/>
                  <a:pt x="1968" y="288"/>
                </a:cubicBezTo>
              </a:path>
            </a:pathLst>
          </a:custGeom>
          <a:noFill/>
          <a:ln w="38100">
            <a:solidFill>
              <a:schemeClr val="tx1"/>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eaLnBrk="1" hangingPunct="1"/>
            <a:endParaRPr lang="en-US" altLang="en-US"/>
          </a:p>
        </p:txBody>
      </p:sp>
      <p:sp>
        <p:nvSpPr>
          <p:cNvPr id="21523" name="Freeform 24"/>
          <p:cNvSpPr>
            <a:spLocks/>
          </p:cNvSpPr>
          <p:nvPr/>
        </p:nvSpPr>
        <p:spPr bwMode="auto">
          <a:xfrm>
            <a:off x="1447800" y="2133600"/>
            <a:ext cx="406400" cy="609600"/>
          </a:xfrm>
          <a:custGeom>
            <a:avLst/>
            <a:gdLst>
              <a:gd name="T0" fmla="*/ 0 w 352"/>
              <a:gd name="T1" fmla="*/ 0 h 384"/>
              <a:gd name="T2" fmla="*/ 240 w 352"/>
              <a:gd name="T3" fmla="*/ 96 h 384"/>
              <a:gd name="T4" fmla="*/ 336 w 352"/>
              <a:gd name="T5" fmla="*/ 336 h 384"/>
              <a:gd name="T6" fmla="*/ 336 w 352"/>
              <a:gd name="T7" fmla="*/ 384 h 384"/>
              <a:gd name="T8" fmla="*/ 0 60000 65536"/>
              <a:gd name="T9" fmla="*/ 0 60000 65536"/>
              <a:gd name="T10" fmla="*/ 0 60000 65536"/>
              <a:gd name="T11" fmla="*/ 0 60000 65536"/>
              <a:gd name="T12" fmla="*/ 0 w 352"/>
              <a:gd name="T13" fmla="*/ 0 h 384"/>
              <a:gd name="T14" fmla="*/ 352 w 352"/>
              <a:gd name="T15" fmla="*/ 384 h 384"/>
            </a:gdLst>
            <a:ahLst/>
            <a:cxnLst>
              <a:cxn ang="T8">
                <a:pos x="T0" y="T1"/>
              </a:cxn>
              <a:cxn ang="T9">
                <a:pos x="T2" y="T3"/>
              </a:cxn>
              <a:cxn ang="T10">
                <a:pos x="T4" y="T5"/>
              </a:cxn>
              <a:cxn ang="T11">
                <a:pos x="T6" y="T7"/>
              </a:cxn>
            </a:cxnLst>
            <a:rect l="T12" t="T13" r="T14" b="T15"/>
            <a:pathLst>
              <a:path w="352" h="384">
                <a:moveTo>
                  <a:pt x="0" y="0"/>
                </a:moveTo>
                <a:cubicBezTo>
                  <a:pt x="92" y="20"/>
                  <a:pt x="184" y="40"/>
                  <a:pt x="240" y="96"/>
                </a:cubicBezTo>
                <a:cubicBezTo>
                  <a:pt x="296" y="152"/>
                  <a:pt x="320" y="288"/>
                  <a:pt x="336" y="336"/>
                </a:cubicBezTo>
                <a:cubicBezTo>
                  <a:pt x="352" y="384"/>
                  <a:pt x="344" y="384"/>
                  <a:pt x="336" y="384"/>
                </a:cubicBez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eaLnBrk="1" hangingPunct="1"/>
            <a:endParaRPr lang="en-US" altLang="en-US"/>
          </a:p>
        </p:txBody>
      </p:sp>
    </p:spTree>
  </p:cSld>
  <p:clrMapOvr>
    <a:masterClrMapping/>
  </p:clrMapOvr>
  <p:transition>
    <p:dissolv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2"/>
          <p:cNvSpPr>
            <a:spLocks noGrp="1" noChangeArrowheads="1"/>
          </p:cNvSpPr>
          <p:nvPr>
            <p:ph type="title"/>
          </p:nvPr>
        </p:nvSpPr>
        <p:spPr/>
        <p:txBody>
          <a:bodyPr/>
          <a:lstStyle/>
          <a:p>
            <a:r>
              <a:rPr lang="en-US" altLang="en-US"/>
              <a:t>Composite</a:t>
            </a:r>
          </a:p>
        </p:txBody>
      </p:sp>
      <p:sp>
        <p:nvSpPr>
          <p:cNvPr id="2" name="Date Placeholder 1"/>
          <p:cNvSpPr>
            <a:spLocks noGrp="1"/>
          </p:cNvSpPr>
          <p:nvPr>
            <p:ph type="dt" sz="half" idx="10"/>
          </p:nvPr>
        </p:nvSpPr>
        <p:spPr/>
        <p:txBody>
          <a:bodyPr/>
          <a:lstStyle/>
          <a:p>
            <a:r>
              <a:rPr lang="en-US" altLang="en-US"/>
              <a:t>20/12/2013</a:t>
            </a:r>
          </a:p>
        </p:txBody>
      </p:sp>
      <p:sp>
        <p:nvSpPr>
          <p:cNvPr id="4" name="Slide Number Placeholder 3"/>
          <p:cNvSpPr>
            <a:spLocks noGrp="1"/>
          </p:cNvSpPr>
          <p:nvPr>
            <p:ph type="sldNum" sz="quarter" idx="12"/>
          </p:nvPr>
        </p:nvSpPr>
        <p:spPr/>
        <p:txBody>
          <a:bodyPr/>
          <a:lstStyle/>
          <a:p>
            <a:fld id="{13A1A6BD-BC92-44CD-94BB-5C9E64120765}" type="slidenum">
              <a:rPr lang="en-US" altLang="en-US" smtClean="0"/>
              <a:pPr/>
              <a:t>25</a:t>
            </a:fld>
            <a:endParaRPr lang="en-US" altLang="en-US"/>
          </a:p>
        </p:txBody>
      </p:sp>
      <p:sp>
        <p:nvSpPr>
          <p:cNvPr id="22531" name="Freeform 27"/>
          <p:cNvSpPr>
            <a:spLocks/>
          </p:cNvSpPr>
          <p:nvPr/>
        </p:nvSpPr>
        <p:spPr bwMode="auto">
          <a:xfrm>
            <a:off x="1219200" y="2066925"/>
            <a:ext cx="2514600" cy="422275"/>
          </a:xfrm>
          <a:custGeom>
            <a:avLst/>
            <a:gdLst>
              <a:gd name="T0" fmla="*/ 0 w 1584"/>
              <a:gd name="T1" fmla="*/ 632 h 632"/>
              <a:gd name="T2" fmla="*/ 96 w 1584"/>
              <a:gd name="T3" fmla="*/ 344 h 632"/>
              <a:gd name="T4" fmla="*/ 384 w 1584"/>
              <a:gd name="T5" fmla="*/ 104 h 632"/>
              <a:gd name="T6" fmla="*/ 960 w 1584"/>
              <a:gd name="T7" fmla="*/ 8 h 632"/>
              <a:gd name="T8" fmla="*/ 1440 w 1584"/>
              <a:gd name="T9" fmla="*/ 152 h 632"/>
              <a:gd name="T10" fmla="*/ 1584 w 1584"/>
              <a:gd name="T11" fmla="*/ 248 h 632"/>
              <a:gd name="T12" fmla="*/ 0 60000 65536"/>
              <a:gd name="T13" fmla="*/ 0 60000 65536"/>
              <a:gd name="T14" fmla="*/ 0 60000 65536"/>
              <a:gd name="T15" fmla="*/ 0 60000 65536"/>
              <a:gd name="T16" fmla="*/ 0 60000 65536"/>
              <a:gd name="T17" fmla="*/ 0 60000 65536"/>
              <a:gd name="T18" fmla="*/ 0 w 1584"/>
              <a:gd name="T19" fmla="*/ 0 h 632"/>
              <a:gd name="T20" fmla="*/ 1584 w 1584"/>
              <a:gd name="T21" fmla="*/ 632 h 632"/>
            </a:gdLst>
            <a:ahLst/>
            <a:cxnLst>
              <a:cxn ang="T12">
                <a:pos x="T0" y="T1"/>
              </a:cxn>
              <a:cxn ang="T13">
                <a:pos x="T2" y="T3"/>
              </a:cxn>
              <a:cxn ang="T14">
                <a:pos x="T4" y="T5"/>
              </a:cxn>
              <a:cxn ang="T15">
                <a:pos x="T6" y="T7"/>
              </a:cxn>
              <a:cxn ang="T16">
                <a:pos x="T8" y="T9"/>
              </a:cxn>
              <a:cxn ang="T17">
                <a:pos x="T10" y="T11"/>
              </a:cxn>
            </a:cxnLst>
            <a:rect l="T18" t="T19" r="T20" b="T21"/>
            <a:pathLst>
              <a:path w="1584" h="632">
                <a:moveTo>
                  <a:pt x="0" y="632"/>
                </a:moveTo>
                <a:cubicBezTo>
                  <a:pt x="16" y="532"/>
                  <a:pt x="32" y="432"/>
                  <a:pt x="96" y="344"/>
                </a:cubicBezTo>
                <a:cubicBezTo>
                  <a:pt x="160" y="256"/>
                  <a:pt x="240" y="160"/>
                  <a:pt x="384" y="104"/>
                </a:cubicBezTo>
                <a:cubicBezTo>
                  <a:pt x="528" y="48"/>
                  <a:pt x="784" y="0"/>
                  <a:pt x="960" y="8"/>
                </a:cubicBezTo>
                <a:cubicBezTo>
                  <a:pt x="1136" y="16"/>
                  <a:pt x="1336" y="112"/>
                  <a:pt x="1440" y="152"/>
                </a:cubicBezTo>
                <a:cubicBezTo>
                  <a:pt x="1544" y="192"/>
                  <a:pt x="1564" y="220"/>
                  <a:pt x="1584" y="248"/>
                </a:cubicBez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eaLnBrk="1" hangingPunct="1"/>
            <a:endParaRPr lang="en-US" altLang="en-US"/>
          </a:p>
        </p:txBody>
      </p:sp>
      <p:pic>
        <p:nvPicPr>
          <p:cNvPr id="2253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514600"/>
            <a:ext cx="1552575"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4" name="Text Box 5"/>
          <p:cNvSpPr txBox="1">
            <a:spLocks noChangeArrowheads="1"/>
          </p:cNvSpPr>
          <p:nvPr/>
        </p:nvSpPr>
        <p:spPr bwMode="auto">
          <a:xfrm>
            <a:off x="803275" y="4114800"/>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600" b="1">
                <a:latin typeface="Arial" panose="020B0604020202020204" pitchFamily="34" charset="0"/>
              </a:rPr>
              <a:t>View </a:t>
            </a:r>
          </a:p>
        </p:txBody>
      </p:sp>
      <p:sp>
        <p:nvSpPr>
          <p:cNvPr id="22535" name="Text Box 20"/>
          <p:cNvSpPr txBox="1">
            <a:spLocks noChangeArrowheads="1"/>
          </p:cNvSpPr>
          <p:nvPr/>
        </p:nvSpPr>
        <p:spPr bwMode="auto">
          <a:xfrm>
            <a:off x="1615519" y="1666611"/>
            <a:ext cx="986167" cy="338554"/>
          </a:xfrm>
          <a:prstGeom prst="rect">
            <a:avLst/>
          </a:prstGeom>
          <a:solidFill>
            <a:schemeClr val="bg1"/>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600" b="1">
                <a:solidFill>
                  <a:srgbClr val="F80000"/>
                </a:solidFill>
                <a:latin typeface="Arial" panose="020B0604020202020204" pitchFamily="34" charset="0"/>
              </a:rPr>
              <a:t> paint () </a:t>
            </a:r>
          </a:p>
        </p:txBody>
      </p:sp>
      <p:sp>
        <p:nvSpPr>
          <p:cNvPr id="22536" name="Text Box 21"/>
          <p:cNvSpPr txBox="1">
            <a:spLocks noChangeArrowheads="1"/>
          </p:cNvSpPr>
          <p:nvPr/>
        </p:nvSpPr>
        <p:spPr bwMode="auto">
          <a:xfrm>
            <a:off x="5867400" y="2648654"/>
            <a:ext cx="2819400" cy="1200329"/>
          </a:xfrm>
          <a:prstGeom prst="rect">
            <a:avLst/>
          </a:prstGeom>
          <a:noFill/>
          <a:ln w="15875">
            <a:solidFill>
              <a:schemeClr val="bg1">
                <a:lumMod val="85000"/>
              </a:schemeClr>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800">
                <a:solidFill>
                  <a:srgbClr val="000ED8"/>
                </a:solidFill>
                <a:latin typeface="Arial" panose="020B0604020202020204" pitchFamily="34" charset="0"/>
              </a:rPr>
              <a:t>The view is a composite of GUI components (labels, buttons, text entry, etc.). </a:t>
            </a:r>
          </a:p>
        </p:txBody>
      </p:sp>
      <p:pic>
        <p:nvPicPr>
          <p:cNvPr id="22537" name="Picture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2286000"/>
            <a:ext cx="2895600" cy="192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Lst>
        </p:spPr>
      </p:pic>
    </p:spTree>
  </p:cSld>
  <p:clrMapOvr>
    <a:masterClrMapping/>
  </p:clrMapOvr>
  <p:transition>
    <p:dissolve/>
  </p:transition>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7" name="Rectangle 39"/>
          <p:cNvSpPr>
            <a:spLocks noGrp="1" noChangeArrowheads="1"/>
          </p:cNvSpPr>
          <p:nvPr>
            <p:ph type="title"/>
          </p:nvPr>
        </p:nvSpPr>
        <p:spPr>
          <a:xfrm>
            <a:off x="457200" y="409575"/>
            <a:ext cx="8686800" cy="809625"/>
          </a:xfrm>
        </p:spPr>
        <p:txBody>
          <a:bodyPr/>
          <a:lstStyle/>
          <a:p>
            <a:r>
              <a:rPr lang="en-US" altLang="en-US"/>
              <a:t>Example: Using MVC to control the beat…</a:t>
            </a:r>
          </a:p>
        </p:txBody>
      </p:sp>
      <p:sp>
        <p:nvSpPr>
          <p:cNvPr id="712744" name="Rectangle 40"/>
          <p:cNvSpPr>
            <a:spLocks noGrp="1" noChangeArrowheads="1"/>
          </p:cNvSpPr>
          <p:nvPr>
            <p:ph idx="1"/>
          </p:nvPr>
        </p:nvSpPr>
        <p:spPr>
          <a:xfrm>
            <a:off x="457200" y="1371599"/>
            <a:ext cx="8229600" cy="914401"/>
          </a:xfrm>
        </p:spPr>
        <p:txBody>
          <a:bodyPr/>
          <a:lstStyle/>
          <a:p>
            <a:pPr>
              <a:lnSpc>
                <a:spcPct val="80000"/>
              </a:lnSpc>
            </a:pPr>
            <a:r>
              <a:rPr lang="en-US" altLang="en-US" sz="2000"/>
              <a:t>Time to be a DJ and start mixing with a beat!</a:t>
            </a:r>
          </a:p>
          <a:p>
            <a:pPr>
              <a:lnSpc>
                <a:spcPct val="80000"/>
              </a:lnSpc>
            </a:pPr>
            <a:r>
              <a:rPr lang="en-US" altLang="en-US" sz="2000"/>
              <a:t>The Java DJ view:</a:t>
            </a:r>
          </a:p>
        </p:txBody>
      </p:sp>
      <p:sp>
        <p:nvSpPr>
          <p:cNvPr id="2" name="Date Placeholder 1"/>
          <p:cNvSpPr>
            <a:spLocks noGrp="1"/>
          </p:cNvSpPr>
          <p:nvPr>
            <p:ph type="dt" sz="half" idx="10"/>
          </p:nvPr>
        </p:nvSpPr>
        <p:spPr/>
        <p:txBody>
          <a:bodyPr/>
          <a:lstStyle/>
          <a:p>
            <a:r>
              <a:rPr lang="en-US" altLang="en-US"/>
              <a:t>20/12/2013</a:t>
            </a:r>
          </a:p>
        </p:txBody>
      </p:sp>
      <p:sp>
        <p:nvSpPr>
          <p:cNvPr id="4" name="Slide Number Placeholder 3"/>
          <p:cNvSpPr>
            <a:spLocks noGrp="1"/>
          </p:cNvSpPr>
          <p:nvPr>
            <p:ph type="sldNum" sz="quarter" idx="12"/>
          </p:nvPr>
        </p:nvSpPr>
        <p:spPr/>
        <p:txBody>
          <a:bodyPr/>
          <a:lstStyle/>
          <a:p>
            <a:fld id="{F699691D-852A-4885-8278-7AB83B05D97E}" type="slidenum">
              <a:rPr lang="en-US" altLang="en-US" smtClean="0"/>
              <a:pPr/>
              <a:t>26</a:t>
            </a:fld>
            <a:endParaRPr lang="en-US" altLang="en-US"/>
          </a:p>
        </p:txBody>
      </p:sp>
      <p:pic>
        <p:nvPicPr>
          <p:cNvPr id="712753" name="Picture 4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286000"/>
            <a:ext cx="2362200"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2752" name="Picture 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4191000"/>
            <a:ext cx="2971800" cy="198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Lst>
        </p:spPr>
      </p:pic>
      <p:sp>
        <p:nvSpPr>
          <p:cNvPr id="712717" name="Text Box 13"/>
          <p:cNvSpPr txBox="1">
            <a:spLocks noChangeArrowheads="1"/>
          </p:cNvSpPr>
          <p:nvPr/>
        </p:nvSpPr>
        <p:spPr bwMode="auto">
          <a:xfrm>
            <a:off x="3751762" y="2328446"/>
            <a:ext cx="3868238" cy="338554"/>
          </a:xfrm>
          <a:prstGeom prst="rect">
            <a:avLst/>
          </a:prstGeom>
          <a:solidFill>
            <a:schemeClr val="bg1"/>
          </a:solidFill>
          <a:ln w="12700">
            <a:solidFill>
              <a:schemeClr val="bg1">
                <a:lumMod val="85000"/>
              </a:schemeClr>
            </a:solidFill>
            <a:miter lim="800000"/>
            <a:headEnd/>
            <a:tailEnd/>
          </a:ln>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600">
                <a:solidFill>
                  <a:srgbClr val="000ED8"/>
                </a:solidFill>
                <a:latin typeface="Arial" panose="020B0604020202020204" pitchFamily="34" charset="0"/>
              </a:rPr>
              <a:t>A pulsing bar shows the beat in real time</a:t>
            </a:r>
          </a:p>
        </p:txBody>
      </p:sp>
      <p:sp>
        <p:nvSpPr>
          <p:cNvPr id="712719" name="Text Box 15"/>
          <p:cNvSpPr txBox="1">
            <a:spLocks noChangeArrowheads="1"/>
          </p:cNvSpPr>
          <p:nvPr/>
        </p:nvSpPr>
        <p:spPr bwMode="auto">
          <a:xfrm>
            <a:off x="3733800" y="2819400"/>
            <a:ext cx="4495800" cy="584775"/>
          </a:xfrm>
          <a:prstGeom prst="rect">
            <a:avLst/>
          </a:prstGeom>
          <a:solidFill>
            <a:schemeClr val="bg1"/>
          </a:solidFill>
          <a:ln w="12700">
            <a:solidFill>
              <a:schemeClr val="bg1">
                <a:lumMod val="85000"/>
              </a:schemeClr>
            </a:solidFill>
            <a:miter lim="800000"/>
            <a:headEnd/>
            <a:tailEnd/>
          </a:ln>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600">
                <a:solidFill>
                  <a:srgbClr val="000ED8"/>
                </a:solidFill>
                <a:latin typeface="Arial" panose="020B0604020202020204" pitchFamily="34" charset="0"/>
              </a:rPr>
              <a:t>A display shows the current BPMs and is automatically set whenever the BPM changes.</a:t>
            </a:r>
          </a:p>
        </p:txBody>
      </p:sp>
      <p:sp>
        <p:nvSpPr>
          <p:cNvPr id="712739" name="Text Box 35"/>
          <p:cNvSpPr txBox="1">
            <a:spLocks noChangeArrowheads="1"/>
          </p:cNvSpPr>
          <p:nvPr/>
        </p:nvSpPr>
        <p:spPr bwMode="auto">
          <a:xfrm>
            <a:off x="6172200" y="3840540"/>
            <a:ext cx="2819400" cy="1569660"/>
          </a:xfrm>
          <a:prstGeom prst="rect">
            <a:avLst/>
          </a:prstGeom>
          <a:solidFill>
            <a:schemeClr val="bg1"/>
          </a:solidFill>
          <a:ln w="12700">
            <a:solidFill>
              <a:schemeClr val="bg1">
                <a:lumMod val="85000"/>
              </a:schemeClr>
            </a:solidFill>
            <a:miter lim="800000"/>
            <a:headEnd/>
            <a:tailEnd/>
          </a:ln>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600">
                <a:solidFill>
                  <a:srgbClr val="000ED8"/>
                </a:solidFill>
                <a:latin typeface="Arial" panose="020B0604020202020204" pitchFamily="34" charset="0"/>
              </a:rPr>
              <a:t>You can enter a specific BPM and click the Set button to set a specific beats per minute, or you can use the increase and decrease buttons for fine tuning.</a:t>
            </a:r>
          </a:p>
        </p:txBody>
      </p:sp>
      <p:sp>
        <p:nvSpPr>
          <p:cNvPr id="712740" name="Text Box 36"/>
          <p:cNvSpPr txBox="1">
            <a:spLocks noChangeArrowheads="1"/>
          </p:cNvSpPr>
          <p:nvPr/>
        </p:nvSpPr>
        <p:spPr bwMode="auto">
          <a:xfrm>
            <a:off x="228600" y="3705761"/>
            <a:ext cx="2286000" cy="1323439"/>
          </a:xfrm>
          <a:prstGeom prst="rect">
            <a:avLst/>
          </a:prstGeom>
          <a:solidFill>
            <a:schemeClr val="bg1"/>
          </a:solidFill>
          <a:ln w="12700">
            <a:solidFill>
              <a:schemeClr val="bg1">
                <a:lumMod val="85000"/>
              </a:schemeClr>
            </a:solidFill>
            <a:miter lim="800000"/>
            <a:headEnd/>
            <a:tailEnd/>
          </a:ln>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600">
                <a:solidFill>
                  <a:srgbClr val="000ED8"/>
                </a:solidFill>
                <a:latin typeface="Arial" panose="020B0604020202020204" pitchFamily="34" charset="0"/>
              </a:rPr>
              <a:t>The view has two parts, the part for viewing the state of the model and the part for controlling things.</a:t>
            </a:r>
          </a:p>
        </p:txBody>
      </p:sp>
      <p:sp>
        <p:nvSpPr>
          <p:cNvPr id="712741" name="Text Box 37"/>
          <p:cNvSpPr txBox="1">
            <a:spLocks noChangeArrowheads="1"/>
          </p:cNvSpPr>
          <p:nvPr/>
        </p:nvSpPr>
        <p:spPr bwMode="auto">
          <a:xfrm>
            <a:off x="381000" y="5562600"/>
            <a:ext cx="1828800" cy="830997"/>
          </a:xfrm>
          <a:prstGeom prst="rect">
            <a:avLst/>
          </a:prstGeom>
          <a:solidFill>
            <a:schemeClr val="bg1"/>
          </a:solidFill>
          <a:ln w="12700">
            <a:solidFill>
              <a:schemeClr val="bg1">
                <a:lumMod val="85000"/>
              </a:schemeClr>
            </a:solidFill>
            <a:miter lim="800000"/>
            <a:headEnd/>
            <a:tailEnd/>
          </a:ln>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600">
                <a:solidFill>
                  <a:srgbClr val="000ED8"/>
                </a:solidFill>
                <a:latin typeface="Arial" panose="020B0604020202020204" pitchFamily="34" charset="0"/>
              </a:rPr>
              <a:t>Decreases the BPM by one beat per minute.</a:t>
            </a:r>
          </a:p>
        </p:txBody>
      </p:sp>
      <p:sp>
        <p:nvSpPr>
          <p:cNvPr id="712742" name="Text Box 38"/>
          <p:cNvSpPr txBox="1">
            <a:spLocks noChangeArrowheads="1"/>
          </p:cNvSpPr>
          <p:nvPr/>
        </p:nvSpPr>
        <p:spPr bwMode="auto">
          <a:xfrm>
            <a:off x="6172200" y="5562600"/>
            <a:ext cx="2514600" cy="584775"/>
          </a:xfrm>
          <a:prstGeom prst="rect">
            <a:avLst/>
          </a:prstGeom>
          <a:solidFill>
            <a:schemeClr val="bg1"/>
          </a:solidFill>
          <a:ln w="12700">
            <a:solidFill>
              <a:schemeClr val="bg1">
                <a:lumMod val="85000"/>
              </a:schemeClr>
            </a:solidFill>
            <a:miter lim="800000"/>
            <a:headEnd/>
            <a:tailEnd/>
          </a:ln>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600">
                <a:solidFill>
                  <a:srgbClr val="000ED8"/>
                </a:solidFill>
                <a:latin typeface="Arial" panose="020B0604020202020204" pitchFamily="34" charset="0"/>
              </a:rPr>
              <a:t>Increases the BPM by one beat per minute.</a:t>
            </a:r>
          </a:p>
        </p:txBody>
      </p:sp>
      <p:sp>
        <p:nvSpPr>
          <p:cNvPr id="712754" name="Freeform 50"/>
          <p:cNvSpPr>
            <a:spLocks/>
          </p:cNvSpPr>
          <p:nvPr/>
        </p:nvSpPr>
        <p:spPr bwMode="auto">
          <a:xfrm>
            <a:off x="1524000" y="3276600"/>
            <a:ext cx="228600" cy="457200"/>
          </a:xfrm>
          <a:custGeom>
            <a:avLst/>
            <a:gdLst>
              <a:gd name="T0" fmla="*/ 0 w 288"/>
              <a:gd name="T1" fmla="*/ 384 h 384"/>
              <a:gd name="T2" fmla="*/ 96 w 288"/>
              <a:gd name="T3" fmla="*/ 192 h 384"/>
              <a:gd name="T4" fmla="*/ 288 w 288"/>
              <a:gd name="T5" fmla="*/ 0 h 384"/>
              <a:gd name="T6" fmla="*/ 0 60000 65536"/>
              <a:gd name="T7" fmla="*/ 0 60000 65536"/>
              <a:gd name="T8" fmla="*/ 0 60000 65536"/>
              <a:gd name="T9" fmla="*/ 0 w 288"/>
              <a:gd name="T10" fmla="*/ 0 h 384"/>
              <a:gd name="T11" fmla="*/ 288 w 288"/>
              <a:gd name="T12" fmla="*/ 384 h 384"/>
            </a:gdLst>
            <a:ahLst/>
            <a:cxnLst>
              <a:cxn ang="T6">
                <a:pos x="T0" y="T1"/>
              </a:cxn>
              <a:cxn ang="T7">
                <a:pos x="T2" y="T3"/>
              </a:cxn>
              <a:cxn ang="T8">
                <a:pos x="T4" y="T5"/>
              </a:cxn>
            </a:cxnLst>
            <a:rect l="T9" t="T10" r="T11" b="T12"/>
            <a:pathLst>
              <a:path w="288" h="384">
                <a:moveTo>
                  <a:pt x="0" y="384"/>
                </a:moveTo>
                <a:cubicBezTo>
                  <a:pt x="24" y="320"/>
                  <a:pt x="48" y="256"/>
                  <a:pt x="96" y="192"/>
                </a:cubicBezTo>
                <a:cubicBezTo>
                  <a:pt x="144" y="128"/>
                  <a:pt x="216" y="64"/>
                  <a:pt x="288" y="0"/>
                </a:cubicBezTo>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eaLnBrk="1" hangingPunct="1"/>
            <a:endParaRPr lang="en-US" altLang="en-US"/>
          </a:p>
        </p:txBody>
      </p:sp>
      <p:sp>
        <p:nvSpPr>
          <p:cNvPr id="712755" name="Freeform 51"/>
          <p:cNvSpPr>
            <a:spLocks/>
          </p:cNvSpPr>
          <p:nvPr/>
        </p:nvSpPr>
        <p:spPr bwMode="auto">
          <a:xfrm>
            <a:off x="2057400" y="4724400"/>
            <a:ext cx="685800" cy="152400"/>
          </a:xfrm>
          <a:custGeom>
            <a:avLst/>
            <a:gdLst>
              <a:gd name="T0" fmla="*/ 0 w 384"/>
              <a:gd name="T1" fmla="*/ 0 h 192"/>
              <a:gd name="T2" fmla="*/ 144 w 384"/>
              <a:gd name="T3" fmla="*/ 144 h 192"/>
              <a:gd name="T4" fmla="*/ 384 w 384"/>
              <a:gd name="T5" fmla="*/ 192 h 192"/>
              <a:gd name="T6" fmla="*/ 0 60000 65536"/>
              <a:gd name="T7" fmla="*/ 0 60000 65536"/>
              <a:gd name="T8" fmla="*/ 0 60000 65536"/>
              <a:gd name="T9" fmla="*/ 0 w 384"/>
              <a:gd name="T10" fmla="*/ 0 h 192"/>
              <a:gd name="T11" fmla="*/ 384 w 384"/>
              <a:gd name="T12" fmla="*/ 192 h 192"/>
            </a:gdLst>
            <a:ahLst/>
            <a:cxnLst>
              <a:cxn ang="T6">
                <a:pos x="T0" y="T1"/>
              </a:cxn>
              <a:cxn ang="T7">
                <a:pos x="T2" y="T3"/>
              </a:cxn>
              <a:cxn ang="T8">
                <a:pos x="T4" y="T5"/>
              </a:cxn>
            </a:cxnLst>
            <a:rect l="T9" t="T10" r="T11" b="T12"/>
            <a:pathLst>
              <a:path w="384" h="192">
                <a:moveTo>
                  <a:pt x="0" y="0"/>
                </a:moveTo>
                <a:cubicBezTo>
                  <a:pt x="40" y="56"/>
                  <a:pt x="80" y="112"/>
                  <a:pt x="144" y="144"/>
                </a:cubicBezTo>
                <a:cubicBezTo>
                  <a:pt x="208" y="176"/>
                  <a:pt x="296" y="184"/>
                  <a:pt x="384" y="192"/>
                </a:cubicBezTo>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eaLnBrk="1" hangingPunct="1"/>
            <a:endParaRPr lang="en-US" altLang="en-US"/>
          </a:p>
        </p:txBody>
      </p:sp>
      <p:sp>
        <p:nvSpPr>
          <p:cNvPr id="712757" name="Freeform 53"/>
          <p:cNvSpPr>
            <a:spLocks/>
          </p:cNvSpPr>
          <p:nvPr/>
        </p:nvSpPr>
        <p:spPr bwMode="auto">
          <a:xfrm>
            <a:off x="2895600" y="2667000"/>
            <a:ext cx="914400" cy="152400"/>
          </a:xfrm>
          <a:custGeom>
            <a:avLst/>
            <a:gdLst>
              <a:gd name="T0" fmla="*/ 432 w 432"/>
              <a:gd name="T1" fmla="*/ 0 h 144"/>
              <a:gd name="T2" fmla="*/ 336 w 432"/>
              <a:gd name="T3" fmla="*/ 96 h 144"/>
              <a:gd name="T4" fmla="*/ 0 w 432"/>
              <a:gd name="T5" fmla="*/ 144 h 144"/>
              <a:gd name="T6" fmla="*/ 0 60000 65536"/>
              <a:gd name="T7" fmla="*/ 0 60000 65536"/>
              <a:gd name="T8" fmla="*/ 0 60000 65536"/>
              <a:gd name="T9" fmla="*/ 0 w 432"/>
              <a:gd name="T10" fmla="*/ 0 h 144"/>
              <a:gd name="T11" fmla="*/ 432 w 432"/>
              <a:gd name="T12" fmla="*/ 144 h 144"/>
            </a:gdLst>
            <a:ahLst/>
            <a:cxnLst>
              <a:cxn ang="T6">
                <a:pos x="T0" y="T1"/>
              </a:cxn>
              <a:cxn ang="T7">
                <a:pos x="T2" y="T3"/>
              </a:cxn>
              <a:cxn ang="T8">
                <a:pos x="T4" y="T5"/>
              </a:cxn>
            </a:cxnLst>
            <a:rect l="T9" t="T10" r="T11" b="T12"/>
            <a:pathLst>
              <a:path w="432" h="144">
                <a:moveTo>
                  <a:pt x="432" y="0"/>
                </a:moveTo>
                <a:cubicBezTo>
                  <a:pt x="420" y="36"/>
                  <a:pt x="408" y="72"/>
                  <a:pt x="336" y="96"/>
                </a:cubicBezTo>
                <a:cubicBezTo>
                  <a:pt x="264" y="120"/>
                  <a:pt x="132" y="132"/>
                  <a:pt x="0" y="144"/>
                </a:cubicBezTo>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eaLnBrk="1" hangingPunct="1"/>
            <a:endParaRPr lang="en-US" altLang="en-US"/>
          </a:p>
        </p:txBody>
      </p:sp>
      <p:sp>
        <p:nvSpPr>
          <p:cNvPr id="712758" name="Line 54"/>
          <p:cNvSpPr>
            <a:spLocks noChangeShapeType="1"/>
          </p:cNvSpPr>
          <p:nvPr/>
        </p:nvSpPr>
        <p:spPr bwMode="auto">
          <a:xfrm flipH="1">
            <a:off x="2895600" y="3048000"/>
            <a:ext cx="914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712759" name="Freeform 55"/>
          <p:cNvSpPr>
            <a:spLocks/>
          </p:cNvSpPr>
          <p:nvPr/>
        </p:nvSpPr>
        <p:spPr bwMode="auto">
          <a:xfrm>
            <a:off x="5257800" y="4953000"/>
            <a:ext cx="914400" cy="152400"/>
          </a:xfrm>
          <a:custGeom>
            <a:avLst/>
            <a:gdLst>
              <a:gd name="T0" fmla="*/ 432 w 432"/>
              <a:gd name="T1" fmla="*/ 0 h 144"/>
              <a:gd name="T2" fmla="*/ 336 w 432"/>
              <a:gd name="T3" fmla="*/ 96 h 144"/>
              <a:gd name="T4" fmla="*/ 0 w 432"/>
              <a:gd name="T5" fmla="*/ 144 h 144"/>
              <a:gd name="T6" fmla="*/ 0 60000 65536"/>
              <a:gd name="T7" fmla="*/ 0 60000 65536"/>
              <a:gd name="T8" fmla="*/ 0 60000 65536"/>
              <a:gd name="T9" fmla="*/ 0 w 432"/>
              <a:gd name="T10" fmla="*/ 0 h 144"/>
              <a:gd name="T11" fmla="*/ 432 w 432"/>
              <a:gd name="T12" fmla="*/ 144 h 144"/>
            </a:gdLst>
            <a:ahLst/>
            <a:cxnLst>
              <a:cxn ang="T6">
                <a:pos x="T0" y="T1"/>
              </a:cxn>
              <a:cxn ang="T7">
                <a:pos x="T2" y="T3"/>
              </a:cxn>
              <a:cxn ang="T8">
                <a:pos x="T4" y="T5"/>
              </a:cxn>
            </a:cxnLst>
            <a:rect l="T9" t="T10" r="T11" b="T12"/>
            <a:pathLst>
              <a:path w="432" h="144">
                <a:moveTo>
                  <a:pt x="432" y="0"/>
                </a:moveTo>
                <a:cubicBezTo>
                  <a:pt x="420" y="36"/>
                  <a:pt x="408" y="72"/>
                  <a:pt x="336" y="96"/>
                </a:cubicBezTo>
                <a:cubicBezTo>
                  <a:pt x="264" y="120"/>
                  <a:pt x="132" y="132"/>
                  <a:pt x="0" y="144"/>
                </a:cubicBezTo>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eaLnBrk="1" hangingPunct="1"/>
            <a:endParaRPr lang="en-US" altLang="en-US"/>
          </a:p>
        </p:txBody>
      </p:sp>
      <p:sp>
        <p:nvSpPr>
          <p:cNvPr id="712760" name="Freeform 56"/>
          <p:cNvSpPr>
            <a:spLocks/>
          </p:cNvSpPr>
          <p:nvPr/>
        </p:nvSpPr>
        <p:spPr bwMode="auto">
          <a:xfrm>
            <a:off x="2133600" y="5867400"/>
            <a:ext cx="990600" cy="76200"/>
          </a:xfrm>
          <a:custGeom>
            <a:avLst/>
            <a:gdLst>
              <a:gd name="T0" fmla="*/ 0 w 384"/>
              <a:gd name="T1" fmla="*/ 0 h 192"/>
              <a:gd name="T2" fmla="*/ 144 w 384"/>
              <a:gd name="T3" fmla="*/ 144 h 192"/>
              <a:gd name="T4" fmla="*/ 384 w 384"/>
              <a:gd name="T5" fmla="*/ 192 h 192"/>
              <a:gd name="T6" fmla="*/ 0 60000 65536"/>
              <a:gd name="T7" fmla="*/ 0 60000 65536"/>
              <a:gd name="T8" fmla="*/ 0 60000 65536"/>
              <a:gd name="T9" fmla="*/ 0 w 384"/>
              <a:gd name="T10" fmla="*/ 0 h 192"/>
              <a:gd name="T11" fmla="*/ 384 w 384"/>
              <a:gd name="T12" fmla="*/ 192 h 192"/>
            </a:gdLst>
            <a:ahLst/>
            <a:cxnLst>
              <a:cxn ang="T6">
                <a:pos x="T0" y="T1"/>
              </a:cxn>
              <a:cxn ang="T7">
                <a:pos x="T2" y="T3"/>
              </a:cxn>
              <a:cxn ang="T8">
                <a:pos x="T4" y="T5"/>
              </a:cxn>
            </a:cxnLst>
            <a:rect l="T9" t="T10" r="T11" b="T12"/>
            <a:pathLst>
              <a:path w="384" h="192">
                <a:moveTo>
                  <a:pt x="0" y="0"/>
                </a:moveTo>
                <a:cubicBezTo>
                  <a:pt x="40" y="56"/>
                  <a:pt x="80" y="112"/>
                  <a:pt x="144" y="144"/>
                </a:cubicBezTo>
                <a:cubicBezTo>
                  <a:pt x="208" y="176"/>
                  <a:pt x="296" y="184"/>
                  <a:pt x="384" y="192"/>
                </a:cubicBezTo>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eaLnBrk="1" hangingPunct="1"/>
            <a:endParaRPr lang="en-US" altLang="en-US"/>
          </a:p>
        </p:txBody>
      </p:sp>
      <p:sp>
        <p:nvSpPr>
          <p:cNvPr id="712761" name="Freeform 57"/>
          <p:cNvSpPr>
            <a:spLocks/>
          </p:cNvSpPr>
          <p:nvPr/>
        </p:nvSpPr>
        <p:spPr bwMode="auto">
          <a:xfrm>
            <a:off x="5257800" y="5791200"/>
            <a:ext cx="914400" cy="152400"/>
          </a:xfrm>
          <a:custGeom>
            <a:avLst/>
            <a:gdLst>
              <a:gd name="T0" fmla="*/ 432 w 432"/>
              <a:gd name="T1" fmla="*/ 0 h 144"/>
              <a:gd name="T2" fmla="*/ 336 w 432"/>
              <a:gd name="T3" fmla="*/ 96 h 144"/>
              <a:gd name="T4" fmla="*/ 0 w 432"/>
              <a:gd name="T5" fmla="*/ 144 h 144"/>
              <a:gd name="T6" fmla="*/ 0 60000 65536"/>
              <a:gd name="T7" fmla="*/ 0 60000 65536"/>
              <a:gd name="T8" fmla="*/ 0 60000 65536"/>
              <a:gd name="T9" fmla="*/ 0 w 432"/>
              <a:gd name="T10" fmla="*/ 0 h 144"/>
              <a:gd name="T11" fmla="*/ 432 w 432"/>
              <a:gd name="T12" fmla="*/ 144 h 144"/>
            </a:gdLst>
            <a:ahLst/>
            <a:cxnLst>
              <a:cxn ang="T6">
                <a:pos x="T0" y="T1"/>
              </a:cxn>
              <a:cxn ang="T7">
                <a:pos x="T2" y="T3"/>
              </a:cxn>
              <a:cxn ang="T8">
                <a:pos x="T4" y="T5"/>
              </a:cxn>
            </a:cxnLst>
            <a:rect l="T9" t="T10" r="T11" b="T12"/>
            <a:pathLst>
              <a:path w="432" h="144">
                <a:moveTo>
                  <a:pt x="432" y="0"/>
                </a:moveTo>
                <a:cubicBezTo>
                  <a:pt x="420" y="36"/>
                  <a:pt x="408" y="72"/>
                  <a:pt x="336" y="96"/>
                </a:cubicBezTo>
                <a:cubicBezTo>
                  <a:pt x="264" y="120"/>
                  <a:pt x="132" y="132"/>
                  <a:pt x="0" y="144"/>
                </a:cubicBezTo>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eaLnBrk="1" hangingPunct="1"/>
            <a:endParaRPr lang="en-US"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274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274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1275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1275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27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1275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1275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27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12757"/>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127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1275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1273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12759"/>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1276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1274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1274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127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2744" grpId="0" build="p"/>
      <p:bldP spid="712717" grpId="0" animBg="1"/>
      <p:bldP spid="712719" grpId="0" animBg="1"/>
      <p:bldP spid="712739" grpId="0" animBg="1"/>
      <p:bldP spid="712740" grpId="0" animBg="1"/>
      <p:bldP spid="712741" grpId="0" animBg="1"/>
      <p:bldP spid="712742" grpId="0" animBg="1"/>
      <p:bldP spid="712754" grpId="0" animBg="1"/>
      <p:bldP spid="712755" grpId="0" animBg="1"/>
      <p:bldP spid="712757" grpId="0" animBg="1"/>
      <p:bldP spid="712758" grpId="0" animBg="1"/>
      <p:bldP spid="712759" grpId="0" animBg="1"/>
      <p:bldP spid="712760" grpId="0" animBg="1"/>
      <p:bldP spid="712761"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80" name="Rectangle 4"/>
          <p:cNvSpPr>
            <a:spLocks noGrp="1" noChangeArrowheads="1"/>
          </p:cNvSpPr>
          <p:nvPr>
            <p:ph type="title"/>
          </p:nvPr>
        </p:nvSpPr>
        <p:spPr/>
        <p:txBody>
          <a:bodyPr/>
          <a:lstStyle/>
          <a:p>
            <a:r>
              <a:rPr lang="en-US" altLang="en-US"/>
              <a:t>The Controller is in the middle…</a:t>
            </a:r>
          </a:p>
        </p:txBody>
      </p:sp>
      <p:sp>
        <p:nvSpPr>
          <p:cNvPr id="713733" name="Rectangle 5"/>
          <p:cNvSpPr>
            <a:spLocks noGrp="1" noChangeArrowheads="1"/>
          </p:cNvSpPr>
          <p:nvPr>
            <p:ph idx="1"/>
          </p:nvPr>
        </p:nvSpPr>
        <p:spPr>
          <a:xfrm>
            <a:off x="457200" y="1371599"/>
            <a:ext cx="8229600" cy="1828801"/>
          </a:xfrm>
        </p:spPr>
        <p:txBody>
          <a:bodyPr/>
          <a:lstStyle/>
          <a:p>
            <a:r>
              <a:rPr lang="en-US" altLang="en-US"/>
              <a:t>The controller sits between the view and the model. It takes your input, like decreasing the BPM and turns it into an action on the model to decrease the BPM.</a:t>
            </a:r>
          </a:p>
        </p:txBody>
      </p:sp>
      <p:sp>
        <p:nvSpPr>
          <p:cNvPr id="2" name="Date Placeholder 1"/>
          <p:cNvSpPr>
            <a:spLocks noGrp="1"/>
          </p:cNvSpPr>
          <p:nvPr>
            <p:ph type="dt" sz="half" idx="10"/>
          </p:nvPr>
        </p:nvSpPr>
        <p:spPr/>
        <p:txBody>
          <a:bodyPr/>
          <a:lstStyle/>
          <a:p>
            <a:r>
              <a:rPr lang="en-US" altLang="en-US"/>
              <a:t>20/12/2013</a:t>
            </a:r>
          </a:p>
        </p:txBody>
      </p:sp>
      <p:sp>
        <p:nvSpPr>
          <p:cNvPr id="5" name="Slide Number Placeholder 4"/>
          <p:cNvSpPr>
            <a:spLocks noGrp="1"/>
          </p:cNvSpPr>
          <p:nvPr>
            <p:ph type="sldNum" sz="quarter" idx="12"/>
          </p:nvPr>
        </p:nvSpPr>
        <p:spPr/>
        <p:txBody>
          <a:bodyPr/>
          <a:lstStyle/>
          <a:p>
            <a:fld id="{F699691D-852A-4885-8278-7AB83B05D97E}" type="slidenum">
              <a:rPr lang="en-US" altLang="en-US" smtClean="0"/>
              <a:pPr/>
              <a:t>27</a:t>
            </a:fld>
            <a:endParaRPr lang="en-US" altLang="en-US"/>
          </a:p>
        </p:txBody>
      </p:sp>
      <p:sp>
        <p:nvSpPr>
          <p:cNvPr id="713736" name="Text Box 8"/>
          <p:cNvSpPr txBox="1">
            <a:spLocks noChangeArrowheads="1"/>
          </p:cNvSpPr>
          <p:nvPr/>
        </p:nvSpPr>
        <p:spPr bwMode="auto">
          <a:xfrm>
            <a:off x="609600" y="3429000"/>
            <a:ext cx="2286000" cy="1077218"/>
          </a:xfrm>
          <a:prstGeom prst="rect">
            <a:avLst/>
          </a:prstGeom>
          <a:noFill/>
          <a:ln w="12700">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600">
                <a:solidFill>
                  <a:srgbClr val="000ED8"/>
                </a:solidFill>
                <a:latin typeface="Arial" panose="020B0604020202020204" pitchFamily="34" charset="0"/>
              </a:rPr>
              <a:t>You can start beat kicking by choosing the Start menu item in the "DJ Control" menu</a:t>
            </a:r>
          </a:p>
        </p:txBody>
      </p:sp>
      <p:sp>
        <p:nvSpPr>
          <p:cNvPr id="713739" name="Text Box 11"/>
          <p:cNvSpPr txBox="1">
            <a:spLocks noChangeArrowheads="1"/>
          </p:cNvSpPr>
          <p:nvPr/>
        </p:nvSpPr>
        <p:spPr bwMode="auto">
          <a:xfrm>
            <a:off x="609600" y="4673025"/>
            <a:ext cx="2286000" cy="584775"/>
          </a:xfrm>
          <a:prstGeom prst="rect">
            <a:avLst/>
          </a:prstGeom>
          <a:noFill/>
          <a:ln w="12700">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600">
                <a:solidFill>
                  <a:srgbClr val="000ED8"/>
                </a:solidFill>
                <a:latin typeface="Arial" panose="020B0604020202020204" pitchFamily="34" charset="0"/>
              </a:rPr>
              <a:t>Notice Stop is disable until you start the beat</a:t>
            </a:r>
          </a:p>
        </p:txBody>
      </p:sp>
      <p:sp>
        <p:nvSpPr>
          <p:cNvPr id="713744" name="Text Box 16"/>
          <p:cNvSpPr txBox="1">
            <a:spLocks noChangeArrowheads="1"/>
          </p:cNvSpPr>
          <p:nvPr/>
        </p:nvSpPr>
        <p:spPr bwMode="auto">
          <a:xfrm>
            <a:off x="3733800" y="5486400"/>
            <a:ext cx="2743200" cy="1077218"/>
          </a:xfrm>
          <a:prstGeom prst="rect">
            <a:avLst/>
          </a:prstGeom>
          <a:noFill/>
          <a:ln w="12700">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600">
                <a:solidFill>
                  <a:srgbClr val="000ED8"/>
                </a:solidFill>
                <a:latin typeface="Arial" panose="020B0604020202020204" pitchFamily="34" charset="0"/>
              </a:rPr>
              <a:t>The controler takes input from the user and figures out how to translate that into requests on the model</a:t>
            </a:r>
          </a:p>
        </p:txBody>
      </p:sp>
      <p:sp>
        <p:nvSpPr>
          <p:cNvPr id="713745" name="AutoShape 17"/>
          <p:cNvSpPr>
            <a:spLocks noChangeArrowheads="1"/>
          </p:cNvSpPr>
          <p:nvPr/>
        </p:nvSpPr>
        <p:spPr bwMode="auto">
          <a:xfrm>
            <a:off x="6553200" y="5410200"/>
            <a:ext cx="1524000" cy="762000"/>
          </a:xfrm>
          <a:prstGeom prst="flowChartPreparation">
            <a:avLst/>
          </a:prstGeom>
          <a:solidFill>
            <a:srgbClr val="C0C0C0"/>
          </a:solidFill>
          <a:ln w="9525">
            <a:miter lim="800000"/>
            <a:headEnd/>
            <a:tailEnd/>
          </a:ln>
          <a:scene3d>
            <a:camera prst="legacyObliqueTopRight"/>
            <a:lightRig rig="legacyFlat3" dir="b"/>
          </a:scene3d>
          <a:sp3d extrusionH="125400" prstMaterial="legacyMatte">
            <a:bevelT w="13500" h="13500" prst="angle"/>
            <a:bevelB w="13500" h="13500" prst="angle"/>
            <a:extrusionClr>
              <a:srgbClr val="C0C0C0"/>
            </a:extrusionClr>
          </a:sp3d>
        </p:spPr>
        <p:txBody>
          <a:bodyPr wrap="none" anchor="ctr">
            <a:flatTx/>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eaLnBrk="1" hangingPunct="1"/>
            <a:endParaRPr lang="en-US" altLang="en-US"/>
          </a:p>
        </p:txBody>
      </p:sp>
      <p:sp>
        <p:nvSpPr>
          <p:cNvPr id="713747" name="Text Box 19"/>
          <p:cNvSpPr txBox="1">
            <a:spLocks noChangeArrowheads="1"/>
          </p:cNvSpPr>
          <p:nvPr/>
        </p:nvSpPr>
        <p:spPr bwMode="auto">
          <a:xfrm>
            <a:off x="6781800" y="6248400"/>
            <a:ext cx="102784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600">
                <a:latin typeface="Arial" panose="020B0604020202020204" pitchFamily="34" charset="0"/>
              </a:rPr>
              <a:t>Controler</a:t>
            </a:r>
          </a:p>
        </p:txBody>
      </p:sp>
      <p:sp>
        <p:nvSpPr>
          <p:cNvPr id="713748" name="Text Box 20"/>
          <p:cNvSpPr txBox="1">
            <a:spLocks noChangeArrowheads="1"/>
          </p:cNvSpPr>
          <p:nvPr/>
        </p:nvSpPr>
        <p:spPr bwMode="auto">
          <a:xfrm>
            <a:off x="3276600" y="3200400"/>
            <a:ext cx="2286000" cy="338554"/>
          </a:xfrm>
          <a:prstGeom prst="rect">
            <a:avLst/>
          </a:prstGeom>
          <a:solidFill>
            <a:schemeClr val="bg1"/>
          </a:solidFill>
          <a:ln w="12700">
            <a:solidFill>
              <a:schemeClr val="bg1">
                <a:lumMod val="85000"/>
              </a:schemeClr>
            </a:solidFill>
            <a:miter lim="800000"/>
            <a:headEnd/>
            <a:tailEnd/>
          </a:ln>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600">
                <a:solidFill>
                  <a:srgbClr val="000ED8"/>
                </a:solidFill>
                <a:latin typeface="Arial" panose="020B0604020202020204" pitchFamily="34" charset="0"/>
              </a:rPr>
              <a:t>To control the DJView </a:t>
            </a:r>
          </a:p>
        </p:txBody>
      </p:sp>
      <p:pic>
        <p:nvPicPr>
          <p:cNvPr id="713749" name="Picture 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662362"/>
            <a:ext cx="2514600" cy="167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Lst>
        </p:spPr>
      </p:pic>
      <p:sp>
        <p:nvSpPr>
          <p:cNvPr id="4" name="Freeform 3"/>
          <p:cNvSpPr/>
          <p:nvPr/>
        </p:nvSpPr>
        <p:spPr bwMode="auto">
          <a:xfrm>
            <a:off x="5588000" y="4426857"/>
            <a:ext cx="1799771" cy="928914"/>
          </a:xfrm>
          <a:custGeom>
            <a:avLst/>
            <a:gdLst>
              <a:gd name="connsiteX0" fmla="*/ 0 w 1799771"/>
              <a:gd name="connsiteY0" fmla="*/ 0 h 928914"/>
              <a:gd name="connsiteX1" fmla="*/ 1480457 w 1799771"/>
              <a:gd name="connsiteY1" fmla="*/ 159657 h 928914"/>
              <a:gd name="connsiteX2" fmla="*/ 1799771 w 1799771"/>
              <a:gd name="connsiteY2" fmla="*/ 928914 h 928914"/>
              <a:gd name="connsiteX3" fmla="*/ 1799771 w 1799771"/>
              <a:gd name="connsiteY3" fmla="*/ 928914 h 928914"/>
            </a:gdLst>
            <a:ahLst/>
            <a:cxnLst>
              <a:cxn ang="0">
                <a:pos x="connsiteX0" y="connsiteY0"/>
              </a:cxn>
              <a:cxn ang="0">
                <a:pos x="connsiteX1" y="connsiteY1"/>
              </a:cxn>
              <a:cxn ang="0">
                <a:pos x="connsiteX2" y="connsiteY2"/>
              </a:cxn>
              <a:cxn ang="0">
                <a:pos x="connsiteX3" y="connsiteY3"/>
              </a:cxn>
            </a:cxnLst>
            <a:rect l="l" t="t" r="r" b="b"/>
            <a:pathLst>
              <a:path w="1799771" h="928914">
                <a:moveTo>
                  <a:pt x="0" y="0"/>
                </a:moveTo>
                <a:cubicBezTo>
                  <a:pt x="590247" y="2419"/>
                  <a:pt x="1180495" y="4838"/>
                  <a:pt x="1480457" y="159657"/>
                </a:cubicBezTo>
                <a:cubicBezTo>
                  <a:pt x="1780419" y="314476"/>
                  <a:pt x="1799771" y="928914"/>
                  <a:pt x="1799771" y="928914"/>
                </a:cubicBezTo>
                <a:lnTo>
                  <a:pt x="1799771" y="928914"/>
                </a:lnTo>
              </a:path>
            </a:pathLst>
          </a:custGeom>
          <a:noFill/>
          <a:ln w="3810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742950" marR="0" indent="-285750" algn="l" defTabSz="914400" rtl="0" eaLnBrk="1" fontAlgn="base" latinLnBrk="0" hangingPunct="1">
              <a:lnSpc>
                <a:spcPct val="80000"/>
              </a:lnSpc>
              <a:spcBef>
                <a:spcPct val="30000"/>
              </a:spcBef>
              <a:spcAft>
                <a:spcPct val="0"/>
              </a:spcAft>
              <a:buClr>
                <a:schemeClr val="accent2"/>
              </a:buClr>
              <a:buSzPct val="80000"/>
              <a:buFont typeface="Wingdings" pitchFamily="2" charset="2"/>
              <a:buChar char="¨"/>
              <a:tabLst/>
            </a:pPr>
            <a:endParaRPr kumimoji="0" lang="vi-VN" sz="2400" b="0" i="0" u="none" strike="noStrike" cap="none" normalizeH="0" baseline="0">
              <a:ln>
                <a:noFill/>
              </a:ln>
              <a:solidFill>
                <a:schemeClr val="tx1"/>
              </a:solidFill>
              <a:effectLst/>
              <a:latin typeface="Times New Roman" pitchFamily="18" charset="0"/>
            </a:endParaRPr>
          </a:p>
        </p:txBody>
      </p:sp>
      <p:sp>
        <p:nvSpPr>
          <p:cNvPr id="713742" name="Text Box 14"/>
          <p:cNvSpPr txBox="1">
            <a:spLocks noChangeArrowheads="1"/>
          </p:cNvSpPr>
          <p:nvPr/>
        </p:nvSpPr>
        <p:spPr bwMode="auto">
          <a:xfrm>
            <a:off x="6248400" y="4215825"/>
            <a:ext cx="2133600" cy="584775"/>
          </a:xfrm>
          <a:prstGeom prst="rect">
            <a:avLst/>
          </a:prstGeom>
          <a:solidFill>
            <a:schemeClr val="bg1"/>
          </a:solidFill>
          <a:ln w="12700">
            <a:solidFill>
              <a:schemeClr val="bg1">
                <a:lumMod val="85000"/>
              </a:schemeClr>
            </a:solidFill>
            <a:miter lim="800000"/>
            <a:headEnd/>
            <a:tailEnd/>
          </a:ln>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600">
                <a:solidFill>
                  <a:srgbClr val="000ED8"/>
                </a:solidFill>
                <a:latin typeface="Arial" panose="020B0604020202020204" pitchFamily="34" charset="0"/>
              </a:rPr>
              <a:t>All user actions are sent to the controler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373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374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3749"/>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1373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13739"/>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1374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1374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1374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137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3733" grpId="0" build="p"/>
      <p:bldP spid="713736" grpId="0" animBg="1"/>
      <p:bldP spid="713739" grpId="0" animBg="1"/>
      <p:bldP spid="713744" grpId="0" animBg="1"/>
      <p:bldP spid="713745" grpId="0" animBg="1"/>
      <p:bldP spid="713747" grpId="0"/>
      <p:bldP spid="713748" grpId="0" animBg="1"/>
      <p:bldP spid="4" grpId="0" animBg="1"/>
      <p:bldP spid="71374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13"/>
          <p:cNvSpPr>
            <a:spLocks noGrp="1" noChangeArrowheads="1"/>
          </p:cNvSpPr>
          <p:nvPr>
            <p:ph type="title"/>
          </p:nvPr>
        </p:nvSpPr>
        <p:spPr/>
        <p:txBody>
          <a:bodyPr/>
          <a:lstStyle/>
          <a:p>
            <a:r>
              <a:rPr lang="en-US" altLang="en-US"/>
              <a:t>Lets not forget the model underneath</a:t>
            </a:r>
          </a:p>
        </p:txBody>
      </p:sp>
      <p:sp>
        <p:nvSpPr>
          <p:cNvPr id="2" name="Date Placeholder 1"/>
          <p:cNvSpPr>
            <a:spLocks noGrp="1"/>
          </p:cNvSpPr>
          <p:nvPr>
            <p:ph type="dt" sz="half" idx="10"/>
          </p:nvPr>
        </p:nvSpPr>
        <p:spPr/>
        <p:txBody>
          <a:bodyPr/>
          <a:lstStyle/>
          <a:p>
            <a:r>
              <a:rPr lang="en-US" altLang="en-US"/>
              <a:t>20/12/2013</a:t>
            </a:r>
          </a:p>
        </p:txBody>
      </p:sp>
      <p:sp>
        <p:nvSpPr>
          <p:cNvPr id="4" name="Slide Number Placeholder 3"/>
          <p:cNvSpPr>
            <a:spLocks noGrp="1"/>
          </p:cNvSpPr>
          <p:nvPr>
            <p:ph type="sldNum" sz="quarter" idx="12"/>
          </p:nvPr>
        </p:nvSpPr>
        <p:spPr/>
        <p:txBody>
          <a:bodyPr/>
          <a:lstStyle/>
          <a:p>
            <a:fld id="{13A1A6BD-BC92-44CD-94BB-5C9E64120765}" type="slidenum">
              <a:rPr lang="en-US" altLang="en-US" smtClean="0"/>
              <a:pPr/>
              <a:t>28</a:t>
            </a:fld>
            <a:endParaRPr lang="en-US" altLang="en-US"/>
          </a:p>
        </p:txBody>
      </p:sp>
      <p:sp>
        <p:nvSpPr>
          <p:cNvPr id="25604" name="Oval 3"/>
          <p:cNvSpPr>
            <a:spLocks noChangeArrowheads="1"/>
          </p:cNvSpPr>
          <p:nvPr/>
        </p:nvSpPr>
        <p:spPr bwMode="auto">
          <a:xfrm>
            <a:off x="4648200" y="2362200"/>
            <a:ext cx="1981200" cy="1828800"/>
          </a:xfrm>
          <a:prstGeom prst="ellipse">
            <a:avLst/>
          </a:prstGeom>
          <a:solidFill>
            <a:srgbClr val="CCFFFF"/>
          </a:solidFill>
          <a:ln w="12700">
            <a:solidFill>
              <a:schemeClr val="tx1"/>
            </a:solidFill>
            <a:round/>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eaLnBrk="1" hangingPunct="1"/>
            <a:endParaRPr lang="en-US" altLang="en-US">
              <a:latin typeface="Consolas" panose="020B0609020204030204" pitchFamily="49" charset="0"/>
              <a:cs typeface="Consolas" panose="020B0609020204030204" pitchFamily="49" charset="0"/>
            </a:endParaRPr>
          </a:p>
        </p:txBody>
      </p:sp>
      <p:sp>
        <p:nvSpPr>
          <p:cNvPr id="25605" name="Text Box 4"/>
          <p:cNvSpPr txBox="1">
            <a:spLocks noChangeArrowheads="1"/>
          </p:cNvSpPr>
          <p:nvPr/>
        </p:nvSpPr>
        <p:spPr bwMode="auto">
          <a:xfrm>
            <a:off x="4876800" y="2654300"/>
            <a:ext cx="69121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800" b="1">
                <a:latin typeface="Consolas" panose="020B0609020204030204" pitchFamily="49" charset="0"/>
                <a:cs typeface="Consolas" panose="020B0609020204030204" pitchFamily="49" charset="0"/>
              </a:rPr>
              <a:t>on()</a:t>
            </a:r>
          </a:p>
        </p:txBody>
      </p:sp>
      <p:sp>
        <p:nvSpPr>
          <p:cNvPr id="25606" name="Text Box 5"/>
          <p:cNvSpPr txBox="1">
            <a:spLocks noChangeArrowheads="1"/>
          </p:cNvSpPr>
          <p:nvPr/>
        </p:nvSpPr>
        <p:spPr bwMode="auto">
          <a:xfrm>
            <a:off x="5715000" y="2806700"/>
            <a:ext cx="8178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800" b="1">
                <a:latin typeface="Consolas" panose="020B0609020204030204" pitchFamily="49" charset="0"/>
                <a:cs typeface="Consolas" panose="020B0609020204030204" pitchFamily="49" charset="0"/>
              </a:rPr>
              <a:t>off()</a:t>
            </a:r>
          </a:p>
        </p:txBody>
      </p:sp>
      <p:sp>
        <p:nvSpPr>
          <p:cNvPr id="25607" name="Text Box 6"/>
          <p:cNvSpPr txBox="1">
            <a:spLocks noChangeArrowheads="1"/>
          </p:cNvSpPr>
          <p:nvPr/>
        </p:nvSpPr>
        <p:spPr bwMode="auto">
          <a:xfrm>
            <a:off x="4800600" y="3138488"/>
            <a:ext cx="11977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800" b="1">
                <a:latin typeface="Consolas" panose="020B0609020204030204" pitchFamily="49" charset="0"/>
                <a:cs typeface="Consolas" panose="020B0609020204030204" pitchFamily="49" charset="0"/>
              </a:rPr>
              <a:t>setBPM()</a:t>
            </a:r>
          </a:p>
        </p:txBody>
      </p:sp>
      <p:sp>
        <p:nvSpPr>
          <p:cNvPr id="25608" name="Text Box 7"/>
          <p:cNvSpPr txBox="1">
            <a:spLocks noChangeArrowheads="1"/>
          </p:cNvSpPr>
          <p:nvPr/>
        </p:nvSpPr>
        <p:spPr bwMode="auto">
          <a:xfrm>
            <a:off x="4953000" y="3568700"/>
            <a:ext cx="11977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800" b="1">
                <a:latin typeface="Consolas" panose="020B0609020204030204" pitchFamily="49" charset="0"/>
                <a:cs typeface="Consolas" panose="020B0609020204030204" pitchFamily="49" charset="0"/>
              </a:rPr>
              <a:t>getBPM()</a:t>
            </a:r>
          </a:p>
        </p:txBody>
      </p:sp>
      <p:sp>
        <p:nvSpPr>
          <p:cNvPr id="25609" name="Text Box 8"/>
          <p:cNvSpPr txBox="1">
            <a:spLocks noChangeArrowheads="1"/>
          </p:cNvSpPr>
          <p:nvPr/>
        </p:nvSpPr>
        <p:spPr bwMode="auto">
          <a:xfrm>
            <a:off x="4800600" y="4256880"/>
            <a:ext cx="147989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800" b="1">
                <a:latin typeface="Arial" panose="020B0604020202020204" pitchFamily="34" charset="0"/>
              </a:rPr>
              <a:t> Beat Model</a:t>
            </a:r>
          </a:p>
        </p:txBody>
      </p:sp>
      <p:sp>
        <p:nvSpPr>
          <p:cNvPr id="714762" name="Text Box 10"/>
          <p:cNvSpPr txBox="1">
            <a:spLocks noChangeArrowheads="1"/>
          </p:cNvSpPr>
          <p:nvPr/>
        </p:nvSpPr>
        <p:spPr bwMode="auto">
          <a:xfrm>
            <a:off x="1295400" y="1905000"/>
            <a:ext cx="3216275" cy="1323439"/>
          </a:xfrm>
          <a:prstGeom prst="rect">
            <a:avLst/>
          </a:prstGeom>
          <a:noFill/>
          <a:ln w="12700" cap="rnd">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600">
                <a:solidFill>
                  <a:srgbClr val="000ED8"/>
                </a:solidFill>
                <a:latin typeface="Arial" panose="020B0604020202020204" pitchFamily="34" charset="0"/>
              </a:rPr>
              <a:t>The BeatModel is the heart of the application. It implements the logic to start and stop the beat, set the beats per minute, and generate the sound.</a:t>
            </a:r>
          </a:p>
        </p:txBody>
      </p:sp>
      <p:sp>
        <p:nvSpPr>
          <p:cNvPr id="714764" name="Text Box 12"/>
          <p:cNvSpPr txBox="1">
            <a:spLocks noChangeArrowheads="1"/>
          </p:cNvSpPr>
          <p:nvPr/>
        </p:nvSpPr>
        <p:spPr bwMode="auto">
          <a:xfrm>
            <a:off x="1295400" y="4180582"/>
            <a:ext cx="3200400" cy="830997"/>
          </a:xfrm>
          <a:prstGeom prst="rect">
            <a:avLst/>
          </a:prstGeom>
          <a:noFill/>
          <a:ln w="12700" cap="rnd">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600">
                <a:solidFill>
                  <a:srgbClr val="000ED8"/>
                </a:solidFill>
                <a:latin typeface="Arial" panose="020B0604020202020204" pitchFamily="34" charset="0"/>
              </a:rPr>
              <a:t>The model also allows us to obtains its current state through the </a:t>
            </a:r>
            <a:r>
              <a:rPr lang="en-US" altLang="en-US" sz="1600" b="1">
                <a:solidFill>
                  <a:srgbClr val="000ED8"/>
                </a:solidFill>
                <a:latin typeface="Consolas" panose="020B0609020204030204" pitchFamily="49" charset="0"/>
                <a:cs typeface="Consolas" panose="020B0609020204030204" pitchFamily="49" charset="0"/>
              </a:rPr>
              <a:t>getBPM( ) </a:t>
            </a:r>
            <a:r>
              <a:rPr lang="en-US" altLang="en-US" sz="1600">
                <a:solidFill>
                  <a:srgbClr val="000ED8"/>
                </a:solidFill>
                <a:latin typeface="Arial" panose="020B0604020202020204" pitchFamily="34" charset="0"/>
              </a:rPr>
              <a:t>method.</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476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47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4762" grpId="0" animBg="1"/>
      <p:bldP spid="71476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0" name="Rectangle 2"/>
          <p:cNvSpPr>
            <a:spLocks noGrp="1" noChangeArrowheads="1"/>
          </p:cNvSpPr>
          <p:nvPr>
            <p:ph type="title"/>
          </p:nvPr>
        </p:nvSpPr>
        <p:spPr/>
        <p:txBody>
          <a:bodyPr/>
          <a:lstStyle/>
          <a:p>
            <a:r>
              <a:rPr lang="en-US" altLang="en-US"/>
              <a:t>Putting the pieces together</a:t>
            </a:r>
          </a:p>
        </p:txBody>
      </p:sp>
      <p:sp>
        <p:nvSpPr>
          <p:cNvPr id="2" name="Date Placeholder 1"/>
          <p:cNvSpPr>
            <a:spLocks noGrp="1"/>
          </p:cNvSpPr>
          <p:nvPr>
            <p:ph type="dt" sz="half" idx="10"/>
          </p:nvPr>
        </p:nvSpPr>
        <p:spPr/>
        <p:txBody>
          <a:bodyPr/>
          <a:lstStyle/>
          <a:p>
            <a:r>
              <a:rPr lang="en-US" altLang="en-US"/>
              <a:t>20/12/2013</a:t>
            </a:r>
          </a:p>
        </p:txBody>
      </p:sp>
      <p:sp>
        <p:nvSpPr>
          <p:cNvPr id="4" name="Slide Number Placeholder 3"/>
          <p:cNvSpPr>
            <a:spLocks noGrp="1"/>
          </p:cNvSpPr>
          <p:nvPr>
            <p:ph type="sldNum" sz="quarter" idx="12"/>
          </p:nvPr>
        </p:nvSpPr>
        <p:spPr/>
        <p:txBody>
          <a:bodyPr/>
          <a:lstStyle/>
          <a:p>
            <a:fld id="{51439747-4BBF-4629-A3D1-DD3B4F12C235}" type="slidenum">
              <a:rPr lang="en-US" altLang="en-US" smtClean="0"/>
              <a:pPr/>
              <a:t>29</a:t>
            </a:fld>
            <a:endParaRPr lang="en-US" altLang="en-US"/>
          </a:p>
        </p:txBody>
      </p:sp>
      <p:sp>
        <p:nvSpPr>
          <p:cNvPr id="26627" name="Freeform 42"/>
          <p:cNvSpPr>
            <a:spLocks/>
          </p:cNvSpPr>
          <p:nvPr/>
        </p:nvSpPr>
        <p:spPr bwMode="auto">
          <a:xfrm>
            <a:off x="442913" y="1152525"/>
            <a:ext cx="5262562" cy="4714875"/>
          </a:xfrm>
          <a:custGeom>
            <a:avLst/>
            <a:gdLst>
              <a:gd name="T0" fmla="*/ 2193 w 3464"/>
              <a:gd name="T1" fmla="*/ 48 h 2971"/>
              <a:gd name="T2" fmla="*/ 1953 w 3464"/>
              <a:gd name="T3" fmla="*/ 138 h 2971"/>
              <a:gd name="T4" fmla="*/ 1749 w 3464"/>
              <a:gd name="T5" fmla="*/ 312 h 2971"/>
              <a:gd name="T6" fmla="*/ 1623 w 3464"/>
              <a:gd name="T7" fmla="*/ 480 h 2971"/>
              <a:gd name="T8" fmla="*/ 1557 w 3464"/>
              <a:gd name="T9" fmla="*/ 612 h 2971"/>
              <a:gd name="T10" fmla="*/ 1461 w 3464"/>
              <a:gd name="T11" fmla="*/ 894 h 2971"/>
              <a:gd name="T12" fmla="*/ 1341 w 3464"/>
              <a:gd name="T13" fmla="*/ 1086 h 2971"/>
              <a:gd name="T14" fmla="*/ 1263 w 3464"/>
              <a:gd name="T15" fmla="*/ 1164 h 2971"/>
              <a:gd name="T16" fmla="*/ 1125 w 3464"/>
              <a:gd name="T17" fmla="*/ 1278 h 2971"/>
              <a:gd name="T18" fmla="*/ 705 w 3464"/>
              <a:gd name="T19" fmla="*/ 1530 h 2971"/>
              <a:gd name="T20" fmla="*/ 531 w 3464"/>
              <a:gd name="T21" fmla="*/ 1638 h 2971"/>
              <a:gd name="T22" fmla="*/ 309 w 3464"/>
              <a:gd name="T23" fmla="*/ 1800 h 2971"/>
              <a:gd name="T24" fmla="*/ 165 w 3464"/>
              <a:gd name="T25" fmla="*/ 1944 h 2971"/>
              <a:gd name="T26" fmla="*/ 51 w 3464"/>
              <a:gd name="T27" fmla="*/ 2094 h 2971"/>
              <a:gd name="T28" fmla="*/ 9 w 3464"/>
              <a:gd name="T29" fmla="*/ 2292 h 2971"/>
              <a:gd name="T30" fmla="*/ 201 w 3464"/>
              <a:gd name="T31" fmla="*/ 2700 h 2971"/>
              <a:gd name="T32" fmla="*/ 363 w 3464"/>
              <a:gd name="T33" fmla="*/ 2778 h 2971"/>
              <a:gd name="T34" fmla="*/ 723 w 3464"/>
              <a:gd name="T35" fmla="*/ 2910 h 2971"/>
              <a:gd name="T36" fmla="*/ 1047 w 3464"/>
              <a:gd name="T37" fmla="*/ 2934 h 2971"/>
              <a:gd name="T38" fmla="*/ 1521 w 3464"/>
              <a:gd name="T39" fmla="*/ 2826 h 2971"/>
              <a:gd name="T40" fmla="*/ 1731 w 3464"/>
              <a:gd name="T41" fmla="*/ 2652 h 2971"/>
              <a:gd name="T42" fmla="*/ 1821 w 3464"/>
              <a:gd name="T43" fmla="*/ 2430 h 2971"/>
              <a:gd name="T44" fmla="*/ 1995 w 3464"/>
              <a:gd name="T45" fmla="*/ 2016 h 2971"/>
              <a:gd name="T46" fmla="*/ 2145 w 3464"/>
              <a:gd name="T47" fmla="*/ 1806 h 2971"/>
              <a:gd name="T48" fmla="*/ 2373 w 3464"/>
              <a:gd name="T49" fmla="*/ 1542 h 2971"/>
              <a:gd name="T50" fmla="*/ 2835 w 3464"/>
              <a:gd name="T51" fmla="*/ 1260 h 2971"/>
              <a:gd name="T52" fmla="*/ 3027 w 3464"/>
              <a:gd name="T53" fmla="*/ 1182 h 2971"/>
              <a:gd name="T54" fmla="*/ 3255 w 3464"/>
              <a:gd name="T55" fmla="*/ 1014 h 2971"/>
              <a:gd name="T56" fmla="*/ 3369 w 3464"/>
              <a:gd name="T57" fmla="*/ 810 h 2971"/>
              <a:gd name="T58" fmla="*/ 3429 w 3464"/>
              <a:gd name="T59" fmla="*/ 672 h 2971"/>
              <a:gd name="T60" fmla="*/ 3441 w 3464"/>
              <a:gd name="T61" fmla="*/ 540 h 2971"/>
              <a:gd name="T62" fmla="*/ 3369 w 3464"/>
              <a:gd name="T63" fmla="*/ 294 h 2971"/>
              <a:gd name="T64" fmla="*/ 3183 w 3464"/>
              <a:gd name="T65" fmla="*/ 126 h 2971"/>
              <a:gd name="T66" fmla="*/ 3003 w 3464"/>
              <a:gd name="T67" fmla="*/ 54 h 2971"/>
              <a:gd name="T68" fmla="*/ 2865 w 3464"/>
              <a:gd name="T69" fmla="*/ 0 h 297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464"/>
              <a:gd name="T106" fmla="*/ 0 h 2971"/>
              <a:gd name="T107" fmla="*/ 3464 w 3464"/>
              <a:gd name="T108" fmla="*/ 2971 h 297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464" h="2971">
                <a:moveTo>
                  <a:pt x="2703" y="6"/>
                </a:moveTo>
                <a:cubicBezTo>
                  <a:pt x="2532" y="13"/>
                  <a:pt x="2363" y="27"/>
                  <a:pt x="2193" y="48"/>
                </a:cubicBezTo>
                <a:cubicBezTo>
                  <a:pt x="2138" y="55"/>
                  <a:pt x="2075" y="56"/>
                  <a:pt x="2025" y="84"/>
                </a:cubicBezTo>
                <a:cubicBezTo>
                  <a:pt x="1995" y="100"/>
                  <a:pt x="1978" y="119"/>
                  <a:pt x="1953" y="138"/>
                </a:cubicBezTo>
                <a:cubicBezTo>
                  <a:pt x="1893" y="185"/>
                  <a:pt x="1828" y="221"/>
                  <a:pt x="1773" y="276"/>
                </a:cubicBezTo>
                <a:cubicBezTo>
                  <a:pt x="1762" y="310"/>
                  <a:pt x="1775" y="278"/>
                  <a:pt x="1749" y="312"/>
                </a:cubicBezTo>
                <a:cubicBezTo>
                  <a:pt x="1716" y="355"/>
                  <a:pt x="1692" y="399"/>
                  <a:pt x="1653" y="438"/>
                </a:cubicBezTo>
                <a:cubicBezTo>
                  <a:pt x="1642" y="471"/>
                  <a:pt x="1654" y="444"/>
                  <a:pt x="1623" y="480"/>
                </a:cubicBezTo>
                <a:cubicBezTo>
                  <a:pt x="1609" y="496"/>
                  <a:pt x="1605" y="516"/>
                  <a:pt x="1593" y="534"/>
                </a:cubicBezTo>
                <a:cubicBezTo>
                  <a:pt x="1586" y="562"/>
                  <a:pt x="1573" y="588"/>
                  <a:pt x="1557" y="612"/>
                </a:cubicBezTo>
                <a:cubicBezTo>
                  <a:pt x="1548" y="647"/>
                  <a:pt x="1535" y="682"/>
                  <a:pt x="1509" y="708"/>
                </a:cubicBezTo>
                <a:cubicBezTo>
                  <a:pt x="1489" y="769"/>
                  <a:pt x="1475" y="832"/>
                  <a:pt x="1461" y="894"/>
                </a:cubicBezTo>
                <a:cubicBezTo>
                  <a:pt x="1452" y="933"/>
                  <a:pt x="1441" y="979"/>
                  <a:pt x="1407" y="1002"/>
                </a:cubicBezTo>
                <a:cubicBezTo>
                  <a:pt x="1396" y="1035"/>
                  <a:pt x="1370" y="1067"/>
                  <a:pt x="1341" y="1086"/>
                </a:cubicBezTo>
                <a:cubicBezTo>
                  <a:pt x="1327" y="1108"/>
                  <a:pt x="1315" y="1125"/>
                  <a:pt x="1293" y="1140"/>
                </a:cubicBezTo>
                <a:cubicBezTo>
                  <a:pt x="1259" y="1192"/>
                  <a:pt x="1304" y="1131"/>
                  <a:pt x="1263" y="1164"/>
                </a:cubicBezTo>
                <a:cubicBezTo>
                  <a:pt x="1257" y="1169"/>
                  <a:pt x="1256" y="1177"/>
                  <a:pt x="1251" y="1182"/>
                </a:cubicBezTo>
                <a:cubicBezTo>
                  <a:pt x="1217" y="1216"/>
                  <a:pt x="1164" y="1250"/>
                  <a:pt x="1125" y="1278"/>
                </a:cubicBezTo>
                <a:cubicBezTo>
                  <a:pt x="1038" y="1340"/>
                  <a:pt x="952" y="1407"/>
                  <a:pt x="861" y="1464"/>
                </a:cubicBezTo>
                <a:cubicBezTo>
                  <a:pt x="814" y="1494"/>
                  <a:pt x="756" y="1507"/>
                  <a:pt x="705" y="1530"/>
                </a:cubicBezTo>
                <a:cubicBezTo>
                  <a:pt x="675" y="1543"/>
                  <a:pt x="652" y="1568"/>
                  <a:pt x="621" y="1578"/>
                </a:cubicBezTo>
                <a:cubicBezTo>
                  <a:pt x="595" y="1599"/>
                  <a:pt x="562" y="1628"/>
                  <a:pt x="531" y="1638"/>
                </a:cubicBezTo>
                <a:cubicBezTo>
                  <a:pt x="469" y="1684"/>
                  <a:pt x="409" y="1739"/>
                  <a:pt x="345" y="1782"/>
                </a:cubicBezTo>
                <a:cubicBezTo>
                  <a:pt x="303" y="1810"/>
                  <a:pt x="351" y="1762"/>
                  <a:pt x="309" y="1800"/>
                </a:cubicBezTo>
                <a:cubicBezTo>
                  <a:pt x="262" y="1842"/>
                  <a:pt x="228" y="1888"/>
                  <a:pt x="177" y="1926"/>
                </a:cubicBezTo>
                <a:cubicBezTo>
                  <a:pt x="171" y="1930"/>
                  <a:pt x="170" y="1939"/>
                  <a:pt x="165" y="1944"/>
                </a:cubicBezTo>
                <a:cubicBezTo>
                  <a:pt x="139" y="1975"/>
                  <a:pt x="127" y="1972"/>
                  <a:pt x="105" y="2016"/>
                </a:cubicBezTo>
                <a:cubicBezTo>
                  <a:pt x="90" y="2046"/>
                  <a:pt x="74" y="2071"/>
                  <a:pt x="51" y="2094"/>
                </a:cubicBezTo>
                <a:cubicBezTo>
                  <a:pt x="45" y="2126"/>
                  <a:pt x="37" y="2159"/>
                  <a:pt x="27" y="2190"/>
                </a:cubicBezTo>
                <a:cubicBezTo>
                  <a:pt x="23" y="2226"/>
                  <a:pt x="15" y="2257"/>
                  <a:pt x="9" y="2292"/>
                </a:cubicBezTo>
                <a:cubicBezTo>
                  <a:pt x="11" y="2368"/>
                  <a:pt x="0" y="2434"/>
                  <a:pt x="21" y="2502"/>
                </a:cubicBezTo>
                <a:cubicBezTo>
                  <a:pt x="51" y="2604"/>
                  <a:pt x="122" y="2644"/>
                  <a:pt x="201" y="2700"/>
                </a:cubicBezTo>
                <a:cubicBezTo>
                  <a:pt x="232" y="2722"/>
                  <a:pt x="246" y="2738"/>
                  <a:pt x="285" y="2748"/>
                </a:cubicBezTo>
                <a:cubicBezTo>
                  <a:pt x="310" y="2765"/>
                  <a:pt x="337" y="2765"/>
                  <a:pt x="363" y="2778"/>
                </a:cubicBezTo>
                <a:cubicBezTo>
                  <a:pt x="415" y="2804"/>
                  <a:pt x="466" y="2822"/>
                  <a:pt x="519" y="2844"/>
                </a:cubicBezTo>
                <a:cubicBezTo>
                  <a:pt x="585" y="2872"/>
                  <a:pt x="649" y="2906"/>
                  <a:pt x="723" y="2910"/>
                </a:cubicBezTo>
                <a:cubicBezTo>
                  <a:pt x="789" y="2913"/>
                  <a:pt x="855" y="2914"/>
                  <a:pt x="921" y="2916"/>
                </a:cubicBezTo>
                <a:cubicBezTo>
                  <a:pt x="963" y="2921"/>
                  <a:pt x="1005" y="2928"/>
                  <a:pt x="1047" y="2934"/>
                </a:cubicBezTo>
                <a:cubicBezTo>
                  <a:pt x="1139" y="2971"/>
                  <a:pt x="1255" y="2921"/>
                  <a:pt x="1347" y="2898"/>
                </a:cubicBezTo>
                <a:cubicBezTo>
                  <a:pt x="1398" y="2864"/>
                  <a:pt x="1464" y="2847"/>
                  <a:pt x="1521" y="2826"/>
                </a:cubicBezTo>
                <a:cubicBezTo>
                  <a:pt x="1586" y="2802"/>
                  <a:pt x="1641" y="2747"/>
                  <a:pt x="1695" y="2706"/>
                </a:cubicBezTo>
                <a:cubicBezTo>
                  <a:pt x="1706" y="2687"/>
                  <a:pt x="1721" y="2671"/>
                  <a:pt x="1731" y="2652"/>
                </a:cubicBezTo>
                <a:cubicBezTo>
                  <a:pt x="1771" y="2571"/>
                  <a:pt x="1723" y="2652"/>
                  <a:pt x="1749" y="2592"/>
                </a:cubicBezTo>
                <a:cubicBezTo>
                  <a:pt x="1772" y="2538"/>
                  <a:pt x="1797" y="2484"/>
                  <a:pt x="1821" y="2430"/>
                </a:cubicBezTo>
                <a:cubicBezTo>
                  <a:pt x="1852" y="2360"/>
                  <a:pt x="1865" y="2275"/>
                  <a:pt x="1911" y="2214"/>
                </a:cubicBezTo>
                <a:cubicBezTo>
                  <a:pt x="1933" y="2148"/>
                  <a:pt x="1953" y="2072"/>
                  <a:pt x="1995" y="2016"/>
                </a:cubicBezTo>
                <a:cubicBezTo>
                  <a:pt x="2005" y="1974"/>
                  <a:pt x="2034" y="1946"/>
                  <a:pt x="2061" y="1914"/>
                </a:cubicBezTo>
                <a:cubicBezTo>
                  <a:pt x="2090" y="1879"/>
                  <a:pt x="2115" y="1841"/>
                  <a:pt x="2145" y="1806"/>
                </a:cubicBezTo>
                <a:cubicBezTo>
                  <a:pt x="2185" y="1759"/>
                  <a:pt x="2205" y="1698"/>
                  <a:pt x="2259" y="1662"/>
                </a:cubicBezTo>
                <a:cubicBezTo>
                  <a:pt x="2289" y="1617"/>
                  <a:pt x="2333" y="1578"/>
                  <a:pt x="2373" y="1542"/>
                </a:cubicBezTo>
                <a:cubicBezTo>
                  <a:pt x="2484" y="1441"/>
                  <a:pt x="2605" y="1326"/>
                  <a:pt x="2757" y="1296"/>
                </a:cubicBezTo>
                <a:cubicBezTo>
                  <a:pt x="2782" y="1277"/>
                  <a:pt x="2806" y="1270"/>
                  <a:pt x="2835" y="1260"/>
                </a:cubicBezTo>
                <a:cubicBezTo>
                  <a:pt x="2867" y="1249"/>
                  <a:pt x="2851" y="1249"/>
                  <a:pt x="2877" y="1236"/>
                </a:cubicBezTo>
                <a:cubicBezTo>
                  <a:pt x="2924" y="1213"/>
                  <a:pt x="2977" y="1197"/>
                  <a:pt x="3027" y="1182"/>
                </a:cubicBezTo>
                <a:cubicBezTo>
                  <a:pt x="3077" y="1167"/>
                  <a:pt x="3116" y="1132"/>
                  <a:pt x="3165" y="1116"/>
                </a:cubicBezTo>
                <a:cubicBezTo>
                  <a:pt x="3205" y="1086"/>
                  <a:pt x="3221" y="1048"/>
                  <a:pt x="3255" y="1014"/>
                </a:cubicBezTo>
                <a:cubicBezTo>
                  <a:pt x="3266" y="981"/>
                  <a:pt x="3297" y="978"/>
                  <a:pt x="3309" y="942"/>
                </a:cubicBezTo>
                <a:cubicBezTo>
                  <a:pt x="3324" y="898"/>
                  <a:pt x="3349" y="852"/>
                  <a:pt x="3369" y="810"/>
                </a:cubicBezTo>
                <a:cubicBezTo>
                  <a:pt x="3382" y="782"/>
                  <a:pt x="3401" y="756"/>
                  <a:pt x="3411" y="726"/>
                </a:cubicBezTo>
                <a:cubicBezTo>
                  <a:pt x="3417" y="708"/>
                  <a:pt x="3429" y="672"/>
                  <a:pt x="3429" y="672"/>
                </a:cubicBezTo>
                <a:cubicBezTo>
                  <a:pt x="3423" y="668"/>
                  <a:pt x="3412" y="667"/>
                  <a:pt x="3411" y="660"/>
                </a:cubicBezTo>
                <a:cubicBezTo>
                  <a:pt x="3408" y="622"/>
                  <a:pt x="3434" y="576"/>
                  <a:pt x="3441" y="540"/>
                </a:cubicBezTo>
                <a:cubicBezTo>
                  <a:pt x="3439" y="498"/>
                  <a:pt x="3464" y="411"/>
                  <a:pt x="3411" y="384"/>
                </a:cubicBezTo>
                <a:cubicBezTo>
                  <a:pt x="3421" y="344"/>
                  <a:pt x="3402" y="316"/>
                  <a:pt x="3369" y="294"/>
                </a:cubicBezTo>
                <a:cubicBezTo>
                  <a:pt x="3343" y="255"/>
                  <a:pt x="3304" y="241"/>
                  <a:pt x="3273" y="210"/>
                </a:cubicBezTo>
                <a:cubicBezTo>
                  <a:pt x="3244" y="181"/>
                  <a:pt x="3212" y="155"/>
                  <a:pt x="3183" y="126"/>
                </a:cubicBezTo>
                <a:cubicBezTo>
                  <a:pt x="3174" y="117"/>
                  <a:pt x="3158" y="121"/>
                  <a:pt x="3147" y="114"/>
                </a:cubicBezTo>
                <a:cubicBezTo>
                  <a:pt x="3101" y="83"/>
                  <a:pt x="3054" y="73"/>
                  <a:pt x="3003" y="54"/>
                </a:cubicBezTo>
                <a:cubicBezTo>
                  <a:pt x="2975" y="43"/>
                  <a:pt x="2932" y="35"/>
                  <a:pt x="2907" y="18"/>
                </a:cubicBezTo>
                <a:cubicBezTo>
                  <a:pt x="2892" y="8"/>
                  <a:pt x="2884" y="0"/>
                  <a:pt x="2865" y="0"/>
                </a:cubicBezTo>
                <a:cubicBezTo>
                  <a:pt x="2811" y="0"/>
                  <a:pt x="2757" y="4"/>
                  <a:pt x="2703" y="6"/>
                </a:cubicBezTo>
                <a:close/>
              </a:path>
            </a:pathLst>
          </a:custGeom>
          <a:solidFill>
            <a:srgbClr val="CCECFF"/>
          </a:solidFill>
          <a:ln w="9525">
            <a:solidFill>
              <a:schemeClr val="tx1"/>
            </a:solidFill>
            <a:round/>
            <a:headEnd/>
            <a:tailEnd type="none" w="lg" len="lg"/>
          </a:ln>
        </p:spPr>
        <p:txBody>
          <a:bodyPr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eaLnBrk="1" hangingPunct="1"/>
            <a:endParaRPr lang="en-US" altLang="en-US"/>
          </a:p>
        </p:txBody>
      </p:sp>
      <p:pic>
        <p:nvPicPr>
          <p:cNvPr id="26628" name="Picture 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730750"/>
            <a:ext cx="19050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Picture 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1438275"/>
            <a:ext cx="18288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Lst>
        </p:spPr>
      </p:pic>
      <p:sp>
        <p:nvSpPr>
          <p:cNvPr id="743436" name="Text Box 12"/>
          <p:cNvSpPr txBox="1">
            <a:spLocks noChangeArrowheads="1"/>
          </p:cNvSpPr>
          <p:nvPr/>
        </p:nvSpPr>
        <p:spPr bwMode="auto">
          <a:xfrm>
            <a:off x="5638800" y="2057400"/>
            <a:ext cx="15240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prstDash val="sysDot"/>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300">
                <a:solidFill>
                  <a:srgbClr val="000ED8"/>
                </a:solidFill>
                <a:latin typeface="Arial" panose="020B0604020202020204" pitchFamily="34" charset="0"/>
              </a:rPr>
              <a:t>Click on the beat increase button</a:t>
            </a:r>
          </a:p>
        </p:txBody>
      </p:sp>
      <p:sp>
        <p:nvSpPr>
          <p:cNvPr id="743438" name="Text Box 14"/>
          <p:cNvSpPr txBox="1">
            <a:spLocks noChangeArrowheads="1"/>
          </p:cNvSpPr>
          <p:nvPr/>
        </p:nvSpPr>
        <p:spPr bwMode="auto">
          <a:xfrm>
            <a:off x="5105400" y="2971800"/>
            <a:ext cx="20574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prstDash val="sysDot"/>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300">
                <a:solidFill>
                  <a:srgbClr val="000ED8"/>
                </a:solidFill>
                <a:latin typeface="Arial" panose="020B0604020202020204" pitchFamily="34" charset="0"/>
              </a:rPr>
              <a:t>… which results in the controler being invoked</a:t>
            </a:r>
          </a:p>
        </p:txBody>
      </p:sp>
      <p:sp>
        <p:nvSpPr>
          <p:cNvPr id="26633" name="AutoShape 15"/>
          <p:cNvSpPr>
            <a:spLocks noChangeArrowheads="1"/>
          </p:cNvSpPr>
          <p:nvPr/>
        </p:nvSpPr>
        <p:spPr bwMode="auto">
          <a:xfrm>
            <a:off x="4191000" y="3495675"/>
            <a:ext cx="914400" cy="533400"/>
          </a:xfrm>
          <a:prstGeom prst="flowChartPreparation">
            <a:avLst/>
          </a:prstGeom>
          <a:solidFill>
            <a:srgbClr val="969696"/>
          </a:solidFill>
          <a:ln w="9525">
            <a:solidFill>
              <a:schemeClr val="tx1"/>
            </a:solidFill>
            <a:miter lim="800000"/>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eaLnBrk="1" hangingPunct="1"/>
            <a:endParaRPr lang="en-US" altLang="en-US"/>
          </a:p>
        </p:txBody>
      </p:sp>
      <p:sp>
        <p:nvSpPr>
          <p:cNvPr id="26634" name="Text Box 16"/>
          <p:cNvSpPr txBox="1">
            <a:spLocks noChangeArrowheads="1"/>
          </p:cNvSpPr>
          <p:nvPr/>
        </p:nvSpPr>
        <p:spPr bwMode="auto">
          <a:xfrm>
            <a:off x="4038600" y="4029075"/>
            <a:ext cx="122341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600" b="1">
                <a:latin typeface="Arial" panose="020B0604020202020204" pitchFamily="34" charset="0"/>
              </a:rPr>
              <a:t>Controller</a:t>
            </a:r>
            <a:r>
              <a:rPr lang="en-US" altLang="en-US" sz="1600">
                <a:latin typeface="Arial" panose="020B0604020202020204" pitchFamily="34" charset="0"/>
              </a:rPr>
              <a:t> </a:t>
            </a:r>
          </a:p>
        </p:txBody>
      </p:sp>
      <p:sp>
        <p:nvSpPr>
          <p:cNvPr id="743442" name="Freeform 18"/>
          <p:cNvSpPr>
            <a:spLocks/>
          </p:cNvSpPr>
          <p:nvPr/>
        </p:nvSpPr>
        <p:spPr bwMode="auto">
          <a:xfrm>
            <a:off x="4533900" y="2571750"/>
            <a:ext cx="342900" cy="914400"/>
          </a:xfrm>
          <a:custGeom>
            <a:avLst/>
            <a:gdLst>
              <a:gd name="T0" fmla="*/ 216 w 216"/>
              <a:gd name="T1" fmla="*/ 0 h 576"/>
              <a:gd name="T2" fmla="*/ 24 w 216"/>
              <a:gd name="T3" fmla="*/ 240 h 576"/>
              <a:gd name="T4" fmla="*/ 72 w 216"/>
              <a:gd name="T5" fmla="*/ 576 h 576"/>
              <a:gd name="T6" fmla="*/ 0 60000 65536"/>
              <a:gd name="T7" fmla="*/ 0 60000 65536"/>
              <a:gd name="T8" fmla="*/ 0 60000 65536"/>
              <a:gd name="T9" fmla="*/ 0 w 216"/>
              <a:gd name="T10" fmla="*/ 0 h 576"/>
              <a:gd name="T11" fmla="*/ 216 w 216"/>
              <a:gd name="T12" fmla="*/ 576 h 576"/>
            </a:gdLst>
            <a:ahLst/>
            <a:cxnLst>
              <a:cxn ang="T6">
                <a:pos x="T0" y="T1"/>
              </a:cxn>
              <a:cxn ang="T7">
                <a:pos x="T2" y="T3"/>
              </a:cxn>
              <a:cxn ang="T8">
                <a:pos x="T4" y="T5"/>
              </a:cxn>
            </a:cxnLst>
            <a:rect l="T9" t="T10" r="T11" b="T12"/>
            <a:pathLst>
              <a:path w="216" h="576">
                <a:moveTo>
                  <a:pt x="216" y="0"/>
                </a:moveTo>
                <a:cubicBezTo>
                  <a:pt x="132" y="72"/>
                  <a:pt x="48" y="144"/>
                  <a:pt x="24" y="240"/>
                </a:cubicBezTo>
                <a:cubicBezTo>
                  <a:pt x="0" y="336"/>
                  <a:pt x="36" y="456"/>
                  <a:pt x="72" y="576"/>
                </a:cubicBezTo>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eaLnBrk="1" hangingPunct="1"/>
            <a:endParaRPr lang="en-US" altLang="en-US"/>
          </a:p>
        </p:txBody>
      </p:sp>
      <p:grpSp>
        <p:nvGrpSpPr>
          <p:cNvPr id="26636" name="Group 26"/>
          <p:cNvGrpSpPr>
            <a:grpSpLocks/>
          </p:cNvGrpSpPr>
          <p:nvPr/>
        </p:nvGrpSpPr>
        <p:grpSpPr bwMode="auto">
          <a:xfrm>
            <a:off x="6553202" y="4333876"/>
            <a:ext cx="1706563" cy="1970088"/>
            <a:chOff x="3888" y="2736"/>
            <a:chExt cx="1075" cy="1241"/>
          </a:xfrm>
        </p:grpSpPr>
        <p:sp>
          <p:nvSpPr>
            <p:cNvPr id="26647" name="Oval 20"/>
            <p:cNvSpPr>
              <a:spLocks noChangeArrowheads="1"/>
            </p:cNvSpPr>
            <p:nvPr/>
          </p:nvSpPr>
          <p:spPr bwMode="auto">
            <a:xfrm>
              <a:off x="3888" y="2736"/>
              <a:ext cx="1056" cy="1008"/>
            </a:xfrm>
            <a:prstGeom prst="ellipse">
              <a:avLst/>
            </a:prstGeom>
            <a:solidFill>
              <a:srgbClr val="CCFFFF"/>
            </a:solidFill>
            <a:ln w="12700">
              <a:solidFill>
                <a:schemeClr val="tx1"/>
              </a:solidFill>
              <a:round/>
              <a:headEnd/>
              <a:tailEnd/>
            </a:ln>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eaLnBrk="1" hangingPunct="1"/>
              <a:endParaRPr lang="en-US" altLang="en-US"/>
            </a:p>
          </p:txBody>
        </p:sp>
        <p:sp>
          <p:nvSpPr>
            <p:cNvPr id="26648" name="Text Box 21"/>
            <p:cNvSpPr txBox="1">
              <a:spLocks noChangeArrowheads="1"/>
            </p:cNvSpPr>
            <p:nvPr/>
          </p:nvSpPr>
          <p:spPr bwMode="auto">
            <a:xfrm>
              <a:off x="4080" y="2880"/>
              <a:ext cx="43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800" b="1">
                  <a:latin typeface="Arial" panose="020B0604020202020204" pitchFamily="34" charset="0"/>
                </a:rPr>
                <a:t> on()</a:t>
              </a:r>
            </a:p>
          </p:txBody>
        </p:sp>
        <p:sp>
          <p:nvSpPr>
            <p:cNvPr id="26649" name="Text Box 22"/>
            <p:cNvSpPr txBox="1">
              <a:spLocks noChangeArrowheads="1"/>
            </p:cNvSpPr>
            <p:nvPr/>
          </p:nvSpPr>
          <p:spPr bwMode="auto">
            <a:xfrm>
              <a:off x="4368" y="3024"/>
              <a:ext cx="59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800" b="1">
                  <a:latin typeface="Consolas" panose="020B0609020204030204" pitchFamily="49" charset="0"/>
                  <a:cs typeface="Consolas" panose="020B0609020204030204" pitchFamily="49" charset="0"/>
                </a:rPr>
                <a:t> off()</a:t>
              </a:r>
            </a:p>
          </p:txBody>
        </p:sp>
        <p:sp>
          <p:nvSpPr>
            <p:cNvPr id="26650" name="Text Box 23"/>
            <p:cNvSpPr txBox="1">
              <a:spLocks noChangeArrowheads="1"/>
            </p:cNvSpPr>
            <p:nvPr/>
          </p:nvSpPr>
          <p:spPr bwMode="auto">
            <a:xfrm>
              <a:off x="3888" y="3183"/>
              <a:ext cx="83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800" b="1">
                  <a:latin typeface="Consolas" panose="020B0609020204030204" pitchFamily="49" charset="0"/>
                  <a:cs typeface="Consolas" panose="020B0609020204030204" pitchFamily="49" charset="0"/>
                </a:rPr>
                <a:t> setBPM()</a:t>
              </a:r>
            </a:p>
          </p:txBody>
        </p:sp>
        <p:sp>
          <p:nvSpPr>
            <p:cNvPr id="26651" name="Text Box 24"/>
            <p:cNvSpPr txBox="1">
              <a:spLocks noChangeArrowheads="1"/>
            </p:cNvSpPr>
            <p:nvPr/>
          </p:nvSpPr>
          <p:spPr bwMode="auto">
            <a:xfrm>
              <a:off x="4032" y="3408"/>
              <a:ext cx="83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800" b="1">
                  <a:latin typeface="Consolas" panose="020B0609020204030204" pitchFamily="49" charset="0"/>
                  <a:cs typeface="Consolas" panose="020B0609020204030204" pitchFamily="49" charset="0"/>
                </a:rPr>
                <a:t> getBPM()</a:t>
              </a:r>
            </a:p>
          </p:txBody>
        </p:sp>
        <p:sp>
          <p:nvSpPr>
            <p:cNvPr id="26652" name="Text Box 25"/>
            <p:cNvSpPr txBox="1">
              <a:spLocks noChangeArrowheads="1"/>
            </p:cNvSpPr>
            <p:nvPr/>
          </p:nvSpPr>
          <p:spPr bwMode="auto">
            <a:xfrm>
              <a:off x="3936" y="3744"/>
              <a:ext cx="95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600">
                  <a:latin typeface="Arial" panose="020B0604020202020204" pitchFamily="34" charset="0"/>
                </a:rPr>
                <a:t> </a:t>
              </a:r>
              <a:r>
                <a:rPr lang="en-US" altLang="en-US" sz="1800" b="1">
                  <a:latin typeface="Arial" panose="020B0604020202020204" pitchFamily="34" charset="0"/>
                </a:rPr>
                <a:t>Beat Model</a:t>
              </a:r>
            </a:p>
          </p:txBody>
        </p:sp>
      </p:grpSp>
      <p:sp>
        <p:nvSpPr>
          <p:cNvPr id="743453" name="Freeform 29"/>
          <p:cNvSpPr>
            <a:spLocks/>
          </p:cNvSpPr>
          <p:nvPr/>
        </p:nvSpPr>
        <p:spPr bwMode="auto">
          <a:xfrm>
            <a:off x="5124450" y="3571875"/>
            <a:ext cx="1676400" cy="762000"/>
          </a:xfrm>
          <a:custGeom>
            <a:avLst/>
            <a:gdLst>
              <a:gd name="T0" fmla="*/ 0 w 1056"/>
              <a:gd name="T1" fmla="*/ 104 h 440"/>
              <a:gd name="T2" fmla="*/ 432 w 1056"/>
              <a:gd name="T3" fmla="*/ 56 h 440"/>
              <a:gd name="T4" fmla="*/ 1056 w 1056"/>
              <a:gd name="T5" fmla="*/ 440 h 440"/>
              <a:gd name="T6" fmla="*/ 0 60000 65536"/>
              <a:gd name="T7" fmla="*/ 0 60000 65536"/>
              <a:gd name="T8" fmla="*/ 0 60000 65536"/>
              <a:gd name="T9" fmla="*/ 0 w 1056"/>
              <a:gd name="T10" fmla="*/ 0 h 440"/>
              <a:gd name="T11" fmla="*/ 1056 w 1056"/>
              <a:gd name="T12" fmla="*/ 440 h 440"/>
            </a:gdLst>
            <a:ahLst/>
            <a:cxnLst>
              <a:cxn ang="T6">
                <a:pos x="T0" y="T1"/>
              </a:cxn>
              <a:cxn ang="T7">
                <a:pos x="T2" y="T3"/>
              </a:cxn>
              <a:cxn ang="T8">
                <a:pos x="T4" y="T5"/>
              </a:cxn>
            </a:cxnLst>
            <a:rect l="T9" t="T10" r="T11" b="T12"/>
            <a:pathLst>
              <a:path w="1056" h="440">
                <a:moveTo>
                  <a:pt x="0" y="104"/>
                </a:moveTo>
                <a:cubicBezTo>
                  <a:pt x="128" y="52"/>
                  <a:pt x="256" y="0"/>
                  <a:pt x="432" y="56"/>
                </a:cubicBezTo>
                <a:cubicBezTo>
                  <a:pt x="608" y="112"/>
                  <a:pt x="832" y="276"/>
                  <a:pt x="1056" y="440"/>
                </a:cubicBezTo>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eaLnBrk="1" hangingPunct="1"/>
            <a:endParaRPr lang="en-US" altLang="en-US"/>
          </a:p>
        </p:txBody>
      </p:sp>
      <p:sp>
        <p:nvSpPr>
          <p:cNvPr id="743454" name="Text Box 30"/>
          <p:cNvSpPr txBox="1">
            <a:spLocks noChangeArrowheads="1"/>
          </p:cNvSpPr>
          <p:nvPr/>
        </p:nvSpPr>
        <p:spPr bwMode="auto">
          <a:xfrm>
            <a:off x="6400800" y="3581400"/>
            <a:ext cx="24384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prstDash val="sysDot"/>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300">
                <a:solidFill>
                  <a:srgbClr val="000ED8"/>
                </a:solidFill>
                <a:latin typeface="Arial" panose="020B0604020202020204" pitchFamily="34" charset="0"/>
              </a:rPr>
              <a:t>the controler asks the model to update its BPM by one</a:t>
            </a:r>
          </a:p>
        </p:txBody>
      </p:sp>
      <p:sp>
        <p:nvSpPr>
          <p:cNvPr id="743456" name="Line 32"/>
          <p:cNvSpPr>
            <a:spLocks noChangeShapeType="1"/>
          </p:cNvSpPr>
          <p:nvPr/>
        </p:nvSpPr>
        <p:spPr bwMode="auto">
          <a:xfrm flipH="1">
            <a:off x="2819400" y="5172075"/>
            <a:ext cx="3581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743457" name="Freeform 33"/>
          <p:cNvSpPr>
            <a:spLocks/>
          </p:cNvSpPr>
          <p:nvPr/>
        </p:nvSpPr>
        <p:spPr bwMode="auto">
          <a:xfrm>
            <a:off x="2743200" y="5280025"/>
            <a:ext cx="3657600" cy="412750"/>
          </a:xfrm>
          <a:custGeom>
            <a:avLst/>
            <a:gdLst>
              <a:gd name="T0" fmla="*/ 2112 w 2112"/>
              <a:gd name="T1" fmla="*/ 0 h 296"/>
              <a:gd name="T2" fmla="*/ 1296 w 2112"/>
              <a:gd name="T3" fmla="*/ 288 h 296"/>
              <a:gd name="T4" fmla="*/ 0 w 2112"/>
              <a:gd name="T5" fmla="*/ 48 h 296"/>
              <a:gd name="T6" fmla="*/ 0 60000 65536"/>
              <a:gd name="T7" fmla="*/ 0 60000 65536"/>
              <a:gd name="T8" fmla="*/ 0 60000 65536"/>
              <a:gd name="T9" fmla="*/ 0 w 2112"/>
              <a:gd name="T10" fmla="*/ 0 h 296"/>
              <a:gd name="T11" fmla="*/ 2112 w 2112"/>
              <a:gd name="T12" fmla="*/ 296 h 296"/>
            </a:gdLst>
            <a:ahLst/>
            <a:cxnLst>
              <a:cxn ang="T6">
                <a:pos x="T0" y="T1"/>
              </a:cxn>
              <a:cxn ang="T7">
                <a:pos x="T2" y="T3"/>
              </a:cxn>
              <a:cxn ang="T8">
                <a:pos x="T4" y="T5"/>
              </a:cxn>
            </a:cxnLst>
            <a:rect l="T9" t="T10" r="T11" b="T12"/>
            <a:pathLst>
              <a:path w="2112" h="296">
                <a:moveTo>
                  <a:pt x="2112" y="0"/>
                </a:moveTo>
                <a:cubicBezTo>
                  <a:pt x="1880" y="140"/>
                  <a:pt x="1648" y="280"/>
                  <a:pt x="1296" y="288"/>
                </a:cubicBezTo>
                <a:cubicBezTo>
                  <a:pt x="944" y="296"/>
                  <a:pt x="472" y="172"/>
                  <a:pt x="0" y="48"/>
                </a:cubicBezTo>
              </a:path>
            </a:pathLst>
          </a:custGeom>
          <a:noFill/>
          <a:ln w="2857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eaLnBrk="1" hangingPunct="1"/>
            <a:endParaRPr lang="en-US" altLang="en-US"/>
          </a:p>
        </p:txBody>
      </p:sp>
      <p:sp>
        <p:nvSpPr>
          <p:cNvPr id="743458" name="Text Box 34"/>
          <p:cNvSpPr txBox="1">
            <a:spLocks noChangeArrowheads="1"/>
          </p:cNvSpPr>
          <p:nvPr/>
        </p:nvSpPr>
        <p:spPr bwMode="auto">
          <a:xfrm>
            <a:off x="3200400" y="4638675"/>
            <a:ext cx="3276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prstDash val="sysDot"/>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300">
                <a:solidFill>
                  <a:srgbClr val="000ED8"/>
                </a:solidFill>
                <a:latin typeface="Arial" panose="020B0604020202020204" pitchFamily="34" charset="0"/>
              </a:rPr>
              <a:t>Because the BPM is 120, the view gets a beat notification every 1/2 second</a:t>
            </a:r>
          </a:p>
        </p:txBody>
      </p:sp>
      <p:sp>
        <p:nvSpPr>
          <p:cNvPr id="743459" name="Text Box 35"/>
          <p:cNvSpPr txBox="1">
            <a:spLocks noChangeArrowheads="1"/>
          </p:cNvSpPr>
          <p:nvPr/>
        </p:nvSpPr>
        <p:spPr bwMode="auto">
          <a:xfrm>
            <a:off x="3124200" y="5638800"/>
            <a:ext cx="3276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prstDash val="sysDot"/>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300">
                <a:solidFill>
                  <a:srgbClr val="000ED8"/>
                </a:solidFill>
                <a:latin typeface="Arial" panose="020B0604020202020204" pitchFamily="34" charset="0"/>
              </a:rPr>
              <a:t>View is notified that the BPM changed. It calls getBPM() on the model state </a:t>
            </a:r>
          </a:p>
        </p:txBody>
      </p:sp>
      <p:sp>
        <p:nvSpPr>
          <p:cNvPr id="743460" name="Text Box 36"/>
          <p:cNvSpPr txBox="1">
            <a:spLocks noChangeArrowheads="1"/>
          </p:cNvSpPr>
          <p:nvPr/>
        </p:nvSpPr>
        <p:spPr bwMode="auto">
          <a:xfrm>
            <a:off x="838200" y="5934075"/>
            <a:ext cx="1752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prstDash val="sysDot"/>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300">
                <a:solidFill>
                  <a:srgbClr val="000ED8"/>
                </a:solidFill>
                <a:latin typeface="Arial" panose="020B0604020202020204" pitchFamily="34" charset="0"/>
              </a:rPr>
              <a:t>the view is updates to 120 BPM</a:t>
            </a:r>
          </a:p>
        </p:txBody>
      </p:sp>
      <p:sp>
        <p:nvSpPr>
          <p:cNvPr id="743462" name="Text Box 38"/>
          <p:cNvSpPr txBox="1">
            <a:spLocks noChangeArrowheads="1"/>
          </p:cNvSpPr>
          <p:nvPr/>
        </p:nvSpPr>
        <p:spPr bwMode="auto">
          <a:xfrm>
            <a:off x="762000" y="4181475"/>
            <a:ext cx="19812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prstDash val="sysDot"/>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300">
                <a:solidFill>
                  <a:srgbClr val="000ED8"/>
                </a:solidFill>
                <a:latin typeface="Arial" panose="020B0604020202020204" pitchFamily="34" charset="0"/>
              </a:rPr>
              <a:t>You see the beatbar pulse every 1/2 second</a:t>
            </a:r>
          </a:p>
        </p:txBody>
      </p:sp>
      <p:sp>
        <p:nvSpPr>
          <p:cNvPr id="743467" name="Freeform 43"/>
          <p:cNvSpPr>
            <a:spLocks/>
          </p:cNvSpPr>
          <p:nvPr/>
        </p:nvSpPr>
        <p:spPr bwMode="auto">
          <a:xfrm>
            <a:off x="1828800" y="5400675"/>
            <a:ext cx="304800" cy="609600"/>
          </a:xfrm>
          <a:custGeom>
            <a:avLst/>
            <a:gdLst>
              <a:gd name="T0" fmla="*/ 0 w 192"/>
              <a:gd name="T1" fmla="*/ 336 h 336"/>
              <a:gd name="T2" fmla="*/ 144 w 192"/>
              <a:gd name="T3" fmla="*/ 192 h 336"/>
              <a:gd name="T4" fmla="*/ 192 w 192"/>
              <a:gd name="T5" fmla="*/ 0 h 336"/>
              <a:gd name="T6" fmla="*/ 0 60000 65536"/>
              <a:gd name="T7" fmla="*/ 0 60000 65536"/>
              <a:gd name="T8" fmla="*/ 0 60000 65536"/>
              <a:gd name="T9" fmla="*/ 0 w 192"/>
              <a:gd name="T10" fmla="*/ 0 h 336"/>
              <a:gd name="T11" fmla="*/ 192 w 192"/>
              <a:gd name="T12" fmla="*/ 336 h 336"/>
            </a:gdLst>
            <a:ahLst/>
            <a:cxnLst>
              <a:cxn ang="T6">
                <a:pos x="T0" y="T1"/>
              </a:cxn>
              <a:cxn ang="T7">
                <a:pos x="T2" y="T3"/>
              </a:cxn>
              <a:cxn ang="T8">
                <a:pos x="T4" y="T5"/>
              </a:cxn>
            </a:cxnLst>
            <a:rect l="T9" t="T10" r="T11" b="T12"/>
            <a:pathLst>
              <a:path w="192" h="336">
                <a:moveTo>
                  <a:pt x="0" y="336"/>
                </a:moveTo>
                <a:cubicBezTo>
                  <a:pt x="56" y="292"/>
                  <a:pt x="112" y="248"/>
                  <a:pt x="144" y="192"/>
                </a:cubicBezTo>
                <a:cubicBezTo>
                  <a:pt x="176" y="136"/>
                  <a:pt x="184" y="68"/>
                  <a:pt x="192" y="0"/>
                </a:cubicBezTo>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eaLnBrk="1" hangingPunct="1"/>
            <a:endParaRPr lang="en-US" altLang="en-US"/>
          </a:p>
        </p:txBody>
      </p:sp>
      <p:sp>
        <p:nvSpPr>
          <p:cNvPr id="26646" name="Text Box 44"/>
          <p:cNvSpPr txBox="1">
            <a:spLocks noChangeArrowheads="1"/>
          </p:cNvSpPr>
          <p:nvPr/>
        </p:nvSpPr>
        <p:spPr bwMode="auto">
          <a:xfrm>
            <a:off x="2438400" y="3200400"/>
            <a:ext cx="70673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600" b="1">
                <a:latin typeface="Arial" panose="020B0604020202020204" pitchFamily="34" charset="0"/>
              </a:rPr>
              <a:t>View</a:t>
            </a:r>
            <a:r>
              <a:rPr lang="en-US" altLang="en-US" sz="1600">
                <a:latin typeface="Arial" panose="020B0604020202020204" pitchFamily="34" charset="0"/>
              </a:rPr>
              <a:t> </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343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34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4344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4345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4345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4345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4345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4346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4345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43459"/>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4346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434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3436" grpId="0"/>
      <p:bldP spid="743438" grpId="0"/>
      <p:bldP spid="743442" grpId="0" animBg="1"/>
      <p:bldP spid="743453" grpId="0" animBg="1"/>
      <p:bldP spid="743454" grpId="0"/>
      <p:bldP spid="743456" grpId="0" animBg="1"/>
      <p:bldP spid="743457" grpId="0" animBg="1"/>
      <p:bldP spid="743458" grpId="0"/>
      <p:bldP spid="743459" grpId="0"/>
      <p:bldP spid="743460" grpId="0"/>
      <p:bldP spid="743462" grpId="0"/>
      <p:bldP spid="74346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en-GB" altLang="en-US"/>
              <a:t>Model-View-Controller Overview</a:t>
            </a:r>
            <a:endParaRPr lang="en-US" altLang="en-US"/>
          </a:p>
        </p:txBody>
      </p:sp>
      <p:sp>
        <p:nvSpPr>
          <p:cNvPr id="5126" name="Rectangle 6"/>
          <p:cNvSpPr>
            <a:spLocks noGrp="1" noChangeArrowheads="1"/>
          </p:cNvSpPr>
          <p:nvPr>
            <p:ph idx="1"/>
          </p:nvPr>
        </p:nvSpPr>
        <p:spPr/>
        <p:txBody>
          <a:bodyPr>
            <a:noAutofit/>
          </a:bodyPr>
          <a:lstStyle/>
          <a:p>
            <a:pPr>
              <a:lnSpc>
                <a:spcPct val="95000"/>
              </a:lnSpc>
            </a:pPr>
            <a:r>
              <a:rPr lang="en-US" altLang="en-US"/>
              <a:t>In the spirit of "loose coupling" the following ideals should be enforced: </a:t>
            </a:r>
          </a:p>
          <a:p>
            <a:pPr lvl="1">
              <a:lnSpc>
                <a:spcPct val="95000"/>
              </a:lnSpc>
            </a:pPr>
            <a:r>
              <a:rPr lang="en-US" altLang="en-US"/>
              <a:t>The model should </a:t>
            </a:r>
            <a:r>
              <a:rPr lang="en-US" altLang="en-US">
                <a:solidFill>
                  <a:srgbClr val="3333FF"/>
                </a:solidFill>
              </a:rPr>
              <a:t>operate independently</a:t>
            </a:r>
            <a:r>
              <a:rPr lang="en-US" altLang="en-US"/>
              <a:t> from the manner </a:t>
            </a:r>
            <a:r>
              <a:rPr lang="en-US" altLang="en-US">
                <a:solidFill>
                  <a:srgbClr val="3333FF"/>
                </a:solidFill>
              </a:rPr>
              <a:t>in which the view interacts with the user</a:t>
            </a:r>
            <a:r>
              <a:rPr lang="en-US" altLang="en-US"/>
              <a:t>. </a:t>
            </a:r>
          </a:p>
          <a:p>
            <a:pPr lvl="1">
              <a:lnSpc>
                <a:spcPct val="95000"/>
              </a:lnSpc>
            </a:pPr>
            <a:r>
              <a:rPr lang="en-US" altLang="en-US"/>
              <a:t>The view should be tailored to meet the interaction needs of the user</a:t>
            </a:r>
            <a:r>
              <a:rPr lang="en-US" altLang="en-US">
                <a:solidFill>
                  <a:srgbClr val="3333FF"/>
                </a:solidFill>
              </a:rPr>
              <a:t>, independent of the model below it</a:t>
            </a:r>
            <a:r>
              <a:rPr lang="en-US" altLang="en-US"/>
              <a:t>. </a:t>
            </a:r>
          </a:p>
          <a:p>
            <a:pPr lvl="1">
              <a:lnSpc>
                <a:spcPct val="95000"/>
              </a:lnSpc>
            </a:pPr>
            <a:r>
              <a:rPr lang="en-US" altLang="en-US">
                <a:solidFill>
                  <a:srgbClr val="3333FF"/>
                </a:solidFill>
              </a:rPr>
              <a:t>A model should work with a number of different views</a:t>
            </a:r>
            <a:r>
              <a:rPr lang="en-US" altLang="en-US"/>
              <a:t>.</a:t>
            </a:r>
          </a:p>
          <a:p>
            <a:pPr>
              <a:lnSpc>
                <a:spcPct val="95000"/>
              </a:lnSpc>
            </a:pPr>
            <a:r>
              <a:rPr lang="en-US" altLang="en-US"/>
              <a:t>Therefore, what we need is one more component, the </a:t>
            </a:r>
            <a:r>
              <a:rPr lang="en-US" altLang="en-US">
                <a:solidFill>
                  <a:srgbClr val="0000D8"/>
                </a:solidFill>
              </a:rPr>
              <a:t>"Controller"</a:t>
            </a:r>
            <a:r>
              <a:rPr lang="en-US" altLang="en-US"/>
              <a:t>: "knows" about both the </a:t>
            </a:r>
            <a:r>
              <a:rPr lang="en-US" altLang="en-US" i="1">
                <a:solidFill>
                  <a:srgbClr val="0000D8"/>
                </a:solidFill>
              </a:rPr>
              <a:t>specific model and specific view</a:t>
            </a:r>
            <a:r>
              <a:rPr lang="en-US" altLang="en-US"/>
              <a:t> being used.</a:t>
            </a:r>
          </a:p>
          <a:p>
            <a:pPr lvl="1">
              <a:lnSpc>
                <a:spcPct val="95000"/>
              </a:lnSpc>
            </a:pPr>
            <a:r>
              <a:rPr lang="en-US" altLang="en-US" b="1"/>
              <a:t>The controller's job </a:t>
            </a:r>
            <a:r>
              <a:rPr lang="en-US" altLang="en-US"/>
              <a:t>is: Takes user input from view and figures out what it means to the model.</a:t>
            </a:r>
            <a:endParaRPr lang="en-US" altLang="en-US" sz="2000"/>
          </a:p>
        </p:txBody>
      </p:sp>
      <p:sp>
        <p:nvSpPr>
          <p:cNvPr id="2" name="Date Placeholder 1"/>
          <p:cNvSpPr>
            <a:spLocks noGrp="1"/>
          </p:cNvSpPr>
          <p:nvPr>
            <p:ph type="dt" sz="half" idx="10"/>
          </p:nvPr>
        </p:nvSpPr>
        <p:spPr/>
        <p:txBody>
          <a:bodyPr/>
          <a:lstStyle/>
          <a:p>
            <a:r>
              <a:rPr lang="en-US" altLang="en-US"/>
              <a:t>20/12/2013</a:t>
            </a:r>
          </a:p>
        </p:txBody>
      </p:sp>
      <p:sp>
        <p:nvSpPr>
          <p:cNvPr id="4" name="Slide Number Placeholder 3"/>
          <p:cNvSpPr>
            <a:spLocks noGrp="1"/>
          </p:cNvSpPr>
          <p:nvPr>
            <p:ph type="sldNum" sz="quarter" idx="12"/>
          </p:nvPr>
        </p:nvSpPr>
        <p:spPr/>
        <p:txBody>
          <a:bodyPr/>
          <a:lstStyle/>
          <a:p>
            <a:fld id="{F699691D-852A-4885-8278-7AB83B05D97E}" type="slidenum">
              <a:rPr lang="en-US" altLang="en-US" smtClean="0"/>
              <a:pPr/>
              <a:t>3</a:t>
            </a:fld>
            <a:endParaRPr lang="en-US" altLang="en-US"/>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5486400" y="409575"/>
            <a:ext cx="3200400" cy="809625"/>
          </a:xfrm>
        </p:spPr>
        <p:txBody>
          <a:bodyPr/>
          <a:lstStyle/>
          <a:p>
            <a:r>
              <a:rPr lang="en-US" altLang="en-US">
                <a:latin typeface="Arial" charset="0"/>
              </a:rPr>
              <a:t>Beat Model</a:t>
            </a:r>
            <a:endParaRPr lang="vi-VN"/>
          </a:p>
        </p:txBody>
      </p:sp>
      <p:pic>
        <p:nvPicPr>
          <p:cNvPr id="27650"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457200" y="228599"/>
            <a:ext cx="5715000" cy="6556471"/>
          </a:xfrm>
          <a:noFill/>
        </p:spPr>
      </p:pic>
      <p:sp>
        <p:nvSpPr>
          <p:cNvPr id="2" name="Date Placeholder 1"/>
          <p:cNvSpPr>
            <a:spLocks noGrp="1"/>
          </p:cNvSpPr>
          <p:nvPr>
            <p:ph type="dt" sz="half" idx="10"/>
          </p:nvPr>
        </p:nvSpPr>
        <p:spPr/>
        <p:txBody>
          <a:bodyPr/>
          <a:lstStyle/>
          <a:p>
            <a:r>
              <a:rPr lang="en-US" altLang="en-US"/>
              <a:t>20/12/2013</a:t>
            </a:r>
          </a:p>
        </p:txBody>
      </p:sp>
      <p:sp>
        <p:nvSpPr>
          <p:cNvPr id="5" name="Slide Number Placeholder 4"/>
          <p:cNvSpPr>
            <a:spLocks noGrp="1"/>
          </p:cNvSpPr>
          <p:nvPr>
            <p:ph type="sldNum" sz="quarter" idx="12"/>
          </p:nvPr>
        </p:nvSpPr>
        <p:spPr/>
        <p:txBody>
          <a:bodyPr/>
          <a:lstStyle/>
          <a:p>
            <a:fld id="{F699691D-852A-4885-8278-7AB83B05D97E}" type="slidenum">
              <a:rPr lang="en-US" altLang="en-US" smtClean="0"/>
              <a:pPr/>
              <a:t>30</a:t>
            </a:fld>
            <a:endParaRPr lang="en-US" altLang="en-US"/>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4800" y="409575"/>
            <a:ext cx="2057400" cy="809625"/>
          </a:xfrm>
        </p:spPr>
        <p:txBody>
          <a:bodyPr/>
          <a:lstStyle/>
          <a:p>
            <a:r>
              <a:rPr lang="en-US" altLang="en-US">
                <a:latin typeface="Arial" charset="0"/>
              </a:rPr>
              <a:t>DJView</a:t>
            </a:r>
            <a:endParaRPr lang="vi-VN"/>
          </a:p>
        </p:txBody>
      </p:sp>
      <p:pic>
        <p:nvPicPr>
          <p:cNvPr id="28675"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457200" y="409575"/>
            <a:ext cx="8417813" cy="6316544"/>
          </a:xfrm>
          <a:noFill/>
        </p:spPr>
      </p:pic>
      <p:sp>
        <p:nvSpPr>
          <p:cNvPr id="3" name="Date Placeholder 2"/>
          <p:cNvSpPr>
            <a:spLocks noGrp="1"/>
          </p:cNvSpPr>
          <p:nvPr>
            <p:ph type="dt" sz="half" idx="10"/>
          </p:nvPr>
        </p:nvSpPr>
        <p:spPr/>
        <p:txBody>
          <a:bodyPr/>
          <a:lstStyle/>
          <a:p>
            <a:r>
              <a:rPr lang="en-US" altLang="en-US"/>
              <a:t>20/12/2013</a:t>
            </a:r>
          </a:p>
        </p:txBody>
      </p:sp>
      <p:sp>
        <p:nvSpPr>
          <p:cNvPr id="5" name="Slide Number Placeholder 4"/>
          <p:cNvSpPr>
            <a:spLocks noGrp="1"/>
          </p:cNvSpPr>
          <p:nvPr>
            <p:ph type="sldNum" sz="quarter" idx="12"/>
          </p:nvPr>
        </p:nvSpPr>
        <p:spPr/>
        <p:txBody>
          <a:bodyPr/>
          <a:lstStyle/>
          <a:p>
            <a:fld id="{F699691D-852A-4885-8278-7AB83B05D97E}" type="slidenum">
              <a:rPr lang="en-US" altLang="en-US" smtClean="0"/>
              <a:pPr/>
              <a:t>31</a:t>
            </a:fld>
            <a:endParaRPr lang="en-US" altLang="en-US"/>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6"/>
          <p:cNvSpPr>
            <a:spLocks noGrp="1" noChangeArrowheads="1"/>
          </p:cNvSpPr>
          <p:nvPr>
            <p:ph type="title"/>
          </p:nvPr>
        </p:nvSpPr>
        <p:spPr/>
        <p:txBody>
          <a:bodyPr/>
          <a:lstStyle/>
          <a:p>
            <a:r>
              <a:rPr lang="en-US" altLang="en-US"/>
              <a:t>Beat Controler</a:t>
            </a:r>
          </a:p>
        </p:txBody>
      </p:sp>
      <p:pic>
        <p:nvPicPr>
          <p:cNvPr id="29700"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751180" y="1524000"/>
            <a:ext cx="7641640" cy="4648200"/>
          </a:xfrm>
          <a:noFill/>
        </p:spPr>
      </p:pic>
      <p:sp>
        <p:nvSpPr>
          <p:cNvPr id="2" name="Date Placeholder 1"/>
          <p:cNvSpPr>
            <a:spLocks noGrp="1"/>
          </p:cNvSpPr>
          <p:nvPr>
            <p:ph type="dt" sz="half" idx="10"/>
          </p:nvPr>
        </p:nvSpPr>
        <p:spPr/>
        <p:txBody>
          <a:bodyPr/>
          <a:lstStyle/>
          <a:p>
            <a:r>
              <a:rPr lang="en-US" altLang="en-US"/>
              <a:t>20/12/2013</a:t>
            </a:r>
          </a:p>
        </p:txBody>
      </p:sp>
      <p:sp>
        <p:nvSpPr>
          <p:cNvPr id="4" name="Slide Number Placeholder 3"/>
          <p:cNvSpPr>
            <a:spLocks noGrp="1"/>
          </p:cNvSpPr>
          <p:nvPr>
            <p:ph type="sldNum" sz="quarter" idx="12"/>
          </p:nvPr>
        </p:nvSpPr>
        <p:spPr/>
        <p:txBody>
          <a:bodyPr/>
          <a:lstStyle/>
          <a:p>
            <a:fld id="{F699691D-852A-4885-8278-7AB83B05D97E}" type="slidenum">
              <a:rPr lang="en-US" altLang="en-US" smtClean="0"/>
              <a:pPr/>
              <a:t>32</a:t>
            </a:fld>
            <a:endParaRPr lang="en-US" altLang="en-US"/>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1"/>
          <p:cNvSpPr>
            <a:spLocks noGrp="1" noChangeArrowheads="1"/>
          </p:cNvSpPr>
          <p:nvPr>
            <p:ph type="title"/>
          </p:nvPr>
        </p:nvSpPr>
        <p:spPr/>
        <p:txBody>
          <a:bodyPr/>
          <a:lstStyle/>
          <a:p>
            <a:r>
              <a:rPr lang="en-US" altLang="en-US"/>
              <a:t>Building the pieces</a:t>
            </a:r>
          </a:p>
        </p:txBody>
      </p:sp>
      <p:sp>
        <p:nvSpPr>
          <p:cNvPr id="2" name="Date Placeholder 1"/>
          <p:cNvSpPr>
            <a:spLocks noGrp="1"/>
          </p:cNvSpPr>
          <p:nvPr>
            <p:ph type="dt" sz="half" idx="10"/>
          </p:nvPr>
        </p:nvSpPr>
        <p:spPr/>
        <p:txBody>
          <a:bodyPr/>
          <a:lstStyle/>
          <a:p>
            <a:r>
              <a:rPr lang="en-US" altLang="en-US"/>
              <a:t>20/12/2013</a:t>
            </a:r>
          </a:p>
        </p:txBody>
      </p:sp>
      <p:sp>
        <p:nvSpPr>
          <p:cNvPr id="4" name="Slide Number Placeholder 3"/>
          <p:cNvSpPr>
            <a:spLocks noGrp="1"/>
          </p:cNvSpPr>
          <p:nvPr>
            <p:ph type="sldNum" sz="quarter" idx="12"/>
          </p:nvPr>
        </p:nvSpPr>
        <p:spPr/>
        <p:txBody>
          <a:bodyPr/>
          <a:lstStyle/>
          <a:p>
            <a:fld id="{13A1A6BD-BC92-44CD-94BB-5C9E64120765}" type="slidenum">
              <a:rPr lang="en-US" altLang="en-US" smtClean="0"/>
              <a:pPr/>
              <a:t>33</a:t>
            </a:fld>
            <a:endParaRPr lang="en-US" altLang="en-US"/>
          </a:p>
        </p:txBody>
      </p:sp>
      <p:sp>
        <p:nvSpPr>
          <p:cNvPr id="30723" name="Text Box 24"/>
          <p:cNvSpPr txBox="1">
            <a:spLocks noChangeArrowheads="1"/>
          </p:cNvSpPr>
          <p:nvPr/>
        </p:nvSpPr>
        <p:spPr bwMode="auto">
          <a:xfrm>
            <a:off x="1447800" y="2155825"/>
            <a:ext cx="6629400" cy="3046988"/>
          </a:xfrm>
          <a:prstGeom prst="rect">
            <a:avLst/>
          </a:prstGeom>
          <a:solidFill>
            <a:srgbClr val="FFFFCC"/>
          </a:solidFill>
          <a:ln w="9525" algn="ctr">
            <a:solidFill>
              <a:schemeClr val="tx1"/>
            </a:solidFill>
            <a:miter lim="800000"/>
            <a:headEnd/>
            <a:tailEnd type="none" w="lg" len="lg"/>
          </a:ln>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eaLnBrk="1" hangingPunct="1">
              <a:lnSpc>
                <a:spcPct val="100000"/>
              </a:lnSpc>
              <a:spcBef>
                <a:spcPct val="0"/>
              </a:spcBef>
              <a:buClr>
                <a:schemeClr val="bg2"/>
              </a:buClr>
              <a:buSzPct val="75000"/>
              <a:buNone/>
            </a:pPr>
            <a:r>
              <a:rPr lang="en-US" sz="1600" b="1">
                <a:solidFill>
                  <a:srgbClr val="7F0055"/>
                </a:solidFill>
                <a:latin typeface="Consolas" panose="020B0609020204030204" pitchFamily="49" charset="0"/>
                <a:ea typeface="Times New Roman" panose="02020603050405020304" pitchFamily="18" charset="0"/>
              </a:rPr>
              <a:t>public</a:t>
            </a:r>
            <a:r>
              <a:rPr lang="en-US" sz="1600">
                <a:solidFill>
                  <a:srgbClr val="000000"/>
                </a:solidFill>
                <a:latin typeface="Consolas" panose="020B0609020204030204" pitchFamily="49" charset="0"/>
                <a:ea typeface="Times New Roman" panose="02020603050405020304" pitchFamily="18" charset="0"/>
              </a:rPr>
              <a:t> </a:t>
            </a:r>
            <a:r>
              <a:rPr lang="en-US" altLang="en-US" sz="1600" b="1">
                <a:solidFill>
                  <a:srgbClr val="7F0055"/>
                </a:solidFill>
                <a:latin typeface="Consolas" panose="020B0609020204030204" pitchFamily="49" charset="0"/>
                <a:ea typeface="Times New Roman" panose="02020603050405020304" pitchFamily="18" charset="0"/>
              </a:rPr>
              <a:t>interface</a:t>
            </a:r>
            <a:r>
              <a:rPr lang="en-US" altLang="en-US" sz="1600">
                <a:latin typeface="Consolas" panose="020B0609020204030204" pitchFamily="49" charset="0"/>
                <a:cs typeface="Consolas" panose="020B0609020204030204" pitchFamily="49" charset="0"/>
              </a:rPr>
              <a:t> BeatModelInterface { </a:t>
            </a:r>
          </a:p>
          <a:p>
            <a:pPr eaLnBrk="1" hangingPunct="1">
              <a:lnSpc>
                <a:spcPct val="100000"/>
              </a:lnSpc>
              <a:spcBef>
                <a:spcPct val="0"/>
              </a:spcBef>
              <a:buClr>
                <a:schemeClr val="bg2"/>
              </a:buClr>
              <a:buSzPct val="75000"/>
              <a:buFont typeface="Wingdings" pitchFamily="2" charset="2"/>
              <a:buNone/>
            </a:pPr>
            <a:r>
              <a:rPr lang="en-US" altLang="en-US" sz="1600">
                <a:latin typeface="Consolas" panose="020B0609020204030204" pitchFamily="49" charset="0"/>
                <a:cs typeface="Consolas" panose="020B0609020204030204" pitchFamily="49" charset="0"/>
              </a:rPr>
              <a:t>   	</a:t>
            </a:r>
            <a:r>
              <a:rPr lang="en-US" altLang="en-US" sz="1600" b="1">
                <a:solidFill>
                  <a:srgbClr val="7F0055"/>
                </a:solidFill>
                <a:latin typeface="Consolas" panose="020B0609020204030204" pitchFamily="49" charset="0"/>
                <a:ea typeface="Times New Roman" panose="02020603050405020304" pitchFamily="18" charset="0"/>
              </a:rPr>
              <a:t>void</a:t>
            </a:r>
            <a:r>
              <a:rPr lang="en-US" altLang="en-US" sz="1600">
                <a:latin typeface="Consolas" panose="020B0609020204030204" pitchFamily="49" charset="0"/>
                <a:cs typeface="Consolas" panose="020B0609020204030204" pitchFamily="49" charset="0"/>
              </a:rPr>
              <a:t> initialize();</a:t>
            </a:r>
          </a:p>
          <a:p>
            <a:pPr eaLnBrk="1" hangingPunct="1">
              <a:lnSpc>
                <a:spcPct val="100000"/>
              </a:lnSpc>
              <a:spcBef>
                <a:spcPct val="0"/>
              </a:spcBef>
              <a:buClr>
                <a:schemeClr val="bg2"/>
              </a:buClr>
              <a:buSzPct val="75000"/>
              <a:buFont typeface="Wingdings" pitchFamily="2" charset="2"/>
              <a:buNone/>
            </a:pPr>
            <a:r>
              <a:rPr lang="en-US" altLang="en-US" sz="1600">
                <a:latin typeface="Consolas" panose="020B0609020204030204" pitchFamily="49" charset="0"/>
                <a:cs typeface="Consolas" panose="020B0609020204030204" pitchFamily="49" charset="0"/>
              </a:rPr>
              <a:t>	</a:t>
            </a:r>
            <a:r>
              <a:rPr lang="en-US" altLang="en-US" sz="1600" b="1">
                <a:solidFill>
                  <a:srgbClr val="7F0055"/>
                </a:solidFill>
                <a:latin typeface="Consolas" panose="020B0609020204030204" pitchFamily="49" charset="0"/>
                <a:ea typeface="Times New Roman" panose="02020603050405020304" pitchFamily="18" charset="0"/>
              </a:rPr>
              <a:t>void</a:t>
            </a:r>
            <a:r>
              <a:rPr lang="en-US" altLang="en-US" sz="1600">
                <a:latin typeface="Consolas" panose="020B0609020204030204" pitchFamily="49" charset="0"/>
                <a:cs typeface="Consolas" panose="020B0609020204030204" pitchFamily="49" charset="0"/>
              </a:rPr>
              <a:t> on();</a:t>
            </a:r>
          </a:p>
          <a:p>
            <a:pPr eaLnBrk="1" hangingPunct="1">
              <a:lnSpc>
                <a:spcPct val="100000"/>
              </a:lnSpc>
              <a:spcBef>
                <a:spcPct val="0"/>
              </a:spcBef>
              <a:buClr>
                <a:schemeClr val="bg2"/>
              </a:buClr>
              <a:buSzPct val="75000"/>
              <a:buFont typeface="Wingdings" pitchFamily="2" charset="2"/>
              <a:buNone/>
            </a:pPr>
            <a:r>
              <a:rPr lang="en-US" altLang="en-US" sz="1600">
                <a:latin typeface="Consolas" panose="020B0609020204030204" pitchFamily="49" charset="0"/>
                <a:cs typeface="Consolas" panose="020B0609020204030204" pitchFamily="49" charset="0"/>
              </a:rPr>
              <a:t>	</a:t>
            </a:r>
            <a:r>
              <a:rPr lang="en-US" altLang="en-US" sz="1600" b="1">
                <a:solidFill>
                  <a:srgbClr val="7F0055"/>
                </a:solidFill>
                <a:latin typeface="Consolas" panose="020B0609020204030204" pitchFamily="49" charset="0"/>
                <a:ea typeface="Times New Roman" panose="02020603050405020304" pitchFamily="18" charset="0"/>
              </a:rPr>
              <a:t>void</a:t>
            </a:r>
            <a:r>
              <a:rPr lang="en-US" altLang="en-US" sz="1600">
                <a:latin typeface="Consolas" panose="020B0609020204030204" pitchFamily="49" charset="0"/>
                <a:cs typeface="Consolas" panose="020B0609020204030204" pitchFamily="49" charset="0"/>
              </a:rPr>
              <a:t> off();</a:t>
            </a:r>
          </a:p>
          <a:p>
            <a:pPr eaLnBrk="1" hangingPunct="1">
              <a:lnSpc>
                <a:spcPct val="100000"/>
              </a:lnSpc>
              <a:spcBef>
                <a:spcPct val="0"/>
              </a:spcBef>
              <a:buClr>
                <a:schemeClr val="bg2"/>
              </a:buClr>
              <a:buSzPct val="75000"/>
              <a:buFont typeface="Wingdings" pitchFamily="2" charset="2"/>
              <a:buNone/>
            </a:pPr>
            <a:r>
              <a:rPr lang="en-US" altLang="en-US" sz="1600">
                <a:latin typeface="Consolas" panose="020B0609020204030204" pitchFamily="49" charset="0"/>
                <a:cs typeface="Consolas" panose="020B0609020204030204" pitchFamily="49" charset="0"/>
              </a:rPr>
              <a:t>	</a:t>
            </a:r>
            <a:r>
              <a:rPr lang="en-US" altLang="en-US" sz="1600" b="1">
                <a:solidFill>
                  <a:srgbClr val="7F0055"/>
                </a:solidFill>
                <a:latin typeface="Consolas" panose="020B0609020204030204" pitchFamily="49" charset="0"/>
                <a:ea typeface="Times New Roman" panose="02020603050405020304" pitchFamily="18" charset="0"/>
              </a:rPr>
              <a:t>void</a:t>
            </a:r>
            <a:r>
              <a:rPr lang="en-US" altLang="en-US" sz="1600">
                <a:latin typeface="Consolas" panose="020B0609020204030204" pitchFamily="49" charset="0"/>
                <a:cs typeface="Consolas" panose="020B0609020204030204" pitchFamily="49" charset="0"/>
              </a:rPr>
              <a:t> setBPM(int bpm);</a:t>
            </a:r>
          </a:p>
          <a:p>
            <a:pPr eaLnBrk="1" hangingPunct="1">
              <a:lnSpc>
                <a:spcPct val="100000"/>
              </a:lnSpc>
              <a:spcBef>
                <a:spcPct val="0"/>
              </a:spcBef>
              <a:buClr>
                <a:schemeClr val="bg2"/>
              </a:buClr>
              <a:buSzPct val="75000"/>
              <a:buFont typeface="Wingdings" pitchFamily="2" charset="2"/>
              <a:buNone/>
            </a:pPr>
            <a:endParaRPr lang="en-US" altLang="en-US" sz="1600">
              <a:latin typeface="Consolas" panose="020B0609020204030204" pitchFamily="49" charset="0"/>
              <a:cs typeface="Consolas" panose="020B0609020204030204" pitchFamily="49" charset="0"/>
            </a:endParaRPr>
          </a:p>
          <a:p>
            <a:pPr eaLnBrk="1" hangingPunct="1">
              <a:lnSpc>
                <a:spcPct val="100000"/>
              </a:lnSpc>
              <a:spcBef>
                <a:spcPct val="0"/>
              </a:spcBef>
              <a:buClr>
                <a:schemeClr val="bg2"/>
              </a:buClr>
              <a:buSzPct val="75000"/>
              <a:buFont typeface="Wingdings" pitchFamily="2" charset="2"/>
              <a:buNone/>
            </a:pPr>
            <a:r>
              <a:rPr lang="en-US" altLang="en-US" sz="1600">
                <a:latin typeface="Consolas" panose="020B0609020204030204" pitchFamily="49" charset="0"/>
                <a:cs typeface="Consolas" panose="020B0609020204030204" pitchFamily="49" charset="0"/>
              </a:rPr>
              <a:t>	</a:t>
            </a:r>
            <a:r>
              <a:rPr lang="en-US" altLang="en-US" sz="1600" b="1">
                <a:solidFill>
                  <a:srgbClr val="7F0055"/>
                </a:solidFill>
                <a:latin typeface="Consolas" panose="020B0609020204030204" pitchFamily="49" charset="0"/>
                <a:ea typeface="Times New Roman" panose="02020603050405020304" pitchFamily="18" charset="0"/>
              </a:rPr>
              <a:t>int</a:t>
            </a:r>
            <a:r>
              <a:rPr lang="en-US" altLang="en-US" sz="1600">
                <a:latin typeface="Consolas" panose="020B0609020204030204" pitchFamily="49" charset="0"/>
                <a:cs typeface="Consolas" panose="020B0609020204030204" pitchFamily="49" charset="0"/>
              </a:rPr>
              <a:t> getBPM();</a:t>
            </a:r>
          </a:p>
          <a:p>
            <a:pPr eaLnBrk="1" hangingPunct="1">
              <a:lnSpc>
                <a:spcPct val="100000"/>
              </a:lnSpc>
              <a:spcBef>
                <a:spcPct val="0"/>
              </a:spcBef>
              <a:buClr>
                <a:schemeClr val="bg2"/>
              </a:buClr>
              <a:buSzPct val="75000"/>
              <a:buFont typeface="Wingdings" pitchFamily="2" charset="2"/>
              <a:buNone/>
            </a:pPr>
            <a:r>
              <a:rPr lang="en-US" altLang="en-US" sz="1600">
                <a:latin typeface="Consolas" panose="020B0609020204030204" pitchFamily="49" charset="0"/>
                <a:cs typeface="Consolas" panose="020B0609020204030204" pitchFamily="49" charset="0"/>
              </a:rPr>
              <a:t>	</a:t>
            </a:r>
            <a:r>
              <a:rPr lang="en-US" altLang="en-US" sz="1600" b="1">
                <a:solidFill>
                  <a:srgbClr val="7F0055"/>
                </a:solidFill>
                <a:latin typeface="Consolas" panose="020B0609020204030204" pitchFamily="49" charset="0"/>
                <a:ea typeface="Times New Roman" panose="02020603050405020304" pitchFamily="18" charset="0"/>
              </a:rPr>
              <a:t>void</a:t>
            </a:r>
            <a:r>
              <a:rPr lang="en-US" altLang="en-US" sz="1600">
                <a:latin typeface="Consolas" panose="020B0609020204030204" pitchFamily="49" charset="0"/>
                <a:cs typeface="Consolas" panose="020B0609020204030204" pitchFamily="49" charset="0"/>
              </a:rPr>
              <a:t> registerObserver(BeatObserver o);</a:t>
            </a:r>
          </a:p>
          <a:p>
            <a:pPr eaLnBrk="1" hangingPunct="1">
              <a:lnSpc>
                <a:spcPct val="100000"/>
              </a:lnSpc>
              <a:spcBef>
                <a:spcPct val="0"/>
              </a:spcBef>
              <a:buClr>
                <a:schemeClr val="bg2"/>
              </a:buClr>
              <a:buSzPct val="75000"/>
              <a:buFont typeface="Wingdings" pitchFamily="2" charset="2"/>
              <a:buNone/>
            </a:pPr>
            <a:r>
              <a:rPr lang="en-US" altLang="en-US" sz="1600">
                <a:latin typeface="Consolas" panose="020B0609020204030204" pitchFamily="49" charset="0"/>
                <a:cs typeface="Consolas" panose="020B0609020204030204" pitchFamily="49" charset="0"/>
              </a:rPr>
              <a:t>	</a:t>
            </a:r>
            <a:r>
              <a:rPr lang="en-US" altLang="en-US" sz="1600" b="1">
                <a:solidFill>
                  <a:srgbClr val="7F0055"/>
                </a:solidFill>
                <a:latin typeface="Consolas" panose="020B0609020204030204" pitchFamily="49" charset="0"/>
                <a:ea typeface="Times New Roman" panose="02020603050405020304" pitchFamily="18" charset="0"/>
              </a:rPr>
              <a:t>void</a:t>
            </a:r>
            <a:r>
              <a:rPr lang="en-US" altLang="en-US" sz="1600">
                <a:latin typeface="Consolas" panose="020B0609020204030204" pitchFamily="49" charset="0"/>
                <a:cs typeface="Consolas" panose="020B0609020204030204" pitchFamily="49" charset="0"/>
              </a:rPr>
              <a:t> removeObserver(BeatObserver o);</a:t>
            </a:r>
          </a:p>
          <a:p>
            <a:pPr eaLnBrk="1" hangingPunct="1">
              <a:lnSpc>
                <a:spcPct val="100000"/>
              </a:lnSpc>
              <a:spcBef>
                <a:spcPct val="0"/>
              </a:spcBef>
              <a:buClr>
                <a:schemeClr val="bg2"/>
              </a:buClr>
              <a:buSzPct val="75000"/>
              <a:buFont typeface="Wingdings" pitchFamily="2" charset="2"/>
              <a:buNone/>
            </a:pPr>
            <a:r>
              <a:rPr lang="en-US" altLang="en-US" sz="1600">
                <a:latin typeface="Consolas" panose="020B0609020204030204" pitchFamily="49" charset="0"/>
                <a:cs typeface="Consolas" panose="020B0609020204030204" pitchFamily="49" charset="0"/>
              </a:rPr>
              <a:t>	</a:t>
            </a:r>
            <a:r>
              <a:rPr lang="en-US" altLang="en-US" sz="1600" b="1">
                <a:solidFill>
                  <a:srgbClr val="7F0055"/>
                </a:solidFill>
                <a:latin typeface="Consolas" panose="020B0609020204030204" pitchFamily="49" charset="0"/>
                <a:ea typeface="Times New Roman" panose="02020603050405020304" pitchFamily="18" charset="0"/>
              </a:rPr>
              <a:t>void</a:t>
            </a:r>
            <a:r>
              <a:rPr lang="en-US" altLang="en-US" sz="1600">
                <a:latin typeface="Consolas" panose="020B0609020204030204" pitchFamily="49" charset="0"/>
                <a:cs typeface="Consolas" panose="020B0609020204030204" pitchFamily="49" charset="0"/>
              </a:rPr>
              <a:t> registerObserver(BPMObserver o);</a:t>
            </a:r>
          </a:p>
          <a:p>
            <a:pPr eaLnBrk="1" hangingPunct="1">
              <a:lnSpc>
                <a:spcPct val="100000"/>
              </a:lnSpc>
              <a:spcBef>
                <a:spcPct val="0"/>
              </a:spcBef>
              <a:buClr>
                <a:schemeClr val="bg2"/>
              </a:buClr>
              <a:buSzPct val="75000"/>
              <a:buFont typeface="Wingdings" pitchFamily="2" charset="2"/>
              <a:buNone/>
            </a:pPr>
            <a:r>
              <a:rPr lang="en-US" altLang="en-US" sz="1600">
                <a:latin typeface="Consolas" panose="020B0609020204030204" pitchFamily="49" charset="0"/>
                <a:cs typeface="Consolas" panose="020B0609020204030204" pitchFamily="49" charset="0"/>
              </a:rPr>
              <a:t>	</a:t>
            </a:r>
            <a:r>
              <a:rPr lang="en-US" altLang="en-US" sz="1600" b="1">
                <a:solidFill>
                  <a:srgbClr val="7F0055"/>
                </a:solidFill>
                <a:latin typeface="Consolas" panose="020B0609020204030204" pitchFamily="49" charset="0"/>
                <a:ea typeface="Times New Roman" panose="02020603050405020304" pitchFamily="18" charset="0"/>
              </a:rPr>
              <a:t>void</a:t>
            </a:r>
            <a:r>
              <a:rPr lang="en-US" altLang="en-US" sz="1600">
                <a:latin typeface="Consolas" panose="020B0609020204030204" pitchFamily="49" charset="0"/>
                <a:cs typeface="Consolas" panose="020B0609020204030204" pitchFamily="49" charset="0"/>
              </a:rPr>
              <a:t> removeObserver(BPMObserver o);</a:t>
            </a:r>
          </a:p>
          <a:p>
            <a:pPr eaLnBrk="1" hangingPunct="1">
              <a:lnSpc>
                <a:spcPct val="100000"/>
              </a:lnSpc>
              <a:spcBef>
                <a:spcPct val="0"/>
              </a:spcBef>
              <a:buClr>
                <a:schemeClr val="bg2"/>
              </a:buClr>
              <a:buSzPct val="75000"/>
              <a:buFont typeface="Wingdings" pitchFamily="2" charset="2"/>
              <a:buNone/>
            </a:pPr>
            <a:r>
              <a:rPr lang="en-US" altLang="en-US" sz="1600">
                <a:latin typeface="Consolas" panose="020B0609020204030204" pitchFamily="49" charset="0"/>
                <a:cs typeface="Consolas" panose="020B0609020204030204" pitchFamily="49" charset="0"/>
              </a:rPr>
              <a:t>}</a:t>
            </a:r>
          </a:p>
        </p:txBody>
      </p:sp>
      <p:sp>
        <p:nvSpPr>
          <p:cNvPr id="715783" name="Freeform 7"/>
          <p:cNvSpPr>
            <a:spLocks/>
          </p:cNvSpPr>
          <p:nvPr/>
        </p:nvSpPr>
        <p:spPr bwMode="auto">
          <a:xfrm>
            <a:off x="3011214" y="4934607"/>
            <a:ext cx="417786" cy="557131"/>
          </a:xfrm>
          <a:custGeom>
            <a:avLst/>
            <a:gdLst>
              <a:gd name="T0" fmla="*/ 0 w 341"/>
              <a:gd name="T1" fmla="*/ 540 h 540"/>
              <a:gd name="T2" fmla="*/ 230 w 341"/>
              <a:gd name="T3" fmla="*/ 225 h 540"/>
              <a:gd name="T4" fmla="*/ 315 w 341"/>
              <a:gd name="T5" fmla="*/ 70 h 540"/>
              <a:gd name="T6" fmla="*/ 330 w 341"/>
              <a:gd name="T7" fmla="*/ 30 h 540"/>
              <a:gd name="T8" fmla="*/ 340 w 341"/>
              <a:gd name="T9" fmla="*/ 0 h 540"/>
              <a:gd name="T10" fmla="*/ 0 60000 65536"/>
              <a:gd name="T11" fmla="*/ 0 60000 65536"/>
              <a:gd name="T12" fmla="*/ 0 60000 65536"/>
              <a:gd name="T13" fmla="*/ 0 60000 65536"/>
              <a:gd name="T14" fmla="*/ 0 60000 65536"/>
              <a:gd name="T15" fmla="*/ 0 w 341"/>
              <a:gd name="T16" fmla="*/ 0 h 540"/>
              <a:gd name="T17" fmla="*/ 341 w 341"/>
              <a:gd name="T18" fmla="*/ 540 h 540"/>
            </a:gdLst>
            <a:ahLst/>
            <a:cxnLst>
              <a:cxn ang="T10">
                <a:pos x="T0" y="T1"/>
              </a:cxn>
              <a:cxn ang="T11">
                <a:pos x="T2" y="T3"/>
              </a:cxn>
              <a:cxn ang="T12">
                <a:pos x="T4" y="T5"/>
              </a:cxn>
              <a:cxn ang="T13">
                <a:pos x="T6" y="T7"/>
              </a:cxn>
              <a:cxn ang="T14">
                <a:pos x="T8" y="T9"/>
              </a:cxn>
            </a:cxnLst>
            <a:rect l="T15" t="T16" r="T17" b="T18"/>
            <a:pathLst>
              <a:path w="341" h="540">
                <a:moveTo>
                  <a:pt x="0" y="540"/>
                </a:moveTo>
                <a:cubicBezTo>
                  <a:pt x="72" y="430"/>
                  <a:pt x="163" y="337"/>
                  <a:pt x="230" y="225"/>
                </a:cubicBezTo>
                <a:cubicBezTo>
                  <a:pt x="265" y="164"/>
                  <a:pt x="290" y="131"/>
                  <a:pt x="315" y="70"/>
                </a:cubicBezTo>
                <a:cubicBezTo>
                  <a:pt x="341" y="2"/>
                  <a:pt x="310" y="94"/>
                  <a:pt x="330" y="30"/>
                </a:cubicBezTo>
                <a:cubicBezTo>
                  <a:pt x="333" y="19"/>
                  <a:pt x="340" y="0"/>
                  <a:pt x="340" y="0"/>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eaLnBrk="1" hangingPunct="1"/>
            <a:endParaRPr lang="en-US" altLang="en-US"/>
          </a:p>
        </p:txBody>
      </p:sp>
      <p:sp>
        <p:nvSpPr>
          <p:cNvPr id="715784" name="AutoShape 8"/>
          <p:cNvSpPr>
            <a:spLocks/>
          </p:cNvSpPr>
          <p:nvPr/>
        </p:nvSpPr>
        <p:spPr bwMode="auto">
          <a:xfrm>
            <a:off x="2133600" y="2530475"/>
            <a:ext cx="304800" cy="914400"/>
          </a:xfrm>
          <a:prstGeom prst="leftBrace">
            <a:avLst>
              <a:gd name="adj1" fmla="val 25000"/>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eaLnBrk="1" hangingPunct="1"/>
            <a:endParaRPr lang="en-US" altLang="en-US"/>
          </a:p>
        </p:txBody>
      </p:sp>
      <p:sp>
        <p:nvSpPr>
          <p:cNvPr id="715785" name="AutoShape 9"/>
          <p:cNvSpPr>
            <a:spLocks/>
          </p:cNvSpPr>
          <p:nvPr/>
        </p:nvSpPr>
        <p:spPr bwMode="auto">
          <a:xfrm>
            <a:off x="2133600" y="3733800"/>
            <a:ext cx="304800" cy="1066800"/>
          </a:xfrm>
          <a:prstGeom prst="leftBrace">
            <a:avLst>
              <a:gd name="adj1" fmla="val 29167"/>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eaLnBrk="1" hangingPunct="1"/>
            <a:endParaRPr lang="en-US" altLang="en-US"/>
          </a:p>
        </p:txBody>
      </p:sp>
      <p:sp>
        <p:nvSpPr>
          <p:cNvPr id="715786" name="Text Box 10"/>
          <p:cNvSpPr txBox="1">
            <a:spLocks noChangeArrowheads="1"/>
          </p:cNvSpPr>
          <p:nvPr/>
        </p:nvSpPr>
        <p:spPr bwMode="auto">
          <a:xfrm>
            <a:off x="5029200" y="1181680"/>
            <a:ext cx="2286000" cy="523220"/>
          </a:xfrm>
          <a:prstGeom prst="rect">
            <a:avLst/>
          </a:prstGeom>
          <a:solidFill>
            <a:schemeClr val="bg1"/>
          </a:solidFill>
          <a:ln w="12700" cap="rnd">
            <a:solidFill>
              <a:srgbClr val="000ED8"/>
            </a:solidFill>
            <a:prstDash val="sysDot"/>
            <a:miter lim="800000"/>
            <a:headEnd/>
            <a:tailEnd/>
          </a:ln>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400">
                <a:solidFill>
                  <a:srgbClr val="000ED8"/>
                </a:solidFill>
                <a:latin typeface="Arial" panose="020B0604020202020204" pitchFamily="34" charset="0"/>
              </a:rPr>
              <a:t>This gets called after the BeatModel is instantiated.</a:t>
            </a:r>
          </a:p>
        </p:txBody>
      </p:sp>
      <p:sp>
        <p:nvSpPr>
          <p:cNvPr id="715787" name="Text Box 11"/>
          <p:cNvSpPr txBox="1">
            <a:spLocks noChangeArrowheads="1"/>
          </p:cNvSpPr>
          <p:nvPr/>
        </p:nvSpPr>
        <p:spPr bwMode="auto">
          <a:xfrm>
            <a:off x="5956300" y="1822354"/>
            <a:ext cx="2286000" cy="523220"/>
          </a:xfrm>
          <a:prstGeom prst="rect">
            <a:avLst/>
          </a:prstGeom>
          <a:solidFill>
            <a:schemeClr val="bg1"/>
          </a:solidFill>
          <a:ln w="12700" cap="rnd">
            <a:solidFill>
              <a:srgbClr val="000ED8"/>
            </a:solidFill>
            <a:prstDash val="sysDot"/>
            <a:miter lim="800000"/>
            <a:headEnd/>
            <a:tailEnd/>
          </a:ln>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400">
                <a:solidFill>
                  <a:srgbClr val="000ED8"/>
                </a:solidFill>
                <a:latin typeface="Arial" panose="020B0604020202020204" pitchFamily="34" charset="0"/>
              </a:rPr>
              <a:t>These methods turn the beat generator on and off.</a:t>
            </a:r>
          </a:p>
        </p:txBody>
      </p:sp>
      <p:sp>
        <p:nvSpPr>
          <p:cNvPr id="715788" name="Text Box 12"/>
          <p:cNvSpPr txBox="1">
            <a:spLocks noChangeArrowheads="1"/>
          </p:cNvSpPr>
          <p:nvPr/>
        </p:nvSpPr>
        <p:spPr bwMode="auto">
          <a:xfrm>
            <a:off x="6121400" y="2593530"/>
            <a:ext cx="2806700" cy="738664"/>
          </a:xfrm>
          <a:prstGeom prst="rect">
            <a:avLst/>
          </a:prstGeom>
          <a:solidFill>
            <a:schemeClr val="bg1"/>
          </a:solidFill>
          <a:ln w="12700" cap="rnd">
            <a:solidFill>
              <a:srgbClr val="000ED8"/>
            </a:solidFill>
            <a:prstDash val="sysDot"/>
            <a:miter lim="800000"/>
            <a:headEnd/>
            <a:tailEnd/>
          </a:ln>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400">
                <a:solidFill>
                  <a:srgbClr val="000ED8"/>
                </a:solidFill>
                <a:latin typeface="Arial" panose="020B0604020202020204" pitchFamily="34" charset="0"/>
              </a:rPr>
              <a:t>This method sets the beats per minute. After it is called, the beat frequency changes immediately.</a:t>
            </a:r>
          </a:p>
        </p:txBody>
      </p:sp>
      <p:sp>
        <p:nvSpPr>
          <p:cNvPr id="715789" name="Text Box 13"/>
          <p:cNvSpPr txBox="1">
            <a:spLocks noChangeArrowheads="1"/>
          </p:cNvSpPr>
          <p:nvPr/>
        </p:nvSpPr>
        <p:spPr bwMode="auto">
          <a:xfrm>
            <a:off x="6705600" y="3462338"/>
            <a:ext cx="2286000" cy="738664"/>
          </a:xfrm>
          <a:prstGeom prst="rect">
            <a:avLst/>
          </a:prstGeom>
          <a:solidFill>
            <a:schemeClr val="bg1"/>
          </a:solidFill>
          <a:ln w="12700" cap="rnd">
            <a:solidFill>
              <a:srgbClr val="000ED8"/>
            </a:solidFill>
            <a:prstDash val="sysDot"/>
            <a:miter lim="800000"/>
            <a:headEnd/>
            <a:tailEnd/>
          </a:ln>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400">
                <a:solidFill>
                  <a:srgbClr val="000ED8"/>
                </a:solidFill>
                <a:latin typeface="Arial" panose="020B0604020202020204" pitchFamily="34" charset="0"/>
              </a:rPr>
              <a:t>The </a:t>
            </a:r>
            <a:r>
              <a:rPr lang="en-US" altLang="en-US" sz="1400" b="1">
                <a:solidFill>
                  <a:srgbClr val="000ED8"/>
                </a:solidFill>
                <a:latin typeface="Consolas" panose="020B0609020204030204" pitchFamily="49" charset="0"/>
                <a:cs typeface="Consolas" panose="020B0609020204030204" pitchFamily="49" charset="0"/>
              </a:rPr>
              <a:t>getBPM()</a:t>
            </a:r>
            <a:r>
              <a:rPr lang="en-US" altLang="en-US" sz="1400">
                <a:solidFill>
                  <a:srgbClr val="000ED8"/>
                </a:solidFill>
                <a:latin typeface="Arial" panose="020B0604020202020204" pitchFamily="34" charset="0"/>
              </a:rPr>
              <a:t> method returns the current BPMs, or 0 if the generator is off. </a:t>
            </a:r>
          </a:p>
        </p:txBody>
      </p:sp>
      <p:sp>
        <p:nvSpPr>
          <p:cNvPr id="715790" name="Text Box 14"/>
          <p:cNvSpPr txBox="1">
            <a:spLocks noChangeArrowheads="1"/>
          </p:cNvSpPr>
          <p:nvPr/>
        </p:nvSpPr>
        <p:spPr bwMode="auto">
          <a:xfrm>
            <a:off x="4800600" y="5496692"/>
            <a:ext cx="4038600" cy="954107"/>
          </a:xfrm>
          <a:prstGeom prst="rect">
            <a:avLst/>
          </a:prstGeom>
          <a:solidFill>
            <a:schemeClr val="bg1"/>
          </a:solidFill>
          <a:ln w="12700" cap="rnd">
            <a:solidFill>
              <a:srgbClr val="000ED8"/>
            </a:solidFill>
            <a:prstDash val="sysDot"/>
            <a:miter lim="800000"/>
            <a:headEnd/>
            <a:tailEnd/>
          </a:ln>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400">
                <a:solidFill>
                  <a:srgbClr val="000ED8"/>
                </a:solidFill>
                <a:latin typeface="Arial" panose="020B0604020202020204" pitchFamily="34" charset="0"/>
              </a:rPr>
              <a:t>We’ve split this into two kinds of observers: observers that want to be notified on </a:t>
            </a:r>
            <a:r>
              <a:rPr lang="en-US" altLang="en-US" sz="1400" b="1">
                <a:solidFill>
                  <a:srgbClr val="000ED8"/>
                </a:solidFill>
                <a:latin typeface="Arial" panose="020B0604020202020204" pitchFamily="34" charset="0"/>
              </a:rPr>
              <a:t>every beat</a:t>
            </a:r>
            <a:r>
              <a:rPr lang="en-US" altLang="en-US" sz="1400">
                <a:solidFill>
                  <a:srgbClr val="000ED8"/>
                </a:solidFill>
                <a:latin typeface="Arial" panose="020B0604020202020204" pitchFamily="34" charset="0"/>
              </a:rPr>
              <a:t>, and observers that just want to be notified with the </a:t>
            </a:r>
            <a:r>
              <a:rPr lang="en-US" altLang="en-US" sz="1400" b="1">
                <a:solidFill>
                  <a:srgbClr val="000ED8"/>
                </a:solidFill>
                <a:latin typeface="Arial" panose="020B0604020202020204" pitchFamily="34" charset="0"/>
              </a:rPr>
              <a:t>beats per minute </a:t>
            </a:r>
            <a:r>
              <a:rPr lang="en-US" altLang="en-US" sz="1400">
                <a:solidFill>
                  <a:srgbClr val="000ED8"/>
                </a:solidFill>
                <a:latin typeface="Arial" panose="020B0604020202020204" pitchFamily="34" charset="0"/>
              </a:rPr>
              <a:t>changes.</a:t>
            </a:r>
          </a:p>
        </p:txBody>
      </p:sp>
      <p:sp>
        <p:nvSpPr>
          <p:cNvPr id="715791" name="Text Box 15"/>
          <p:cNvSpPr txBox="1">
            <a:spLocks noChangeArrowheads="1"/>
          </p:cNvSpPr>
          <p:nvPr/>
        </p:nvSpPr>
        <p:spPr bwMode="auto">
          <a:xfrm>
            <a:off x="1371600" y="5491738"/>
            <a:ext cx="2819400" cy="738664"/>
          </a:xfrm>
          <a:prstGeom prst="rect">
            <a:avLst/>
          </a:prstGeom>
          <a:solidFill>
            <a:schemeClr val="bg1"/>
          </a:solidFill>
          <a:ln w="12700" cap="rnd">
            <a:solidFill>
              <a:srgbClr val="000ED8"/>
            </a:solidFill>
            <a:prstDash val="sysDot"/>
            <a:miter lim="800000"/>
            <a:headEnd/>
            <a:tailEnd/>
          </a:ln>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400">
                <a:solidFill>
                  <a:srgbClr val="000ED8"/>
                </a:solidFill>
                <a:latin typeface="Arial" panose="020B0604020202020204" pitchFamily="34" charset="0"/>
              </a:rPr>
              <a:t>This should look familiar, these methods allow objects to register as observers for state changes.</a:t>
            </a:r>
          </a:p>
        </p:txBody>
      </p:sp>
      <p:sp>
        <p:nvSpPr>
          <p:cNvPr id="715792" name="Text Box 16"/>
          <p:cNvSpPr txBox="1">
            <a:spLocks noChangeArrowheads="1"/>
          </p:cNvSpPr>
          <p:nvPr/>
        </p:nvSpPr>
        <p:spPr bwMode="auto">
          <a:xfrm>
            <a:off x="152400" y="2471738"/>
            <a:ext cx="1981200" cy="1169551"/>
          </a:xfrm>
          <a:prstGeom prst="rect">
            <a:avLst/>
          </a:prstGeom>
          <a:solidFill>
            <a:schemeClr val="bg1"/>
          </a:solidFill>
          <a:ln w="12700" cap="rnd">
            <a:solidFill>
              <a:srgbClr val="000ED8"/>
            </a:solidFill>
            <a:prstDash val="sysDot"/>
            <a:miter lim="800000"/>
            <a:headEnd/>
            <a:tailEnd/>
          </a:ln>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400">
                <a:solidFill>
                  <a:srgbClr val="000ED8"/>
                </a:solidFill>
                <a:latin typeface="Arial" panose="020B0604020202020204" pitchFamily="34" charset="0"/>
              </a:rPr>
              <a:t>These are the methods that a controller will use to direct the model based on user interaction.</a:t>
            </a:r>
          </a:p>
        </p:txBody>
      </p:sp>
      <p:sp>
        <p:nvSpPr>
          <p:cNvPr id="715793" name="Text Box 17"/>
          <p:cNvSpPr txBox="1">
            <a:spLocks noChangeArrowheads="1"/>
          </p:cNvSpPr>
          <p:nvPr/>
        </p:nvSpPr>
        <p:spPr bwMode="auto">
          <a:xfrm>
            <a:off x="152400" y="3819525"/>
            <a:ext cx="1981200" cy="954107"/>
          </a:xfrm>
          <a:prstGeom prst="rect">
            <a:avLst/>
          </a:prstGeom>
          <a:solidFill>
            <a:schemeClr val="bg1"/>
          </a:solidFill>
          <a:ln w="12700" cap="rnd">
            <a:solidFill>
              <a:srgbClr val="000ED8"/>
            </a:solidFill>
            <a:prstDash val="sysDot"/>
            <a:miter lim="800000"/>
            <a:headEnd/>
            <a:tailEnd/>
          </a:ln>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400">
                <a:solidFill>
                  <a:srgbClr val="000ED8"/>
                </a:solidFill>
                <a:latin typeface="Arial" panose="020B0604020202020204" pitchFamily="34" charset="0"/>
              </a:rPr>
              <a:t>These methods allow the view and controller to get state and become observers.</a:t>
            </a:r>
          </a:p>
        </p:txBody>
      </p:sp>
      <p:sp>
        <p:nvSpPr>
          <p:cNvPr id="715801" name="Freeform 25"/>
          <p:cNvSpPr>
            <a:spLocks/>
          </p:cNvSpPr>
          <p:nvPr/>
        </p:nvSpPr>
        <p:spPr bwMode="auto">
          <a:xfrm>
            <a:off x="4495800" y="1670125"/>
            <a:ext cx="1295400" cy="933375"/>
          </a:xfrm>
          <a:custGeom>
            <a:avLst/>
            <a:gdLst>
              <a:gd name="T0" fmla="*/ 1056 w 1056"/>
              <a:gd name="T1" fmla="*/ 0 h 456"/>
              <a:gd name="T2" fmla="*/ 864 w 1056"/>
              <a:gd name="T3" fmla="*/ 384 h 456"/>
              <a:gd name="T4" fmla="*/ 0 w 1056"/>
              <a:gd name="T5" fmla="*/ 432 h 456"/>
              <a:gd name="T6" fmla="*/ 0 60000 65536"/>
              <a:gd name="T7" fmla="*/ 0 60000 65536"/>
              <a:gd name="T8" fmla="*/ 0 60000 65536"/>
              <a:gd name="T9" fmla="*/ 0 w 1056"/>
              <a:gd name="T10" fmla="*/ 0 h 456"/>
              <a:gd name="T11" fmla="*/ 1056 w 1056"/>
              <a:gd name="T12" fmla="*/ 456 h 456"/>
            </a:gdLst>
            <a:ahLst/>
            <a:cxnLst>
              <a:cxn ang="T6">
                <a:pos x="T0" y="T1"/>
              </a:cxn>
              <a:cxn ang="T7">
                <a:pos x="T2" y="T3"/>
              </a:cxn>
              <a:cxn ang="T8">
                <a:pos x="T4" y="T5"/>
              </a:cxn>
            </a:cxnLst>
            <a:rect l="T9" t="T10" r="T11" b="T12"/>
            <a:pathLst>
              <a:path w="1056" h="456">
                <a:moveTo>
                  <a:pt x="1056" y="0"/>
                </a:moveTo>
                <a:cubicBezTo>
                  <a:pt x="1048" y="156"/>
                  <a:pt x="1040" y="312"/>
                  <a:pt x="864" y="384"/>
                </a:cubicBezTo>
                <a:cubicBezTo>
                  <a:pt x="688" y="456"/>
                  <a:pt x="344" y="444"/>
                  <a:pt x="0" y="432"/>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square" anchor="ctr">
            <a:no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eaLnBrk="1" hangingPunct="1"/>
            <a:endParaRPr lang="en-US" altLang="en-US"/>
          </a:p>
        </p:txBody>
      </p:sp>
      <p:sp>
        <p:nvSpPr>
          <p:cNvPr id="715802" name="Freeform 26"/>
          <p:cNvSpPr>
            <a:spLocks/>
          </p:cNvSpPr>
          <p:nvPr/>
        </p:nvSpPr>
        <p:spPr bwMode="auto">
          <a:xfrm>
            <a:off x="3581400" y="2316640"/>
            <a:ext cx="2374900" cy="585309"/>
          </a:xfrm>
          <a:custGeom>
            <a:avLst/>
            <a:gdLst>
              <a:gd name="T0" fmla="*/ 1440 w 1440"/>
              <a:gd name="T1" fmla="*/ 0 h 112"/>
              <a:gd name="T2" fmla="*/ 1056 w 1440"/>
              <a:gd name="T3" fmla="*/ 96 h 112"/>
              <a:gd name="T4" fmla="*/ 0 w 1440"/>
              <a:gd name="T5" fmla="*/ 96 h 112"/>
              <a:gd name="T6" fmla="*/ 0 60000 65536"/>
              <a:gd name="T7" fmla="*/ 0 60000 65536"/>
              <a:gd name="T8" fmla="*/ 0 60000 65536"/>
              <a:gd name="T9" fmla="*/ 0 w 1440"/>
              <a:gd name="T10" fmla="*/ 0 h 112"/>
              <a:gd name="T11" fmla="*/ 1440 w 1440"/>
              <a:gd name="T12" fmla="*/ 112 h 112"/>
            </a:gdLst>
            <a:ahLst/>
            <a:cxnLst>
              <a:cxn ang="T6">
                <a:pos x="T0" y="T1"/>
              </a:cxn>
              <a:cxn ang="T7">
                <a:pos x="T2" y="T3"/>
              </a:cxn>
              <a:cxn ang="T8">
                <a:pos x="T4" y="T5"/>
              </a:cxn>
            </a:cxnLst>
            <a:rect l="T9" t="T10" r="T11" b="T12"/>
            <a:pathLst>
              <a:path w="1440" h="112">
                <a:moveTo>
                  <a:pt x="1440" y="0"/>
                </a:moveTo>
                <a:cubicBezTo>
                  <a:pt x="1368" y="40"/>
                  <a:pt x="1296" y="80"/>
                  <a:pt x="1056" y="96"/>
                </a:cubicBezTo>
                <a:cubicBezTo>
                  <a:pt x="816" y="112"/>
                  <a:pt x="408" y="104"/>
                  <a:pt x="0" y="96"/>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eaLnBrk="1" hangingPunct="1"/>
            <a:endParaRPr lang="en-US" altLang="en-US"/>
          </a:p>
        </p:txBody>
      </p:sp>
      <p:sp>
        <p:nvSpPr>
          <p:cNvPr id="715803" name="Freeform 27"/>
          <p:cNvSpPr>
            <a:spLocks/>
          </p:cNvSpPr>
          <p:nvPr/>
        </p:nvSpPr>
        <p:spPr bwMode="auto">
          <a:xfrm>
            <a:off x="3733800" y="2316640"/>
            <a:ext cx="2387600" cy="796446"/>
          </a:xfrm>
          <a:custGeom>
            <a:avLst/>
            <a:gdLst>
              <a:gd name="T0" fmla="*/ 1440 w 1440"/>
              <a:gd name="T1" fmla="*/ 0 h 112"/>
              <a:gd name="T2" fmla="*/ 1056 w 1440"/>
              <a:gd name="T3" fmla="*/ 96 h 112"/>
              <a:gd name="T4" fmla="*/ 0 w 1440"/>
              <a:gd name="T5" fmla="*/ 96 h 112"/>
              <a:gd name="T6" fmla="*/ 0 60000 65536"/>
              <a:gd name="T7" fmla="*/ 0 60000 65536"/>
              <a:gd name="T8" fmla="*/ 0 60000 65536"/>
              <a:gd name="T9" fmla="*/ 0 w 1440"/>
              <a:gd name="T10" fmla="*/ 0 h 112"/>
              <a:gd name="T11" fmla="*/ 1440 w 1440"/>
              <a:gd name="T12" fmla="*/ 112 h 112"/>
            </a:gdLst>
            <a:ahLst/>
            <a:cxnLst>
              <a:cxn ang="T6">
                <a:pos x="T0" y="T1"/>
              </a:cxn>
              <a:cxn ang="T7">
                <a:pos x="T2" y="T3"/>
              </a:cxn>
              <a:cxn ang="T8">
                <a:pos x="T4" y="T5"/>
              </a:cxn>
            </a:cxnLst>
            <a:rect l="T9" t="T10" r="T11" b="T12"/>
            <a:pathLst>
              <a:path w="1440" h="112">
                <a:moveTo>
                  <a:pt x="1440" y="0"/>
                </a:moveTo>
                <a:cubicBezTo>
                  <a:pt x="1368" y="40"/>
                  <a:pt x="1296" y="80"/>
                  <a:pt x="1056" y="96"/>
                </a:cubicBezTo>
                <a:cubicBezTo>
                  <a:pt x="816" y="112"/>
                  <a:pt x="408" y="104"/>
                  <a:pt x="0" y="96"/>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square" anchor="ctr">
            <a:no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eaLnBrk="1" hangingPunct="1"/>
            <a:endParaRPr lang="en-US" altLang="en-US"/>
          </a:p>
        </p:txBody>
      </p:sp>
      <p:sp>
        <p:nvSpPr>
          <p:cNvPr id="715804" name="Line 28"/>
          <p:cNvSpPr>
            <a:spLocks noChangeShapeType="1"/>
          </p:cNvSpPr>
          <p:nvPr/>
        </p:nvSpPr>
        <p:spPr bwMode="auto">
          <a:xfrm flipH="1">
            <a:off x="4800600" y="3113086"/>
            <a:ext cx="1320800" cy="179389"/>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en-US"/>
          </a:p>
        </p:txBody>
      </p:sp>
      <p:sp>
        <p:nvSpPr>
          <p:cNvPr id="715805" name="Line 29"/>
          <p:cNvSpPr>
            <a:spLocks noChangeShapeType="1"/>
          </p:cNvSpPr>
          <p:nvPr/>
        </p:nvSpPr>
        <p:spPr bwMode="auto">
          <a:xfrm flipH="1">
            <a:off x="4114800" y="3733800"/>
            <a:ext cx="25908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en-US"/>
          </a:p>
        </p:txBody>
      </p:sp>
      <p:sp>
        <p:nvSpPr>
          <p:cNvPr id="715806" name="Freeform 30"/>
          <p:cNvSpPr>
            <a:spLocks/>
          </p:cNvSpPr>
          <p:nvPr/>
        </p:nvSpPr>
        <p:spPr bwMode="auto">
          <a:xfrm>
            <a:off x="6553200" y="4533899"/>
            <a:ext cx="546100" cy="957839"/>
          </a:xfrm>
          <a:custGeom>
            <a:avLst/>
            <a:gdLst>
              <a:gd name="T0" fmla="*/ 240 w 392"/>
              <a:gd name="T1" fmla="*/ 720 h 720"/>
              <a:gd name="T2" fmla="*/ 384 w 392"/>
              <a:gd name="T3" fmla="*/ 432 h 720"/>
              <a:gd name="T4" fmla="*/ 288 w 392"/>
              <a:gd name="T5" fmla="*/ 144 h 720"/>
              <a:gd name="T6" fmla="*/ 0 w 392"/>
              <a:gd name="T7" fmla="*/ 0 h 720"/>
              <a:gd name="T8" fmla="*/ 0 60000 65536"/>
              <a:gd name="T9" fmla="*/ 0 60000 65536"/>
              <a:gd name="T10" fmla="*/ 0 60000 65536"/>
              <a:gd name="T11" fmla="*/ 0 60000 65536"/>
              <a:gd name="T12" fmla="*/ 0 w 392"/>
              <a:gd name="T13" fmla="*/ 0 h 720"/>
              <a:gd name="T14" fmla="*/ 392 w 392"/>
              <a:gd name="T15" fmla="*/ 720 h 720"/>
            </a:gdLst>
            <a:ahLst/>
            <a:cxnLst>
              <a:cxn ang="T8">
                <a:pos x="T0" y="T1"/>
              </a:cxn>
              <a:cxn ang="T9">
                <a:pos x="T2" y="T3"/>
              </a:cxn>
              <a:cxn ang="T10">
                <a:pos x="T4" y="T5"/>
              </a:cxn>
              <a:cxn ang="T11">
                <a:pos x="T6" y="T7"/>
              </a:cxn>
            </a:cxnLst>
            <a:rect l="T12" t="T13" r="T14" b="T15"/>
            <a:pathLst>
              <a:path w="392" h="720">
                <a:moveTo>
                  <a:pt x="240" y="720"/>
                </a:moveTo>
                <a:cubicBezTo>
                  <a:pt x="308" y="624"/>
                  <a:pt x="376" y="528"/>
                  <a:pt x="384" y="432"/>
                </a:cubicBezTo>
                <a:cubicBezTo>
                  <a:pt x="392" y="336"/>
                  <a:pt x="352" y="216"/>
                  <a:pt x="288" y="144"/>
                </a:cubicBezTo>
                <a:cubicBezTo>
                  <a:pt x="224" y="72"/>
                  <a:pt x="112" y="36"/>
                  <a:pt x="0" y="0"/>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no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eaLnBrk="1" hangingPunct="1"/>
            <a:endParaRPr lang="en-US" altLang="en-US"/>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578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579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1579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1578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578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1580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1578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1580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15802"/>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1578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1580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1578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15805"/>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1579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15806"/>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1579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157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5783" grpId="0" animBg="1"/>
      <p:bldP spid="715784" grpId="0" animBg="1"/>
      <p:bldP spid="715785" grpId="0" animBg="1"/>
      <p:bldP spid="715786" grpId="0" animBg="1"/>
      <p:bldP spid="715787" grpId="0" animBg="1"/>
      <p:bldP spid="715788" grpId="0" animBg="1"/>
      <p:bldP spid="715789" grpId="0" animBg="1"/>
      <p:bldP spid="715790" grpId="0" animBg="1"/>
      <p:bldP spid="715791" grpId="0" animBg="1"/>
      <p:bldP spid="715792" grpId="0" animBg="1"/>
      <p:bldP spid="715793" grpId="0" animBg="1"/>
      <p:bldP spid="715801" grpId="0" animBg="1"/>
      <p:bldP spid="715802" grpId="0" animBg="1"/>
      <p:bldP spid="715803" grpId="0" animBg="1"/>
      <p:bldP spid="715804" grpId="0" animBg="1"/>
      <p:bldP spid="715805" grpId="0" animBg="1"/>
      <p:bldP spid="71580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3"/>
          <p:cNvSpPr>
            <a:spLocks noGrp="1" noChangeArrowheads="1"/>
          </p:cNvSpPr>
          <p:nvPr>
            <p:ph type="title"/>
          </p:nvPr>
        </p:nvSpPr>
        <p:spPr>
          <a:xfrm>
            <a:off x="457200" y="409575"/>
            <a:ext cx="8229600" cy="657225"/>
          </a:xfrm>
        </p:spPr>
        <p:txBody>
          <a:bodyPr/>
          <a:lstStyle/>
          <a:p>
            <a:r>
              <a:rPr lang="en-US" altLang="en-US"/>
              <a:t>BeatModel class….</a:t>
            </a:r>
          </a:p>
        </p:txBody>
      </p:sp>
      <p:sp>
        <p:nvSpPr>
          <p:cNvPr id="2" name="Date Placeholder 1"/>
          <p:cNvSpPr>
            <a:spLocks noGrp="1"/>
          </p:cNvSpPr>
          <p:nvPr>
            <p:ph type="dt" sz="half" idx="10"/>
          </p:nvPr>
        </p:nvSpPr>
        <p:spPr>
          <a:xfrm>
            <a:off x="457200" y="6203732"/>
            <a:ext cx="2133600" cy="320675"/>
          </a:xfrm>
        </p:spPr>
        <p:txBody>
          <a:bodyPr/>
          <a:lstStyle/>
          <a:p>
            <a:r>
              <a:rPr lang="en-US" altLang="en-US"/>
              <a:t>20/12/2013</a:t>
            </a:r>
          </a:p>
        </p:txBody>
      </p:sp>
      <p:sp>
        <p:nvSpPr>
          <p:cNvPr id="4" name="Slide Number Placeholder 3"/>
          <p:cNvSpPr>
            <a:spLocks noGrp="1"/>
          </p:cNvSpPr>
          <p:nvPr>
            <p:ph type="sldNum" sz="quarter" idx="12"/>
          </p:nvPr>
        </p:nvSpPr>
        <p:spPr/>
        <p:txBody>
          <a:bodyPr/>
          <a:lstStyle/>
          <a:p>
            <a:fld id="{13A1A6BD-BC92-44CD-94BB-5C9E64120765}" type="slidenum">
              <a:rPr lang="en-US" altLang="en-US" smtClean="0"/>
              <a:pPr/>
              <a:t>34</a:t>
            </a:fld>
            <a:endParaRPr lang="en-US" altLang="en-US"/>
          </a:p>
        </p:txBody>
      </p:sp>
      <p:sp>
        <p:nvSpPr>
          <p:cNvPr id="31746" name="Slide Number Placeholder 4"/>
          <p:cNvSpPr txBox="1">
            <a:spLocks noGrp="1"/>
          </p:cNvSpPr>
          <p:nvPr/>
        </p:nvSpPr>
        <p:spPr bwMode="auto">
          <a:xfrm>
            <a:off x="6553200" y="6203732"/>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gn="r" eaLnBrk="1" hangingPunct="1">
              <a:lnSpc>
                <a:spcPct val="100000"/>
              </a:lnSpc>
              <a:spcBef>
                <a:spcPct val="0"/>
              </a:spcBef>
              <a:buClrTx/>
              <a:buSzTx/>
              <a:buFontTx/>
              <a:buNone/>
            </a:pPr>
            <a:fld id="{8804EC57-85CA-45E7-9276-9B3B58CEBEDB}" type="slidenum">
              <a:rPr lang="en-US" altLang="en-US" sz="1200">
                <a:latin typeface="Arial Black" pitchFamily="34" charset="0"/>
              </a:rPr>
              <a:pPr algn="r" eaLnBrk="1" hangingPunct="1">
                <a:lnSpc>
                  <a:spcPct val="100000"/>
                </a:lnSpc>
                <a:spcBef>
                  <a:spcPct val="0"/>
                </a:spcBef>
                <a:buClrTx/>
                <a:buSzTx/>
                <a:buFontTx/>
                <a:buNone/>
              </a:pPr>
              <a:t>34</a:t>
            </a:fld>
            <a:endParaRPr lang="en-US" altLang="en-US" sz="1200">
              <a:latin typeface="Arial Black" pitchFamily="34" charset="0"/>
            </a:endParaRPr>
          </a:p>
        </p:txBody>
      </p:sp>
      <p:sp>
        <p:nvSpPr>
          <p:cNvPr id="31747" name="Text Box 26"/>
          <p:cNvSpPr txBox="1">
            <a:spLocks noChangeArrowheads="1"/>
          </p:cNvSpPr>
          <p:nvPr/>
        </p:nvSpPr>
        <p:spPr bwMode="auto">
          <a:xfrm>
            <a:off x="457200" y="1022132"/>
            <a:ext cx="8229600" cy="5780044"/>
          </a:xfrm>
          <a:prstGeom prst="rect">
            <a:avLst/>
          </a:prstGeom>
          <a:solidFill>
            <a:srgbClr val="FFFFCC"/>
          </a:solidFill>
          <a:ln w="9525" algn="ctr">
            <a:solidFill>
              <a:schemeClr val="tx1"/>
            </a:solidFill>
            <a:miter lim="800000"/>
            <a:headEnd/>
            <a:tailEnd type="none" w="lg" len="lg"/>
          </a:ln>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eaLnBrk="1" hangingPunct="1">
              <a:spcBef>
                <a:spcPct val="0"/>
              </a:spcBef>
              <a:buClr>
                <a:schemeClr val="bg2"/>
              </a:buClr>
              <a:buSzPct val="75000"/>
              <a:buFont typeface="Wingdings" pitchFamily="2" charset="2"/>
              <a:buNone/>
            </a:pPr>
            <a:r>
              <a:rPr lang="en-US" altLang="en-US" sz="1400" b="1">
                <a:solidFill>
                  <a:srgbClr val="7F0055"/>
                </a:solidFill>
                <a:latin typeface="Consolas" panose="020B0609020204030204" pitchFamily="49" charset="0"/>
                <a:ea typeface="Times New Roman" panose="02020603050405020304" pitchFamily="18" charset="0"/>
              </a:rPr>
              <a:t>public</a:t>
            </a:r>
            <a:r>
              <a:rPr lang="en-US" altLang="en-US" sz="1400">
                <a:latin typeface="Consolas" panose="020B0609020204030204" pitchFamily="49" charset="0"/>
                <a:cs typeface="Consolas" panose="020B0609020204030204" pitchFamily="49" charset="0"/>
              </a:rPr>
              <a:t> </a:t>
            </a:r>
            <a:r>
              <a:rPr lang="en-US" altLang="en-US" sz="1400" b="1">
                <a:solidFill>
                  <a:srgbClr val="7F0055"/>
                </a:solidFill>
                <a:latin typeface="Consolas" panose="020B0609020204030204" pitchFamily="49" charset="0"/>
                <a:ea typeface="Times New Roman" panose="02020603050405020304" pitchFamily="18" charset="0"/>
              </a:rPr>
              <a:t>class</a:t>
            </a:r>
            <a:r>
              <a:rPr lang="en-US" altLang="en-US" sz="1400">
                <a:latin typeface="Consolas" panose="020B0609020204030204" pitchFamily="49" charset="0"/>
                <a:cs typeface="Consolas" panose="020B0609020204030204" pitchFamily="49" charset="0"/>
              </a:rPr>
              <a:t> BeatModel </a:t>
            </a:r>
            <a:r>
              <a:rPr lang="en-US" altLang="en-US" sz="1400" b="1">
                <a:solidFill>
                  <a:srgbClr val="7F0055"/>
                </a:solidFill>
                <a:latin typeface="Consolas" panose="020B0609020204030204" pitchFamily="49" charset="0"/>
                <a:ea typeface="Times New Roman" panose="02020603050405020304" pitchFamily="18" charset="0"/>
              </a:rPr>
              <a:t>implements</a:t>
            </a:r>
            <a:r>
              <a:rPr lang="en-US" altLang="en-US" sz="1400">
                <a:latin typeface="Consolas" panose="020B0609020204030204" pitchFamily="49" charset="0"/>
                <a:cs typeface="Consolas" panose="020B0609020204030204" pitchFamily="49" charset="0"/>
              </a:rPr>
              <a:t> BeatModelInterface, MetaEventListener {</a:t>
            </a:r>
          </a:p>
          <a:p>
            <a:pPr eaLnBrk="1" hangingPunct="1">
              <a:spcBef>
                <a:spcPct val="0"/>
              </a:spcBef>
              <a:buClr>
                <a:schemeClr val="bg2"/>
              </a:buClr>
              <a:buSzPct val="75000"/>
              <a:buFont typeface="Wingdings" pitchFamily="2" charset="2"/>
              <a:buNone/>
            </a:pPr>
            <a:r>
              <a:rPr lang="en-US" altLang="en-US" sz="1400">
                <a:latin typeface="Consolas" panose="020B0609020204030204" pitchFamily="49" charset="0"/>
                <a:cs typeface="Consolas" panose="020B0609020204030204" pitchFamily="49" charset="0"/>
              </a:rPr>
              <a:t>  Sequencer sequencer;</a:t>
            </a:r>
          </a:p>
          <a:p>
            <a:pPr eaLnBrk="1" hangingPunct="1">
              <a:spcBef>
                <a:spcPct val="0"/>
              </a:spcBef>
              <a:buClr>
                <a:schemeClr val="bg2"/>
              </a:buClr>
              <a:buSzPct val="75000"/>
              <a:buFont typeface="Wingdings" pitchFamily="2" charset="2"/>
              <a:buNone/>
            </a:pPr>
            <a:r>
              <a:rPr lang="en-US" altLang="en-US" sz="1400">
                <a:latin typeface="Consolas" panose="020B0609020204030204" pitchFamily="49" charset="0"/>
                <a:cs typeface="Consolas" panose="020B0609020204030204" pitchFamily="49" charset="0"/>
              </a:rPr>
              <a:t>  ArrayList beatObservers = </a:t>
            </a:r>
            <a:r>
              <a:rPr lang="en-US" altLang="en-US" sz="1400" b="1">
                <a:solidFill>
                  <a:srgbClr val="7F0055"/>
                </a:solidFill>
                <a:latin typeface="Consolas" panose="020B0609020204030204" pitchFamily="49" charset="0"/>
                <a:ea typeface="Times New Roman" panose="02020603050405020304" pitchFamily="18" charset="0"/>
              </a:rPr>
              <a:t>new</a:t>
            </a:r>
            <a:r>
              <a:rPr lang="en-US" altLang="en-US" sz="1400">
                <a:latin typeface="Consolas" panose="020B0609020204030204" pitchFamily="49" charset="0"/>
                <a:cs typeface="Consolas" panose="020B0609020204030204" pitchFamily="49" charset="0"/>
              </a:rPr>
              <a:t> ArrayList();</a:t>
            </a:r>
          </a:p>
          <a:p>
            <a:pPr eaLnBrk="1" hangingPunct="1">
              <a:spcBef>
                <a:spcPct val="0"/>
              </a:spcBef>
              <a:buClr>
                <a:schemeClr val="bg2"/>
              </a:buClr>
              <a:buSzPct val="75000"/>
              <a:buFont typeface="Wingdings" pitchFamily="2" charset="2"/>
              <a:buNone/>
            </a:pPr>
            <a:r>
              <a:rPr lang="en-US" altLang="en-US" sz="1400">
                <a:latin typeface="Consolas" panose="020B0609020204030204" pitchFamily="49" charset="0"/>
                <a:cs typeface="Consolas" panose="020B0609020204030204" pitchFamily="49" charset="0"/>
              </a:rPr>
              <a:t>  ArrayList bpmObservers = </a:t>
            </a:r>
            <a:r>
              <a:rPr lang="en-US" altLang="en-US" sz="1400" b="1">
                <a:solidFill>
                  <a:srgbClr val="7F0055"/>
                </a:solidFill>
                <a:latin typeface="Consolas" panose="020B0609020204030204" pitchFamily="49" charset="0"/>
                <a:ea typeface="Times New Roman" panose="02020603050405020304" pitchFamily="18" charset="0"/>
              </a:rPr>
              <a:t>new</a:t>
            </a:r>
            <a:r>
              <a:rPr lang="en-US" altLang="en-US" sz="1400">
                <a:latin typeface="Consolas" panose="020B0609020204030204" pitchFamily="49" charset="0"/>
                <a:cs typeface="Consolas" panose="020B0609020204030204" pitchFamily="49" charset="0"/>
              </a:rPr>
              <a:t> ArrayList();</a:t>
            </a:r>
          </a:p>
          <a:p>
            <a:pPr eaLnBrk="1" hangingPunct="1">
              <a:spcBef>
                <a:spcPct val="0"/>
              </a:spcBef>
              <a:buClr>
                <a:schemeClr val="bg2"/>
              </a:buClr>
              <a:buSzPct val="75000"/>
              <a:buFont typeface="Wingdings" pitchFamily="2" charset="2"/>
              <a:buNone/>
            </a:pPr>
            <a:r>
              <a:rPr lang="en-US" altLang="en-US" sz="1400">
                <a:latin typeface="Consolas" panose="020B0609020204030204" pitchFamily="49" charset="0"/>
                <a:cs typeface="Consolas" panose="020B0609020204030204" pitchFamily="49" charset="0"/>
              </a:rPr>
              <a:t>  </a:t>
            </a:r>
            <a:r>
              <a:rPr lang="en-US" altLang="en-US" sz="1400" b="1">
                <a:solidFill>
                  <a:srgbClr val="7F0055"/>
                </a:solidFill>
                <a:latin typeface="Consolas" panose="020B0609020204030204" pitchFamily="49" charset="0"/>
                <a:ea typeface="Times New Roman" panose="02020603050405020304" pitchFamily="18" charset="0"/>
              </a:rPr>
              <a:t>int</a:t>
            </a:r>
            <a:r>
              <a:rPr lang="en-US" altLang="en-US" sz="1400">
                <a:latin typeface="Consolas" panose="020B0609020204030204" pitchFamily="49" charset="0"/>
                <a:cs typeface="Consolas" panose="020B0609020204030204" pitchFamily="49" charset="0"/>
              </a:rPr>
              <a:t> bpm = 90;</a:t>
            </a:r>
          </a:p>
          <a:p>
            <a:pPr eaLnBrk="1" hangingPunct="1">
              <a:spcBef>
                <a:spcPct val="0"/>
              </a:spcBef>
              <a:buClr>
                <a:schemeClr val="bg2"/>
              </a:buClr>
              <a:buSzPct val="75000"/>
              <a:buFont typeface="Wingdings" pitchFamily="2" charset="2"/>
              <a:buNone/>
            </a:pPr>
            <a:r>
              <a:rPr lang="en-US" altLang="en-US" sz="1400">
                <a:latin typeface="Consolas" panose="020B0609020204030204" pitchFamily="49" charset="0"/>
                <a:cs typeface="Consolas" panose="020B0609020204030204" pitchFamily="49" charset="0"/>
              </a:rPr>
              <a:t>  // other instance variables</a:t>
            </a:r>
          </a:p>
          <a:p>
            <a:pPr eaLnBrk="1" hangingPunct="1">
              <a:spcBef>
                <a:spcPct val="0"/>
              </a:spcBef>
              <a:buClr>
                <a:schemeClr val="bg2"/>
              </a:buClr>
              <a:buSzPct val="75000"/>
              <a:buFont typeface="Wingdings" pitchFamily="2" charset="2"/>
              <a:buNone/>
            </a:pPr>
            <a:r>
              <a:rPr lang="en-US" altLang="en-US" sz="1400">
                <a:latin typeface="Consolas" panose="020B0609020204030204" pitchFamily="49" charset="0"/>
                <a:cs typeface="Consolas" panose="020B0609020204030204" pitchFamily="49" charset="0"/>
              </a:rPr>
              <a:t>    </a:t>
            </a:r>
          </a:p>
          <a:p>
            <a:pPr eaLnBrk="1" hangingPunct="1">
              <a:spcBef>
                <a:spcPct val="0"/>
              </a:spcBef>
              <a:buClr>
                <a:schemeClr val="bg2"/>
              </a:buClr>
              <a:buSzPct val="75000"/>
              <a:buFont typeface="Wingdings" pitchFamily="2" charset="2"/>
              <a:buNone/>
            </a:pPr>
            <a:r>
              <a:rPr lang="en-US" altLang="en-US" sz="1400">
                <a:latin typeface="Consolas" panose="020B0609020204030204" pitchFamily="49" charset="0"/>
                <a:cs typeface="Consolas" panose="020B0609020204030204" pitchFamily="49" charset="0"/>
              </a:rPr>
              <a:t>  </a:t>
            </a:r>
            <a:r>
              <a:rPr lang="en-US" altLang="en-US" sz="1400" b="1">
                <a:solidFill>
                  <a:srgbClr val="7F0055"/>
                </a:solidFill>
                <a:latin typeface="Consolas" panose="020B0609020204030204" pitchFamily="49" charset="0"/>
                <a:ea typeface="Times New Roman" panose="02020603050405020304" pitchFamily="18" charset="0"/>
              </a:rPr>
              <a:t>public</a:t>
            </a:r>
            <a:r>
              <a:rPr lang="en-US" altLang="en-US" sz="1400">
                <a:latin typeface="Consolas" panose="020B0609020204030204" pitchFamily="49" charset="0"/>
                <a:cs typeface="Consolas" panose="020B0609020204030204" pitchFamily="49" charset="0"/>
              </a:rPr>
              <a:t> </a:t>
            </a:r>
            <a:r>
              <a:rPr lang="en-US" altLang="en-US" sz="1400" b="1">
                <a:solidFill>
                  <a:srgbClr val="7F0055"/>
                </a:solidFill>
                <a:latin typeface="Consolas" panose="020B0609020204030204" pitchFamily="49" charset="0"/>
                <a:ea typeface="Times New Roman" panose="02020603050405020304" pitchFamily="18" charset="0"/>
              </a:rPr>
              <a:t>void</a:t>
            </a:r>
            <a:r>
              <a:rPr lang="en-US" altLang="en-US" sz="1400">
                <a:latin typeface="Consolas" panose="020B0609020204030204" pitchFamily="49" charset="0"/>
                <a:cs typeface="Consolas" panose="020B0609020204030204" pitchFamily="49" charset="0"/>
              </a:rPr>
              <a:t> initialize() {</a:t>
            </a:r>
          </a:p>
          <a:p>
            <a:pPr eaLnBrk="1" hangingPunct="1">
              <a:spcBef>
                <a:spcPct val="0"/>
              </a:spcBef>
              <a:buClr>
                <a:schemeClr val="bg2"/>
              </a:buClr>
              <a:buSzPct val="75000"/>
              <a:buFont typeface="Wingdings" pitchFamily="2" charset="2"/>
              <a:buNone/>
            </a:pPr>
            <a:r>
              <a:rPr lang="en-US" altLang="en-US" sz="1400">
                <a:latin typeface="Consolas" panose="020B0609020204030204" pitchFamily="49" charset="0"/>
                <a:cs typeface="Consolas" panose="020B0609020204030204" pitchFamily="49" charset="0"/>
              </a:rPr>
              <a:t>    setUpMidi();</a:t>
            </a:r>
          </a:p>
          <a:p>
            <a:pPr eaLnBrk="1" hangingPunct="1">
              <a:spcBef>
                <a:spcPct val="0"/>
              </a:spcBef>
              <a:buClr>
                <a:schemeClr val="bg2"/>
              </a:buClr>
              <a:buSzPct val="75000"/>
              <a:buFont typeface="Wingdings" pitchFamily="2" charset="2"/>
              <a:buNone/>
            </a:pPr>
            <a:r>
              <a:rPr lang="en-US" altLang="en-US" sz="1400">
                <a:latin typeface="Consolas" panose="020B0609020204030204" pitchFamily="49" charset="0"/>
                <a:cs typeface="Consolas" panose="020B0609020204030204" pitchFamily="49" charset="0"/>
              </a:rPr>
              <a:t>    buildTrackAndStart();</a:t>
            </a:r>
          </a:p>
          <a:p>
            <a:pPr eaLnBrk="1" hangingPunct="1">
              <a:spcBef>
                <a:spcPct val="0"/>
              </a:spcBef>
              <a:buClr>
                <a:schemeClr val="bg2"/>
              </a:buClr>
              <a:buSzPct val="75000"/>
              <a:buFont typeface="Wingdings" pitchFamily="2" charset="2"/>
              <a:buNone/>
            </a:pPr>
            <a:r>
              <a:rPr lang="en-US" altLang="en-US" sz="1400">
                <a:latin typeface="Consolas" panose="020B0609020204030204" pitchFamily="49" charset="0"/>
                <a:cs typeface="Consolas" panose="020B0609020204030204" pitchFamily="49" charset="0"/>
              </a:rPr>
              <a:t>  }	</a:t>
            </a:r>
          </a:p>
          <a:p>
            <a:pPr eaLnBrk="1" hangingPunct="1">
              <a:spcBef>
                <a:spcPct val="0"/>
              </a:spcBef>
              <a:buClr>
                <a:schemeClr val="bg2"/>
              </a:buClr>
              <a:buSzPct val="75000"/>
              <a:buFont typeface="Wingdings" pitchFamily="2" charset="2"/>
              <a:buNone/>
            </a:pPr>
            <a:r>
              <a:rPr lang="en-US" altLang="en-US" sz="1400">
                <a:latin typeface="Consolas" panose="020B0609020204030204" pitchFamily="49" charset="0"/>
                <a:cs typeface="Consolas" panose="020B0609020204030204" pitchFamily="49" charset="0"/>
              </a:rPr>
              <a:t>  </a:t>
            </a:r>
            <a:r>
              <a:rPr lang="en-US" altLang="en-US" sz="1400" b="1">
                <a:solidFill>
                  <a:srgbClr val="7F0055"/>
                </a:solidFill>
                <a:latin typeface="Consolas" panose="020B0609020204030204" pitchFamily="49" charset="0"/>
                <a:ea typeface="Times New Roman" panose="02020603050405020304" pitchFamily="18" charset="0"/>
              </a:rPr>
              <a:t>public</a:t>
            </a:r>
            <a:r>
              <a:rPr lang="en-US" altLang="en-US" sz="1400">
                <a:latin typeface="Consolas" panose="020B0609020204030204" pitchFamily="49" charset="0"/>
                <a:cs typeface="Consolas" panose="020B0609020204030204" pitchFamily="49" charset="0"/>
              </a:rPr>
              <a:t> </a:t>
            </a:r>
            <a:r>
              <a:rPr lang="en-US" altLang="en-US" sz="1400" b="1">
                <a:solidFill>
                  <a:srgbClr val="7F0055"/>
                </a:solidFill>
                <a:latin typeface="Consolas" panose="020B0609020204030204" pitchFamily="49" charset="0"/>
                <a:ea typeface="Times New Roman" panose="02020603050405020304" pitchFamily="18" charset="0"/>
              </a:rPr>
              <a:t>void</a:t>
            </a:r>
            <a:r>
              <a:rPr lang="en-US" altLang="en-US" sz="1400">
                <a:latin typeface="Consolas" panose="020B0609020204030204" pitchFamily="49" charset="0"/>
                <a:cs typeface="Consolas" panose="020B0609020204030204" pitchFamily="49" charset="0"/>
              </a:rPr>
              <a:t> on() {</a:t>
            </a:r>
          </a:p>
          <a:p>
            <a:pPr eaLnBrk="1" hangingPunct="1">
              <a:spcBef>
                <a:spcPct val="0"/>
              </a:spcBef>
              <a:buClr>
                <a:schemeClr val="bg2"/>
              </a:buClr>
              <a:buSzPct val="75000"/>
              <a:buFont typeface="Wingdings" pitchFamily="2" charset="2"/>
              <a:buNone/>
            </a:pPr>
            <a:r>
              <a:rPr lang="en-US" altLang="en-US" sz="1400">
                <a:latin typeface="Consolas" panose="020B0609020204030204" pitchFamily="49" charset="0"/>
                <a:cs typeface="Consolas" panose="020B0609020204030204" pitchFamily="49" charset="0"/>
              </a:rPr>
              <a:t>    sequencer.start();</a:t>
            </a:r>
          </a:p>
          <a:p>
            <a:pPr eaLnBrk="1" hangingPunct="1">
              <a:spcBef>
                <a:spcPct val="0"/>
              </a:spcBef>
              <a:buClr>
                <a:schemeClr val="bg2"/>
              </a:buClr>
              <a:buSzPct val="75000"/>
              <a:buFont typeface="Wingdings" pitchFamily="2" charset="2"/>
              <a:buNone/>
            </a:pPr>
            <a:r>
              <a:rPr lang="en-US" altLang="en-US" sz="1400">
                <a:latin typeface="Consolas" panose="020B0609020204030204" pitchFamily="49" charset="0"/>
                <a:cs typeface="Consolas" panose="020B0609020204030204" pitchFamily="49" charset="0"/>
              </a:rPr>
              <a:t>    setBPM(90);</a:t>
            </a:r>
          </a:p>
          <a:p>
            <a:pPr eaLnBrk="1" hangingPunct="1">
              <a:spcBef>
                <a:spcPct val="0"/>
              </a:spcBef>
              <a:buClr>
                <a:schemeClr val="bg2"/>
              </a:buClr>
              <a:buSzPct val="75000"/>
              <a:buFont typeface="Wingdings" pitchFamily="2" charset="2"/>
              <a:buNone/>
            </a:pPr>
            <a:r>
              <a:rPr lang="en-US" altLang="en-US" sz="1400">
                <a:latin typeface="Consolas" panose="020B0609020204030204" pitchFamily="49" charset="0"/>
                <a:cs typeface="Consolas" panose="020B0609020204030204" pitchFamily="49" charset="0"/>
              </a:rPr>
              <a:t>  }</a:t>
            </a:r>
          </a:p>
          <a:p>
            <a:pPr eaLnBrk="1" hangingPunct="1">
              <a:spcBef>
                <a:spcPct val="0"/>
              </a:spcBef>
              <a:buClr>
                <a:schemeClr val="bg2"/>
              </a:buClr>
              <a:buSzPct val="75000"/>
              <a:buFont typeface="Wingdings" pitchFamily="2" charset="2"/>
              <a:buNone/>
            </a:pPr>
            <a:r>
              <a:rPr lang="en-US" altLang="en-US" sz="1400">
                <a:latin typeface="Consolas" panose="020B0609020204030204" pitchFamily="49" charset="0"/>
                <a:cs typeface="Consolas" panose="020B0609020204030204" pitchFamily="49" charset="0"/>
              </a:rPr>
              <a:t>  </a:t>
            </a:r>
            <a:r>
              <a:rPr lang="en-US" altLang="en-US" sz="1400" b="1">
                <a:solidFill>
                  <a:srgbClr val="7F0055"/>
                </a:solidFill>
                <a:latin typeface="Consolas" panose="020B0609020204030204" pitchFamily="49" charset="0"/>
                <a:ea typeface="Times New Roman" panose="02020603050405020304" pitchFamily="18" charset="0"/>
              </a:rPr>
              <a:t>public</a:t>
            </a:r>
            <a:r>
              <a:rPr lang="en-US" altLang="en-US" sz="1400">
                <a:latin typeface="Consolas" panose="020B0609020204030204" pitchFamily="49" charset="0"/>
                <a:cs typeface="Consolas" panose="020B0609020204030204" pitchFamily="49" charset="0"/>
              </a:rPr>
              <a:t> </a:t>
            </a:r>
            <a:r>
              <a:rPr lang="en-US" altLang="en-US" sz="1400" b="1">
                <a:solidFill>
                  <a:srgbClr val="7F0055"/>
                </a:solidFill>
                <a:latin typeface="Consolas" panose="020B0609020204030204" pitchFamily="49" charset="0"/>
                <a:ea typeface="Times New Roman" panose="02020603050405020304" pitchFamily="18" charset="0"/>
              </a:rPr>
              <a:t>void</a:t>
            </a:r>
            <a:r>
              <a:rPr lang="en-US" altLang="en-US" sz="1400">
                <a:latin typeface="Consolas" panose="020B0609020204030204" pitchFamily="49" charset="0"/>
                <a:cs typeface="Consolas" panose="020B0609020204030204" pitchFamily="49" charset="0"/>
              </a:rPr>
              <a:t> off() {</a:t>
            </a:r>
          </a:p>
          <a:p>
            <a:pPr eaLnBrk="1" hangingPunct="1">
              <a:spcBef>
                <a:spcPct val="0"/>
              </a:spcBef>
              <a:buClr>
                <a:schemeClr val="bg2"/>
              </a:buClr>
              <a:buSzPct val="75000"/>
              <a:buFont typeface="Wingdings" pitchFamily="2" charset="2"/>
              <a:buNone/>
            </a:pPr>
            <a:r>
              <a:rPr lang="en-US" altLang="en-US" sz="1400">
                <a:latin typeface="Consolas" panose="020B0609020204030204" pitchFamily="49" charset="0"/>
                <a:cs typeface="Consolas" panose="020B0609020204030204" pitchFamily="49" charset="0"/>
              </a:rPr>
              <a:t>    setBPM(0);</a:t>
            </a:r>
          </a:p>
          <a:p>
            <a:pPr eaLnBrk="1" hangingPunct="1">
              <a:spcBef>
                <a:spcPct val="0"/>
              </a:spcBef>
              <a:buClr>
                <a:schemeClr val="bg2"/>
              </a:buClr>
              <a:buSzPct val="75000"/>
              <a:buFont typeface="Wingdings" pitchFamily="2" charset="2"/>
              <a:buNone/>
            </a:pPr>
            <a:r>
              <a:rPr lang="en-US" altLang="en-US" sz="1400">
                <a:latin typeface="Consolas" panose="020B0609020204030204" pitchFamily="49" charset="0"/>
                <a:cs typeface="Consolas" panose="020B0609020204030204" pitchFamily="49" charset="0"/>
              </a:rPr>
              <a:t>    sequencer.stop();</a:t>
            </a:r>
          </a:p>
          <a:p>
            <a:pPr eaLnBrk="1" hangingPunct="1">
              <a:spcBef>
                <a:spcPct val="0"/>
              </a:spcBef>
              <a:buClr>
                <a:schemeClr val="bg2"/>
              </a:buClr>
              <a:buSzPct val="75000"/>
              <a:buFont typeface="Wingdings" pitchFamily="2" charset="2"/>
              <a:buNone/>
            </a:pPr>
            <a:r>
              <a:rPr lang="en-US" altLang="en-US" sz="1400">
                <a:latin typeface="Consolas" panose="020B0609020204030204" pitchFamily="49" charset="0"/>
                <a:cs typeface="Consolas" panose="020B0609020204030204" pitchFamily="49" charset="0"/>
              </a:rPr>
              <a:t>  }</a:t>
            </a:r>
          </a:p>
          <a:p>
            <a:pPr eaLnBrk="1" hangingPunct="1">
              <a:spcBef>
                <a:spcPct val="0"/>
              </a:spcBef>
              <a:buClr>
                <a:schemeClr val="bg2"/>
              </a:buClr>
              <a:buSzPct val="75000"/>
              <a:buFont typeface="Wingdings" pitchFamily="2" charset="2"/>
              <a:buNone/>
            </a:pPr>
            <a:r>
              <a:rPr lang="en-US" altLang="en-US" sz="1400">
                <a:latin typeface="Consolas" panose="020B0609020204030204" pitchFamily="49" charset="0"/>
                <a:cs typeface="Consolas" panose="020B0609020204030204" pitchFamily="49" charset="0"/>
              </a:rPr>
              <a:t>  </a:t>
            </a:r>
            <a:r>
              <a:rPr lang="en-US" altLang="en-US" sz="1400" b="1">
                <a:solidFill>
                  <a:srgbClr val="7F0055"/>
                </a:solidFill>
                <a:latin typeface="Consolas" panose="020B0609020204030204" pitchFamily="49" charset="0"/>
                <a:ea typeface="Times New Roman" panose="02020603050405020304" pitchFamily="18" charset="0"/>
              </a:rPr>
              <a:t>public</a:t>
            </a:r>
            <a:r>
              <a:rPr lang="en-US" altLang="en-US" sz="1400">
                <a:latin typeface="Consolas" panose="020B0609020204030204" pitchFamily="49" charset="0"/>
                <a:cs typeface="Consolas" panose="020B0609020204030204" pitchFamily="49" charset="0"/>
              </a:rPr>
              <a:t> </a:t>
            </a:r>
            <a:r>
              <a:rPr lang="en-US" altLang="en-US" sz="1400" b="1">
                <a:solidFill>
                  <a:srgbClr val="7F0055"/>
                </a:solidFill>
                <a:latin typeface="Consolas" panose="020B0609020204030204" pitchFamily="49" charset="0"/>
                <a:ea typeface="Times New Roman" panose="02020603050405020304" pitchFamily="18" charset="0"/>
              </a:rPr>
              <a:t>void</a:t>
            </a:r>
            <a:r>
              <a:rPr lang="en-US" altLang="en-US" sz="1400">
                <a:latin typeface="Consolas" panose="020B0609020204030204" pitchFamily="49" charset="0"/>
                <a:cs typeface="Consolas" panose="020B0609020204030204" pitchFamily="49" charset="0"/>
              </a:rPr>
              <a:t> setBPM(int bpm) {</a:t>
            </a:r>
          </a:p>
          <a:p>
            <a:pPr eaLnBrk="1" hangingPunct="1">
              <a:spcBef>
                <a:spcPct val="0"/>
              </a:spcBef>
              <a:buClr>
                <a:schemeClr val="bg2"/>
              </a:buClr>
              <a:buSzPct val="75000"/>
              <a:buFont typeface="Wingdings" pitchFamily="2" charset="2"/>
              <a:buNone/>
            </a:pPr>
            <a:r>
              <a:rPr lang="en-US" altLang="en-US" sz="1400">
                <a:latin typeface="Consolas" panose="020B0609020204030204" pitchFamily="49" charset="0"/>
                <a:cs typeface="Consolas" panose="020B0609020204030204" pitchFamily="49" charset="0"/>
              </a:rPr>
              <a:t>    </a:t>
            </a:r>
            <a:r>
              <a:rPr lang="en-US" altLang="en-US" sz="1400" b="1">
                <a:solidFill>
                  <a:srgbClr val="7F0055"/>
                </a:solidFill>
                <a:latin typeface="Consolas" panose="020B0609020204030204" pitchFamily="49" charset="0"/>
                <a:ea typeface="Times New Roman" panose="02020603050405020304" pitchFamily="18" charset="0"/>
              </a:rPr>
              <a:t>this</a:t>
            </a:r>
            <a:r>
              <a:rPr lang="en-US" altLang="en-US" sz="1400">
                <a:latin typeface="Consolas" panose="020B0609020204030204" pitchFamily="49" charset="0"/>
                <a:cs typeface="Consolas" panose="020B0609020204030204" pitchFamily="49" charset="0"/>
              </a:rPr>
              <a:t>.bpm = bpm;</a:t>
            </a:r>
          </a:p>
          <a:p>
            <a:pPr eaLnBrk="1" hangingPunct="1">
              <a:spcBef>
                <a:spcPct val="0"/>
              </a:spcBef>
              <a:buClr>
                <a:schemeClr val="bg2"/>
              </a:buClr>
              <a:buSzPct val="75000"/>
              <a:buFont typeface="Wingdings" pitchFamily="2" charset="2"/>
              <a:buNone/>
            </a:pPr>
            <a:r>
              <a:rPr lang="en-US" altLang="en-US" sz="1400">
                <a:latin typeface="Consolas" panose="020B0609020204030204" pitchFamily="49" charset="0"/>
                <a:cs typeface="Consolas" panose="020B0609020204030204" pitchFamily="49" charset="0"/>
              </a:rPr>
              <a:t>    sequencer.setTempoInBPM(getBPM());</a:t>
            </a:r>
          </a:p>
          <a:p>
            <a:pPr eaLnBrk="1" hangingPunct="1">
              <a:spcBef>
                <a:spcPct val="0"/>
              </a:spcBef>
              <a:buClr>
                <a:schemeClr val="bg2"/>
              </a:buClr>
              <a:buSzPct val="75000"/>
              <a:buFont typeface="Wingdings" pitchFamily="2" charset="2"/>
              <a:buNone/>
            </a:pPr>
            <a:r>
              <a:rPr lang="en-US" altLang="en-US" sz="1400">
                <a:latin typeface="Consolas" panose="020B0609020204030204" pitchFamily="49" charset="0"/>
                <a:cs typeface="Consolas" panose="020B0609020204030204" pitchFamily="49" charset="0"/>
              </a:rPr>
              <a:t>    notifyBPMObservers();</a:t>
            </a:r>
          </a:p>
          <a:p>
            <a:pPr eaLnBrk="1" hangingPunct="1">
              <a:spcBef>
                <a:spcPct val="0"/>
              </a:spcBef>
              <a:buClr>
                <a:schemeClr val="bg2"/>
              </a:buClr>
              <a:buSzPct val="75000"/>
              <a:buFont typeface="Wingdings" pitchFamily="2" charset="2"/>
              <a:buNone/>
            </a:pPr>
            <a:r>
              <a:rPr lang="en-US" altLang="en-US" sz="1400">
                <a:latin typeface="Consolas" panose="020B0609020204030204" pitchFamily="49" charset="0"/>
                <a:cs typeface="Consolas" panose="020B0609020204030204" pitchFamily="49" charset="0"/>
              </a:rPr>
              <a:t>  }</a:t>
            </a:r>
          </a:p>
          <a:p>
            <a:pPr eaLnBrk="1" hangingPunct="1">
              <a:spcBef>
                <a:spcPct val="0"/>
              </a:spcBef>
              <a:buClr>
                <a:schemeClr val="bg2"/>
              </a:buClr>
              <a:buSzPct val="75000"/>
              <a:buFont typeface="Wingdings" pitchFamily="2" charset="2"/>
              <a:buNone/>
            </a:pPr>
            <a:r>
              <a:rPr lang="en-US" altLang="en-US" sz="1400">
                <a:latin typeface="Consolas" panose="020B0609020204030204" pitchFamily="49" charset="0"/>
                <a:cs typeface="Consolas" panose="020B0609020204030204" pitchFamily="49" charset="0"/>
              </a:rPr>
              <a:t>  </a:t>
            </a:r>
            <a:r>
              <a:rPr lang="en-US" altLang="en-US" sz="1400" b="1">
                <a:solidFill>
                  <a:srgbClr val="7F0055"/>
                </a:solidFill>
                <a:latin typeface="Consolas" panose="020B0609020204030204" pitchFamily="49" charset="0"/>
                <a:ea typeface="Times New Roman" panose="02020603050405020304" pitchFamily="18" charset="0"/>
              </a:rPr>
              <a:t>public</a:t>
            </a:r>
            <a:r>
              <a:rPr lang="en-US" altLang="en-US" sz="1400">
                <a:latin typeface="Consolas" panose="020B0609020204030204" pitchFamily="49" charset="0"/>
                <a:cs typeface="Consolas" panose="020B0609020204030204" pitchFamily="49" charset="0"/>
              </a:rPr>
              <a:t> </a:t>
            </a:r>
            <a:r>
              <a:rPr lang="en-US" altLang="en-US" sz="1400" b="1">
                <a:solidFill>
                  <a:srgbClr val="7F0055"/>
                </a:solidFill>
                <a:latin typeface="Consolas" panose="020B0609020204030204" pitchFamily="49" charset="0"/>
                <a:ea typeface="Times New Roman" panose="02020603050405020304" pitchFamily="18" charset="0"/>
              </a:rPr>
              <a:t>int</a:t>
            </a:r>
            <a:r>
              <a:rPr lang="en-US" altLang="en-US" sz="1400">
                <a:latin typeface="Consolas" panose="020B0609020204030204" pitchFamily="49" charset="0"/>
                <a:cs typeface="Consolas" panose="020B0609020204030204" pitchFamily="49" charset="0"/>
              </a:rPr>
              <a:t> getBPM() {</a:t>
            </a:r>
          </a:p>
          <a:p>
            <a:pPr eaLnBrk="1" hangingPunct="1">
              <a:spcBef>
                <a:spcPct val="0"/>
              </a:spcBef>
              <a:buClr>
                <a:schemeClr val="bg2"/>
              </a:buClr>
              <a:buSzPct val="75000"/>
              <a:buFont typeface="Wingdings" pitchFamily="2" charset="2"/>
              <a:buNone/>
            </a:pPr>
            <a:r>
              <a:rPr lang="en-US" altLang="en-US" sz="1400">
                <a:latin typeface="Consolas" panose="020B0609020204030204" pitchFamily="49" charset="0"/>
                <a:cs typeface="Consolas" panose="020B0609020204030204" pitchFamily="49" charset="0"/>
              </a:rPr>
              <a:t>    </a:t>
            </a:r>
            <a:r>
              <a:rPr lang="en-US" altLang="en-US" sz="1400" b="1">
                <a:solidFill>
                  <a:srgbClr val="7F0055"/>
                </a:solidFill>
                <a:latin typeface="Consolas" panose="020B0609020204030204" pitchFamily="49" charset="0"/>
                <a:ea typeface="Times New Roman" panose="02020603050405020304" pitchFamily="18" charset="0"/>
              </a:rPr>
              <a:t>return</a:t>
            </a:r>
            <a:r>
              <a:rPr lang="en-US" altLang="en-US" sz="1400">
                <a:latin typeface="Consolas" panose="020B0609020204030204" pitchFamily="49" charset="0"/>
                <a:cs typeface="Consolas" panose="020B0609020204030204" pitchFamily="49" charset="0"/>
              </a:rPr>
              <a:t> bpm;</a:t>
            </a:r>
          </a:p>
          <a:p>
            <a:pPr eaLnBrk="1" hangingPunct="1">
              <a:spcBef>
                <a:spcPct val="0"/>
              </a:spcBef>
              <a:buClr>
                <a:schemeClr val="bg2"/>
              </a:buClr>
              <a:buSzPct val="75000"/>
              <a:buFont typeface="Wingdings" pitchFamily="2" charset="2"/>
              <a:buNone/>
            </a:pPr>
            <a:r>
              <a:rPr lang="en-US" altLang="en-US" sz="1400">
                <a:latin typeface="Consolas" panose="020B0609020204030204" pitchFamily="49" charset="0"/>
                <a:cs typeface="Consolas" panose="020B0609020204030204" pitchFamily="49" charset="0"/>
              </a:rPr>
              <a:t>  }</a:t>
            </a:r>
          </a:p>
          <a:p>
            <a:pPr eaLnBrk="1" hangingPunct="1">
              <a:spcBef>
                <a:spcPct val="0"/>
              </a:spcBef>
              <a:buClr>
                <a:schemeClr val="bg2"/>
              </a:buClr>
              <a:buSzPct val="75000"/>
              <a:buFont typeface="Wingdings" pitchFamily="2" charset="2"/>
              <a:buNone/>
            </a:pPr>
            <a:r>
              <a:rPr lang="en-US" altLang="en-US" sz="1400">
                <a:latin typeface="Consolas" panose="020B0609020204030204" pitchFamily="49" charset="0"/>
                <a:cs typeface="Consolas" panose="020B0609020204030204" pitchFamily="49" charset="0"/>
              </a:rPr>
              <a:t>  </a:t>
            </a:r>
            <a:r>
              <a:rPr lang="en-US" altLang="en-US" sz="1400" b="1">
                <a:solidFill>
                  <a:srgbClr val="7F0055"/>
                </a:solidFill>
                <a:latin typeface="Consolas" panose="020B0609020204030204" pitchFamily="49" charset="0"/>
                <a:ea typeface="Times New Roman" panose="02020603050405020304" pitchFamily="18" charset="0"/>
              </a:rPr>
              <a:t>void</a:t>
            </a:r>
            <a:r>
              <a:rPr lang="en-US" altLang="en-US" sz="1400">
                <a:latin typeface="Consolas" panose="020B0609020204030204" pitchFamily="49" charset="0"/>
                <a:cs typeface="Consolas" panose="020B0609020204030204" pitchFamily="49" charset="0"/>
              </a:rPr>
              <a:t> beatEvent() {</a:t>
            </a:r>
          </a:p>
          <a:p>
            <a:pPr eaLnBrk="1" hangingPunct="1">
              <a:spcBef>
                <a:spcPct val="0"/>
              </a:spcBef>
              <a:buClr>
                <a:schemeClr val="bg2"/>
              </a:buClr>
              <a:buSzPct val="75000"/>
              <a:buFont typeface="Wingdings" pitchFamily="2" charset="2"/>
              <a:buNone/>
            </a:pPr>
            <a:r>
              <a:rPr lang="en-US" altLang="en-US" sz="1400">
                <a:latin typeface="Consolas" panose="020B0609020204030204" pitchFamily="49" charset="0"/>
                <a:cs typeface="Consolas" panose="020B0609020204030204" pitchFamily="49" charset="0"/>
              </a:rPr>
              <a:t>    notifyBeatObservers ( );</a:t>
            </a:r>
          </a:p>
          <a:p>
            <a:pPr eaLnBrk="1" hangingPunct="1">
              <a:spcBef>
                <a:spcPct val="0"/>
              </a:spcBef>
              <a:buClr>
                <a:schemeClr val="bg2"/>
              </a:buClr>
              <a:buSzPct val="75000"/>
              <a:buFont typeface="Wingdings" pitchFamily="2" charset="2"/>
              <a:buNone/>
            </a:pPr>
            <a:r>
              <a:rPr lang="en-US" altLang="en-US" sz="1400">
                <a:latin typeface="Consolas" panose="020B0609020204030204" pitchFamily="49" charset="0"/>
                <a:cs typeface="Consolas" panose="020B0609020204030204" pitchFamily="49" charset="0"/>
              </a:rPr>
              <a:t>  }</a:t>
            </a:r>
          </a:p>
          <a:p>
            <a:pPr eaLnBrk="1" hangingPunct="1">
              <a:spcBef>
                <a:spcPct val="0"/>
              </a:spcBef>
              <a:buClr>
                <a:schemeClr val="bg2"/>
              </a:buClr>
              <a:buSzPct val="75000"/>
              <a:buFont typeface="Wingdings" pitchFamily="2" charset="2"/>
              <a:buNone/>
            </a:pPr>
            <a:r>
              <a:rPr lang="en-US" altLang="en-US" sz="1400">
                <a:latin typeface="Consolas" panose="020B0609020204030204" pitchFamily="49" charset="0"/>
                <a:cs typeface="Consolas" panose="020B0609020204030204" pitchFamily="49" charset="0"/>
              </a:rPr>
              <a:t>  // code to register and notify observers</a:t>
            </a:r>
          </a:p>
          <a:p>
            <a:pPr eaLnBrk="1" hangingPunct="1">
              <a:spcBef>
                <a:spcPct val="0"/>
              </a:spcBef>
              <a:buClr>
                <a:schemeClr val="bg2"/>
              </a:buClr>
              <a:buSzPct val="75000"/>
              <a:buFont typeface="Wingdings" pitchFamily="2" charset="2"/>
              <a:buNone/>
            </a:pPr>
            <a:r>
              <a:rPr lang="en-US" altLang="en-US" sz="1400">
                <a:latin typeface="Consolas" panose="020B0609020204030204" pitchFamily="49" charset="0"/>
                <a:cs typeface="Consolas" panose="020B0609020204030204" pitchFamily="49" charset="0"/>
              </a:rPr>
              <a:t>  // Lots of MIDI code to handle the beat.</a:t>
            </a:r>
          </a:p>
          <a:p>
            <a:pPr eaLnBrk="1" hangingPunct="1">
              <a:spcBef>
                <a:spcPct val="0"/>
              </a:spcBef>
              <a:buClr>
                <a:schemeClr val="bg2"/>
              </a:buClr>
              <a:buSzPct val="75000"/>
              <a:buFont typeface="Wingdings" pitchFamily="2" charset="2"/>
              <a:buNone/>
            </a:pPr>
            <a:r>
              <a:rPr lang="en-US" altLang="en-US" sz="1400">
                <a:latin typeface="Consolas" panose="020B0609020204030204" pitchFamily="49" charset="0"/>
                <a:cs typeface="Consolas" panose="020B0609020204030204" pitchFamily="49" charset="0"/>
              </a:rPr>
              <a:t>}</a:t>
            </a:r>
          </a:p>
        </p:txBody>
      </p:sp>
      <p:sp>
        <p:nvSpPr>
          <p:cNvPr id="716807" name="Text Box 7"/>
          <p:cNvSpPr txBox="1">
            <a:spLocks noChangeArrowheads="1"/>
          </p:cNvSpPr>
          <p:nvPr/>
        </p:nvSpPr>
        <p:spPr bwMode="auto">
          <a:xfrm>
            <a:off x="5867400" y="480774"/>
            <a:ext cx="2819400" cy="307777"/>
          </a:xfrm>
          <a:prstGeom prst="rect">
            <a:avLst/>
          </a:prstGeom>
          <a:solidFill>
            <a:schemeClr val="bg1"/>
          </a:solidFill>
          <a:ln w="12700" cap="rnd">
            <a:solidFill>
              <a:srgbClr val="000ED8"/>
            </a:solidFill>
            <a:prstDash val="sysDot"/>
            <a:miter lim="800000"/>
            <a:headEnd/>
            <a:tailEnd/>
          </a:ln>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400">
                <a:solidFill>
                  <a:srgbClr val="000ED8"/>
                </a:solidFill>
                <a:latin typeface="Arial-Rounded" pitchFamily="34" charset="0"/>
              </a:rPr>
              <a:t>This is needed for the MIDI code.</a:t>
            </a:r>
          </a:p>
        </p:txBody>
      </p:sp>
      <p:sp>
        <p:nvSpPr>
          <p:cNvPr id="716809" name="Text Box 9"/>
          <p:cNvSpPr txBox="1">
            <a:spLocks noChangeArrowheads="1"/>
          </p:cNvSpPr>
          <p:nvPr/>
        </p:nvSpPr>
        <p:spPr bwMode="auto">
          <a:xfrm>
            <a:off x="5181600" y="1305580"/>
            <a:ext cx="3886200" cy="523220"/>
          </a:xfrm>
          <a:prstGeom prst="rect">
            <a:avLst/>
          </a:prstGeom>
          <a:solidFill>
            <a:schemeClr val="bg1"/>
          </a:solidFill>
          <a:ln w="12700" cap="rnd">
            <a:solidFill>
              <a:srgbClr val="000ED8"/>
            </a:solidFill>
            <a:prstDash val="sysDot"/>
            <a:miter lim="800000"/>
            <a:headEnd/>
            <a:tailEnd/>
          </a:ln>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400">
                <a:solidFill>
                  <a:srgbClr val="000ED8"/>
                </a:solidFill>
                <a:latin typeface="Arial-Rounded" pitchFamily="34" charset="0"/>
              </a:rPr>
              <a:t>The sequencer is the object that knows how to generate the real beats (that you can hear!)</a:t>
            </a:r>
          </a:p>
        </p:txBody>
      </p:sp>
      <p:sp>
        <p:nvSpPr>
          <p:cNvPr id="716811" name="Text Box 11"/>
          <p:cNvSpPr txBox="1">
            <a:spLocks noChangeArrowheads="1"/>
          </p:cNvSpPr>
          <p:nvPr/>
        </p:nvSpPr>
        <p:spPr bwMode="auto">
          <a:xfrm>
            <a:off x="5181600" y="1936532"/>
            <a:ext cx="3886200" cy="307777"/>
          </a:xfrm>
          <a:prstGeom prst="rect">
            <a:avLst/>
          </a:prstGeom>
          <a:solidFill>
            <a:schemeClr val="bg1"/>
          </a:solidFill>
          <a:ln w="12700" cap="rnd">
            <a:solidFill>
              <a:srgbClr val="000ED8"/>
            </a:solidFill>
            <a:prstDash val="sysDot"/>
            <a:miter lim="800000"/>
            <a:headEnd/>
            <a:tailEnd/>
          </a:ln>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400">
                <a:solidFill>
                  <a:srgbClr val="000ED8"/>
                </a:solidFill>
                <a:latin typeface="Arial-Rounded" pitchFamily="34" charset="0"/>
              </a:rPr>
              <a:t>The ArrayLists hold the two kinds of Observers</a:t>
            </a:r>
          </a:p>
        </p:txBody>
      </p:sp>
      <p:sp>
        <p:nvSpPr>
          <p:cNvPr id="716812" name="Freeform 12"/>
          <p:cNvSpPr>
            <a:spLocks/>
          </p:cNvSpPr>
          <p:nvPr/>
        </p:nvSpPr>
        <p:spPr bwMode="auto">
          <a:xfrm>
            <a:off x="2057400" y="1828800"/>
            <a:ext cx="2819400" cy="685800"/>
          </a:xfrm>
          <a:custGeom>
            <a:avLst/>
            <a:gdLst>
              <a:gd name="T0" fmla="*/ 1580 w 1580"/>
              <a:gd name="T1" fmla="*/ 375 h 375"/>
              <a:gd name="T2" fmla="*/ 1460 w 1580"/>
              <a:gd name="T3" fmla="*/ 355 h 375"/>
              <a:gd name="T4" fmla="*/ 1320 w 1580"/>
              <a:gd name="T5" fmla="*/ 340 h 375"/>
              <a:gd name="T6" fmla="*/ 1110 w 1580"/>
              <a:gd name="T7" fmla="*/ 265 h 375"/>
              <a:gd name="T8" fmla="*/ 970 w 1580"/>
              <a:gd name="T9" fmla="*/ 140 h 375"/>
              <a:gd name="T10" fmla="*/ 925 w 1580"/>
              <a:gd name="T11" fmla="*/ 105 h 375"/>
              <a:gd name="T12" fmla="*/ 835 w 1580"/>
              <a:gd name="T13" fmla="*/ 45 h 375"/>
              <a:gd name="T14" fmla="*/ 620 w 1580"/>
              <a:gd name="T15" fmla="*/ 0 h 375"/>
              <a:gd name="T16" fmla="*/ 0 w 1580"/>
              <a:gd name="T17" fmla="*/ 5 h 3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80"/>
              <a:gd name="T28" fmla="*/ 0 h 375"/>
              <a:gd name="T29" fmla="*/ 1580 w 1580"/>
              <a:gd name="T30" fmla="*/ 375 h 3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80" h="375">
                <a:moveTo>
                  <a:pt x="1580" y="375"/>
                </a:moveTo>
                <a:cubicBezTo>
                  <a:pt x="1539" y="366"/>
                  <a:pt x="1500" y="359"/>
                  <a:pt x="1460" y="355"/>
                </a:cubicBezTo>
                <a:cubicBezTo>
                  <a:pt x="1413" y="349"/>
                  <a:pt x="1320" y="340"/>
                  <a:pt x="1320" y="340"/>
                </a:cubicBezTo>
                <a:cubicBezTo>
                  <a:pt x="1257" y="324"/>
                  <a:pt x="1162" y="308"/>
                  <a:pt x="1110" y="265"/>
                </a:cubicBezTo>
                <a:cubicBezTo>
                  <a:pt x="1060" y="224"/>
                  <a:pt x="1016" y="181"/>
                  <a:pt x="970" y="140"/>
                </a:cubicBezTo>
                <a:cubicBezTo>
                  <a:pt x="929" y="104"/>
                  <a:pt x="955" y="115"/>
                  <a:pt x="925" y="105"/>
                </a:cubicBezTo>
                <a:cubicBezTo>
                  <a:pt x="900" y="85"/>
                  <a:pt x="865" y="54"/>
                  <a:pt x="835" y="45"/>
                </a:cubicBezTo>
                <a:cubicBezTo>
                  <a:pt x="765" y="24"/>
                  <a:pt x="692" y="9"/>
                  <a:pt x="620" y="0"/>
                </a:cubicBezTo>
                <a:cubicBezTo>
                  <a:pt x="10" y="5"/>
                  <a:pt x="216" y="5"/>
                  <a:pt x="0" y="5"/>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eaLnBrk="1" hangingPunct="1"/>
            <a:endParaRPr lang="en-US" altLang="en-US"/>
          </a:p>
        </p:txBody>
      </p:sp>
      <p:sp>
        <p:nvSpPr>
          <p:cNvPr id="716813" name="Text Box 13"/>
          <p:cNvSpPr txBox="1">
            <a:spLocks noChangeArrowheads="1"/>
          </p:cNvSpPr>
          <p:nvPr/>
        </p:nvSpPr>
        <p:spPr bwMode="auto">
          <a:xfrm>
            <a:off x="4876800" y="2362200"/>
            <a:ext cx="4038600" cy="307777"/>
          </a:xfrm>
          <a:prstGeom prst="rect">
            <a:avLst/>
          </a:prstGeom>
          <a:solidFill>
            <a:schemeClr val="bg1"/>
          </a:solidFill>
          <a:ln w="12700" cap="rnd">
            <a:solidFill>
              <a:srgbClr val="000ED8"/>
            </a:solidFill>
            <a:prstDash val="sysDot"/>
            <a:miter lim="800000"/>
            <a:headEnd/>
            <a:tailEnd/>
          </a:ln>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400">
                <a:solidFill>
                  <a:srgbClr val="000ED8"/>
                </a:solidFill>
                <a:latin typeface="Arial-Rounded" pitchFamily="34" charset="0"/>
              </a:rPr>
              <a:t>bpm holds the frequency of beats. Default = 90.</a:t>
            </a:r>
          </a:p>
        </p:txBody>
      </p:sp>
      <p:sp>
        <p:nvSpPr>
          <p:cNvPr id="716814" name="Freeform 14"/>
          <p:cNvSpPr>
            <a:spLocks/>
          </p:cNvSpPr>
          <p:nvPr/>
        </p:nvSpPr>
        <p:spPr bwMode="auto">
          <a:xfrm>
            <a:off x="3352800" y="2317532"/>
            <a:ext cx="1524000" cy="676275"/>
          </a:xfrm>
          <a:custGeom>
            <a:avLst/>
            <a:gdLst>
              <a:gd name="T0" fmla="*/ 1265 w 1265"/>
              <a:gd name="T1" fmla="*/ 490 h 490"/>
              <a:gd name="T2" fmla="*/ 505 w 1265"/>
              <a:gd name="T3" fmla="*/ 310 h 490"/>
              <a:gd name="T4" fmla="*/ 475 w 1265"/>
              <a:gd name="T5" fmla="*/ 270 h 490"/>
              <a:gd name="T6" fmla="*/ 415 w 1265"/>
              <a:gd name="T7" fmla="*/ 200 h 490"/>
              <a:gd name="T8" fmla="*/ 355 w 1265"/>
              <a:gd name="T9" fmla="*/ 105 h 490"/>
              <a:gd name="T10" fmla="*/ 140 w 1265"/>
              <a:gd name="T11" fmla="*/ 0 h 490"/>
              <a:gd name="T12" fmla="*/ 0 w 1265"/>
              <a:gd name="T13" fmla="*/ 10 h 490"/>
              <a:gd name="T14" fmla="*/ 0 60000 65536"/>
              <a:gd name="T15" fmla="*/ 0 60000 65536"/>
              <a:gd name="T16" fmla="*/ 0 60000 65536"/>
              <a:gd name="T17" fmla="*/ 0 60000 65536"/>
              <a:gd name="T18" fmla="*/ 0 60000 65536"/>
              <a:gd name="T19" fmla="*/ 0 60000 65536"/>
              <a:gd name="T20" fmla="*/ 0 60000 65536"/>
              <a:gd name="T21" fmla="*/ 0 w 1265"/>
              <a:gd name="T22" fmla="*/ 0 h 490"/>
              <a:gd name="T23" fmla="*/ 1265 w 1265"/>
              <a:gd name="T24" fmla="*/ 490 h 4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5" h="490">
                <a:moveTo>
                  <a:pt x="1265" y="490"/>
                </a:moveTo>
                <a:cubicBezTo>
                  <a:pt x="989" y="484"/>
                  <a:pt x="731" y="480"/>
                  <a:pt x="505" y="310"/>
                </a:cubicBezTo>
                <a:cubicBezTo>
                  <a:pt x="461" y="277"/>
                  <a:pt x="503" y="304"/>
                  <a:pt x="475" y="270"/>
                </a:cubicBezTo>
                <a:cubicBezTo>
                  <a:pt x="444" y="233"/>
                  <a:pt x="434" y="238"/>
                  <a:pt x="415" y="200"/>
                </a:cubicBezTo>
                <a:cubicBezTo>
                  <a:pt x="400" y="171"/>
                  <a:pt x="383" y="123"/>
                  <a:pt x="355" y="105"/>
                </a:cubicBezTo>
                <a:cubicBezTo>
                  <a:pt x="330" y="30"/>
                  <a:pt x="202" y="20"/>
                  <a:pt x="140" y="0"/>
                </a:cubicBezTo>
                <a:cubicBezTo>
                  <a:pt x="94" y="2"/>
                  <a:pt x="46" y="10"/>
                  <a:pt x="0" y="10"/>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eaLnBrk="1" hangingPunct="1"/>
            <a:endParaRPr lang="en-US" altLang="en-US"/>
          </a:p>
        </p:txBody>
      </p:sp>
      <p:sp>
        <p:nvSpPr>
          <p:cNvPr id="716815" name="Text Box 15"/>
          <p:cNvSpPr txBox="1">
            <a:spLocks noChangeArrowheads="1"/>
          </p:cNvSpPr>
          <p:nvPr/>
        </p:nvSpPr>
        <p:spPr bwMode="auto">
          <a:xfrm>
            <a:off x="4876800" y="2774732"/>
            <a:ext cx="3581400" cy="523220"/>
          </a:xfrm>
          <a:prstGeom prst="rect">
            <a:avLst/>
          </a:prstGeom>
          <a:solidFill>
            <a:schemeClr val="bg1"/>
          </a:solidFill>
          <a:ln w="12700" cap="rnd">
            <a:solidFill>
              <a:srgbClr val="000ED8"/>
            </a:solidFill>
            <a:prstDash val="sysDot"/>
            <a:miter lim="800000"/>
            <a:headEnd/>
            <a:tailEnd/>
          </a:ln>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400">
                <a:solidFill>
                  <a:srgbClr val="000ED8"/>
                </a:solidFill>
                <a:latin typeface="Arial-Rounded" pitchFamily="34" charset="0"/>
              </a:rPr>
              <a:t>This method does setup for the sequencer and sets up the beat tracks for us.</a:t>
            </a:r>
          </a:p>
        </p:txBody>
      </p:sp>
      <p:sp>
        <p:nvSpPr>
          <p:cNvPr id="716818" name="Text Box 18"/>
          <p:cNvSpPr txBox="1">
            <a:spLocks noChangeArrowheads="1"/>
          </p:cNvSpPr>
          <p:nvPr/>
        </p:nvSpPr>
        <p:spPr bwMode="auto">
          <a:xfrm>
            <a:off x="4876800" y="3384332"/>
            <a:ext cx="3581400" cy="523220"/>
          </a:xfrm>
          <a:prstGeom prst="rect">
            <a:avLst/>
          </a:prstGeom>
          <a:solidFill>
            <a:schemeClr val="bg1"/>
          </a:solidFill>
          <a:ln w="12700" cap="rnd">
            <a:solidFill>
              <a:srgbClr val="000ED8"/>
            </a:solidFill>
            <a:prstDash val="sysDot"/>
            <a:miter lim="800000"/>
            <a:headEnd/>
            <a:tailEnd/>
          </a:ln>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400">
                <a:solidFill>
                  <a:srgbClr val="000ED8"/>
                </a:solidFill>
                <a:latin typeface="Arial-Rounded" pitchFamily="34" charset="0"/>
              </a:rPr>
              <a:t>The on() and off ( ) starts and shuts off the sequencer.</a:t>
            </a:r>
          </a:p>
        </p:txBody>
      </p:sp>
      <p:sp>
        <p:nvSpPr>
          <p:cNvPr id="716820" name="Text Box 20"/>
          <p:cNvSpPr txBox="1">
            <a:spLocks noChangeArrowheads="1"/>
          </p:cNvSpPr>
          <p:nvPr/>
        </p:nvSpPr>
        <p:spPr bwMode="auto">
          <a:xfrm>
            <a:off x="4876800" y="4070132"/>
            <a:ext cx="3581400" cy="954107"/>
          </a:xfrm>
          <a:prstGeom prst="rect">
            <a:avLst/>
          </a:prstGeom>
          <a:solidFill>
            <a:schemeClr val="bg1"/>
          </a:solidFill>
          <a:ln w="12700" cap="rnd">
            <a:solidFill>
              <a:srgbClr val="000ED8"/>
            </a:solidFill>
            <a:prstDash val="sysDot"/>
            <a:miter lim="800000"/>
            <a:headEnd/>
            <a:tailEnd/>
          </a:ln>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400">
                <a:solidFill>
                  <a:srgbClr val="000ED8"/>
                </a:solidFill>
                <a:latin typeface="Arial-Rounded" pitchFamily="34" charset="0"/>
              </a:rPr>
              <a:t>(1) Sets the bpm instance variable</a:t>
            </a:r>
          </a:p>
          <a:p>
            <a:pPr>
              <a:lnSpc>
                <a:spcPct val="100000"/>
              </a:lnSpc>
              <a:spcBef>
                <a:spcPct val="0"/>
              </a:spcBef>
              <a:buClrTx/>
              <a:buSzTx/>
              <a:buFontTx/>
              <a:buNone/>
            </a:pPr>
            <a:r>
              <a:rPr lang="en-US" altLang="en-US" sz="1400">
                <a:solidFill>
                  <a:srgbClr val="000ED8"/>
                </a:solidFill>
                <a:latin typeface="Arial-Rounded" pitchFamily="34" charset="0"/>
              </a:rPr>
              <a:t>(2) Asks the sequencer to change its beats</a:t>
            </a:r>
          </a:p>
          <a:p>
            <a:pPr>
              <a:lnSpc>
                <a:spcPct val="100000"/>
              </a:lnSpc>
              <a:spcBef>
                <a:spcPct val="0"/>
              </a:spcBef>
              <a:buClrTx/>
              <a:buSzTx/>
              <a:buFontTx/>
              <a:buNone/>
            </a:pPr>
            <a:r>
              <a:rPr lang="en-US" altLang="en-US" sz="1400">
                <a:solidFill>
                  <a:srgbClr val="000ED8"/>
                </a:solidFill>
                <a:latin typeface="Arial-Rounded" pitchFamily="34" charset="0"/>
              </a:rPr>
              <a:t>(3) Notifies all BPM observers that the BPM has changed.</a:t>
            </a:r>
          </a:p>
        </p:txBody>
      </p:sp>
      <p:sp>
        <p:nvSpPr>
          <p:cNvPr id="716822" name="Text Box 22"/>
          <p:cNvSpPr txBox="1">
            <a:spLocks noChangeArrowheads="1"/>
          </p:cNvSpPr>
          <p:nvPr/>
        </p:nvSpPr>
        <p:spPr bwMode="auto">
          <a:xfrm>
            <a:off x="4876800" y="5446693"/>
            <a:ext cx="4114800" cy="954107"/>
          </a:xfrm>
          <a:prstGeom prst="rect">
            <a:avLst/>
          </a:prstGeom>
          <a:solidFill>
            <a:schemeClr val="bg1"/>
          </a:solidFill>
          <a:ln w="12700" cap="rnd">
            <a:solidFill>
              <a:srgbClr val="000ED8"/>
            </a:solidFill>
            <a:prstDash val="sysDot"/>
            <a:miter lim="800000"/>
            <a:headEnd/>
            <a:tailEnd/>
          </a:ln>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400">
                <a:solidFill>
                  <a:srgbClr val="000ED8"/>
                </a:solidFill>
                <a:latin typeface="Arial-Rounded" pitchFamily="34" charset="0"/>
              </a:rPr>
              <a:t>The beatEvent() method, which is not in the BeatModelInterface, is called by the MIDI code whenever a new beat starts. This notifies all BeatObservers that a new beat has just occurred.</a:t>
            </a:r>
          </a:p>
        </p:txBody>
      </p:sp>
      <p:sp>
        <p:nvSpPr>
          <p:cNvPr id="716827" name="Line 27"/>
          <p:cNvSpPr>
            <a:spLocks noChangeShapeType="1"/>
          </p:cNvSpPr>
          <p:nvPr/>
        </p:nvSpPr>
        <p:spPr bwMode="auto">
          <a:xfrm flipH="1">
            <a:off x="6553200" y="788551"/>
            <a:ext cx="114300" cy="260133"/>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en-US"/>
          </a:p>
        </p:txBody>
      </p:sp>
      <p:sp>
        <p:nvSpPr>
          <p:cNvPr id="716829" name="Freeform 29"/>
          <p:cNvSpPr>
            <a:spLocks/>
          </p:cNvSpPr>
          <p:nvPr/>
        </p:nvSpPr>
        <p:spPr bwMode="auto">
          <a:xfrm>
            <a:off x="2819400" y="1326932"/>
            <a:ext cx="2362200" cy="202049"/>
          </a:xfrm>
          <a:custGeom>
            <a:avLst/>
            <a:gdLst>
              <a:gd name="T0" fmla="*/ 1632 w 1632"/>
              <a:gd name="T1" fmla="*/ 192 h 192"/>
              <a:gd name="T2" fmla="*/ 1200 w 1632"/>
              <a:gd name="T3" fmla="*/ 144 h 192"/>
              <a:gd name="T4" fmla="*/ 1104 w 1632"/>
              <a:gd name="T5" fmla="*/ 48 h 192"/>
              <a:gd name="T6" fmla="*/ 0 w 1632"/>
              <a:gd name="T7" fmla="*/ 0 h 192"/>
              <a:gd name="T8" fmla="*/ 0 60000 65536"/>
              <a:gd name="T9" fmla="*/ 0 60000 65536"/>
              <a:gd name="T10" fmla="*/ 0 60000 65536"/>
              <a:gd name="T11" fmla="*/ 0 60000 65536"/>
              <a:gd name="T12" fmla="*/ 0 w 1632"/>
              <a:gd name="T13" fmla="*/ 0 h 192"/>
              <a:gd name="T14" fmla="*/ 1632 w 1632"/>
              <a:gd name="T15" fmla="*/ 192 h 192"/>
            </a:gdLst>
            <a:ahLst/>
            <a:cxnLst>
              <a:cxn ang="T8">
                <a:pos x="T0" y="T1"/>
              </a:cxn>
              <a:cxn ang="T9">
                <a:pos x="T2" y="T3"/>
              </a:cxn>
              <a:cxn ang="T10">
                <a:pos x="T4" y="T5"/>
              </a:cxn>
              <a:cxn ang="T11">
                <a:pos x="T6" y="T7"/>
              </a:cxn>
            </a:cxnLst>
            <a:rect l="T12" t="T13" r="T14" b="T15"/>
            <a:pathLst>
              <a:path w="1632" h="192">
                <a:moveTo>
                  <a:pt x="1632" y="192"/>
                </a:moveTo>
                <a:cubicBezTo>
                  <a:pt x="1460" y="180"/>
                  <a:pt x="1288" y="168"/>
                  <a:pt x="1200" y="144"/>
                </a:cubicBezTo>
                <a:cubicBezTo>
                  <a:pt x="1112" y="120"/>
                  <a:pt x="1304" y="72"/>
                  <a:pt x="1104" y="48"/>
                </a:cubicBezTo>
                <a:cubicBezTo>
                  <a:pt x="904" y="24"/>
                  <a:pt x="452" y="12"/>
                  <a:pt x="0" y="0"/>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eaLnBrk="1" hangingPunct="1"/>
            <a:endParaRPr lang="en-US" altLang="en-US"/>
          </a:p>
        </p:txBody>
      </p:sp>
      <p:sp>
        <p:nvSpPr>
          <p:cNvPr id="716831" name="Freeform 31"/>
          <p:cNvSpPr>
            <a:spLocks/>
          </p:cNvSpPr>
          <p:nvPr/>
        </p:nvSpPr>
        <p:spPr bwMode="auto">
          <a:xfrm>
            <a:off x="4724400" y="1631732"/>
            <a:ext cx="457200" cy="533400"/>
          </a:xfrm>
          <a:custGeom>
            <a:avLst/>
            <a:gdLst>
              <a:gd name="T0" fmla="*/ 960 w 960"/>
              <a:gd name="T1" fmla="*/ 384 h 424"/>
              <a:gd name="T2" fmla="*/ 528 w 960"/>
              <a:gd name="T3" fmla="*/ 384 h 424"/>
              <a:gd name="T4" fmla="*/ 384 w 960"/>
              <a:gd name="T5" fmla="*/ 144 h 424"/>
              <a:gd name="T6" fmla="*/ 0 w 960"/>
              <a:gd name="T7" fmla="*/ 0 h 424"/>
              <a:gd name="T8" fmla="*/ 0 60000 65536"/>
              <a:gd name="T9" fmla="*/ 0 60000 65536"/>
              <a:gd name="T10" fmla="*/ 0 60000 65536"/>
              <a:gd name="T11" fmla="*/ 0 60000 65536"/>
              <a:gd name="T12" fmla="*/ 0 w 960"/>
              <a:gd name="T13" fmla="*/ 0 h 424"/>
              <a:gd name="T14" fmla="*/ 960 w 960"/>
              <a:gd name="T15" fmla="*/ 424 h 424"/>
            </a:gdLst>
            <a:ahLst/>
            <a:cxnLst>
              <a:cxn ang="T8">
                <a:pos x="T0" y="T1"/>
              </a:cxn>
              <a:cxn ang="T9">
                <a:pos x="T2" y="T3"/>
              </a:cxn>
              <a:cxn ang="T10">
                <a:pos x="T4" y="T5"/>
              </a:cxn>
              <a:cxn ang="T11">
                <a:pos x="T6" y="T7"/>
              </a:cxn>
            </a:cxnLst>
            <a:rect l="T12" t="T13" r="T14" b="T15"/>
            <a:pathLst>
              <a:path w="960" h="424">
                <a:moveTo>
                  <a:pt x="960" y="384"/>
                </a:moveTo>
                <a:cubicBezTo>
                  <a:pt x="792" y="404"/>
                  <a:pt x="624" y="424"/>
                  <a:pt x="528" y="384"/>
                </a:cubicBezTo>
                <a:cubicBezTo>
                  <a:pt x="432" y="344"/>
                  <a:pt x="472" y="208"/>
                  <a:pt x="384" y="144"/>
                </a:cubicBezTo>
                <a:cubicBezTo>
                  <a:pt x="296" y="80"/>
                  <a:pt x="148" y="40"/>
                  <a:pt x="0" y="0"/>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eaLnBrk="1" hangingPunct="1"/>
            <a:endParaRPr lang="en-US" altLang="en-US"/>
          </a:p>
        </p:txBody>
      </p:sp>
      <p:sp>
        <p:nvSpPr>
          <p:cNvPr id="716833" name="Freeform 33"/>
          <p:cNvSpPr>
            <a:spLocks/>
          </p:cNvSpPr>
          <p:nvPr/>
        </p:nvSpPr>
        <p:spPr bwMode="auto">
          <a:xfrm>
            <a:off x="2514600" y="3009900"/>
            <a:ext cx="2362200" cy="432257"/>
          </a:xfrm>
          <a:custGeom>
            <a:avLst/>
            <a:gdLst>
              <a:gd name="T0" fmla="*/ 1584 w 1584"/>
              <a:gd name="T1" fmla="*/ 408 h 408"/>
              <a:gd name="T2" fmla="*/ 1248 w 1584"/>
              <a:gd name="T3" fmla="*/ 168 h 408"/>
              <a:gd name="T4" fmla="*/ 528 w 1584"/>
              <a:gd name="T5" fmla="*/ 24 h 408"/>
              <a:gd name="T6" fmla="*/ 0 w 1584"/>
              <a:gd name="T7" fmla="*/ 24 h 408"/>
              <a:gd name="T8" fmla="*/ 0 60000 65536"/>
              <a:gd name="T9" fmla="*/ 0 60000 65536"/>
              <a:gd name="T10" fmla="*/ 0 60000 65536"/>
              <a:gd name="T11" fmla="*/ 0 60000 65536"/>
              <a:gd name="T12" fmla="*/ 0 w 1584"/>
              <a:gd name="T13" fmla="*/ 0 h 408"/>
              <a:gd name="T14" fmla="*/ 1584 w 1584"/>
              <a:gd name="T15" fmla="*/ 408 h 408"/>
            </a:gdLst>
            <a:ahLst/>
            <a:cxnLst>
              <a:cxn ang="T8">
                <a:pos x="T0" y="T1"/>
              </a:cxn>
              <a:cxn ang="T9">
                <a:pos x="T2" y="T3"/>
              </a:cxn>
              <a:cxn ang="T10">
                <a:pos x="T4" y="T5"/>
              </a:cxn>
              <a:cxn ang="T11">
                <a:pos x="T6" y="T7"/>
              </a:cxn>
            </a:cxnLst>
            <a:rect l="T12" t="T13" r="T14" b="T15"/>
            <a:pathLst>
              <a:path w="1584" h="408">
                <a:moveTo>
                  <a:pt x="1584" y="408"/>
                </a:moveTo>
                <a:cubicBezTo>
                  <a:pt x="1504" y="320"/>
                  <a:pt x="1424" y="232"/>
                  <a:pt x="1248" y="168"/>
                </a:cubicBezTo>
                <a:cubicBezTo>
                  <a:pt x="1072" y="104"/>
                  <a:pt x="736" y="48"/>
                  <a:pt x="528" y="24"/>
                </a:cubicBezTo>
                <a:cubicBezTo>
                  <a:pt x="320" y="0"/>
                  <a:pt x="160" y="12"/>
                  <a:pt x="0" y="24"/>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square" anchor="ctr">
            <a:no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eaLnBrk="1" hangingPunct="1"/>
            <a:endParaRPr lang="en-US" altLang="en-US"/>
          </a:p>
        </p:txBody>
      </p:sp>
      <p:sp>
        <p:nvSpPr>
          <p:cNvPr id="716834" name="Freeform 34"/>
          <p:cNvSpPr>
            <a:spLocks/>
          </p:cNvSpPr>
          <p:nvPr/>
        </p:nvSpPr>
        <p:spPr bwMode="auto">
          <a:xfrm>
            <a:off x="2724807" y="3494341"/>
            <a:ext cx="2133600" cy="218420"/>
          </a:xfrm>
          <a:custGeom>
            <a:avLst/>
            <a:gdLst>
              <a:gd name="T0" fmla="*/ 1536 w 1536"/>
              <a:gd name="T1" fmla="*/ 0 h 352"/>
              <a:gd name="T2" fmla="*/ 1200 w 1536"/>
              <a:gd name="T3" fmla="*/ 240 h 352"/>
              <a:gd name="T4" fmla="*/ 768 w 1536"/>
              <a:gd name="T5" fmla="*/ 336 h 352"/>
              <a:gd name="T6" fmla="*/ 0 w 1536"/>
              <a:gd name="T7" fmla="*/ 336 h 352"/>
              <a:gd name="T8" fmla="*/ 0 60000 65536"/>
              <a:gd name="T9" fmla="*/ 0 60000 65536"/>
              <a:gd name="T10" fmla="*/ 0 60000 65536"/>
              <a:gd name="T11" fmla="*/ 0 60000 65536"/>
              <a:gd name="T12" fmla="*/ 0 w 1536"/>
              <a:gd name="T13" fmla="*/ 0 h 352"/>
              <a:gd name="T14" fmla="*/ 1536 w 1536"/>
              <a:gd name="T15" fmla="*/ 352 h 352"/>
            </a:gdLst>
            <a:ahLst/>
            <a:cxnLst>
              <a:cxn ang="T8">
                <a:pos x="T0" y="T1"/>
              </a:cxn>
              <a:cxn ang="T9">
                <a:pos x="T2" y="T3"/>
              </a:cxn>
              <a:cxn ang="T10">
                <a:pos x="T4" y="T5"/>
              </a:cxn>
              <a:cxn ang="T11">
                <a:pos x="T6" y="T7"/>
              </a:cxn>
            </a:cxnLst>
            <a:rect l="T12" t="T13" r="T14" b="T15"/>
            <a:pathLst>
              <a:path w="1536" h="352">
                <a:moveTo>
                  <a:pt x="1536" y="0"/>
                </a:moveTo>
                <a:cubicBezTo>
                  <a:pt x="1432" y="92"/>
                  <a:pt x="1328" y="184"/>
                  <a:pt x="1200" y="240"/>
                </a:cubicBezTo>
                <a:cubicBezTo>
                  <a:pt x="1072" y="296"/>
                  <a:pt x="968" y="320"/>
                  <a:pt x="768" y="336"/>
                </a:cubicBezTo>
                <a:cubicBezTo>
                  <a:pt x="568" y="352"/>
                  <a:pt x="284" y="344"/>
                  <a:pt x="0" y="336"/>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eaLnBrk="1" hangingPunct="1"/>
            <a:endParaRPr lang="en-US" altLang="en-US"/>
          </a:p>
        </p:txBody>
      </p:sp>
      <p:sp>
        <p:nvSpPr>
          <p:cNvPr id="716835" name="Freeform 35"/>
          <p:cNvSpPr>
            <a:spLocks/>
          </p:cNvSpPr>
          <p:nvPr/>
        </p:nvSpPr>
        <p:spPr bwMode="auto">
          <a:xfrm>
            <a:off x="3657599" y="4388489"/>
            <a:ext cx="1200807" cy="128350"/>
          </a:xfrm>
          <a:custGeom>
            <a:avLst/>
            <a:gdLst>
              <a:gd name="T0" fmla="*/ 1584 w 1584"/>
              <a:gd name="T1" fmla="*/ 408 h 408"/>
              <a:gd name="T2" fmla="*/ 1248 w 1584"/>
              <a:gd name="T3" fmla="*/ 168 h 408"/>
              <a:gd name="T4" fmla="*/ 528 w 1584"/>
              <a:gd name="T5" fmla="*/ 24 h 408"/>
              <a:gd name="T6" fmla="*/ 0 w 1584"/>
              <a:gd name="T7" fmla="*/ 24 h 408"/>
              <a:gd name="T8" fmla="*/ 0 60000 65536"/>
              <a:gd name="T9" fmla="*/ 0 60000 65536"/>
              <a:gd name="T10" fmla="*/ 0 60000 65536"/>
              <a:gd name="T11" fmla="*/ 0 60000 65536"/>
              <a:gd name="T12" fmla="*/ 0 w 1584"/>
              <a:gd name="T13" fmla="*/ 0 h 408"/>
              <a:gd name="T14" fmla="*/ 1584 w 1584"/>
              <a:gd name="T15" fmla="*/ 408 h 408"/>
            </a:gdLst>
            <a:ahLst/>
            <a:cxnLst>
              <a:cxn ang="T8">
                <a:pos x="T0" y="T1"/>
              </a:cxn>
              <a:cxn ang="T9">
                <a:pos x="T2" y="T3"/>
              </a:cxn>
              <a:cxn ang="T10">
                <a:pos x="T4" y="T5"/>
              </a:cxn>
              <a:cxn ang="T11">
                <a:pos x="T6" y="T7"/>
              </a:cxn>
            </a:cxnLst>
            <a:rect l="T12" t="T13" r="T14" b="T15"/>
            <a:pathLst>
              <a:path w="1584" h="408">
                <a:moveTo>
                  <a:pt x="1584" y="408"/>
                </a:moveTo>
                <a:cubicBezTo>
                  <a:pt x="1504" y="320"/>
                  <a:pt x="1424" y="232"/>
                  <a:pt x="1248" y="168"/>
                </a:cubicBezTo>
                <a:cubicBezTo>
                  <a:pt x="1072" y="104"/>
                  <a:pt x="736" y="48"/>
                  <a:pt x="528" y="24"/>
                </a:cubicBezTo>
                <a:cubicBezTo>
                  <a:pt x="320" y="0"/>
                  <a:pt x="160" y="12"/>
                  <a:pt x="0" y="24"/>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eaLnBrk="1" hangingPunct="1"/>
            <a:endParaRPr lang="en-US" altLang="en-US"/>
          </a:p>
        </p:txBody>
      </p:sp>
      <p:sp>
        <p:nvSpPr>
          <p:cNvPr id="716836" name="Freeform 36"/>
          <p:cNvSpPr>
            <a:spLocks/>
          </p:cNvSpPr>
          <p:nvPr/>
        </p:nvSpPr>
        <p:spPr bwMode="auto">
          <a:xfrm>
            <a:off x="2667000" y="5715000"/>
            <a:ext cx="2209800" cy="157361"/>
          </a:xfrm>
          <a:custGeom>
            <a:avLst/>
            <a:gdLst>
              <a:gd name="T0" fmla="*/ 1584 w 1584"/>
              <a:gd name="T1" fmla="*/ 408 h 408"/>
              <a:gd name="T2" fmla="*/ 1248 w 1584"/>
              <a:gd name="T3" fmla="*/ 168 h 408"/>
              <a:gd name="T4" fmla="*/ 528 w 1584"/>
              <a:gd name="T5" fmla="*/ 24 h 408"/>
              <a:gd name="T6" fmla="*/ 0 w 1584"/>
              <a:gd name="T7" fmla="*/ 24 h 408"/>
              <a:gd name="T8" fmla="*/ 0 60000 65536"/>
              <a:gd name="T9" fmla="*/ 0 60000 65536"/>
              <a:gd name="T10" fmla="*/ 0 60000 65536"/>
              <a:gd name="T11" fmla="*/ 0 60000 65536"/>
              <a:gd name="T12" fmla="*/ 0 w 1584"/>
              <a:gd name="T13" fmla="*/ 0 h 408"/>
              <a:gd name="T14" fmla="*/ 1584 w 1584"/>
              <a:gd name="T15" fmla="*/ 408 h 408"/>
            </a:gdLst>
            <a:ahLst/>
            <a:cxnLst>
              <a:cxn ang="T8">
                <a:pos x="T0" y="T1"/>
              </a:cxn>
              <a:cxn ang="T9">
                <a:pos x="T2" y="T3"/>
              </a:cxn>
              <a:cxn ang="T10">
                <a:pos x="T4" y="T5"/>
              </a:cxn>
              <a:cxn ang="T11">
                <a:pos x="T6" y="T7"/>
              </a:cxn>
            </a:cxnLst>
            <a:rect l="T12" t="T13" r="T14" b="T15"/>
            <a:pathLst>
              <a:path w="1584" h="408">
                <a:moveTo>
                  <a:pt x="1584" y="408"/>
                </a:moveTo>
                <a:cubicBezTo>
                  <a:pt x="1504" y="320"/>
                  <a:pt x="1424" y="232"/>
                  <a:pt x="1248" y="168"/>
                </a:cubicBezTo>
                <a:cubicBezTo>
                  <a:pt x="1072" y="104"/>
                  <a:pt x="736" y="48"/>
                  <a:pt x="528" y="24"/>
                </a:cubicBezTo>
                <a:cubicBezTo>
                  <a:pt x="320" y="0"/>
                  <a:pt x="160" y="12"/>
                  <a:pt x="0" y="24"/>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eaLnBrk="1" hangingPunct="1"/>
            <a:endParaRPr lang="en-US" altLang="en-US"/>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680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682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1680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1682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68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1683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168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1681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68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16814"/>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168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1683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16834"/>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1682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16835"/>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1682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168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07" grpId="0" animBg="1"/>
      <p:bldP spid="716809" grpId="0" animBg="1"/>
      <p:bldP spid="716811" grpId="0" animBg="1"/>
      <p:bldP spid="716812" grpId="0" animBg="1"/>
      <p:bldP spid="716813" grpId="0" animBg="1"/>
      <p:bldP spid="716814" grpId="0" animBg="1"/>
      <p:bldP spid="716815" grpId="0" animBg="1"/>
      <p:bldP spid="716818" grpId="0" animBg="1"/>
      <p:bldP spid="716820" grpId="0" animBg="1"/>
      <p:bldP spid="716822" grpId="0" animBg="1"/>
      <p:bldP spid="716827" grpId="0" animBg="1"/>
      <p:bldP spid="716829" grpId="0" animBg="1"/>
      <p:bldP spid="716831" grpId="0" animBg="1"/>
      <p:bldP spid="716833" grpId="0" animBg="1"/>
      <p:bldP spid="716834" grpId="0" animBg="1"/>
      <p:bldP spid="716835" grpId="0" animBg="1"/>
      <p:bldP spid="71683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r>
              <a:rPr lang="en-US" altLang="en-US"/>
              <a:t>The view</a:t>
            </a:r>
          </a:p>
        </p:txBody>
      </p:sp>
      <p:pic>
        <p:nvPicPr>
          <p:cNvPr id="32772"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2903400" y="3011933"/>
            <a:ext cx="3337200" cy="1672333"/>
          </a:xfrm>
          <a:noFill/>
        </p:spPr>
      </p:pic>
      <p:sp>
        <p:nvSpPr>
          <p:cNvPr id="2" name="Date Placeholder 1"/>
          <p:cNvSpPr>
            <a:spLocks noGrp="1"/>
          </p:cNvSpPr>
          <p:nvPr>
            <p:ph type="dt" sz="half" idx="10"/>
          </p:nvPr>
        </p:nvSpPr>
        <p:spPr/>
        <p:txBody>
          <a:bodyPr/>
          <a:lstStyle/>
          <a:p>
            <a:r>
              <a:rPr lang="en-US" altLang="en-US"/>
              <a:t>20/12/2013</a:t>
            </a:r>
          </a:p>
        </p:txBody>
      </p:sp>
      <p:sp>
        <p:nvSpPr>
          <p:cNvPr id="4" name="Slide Number Placeholder 3"/>
          <p:cNvSpPr>
            <a:spLocks noGrp="1"/>
          </p:cNvSpPr>
          <p:nvPr>
            <p:ph type="sldNum" sz="quarter" idx="12"/>
          </p:nvPr>
        </p:nvSpPr>
        <p:spPr/>
        <p:txBody>
          <a:bodyPr/>
          <a:lstStyle/>
          <a:p>
            <a:fld id="{F699691D-852A-4885-8278-7AB83B05D97E}" type="slidenum">
              <a:rPr lang="en-US" altLang="en-US" smtClean="0"/>
              <a:pPr/>
              <a:t>35</a:t>
            </a:fld>
            <a:endParaRPr lang="en-US" altLang="en-US"/>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6" name="Rectangle 12"/>
          <p:cNvSpPr>
            <a:spLocks noGrp="1" noChangeArrowheads="1"/>
          </p:cNvSpPr>
          <p:nvPr>
            <p:ph type="title"/>
          </p:nvPr>
        </p:nvSpPr>
        <p:spPr>
          <a:xfrm>
            <a:off x="457200" y="104775"/>
            <a:ext cx="8229600" cy="657225"/>
          </a:xfrm>
        </p:spPr>
        <p:txBody>
          <a:bodyPr/>
          <a:lstStyle/>
          <a:p>
            <a:r>
              <a:rPr lang="en-US" altLang="en-US"/>
              <a:t>Implementing the View (just an outline!)</a:t>
            </a:r>
          </a:p>
        </p:txBody>
      </p:sp>
      <p:sp>
        <p:nvSpPr>
          <p:cNvPr id="2" name="Date Placeholder 1"/>
          <p:cNvSpPr>
            <a:spLocks noGrp="1"/>
          </p:cNvSpPr>
          <p:nvPr>
            <p:ph type="dt" sz="half" idx="10"/>
          </p:nvPr>
        </p:nvSpPr>
        <p:spPr/>
        <p:txBody>
          <a:bodyPr/>
          <a:lstStyle/>
          <a:p>
            <a:r>
              <a:rPr lang="en-US" altLang="en-US"/>
              <a:t>20/12/2013</a:t>
            </a:r>
          </a:p>
        </p:txBody>
      </p:sp>
      <p:sp>
        <p:nvSpPr>
          <p:cNvPr id="4" name="Slide Number Placeholder 3"/>
          <p:cNvSpPr>
            <a:spLocks noGrp="1"/>
          </p:cNvSpPr>
          <p:nvPr>
            <p:ph type="sldNum" sz="quarter" idx="12"/>
          </p:nvPr>
        </p:nvSpPr>
        <p:spPr/>
        <p:txBody>
          <a:bodyPr/>
          <a:lstStyle/>
          <a:p>
            <a:fld id="{13A1A6BD-BC92-44CD-94BB-5C9E64120765}" type="slidenum">
              <a:rPr lang="en-US" altLang="en-US" smtClean="0"/>
              <a:pPr/>
              <a:t>36</a:t>
            </a:fld>
            <a:endParaRPr lang="en-US" altLang="en-US"/>
          </a:p>
        </p:txBody>
      </p:sp>
      <p:sp>
        <p:nvSpPr>
          <p:cNvPr id="33795" name="Text Box 15"/>
          <p:cNvSpPr txBox="1">
            <a:spLocks noChangeArrowheads="1"/>
          </p:cNvSpPr>
          <p:nvPr/>
        </p:nvSpPr>
        <p:spPr bwMode="auto">
          <a:xfrm>
            <a:off x="228600" y="762000"/>
            <a:ext cx="8686800" cy="5952399"/>
          </a:xfrm>
          <a:prstGeom prst="rect">
            <a:avLst/>
          </a:prstGeom>
          <a:solidFill>
            <a:srgbClr val="FFFFCC"/>
          </a:solidFill>
          <a:ln w="9525" algn="ctr">
            <a:solidFill>
              <a:schemeClr val="tx1"/>
            </a:solidFill>
            <a:miter lim="800000"/>
            <a:headEnd/>
            <a:tailEnd type="none" w="lg" len="lg"/>
          </a:ln>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eaLnBrk="1" hangingPunct="1">
              <a:lnSpc>
                <a:spcPct val="85000"/>
              </a:lnSpc>
              <a:spcBef>
                <a:spcPct val="0"/>
              </a:spcBef>
              <a:buClr>
                <a:schemeClr val="bg2"/>
              </a:buClr>
              <a:buSzPct val="75000"/>
              <a:buNone/>
            </a:pPr>
            <a:r>
              <a:rPr lang="en-US" sz="1600" b="1">
                <a:solidFill>
                  <a:srgbClr val="7F0055"/>
                </a:solidFill>
                <a:latin typeface="Consolas" panose="020B0609020204030204" pitchFamily="49" charset="0"/>
                <a:ea typeface="Times New Roman" panose="02020603050405020304" pitchFamily="18" charset="0"/>
              </a:rPr>
              <a:t>public</a:t>
            </a:r>
            <a:r>
              <a:rPr lang="en-US" sz="1600">
                <a:solidFill>
                  <a:srgbClr val="000000"/>
                </a:solidFill>
                <a:latin typeface="Consolas" panose="020B0609020204030204" pitchFamily="49" charset="0"/>
                <a:ea typeface="Times New Roman" panose="02020603050405020304" pitchFamily="18" charset="0"/>
              </a:rPr>
              <a:t> </a:t>
            </a:r>
            <a:r>
              <a:rPr lang="en-US" altLang="en-US" sz="1600" b="1">
                <a:solidFill>
                  <a:srgbClr val="7F0055"/>
                </a:solidFill>
                <a:latin typeface="Consolas" panose="020B0609020204030204" pitchFamily="49" charset="0"/>
                <a:ea typeface="Times New Roman" panose="02020603050405020304" pitchFamily="18" charset="0"/>
              </a:rPr>
              <a:t>class</a:t>
            </a:r>
            <a:r>
              <a:rPr lang="en-US" altLang="en-US" sz="1600">
                <a:latin typeface="Consolas" panose="020B0609020204030204" pitchFamily="49" charset="0"/>
                <a:cs typeface="Consolas" panose="020B0609020204030204" pitchFamily="49" charset="0"/>
              </a:rPr>
              <a:t> DJView </a:t>
            </a:r>
            <a:r>
              <a:rPr lang="en-US" altLang="en-US" sz="1600" b="1">
                <a:solidFill>
                  <a:srgbClr val="7F0055"/>
                </a:solidFill>
                <a:latin typeface="Consolas" panose="020B0609020204030204" pitchFamily="49" charset="0"/>
                <a:ea typeface="Times New Roman" panose="02020603050405020304" pitchFamily="18" charset="0"/>
              </a:rPr>
              <a:t>implements</a:t>
            </a:r>
            <a:r>
              <a:rPr lang="en-US" altLang="en-US" sz="1600">
                <a:latin typeface="Consolas" panose="020B0609020204030204" pitchFamily="49" charset="0"/>
                <a:cs typeface="Consolas" panose="020B0609020204030204" pitchFamily="49" charset="0"/>
              </a:rPr>
              <a:t> ActionListener, BeatObserver, BPMObserver { </a:t>
            </a:r>
          </a:p>
          <a:p>
            <a:pPr eaLnBrk="1" hangingPunct="1">
              <a:lnSpc>
                <a:spcPct val="85000"/>
              </a:lnSpc>
              <a:spcBef>
                <a:spcPct val="0"/>
              </a:spcBef>
              <a:buClr>
                <a:schemeClr val="bg2"/>
              </a:buClr>
              <a:buSzPct val="75000"/>
              <a:buFont typeface="Wingdings" pitchFamily="2" charset="2"/>
              <a:buNone/>
            </a:pPr>
            <a:r>
              <a:rPr lang="en-US" altLang="en-US" sz="1600">
                <a:latin typeface="Consolas" panose="020B0609020204030204" pitchFamily="49" charset="0"/>
                <a:cs typeface="Consolas" panose="020B0609020204030204" pitchFamily="49" charset="0"/>
              </a:rPr>
              <a:t>   BeatModelInterface model;</a:t>
            </a:r>
          </a:p>
          <a:p>
            <a:pPr eaLnBrk="1" hangingPunct="1">
              <a:lnSpc>
                <a:spcPct val="85000"/>
              </a:lnSpc>
              <a:spcBef>
                <a:spcPct val="0"/>
              </a:spcBef>
              <a:buClr>
                <a:schemeClr val="bg2"/>
              </a:buClr>
              <a:buSzPct val="75000"/>
              <a:buFont typeface="Wingdings" pitchFamily="2" charset="2"/>
              <a:buNone/>
            </a:pPr>
            <a:r>
              <a:rPr lang="en-US" altLang="en-US" sz="1600">
                <a:latin typeface="Consolas" panose="020B0609020204030204" pitchFamily="49" charset="0"/>
                <a:cs typeface="Consolas" panose="020B0609020204030204" pitchFamily="49" charset="0"/>
              </a:rPr>
              <a:t>   ControllerInterface controller;</a:t>
            </a:r>
          </a:p>
          <a:p>
            <a:pPr eaLnBrk="1" hangingPunct="1">
              <a:lnSpc>
                <a:spcPct val="85000"/>
              </a:lnSpc>
              <a:spcBef>
                <a:spcPct val="0"/>
              </a:spcBef>
              <a:buClr>
                <a:schemeClr val="bg2"/>
              </a:buClr>
              <a:buSzPct val="75000"/>
              <a:buFont typeface="Wingdings" pitchFamily="2" charset="2"/>
              <a:buNone/>
            </a:pPr>
            <a:r>
              <a:rPr lang="en-US" altLang="en-US" sz="1600">
                <a:latin typeface="Consolas" panose="020B0609020204030204" pitchFamily="49" charset="0"/>
                <a:cs typeface="Consolas" panose="020B0609020204030204" pitchFamily="49" charset="0"/>
              </a:rPr>
              <a:t>   JFrame viewFrame;</a:t>
            </a:r>
          </a:p>
          <a:p>
            <a:pPr eaLnBrk="1" hangingPunct="1">
              <a:lnSpc>
                <a:spcPct val="85000"/>
              </a:lnSpc>
              <a:spcBef>
                <a:spcPct val="0"/>
              </a:spcBef>
              <a:buClr>
                <a:schemeClr val="bg2"/>
              </a:buClr>
              <a:buSzPct val="75000"/>
              <a:buFont typeface="Wingdings" pitchFamily="2" charset="2"/>
              <a:buNone/>
            </a:pPr>
            <a:r>
              <a:rPr lang="en-US" altLang="en-US" sz="1600">
                <a:latin typeface="Consolas" panose="020B0609020204030204" pitchFamily="49" charset="0"/>
                <a:cs typeface="Consolas" panose="020B0609020204030204" pitchFamily="49" charset="0"/>
              </a:rPr>
              <a:t>   JPanel viewPanel;</a:t>
            </a:r>
          </a:p>
          <a:p>
            <a:pPr eaLnBrk="1" hangingPunct="1">
              <a:lnSpc>
                <a:spcPct val="85000"/>
              </a:lnSpc>
              <a:spcBef>
                <a:spcPct val="0"/>
              </a:spcBef>
              <a:buClr>
                <a:schemeClr val="bg2"/>
              </a:buClr>
              <a:buSzPct val="75000"/>
              <a:buFont typeface="Wingdings" pitchFamily="2" charset="2"/>
              <a:buNone/>
            </a:pPr>
            <a:r>
              <a:rPr lang="en-US" altLang="en-US" sz="1600">
                <a:latin typeface="Consolas" panose="020B0609020204030204" pitchFamily="49" charset="0"/>
                <a:cs typeface="Consolas" panose="020B0609020204030204" pitchFamily="49" charset="0"/>
              </a:rPr>
              <a:t>   BeatBar beatBar;</a:t>
            </a:r>
          </a:p>
          <a:p>
            <a:pPr eaLnBrk="1" hangingPunct="1">
              <a:lnSpc>
                <a:spcPct val="85000"/>
              </a:lnSpc>
              <a:spcBef>
                <a:spcPct val="0"/>
              </a:spcBef>
              <a:buClr>
                <a:schemeClr val="bg2"/>
              </a:buClr>
              <a:buSzPct val="75000"/>
              <a:buFont typeface="Wingdings" pitchFamily="2" charset="2"/>
              <a:buNone/>
            </a:pPr>
            <a:r>
              <a:rPr lang="en-US" altLang="en-US" sz="1600">
                <a:latin typeface="Consolas" panose="020B0609020204030204" pitchFamily="49" charset="0"/>
                <a:cs typeface="Consolas" panose="020B0609020204030204" pitchFamily="49" charset="0"/>
              </a:rPr>
              <a:t>   JLabel bpmOutputLabel;</a:t>
            </a:r>
          </a:p>
          <a:p>
            <a:pPr eaLnBrk="1" hangingPunct="1">
              <a:lnSpc>
                <a:spcPct val="85000"/>
              </a:lnSpc>
              <a:spcBef>
                <a:spcPct val="0"/>
              </a:spcBef>
              <a:buClr>
                <a:schemeClr val="bg2"/>
              </a:buClr>
              <a:buSzPct val="75000"/>
              <a:buFont typeface="Wingdings" pitchFamily="2" charset="2"/>
              <a:buNone/>
            </a:pPr>
            <a:r>
              <a:rPr lang="en-US" altLang="en-US" sz="1600">
                <a:latin typeface="Consolas" panose="020B0609020204030204" pitchFamily="49" charset="0"/>
                <a:cs typeface="Consolas" panose="020B0609020204030204" pitchFamily="49" charset="0"/>
              </a:rPr>
              <a:t>   </a:t>
            </a:r>
            <a:r>
              <a:rPr lang="en-US" altLang="en-US" sz="1600" b="1">
                <a:solidFill>
                  <a:srgbClr val="7F0055"/>
                </a:solidFill>
                <a:latin typeface="Consolas" panose="020B0609020204030204" pitchFamily="49" charset="0"/>
                <a:ea typeface="Times New Roman" panose="02020603050405020304" pitchFamily="18" charset="0"/>
              </a:rPr>
              <a:t>public</a:t>
            </a:r>
            <a:r>
              <a:rPr lang="en-US" altLang="en-US" sz="1600">
                <a:latin typeface="Consolas" panose="020B0609020204030204" pitchFamily="49" charset="0"/>
                <a:cs typeface="Consolas" panose="020B0609020204030204" pitchFamily="49" charset="0"/>
              </a:rPr>
              <a:t> DJView(ControllerInterface controller, BeatModelInterface model) {</a:t>
            </a:r>
          </a:p>
          <a:p>
            <a:pPr eaLnBrk="1" hangingPunct="1">
              <a:lnSpc>
                <a:spcPct val="85000"/>
              </a:lnSpc>
              <a:spcBef>
                <a:spcPct val="0"/>
              </a:spcBef>
              <a:buClr>
                <a:schemeClr val="bg2"/>
              </a:buClr>
              <a:buSzPct val="75000"/>
              <a:buFont typeface="Wingdings" pitchFamily="2" charset="2"/>
              <a:buNone/>
            </a:pPr>
            <a:r>
              <a:rPr lang="en-US" altLang="en-US" sz="1600">
                <a:latin typeface="Consolas" panose="020B0609020204030204" pitchFamily="49" charset="0"/>
                <a:cs typeface="Consolas" panose="020B0609020204030204" pitchFamily="49" charset="0"/>
              </a:rPr>
              <a:t>      </a:t>
            </a:r>
            <a:r>
              <a:rPr lang="en-US" altLang="en-US" sz="1600" b="1">
                <a:solidFill>
                  <a:srgbClr val="7F0055"/>
                </a:solidFill>
                <a:latin typeface="Consolas" panose="020B0609020204030204" pitchFamily="49" charset="0"/>
                <a:ea typeface="Times New Roman" panose="02020603050405020304" pitchFamily="18" charset="0"/>
              </a:rPr>
              <a:t>this</a:t>
            </a:r>
            <a:r>
              <a:rPr lang="en-US" altLang="en-US" sz="1600">
                <a:latin typeface="Consolas" panose="020B0609020204030204" pitchFamily="49" charset="0"/>
                <a:cs typeface="Consolas" panose="020B0609020204030204" pitchFamily="49" charset="0"/>
              </a:rPr>
              <a:t>.controller = controller;</a:t>
            </a:r>
          </a:p>
          <a:p>
            <a:pPr eaLnBrk="1" hangingPunct="1">
              <a:lnSpc>
                <a:spcPct val="85000"/>
              </a:lnSpc>
              <a:spcBef>
                <a:spcPct val="0"/>
              </a:spcBef>
              <a:buClr>
                <a:schemeClr val="bg2"/>
              </a:buClr>
              <a:buSzPct val="75000"/>
              <a:buFont typeface="Wingdings" pitchFamily="2" charset="2"/>
              <a:buNone/>
            </a:pPr>
            <a:r>
              <a:rPr lang="en-US" altLang="en-US" sz="1600">
                <a:latin typeface="Consolas" panose="020B0609020204030204" pitchFamily="49" charset="0"/>
                <a:cs typeface="Consolas" panose="020B0609020204030204" pitchFamily="49" charset="0"/>
              </a:rPr>
              <a:t>      </a:t>
            </a:r>
            <a:r>
              <a:rPr lang="en-US" altLang="en-US" sz="1600" b="1">
                <a:solidFill>
                  <a:srgbClr val="7F0055"/>
                </a:solidFill>
                <a:latin typeface="Consolas" panose="020B0609020204030204" pitchFamily="49" charset="0"/>
                <a:ea typeface="Times New Roman" panose="02020603050405020304" pitchFamily="18" charset="0"/>
              </a:rPr>
              <a:t>this</a:t>
            </a:r>
            <a:r>
              <a:rPr lang="en-US" altLang="en-US" sz="1600">
                <a:latin typeface="Consolas" panose="020B0609020204030204" pitchFamily="49" charset="0"/>
                <a:cs typeface="Consolas" panose="020B0609020204030204" pitchFamily="49" charset="0"/>
              </a:rPr>
              <a:t>.model = model;</a:t>
            </a:r>
          </a:p>
          <a:p>
            <a:pPr eaLnBrk="1" hangingPunct="1">
              <a:lnSpc>
                <a:spcPct val="85000"/>
              </a:lnSpc>
              <a:spcBef>
                <a:spcPct val="0"/>
              </a:spcBef>
              <a:buClr>
                <a:schemeClr val="bg2"/>
              </a:buClr>
              <a:buSzPct val="75000"/>
              <a:buFont typeface="Wingdings" pitchFamily="2" charset="2"/>
              <a:buNone/>
            </a:pPr>
            <a:r>
              <a:rPr lang="en-US" altLang="en-US" sz="1600">
                <a:latin typeface="Consolas" panose="020B0609020204030204" pitchFamily="49" charset="0"/>
                <a:cs typeface="Consolas" panose="020B0609020204030204" pitchFamily="49" charset="0"/>
              </a:rPr>
              <a:t>      model.registerObserver((BeatObserver) </a:t>
            </a:r>
            <a:r>
              <a:rPr lang="en-US" altLang="en-US" sz="1600" b="1">
                <a:latin typeface="Consolas" panose="020B0609020204030204" pitchFamily="49" charset="0"/>
                <a:cs typeface="Consolas" panose="020B0609020204030204" pitchFamily="49" charset="0"/>
              </a:rPr>
              <a:t>this</a:t>
            </a:r>
            <a:r>
              <a:rPr lang="en-US" altLang="en-US" sz="1600">
                <a:latin typeface="Consolas" panose="020B0609020204030204" pitchFamily="49" charset="0"/>
                <a:cs typeface="Consolas" panose="020B0609020204030204" pitchFamily="49" charset="0"/>
              </a:rPr>
              <a:t>);</a:t>
            </a:r>
          </a:p>
          <a:p>
            <a:pPr eaLnBrk="1" hangingPunct="1">
              <a:lnSpc>
                <a:spcPct val="85000"/>
              </a:lnSpc>
              <a:spcBef>
                <a:spcPct val="0"/>
              </a:spcBef>
              <a:buClr>
                <a:schemeClr val="bg2"/>
              </a:buClr>
              <a:buSzPct val="75000"/>
              <a:buFont typeface="Wingdings" pitchFamily="2" charset="2"/>
              <a:buNone/>
            </a:pPr>
            <a:r>
              <a:rPr lang="en-US" altLang="en-US" sz="1600">
                <a:latin typeface="Consolas" panose="020B0609020204030204" pitchFamily="49" charset="0"/>
                <a:cs typeface="Consolas" panose="020B0609020204030204" pitchFamily="49" charset="0"/>
              </a:rPr>
              <a:t>      model.registerObserver((BPMObserver) </a:t>
            </a:r>
            <a:r>
              <a:rPr lang="en-US" altLang="en-US" sz="1600" b="1">
                <a:latin typeface="Consolas" panose="020B0609020204030204" pitchFamily="49" charset="0"/>
                <a:cs typeface="Consolas" panose="020B0609020204030204" pitchFamily="49" charset="0"/>
              </a:rPr>
              <a:t>this</a:t>
            </a:r>
            <a:r>
              <a:rPr lang="en-US" altLang="en-US" sz="1600">
                <a:latin typeface="Consolas" panose="020B0609020204030204" pitchFamily="49" charset="0"/>
                <a:cs typeface="Consolas" panose="020B0609020204030204" pitchFamily="49" charset="0"/>
              </a:rPr>
              <a:t>);</a:t>
            </a:r>
          </a:p>
          <a:p>
            <a:pPr eaLnBrk="1" hangingPunct="1">
              <a:lnSpc>
                <a:spcPct val="85000"/>
              </a:lnSpc>
              <a:spcBef>
                <a:spcPct val="0"/>
              </a:spcBef>
              <a:buClr>
                <a:schemeClr val="bg2"/>
              </a:buClr>
              <a:buSzPct val="75000"/>
              <a:buFont typeface="Wingdings" pitchFamily="2" charset="2"/>
              <a:buNone/>
            </a:pPr>
            <a:r>
              <a:rPr lang="en-US" altLang="en-US" sz="1600">
                <a:latin typeface="Consolas" panose="020B0609020204030204" pitchFamily="49" charset="0"/>
                <a:cs typeface="Consolas" panose="020B0609020204030204" pitchFamily="49" charset="0"/>
              </a:rPr>
              <a:t>   }</a:t>
            </a:r>
          </a:p>
          <a:p>
            <a:pPr eaLnBrk="1" hangingPunct="1">
              <a:lnSpc>
                <a:spcPct val="85000"/>
              </a:lnSpc>
              <a:spcBef>
                <a:spcPct val="0"/>
              </a:spcBef>
              <a:buClr>
                <a:schemeClr val="bg2"/>
              </a:buClr>
              <a:buSzPct val="75000"/>
              <a:buFont typeface="Wingdings" pitchFamily="2" charset="2"/>
              <a:buNone/>
            </a:pPr>
            <a:r>
              <a:rPr lang="en-US" altLang="en-US" sz="1600">
                <a:latin typeface="Consolas" panose="020B0609020204030204" pitchFamily="49" charset="0"/>
                <a:cs typeface="Consolas" panose="020B0609020204030204" pitchFamily="49" charset="0"/>
              </a:rPr>
              <a:t>   </a:t>
            </a:r>
            <a:r>
              <a:rPr lang="en-US" altLang="en-US" sz="1600" b="1">
                <a:solidFill>
                  <a:srgbClr val="7F0055"/>
                </a:solidFill>
                <a:latin typeface="Consolas" panose="020B0609020204030204" pitchFamily="49" charset="0"/>
                <a:ea typeface="Times New Roman" panose="02020603050405020304" pitchFamily="18" charset="0"/>
              </a:rPr>
              <a:t>public</a:t>
            </a:r>
            <a:r>
              <a:rPr lang="en-US" altLang="en-US" sz="1600">
                <a:latin typeface="Consolas" panose="020B0609020204030204" pitchFamily="49" charset="0"/>
                <a:cs typeface="Consolas" panose="020B0609020204030204" pitchFamily="49" charset="0"/>
              </a:rPr>
              <a:t> </a:t>
            </a:r>
            <a:r>
              <a:rPr lang="en-US" altLang="en-US" sz="1600" b="1">
                <a:solidFill>
                  <a:srgbClr val="7F0055"/>
                </a:solidFill>
                <a:latin typeface="Consolas" panose="020B0609020204030204" pitchFamily="49" charset="0"/>
                <a:ea typeface="Times New Roman" panose="02020603050405020304" pitchFamily="18" charset="0"/>
              </a:rPr>
              <a:t>void</a:t>
            </a:r>
            <a:r>
              <a:rPr lang="en-US" altLang="en-US" sz="1600">
                <a:latin typeface="Consolas" panose="020B0609020204030204" pitchFamily="49" charset="0"/>
                <a:cs typeface="Consolas" panose="020B0609020204030204" pitchFamily="49" charset="0"/>
              </a:rPr>
              <a:t> createView() {</a:t>
            </a:r>
          </a:p>
          <a:p>
            <a:pPr eaLnBrk="1" hangingPunct="1">
              <a:lnSpc>
                <a:spcPct val="85000"/>
              </a:lnSpc>
              <a:spcBef>
                <a:spcPct val="0"/>
              </a:spcBef>
              <a:buClr>
                <a:schemeClr val="bg2"/>
              </a:buClr>
              <a:buSzPct val="75000"/>
              <a:buFont typeface="Wingdings" pitchFamily="2" charset="2"/>
              <a:buNone/>
            </a:pPr>
            <a:r>
              <a:rPr lang="en-US" altLang="en-US" sz="1600">
                <a:latin typeface="Consolas" panose="020B0609020204030204" pitchFamily="49" charset="0"/>
                <a:cs typeface="Consolas" panose="020B0609020204030204" pitchFamily="49" charset="0"/>
              </a:rPr>
              <a:t>      // create all Swing components here</a:t>
            </a:r>
          </a:p>
          <a:p>
            <a:pPr eaLnBrk="1" hangingPunct="1">
              <a:lnSpc>
                <a:spcPct val="85000"/>
              </a:lnSpc>
              <a:spcBef>
                <a:spcPct val="0"/>
              </a:spcBef>
              <a:buClr>
                <a:schemeClr val="bg2"/>
              </a:buClr>
              <a:buSzPct val="75000"/>
              <a:buFont typeface="Wingdings" pitchFamily="2" charset="2"/>
              <a:buNone/>
            </a:pPr>
            <a:r>
              <a:rPr lang="en-US" altLang="en-US" sz="1600">
                <a:latin typeface="Consolas" panose="020B0609020204030204" pitchFamily="49" charset="0"/>
                <a:cs typeface="Consolas" panose="020B0609020204030204" pitchFamily="49" charset="0"/>
              </a:rPr>
              <a:t>   }</a:t>
            </a:r>
          </a:p>
          <a:p>
            <a:pPr eaLnBrk="1" hangingPunct="1">
              <a:lnSpc>
                <a:spcPct val="85000"/>
              </a:lnSpc>
              <a:spcBef>
                <a:spcPct val="0"/>
              </a:spcBef>
              <a:buClr>
                <a:schemeClr val="bg2"/>
              </a:buClr>
              <a:buSzPct val="75000"/>
              <a:buFont typeface="Wingdings" pitchFamily="2" charset="2"/>
              <a:buNone/>
            </a:pPr>
            <a:r>
              <a:rPr lang="en-US" altLang="en-US" sz="1600">
                <a:latin typeface="Consolas" panose="020B0609020204030204" pitchFamily="49" charset="0"/>
                <a:cs typeface="Consolas" panose="020B0609020204030204" pitchFamily="49" charset="0"/>
              </a:rPr>
              <a:t>   </a:t>
            </a:r>
            <a:r>
              <a:rPr lang="en-US" altLang="en-US" sz="1600" b="1">
                <a:solidFill>
                  <a:srgbClr val="7F0055"/>
                </a:solidFill>
                <a:latin typeface="Consolas" panose="020B0609020204030204" pitchFamily="49" charset="0"/>
                <a:ea typeface="Times New Roman" panose="02020603050405020304" pitchFamily="18" charset="0"/>
              </a:rPr>
              <a:t>public</a:t>
            </a:r>
            <a:r>
              <a:rPr lang="en-US" altLang="en-US" sz="1600">
                <a:latin typeface="Consolas" panose="020B0609020204030204" pitchFamily="49" charset="0"/>
                <a:cs typeface="Consolas" panose="020B0609020204030204" pitchFamily="49" charset="0"/>
              </a:rPr>
              <a:t> </a:t>
            </a:r>
            <a:r>
              <a:rPr lang="en-US" altLang="en-US" sz="1600" b="1">
                <a:solidFill>
                  <a:srgbClr val="7F0055"/>
                </a:solidFill>
                <a:latin typeface="Consolas" panose="020B0609020204030204" pitchFamily="49" charset="0"/>
                <a:ea typeface="Times New Roman" panose="02020603050405020304" pitchFamily="18" charset="0"/>
              </a:rPr>
              <a:t>void</a:t>
            </a:r>
            <a:r>
              <a:rPr lang="en-US" altLang="en-US" sz="1600">
                <a:latin typeface="Consolas" panose="020B0609020204030204" pitchFamily="49" charset="0"/>
                <a:cs typeface="Consolas" panose="020B0609020204030204" pitchFamily="49" charset="0"/>
              </a:rPr>
              <a:t> updateBPM() {</a:t>
            </a:r>
          </a:p>
          <a:p>
            <a:pPr eaLnBrk="1" hangingPunct="1">
              <a:lnSpc>
                <a:spcPct val="85000"/>
              </a:lnSpc>
              <a:spcBef>
                <a:spcPct val="0"/>
              </a:spcBef>
              <a:buClr>
                <a:schemeClr val="bg2"/>
              </a:buClr>
              <a:buSzPct val="75000"/>
              <a:buFont typeface="Wingdings" pitchFamily="2" charset="2"/>
              <a:buNone/>
            </a:pPr>
            <a:r>
              <a:rPr lang="en-US" altLang="en-US" sz="1600">
                <a:latin typeface="Consolas" panose="020B0609020204030204" pitchFamily="49" charset="0"/>
                <a:cs typeface="Consolas" panose="020B0609020204030204" pitchFamily="49" charset="0"/>
              </a:rPr>
              <a:t>      </a:t>
            </a:r>
            <a:r>
              <a:rPr lang="en-US" altLang="en-US" sz="1600" b="1">
                <a:solidFill>
                  <a:srgbClr val="7F0055"/>
                </a:solidFill>
                <a:latin typeface="Consolas" panose="020B0609020204030204" pitchFamily="49" charset="0"/>
                <a:ea typeface="Times New Roman" panose="02020603050405020304" pitchFamily="18" charset="0"/>
              </a:rPr>
              <a:t>int</a:t>
            </a:r>
            <a:r>
              <a:rPr lang="en-US" altLang="en-US" sz="1600">
                <a:latin typeface="Consolas" panose="020B0609020204030204" pitchFamily="49" charset="0"/>
                <a:cs typeface="Consolas" panose="020B0609020204030204" pitchFamily="49" charset="0"/>
              </a:rPr>
              <a:t> bpm = model.getBPM();</a:t>
            </a:r>
          </a:p>
          <a:p>
            <a:pPr eaLnBrk="1" hangingPunct="1">
              <a:lnSpc>
                <a:spcPct val="85000"/>
              </a:lnSpc>
              <a:spcBef>
                <a:spcPct val="0"/>
              </a:spcBef>
              <a:buClr>
                <a:schemeClr val="bg2"/>
              </a:buClr>
              <a:buSzPct val="75000"/>
              <a:buFont typeface="Wingdings" pitchFamily="2" charset="2"/>
              <a:buNone/>
            </a:pPr>
            <a:r>
              <a:rPr lang="en-US" altLang="en-US" sz="1600">
                <a:latin typeface="Consolas" panose="020B0609020204030204" pitchFamily="49" charset="0"/>
                <a:cs typeface="Consolas" panose="020B0609020204030204" pitchFamily="49" charset="0"/>
              </a:rPr>
              <a:t>      </a:t>
            </a:r>
            <a:r>
              <a:rPr lang="en-US" altLang="en-US" sz="1600" b="1">
                <a:solidFill>
                  <a:srgbClr val="7F0055"/>
                </a:solidFill>
                <a:latin typeface="Consolas" panose="020B0609020204030204" pitchFamily="49" charset="0"/>
                <a:ea typeface="Times New Roman" panose="02020603050405020304" pitchFamily="18" charset="0"/>
              </a:rPr>
              <a:t>if</a:t>
            </a:r>
            <a:r>
              <a:rPr lang="en-US" altLang="en-US" sz="1600">
                <a:latin typeface="Consolas" panose="020B0609020204030204" pitchFamily="49" charset="0"/>
                <a:cs typeface="Consolas" panose="020B0609020204030204" pitchFamily="49" charset="0"/>
              </a:rPr>
              <a:t> (bpm == 0) {</a:t>
            </a:r>
          </a:p>
          <a:p>
            <a:pPr eaLnBrk="1" hangingPunct="1">
              <a:lnSpc>
                <a:spcPct val="85000"/>
              </a:lnSpc>
              <a:spcBef>
                <a:spcPct val="0"/>
              </a:spcBef>
              <a:buClr>
                <a:schemeClr val="bg2"/>
              </a:buClr>
              <a:buSzPct val="75000"/>
              <a:buFont typeface="Wingdings" pitchFamily="2" charset="2"/>
              <a:buNone/>
            </a:pPr>
            <a:r>
              <a:rPr lang="en-US" altLang="en-US" sz="1600">
                <a:latin typeface="Consolas" panose="020B0609020204030204" pitchFamily="49" charset="0"/>
                <a:cs typeface="Consolas" panose="020B0609020204030204" pitchFamily="49" charset="0"/>
              </a:rPr>
              <a:t>         bpmOutputLabel.setText(</a:t>
            </a:r>
            <a:r>
              <a:rPr lang="en-US" altLang="en-US" sz="1600">
                <a:solidFill>
                  <a:srgbClr val="0000FF"/>
                </a:solidFill>
                <a:latin typeface="Consolas" panose="020B0609020204030204" pitchFamily="49" charset="0"/>
                <a:cs typeface="Consolas" panose="020B0609020204030204" pitchFamily="49" charset="0"/>
              </a:rPr>
              <a:t>"offline"</a:t>
            </a:r>
            <a:r>
              <a:rPr lang="en-US" altLang="en-US" sz="1600">
                <a:latin typeface="Consolas" panose="020B0609020204030204" pitchFamily="49" charset="0"/>
                <a:cs typeface="Consolas" panose="020B0609020204030204" pitchFamily="49" charset="0"/>
              </a:rPr>
              <a:t>);</a:t>
            </a:r>
          </a:p>
          <a:p>
            <a:pPr eaLnBrk="1" hangingPunct="1">
              <a:lnSpc>
                <a:spcPct val="85000"/>
              </a:lnSpc>
              <a:spcBef>
                <a:spcPct val="0"/>
              </a:spcBef>
              <a:buClr>
                <a:schemeClr val="bg2"/>
              </a:buClr>
              <a:buSzPct val="75000"/>
              <a:buFont typeface="Wingdings" pitchFamily="2" charset="2"/>
              <a:buNone/>
            </a:pPr>
            <a:r>
              <a:rPr lang="en-US" altLang="en-US" sz="1600">
                <a:latin typeface="Consolas" panose="020B0609020204030204" pitchFamily="49" charset="0"/>
                <a:cs typeface="Consolas" panose="020B0609020204030204" pitchFamily="49" charset="0"/>
              </a:rPr>
              <a:t>      } </a:t>
            </a:r>
            <a:r>
              <a:rPr lang="en-US" altLang="en-US" sz="1600" b="1">
                <a:solidFill>
                  <a:srgbClr val="7F0055"/>
                </a:solidFill>
                <a:latin typeface="Consolas" panose="020B0609020204030204" pitchFamily="49" charset="0"/>
                <a:ea typeface="Times New Roman" panose="02020603050405020304" pitchFamily="18" charset="0"/>
              </a:rPr>
              <a:t>else</a:t>
            </a:r>
            <a:r>
              <a:rPr lang="en-US" altLang="en-US" sz="1600">
                <a:latin typeface="Consolas" panose="020B0609020204030204" pitchFamily="49" charset="0"/>
                <a:cs typeface="Consolas" panose="020B0609020204030204" pitchFamily="49" charset="0"/>
              </a:rPr>
              <a:t> {</a:t>
            </a:r>
          </a:p>
          <a:p>
            <a:pPr eaLnBrk="1" hangingPunct="1">
              <a:lnSpc>
                <a:spcPct val="85000"/>
              </a:lnSpc>
              <a:spcBef>
                <a:spcPct val="0"/>
              </a:spcBef>
              <a:buClr>
                <a:schemeClr val="bg2"/>
              </a:buClr>
              <a:buSzPct val="75000"/>
              <a:buFont typeface="Wingdings" pitchFamily="2" charset="2"/>
              <a:buNone/>
            </a:pPr>
            <a:r>
              <a:rPr lang="en-US" altLang="en-US" sz="1600">
                <a:latin typeface="Consolas" panose="020B0609020204030204" pitchFamily="49" charset="0"/>
                <a:cs typeface="Consolas" panose="020B0609020204030204" pitchFamily="49" charset="0"/>
              </a:rPr>
              <a:t>         bpmOutputLabel.setText(</a:t>
            </a:r>
            <a:r>
              <a:rPr lang="en-US" altLang="en-US" sz="1600">
                <a:solidFill>
                  <a:srgbClr val="0000FF"/>
                </a:solidFill>
                <a:latin typeface="Consolas" panose="020B0609020204030204" pitchFamily="49" charset="0"/>
                <a:cs typeface="Consolas" panose="020B0609020204030204" pitchFamily="49" charset="0"/>
              </a:rPr>
              <a:t>"Current BPM: "</a:t>
            </a:r>
            <a:r>
              <a:rPr lang="en-US" altLang="en-US" sz="1600">
                <a:latin typeface="Consolas" panose="020B0609020204030204" pitchFamily="49" charset="0"/>
                <a:cs typeface="Consolas" panose="020B0609020204030204" pitchFamily="49" charset="0"/>
              </a:rPr>
              <a:t> + model.getBPM());</a:t>
            </a:r>
          </a:p>
          <a:p>
            <a:pPr eaLnBrk="1" hangingPunct="1">
              <a:lnSpc>
                <a:spcPct val="85000"/>
              </a:lnSpc>
              <a:spcBef>
                <a:spcPct val="0"/>
              </a:spcBef>
              <a:buClr>
                <a:schemeClr val="bg2"/>
              </a:buClr>
              <a:buSzPct val="75000"/>
              <a:buFont typeface="Wingdings" pitchFamily="2" charset="2"/>
              <a:buNone/>
            </a:pPr>
            <a:r>
              <a:rPr lang="en-US" altLang="en-US" sz="1600">
                <a:latin typeface="Consolas" panose="020B0609020204030204" pitchFamily="49" charset="0"/>
                <a:cs typeface="Consolas" panose="020B0609020204030204" pitchFamily="49" charset="0"/>
              </a:rPr>
              <a:t>      }</a:t>
            </a:r>
          </a:p>
          <a:p>
            <a:pPr eaLnBrk="1" hangingPunct="1">
              <a:lnSpc>
                <a:spcPct val="85000"/>
              </a:lnSpc>
              <a:spcBef>
                <a:spcPct val="0"/>
              </a:spcBef>
              <a:buClr>
                <a:schemeClr val="bg2"/>
              </a:buClr>
              <a:buSzPct val="75000"/>
              <a:buFont typeface="Wingdings" pitchFamily="2" charset="2"/>
              <a:buNone/>
            </a:pPr>
            <a:r>
              <a:rPr lang="en-US" altLang="en-US" sz="1600">
                <a:latin typeface="Consolas" panose="020B0609020204030204" pitchFamily="49" charset="0"/>
                <a:cs typeface="Consolas" panose="020B0609020204030204" pitchFamily="49" charset="0"/>
              </a:rPr>
              <a:t>   }</a:t>
            </a:r>
          </a:p>
          <a:p>
            <a:pPr eaLnBrk="1" hangingPunct="1">
              <a:lnSpc>
                <a:spcPct val="85000"/>
              </a:lnSpc>
              <a:spcBef>
                <a:spcPct val="0"/>
              </a:spcBef>
              <a:buClr>
                <a:schemeClr val="bg2"/>
              </a:buClr>
              <a:buSzPct val="75000"/>
              <a:buFont typeface="Wingdings" pitchFamily="2" charset="2"/>
              <a:buNone/>
            </a:pPr>
            <a:r>
              <a:rPr lang="en-US" altLang="en-US" sz="1600">
                <a:latin typeface="Consolas" panose="020B0609020204030204" pitchFamily="49" charset="0"/>
                <a:cs typeface="Consolas" panose="020B0609020204030204" pitchFamily="49" charset="0"/>
              </a:rPr>
              <a:t>   </a:t>
            </a:r>
            <a:r>
              <a:rPr lang="en-US" altLang="en-US" sz="1600" b="1">
                <a:solidFill>
                  <a:srgbClr val="7F0055"/>
                </a:solidFill>
                <a:latin typeface="Consolas" panose="020B0609020204030204" pitchFamily="49" charset="0"/>
                <a:ea typeface="Times New Roman" panose="02020603050405020304" pitchFamily="18" charset="0"/>
              </a:rPr>
              <a:t>public</a:t>
            </a:r>
            <a:r>
              <a:rPr lang="en-US" altLang="en-US" sz="1600">
                <a:latin typeface="Consolas" panose="020B0609020204030204" pitchFamily="49" charset="0"/>
                <a:cs typeface="Consolas" panose="020B0609020204030204" pitchFamily="49" charset="0"/>
              </a:rPr>
              <a:t> </a:t>
            </a:r>
            <a:r>
              <a:rPr lang="en-US" altLang="en-US" sz="1600" b="1">
                <a:solidFill>
                  <a:srgbClr val="7F0055"/>
                </a:solidFill>
                <a:latin typeface="Consolas" panose="020B0609020204030204" pitchFamily="49" charset="0"/>
                <a:ea typeface="Times New Roman" panose="02020603050405020304" pitchFamily="18" charset="0"/>
              </a:rPr>
              <a:t>void</a:t>
            </a:r>
            <a:r>
              <a:rPr lang="en-US" altLang="en-US" sz="1600">
                <a:latin typeface="Consolas" panose="020B0609020204030204" pitchFamily="49" charset="0"/>
                <a:cs typeface="Consolas" panose="020B0609020204030204" pitchFamily="49" charset="0"/>
              </a:rPr>
              <a:t> updateBeat() {</a:t>
            </a:r>
          </a:p>
          <a:p>
            <a:pPr eaLnBrk="1" hangingPunct="1">
              <a:lnSpc>
                <a:spcPct val="85000"/>
              </a:lnSpc>
              <a:spcBef>
                <a:spcPct val="0"/>
              </a:spcBef>
              <a:buClr>
                <a:schemeClr val="bg2"/>
              </a:buClr>
              <a:buSzPct val="75000"/>
              <a:buFont typeface="Wingdings" pitchFamily="2" charset="2"/>
              <a:buNone/>
            </a:pPr>
            <a:r>
              <a:rPr lang="en-US" altLang="en-US" sz="1600">
                <a:latin typeface="Consolas" panose="020B0609020204030204" pitchFamily="49" charset="0"/>
                <a:cs typeface="Consolas" panose="020B0609020204030204" pitchFamily="49" charset="0"/>
              </a:rPr>
              <a:t>      beatBar.setValue(100);</a:t>
            </a:r>
          </a:p>
          <a:p>
            <a:pPr eaLnBrk="1" hangingPunct="1">
              <a:lnSpc>
                <a:spcPct val="85000"/>
              </a:lnSpc>
              <a:spcBef>
                <a:spcPct val="0"/>
              </a:spcBef>
              <a:buClr>
                <a:schemeClr val="bg2"/>
              </a:buClr>
              <a:buSzPct val="75000"/>
              <a:buFont typeface="Wingdings" pitchFamily="2" charset="2"/>
              <a:buNone/>
            </a:pPr>
            <a:r>
              <a:rPr lang="en-US" altLang="en-US" sz="1600">
                <a:latin typeface="Consolas" panose="020B0609020204030204" pitchFamily="49" charset="0"/>
                <a:cs typeface="Consolas" panose="020B0609020204030204" pitchFamily="49" charset="0"/>
              </a:rPr>
              <a:t>   }</a:t>
            </a:r>
          </a:p>
          <a:p>
            <a:pPr eaLnBrk="1" hangingPunct="1">
              <a:lnSpc>
                <a:spcPct val="85000"/>
              </a:lnSpc>
              <a:spcBef>
                <a:spcPct val="0"/>
              </a:spcBef>
              <a:buClr>
                <a:schemeClr val="bg2"/>
              </a:buClr>
              <a:buSzPct val="75000"/>
              <a:buFont typeface="Wingdings" pitchFamily="2" charset="2"/>
              <a:buNone/>
            </a:pPr>
            <a:r>
              <a:rPr lang="en-US" altLang="en-US" sz="1600">
                <a:latin typeface="Consolas" panose="020B0609020204030204" pitchFamily="49" charset="0"/>
                <a:cs typeface="Consolas" panose="020B0609020204030204" pitchFamily="49" charset="0"/>
              </a:rPr>
              <a:t>}</a:t>
            </a:r>
            <a:endParaRPr lang="en-US" altLang="en-US" sz="2000">
              <a:latin typeface="Consolas" panose="020B0609020204030204" pitchFamily="49" charset="0"/>
              <a:cs typeface="Consolas" panose="020B0609020204030204" pitchFamily="49" charset="0"/>
            </a:endParaRPr>
          </a:p>
        </p:txBody>
      </p:sp>
      <p:sp>
        <p:nvSpPr>
          <p:cNvPr id="717829" name="Text Box 5"/>
          <p:cNvSpPr txBox="1">
            <a:spLocks noChangeArrowheads="1"/>
          </p:cNvSpPr>
          <p:nvPr/>
        </p:nvSpPr>
        <p:spPr bwMode="auto">
          <a:xfrm>
            <a:off x="6553200" y="1143000"/>
            <a:ext cx="1828800" cy="955675"/>
          </a:xfrm>
          <a:prstGeom prst="rect">
            <a:avLst/>
          </a:prstGeom>
          <a:solidFill>
            <a:schemeClr val="bg1"/>
          </a:solidFill>
          <a:ln w="12700" cap="rnd">
            <a:solidFill>
              <a:srgbClr val="000ED8"/>
            </a:solidFill>
            <a:prstDash val="sysDot"/>
            <a:miter lim="800000"/>
            <a:headEnd/>
            <a:tailEnd/>
          </a:ln>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400">
                <a:solidFill>
                  <a:srgbClr val="000ED8"/>
                </a:solidFill>
                <a:latin typeface="Arial" panose="020B0604020202020204" pitchFamily="34" charset="0"/>
              </a:rPr>
              <a:t> </a:t>
            </a:r>
            <a:r>
              <a:rPr lang="en-US" altLang="en-US" sz="1400" b="1">
                <a:solidFill>
                  <a:srgbClr val="000ED8"/>
                </a:solidFill>
                <a:latin typeface="Consolas" panose="020B0609020204030204" pitchFamily="49" charset="0"/>
                <a:cs typeface="Consolas" panose="020B0609020204030204" pitchFamily="49" charset="0"/>
              </a:rPr>
              <a:t>DJView</a:t>
            </a:r>
            <a:r>
              <a:rPr lang="en-US" altLang="en-US" sz="1400">
                <a:solidFill>
                  <a:srgbClr val="000ED8"/>
                </a:solidFill>
                <a:latin typeface="Arial" panose="020B0604020202020204" pitchFamily="34" charset="0"/>
              </a:rPr>
              <a:t> is an observer for both the real-time beats and BPM changes.</a:t>
            </a:r>
          </a:p>
        </p:txBody>
      </p:sp>
      <p:sp>
        <p:nvSpPr>
          <p:cNvPr id="717831" name="Text Box 7"/>
          <p:cNvSpPr txBox="1">
            <a:spLocks noChangeArrowheads="1"/>
          </p:cNvSpPr>
          <p:nvPr/>
        </p:nvSpPr>
        <p:spPr bwMode="auto">
          <a:xfrm>
            <a:off x="3886200" y="1447800"/>
            <a:ext cx="2209800" cy="738664"/>
          </a:xfrm>
          <a:prstGeom prst="rect">
            <a:avLst/>
          </a:prstGeom>
          <a:solidFill>
            <a:schemeClr val="bg1"/>
          </a:solidFill>
          <a:ln w="12700" cap="rnd">
            <a:solidFill>
              <a:srgbClr val="000ED8"/>
            </a:solidFill>
            <a:prstDash val="sysDot"/>
            <a:miter lim="800000"/>
            <a:headEnd/>
            <a:tailEnd/>
          </a:ln>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400">
                <a:solidFill>
                  <a:srgbClr val="000ED8"/>
                </a:solidFill>
                <a:latin typeface="Arial" panose="020B0604020202020204" pitchFamily="34" charset="0"/>
              </a:rPr>
              <a:t>The view holds a reference to both the model and the controller.</a:t>
            </a:r>
          </a:p>
        </p:txBody>
      </p:sp>
      <p:sp>
        <p:nvSpPr>
          <p:cNvPr id="717833" name="Text Box 9"/>
          <p:cNvSpPr txBox="1">
            <a:spLocks noChangeArrowheads="1"/>
          </p:cNvSpPr>
          <p:nvPr/>
        </p:nvSpPr>
        <p:spPr bwMode="auto">
          <a:xfrm>
            <a:off x="5257800" y="3429000"/>
            <a:ext cx="3352800" cy="1381125"/>
          </a:xfrm>
          <a:prstGeom prst="rect">
            <a:avLst/>
          </a:prstGeom>
          <a:solidFill>
            <a:schemeClr val="bg1"/>
          </a:solidFill>
          <a:ln w="12700" cap="rnd">
            <a:solidFill>
              <a:srgbClr val="000ED8"/>
            </a:solidFill>
            <a:prstDash val="sysDot"/>
            <a:miter lim="800000"/>
            <a:headEnd/>
            <a:tailEnd/>
          </a:ln>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400">
                <a:solidFill>
                  <a:srgbClr val="000ED8"/>
                </a:solidFill>
                <a:latin typeface="Arial" panose="020B0604020202020204" pitchFamily="34" charset="0"/>
              </a:rPr>
              <a:t>The </a:t>
            </a:r>
            <a:r>
              <a:rPr lang="en-US" altLang="en-US" sz="1400" b="1">
                <a:solidFill>
                  <a:srgbClr val="000ED8"/>
                </a:solidFill>
                <a:latin typeface="Consolas" panose="020B0609020204030204" pitchFamily="49" charset="0"/>
                <a:cs typeface="Consolas" panose="020B0609020204030204" pitchFamily="49" charset="0"/>
              </a:rPr>
              <a:t>updateBPM</a:t>
            </a:r>
            <a:r>
              <a:rPr lang="en-US" altLang="en-US" sz="1400">
                <a:solidFill>
                  <a:srgbClr val="000ED8"/>
                </a:solidFill>
                <a:latin typeface="Arial" panose="020B0604020202020204" pitchFamily="34" charset="0"/>
              </a:rPr>
              <a:t>(</a:t>
            </a:r>
            <a:r>
              <a:rPr lang="en-US" altLang="en-US" sz="1400" b="1">
                <a:solidFill>
                  <a:srgbClr val="000ED8"/>
                </a:solidFill>
                <a:latin typeface="Consolas" panose="020B0609020204030204" pitchFamily="49" charset="0"/>
                <a:cs typeface="Consolas" panose="020B0609020204030204" pitchFamily="49" charset="0"/>
              </a:rPr>
              <a:t>) </a:t>
            </a:r>
            <a:r>
              <a:rPr lang="en-US" altLang="en-US" sz="1400">
                <a:solidFill>
                  <a:srgbClr val="000ED8"/>
                </a:solidFill>
                <a:latin typeface="Arial" panose="020B0604020202020204" pitchFamily="34" charset="0"/>
              </a:rPr>
              <a:t>method is called when a state change occurs in the model. When that happens we update the display with the current BPM. We can get this value by requesting it directly from the model.</a:t>
            </a:r>
          </a:p>
        </p:txBody>
      </p:sp>
      <p:sp>
        <p:nvSpPr>
          <p:cNvPr id="717835" name="Text Box 11"/>
          <p:cNvSpPr txBox="1">
            <a:spLocks noChangeArrowheads="1"/>
          </p:cNvSpPr>
          <p:nvPr/>
        </p:nvSpPr>
        <p:spPr bwMode="auto">
          <a:xfrm>
            <a:off x="4419600" y="5461000"/>
            <a:ext cx="4191000" cy="1168400"/>
          </a:xfrm>
          <a:prstGeom prst="rect">
            <a:avLst/>
          </a:prstGeom>
          <a:solidFill>
            <a:schemeClr val="bg1"/>
          </a:solidFill>
          <a:ln w="12700" cap="rnd">
            <a:solidFill>
              <a:srgbClr val="000ED8"/>
            </a:solidFill>
            <a:prstDash val="sysDot"/>
            <a:miter lim="800000"/>
            <a:headEnd/>
            <a:tailEnd/>
          </a:ln>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400">
                <a:solidFill>
                  <a:srgbClr val="000ED8"/>
                </a:solidFill>
                <a:latin typeface="Arial" panose="020B0604020202020204" pitchFamily="34" charset="0"/>
              </a:rPr>
              <a:t>Likewise, the </a:t>
            </a:r>
            <a:r>
              <a:rPr lang="en-US" altLang="en-US" sz="1400" b="1">
                <a:solidFill>
                  <a:srgbClr val="000ED8"/>
                </a:solidFill>
                <a:latin typeface="Consolas" panose="020B0609020204030204" pitchFamily="49" charset="0"/>
                <a:cs typeface="Consolas" panose="020B0609020204030204" pitchFamily="49" charset="0"/>
              </a:rPr>
              <a:t>updateBeat()</a:t>
            </a:r>
            <a:r>
              <a:rPr lang="en-US" altLang="en-US" sz="1400">
                <a:solidFill>
                  <a:srgbClr val="000ED8"/>
                </a:solidFill>
                <a:latin typeface="Arial" panose="020B0604020202020204" pitchFamily="34" charset="0"/>
              </a:rPr>
              <a:t> method is called when the model starts a new beat. When that happens, we need to pulse our “beatbar”. We do this by setting it to its maximum value and letting it handle the animation of the pulse.</a:t>
            </a:r>
          </a:p>
        </p:txBody>
      </p:sp>
      <p:sp>
        <p:nvSpPr>
          <p:cNvPr id="717840" name="Freeform 16"/>
          <p:cNvSpPr>
            <a:spLocks/>
          </p:cNvSpPr>
          <p:nvPr/>
        </p:nvSpPr>
        <p:spPr bwMode="auto">
          <a:xfrm>
            <a:off x="3276600" y="1447800"/>
            <a:ext cx="628650" cy="533400"/>
          </a:xfrm>
          <a:custGeom>
            <a:avLst/>
            <a:gdLst>
              <a:gd name="T0" fmla="*/ 960 w 960"/>
              <a:gd name="T1" fmla="*/ 384 h 424"/>
              <a:gd name="T2" fmla="*/ 528 w 960"/>
              <a:gd name="T3" fmla="*/ 384 h 424"/>
              <a:gd name="T4" fmla="*/ 384 w 960"/>
              <a:gd name="T5" fmla="*/ 144 h 424"/>
              <a:gd name="T6" fmla="*/ 0 w 960"/>
              <a:gd name="T7" fmla="*/ 0 h 424"/>
              <a:gd name="T8" fmla="*/ 0 60000 65536"/>
              <a:gd name="T9" fmla="*/ 0 60000 65536"/>
              <a:gd name="T10" fmla="*/ 0 60000 65536"/>
              <a:gd name="T11" fmla="*/ 0 60000 65536"/>
              <a:gd name="T12" fmla="*/ 0 w 960"/>
              <a:gd name="T13" fmla="*/ 0 h 424"/>
              <a:gd name="T14" fmla="*/ 960 w 960"/>
              <a:gd name="T15" fmla="*/ 424 h 424"/>
            </a:gdLst>
            <a:ahLst/>
            <a:cxnLst>
              <a:cxn ang="T8">
                <a:pos x="T0" y="T1"/>
              </a:cxn>
              <a:cxn ang="T9">
                <a:pos x="T2" y="T3"/>
              </a:cxn>
              <a:cxn ang="T10">
                <a:pos x="T4" y="T5"/>
              </a:cxn>
              <a:cxn ang="T11">
                <a:pos x="T6" y="T7"/>
              </a:cxn>
            </a:cxnLst>
            <a:rect l="T12" t="T13" r="T14" b="T15"/>
            <a:pathLst>
              <a:path w="960" h="424">
                <a:moveTo>
                  <a:pt x="960" y="384"/>
                </a:moveTo>
                <a:cubicBezTo>
                  <a:pt x="792" y="404"/>
                  <a:pt x="624" y="424"/>
                  <a:pt x="528" y="384"/>
                </a:cubicBezTo>
                <a:cubicBezTo>
                  <a:pt x="432" y="344"/>
                  <a:pt x="472" y="208"/>
                  <a:pt x="384" y="144"/>
                </a:cubicBezTo>
                <a:cubicBezTo>
                  <a:pt x="296" y="80"/>
                  <a:pt x="148" y="40"/>
                  <a:pt x="0" y="0"/>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eaLnBrk="1" hangingPunct="1"/>
            <a:endParaRPr lang="en-US" altLang="en-US"/>
          </a:p>
        </p:txBody>
      </p:sp>
      <p:sp>
        <p:nvSpPr>
          <p:cNvPr id="717841" name="Freeform 17"/>
          <p:cNvSpPr>
            <a:spLocks/>
          </p:cNvSpPr>
          <p:nvPr/>
        </p:nvSpPr>
        <p:spPr bwMode="auto">
          <a:xfrm>
            <a:off x="6096000" y="1066800"/>
            <a:ext cx="457200" cy="546100"/>
          </a:xfrm>
          <a:custGeom>
            <a:avLst/>
            <a:gdLst>
              <a:gd name="T0" fmla="*/ 384 w 384"/>
              <a:gd name="T1" fmla="*/ 336 h 344"/>
              <a:gd name="T2" fmla="*/ 144 w 384"/>
              <a:gd name="T3" fmla="*/ 288 h 344"/>
              <a:gd name="T4" fmla="*/ 0 w 384"/>
              <a:gd name="T5" fmla="*/ 0 h 344"/>
              <a:gd name="T6" fmla="*/ 0 60000 65536"/>
              <a:gd name="T7" fmla="*/ 0 60000 65536"/>
              <a:gd name="T8" fmla="*/ 0 60000 65536"/>
              <a:gd name="T9" fmla="*/ 0 w 384"/>
              <a:gd name="T10" fmla="*/ 0 h 344"/>
              <a:gd name="T11" fmla="*/ 384 w 384"/>
              <a:gd name="T12" fmla="*/ 344 h 344"/>
            </a:gdLst>
            <a:ahLst/>
            <a:cxnLst>
              <a:cxn ang="T6">
                <a:pos x="T0" y="T1"/>
              </a:cxn>
              <a:cxn ang="T7">
                <a:pos x="T2" y="T3"/>
              </a:cxn>
              <a:cxn ang="T8">
                <a:pos x="T4" y="T5"/>
              </a:cxn>
            </a:cxnLst>
            <a:rect l="T9" t="T10" r="T11" b="T12"/>
            <a:pathLst>
              <a:path w="384" h="344">
                <a:moveTo>
                  <a:pt x="384" y="336"/>
                </a:moveTo>
                <a:cubicBezTo>
                  <a:pt x="296" y="340"/>
                  <a:pt x="208" y="344"/>
                  <a:pt x="144" y="288"/>
                </a:cubicBezTo>
                <a:cubicBezTo>
                  <a:pt x="80" y="232"/>
                  <a:pt x="40" y="116"/>
                  <a:pt x="0" y="0"/>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eaLnBrk="1" hangingPunct="1"/>
            <a:endParaRPr lang="en-US" altLang="en-US"/>
          </a:p>
        </p:txBody>
      </p:sp>
      <p:sp>
        <p:nvSpPr>
          <p:cNvPr id="717842" name="Freeform 18"/>
          <p:cNvSpPr>
            <a:spLocks/>
          </p:cNvSpPr>
          <p:nvPr/>
        </p:nvSpPr>
        <p:spPr bwMode="auto">
          <a:xfrm>
            <a:off x="3619500" y="4048125"/>
            <a:ext cx="1638300" cy="152400"/>
          </a:xfrm>
          <a:custGeom>
            <a:avLst/>
            <a:gdLst>
              <a:gd name="T0" fmla="*/ 1536 w 1536"/>
              <a:gd name="T1" fmla="*/ 0 h 352"/>
              <a:gd name="T2" fmla="*/ 1200 w 1536"/>
              <a:gd name="T3" fmla="*/ 240 h 352"/>
              <a:gd name="T4" fmla="*/ 768 w 1536"/>
              <a:gd name="T5" fmla="*/ 336 h 352"/>
              <a:gd name="T6" fmla="*/ 0 w 1536"/>
              <a:gd name="T7" fmla="*/ 336 h 352"/>
              <a:gd name="T8" fmla="*/ 0 60000 65536"/>
              <a:gd name="T9" fmla="*/ 0 60000 65536"/>
              <a:gd name="T10" fmla="*/ 0 60000 65536"/>
              <a:gd name="T11" fmla="*/ 0 60000 65536"/>
              <a:gd name="T12" fmla="*/ 0 w 1536"/>
              <a:gd name="T13" fmla="*/ 0 h 352"/>
              <a:gd name="T14" fmla="*/ 1536 w 1536"/>
              <a:gd name="T15" fmla="*/ 352 h 352"/>
            </a:gdLst>
            <a:ahLst/>
            <a:cxnLst>
              <a:cxn ang="T8">
                <a:pos x="T0" y="T1"/>
              </a:cxn>
              <a:cxn ang="T9">
                <a:pos x="T2" y="T3"/>
              </a:cxn>
              <a:cxn ang="T10">
                <a:pos x="T4" y="T5"/>
              </a:cxn>
              <a:cxn ang="T11">
                <a:pos x="T6" y="T7"/>
              </a:cxn>
            </a:cxnLst>
            <a:rect l="T12" t="T13" r="T14" b="T15"/>
            <a:pathLst>
              <a:path w="1536" h="352">
                <a:moveTo>
                  <a:pt x="1536" y="0"/>
                </a:moveTo>
                <a:cubicBezTo>
                  <a:pt x="1432" y="92"/>
                  <a:pt x="1328" y="184"/>
                  <a:pt x="1200" y="240"/>
                </a:cubicBezTo>
                <a:cubicBezTo>
                  <a:pt x="1072" y="296"/>
                  <a:pt x="968" y="320"/>
                  <a:pt x="768" y="336"/>
                </a:cubicBezTo>
                <a:cubicBezTo>
                  <a:pt x="568" y="352"/>
                  <a:pt x="284" y="344"/>
                  <a:pt x="0" y="336"/>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eaLnBrk="1" hangingPunct="1"/>
            <a:endParaRPr lang="en-US" altLang="en-US"/>
          </a:p>
        </p:txBody>
      </p:sp>
      <p:sp>
        <p:nvSpPr>
          <p:cNvPr id="717843" name="Freeform 19"/>
          <p:cNvSpPr>
            <a:spLocks/>
          </p:cNvSpPr>
          <p:nvPr/>
        </p:nvSpPr>
        <p:spPr bwMode="auto">
          <a:xfrm>
            <a:off x="3629025" y="5867400"/>
            <a:ext cx="790575" cy="381000"/>
          </a:xfrm>
          <a:custGeom>
            <a:avLst/>
            <a:gdLst>
              <a:gd name="T0" fmla="*/ 1632 w 1632"/>
              <a:gd name="T1" fmla="*/ 192 h 192"/>
              <a:gd name="T2" fmla="*/ 1200 w 1632"/>
              <a:gd name="T3" fmla="*/ 144 h 192"/>
              <a:gd name="T4" fmla="*/ 1104 w 1632"/>
              <a:gd name="T5" fmla="*/ 48 h 192"/>
              <a:gd name="T6" fmla="*/ 0 w 1632"/>
              <a:gd name="T7" fmla="*/ 0 h 192"/>
              <a:gd name="T8" fmla="*/ 0 60000 65536"/>
              <a:gd name="T9" fmla="*/ 0 60000 65536"/>
              <a:gd name="T10" fmla="*/ 0 60000 65536"/>
              <a:gd name="T11" fmla="*/ 0 60000 65536"/>
              <a:gd name="T12" fmla="*/ 0 w 1632"/>
              <a:gd name="T13" fmla="*/ 0 h 192"/>
              <a:gd name="T14" fmla="*/ 1632 w 1632"/>
              <a:gd name="T15" fmla="*/ 192 h 192"/>
            </a:gdLst>
            <a:ahLst/>
            <a:cxnLst>
              <a:cxn ang="T8">
                <a:pos x="T0" y="T1"/>
              </a:cxn>
              <a:cxn ang="T9">
                <a:pos x="T2" y="T3"/>
              </a:cxn>
              <a:cxn ang="T10">
                <a:pos x="T4" y="T5"/>
              </a:cxn>
              <a:cxn ang="T11">
                <a:pos x="T6" y="T7"/>
              </a:cxn>
            </a:cxnLst>
            <a:rect l="T12" t="T13" r="T14" b="T15"/>
            <a:pathLst>
              <a:path w="1632" h="192">
                <a:moveTo>
                  <a:pt x="1632" y="192"/>
                </a:moveTo>
                <a:cubicBezTo>
                  <a:pt x="1460" y="180"/>
                  <a:pt x="1288" y="168"/>
                  <a:pt x="1200" y="144"/>
                </a:cubicBezTo>
                <a:cubicBezTo>
                  <a:pt x="1112" y="120"/>
                  <a:pt x="1304" y="72"/>
                  <a:pt x="1104" y="48"/>
                </a:cubicBezTo>
                <a:cubicBezTo>
                  <a:pt x="904" y="24"/>
                  <a:pt x="452" y="12"/>
                  <a:pt x="0" y="0"/>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eaLnBrk="1" hangingPunct="1"/>
            <a:endParaRPr lang="en-US" altLang="en-US"/>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8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7841"/>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178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1784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8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1784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1783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178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829" grpId="0" animBg="1"/>
      <p:bldP spid="717831" grpId="0" animBg="1"/>
      <p:bldP spid="717833" grpId="0" animBg="1"/>
      <p:bldP spid="717835" grpId="0" animBg="1"/>
      <p:bldP spid="717840" grpId="0" animBg="1"/>
      <p:bldP spid="717841" grpId="0" animBg="1"/>
      <p:bldP spid="717842" grpId="0" animBg="1"/>
      <p:bldP spid="71784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11"/>
          <p:cNvSpPr>
            <a:spLocks noGrp="1" noChangeArrowheads="1"/>
          </p:cNvSpPr>
          <p:nvPr>
            <p:ph type="title"/>
          </p:nvPr>
        </p:nvSpPr>
        <p:spPr>
          <a:xfrm>
            <a:off x="457200" y="409575"/>
            <a:ext cx="8229600" cy="581025"/>
          </a:xfrm>
        </p:spPr>
        <p:txBody>
          <a:bodyPr/>
          <a:lstStyle/>
          <a:p>
            <a:r>
              <a:rPr lang="en-US" altLang="en-US"/>
              <a:t>The DJView continued…</a:t>
            </a:r>
          </a:p>
        </p:txBody>
      </p:sp>
      <p:sp>
        <p:nvSpPr>
          <p:cNvPr id="2" name="Date Placeholder 1"/>
          <p:cNvSpPr>
            <a:spLocks noGrp="1"/>
          </p:cNvSpPr>
          <p:nvPr>
            <p:ph type="dt" sz="half" idx="10"/>
          </p:nvPr>
        </p:nvSpPr>
        <p:spPr/>
        <p:txBody>
          <a:bodyPr/>
          <a:lstStyle/>
          <a:p>
            <a:r>
              <a:rPr lang="en-US" altLang="en-US"/>
              <a:t>20/12/2013</a:t>
            </a:r>
          </a:p>
        </p:txBody>
      </p:sp>
      <p:sp>
        <p:nvSpPr>
          <p:cNvPr id="5" name="Slide Number Placeholder 4"/>
          <p:cNvSpPr>
            <a:spLocks noGrp="1"/>
          </p:cNvSpPr>
          <p:nvPr>
            <p:ph type="sldNum" sz="quarter" idx="12"/>
          </p:nvPr>
        </p:nvSpPr>
        <p:spPr/>
        <p:txBody>
          <a:bodyPr/>
          <a:lstStyle/>
          <a:p>
            <a:fld id="{13A1A6BD-BC92-44CD-94BB-5C9E64120765}" type="slidenum">
              <a:rPr lang="en-US" altLang="en-US" smtClean="0"/>
              <a:pPr/>
              <a:t>37</a:t>
            </a:fld>
            <a:endParaRPr lang="en-US" altLang="en-US"/>
          </a:p>
        </p:txBody>
      </p:sp>
      <p:sp>
        <p:nvSpPr>
          <p:cNvPr id="34819" name="Text Box 16"/>
          <p:cNvSpPr txBox="1">
            <a:spLocks noChangeArrowheads="1"/>
          </p:cNvSpPr>
          <p:nvPr/>
        </p:nvSpPr>
        <p:spPr bwMode="auto">
          <a:xfrm>
            <a:off x="333829" y="990600"/>
            <a:ext cx="8505371" cy="5804666"/>
          </a:xfrm>
          <a:prstGeom prst="rect">
            <a:avLst/>
          </a:prstGeom>
          <a:solidFill>
            <a:srgbClr val="FFFFCC"/>
          </a:solidFill>
          <a:ln w="9525" algn="ctr">
            <a:solidFill>
              <a:schemeClr val="tx1"/>
            </a:solidFill>
            <a:miter lim="800000"/>
            <a:headEnd/>
            <a:tailEnd type="none" w="lg" len="lg"/>
          </a:ln>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eaLnBrk="1" hangingPunct="1">
              <a:spcBef>
                <a:spcPct val="0"/>
              </a:spcBef>
              <a:buClr>
                <a:schemeClr val="bg2"/>
              </a:buClr>
              <a:buSzPct val="75000"/>
              <a:buFont typeface="Wingdings" pitchFamily="2" charset="2"/>
              <a:buNone/>
            </a:pPr>
            <a:r>
              <a:rPr lang="en-US" altLang="en-US" sz="1600" b="1">
                <a:solidFill>
                  <a:srgbClr val="7F0055"/>
                </a:solidFill>
                <a:latin typeface="Consolas" panose="020B0609020204030204" pitchFamily="49" charset="0"/>
                <a:ea typeface="Times New Roman" panose="02020603050405020304" pitchFamily="18" charset="0"/>
              </a:rPr>
              <a:t>public</a:t>
            </a:r>
            <a:r>
              <a:rPr lang="en-US" altLang="en-US" sz="1600">
                <a:latin typeface="Consolas" panose="020B0609020204030204" pitchFamily="49" charset="0"/>
                <a:cs typeface="Consolas" panose="020B0609020204030204" pitchFamily="49" charset="0"/>
              </a:rPr>
              <a:t> </a:t>
            </a:r>
            <a:r>
              <a:rPr lang="en-US" altLang="en-US" sz="1600" b="1">
                <a:solidFill>
                  <a:srgbClr val="7F0055"/>
                </a:solidFill>
                <a:latin typeface="Consolas" panose="020B0609020204030204" pitchFamily="49" charset="0"/>
                <a:ea typeface="Times New Roman" panose="02020603050405020304" pitchFamily="18" charset="0"/>
              </a:rPr>
              <a:t>class</a:t>
            </a:r>
            <a:r>
              <a:rPr lang="en-US" altLang="en-US" sz="1600">
                <a:latin typeface="Consolas" panose="020B0609020204030204" pitchFamily="49" charset="0"/>
                <a:cs typeface="Consolas" panose="020B0609020204030204" pitchFamily="49" charset="0"/>
              </a:rPr>
              <a:t> DJView </a:t>
            </a:r>
            <a:r>
              <a:rPr lang="en-US" altLang="en-US" sz="1600" b="1">
                <a:solidFill>
                  <a:srgbClr val="7F0055"/>
                </a:solidFill>
                <a:latin typeface="Consolas" panose="020B0609020204030204" pitchFamily="49" charset="0"/>
                <a:ea typeface="Times New Roman" panose="02020603050405020304" pitchFamily="18" charset="0"/>
              </a:rPr>
              <a:t>implements</a:t>
            </a:r>
            <a:r>
              <a:rPr lang="en-US" altLang="en-US" sz="1600">
                <a:latin typeface="Consolas" panose="020B0609020204030204" pitchFamily="49" charset="0"/>
                <a:cs typeface="Consolas" panose="020B0609020204030204" pitchFamily="49" charset="0"/>
              </a:rPr>
              <a:t> ActionListener, BeatObserver, BPMObserver { </a:t>
            </a:r>
          </a:p>
          <a:p>
            <a:pPr eaLnBrk="1" hangingPunct="1">
              <a:spcBef>
                <a:spcPct val="0"/>
              </a:spcBef>
              <a:buClr>
                <a:schemeClr val="bg2"/>
              </a:buClr>
              <a:buSzPct val="75000"/>
              <a:buFont typeface="Wingdings" pitchFamily="2" charset="2"/>
              <a:buNone/>
            </a:pPr>
            <a:r>
              <a:rPr lang="en-US" altLang="en-US" sz="1600">
                <a:latin typeface="Consolas" panose="020B0609020204030204" pitchFamily="49" charset="0"/>
                <a:cs typeface="Consolas" panose="020B0609020204030204" pitchFamily="49" charset="0"/>
              </a:rPr>
              <a:t>   BeatModelInterface model;</a:t>
            </a:r>
          </a:p>
          <a:p>
            <a:pPr eaLnBrk="1" hangingPunct="1">
              <a:spcBef>
                <a:spcPct val="0"/>
              </a:spcBef>
              <a:buClr>
                <a:schemeClr val="bg2"/>
              </a:buClr>
              <a:buSzPct val="75000"/>
              <a:buFont typeface="Wingdings" pitchFamily="2" charset="2"/>
              <a:buNone/>
            </a:pPr>
            <a:r>
              <a:rPr lang="en-US" altLang="en-US" sz="1600">
                <a:latin typeface="Consolas" panose="020B0609020204030204" pitchFamily="49" charset="0"/>
                <a:cs typeface="Consolas" panose="020B0609020204030204" pitchFamily="49" charset="0"/>
              </a:rPr>
              <a:t>   ControllerInterface controller;</a:t>
            </a:r>
          </a:p>
          <a:p>
            <a:pPr eaLnBrk="1" hangingPunct="1">
              <a:spcBef>
                <a:spcPct val="0"/>
              </a:spcBef>
              <a:buClr>
                <a:schemeClr val="bg2"/>
              </a:buClr>
              <a:buSzPct val="75000"/>
              <a:buFont typeface="Wingdings" pitchFamily="2" charset="2"/>
              <a:buNone/>
            </a:pPr>
            <a:r>
              <a:rPr lang="en-US" altLang="en-US" sz="1600">
                <a:latin typeface="Consolas" panose="020B0609020204030204" pitchFamily="49" charset="0"/>
                <a:cs typeface="Consolas" panose="020B0609020204030204" pitchFamily="49" charset="0"/>
              </a:rPr>
              <a:t>   Jlabel bpmLabel;</a:t>
            </a:r>
          </a:p>
          <a:p>
            <a:pPr eaLnBrk="1" hangingPunct="1">
              <a:spcBef>
                <a:spcPct val="0"/>
              </a:spcBef>
              <a:buClr>
                <a:schemeClr val="bg2"/>
              </a:buClr>
              <a:buSzPct val="75000"/>
              <a:buFont typeface="Wingdings" pitchFamily="2" charset="2"/>
              <a:buNone/>
            </a:pPr>
            <a:r>
              <a:rPr lang="en-US" altLang="en-US" sz="1600">
                <a:latin typeface="Consolas" panose="020B0609020204030204" pitchFamily="49" charset="0"/>
                <a:cs typeface="Consolas" panose="020B0609020204030204" pitchFamily="49" charset="0"/>
              </a:rPr>
              <a:t>   JTextField bpmTextField;</a:t>
            </a:r>
          </a:p>
          <a:p>
            <a:pPr eaLnBrk="1" hangingPunct="1">
              <a:spcBef>
                <a:spcPct val="0"/>
              </a:spcBef>
              <a:buClr>
                <a:schemeClr val="bg2"/>
              </a:buClr>
              <a:buSzPct val="75000"/>
              <a:buFont typeface="Wingdings" pitchFamily="2" charset="2"/>
              <a:buNone/>
            </a:pPr>
            <a:r>
              <a:rPr lang="en-US" altLang="en-US" sz="1600">
                <a:latin typeface="Consolas" panose="020B0609020204030204" pitchFamily="49" charset="0"/>
                <a:cs typeface="Consolas" panose="020B0609020204030204" pitchFamily="49" charset="0"/>
              </a:rPr>
              <a:t>   Jbutton setBPMButton, increaseBPMButton, decreaseBPMButton;</a:t>
            </a:r>
          </a:p>
          <a:p>
            <a:pPr eaLnBrk="1" hangingPunct="1">
              <a:spcBef>
                <a:spcPct val="0"/>
              </a:spcBef>
              <a:buClr>
                <a:schemeClr val="bg2"/>
              </a:buClr>
              <a:buSzPct val="75000"/>
              <a:buFont typeface="Wingdings" pitchFamily="2" charset="2"/>
              <a:buNone/>
            </a:pPr>
            <a:r>
              <a:rPr lang="en-US" altLang="en-US" sz="1600">
                <a:latin typeface="Consolas" panose="020B0609020204030204" pitchFamily="49" charset="0"/>
                <a:cs typeface="Consolas" panose="020B0609020204030204" pitchFamily="49" charset="0"/>
              </a:rPr>
              <a:t>   JMenuBar menuBar;</a:t>
            </a:r>
          </a:p>
          <a:p>
            <a:pPr eaLnBrk="1" hangingPunct="1">
              <a:spcBef>
                <a:spcPct val="0"/>
              </a:spcBef>
              <a:buClr>
                <a:schemeClr val="bg2"/>
              </a:buClr>
              <a:buSzPct val="75000"/>
              <a:buFont typeface="Wingdings" pitchFamily="2" charset="2"/>
              <a:buNone/>
            </a:pPr>
            <a:r>
              <a:rPr lang="en-US" altLang="en-US" sz="1600">
                <a:latin typeface="Consolas" panose="020B0609020204030204" pitchFamily="49" charset="0"/>
                <a:cs typeface="Consolas" panose="020B0609020204030204" pitchFamily="49" charset="0"/>
              </a:rPr>
              <a:t>   Jmenu menu;</a:t>
            </a:r>
          </a:p>
          <a:p>
            <a:pPr eaLnBrk="1" hangingPunct="1">
              <a:spcBef>
                <a:spcPct val="0"/>
              </a:spcBef>
              <a:buClr>
                <a:schemeClr val="bg2"/>
              </a:buClr>
              <a:buSzPct val="75000"/>
              <a:buFont typeface="Wingdings" pitchFamily="2" charset="2"/>
              <a:buNone/>
            </a:pPr>
            <a:r>
              <a:rPr lang="en-US" altLang="en-US" sz="1600">
                <a:latin typeface="Consolas" panose="020B0609020204030204" pitchFamily="49" charset="0"/>
                <a:cs typeface="Consolas" panose="020B0609020204030204" pitchFamily="49" charset="0"/>
              </a:rPr>
              <a:t>   JMenuItem startMenuItem, stopMenuItem;</a:t>
            </a:r>
          </a:p>
          <a:p>
            <a:pPr eaLnBrk="1" hangingPunct="1">
              <a:spcBef>
                <a:spcPct val="0"/>
              </a:spcBef>
              <a:buClr>
                <a:schemeClr val="bg2"/>
              </a:buClr>
              <a:buSzPct val="75000"/>
              <a:buFont typeface="Wingdings" pitchFamily="2" charset="2"/>
              <a:buNone/>
            </a:pPr>
            <a:r>
              <a:rPr lang="en-US" altLang="en-US" sz="1600">
                <a:latin typeface="Consolas" panose="020B0609020204030204" pitchFamily="49" charset="0"/>
                <a:cs typeface="Consolas" panose="020B0609020204030204" pitchFamily="49" charset="0"/>
              </a:rPr>
              <a:t>   </a:t>
            </a:r>
            <a:r>
              <a:rPr lang="en-US" altLang="en-US" sz="1600" b="1">
                <a:solidFill>
                  <a:srgbClr val="7F0055"/>
                </a:solidFill>
                <a:latin typeface="Consolas" panose="020B0609020204030204" pitchFamily="49" charset="0"/>
                <a:ea typeface="Times New Roman" panose="02020603050405020304" pitchFamily="18" charset="0"/>
              </a:rPr>
              <a:t>public</a:t>
            </a:r>
            <a:r>
              <a:rPr lang="en-US" altLang="en-US" sz="1600">
                <a:latin typeface="Consolas" panose="020B0609020204030204" pitchFamily="49" charset="0"/>
                <a:cs typeface="Consolas" panose="020B0609020204030204" pitchFamily="49" charset="0"/>
              </a:rPr>
              <a:t> </a:t>
            </a:r>
            <a:r>
              <a:rPr lang="en-US" altLang="en-US" sz="1600" b="1">
                <a:solidFill>
                  <a:srgbClr val="7F0055"/>
                </a:solidFill>
                <a:latin typeface="Consolas" panose="020B0609020204030204" pitchFamily="49" charset="0"/>
                <a:ea typeface="Times New Roman" panose="02020603050405020304" pitchFamily="18" charset="0"/>
              </a:rPr>
              <a:t>void</a:t>
            </a:r>
            <a:r>
              <a:rPr lang="en-US" altLang="en-US" sz="1600">
                <a:latin typeface="Consolas" panose="020B0609020204030204" pitchFamily="49" charset="0"/>
                <a:cs typeface="Consolas" panose="020B0609020204030204" pitchFamily="49" charset="0"/>
              </a:rPr>
              <a:t> createControls() {</a:t>
            </a:r>
          </a:p>
          <a:p>
            <a:pPr eaLnBrk="1" hangingPunct="1">
              <a:spcBef>
                <a:spcPct val="0"/>
              </a:spcBef>
              <a:buClr>
                <a:schemeClr val="bg2"/>
              </a:buClr>
              <a:buSzPct val="75000"/>
              <a:buFont typeface="Wingdings" pitchFamily="2" charset="2"/>
              <a:buNone/>
            </a:pPr>
            <a:r>
              <a:rPr lang="en-US" altLang="en-US" sz="1600">
                <a:latin typeface="Consolas" panose="020B0609020204030204" pitchFamily="49" charset="0"/>
                <a:cs typeface="Consolas" panose="020B0609020204030204" pitchFamily="49" charset="0"/>
              </a:rPr>
              <a:t>      // create all Swing components</a:t>
            </a:r>
          </a:p>
          <a:p>
            <a:pPr eaLnBrk="1" hangingPunct="1">
              <a:spcBef>
                <a:spcPct val="0"/>
              </a:spcBef>
              <a:buClr>
                <a:schemeClr val="bg2"/>
              </a:buClr>
              <a:buSzPct val="75000"/>
              <a:buFont typeface="Wingdings" pitchFamily="2" charset="2"/>
              <a:buNone/>
            </a:pPr>
            <a:r>
              <a:rPr lang="en-US" altLang="en-US" sz="1600">
                <a:latin typeface="Consolas" panose="020B0609020204030204" pitchFamily="49" charset="0"/>
                <a:cs typeface="Consolas" panose="020B0609020204030204" pitchFamily="49" charset="0"/>
              </a:rPr>
              <a:t>   }</a:t>
            </a:r>
          </a:p>
          <a:p>
            <a:pPr eaLnBrk="1" hangingPunct="1">
              <a:spcBef>
                <a:spcPct val="0"/>
              </a:spcBef>
              <a:buClr>
                <a:schemeClr val="bg2"/>
              </a:buClr>
              <a:buSzPct val="75000"/>
              <a:buFont typeface="Wingdings" pitchFamily="2" charset="2"/>
              <a:buNone/>
            </a:pPr>
            <a:r>
              <a:rPr lang="en-US" altLang="en-US" sz="1600" b="1">
                <a:latin typeface="Consolas" panose="020B0609020204030204" pitchFamily="49" charset="0"/>
                <a:cs typeface="Consolas" panose="020B0609020204030204" pitchFamily="49" charset="0"/>
              </a:rPr>
              <a:t>   </a:t>
            </a:r>
            <a:r>
              <a:rPr lang="en-US" altLang="en-US" sz="1600" b="1">
                <a:solidFill>
                  <a:srgbClr val="7F0055"/>
                </a:solidFill>
                <a:latin typeface="Consolas" panose="020B0609020204030204" pitchFamily="49" charset="0"/>
                <a:ea typeface="Times New Roman" panose="02020603050405020304" pitchFamily="18" charset="0"/>
              </a:rPr>
              <a:t>public</a:t>
            </a:r>
            <a:r>
              <a:rPr lang="en-US" altLang="en-US" sz="1600">
                <a:latin typeface="Consolas" panose="020B0609020204030204" pitchFamily="49" charset="0"/>
                <a:cs typeface="Consolas" panose="020B0609020204030204" pitchFamily="49" charset="0"/>
              </a:rPr>
              <a:t> </a:t>
            </a:r>
            <a:r>
              <a:rPr lang="en-US" altLang="en-US" sz="1600" b="1">
                <a:solidFill>
                  <a:srgbClr val="7F0055"/>
                </a:solidFill>
                <a:latin typeface="Consolas" panose="020B0609020204030204" pitchFamily="49" charset="0"/>
                <a:ea typeface="Times New Roman" panose="02020603050405020304" pitchFamily="18" charset="0"/>
              </a:rPr>
              <a:t>void</a:t>
            </a:r>
            <a:r>
              <a:rPr lang="en-US" altLang="en-US" sz="1600">
                <a:latin typeface="Consolas" panose="020B0609020204030204" pitchFamily="49" charset="0"/>
                <a:cs typeface="Consolas" panose="020B0609020204030204" pitchFamily="49" charset="0"/>
              </a:rPr>
              <a:t> actionPerformed(ActionEvent event) {</a:t>
            </a:r>
          </a:p>
          <a:p>
            <a:pPr eaLnBrk="1" hangingPunct="1">
              <a:spcBef>
                <a:spcPct val="0"/>
              </a:spcBef>
              <a:buClr>
                <a:schemeClr val="bg2"/>
              </a:buClr>
              <a:buSzPct val="75000"/>
              <a:buFont typeface="Wingdings" pitchFamily="2" charset="2"/>
              <a:buNone/>
            </a:pPr>
            <a:r>
              <a:rPr lang="en-US" altLang="en-US" sz="1600">
                <a:latin typeface="Consolas" panose="020B0609020204030204" pitchFamily="49" charset="0"/>
                <a:cs typeface="Consolas" panose="020B0609020204030204" pitchFamily="49" charset="0"/>
              </a:rPr>
              <a:t>      </a:t>
            </a:r>
            <a:r>
              <a:rPr lang="en-US" altLang="en-US" sz="1600" b="1">
                <a:solidFill>
                  <a:srgbClr val="7F0055"/>
                </a:solidFill>
                <a:latin typeface="Consolas" panose="020B0609020204030204" pitchFamily="49" charset="0"/>
                <a:ea typeface="Times New Roman" panose="02020603050405020304" pitchFamily="18" charset="0"/>
              </a:rPr>
              <a:t>if</a:t>
            </a:r>
            <a:r>
              <a:rPr lang="en-US" altLang="en-US" sz="1600">
                <a:latin typeface="Consolas" panose="020B0609020204030204" pitchFamily="49" charset="0"/>
                <a:cs typeface="Consolas" panose="020B0609020204030204" pitchFamily="49" charset="0"/>
              </a:rPr>
              <a:t> (event.getSource() == setBPMButton) {</a:t>
            </a:r>
          </a:p>
          <a:p>
            <a:pPr eaLnBrk="1" hangingPunct="1">
              <a:spcBef>
                <a:spcPct val="0"/>
              </a:spcBef>
              <a:buClr>
                <a:schemeClr val="bg2"/>
              </a:buClr>
              <a:buSzPct val="75000"/>
              <a:buFont typeface="Wingdings" pitchFamily="2" charset="2"/>
              <a:buNone/>
            </a:pPr>
            <a:r>
              <a:rPr lang="en-US" altLang="en-US" sz="1600">
                <a:latin typeface="Consolas" panose="020B0609020204030204" pitchFamily="49" charset="0"/>
                <a:cs typeface="Consolas" panose="020B0609020204030204" pitchFamily="49" charset="0"/>
              </a:rPr>
              <a:t>         </a:t>
            </a:r>
            <a:r>
              <a:rPr lang="en-US" altLang="en-US" sz="1600" b="1">
                <a:latin typeface="Consolas" panose="020B0609020204030204" pitchFamily="49" charset="0"/>
                <a:cs typeface="Consolas" panose="020B0609020204030204" pitchFamily="49" charset="0"/>
              </a:rPr>
              <a:t>int</a:t>
            </a:r>
            <a:r>
              <a:rPr lang="en-US" altLang="en-US" sz="1600">
                <a:latin typeface="Consolas" panose="020B0609020204030204" pitchFamily="49" charset="0"/>
                <a:cs typeface="Consolas" panose="020B0609020204030204" pitchFamily="49" charset="0"/>
              </a:rPr>
              <a:t> bpm = Integer.parseInt(bpmTextField.getText());</a:t>
            </a:r>
          </a:p>
          <a:p>
            <a:pPr eaLnBrk="1" hangingPunct="1">
              <a:spcBef>
                <a:spcPct val="0"/>
              </a:spcBef>
              <a:buClr>
                <a:schemeClr val="bg2"/>
              </a:buClr>
              <a:buSzPct val="75000"/>
              <a:buFont typeface="Wingdings" pitchFamily="2" charset="2"/>
              <a:buNone/>
            </a:pPr>
            <a:r>
              <a:rPr lang="en-US" altLang="en-US" sz="1600">
                <a:latin typeface="Consolas" panose="020B0609020204030204" pitchFamily="49" charset="0"/>
                <a:cs typeface="Consolas" panose="020B0609020204030204" pitchFamily="49" charset="0"/>
              </a:rPr>
              <a:t>         controller.setBPM(bpm);</a:t>
            </a:r>
          </a:p>
          <a:p>
            <a:pPr eaLnBrk="1" hangingPunct="1">
              <a:spcBef>
                <a:spcPct val="0"/>
              </a:spcBef>
              <a:buClr>
                <a:schemeClr val="bg2"/>
              </a:buClr>
              <a:buSzPct val="75000"/>
              <a:buFont typeface="Wingdings" pitchFamily="2" charset="2"/>
              <a:buNone/>
            </a:pPr>
            <a:r>
              <a:rPr lang="en-US" altLang="en-US" sz="1600">
                <a:latin typeface="Consolas" panose="020B0609020204030204" pitchFamily="49" charset="0"/>
                <a:cs typeface="Consolas" panose="020B0609020204030204" pitchFamily="49" charset="0"/>
              </a:rPr>
              <a:t>      } </a:t>
            </a:r>
            <a:r>
              <a:rPr lang="en-US" altLang="en-US" sz="1600" b="1">
                <a:solidFill>
                  <a:srgbClr val="7F0055"/>
                </a:solidFill>
                <a:latin typeface="Consolas" panose="020B0609020204030204" pitchFamily="49" charset="0"/>
                <a:ea typeface="Times New Roman" panose="02020603050405020304" pitchFamily="18" charset="0"/>
              </a:rPr>
              <a:t>else</a:t>
            </a:r>
            <a:r>
              <a:rPr lang="en-US" altLang="en-US" sz="1600">
                <a:latin typeface="Consolas" panose="020B0609020204030204" pitchFamily="49" charset="0"/>
                <a:cs typeface="Consolas" panose="020B0609020204030204" pitchFamily="49" charset="0"/>
              </a:rPr>
              <a:t> </a:t>
            </a:r>
            <a:r>
              <a:rPr lang="en-US" altLang="en-US" sz="1600" b="1">
                <a:solidFill>
                  <a:srgbClr val="7F0055"/>
                </a:solidFill>
                <a:latin typeface="Consolas" panose="020B0609020204030204" pitchFamily="49" charset="0"/>
                <a:ea typeface="Times New Roman" panose="02020603050405020304" pitchFamily="18" charset="0"/>
              </a:rPr>
              <a:t>if</a:t>
            </a:r>
            <a:r>
              <a:rPr lang="en-US" altLang="en-US" sz="1600">
                <a:latin typeface="Consolas" panose="020B0609020204030204" pitchFamily="49" charset="0"/>
                <a:cs typeface="Consolas" panose="020B0609020204030204" pitchFamily="49" charset="0"/>
              </a:rPr>
              <a:t> (event.getSource() == increaseBPMButton) {</a:t>
            </a:r>
          </a:p>
          <a:p>
            <a:pPr eaLnBrk="1" hangingPunct="1">
              <a:spcBef>
                <a:spcPct val="0"/>
              </a:spcBef>
              <a:buClr>
                <a:schemeClr val="bg2"/>
              </a:buClr>
              <a:buSzPct val="75000"/>
              <a:buFont typeface="Wingdings" pitchFamily="2" charset="2"/>
              <a:buNone/>
            </a:pPr>
            <a:r>
              <a:rPr lang="en-US" altLang="en-US" sz="1600">
                <a:latin typeface="Consolas" panose="020B0609020204030204" pitchFamily="49" charset="0"/>
                <a:cs typeface="Consolas" panose="020B0609020204030204" pitchFamily="49" charset="0"/>
              </a:rPr>
              <a:t>	controller.increaseBPM();</a:t>
            </a:r>
          </a:p>
          <a:p>
            <a:pPr eaLnBrk="1" hangingPunct="1">
              <a:spcBef>
                <a:spcPct val="0"/>
              </a:spcBef>
              <a:buClr>
                <a:schemeClr val="bg2"/>
              </a:buClr>
              <a:buSzPct val="75000"/>
              <a:buFont typeface="Wingdings" pitchFamily="2" charset="2"/>
              <a:buNone/>
            </a:pPr>
            <a:r>
              <a:rPr lang="en-US" altLang="en-US" sz="1600">
                <a:latin typeface="Consolas" panose="020B0609020204030204" pitchFamily="49" charset="0"/>
                <a:cs typeface="Consolas" panose="020B0609020204030204" pitchFamily="49" charset="0"/>
              </a:rPr>
              <a:t>      } </a:t>
            </a:r>
            <a:r>
              <a:rPr lang="en-US" altLang="en-US" sz="1600" b="1">
                <a:solidFill>
                  <a:srgbClr val="7F0055"/>
                </a:solidFill>
                <a:latin typeface="Consolas" panose="020B0609020204030204" pitchFamily="49" charset="0"/>
                <a:ea typeface="Times New Roman" panose="02020603050405020304" pitchFamily="18" charset="0"/>
              </a:rPr>
              <a:t>else</a:t>
            </a:r>
            <a:r>
              <a:rPr lang="en-US" altLang="en-US" sz="1600">
                <a:latin typeface="Consolas" panose="020B0609020204030204" pitchFamily="49" charset="0"/>
                <a:cs typeface="Consolas" panose="020B0609020204030204" pitchFamily="49" charset="0"/>
              </a:rPr>
              <a:t> </a:t>
            </a:r>
            <a:r>
              <a:rPr lang="en-US" altLang="en-US" sz="1600" b="1">
                <a:solidFill>
                  <a:srgbClr val="7F0055"/>
                </a:solidFill>
                <a:latin typeface="Consolas" panose="020B0609020204030204" pitchFamily="49" charset="0"/>
                <a:ea typeface="Times New Roman" panose="02020603050405020304" pitchFamily="18" charset="0"/>
              </a:rPr>
              <a:t>if</a:t>
            </a:r>
            <a:r>
              <a:rPr lang="en-US" altLang="en-US" sz="1600">
                <a:latin typeface="Consolas" panose="020B0609020204030204" pitchFamily="49" charset="0"/>
                <a:cs typeface="Consolas" panose="020B0609020204030204" pitchFamily="49" charset="0"/>
              </a:rPr>
              <a:t> (event.getSource() == decreaseBPMButton) {</a:t>
            </a:r>
          </a:p>
          <a:p>
            <a:pPr eaLnBrk="1" hangingPunct="1">
              <a:spcBef>
                <a:spcPct val="0"/>
              </a:spcBef>
              <a:buClr>
                <a:schemeClr val="bg2"/>
              </a:buClr>
              <a:buSzPct val="75000"/>
              <a:buFont typeface="Wingdings" pitchFamily="2" charset="2"/>
              <a:buNone/>
            </a:pPr>
            <a:r>
              <a:rPr lang="en-US" altLang="en-US" sz="1600">
                <a:latin typeface="Consolas" panose="020B0609020204030204" pitchFamily="49" charset="0"/>
                <a:cs typeface="Consolas" panose="020B0609020204030204" pitchFamily="49" charset="0"/>
              </a:rPr>
              <a:t>	controller.decreaseBPM();</a:t>
            </a:r>
          </a:p>
          <a:p>
            <a:pPr eaLnBrk="1" hangingPunct="1">
              <a:spcBef>
                <a:spcPct val="0"/>
              </a:spcBef>
              <a:buClr>
                <a:schemeClr val="bg2"/>
              </a:buClr>
              <a:buSzPct val="75000"/>
              <a:buFont typeface="Wingdings" pitchFamily="2" charset="2"/>
              <a:buNone/>
            </a:pPr>
            <a:r>
              <a:rPr lang="en-US" altLang="en-US" sz="1600">
                <a:latin typeface="Consolas" panose="020B0609020204030204" pitchFamily="49" charset="0"/>
                <a:cs typeface="Consolas" panose="020B0609020204030204" pitchFamily="49" charset="0"/>
              </a:rPr>
              <a:t>       }</a:t>
            </a:r>
          </a:p>
          <a:p>
            <a:pPr eaLnBrk="1" hangingPunct="1">
              <a:spcBef>
                <a:spcPct val="0"/>
              </a:spcBef>
              <a:buClr>
                <a:schemeClr val="bg2"/>
              </a:buClr>
              <a:buSzPct val="75000"/>
              <a:buFont typeface="Wingdings" pitchFamily="2" charset="2"/>
              <a:buNone/>
            </a:pPr>
            <a:r>
              <a:rPr lang="en-US" altLang="en-US" sz="1600">
                <a:latin typeface="Consolas" panose="020B0609020204030204" pitchFamily="49" charset="0"/>
                <a:cs typeface="Consolas" panose="020B0609020204030204" pitchFamily="49" charset="0"/>
              </a:rPr>
              <a:t>    }</a:t>
            </a:r>
          </a:p>
          <a:p>
            <a:pPr>
              <a:spcBef>
                <a:spcPct val="0"/>
              </a:spcBef>
              <a:buClrTx/>
              <a:buSzTx/>
              <a:buFontTx/>
              <a:buNone/>
            </a:pPr>
            <a:r>
              <a:rPr lang="en-US" altLang="en-US" sz="1600">
                <a:latin typeface="Consolas" panose="020B0609020204030204" pitchFamily="49" charset="0"/>
                <a:cs typeface="Consolas" panose="020B0609020204030204" pitchFamily="49" charset="0"/>
              </a:rPr>
              <a:t>    </a:t>
            </a:r>
            <a:r>
              <a:rPr lang="en-US" altLang="en-US" sz="1600" b="1">
                <a:solidFill>
                  <a:srgbClr val="7F0055"/>
                </a:solidFill>
                <a:latin typeface="Consolas" panose="020B0609020204030204" pitchFamily="49" charset="0"/>
                <a:ea typeface="Times New Roman" panose="02020603050405020304" pitchFamily="18" charset="0"/>
              </a:rPr>
              <a:t>public</a:t>
            </a:r>
            <a:r>
              <a:rPr lang="en-US" altLang="en-US" sz="1600">
                <a:latin typeface="Consolas" panose="020B0609020204030204" pitchFamily="49" charset="0"/>
                <a:cs typeface="Consolas" panose="020B0609020204030204" pitchFamily="49" charset="0"/>
              </a:rPr>
              <a:t> </a:t>
            </a:r>
            <a:r>
              <a:rPr lang="en-US" altLang="en-US" sz="1600" b="1">
                <a:solidFill>
                  <a:srgbClr val="7F0055"/>
                </a:solidFill>
                <a:latin typeface="Consolas" panose="020B0609020204030204" pitchFamily="49" charset="0"/>
                <a:ea typeface="Times New Roman" panose="02020603050405020304" pitchFamily="18" charset="0"/>
              </a:rPr>
              <a:t>void</a:t>
            </a:r>
            <a:r>
              <a:rPr lang="en-US" altLang="en-US" sz="1600">
                <a:latin typeface="Consolas" panose="020B0609020204030204" pitchFamily="49" charset="0"/>
                <a:cs typeface="Consolas" panose="020B0609020204030204" pitchFamily="49" charset="0"/>
              </a:rPr>
              <a:t> enableStopMenuItem ( ){</a:t>
            </a:r>
          </a:p>
          <a:p>
            <a:pPr>
              <a:spcBef>
                <a:spcPct val="0"/>
              </a:spcBef>
              <a:buClrTx/>
              <a:buSzTx/>
              <a:buFontTx/>
              <a:buNone/>
            </a:pPr>
            <a:r>
              <a:rPr lang="en-US" altLang="en-US" sz="1600">
                <a:latin typeface="Consolas" panose="020B0609020204030204" pitchFamily="49" charset="0"/>
                <a:cs typeface="Consolas" panose="020B0609020204030204" pitchFamily="49" charset="0"/>
              </a:rPr>
              <a:t>       stopMenuItem.setEnabled(</a:t>
            </a:r>
            <a:r>
              <a:rPr lang="en-US" altLang="en-US" sz="1600" b="1">
                <a:solidFill>
                  <a:srgbClr val="7F0055"/>
                </a:solidFill>
                <a:latin typeface="Consolas" panose="020B0609020204030204" pitchFamily="49" charset="0"/>
                <a:ea typeface="Times New Roman" panose="02020603050405020304" pitchFamily="18" charset="0"/>
              </a:rPr>
              <a:t>true</a:t>
            </a:r>
            <a:r>
              <a:rPr lang="en-US" altLang="en-US" sz="1600">
                <a:latin typeface="Consolas" panose="020B0609020204030204" pitchFamily="49" charset="0"/>
                <a:cs typeface="Consolas" panose="020B0609020204030204" pitchFamily="49" charset="0"/>
              </a:rPr>
              <a:t>);</a:t>
            </a:r>
          </a:p>
          <a:p>
            <a:pPr>
              <a:spcBef>
                <a:spcPct val="0"/>
              </a:spcBef>
              <a:buClrTx/>
              <a:buSzTx/>
              <a:buFontTx/>
              <a:buNone/>
            </a:pPr>
            <a:r>
              <a:rPr lang="en-US" altLang="en-US" sz="1600">
                <a:latin typeface="Consolas" panose="020B0609020204030204" pitchFamily="49" charset="0"/>
                <a:cs typeface="Consolas" panose="020B0609020204030204" pitchFamily="49" charset="0"/>
              </a:rPr>
              <a:t>    }</a:t>
            </a:r>
          </a:p>
          <a:p>
            <a:pPr>
              <a:spcBef>
                <a:spcPct val="0"/>
              </a:spcBef>
              <a:buClrTx/>
              <a:buSzTx/>
              <a:buFontTx/>
              <a:buNone/>
            </a:pPr>
            <a:r>
              <a:rPr lang="en-US" altLang="en-US" sz="1600">
                <a:latin typeface="Consolas" panose="020B0609020204030204" pitchFamily="49" charset="0"/>
                <a:cs typeface="Consolas" panose="020B0609020204030204" pitchFamily="49" charset="0"/>
              </a:rPr>
              <a:t>    </a:t>
            </a:r>
            <a:r>
              <a:rPr lang="en-US" altLang="en-US" sz="1600" b="1">
                <a:solidFill>
                  <a:srgbClr val="7F0055"/>
                </a:solidFill>
                <a:latin typeface="Consolas" panose="020B0609020204030204" pitchFamily="49" charset="0"/>
                <a:ea typeface="Times New Roman" panose="02020603050405020304" pitchFamily="18" charset="0"/>
              </a:rPr>
              <a:t>public</a:t>
            </a:r>
            <a:r>
              <a:rPr lang="en-US" altLang="en-US" sz="1600">
                <a:latin typeface="Consolas" panose="020B0609020204030204" pitchFamily="49" charset="0"/>
                <a:cs typeface="Consolas" panose="020B0609020204030204" pitchFamily="49" charset="0"/>
              </a:rPr>
              <a:t> </a:t>
            </a:r>
            <a:r>
              <a:rPr lang="en-US" altLang="en-US" sz="1600" b="1">
                <a:latin typeface="Consolas" panose="020B0609020204030204" pitchFamily="49" charset="0"/>
                <a:cs typeface="Consolas" panose="020B0609020204030204" pitchFamily="49" charset="0"/>
              </a:rPr>
              <a:t>v</a:t>
            </a:r>
            <a:r>
              <a:rPr lang="en-US" altLang="en-US" sz="1600" b="1">
                <a:solidFill>
                  <a:srgbClr val="7F0055"/>
                </a:solidFill>
                <a:latin typeface="Consolas" panose="020B0609020204030204" pitchFamily="49" charset="0"/>
                <a:ea typeface="Times New Roman" panose="02020603050405020304" pitchFamily="18" charset="0"/>
              </a:rPr>
              <a:t>o</a:t>
            </a:r>
            <a:r>
              <a:rPr lang="en-US" altLang="en-US" sz="1600" b="1">
                <a:latin typeface="Consolas" panose="020B0609020204030204" pitchFamily="49" charset="0"/>
                <a:cs typeface="Consolas" panose="020B0609020204030204" pitchFamily="49" charset="0"/>
              </a:rPr>
              <a:t>id</a:t>
            </a:r>
            <a:r>
              <a:rPr lang="en-US" altLang="en-US" sz="1600">
                <a:latin typeface="Consolas" panose="020B0609020204030204" pitchFamily="49" charset="0"/>
                <a:cs typeface="Consolas" panose="020B0609020204030204" pitchFamily="49" charset="0"/>
              </a:rPr>
              <a:t> disableStopMenuItem ( ){</a:t>
            </a:r>
          </a:p>
          <a:p>
            <a:pPr>
              <a:spcBef>
                <a:spcPct val="0"/>
              </a:spcBef>
              <a:buClrTx/>
              <a:buSzTx/>
              <a:buFontTx/>
              <a:buNone/>
            </a:pPr>
            <a:r>
              <a:rPr lang="en-US" altLang="en-US" sz="1600">
                <a:latin typeface="Consolas" panose="020B0609020204030204" pitchFamily="49" charset="0"/>
                <a:cs typeface="Consolas" panose="020B0609020204030204" pitchFamily="49" charset="0"/>
              </a:rPr>
              <a:t>       stopMenuItem.setDisabled (</a:t>
            </a:r>
            <a:r>
              <a:rPr lang="en-US" altLang="en-US" sz="1600" b="1">
                <a:solidFill>
                  <a:srgbClr val="7F0055"/>
                </a:solidFill>
                <a:latin typeface="Consolas" panose="020B0609020204030204" pitchFamily="49" charset="0"/>
                <a:ea typeface="Times New Roman" panose="02020603050405020304" pitchFamily="18" charset="0"/>
              </a:rPr>
              <a:t>true);</a:t>
            </a:r>
          </a:p>
          <a:p>
            <a:pPr>
              <a:spcBef>
                <a:spcPct val="0"/>
              </a:spcBef>
              <a:buClrTx/>
              <a:buSzTx/>
              <a:buFontTx/>
              <a:buNone/>
            </a:pPr>
            <a:r>
              <a:rPr lang="en-US" altLang="en-US" sz="1600" b="1">
                <a:solidFill>
                  <a:srgbClr val="7F0055"/>
                </a:solidFill>
                <a:latin typeface="Consolas" panose="020B0609020204030204" pitchFamily="49" charset="0"/>
                <a:ea typeface="Times New Roman" panose="02020603050405020304" pitchFamily="18" charset="0"/>
              </a:rPr>
              <a:t>    }</a:t>
            </a:r>
          </a:p>
          <a:p>
            <a:pPr eaLnBrk="1" hangingPunct="1">
              <a:spcBef>
                <a:spcPct val="0"/>
              </a:spcBef>
              <a:buClr>
                <a:schemeClr val="bg2"/>
              </a:buClr>
              <a:buSzPct val="75000"/>
              <a:buFont typeface="Wingdings" pitchFamily="2" charset="2"/>
              <a:buNone/>
            </a:pPr>
            <a:r>
              <a:rPr lang="en-US" altLang="en-US" sz="1600">
                <a:latin typeface="Consolas" panose="020B0609020204030204" pitchFamily="49" charset="0"/>
                <a:cs typeface="Consolas" panose="020B0609020204030204" pitchFamily="49" charset="0"/>
              </a:rPr>
              <a:t>}</a:t>
            </a:r>
          </a:p>
        </p:txBody>
      </p:sp>
      <p:sp>
        <p:nvSpPr>
          <p:cNvPr id="718853" name="Text Box 5"/>
          <p:cNvSpPr txBox="1">
            <a:spLocks noChangeArrowheads="1"/>
          </p:cNvSpPr>
          <p:nvPr/>
        </p:nvSpPr>
        <p:spPr bwMode="auto">
          <a:xfrm>
            <a:off x="7191830" y="3304940"/>
            <a:ext cx="1647370" cy="1169551"/>
          </a:xfrm>
          <a:prstGeom prst="rect">
            <a:avLst/>
          </a:prstGeom>
          <a:solidFill>
            <a:schemeClr val="bg1"/>
          </a:solidFill>
          <a:ln w="12700" cap="rnd">
            <a:solidFill>
              <a:srgbClr val="000ED8"/>
            </a:solidFill>
            <a:prstDash val="sysDot"/>
            <a:miter lim="800000"/>
            <a:headEnd/>
            <a:tailEnd/>
          </a:ln>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400">
                <a:solidFill>
                  <a:srgbClr val="000ED8"/>
                </a:solidFill>
                <a:latin typeface="Arial" panose="020B0604020202020204" pitchFamily="34" charset="0"/>
              </a:rPr>
              <a:t>If the Set button is clicked then it is passed on to the controller along with the new bpm.</a:t>
            </a:r>
          </a:p>
        </p:txBody>
      </p:sp>
      <p:sp>
        <p:nvSpPr>
          <p:cNvPr id="718856" name="Text Box 8"/>
          <p:cNvSpPr txBox="1">
            <a:spLocks noChangeArrowheads="1"/>
          </p:cNvSpPr>
          <p:nvPr/>
        </p:nvSpPr>
        <p:spPr bwMode="auto">
          <a:xfrm>
            <a:off x="5591630" y="5295602"/>
            <a:ext cx="2971800" cy="738664"/>
          </a:xfrm>
          <a:prstGeom prst="rect">
            <a:avLst/>
          </a:prstGeom>
          <a:solidFill>
            <a:schemeClr val="bg1"/>
          </a:solidFill>
          <a:ln w="12700" cap="rnd">
            <a:solidFill>
              <a:srgbClr val="000ED8"/>
            </a:solidFill>
            <a:prstDash val="sysDot"/>
            <a:miter lim="800000"/>
            <a:headEnd/>
            <a:tailEnd/>
          </a:ln>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400">
                <a:solidFill>
                  <a:srgbClr val="000ED8"/>
                </a:solidFill>
                <a:latin typeface="Arial" panose="020B0604020202020204" pitchFamily="34" charset="0"/>
              </a:rPr>
              <a:t>Likewise if increase or decrease buttons are clicked, this information is passed on to the controller.</a:t>
            </a:r>
          </a:p>
        </p:txBody>
      </p:sp>
      <p:sp>
        <p:nvSpPr>
          <p:cNvPr id="718857" name="Freeform 9"/>
          <p:cNvSpPr>
            <a:spLocks/>
          </p:cNvSpPr>
          <p:nvPr/>
        </p:nvSpPr>
        <p:spPr bwMode="auto">
          <a:xfrm>
            <a:off x="4179788" y="2874678"/>
            <a:ext cx="1148606" cy="468558"/>
          </a:xfrm>
          <a:custGeom>
            <a:avLst/>
            <a:gdLst>
              <a:gd name="T0" fmla="*/ 1457 w 1457"/>
              <a:gd name="T1" fmla="*/ 0 h 760"/>
              <a:gd name="T2" fmla="*/ 1006 w 1457"/>
              <a:gd name="T3" fmla="*/ 154 h 760"/>
              <a:gd name="T4" fmla="*/ 846 w 1457"/>
              <a:gd name="T5" fmla="*/ 165 h 760"/>
              <a:gd name="T6" fmla="*/ 755 w 1457"/>
              <a:gd name="T7" fmla="*/ 177 h 760"/>
              <a:gd name="T8" fmla="*/ 612 w 1457"/>
              <a:gd name="T9" fmla="*/ 217 h 760"/>
              <a:gd name="T10" fmla="*/ 326 w 1457"/>
              <a:gd name="T11" fmla="*/ 371 h 760"/>
              <a:gd name="T12" fmla="*/ 240 w 1457"/>
              <a:gd name="T13" fmla="*/ 451 h 760"/>
              <a:gd name="T14" fmla="*/ 126 w 1457"/>
              <a:gd name="T15" fmla="*/ 543 h 760"/>
              <a:gd name="T16" fmla="*/ 0 w 1457"/>
              <a:gd name="T17" fmla="*/ 760 h 7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57"/>
              <a:gd name="T28" fmla="*/ 0 h 760"/>
              <a:gd name="T29" fmla="*/ 1457 w 1457"/>
              <a:gd name="T30" fmla="*/ 760 h 7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57" h="760">
                <a:moveTo>
                  <a:pt x="1457" y="0"/>
                </a:moveTo>
                <a:cubicBezTo>
                  <a:pt x="1393" y="161"/>
                  <a:pt x="1140" y="146"/>
                  <a:pt x="1006" y="154"/>
                </a:cubicBezTo>
                <a:cubicBezTo>
                  <a:pt x="942" y="157"/>
                  <a:pt x="903" y="158"/>
                  <a:pt x="846" y="165"/>
                </a:cubicBezTo>
                <a:cubicBezTo>
                  <a:pt x="815" y="168"/>
                  <a:pt x="755" y="177"/>
                  <a:pt x="755" y="177"/>
                </a:cubicBezTo>
                <a:cubicBezTo>
                  <a:pt x="708" y="196"/>
                  <a:pt x="659" y="199"/>
                  <a:pt x="612" y="217"/>
                </a:cubicBezTo>
                <a:cubicBezTo>
                  <a:pt x="522" y="250"/>
                  <a:pt x="399" y="306"/>
                  <a:pt x="326" y="371"/>
                </a:cubicBezTo>
                <a:cubicBezTo>
                  <a:pt x="296" y="396"/>
                  <a:pt x="270" y="426"/>
                  <a:pt x="240" y="451"/>
                </a:cubicBezTo>
                <a:cubicBezTo>
                  <a:pt x="198" y="484"/>
                  <a:pt x="163" y="503"/>
                  <a:pt x="126" y="543"/>
                </a:cubicBezTo>
                <a:cubicBezTo>
                  <a:pt x="85" y="586"/>
                  <a:pt x="0" y="695"/>
                  <a:pt x="0" y="760"/>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eaLnBrk="1" hangingPunct="1"/>
            <a:endParaRPr lang="en-US" altLang="en-US"/>
          </a:p>
        </p:txBody>
      </p:sp>
      <p:sp>
        <p:nvSpPr>
          <p:cNvPr id="718858" name="Text Box 10"/>
          <p:cNvSpPr txBox="1">
            <a:spLocks noChangeArrowheads="1"/>
          </p:cNvSpPr>
          <p:nvPr/>
        </p:nvSpPr>
        <p:spPr bwMode="auto">
          <a:xfrm>
            <a:off x="5328394" y="2393169"/>
            <a:ext cx="2362200" cy="530225"/>
          </a:xfrm>
          <a:prstGeom prst="rect">
            <a:avLst/>
          </a:prstGeom>
          <a:solidFill>
            <a:schemeClr val="bg1"/>
          </a:solidFill>
          <a:ln w="12700" cap="rnd">
            <a:solidFill>
              <a:srgbClr val="000ED8"/>
            </a:solidFill>
            <a:prstDash val="sysDot"/>
            <a:miter lim="800000"/>
            <a:headEnd/>
            <a:tailEnd/>
          </a:ln>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400">
                <a:solidFill>
                  <a:srgbClr val="000ED8"/>
                </a:solidFill>
                <a:latin typeface="Arial" panose="020B0604020202020204" pitchFamily="34" charset="0"/>
              </a:rPr>
              <a:t>This method is called when a button is clicked.</a:t>
            </a:r>
          </a:p>
        </p:txBody>
      </p:sp>
      <p:sp>
        <p:nvSpPr>
          <p:cNvPr id="718865" name="Line 17"/>
          <p:cNvSpPr>
            <a:spLocks noChangeShapeType="1"/>
          </p:cNvSpPr>
          <p:nvPr/>
        </p:nvSpPr>
        <p:spPr bwMode="auto">
          <a:xfrm flipH="1">
            <a:off x="4067630" y="4008604"/>
            <a:ext cx="31242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en-US"/>
          </a:p>
        </p:txBody>
      </p:sp>
      <p:sp>
        <p:nvSpPr>
          <p:cNvPr id="718866" name="Freeform 18"/>
          <p:cNvSpPr>
            <a:spLocks/>
          </p:cNvSpPr>
          <p:nvPr/>
        </p:nvSpPr>
        <p:spPr bwMode="auto">
          <a:xfrm>
            <a:off x="4788066" y="4428447"/>
            <a:ext cx="1981200" cy="891192"/>
          </a:xfrm>
          <a:custGeom>
            <a:avLst/>
            <a:gdLst>
              <a:gd name="T0" fmla="*/ 432 w 432"/>
              <a:gd name="T1" fmla="*/ 288 h 288"/>
              <a:gd name="T2" fmla="*/ 288 w 432"/>
              <a:gd name="T3" fmla="*/ 48 h 288"/>
              <a:gd name="T4" fmla="*/ 0 w 432"/>
              <a:gd name="T5" fmla="*/ 0 h 288"/>
              <a:gd name="T6" fmla="*/ 0 60000 65536"/>
              <a:gd name="T7" fmla="*/ 0 60000 65536"/>
              <a:gd name="T8" fmla="*/ 0 60000 65536"/>
              <a:gd name="T9" fmla="*/ 0 w 432"/>
              <a:gd name="T10" fmla="*/ 0 h 288"/>
              <a:gd name="T11" fmla="*/ 432 w 432"/>
              <a:gd name="T12" fmla="*/ 288 h 288"/>
            </a:gdLst>
            <a:ahLst/>
            <a:cxnLst>
              <a:cxn ang="T6">
                <a:pos x="T0" y="T1"/>
              </a:cxn>
              <a:cxn ang="T7">
                <a:pos x="T2" y="T3"/>
              </a:cxn>
              <a:cxn ang="T8">
                <a:pos x="T4" y="T5"/>
              </a:cxn>
            </a:cxnLst>
            <a:rect l="T9" t="T10" r="T11" b="T12"/>
            <a:pathLst>
              <a:path w="432" h="288">
                <a:moveTo>
                  <a:pt x="432" y="288"/>
                </a:moveTo>
                <a:cubicBezTo>
                  <a:pt x="396" y="192"/>
                  <a:pt x="360" y="96"/>
                  <a:pt x="288" y="48"/>
                </a:cubicBezTo>
                <a:cubicBezTo>
                  <a:pt x="216" y="0"/>
                  <a:pt x="108" y="0"/>
                  <a:pt x="0" y="0"/>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square" anchor="ctr">
            <a:no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eaLnBrk="1" hangingPunct="1"/>
            <a:endParaRPr lang="en-US" altLang="en-US"/>
          </a:p>
        </p:txBody>
      </p:sp>
      <p:sp>
        <p:nvSpPr>
          <p:cNvPr id="718867" name="Freeform 19"/>
          <p:cNvSpPr>
            <a:spLocks/>
          </p:cNvSpPr>
          <p:nvPr/>
        </p:nvSpPr>
        <p:spPr bwMode="auto">
          <a:xfrm>
            <a:off x="4788066" y="4735865"/>
            <a:ext cx="1841336" cy="583774"/>
          </a:xfrm>
          <a:custGeom>
            <a:avLst/>
            <a:gdLst>
              <a:gd name="T0" fmla="*/ 384 w 384"/>
              <a:gd name="T1" fmla="*/ 112 h 112"/>
              <a:gd name="T2" fmla="*/ 192 w 384"/>
              <a:gd name="T3" fmla="*/ 16 h 112"/>
              <a:gd name="T4" fmla="*/ 0 w 384"/>
              <a:gd name="T5" fmla="*/ 16 h 112"/>
              <a:gd name="T6" fmla="*/ 0 60000 65536"/>
              <a:gd name="T7" fmla="*/ 0 60000 65536"/>
              <a:gd name="T8" fmla="*/ 0 60000 65536"/>
              <a:gd name="T9" fmla="*/ 0 w 384"/>
              <a:gd name="T10" fmla="*/ 0 h 112"/>
              <a:gd name="T11" fmla="*/ 384 w 384"/>
              <a:gd name="T12" fmla="*/ 112 h 112"/>
            </a:gdLst>
            <a:ahLst/>
            <a:cxnLst>
              <a:cxn ang="T6">
                <a:pos x="T0" y="T1"/>
              </a:cxn>
              <a:cxn ang="T7">
                <a:pos x="T2" y="T3"/>
              </a:cxn>
              <a:cxn ang="T8">
                <a:pos x="T4" y="T5"/>
              </a:cxn>
            </a:cxnLst>
            <a:rect l="T9" t="T10" r="T11" b="T12"/>
            <a:pathLst>
              <a:path w="384" h="112">
                <a:moveTo>
                  <a:pt x="384" y="112"/>
                </a:moveTo>
                <a:cubicBezTo>
                  <a:pt x="320" y="72"/>
                  <a:pt x="256" y="32"/>
                  <a:pt x="192" y="16"/>
                </a:cubicBezTo>
                <a:cubicBezTo>
                  <a:pt x="128" y="0"/>
                  <a:pt x="64" y="8"/>
                  <a:pt x="0" y="16"/>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square" anchor="ctr">
            <a:no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eaLnBrk="1" hangingPunct="1"/>
            <a:endParaRPr lang="en-US" altLang="en-US"/>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88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885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1885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1886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88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1886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188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853" grpId="0" animBg="1"/>
      <p:bldP spid="718856" grpId="0" animBg="1"/>
      <p:bldP spid="718857" grpId="0" animBg="1"/>
      <p:bldP spid="718858" grpId="0" animBg="1"/>
      <p:bldP spid="718865" grpId="0" animBg="1"/>
      <p:bldP spid="718866" grpId="0" animBg="1"/>
      <p:bldP spid="718867"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4" name="Rectangle 11"/>
          <p:cNvSpPr>
            <a:spLocks noGrp="1" noChangeArrowheads="1"/>
          </p:cNvSpPr>
          <p:nvPr>
            <p:ph type="title"/>
          </p:nvPr>
        </p:nvSpPr>
        <p:spPr/>
        <p:txBody>
          <a:bodyPr/>
          <a:lstStyle/>
          <a:p>
            <a:r>
              <a:rPr lang="en-US" altLang="en-US"/>
              <a:t>Now for the Controller….</a:t>
            </a:r>
          </a:p>
        </p:txBody>
      </p:sp>
      <p:sp>
        <p:nvSpPr>
          <p:cNvPr id="719884" name="Rectangle 12"/>
          <p:cNvSpPr>
            <a:spLocks noGrp="1" noChangeArrowheads="1"/>
          </p:cNvSpPr>
          <p:nvPr>
            <p:ph idx="1"/>
          </p:nvPr>
        </p:nvSpPr>
        <p:spPr>
          <a:xfrm>
            <a:off x="457200" y="1371599"/>
            <a:ext cx="8229600" cy="1905001"/>
          </a:xfrm>
        </p:spPr>
        <p:txBody>
          <a:bodyPr/>
          <a:lstStyle/>
          <a:p>
            <a:r>
              <a:rPr lang="en-US" altLang="en-US"/>
              <a:t>Remember - the controller is the strategy that we plug into the view. </a:t>
            </a:r>
          </a:p>
          <a:p>
            <a:r>
              <a:rPr lang="en-US" altLang="en-US"/>
              <a:t>What does a Strategy pattern look like? What do we need? </a:t>
            </a:r>
          </a:p>
        </p:txBody>
      </p:sp>
      <p:sp>
        <p:nvSpPr>
          <p:cNvPr id="2" name="Date Placeholder 1"/>
          <p:cNvSpPr>
            <a:spLocks noGrp="1"/>
          </p:cNvSpPr>
          <p:nvPr>
            <p:ph type="dt" sz="half" idx="10"/>
          </p:nvPr>
        </p:nvSpPr>
        <p:spPr/>
        <p:txBody>
          <a:bodyPr/>
          <a:lstStyle/>
          <a:p>
            <a:r>
              <a:rPr lang="en-US" altLang="en-US"/>
              <a:t>20/12/2013</a:t>
            </a:r>
          </a:p>
        </p:txBody>
      </p:sp>
      <p:sp>
        <p:nvSpPr>
          <p:cNvPr id="4" name="Slide Number Placeholder 3"/>
          <p:cNvSpPr>
            <a:spLocks noGrp="1"/>
          </p:cNvSpPr>
          <p:nvPr>
            <p:ph type="sldNum" sz="quarter" idx="12"/>
          </p:nvPr>
        </p:nvSpPr>
        <p:spPr/>
        <p:txBody>
          <a:bodyPr/>
          <a:lstStyle/>
          <a:p>
            <a:fld id="{F699691D-852A-4885-8278-7AB83B05D97E}" type="slidenum">
              <a:rPr lang="en-US" altLang="en-US" smtClean="0"/>
              <a:pPr/>
              <a:t>38</a:t>
            </a:fld>
            <a:endParaRPr lang="en-US" altLang="en-US"/>
          </a:p>
        </p:txBody>
      </p:sp>
      <p:sp>
        <p:nvSpPr>
          <p:cNvPr id="719885" name="Text Box 13"/>
          <p:cNvSpPr txBox="1">
            <a:spLocks noChangeArrowheads="1"/>
          </p:cNvSpPr>
          <p:nvPr/>
        </p:nvSpPr>
        <p:spPr bwMode="auto">
          <a:xfrm>
            <a:off x="457200" y="3352800"/>
            <a:ext cx="4724400" cy="2308324"/>
          </a:xfrm>
          <a:prstGeom prst="rect">
            <a:avLst/>
          </a:prstGeom>
          <a:solidFill>
            <a:srgbClr val="FFFFCC"/>
          </a:solidFill>
          <a:ln>
            <a:solidFill>
              <a:schemeClr val="tx1"/>
            </a:solidFill>
          </a:ln>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eaLnBrk="1" hangingPunct="1">
              <a:lnSpc>
                <a:spcPct val="100000"/>
              </a:lnSpc>
              <a:spcBef>
                <a:spcPct val="0"/>
              </a:spcBef>
              <a:buClrTx/>
              <a:buSzTx/>
              <a:buFontTx/>
              <a:buNone/>
            </a:pPr>
            <a:r>
              <a:rPr lang="en-US" sz="1800" b="1">
                <a:solidFill>
                  <a:srgbClr val="7F0055"/>
                </a:solidFill>
                <a:latin typeface="Consolas" panose="020B0609020204030204" pitchFamily="49" charset="0"/>
                <a:ea typeface="Times New Roman" panose="02020603050405020304" pitchFamily="18" charset="0"/>
              </a:rPr>
              <a:t>public</a:t>
            </a:r>
            <a:r>
              <a:rPr lang="en-US" sz="1800">
                <a:solidFill>
                  <a:srgbClr val="000000"/>
                </a:solidFill>
                <a:latin typeface="Consolas" panose="020B0609020204030204" pitchFamily="49" charset="0"/>
                <a:ea typeface="Times New Roman" panose="02020603050405020304" pitchFamily="18" charset="0"/>
              </a:rPr>
              <a:t> </a:t>
            </a:r>
            <a:r>
              <a:rPr lang="en-US" altLang="en-US" sz="1800" b="1">
                <a:solidFill>
                  <a:srgbClr val="7F0055"/>
                </a:solidFill>
                <a:latin typeface="Consolas" panose="020B0609020204030204" pitchFamily="49" charset="0"/>
                <a:ea typeface="Times New Roman" panose="02020603050405020304" pitchFamily="18" charset="0"/>
              </a:rPr>
              <a:t>interface</a:t>
            </a:r>
            <a:r>
              <a:rPr lang="en-US" altLang="en-US" sz="1800">
                <a:latin typeface="Consolas" panose="020B0609020204030204" pitchFamily="49" charset="0"/>
                <a:cs typeface="Consolas" panose="020B0609020204030204" pitchFamily="49" charset="0"/>
              </a:rPr>
              <a:t> ControllerInterface {</a:t>
            </a:r>
          </a:p>
          <a:p>
            <a:pPr eaLnBrk="1" hangingPunct="1">
              <a:lnSpc>
                <a:spcPct val="100000"/>
              </a:lnSpc>
              <a:spcBef>
                <a:spcPct val="0"/>
              </a:spcBef>
              <a:buClrTx/>
              <a:buSzTx/>
              <a:buFontTx/>
              <a:buNone/>
            </a:pPr>
            <a:r>
              <a:rPr lang="en-US" altLang="en-US" sz="1800" b="1">
                <a:latin typeface="Consolas" panose="020B0609020204030204" pitchFamily="49" charset="0"/>
                <a:cs typeface="Consolas" panose="020B0609020204030204" pitchFamily="49" charset="0"/>
              </a:rPr>
              <a:t>   </a:t>
            </a:r>
            <a:r>
              <a:rPr lang="en-US" altLang="en-US" sz="1800" b="1">
                <a:solidFill>
                  <a:srgbClr val="7F0055"/>
                </a:solidFill>
                <a:latin typeface="Consolas" panose="020B0609020204030204" pitchFamily="49" charset="0"/>
                <a:ea typeface="Times New Roman" panose="02020603050405020304" pitchFamily="18" charset="0"/>
              </a:rPr>
              <a:t>void</a:t>
            </a:r>
            <a:r>
              <a:rPr lang="en-US" altLang="en-US" sz="1800">
                <a:latin typeface="Consolas" panose="020B0609020204030204" pitchFamily="49" charset="0"/>
                <a:cs typeface="Consolas" panose="020B0609020204030204" pitchFamily="49" charset="0"/>
              </a:rPr>
              <a:t> start();</a:t>
            </a:r>
          </a:p>
          <a:p>
            <a:pPr eaLnBrk="1" hangingPunct="1">
              <a:lnSpc>
                <a:spcPct val="100000"/>
              </a:lnSpc>
              <a:spcBef>
                <a:spcPct val="0"/>
              </a:spcBef>
              <a:buClrTx/>
              <a:buSzTx/>
              <a:buFontTx/>
              <a:buNone/>
            </a:pPr>
            <a:r>
              <a:rPr lang="en-US" altLang="en-US" sz="1800" b="1">
                <a:latin typeface="Consolas" panose="020B0609020204030204" pitchFamily="49" charset="0"/>
                <a:cs typeface="Consolas" panose="020B0609020204030204" pitchFamily="49" charset="0"/>
              </a:rPr>
              <a:t>   </a:t>
            </a:r>
            <a:r>
              <a:rPr lang="en-US" altLang="en-US" sz="1800" b="1">
                <a:solidFill>
                  <a:srgbClr val="7F0055"/>
                </a:solidFill>
                <a:latin typeface="Consolas" panose="020B0609020204030204" pitchFamily="49" charset="0"/>
                <a:ea typeface="Times New Roman" panose="02020603050405020304" pitchFamily="18" charset="0"/>
              </a:rPr>
              <a:t>void</a:t>
            </a:r>
            <a:r>
              <a:rPr lang="en-US" altLang="en-US" sz="1800">
                <a:latin typeface="Consolas" panose="020B0609020204030204" pitchFamily="49" charset="0"/>
                <a:cs typeface="Consolas" panose="020B0609020204030204" pitchFamily="49" charset="0"/>
              </a:rPr>
              <a:t> stop();</a:t>
            </a:r>
          </a:p>
          <a:p>
            <a:pPr eaLnBrk="1" hangingPunct="1">
              <a:lnSpc>
                <a:spcPct val="100000"/>
              </a:lnSpc>
              <a:spcBef>
                <a:spcPct val="0"/>
              </a:spcBef>
              <a:buClrTx/>
              <a:buSzTx/>
              <a:buFontTx/>
              <a:buNone/>
            </a:pPr>
            <a:r>
              <a:rPr lang="en-US" altLang="en-US" sz="1800" b="1">
                <a:latin typeface="Consolas" panose="020B0609020204030204" pitchFamily="49" charset="0"/>
                <a:cs typeface="Consolas" panose="020B0609020204030204" pitchFamily="49" charset="0"/>
              </a:rPr>
              <a:t>   </a:t>
            </a:r>
            <a:r>
              <a:rPr lang="en-US" altLang="en-US" sz="1800" b="1">
                <a:solidFill>
                  <a:srgbClr val="7F0055"/>
                </a:solidFill>
                <a:latin typeface="Consolas" panose="020B0609020204030204" pitchFamily="49" charset="0"/>
                <a:ea typeface="Times New Roman" panose="02020603050405020304" pitchFamily="18" charset="0"/>
              </a:rPr>
              <a:t>void</a:t>
            </a:r>
            <a:r>
              <a:rPr lang="en-US" altLang="en-US" sz="1800">
                <a:latin typeface="Consolas" panose="020B0609020204030204" pitchFamily="49" charset="0"/>
                <a:cs typeface="Consolas" panose="020B0609020204030204" pitchFamily="49" charset="0"/>
              </a:rPr>
              <a:t> increaseBPM();</a:t>
            </a:r>
          </a:p>
          <a:p>
            <a:pPr eaLnBrk="1" hangingPunct="1">
              <a:lnSpc>
                <a:spcPct val="100000"/>
              </a:lnSpc>
              <a:spcBef>
                <a:spcPct val="0"/>
              </a:spcBef>
              <a:buClrTx/>
              <a:buSzTx/>
              <a:buFontTx/>
              <a:buNone/>
            </a:pPr>
            <a:r>
              <a:rPr lang="en-US" altLang="en-US" sz="1800" b="1">
                <a:latin typeface="Consolas" panose="020B0609020204030204" pitchFamily="49" charset="0"/>
                <a:cs typeface="Consolas" panose="020B0609020204030204" pitchFamily="49" charset="0"/>
              </a:rPr>
              <a:t>   </a:t>
            </a:r>
            <a:r>
              <a:rPr lang="en-US" altLang="en-US" sz="1800" b="1">
                <a:solidFill>
                  <a:srgbClr val="7F0055"/>
                </a:solidFill>
                <a:latin typeface="Consolas" panose="020B0609020204030204" pitchFamily="49" charset="0"/>
                <a:ea typeface="Times New Roman" panose="02020603050405020304" pitchFamily="18" charset="0"/>
              </a:rPr>
              <a:t>void</a:t>
            </a:r>
            <a:r>
              <a:rPr lang="en-US" altLang="en-US" sz="1800">
                <a:latin typeface="Consolas" panose="020B0609020204030204" pitchFamily="49" charset="0"/>
                <a:cs typeface="Consolas" panose="020B0609020204030204" pitchFamily="49" charset="0"/>
              </a:rPr>
              <a:t> decreaseBPM();</a:t>
            </a:r>
          </a:p>
          <a:p>
            <a:pPr eaLnBrk="1" hangingPunct="1">
              <a:lnSpc>
                <a:spcPct val="100000"/>
              </a:lnSpc>
              <a:spcBef>
                <a:spcPct val="0"/>
              </a:spcBef>
              <a:buClrTx/>
              <a:buSzTx/>
              <a:buFontTx/>
              <a:buNone/>
            </a:pPr>
            <a:r>
              <a:rPr lang="en-US" altLang="en-US" sz="1800" b="1">
                <a:latin typeface="Consolas" panose="020B0609020204030204" pitchFamily="49" charset="0"/>
                <a:cs typeface="Consolas" panose="020B0609020204030204" pitchFamily="49" charset="0"/>
              </a:rPr>
              <a:t>   </a:t>
            </a:r>
            <a:r>
              <a:rPr lang="en-US" altLang="en-US" sz="1800" b="1">
                <a:solidFill>
                  <a:srgbClr val="7F0055"/>
                </a:solidFill>
                <a:latin typeface="Consolas" panose="020B0609020204030204" pitchFamily="49" charset="0"/>
                <a:ea typeface="Times New Roman" panose="02020603050405020304" pitchFamily="18" charset="0"/>
              </a:rPr>
              <a:t>void</a:t>
            </a:r>
            <a:r>
              <a:rPr lang="en-US" altLang="en-US" sz="1800">
                <a:latin typeface="Consolas" panose="020B0609020204030204" pitchFamily="49" charset="0"/>
                <a:cs typeface="Consolas" panose="020B0609020204030204" pitchFamily="49" charset="0"/>
              </a:rPr>
              <a:t> setBPM(int bpm);</a:t>
            </a:r>
          </a:p>
          <a:p>
            <a:pPr eaLnBrk="1" hangingPunct="1">
              <a:lnSpc>
                <a:spcPct val="100000"/>
              </a:lnSpc>
              <a:spcBef>
                <a:spcPct val="0"/>
              </a:spcBef>
              <a:buClrTx/>
              <a:buSzTx/>
              <a:buFontTx/>
              <a:buNone/>
            </a:pPr>
            <a:r>
              <a:rPr lang="en-US" altLang="en-US" sz="1800">
                <a:latin typeface="Consolas" panose="020B0609020204030204" pitchFamily="49" charset="0"/>
                <a:cs typeface="Consolas" panose="020B0609020204030204" pitchFamily="49" charset="0"/>
              </a:rPr>
              <a:t>}</a:t>
            </a:r>
          </a:p>
        </p:txBody>
      </p:sp>
      <p:sp>
        <p:nvSpPr>
          <p:cNvPr id="719878" name="Text Box 6"/>
          <p:cNvSpPr txBox="1">
            <a:spLocks noChangeArrowheads="1"/>
          </p:cNvSpPr>
          <p:nvPr/>
        </p:nvSpPr>
        <p:spPr bwMode="auto">
          <a:xfrm>
            <a:off x="5257800" y="3316968"/>
            <a:ext cx="2667000" cy="530225"/>
          </a:xfrm>
          <a:prstGeom prst="rect">
            <a:avLst/>
          </a:prstGeom>
          <a:noFill/>
          <a:ln w="12700" cap="rnd">
            <a:solidFill>
              <a:srgbClr val="000ED8"/>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400">
                <a:solidFill>
                  <a:srgbClr val="000ED8"/>
                </a:solidFill>
                <a:latin typeface="Arial" panose="020B0604020202020204" pitchFamily="34" charset="0"/>
              </a:rPr>
              <a:t>Here are all the methods that a view can call on the controller</a:t>
            </a:r>
          </a:p>
        </p:txBody>
      </p:sp>
      <p:sp>
        <p:nvSpPr>
          <p:cNvPr id="719879" name="Freeform 7"/>
          <p:cNvSpPr>
            <a:spLocks/>
          </p:cNvSpPr>
          <p:nvPr/>
        </p:nvSpPr>
        <p:spPr bwMode="auto">
          <a:xfrm>
            <a:off x="3432038" y="4605955"/>
            <a:ext cx="927100" cy="465138"/>
          </a:xfrm>
          <a:custGeom>
            <a:avLst/>
            <a:gdLst>
              <a:gd name="T0" fmla="*/ 360 w 360"/>
              <a:gd name="T1" fmla="*/ 293 h 293"/>
              <a:gd name="T2" fmla="*/ 251 w 360"/>
              <a:gd name="T3" fmla="*/ 219 h 293"/>
              <a:gd name="T4" fmla="*/ 217 w 360"/>
              <a:gd name="T5" fmla="*/ 133 h 293"/>
              <a:gd name="T6" fmla="*/ 74 w 360"/>
              <a:gd name="T7" fmla="*/ 2 h 293"/>
              <a:gd name="T8" fmla="*/ 0 w 360"/>
              <a:gd name="T9" fmla="*/ 2 h 293"/>
              <a:gd name="T10" fmla="*/ 0 60000 65536"/>
              <a:gd name="T11" fmla="*/ 0 60000 65536"/>
              <a:gd name="T12" fmla="*/ 0 60000 65536"/>
              <a:gd name="T13" fmla="*/ 0 60000 65536"/>
              <a:gd name="T14" fmla="*/ 0 60000 65536"/>
              <a:gd name="T15" fmla="*/ 0 w 360"/>
              <a:gd name="T16" fmla="*/ 0 h 293"/>
              <a:gd name="T17" fmla="*/ 360 w 360"/>
              <a:gd name="T18" fmla="*/ 293 h 293"/>
            </a:gdLst>
            <a:ahLst/>
            <a:cxnLst>
              <a:cxn ang="T10">
                <a:pos x="T0" y="T1"/>
              </a:cxn>
              <a:cxn ang="T11">
                <a:pos x="T2" y="T3"/>
              </a:cxn>
              <a:cxn ang="T12">
                <a:pos x="T4" y="T5"/>
              </a:cxn>
              <a:cxn ang="T13">
                <a:pos x="T6" y="T7"/>
              </a:cxn>
              <a:cxn ang="T14">
                <a:pos x="T8" y="T9"/>
              </a:cxn>
            </a:cxnLst>
            <a:rect l="T15" t="T16" r="T17" b="T18"/>
            <a:pathLst>
              <a:path w="360" h="293">
                <a:moveTo>
                  <a:pt x="360" y="293"/>
                </a:moveTo>
                <a:cubicBezTo>
                  <a:pt x="323" y="271"/>
                  <a:pt x="278" y="252"/>
                  <a:pt x="251" y="219"/>
                </a:cubicBezTo>
                <a:cubicBezTo>
                  <a:pt x="229" y="192"/>
                  <a:pt x="228" y="163"/>
                  <a:pt x="217" y="133"/>
                </a:cubicBezTo>
                <a:cubicBezTo>
                  <a:pt x="200" y="87"/>
                  <a:pt x="125" y="4"/>
                  <a:pt x="74" y="2"/>
                </a:cubicBezTo>
                <a:cubicBezTo>
                  <a:pt x="49" y="0"/>
                  <a:pt x="24" y="2"/>
                  <a:pt x="0" y="2"/>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eaLnBrk="1" hangingPunct="1"/>
            <a:endParaRPr lang="en-US" altLang="en-US"/>
          </a:p>
        </p:txBody>
      </p:sp>
      <p:sp>
        <p:nvSpPr>
          <p:cNvPr id="719880" name="Freeform 8"/>
          <p:cNvSpPr>
            <a:spLocks/>
          </p:cNvSpPr>
          <p:nvPr/>
        </p:nvSpPr>
        <p:spPr bwMode="auto">
          <a:xfrm>
            <a:off x="3476707" y="4861705"/>
            <a:ext cx="900113" cy="277813"/>
          </a:xfrm>
          <a:custGeom>
            <a:avLst/>
            <a:gdLst>
              <a:gd name="T0" fmla="*/ 383 w 383"/>
              <a:gd name="T1" fmla="*/ 154 h 154"/>
              <a:gd name="T2" fmla="*/ 114 w 383"/>
              <a:gd name="T3" fmla="*/ 57 h 154"/>
              <a:gd name="T4" fmla="*/ 0 w 383"/>
              <a:gd name="T5" fmla="*/ 0 h 154"/>
              <a:gd name="T6" fmla="*/ 0 60000 65536"/>
              <a:gd name="T7" fmla="*/ 0 60000 65536"/>
              <a:gd name="T8" fmla="*/ 0 60000 65536"/>
              <a:gd name="T9" fmla="*/ 0 w 383"/>
              <a:gd name="T10" fmla="*/ 0 h 154"/>
              <a:gd name="T11" fmla="*/ 383 w 383"/>
              <a:gd name="T12" fmla="*/ 154 h 154"/>
            </a:gdLst>
            <a:ahLst/>
            <a:cxnLst>
              <a:cxn ang="T6">
                <a:pos x="T0" y="T1"/>
              </a:cxn>
              <a:cxn ang="T7">
                <a:pos x="T2" y="T3"/>
              </a:cxn>
              <a:cxn ang="T8">
                <a:pos x="T4" y="T5"/>
              </a:cxn>
            </a:cxnLst>
            <a:rect l="T9" t="T10" r="T11" b="T12"/>
            <a:pathLst>
              <a:path w="383" h="154">
                <a:moveTo>
                  <a:pt x="383" y="154"/>
                </a:moveTo>
                <a:cubicBezTo>
                  <a:pt x="315" y="145"/>
                  <a:pt x="164" y="98"/>
                  <a:pt x="114" y="57"/>
                </a:cubicBezTo>
                <a:cubicBezTo>
                  <a:pt x="82" y="30"/>
                  <a:pt x="44" y="0"/>
                  <a:pt x="0" y="0"/>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eaLnBrk="1" hangingPunct="1"/>
            <a:endParaRPr lang="en-US" altLang="en-US"/>
          </a:p>
        </p:txBody>
      </p:sp>
      <p:sp>
        <p:nvSpPr>
          <p:cNvPr id="719881" name="Freeform 9"/>
          <p:cNvSpPr>
            <a:spLocks/>
          </p:cNvSpPr>
          <p:nvPr/>
        </p:nvSpPr>
        <p:spPr bwMode="auto">
          <a:xfrm>
            <a:off x="3445915" y="5133448"/>
            <a:ext cx="900113" cy="74613"/>
          </a:xfrm>
          <a:custGeom>
            <a:avLst/>
            <a:gdLst>
              <a:gd name="T0" fmla="*/ 423 w 423"/>
              <a:gd name="T1" fmla="*/ 30 h 30"/>
              <a:gd name="T2" fmla="*/ 0 w 423"/>
              <a:gd name="T3" fmla="*/ 19 h 30"/>
              <a:gd name="T4" fmla="*/ 0 60000 65536"/>
              <a:gd name="T5" fmla="*/ 0 60000 65536"/>
              <a:gd name="T6" fmla="*/ 0 w 423"/>
              <a:gd name="T7" fmla="*/ 0 h 30"/>
              <a:gd name="T8" fmla="*/ 423 w 423"/>
              <a:gd name="T9" fmla="*/ 30 h 30"/>
            </a:gdLst>
            <a:ahLst/>
            <a:cxnLst>
              <a:cxn ang="T4">
                <a:pos x="T0" y="T1"/>
              </a:cxn>
              <a:cxn ang="T5">
                <a:pos x="T2" y="T3"/>
              </a:cxn>
            </a:cxnLst>
            <a:rect l="T6" t="T7" r="T8" b="T9"/>
            <a:pathLst>
              <a:path w="423" h="30">
                <a:moveTo>
                  <a:pt x="423" y="30"/>
                </a:moveTo>
                <a:cubicBezTo>
                  <a:pt x="285" y="0"/>
                  <a:pt x="140" y="19"/>
                  <a:pt x="0" y="19"/>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eaLnBrk="1" hangingPunct="1"/>
            <a:endParaRPr lang="en-US" altLang="en-US"/>
          </a:p>
        </p:txBody>
      </p:sp>
      <p:sp>
        <p:nvSpPr>
          <p:cNvPr id="719882" name="Text Box 10"/>
          <p:cNvSpPr txBox="1">
            <a:spLocks noChangeArrowheads="1"/>
          </p:cNvSpPr>
          <p:nvPr/>
        </p:nvSpPr>
        <p:spPr bwMode="auto">
          <a:xfrm>
            <a:off x="4343400" y="4267200"/>
            <a:ext cx="4191000" cy="1169551"/>
          </a:xfrm>
          <a:prstGeom prst="rect">
            <a:avLst/>
          </a:prstGeom>
          <a:noFill/>
          <a:ln w="12700" cap="rnd">
            <a:solidFill>
              <a:srgbClr val="000ED8"/>
            </a:solidFill>
            <a:prstDash val="sysDot"/>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400">
                <a:solidFill>
                  <a:srgbClr val="000ED8"/>
                </a:solidFill>
                <a:latin typeface="Arial" panose="020B0604020202020204" pitchFamily="34" charset="0"/>
              </a:rPr>
              <a:t>These should all look familiar after seeing the model’s interface. You can start and stop the beat generation, and change the BPM. This interface is “richer” than the </a:t>
            </a:r>
            <a:r>
              <a:rPr lang="en-US" altLang="en-US" sz="1400" b="1">
                <a:solidFill>
                  <a:srgbClr val="000ED8"/>
                </a:solidFill>
                <a:latin typeface="Consolas" panose="020B0609020204030204" pitchFamily="49" charset="0"/>
                <a:cs typeface="Consolas" panose="020B0609020204030204" pitchFamily="49" charset="0"/>
              </a:rPr>
              <a:t>BeatModel</a:t>
            </a:r>
            <a:r>
              <a:rPr lang="en-US" altLang="en-US" sz="1400">
                <a:solidFill>
                  <a:srgbClr val="000ED8"/>
                </a:solidFill>
                <a:latin typeface="Arial" panose="020B0604020202020204" pitchFamily="34" charset="0"/>
              </a:rPr>
              <a:t> interface because you can adjust the BPMs with increase and decrease.</a:t>
            </a:r>
          </a:p>
        </p:txBody>
      </p:sp>
      <p:sp>
        <p:nvSpPr>
          <p:cNvPr id="719886" name="Freeform 14"/>
          <p:cNvSpPr>
            <a:spLocks/>
          </p:cNvSpPr>
          <p:nvPr/>
        </p:nvSpPr>
        <p:spPr bwMode="auto">
          <a:xfrm>
            <a:off x="2667000" y="3657600"/>
            <a:ext cx="2590800" cy="609600"/>
          </a:xfrm>
          <a:custGeom>
            <a:avLst/>
            <a:gdLst>
              <a:gd name="T0" fmla="*/ 1536 w 1536"/>
              <a:gd name="T1" fmla="*/ 0 h 384"/>
              <a:gd name="T2" fmla="*/ 960 w 1536"/>
              <a:gd name="T3" fmla="*/ 240 h 384"/>
              <a:gd name="T4" fmla="*/ 0 w 1536"/>
              <a:gd name="T5" fmla="*/ 384 h 384"/>
              <a:gd name="T6" fmla="*/ 0 60000 65536"/>
              <a:gd name="T7" fmla="*/ 0 60000 65536"/>
              <a:gd name="T8" fmla="*/ 0 60000 65536"/>
              <a:gd name="T9" fmla="*/ 0 w 1536"/>
              <a:gd name="T10" fmla="*/ 0 h 384"/>
              <a:gd name="T11" fmla="*/ 1536 w 1536"/>
              <a:gd name="T12" fmla="*/ 384 h 384"/>
            </a:gdLst>
            <a:ahLst/>
            <a:cxnLst>
              <a:cxn ang="T6">
                <a:pos x="T0" y="T1"/>
              </a:cxn>
              <a:cxn ang="T7">
                <a:pos x="T2" y="T3"/>
              </a:cxn>
              <a:cxn ang="T8">
                <a:pos x="T4" y="T5"/>
              </a:cxn>
            </a:cxnLst>
            <a:rect l="T9" t="T10" r="T11" b="T12"/>
            <a:pathLst>
              <a:path w="1536" h="384">
                <a:moveTo>
                  <a:pt x="1536" y="0"/>
                </a:moveTo>
                <a:cubicBezTo>
                  <a:pt x="1376" y="88"/>
                  <a:pt x="1216" y="176"/>
                  <a:pt x="960" y="240"/>
                </a:cubicBezTo>
                <a:cubicBezTo>
                  <a:pt x="704" y="304"/>
                  <a:pt x="352" y="344"/>
                  <a:pt x="0" y="384"/>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square" anchor="ctr">
            <a:no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eaLnBrk="1" hangingPunct="1"/>
            <a:endParaRPr lang="en-US"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988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988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988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987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19886"/>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1988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1987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1988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198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884" grpId="0" build="p"/>
      <p:bldP spid="719885" grpId="0" animBg="1"/>
      <p:bldP spid="719878" grpId="0" animBg="1"/>
      <p:bldP spid="719879" grpId="0" animBg="1"/>
      <p:bldP spid="719880" grpId="0" animBg="1"/>
      <p:bldP spid="719881" grpId="0" animBg="1"/>
      <p:bldP spid="719882" grpId="0" animBg="1"/>
      <p:bldP spid="71988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14"/>
          <p:cNvSpPr>
            <a:spLocks noGrp="1" noChangeArrowheads="1"/>
          </p:cNvSpPr>
          <p:nvPr>
            <p:ph type="title"/>
          </p:nvPr>
        </p:nvSpPr>
        <p:spPr>
          <a:xfrm>
            <a:off x="5410200" y="409575"/>
            <a:ext cx="3276600" cy="809625"/>
          </a:xfrm>
        </p:spPr>
        <p:txBody>
          <a:bodyPr/>
          <a:lstStyle/>
          <a:p>
            <a:r>
              <a:rPr lang="en-US" altLang="en-US"/>
              <a:t>The Controller</a:t>
            </a:r>
          </a:p>
        </p:txBody>
      </p:sp>
      <p:sp>
        <p:nvSpPr>
          <p:cNvPr id="2" name="Date Placeholder 1"/>
          <p:cNvSpPr>
            <a:spLocks noGrp="1"/>
          </p:cNvSpPr>
          <p:nvPr>
            <p:ph type="dt" sz="half" idx="10"/>
          </p:nvPr>
        </p:nvSpPr>
        <p:spPr/>
        <p:txBody>
          <a:bodyPr/>
          <a:lstStyle/>
          <a:p>
            <a:r>
              <a:rPr lang="en-US" altLang="en-US"/>
              <a:t>20/12/2013</a:t>
            </a:r>
          </a:p>
        </p:txBody>
      </p:sp>
      <p:sp>
        <p:nvSpPr>
          <p:cNvPr id="4" name="Slide Number Placeholder 3"/>
          <p:cNvSpPr>
            <a:spLocks noGrp="1"/>
          </p:cNvSpPr>
          <p:nvPr>
            <p:ph type="sldNum" sz="quarter" idx="12"/>
          </p:nvPr>
        </p:nvSpPr>
        <p:spPr/>
        <p:txBody>
          <a:bodyPr/>
          <a:lstStyle/>
          <a:p>
            <a:fld id="{13A1A6BD-BC92-44CD-94BB-5C9E64120765}" type="slidenum">
              <a:rPr lang="en-US" altLang="en-US" smtClean="0"/>
              <a:pPr/>
              <a:t>39</a:t>
            </a:fld>
            <a:endParaRPr lang="en-US" altLang="en-US"/>
          </a:p>
        </p:txBody>
      </p:sp>
      <p:sp>
        <p:nvSpPr>
          <p:cNvPr id="36866" name="Slide Number Placeholder 4"/>
          <p:cNvSpPr txBox="1">
            <a:spLocks noGrp="1"/>
          </p:cNvSpPr>
          <p:nvPr/>
        </p:nvSpPr>
        <p:spPr bwMode="auto">
          <a:xfrm>
            <a:off x="6553200" y="6400800"/>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gn="r" eaLnBrk="1" hangingPunct="1">
              <a:lnSpc>
                <a:spcPct val="100000"/>
              </a:lnSpc>
              <a:spcBef>
                <a:spcPct val="0"/>
              </a:spcBef>
              <a:buClrTx/>
              <a:buSzTx/>
              <a:buFontTx/>
              <a:buNone/>
            </a:pPr>
            <a:fld id="{F2538340-E395-485B-85AF-34A7463C3EAB}" type="slidenum">
              <a:rPr lang="en-US" altLang="en-US" sz="1200">
                <a:latin typeface="Arial Black" pitchFamily="34" charset="0"/>
              </a:rPr>
              <a:pPr algn="r" eaLnBrk="1" hangingPunct="1">
                <a:lnSpc>
                  <a:spcPct val="100000"/>
                </a:lnSpc>
                <a:spcBef>
                  <a:spcPct val="0"/>
                </a:spcBef>
                <a:buClrTx/>
                <a:buSzTx/>
                <a:buFontTx/>
                <a:buNone/>
              </a:pPr>
              <a:t>39</a:t>
            </a:fld>
            <a:endParaRPr lang="en-US" altLang="en-US" sz="1200">
              <a:latin typeface="Arial Black" pitchFamily="34" charset="0"/>
            </a:endParaRPr>
          </a:p>
        </p:txBody>
      </p:sp>
      <p:sp>
        <p:nvSpPr>
          <p:cNvPr id="36867" name="Text Box 17"/>
          <p:cNvSpPr txBox="1">
            <a:spLocks noChangeArrowheads="1"/>
          </p:cNvSpPr>
          <p:nvPr/>
        </p:nvSpPr>
        <p:spPr bwMode="auto">
          <a:xfrm>
            <a:off x="533400" y="418734"/>
            <a:ext cx="8153400" cy="6377580"/>
          </a:xfrm>
          <a:prstGeom prst="rect">
            <a:avLst/>
          </a:prstGeom>
          <a:solidFill>
            <a:srgbClr val="FFFFCC"/>
          </a:solidFill>
          <a:ln w="9525" algn="ctr">
            <a:solidFill>
              <a:schemeClr val="tx1"/>
            </a:solidFill>
            <a:miter lim="800000"/>
            <a:headEnd/>
            <a:tailEnd type="none" w="lg" len="lg"/>
          </a:ln>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eaLnBrk="1" hangingPunct="1">
              <a:lnSpc>
                <a:spcPct val="75000"/>
              </a:lnSpc>
              <a:spcBef>
                <a:spcPct val="0"/>
              </a:spcBef>
              <a:buClr>
                <a:schemeClr val="bg2"/>
              </a:buClr>
              <a:buSzPct val="75000"/>
              <a:buNone/>
            </a:pPr>
            <a:r>
              <a:rPr lang="en-US" sz="1600" b="1">
                <a:solidFill>
                  <a:srgbClr val="7F0055"/>
                </a:solidFill>
                <a:latin typeface="Consolas" panose="020B0609020204030204" pitchFamily="49" charset="0"/>
                <a:ea typeface="Times New Roman" panose="02020603050405020304" pitchFamily="18" charset="0"/>
              </a:rPr>
              <a:t>public</a:t>
            </a:r>
            <a:r>
              <a:rPr lang="en-US" sz="1600">
                <a:solidFill>
                  <a:srgbClr val="000000"/>
                </a:solidFill>
                <a:latin typeface="Consolas" panose="020B0609020204030204" pitchFamily="49" charset="0"/>
                <a:ea typeface="Times New Roman" panose="02020603050405020304" pitchFamily="18" charset="0"/>
              </a:rPr>
              <a:t> </a:t>
            </a:r>
            <a:r>
              <a:rPr lang="en-US" altLang="en-US" sz="1600" b="1">
                <a:solidFill>
                  <a:srgbClr val="7F0055"/>
                </a:solidFill>
                <a:latin typeface="Consolas" panose="020B0609020204030204" pitchFamily="49" charset="0"/>
                <a:ea typeface="Times New Roman" panose="02020603050405020304" pitchFamily="18" charset="0"/>
              </a:rPr>
              <a:t>class</a:t>
            </a:r>
            <a:r>
              <a:rPr lang="en-US" altLang="en-US" sz="1600">
                <a:latin typeface="Consolas" panose="020B0609020204030204" pitchFamily="49" charset="0"/>
                <a:cs typeface="Consolas" panose="020B0609020204030204" pitchFamily="49" charset="0"/>
              </a:rPr>
              <a:t> BeatController </a:t>
            </a:r>
            <a:r>
              <a:rPr lang="en-US" altLang="en-US" sz="1600" b="1">
                <a:solidFill>
                  <a:srgbClr val="7F0055"/>
                </a:solidFill>
                <a:latin typeface="Consolas" panose="020B0609020204030204" pitchFamily="49" charset="0"/>
                <a:ea typeface="Times New Roman" panose="02020603050405020304" pitchFamily="18" charset="0"/>
              </a:rPr>
              <a:t>implements</a:t>
            </a:r>
            <a:r>
              <a:rPr lang="en-US" altLang="en-US" sz="1600">
                <a:latin typeface="Consolas" panose="020B0609020204030204" pitchFamily="49" charset="0"/>
                <a:cs typeface="Consolas" panose="020B0609020204030204" pitchFamily="49" charset="0"/>
              </a:rPr>
              <a:t> ControllerInterface {</a:t>
            </a:r>
          </a:p>
          <a:p>
            <a:pPr eaLnBrk="1" hangingPunct="1">
              <a:lnSpc>
                <a:spcPct val="75000"/>
              </a:lnSpc>
              <a:spcBef>
                <a:spcPct val="0"/>
              </a:spcBef>
              <a:buClr>
                <a:schemeClr val="bg2"/>
              </a:buClr>
              <a:buSzPct val="75000"/>
              <a:buFont typeface="Wingdings" pitchFamily="2" charset="2"/>
              <a:buNone/>
            </a:pPr>
            <a:r>
              <a:rPr lang="en-US" altLang="en-US" sz="1600">
                <a:latin typeface="Consolas" panose="020B0609020204030204" pitchFamily="49" charset="0"/>
                <a:cs typeface="Consolas" panose="020B0609020204030204" pitchFamily="49" charset="0"/>
              </a:rPr>
              <a:t>   BeatModelInterface model;</a:t>
            </a:r>
          </a:p>
          <a:p>
            <a:pPr eaLnBrk="1" hangingPunct="1">
              <a:lnSpc>
                <a:spcPct val="75000"/>
              </a:lnSpc>
              <a:spcBef>
                <a:spcPct val="0"/>
              </a:spcBef>
              <a:buClr>
                <a:schemeClr val="bg2"/>
              </a:buClr>
              <a:buSzPct val="75000"/>
              <a:buFont typeface="Wingdings" pitchFamily="2" charset="2"/>
              <a:buNone/>
            </a:pPr>
            <a:r>
              <a:rPr lang="en-US" altLang="en-US" sz="1600">
                <a:latin typeface="Consolas" panose="020B0609020204030204" pitchFamily="49" charset="0"/>
                <a:cs typeface="Consolas" panose="020B0609020204030204" pitchFamily="49" charset="0"/>
              </a:rPr>
              <a:t>   DJView view;</a:t>
            </a:r>
          </a:p>
          <a:p>
            <a:pPr eaLnBrk="1" hangingPunct="1">
              <a:lnSpc>
                <a:spcPct val="75000"/>
              </a:lnSpc>
              <a:spcBef>
                <a:spcPct val="0"/>
              </a:spcBef>
              <a:buClr>
                <a:schemeClr val="bg2"/>
              </a:buClr>
              <a:buSzPct val="75000"/>
              <a:buFont typeface="Wingdings" pitchFamily="2" charset="2"/>
              <a:buNone/>
            </a:pPr>
            <a:r>
              <a:rPr lang="en-US" altLang="en-US" sz="1600">
                <a:latin typeface="Consolas" panose="020B0609020204030204" pitchFamily="49" charset="0"/>
                <a:cs typeface="Consolas" panose="020B0609020204030204" pitchFamily="49" charset="0"/>
              </a:rPr>
              <a:t>   </a:t>
            </a:r>
            <a:r>
              <a:rPr lang="en-US" altLang="en-US" sz="1600" b="1">
                <a:solidFill>
                  <a:srgbClr val="7F0055"/>
                </a:solidFill>
                <a:latin typeface="Consolas" panose="020B0609020204030204" pitchFamily="49" charset="0"/>
                <a:ea typeface="Times New Roman" panose="02020603050405020304" pitchFamily="18" charset="0"/>
              </a:rPr>
              <a:t>public</a:t>
            </a:r>
            <a:r>
              <a:rPr lang="en-US" altLang="en-US" sz="1600">
                <a:latin typeface="Consolas" panose="020B0609020204030204" pitchFamily="49" charset="0"/>
                <a:cs typeface="Consolas" panose="020B0609020204030204" pitchFamily="49" charset="0"/>
              </a:rPr>
              <a:t> BeatController(BeatModelInterface model) {</a:t>
            </a:r>
          </a:p>
          <a:p>
            <a:pPr eaLnBrk="1" hangingPunct="1">
              <a:lnSpc>
                <a:spcPct val="75000"/>
              </a:lnSpc>
              <a:spcBef>
                <a:spcPct val="0"/>
              </a:spcBef>
              <a:buClr>
                <a:schemeClr val="bg2"/>
              </a:buClr>
              <a:buSzPct val="75000"/>
              <a:buFont typeface="Wingdings" pitchFamily="2" charset="2"/>
              <a:buNone/>
            </a:pPr>
            <a:r>
              <a:rPr lang="en-US" altLang="en-US" sz="1600">
                <a:latin typeface="Consolas" panose="020B0609020204030204" pitchFamily="49" charset="0"/>
                <a:cs typeface="Consolas" panose="020B0609020204030204" pitchFamily="49" charset="0"/>
              </a:rPr>
              <a:t>      </a:t>
            </a:r>
            <a:r>
              <a:rPr lang="en-US" altLang="en-US" sz="1600" b="1">
                <a:solidFill>
                  <a:srgbClr val="7F0055"/>
                </a:solidFill>
                <a:latin typeface="Consolas" panose="020B0609020204030204" pitchFamily="49" charset="0"/>
                <a:ea typeface="Times New Roman" panose="02020603050405020304" pitchFamily="18" charset="0"/>
              </a:rPr>
              <a:t>this</a:t>
            </a:r>
            <a:r>
              <a:rPr lang="en-US" altLang="en-US" sz="1600">
                <a:latin typeface="Consolas" panose="020B0609020204030204" pitchFamily="49" charset="0"/>
                <a:cs typeface="Consolas" panose="020B0609020204030204" pitchFamily="49" charset="0"/>
              </a:rPr>
              <a:t>.model = model;</a:t>
            </a:r>
          </a:p>
          <a:p>
            <a:pPr eaLnBrk="1" hangingPunct="1">
              <a:lnSpc>
                <a:spcPct val="75000"/>
              </a:lnSpc>
              <a:spcBef>
                <a:spcPct val="0"/>
              </a:spcBef>
              <a:buClr>
                <a:schemeClr val="bg2"/>
              </a:buClr>
              <a:buSzPct val="75000"/>
              <a:buFont typeface="Wingdings" pitchFamily="2" charset="2"/>
              <a:buNone/>
            </a:pPr>
            <a:r>
              <a:rPr lang="en-US" altLang="en-US" sz="1600">
                <a:latin typeface="Consolas" panose="020B0609020204030204" pitchFamily="49" charset="0"/>
                <a:cs typeface="Consolas" panose="020B0609020204030204" pitchFamily="49" charset="0"/>
              </a:rPr>
              <a:t>      view = new DJView(</a:t>
            </a:r>
            <a:r>
              <a:rPr lang="en-US" altLang="en-US" sz="1600" b="1">
                <a:solidFill>
                  <a:srgbClr val="7F0055"/>
                </a:solidFill>
                <a:latin typeface="Consolas" panose="020B0609020204030204" pitchFamily="49" charset="0"/>
                <a:ea typeface="Times New Roman" panose="02020603050405020304" pitchFamily="18" charset="0"/>
              </a:rPr>
              <a:t>this</a:t>
            </a:r>
            <a:r>
              <a:rPr lang="en-US" altLang="en-US" sz="1600">
                <a:latin typeface="Consolas" panose="020B0609020204030204" pitchFamily="49" charset="0"/>
                <a:cs typeface="Consolas" panose="020B0609020204030204" pitchFamily="49" charset="0"/>
              </a:rPr>
              <a:t>, model);</a:t>
            </a:r>
          </a:p>
          <a:p>
            <a:pPr eaLnBrk="1" hangingPunct="1">
              <a:lnSpc>
                <a:spcPct val="75000"/>
              </a:lnSpc>
              <a:spcBef>
                <a:spcPct val="0"/>
              </a:spcBef>
              <a:buClr>
                <a:schemeClr val="bg2"/>
              </a:buClr>
              <a:buSzPct val="75000"/>
              <a:buFont typeface="Wingdings" pitchFamily="2" charset="2"/>
              <a:buNone/>
            </a:pPr>
            <a:r>
              <a:rPr lang="en-US" altLang="en-US" sz="1600">
                <a:latin typeface="Consolas" panose="020B0609020204030204" pitchFamily="49" charset="0"/>
                <a:cs typeface="Consolas" panose="020B0609020204030204" pitchFamily="49" charset="0"/>
              </a:rPr>
              <a:t>      view.createView();</a:t>
            </a:r>
          </a:p>
          <a:p>
            <a:pPr eaLnBrk="1" hangingPunct="1">
              <a:lnSpc>
                <a:spcPct val="75000"/>
              </a:lnSpc>
              <a:spcBef>
                <a:spcPct val="0"/>
              </a:spcBef>
              <a:buClr>
                <a:schemeClr val="bg2"/>
              </a:buClr>
              <a:buSzPct val="75000"/>
              <a:buFont typeface="Wingdings" pitchFamily="2" charset="2"/>
              <a:buNone/>
            </a:pPr>
            <a:r>
              <a:rPr lang="en-US" altLang="en-US" sz="1600">
                <a:latin typeface="Consolas" panose="020B0609020204030204" pitchFamily="49" charset="0"/>
                <a:cs typeface="Consolas" panose="020B0609020204030204" pitchFamily="49" charset="0"/>
              </a:rPr>
              <a:t>      view.createControls();</a:t>
            </a:r>
          </a:p>
          <a:p>
            <a:pPr eaLnBrk="1" hangingPunct="1">
              <a:lnSpc>
                <a:spcPct val="75000"/>
              </a:lnSpc>
              <a:spcBef>
                <a:spcPct val="0"/>
              </a:spcBef>
              <a:buClr>
                <a:schemeClr val="bg2"/>
              </a:buClr>
              <a:buSzPct val="75000"/>
              <a:buFont typeface="Wingdings" pitchFamily="2" charset="2"/>
              <a:buNone/>
            </a:pPr>
            <a:r>
              <a:rPr lang="en-US" altLang="en-US" sz="1600">
                <a:latin typeface="Consolas" panose="020B0609020204030204" pitchFamily="49" charset="0"/>
                <a:cs typeface="Consolas" panose="020B0609020204030204" pitchFamily="49" charset="0"/>
              </a:rPr>
              <a:t>      view.disableStopMenuItem();</a:t>
            </a:r>
          </a:p>
          <a:p>
            <a:pPr eaLnBrk="1" hangingPunct="1">
              <a:lnSpc>
                <a:spcPct val="75000"/>
              </a:lnSpc>
              <a:spcBef>
                <a:spcPct val="0"/>
              </a:spcBef>
              <a:buClr>
                <a:schemeClr val="bg2"/>
              </a:buClr>
              <a:buSzPct val="75000"/>
              <a:buFont typeface="Wingdings" pitchFamily="2" charset="2"/>
              <a:buNone/>
            </a:pPr>
            <a:r>
              <a:rPr lang="en-US" altLang="en-US" sz="1600">
                <a:latin typeface="Consolas" panose="020B0609020204030204" pitchFamily="49" charset="0"/>
                <a:cs typeface="Consolas" panose="020B0609020204030204" pitchFamily="49" charset="0"/>
              </a:rPr>
              <a:t>      view.enableStartMenuItem();</a:t>
            </a:r>
          </a:p>
          <a:p>
            <a:pPr eaLnBrk="1" hangingPunct="1">
              <a:lnSpc>
                <a:spcPct val="75000"/>
              </a:lnSpc>
              <a:spcBef>
                <a:spcPct val="0"/>
              </a:spcBef>
              <a:buClr>
                <a:schemeClr val="bg2"/>
              </a:buClr>
              <a:buSzPct val="75000"/>
              <a:buFont typeface="Wingdings" pitchFamily="2" charset="2"/>
              <a:buNone/>
            </a:pPr>
            <a:r>
              <a:rPr lang="en-US" altLang="en-US" sz="1600">
                <a:latin typeface="Consolas" panose="020B0609020204030204" pitchFamily="49" charset="0"/>
                <a:cs typeface="Consolas" panose="020B0609020204030204" pitchFamily="49" charset="0"/>
              </a:rPr>
              <a:t>      model.initialize();</a:t>
            </a:r>
          </a:p>
          <a:p>
            <a:pPr eaLnBrk="1" hangingPunct="1">
              <a:lnSpc>
                <a:spcPct val="75000"/>
              </a:lnSpc>
              <a:spcBef>
                <a:spcPct val="0"/>
              </a:spcBef>
              <a:buClr>
                <a:schemeClr val="bg2"/>
              </a:buClr>
              <a:buSzPct val="75000"/>
              <a:buFont typeface="Wingdings" pitchFamily="2" charset="2"/>
              <a:buNone/>
            </a:pPr>
            <a:r>
              <a:rPr lang="en-US" altLang="en-US" sz="1600">
                <a:latin typeface="Consolas" panose="020B0609020204030204" pitchFamily="49" charset="0"/>
                <a:cs typeface="Consolas" panose="020B0609020204030204" pitchFamily="49" charset="0"/>
              </a:rPr>
              <a:t>   }</a:t>
            </a:r>
          </a:p>
          <a:p>
            <a:pPr eaLnBrk="1" hangingPunct="1">
              <a:lnSpc>
                <a:spcPct val="75000"/>
              </a:lnSpc>
              <a:spcBef>
                <a:spcPct val="0"/>
              </a:spcBef>
              <a:buClr>
                <a:schemeClr val="bg2"/>
              </a:buClr>
              <a:buSzPct val="75000"/>
              <a:buFont typeface="Wingdings" pitchFamily="2" charset="2"/>
              <a:buNone/>
            </a:pPr>
            <a:r>
              <a:rPr lang="en-US" altLang="en-US" sz="1600">
                <a:latin typeface="Consolas" panose="020B0609020204030204" pitchFamily="49" charset="0"/>
                <a:cs typeface="Consolas" panose="020B0609020204030204" pitchFamily="49" charset="0"/>
              </a:rPr>
              <a:t>   </a:t>
            </a:r>
            <a:r>
              <a:rPr lang="en-US" altLang="en-US" sz="1600" b="1">
                <a:solidFill>
                  <a:srgbClr val="7F0055"/>
                </a:solidFill>
                <a:latin typeface="Consolas" panose="020B0609020204030204" pitchFamily="49" charset="0"/>
                <a:ea typeface="Times New Roman" panose="02020603050405020304" pitchFamily="18" charset="0"/>
              </a:rPr>
              <a:t>public</a:t>
            </a:r>
            <a:r>
              <a:rPr lang="en-US" altLang="en-US" sz="1600">
                <a:latin typeface="Consolas" panose="020B0609020204030204" pitchFamily="49" charset="0"/>
                <a:cs typeface="Consolas" panose="020B0609020204030204" pitchFamily="49" charset="0"/>
              </a:rPr>
              <a:t> </a:t>
            </a:r>
            <a:r>
              <a:rPr lang="en-US" altLang="en-US" sz="1600" b="1">
                <a:solidFill>
                  <a:srgbClr val="7F0055"/>
                </a:solidFill>
                <a:latin typeface="Consolas" panose="020B0609020204030204" pitchFamily="49" charset="0"/>
                <a:ea typeface="Times New Roman" panose="02020603050405020304" pitchFamily="18" charset="0"/>
              </a:rPr>
              <a:t>void</a:t>
            </a:r>
            <a:r>
              <a:rPr lang="en-US" altLang="en-US" sz="1600">
                <a:latin typeface="Consolas" panose="020B0609020204030204" pitchFamily="49" charset="0"/>
                <a:cs typeface="Consolas" panose="020B0609020204030204" pitchFamily="49" charset="0"/>
              </a:rPr>
              <a:t> start() {</a:t>
            </a:r>
          </a:p>
          <a:p>
            <a:pPr eaLnBrk="1" hangingPunct="1">
              <a:lnSpc>
                <a:spcPct val="75000"/>
              </a:lnSpc>
              <a:spcBef>
                <a:spcPct val="0"/>
              </a:spcBef>
              <a:buClr>
                <a:schemeClr val="bg2"/>
              </a:buClr>
              <a:buSzPct val="75000"/>
              <a:buFont typeface="Wingdings" pitchFamily="2" charset="2"/>
              <a:buNone/>
            </a:pPr>
            <a:r>
              <a:rPr lang="en-US" altLang="en-US" sz="1600">
                <a:latin typeface="Consolas" panose="020B0609020204030204" pitchFamily="49" charset="0"/>
                <a:cs typeface="Consolas" panose="020B0609020204030204" pitchFamily="49" charset="0"/>
              </a:rPr>
              <a:t>      model.on();</a:t>
            </a:r>
          </a:p>
          <a:p>
            <a:pPr eaLnBrk="1" hangingPunct="1">
              <a:lnSpc>
                <a:spcPct val="75000"/>
              </a:lnSpc>
              <a:spcBef>
                <a:spcPct val="0"/>
              </a:spcBef>
              <a:buClr>
                <a:schemeClr val="bg2"/>
              </a:buClr>
              <a:buSzPct val="75000"/>
              <a:buFont typeface="Wingdings" pitchFamily="2" charset="2"/>
              <a:buNone/>
            </a:pPr>
            <a:r>
              <a:rPr lang="en-US" altLang="en-US" sz="1600">
                <a:latin typeface="Consolas" panose="020B0609020204030204" pitchFamily="49" charset="0"/>
                <a:cs typeface="Consolas" panose="020B0609020204030204" pitchFamily="49" charset="0"/>
              </a:rPr>
              <a:t>      view.disableStartMenuItem();</a:t>
            </a:r>
          </a:p>
          <a:p>
            <a:pPr eaLnBrk="1" hangingPunct="1">
              <a:lnSpc>
                <a:spcPct val="75000"/>
              </a:lnSpc>
              <a:spcBef>
                <a:spcPct val="0"/>
              </a:spcBef>
              <a:buClr>
                <a:schemeClr val="bg2"/>
              </a:buClr>
              <a:buSzPct val="75000"/>
              <a:buFont typeface="Wingdings" pitchFamily="2" charset="2"/>
              <a:buNone/>
            </a:pPr>
            <a:r>
              <a:rPr lang="en-US" altLang="en-US" sz="1600">
                <a:latin typeface="Consolas" panose="020B0609020204030204" pitchFamily="49" charset="0"/>
                <a:cs typeface="Consolas" panose="020B0609020204030204" pitchFamily="49" charset="0"/>
              </a:rPr>
              <a:t>      view.enableStopMenuItem();</a:t>
            </a:r>
          </a:p>
          <a:p>
            <a:pPr eaLnBrk="1" hangingPunct="1">
              <a:lnSpc>
                <a:spcPct val="75000"/>
              </a:lnSpc>
              <a:spcBef>
                <a:spcPct val="0"/>
              </a:spcBef>
              <a:buClr>
                <a:schemeClr val="bg2"/>
              </a:buClr>
              <a:buSzPct val="75000"/>
              <a:buFont typeface="Wingdings" pitchFamily="2" charset="2"/>
              <a:buNone/>
            </a:pPr>
            <a:r>
              <a:rPr lang="en-US" altLang="en-US" sz="1600">
                <a:latin typeface="Consolas" panose="020B0609020204030204" pitchFamily="49" charset="0"/>
                <a:cs typeface="Consolas" panose="020B0609020204030204" pitchFamily="49" charset="0"/>
              </a:rPr>
              <a:t>   }</a:t>
            </a:r>
          </a:p>
          <a:p>
            <a:pPr eaLnBrk="1" hangingPunct="1">
              <a:lnSpc>
                <a:spcPct val="75000"/>
              </a:lnSpc>
              <a:spcBef>
                <a:spcPct val="0"/>
              </a:spcBef>
              <a:buClr>
                <a:schemeClr val="bg2"/>
              </a:buClr>
              <a:buSzPct val="75000"/>
              <a:buFont typeface="Wingdings" pitchFamily="2" charset="2"/>
              <a:buNone/>
            </a:pPr>
            <a:r>
              <a:rPr lang="en-US" altLang="en-US" sz="1600">
                <a:latin typeface="Consolas" panose="020B0609020204030204" pitchFamily="49" charset="0"/>
                <a:cs typeface="Consolas" panose="020B0609020204030204" pitchFamily="49" charset="0"/>
              </a:rPr>
              <a:t>   </a:t>
            </a:r>
            <a:r>
              <a:rPr lang="en-US" altLang="en-US" sz="1600" b="1">
                <a:solidFill>
                  <a:srgbClr val="7F0055"/>
                </a:solidFill>
                <a:latin typeface="Consolas" panose="020B0609020204030204" pitchFamily="49" charset="0"/>
                <a:ea typeface="Times New Roman" panose="02020603050405020304" pitchFamily="18" charset="0"/>
              </a:rPr>
              <a:t>public</a:t>
            </a:r>
            <a:r>
              <a:rPr lang="en-US" altLang="en-US" sz="1600">
                <a:latin typeface="Consolas" panose="020B0609020204030204" pitchFamily="49" charset="0"/>
                <a:cs typeface="Consolas" panose="020B0609020204030204" pitchFamily="49" charset="0"/>
              </a:rPr>
              <a:t> </a:t>
            </a:r>
            <a:r>
              <a:rPr lang="en-US" altLang="en-US" sz="1600" b="1">
                <a:solidFill>
                  <a:srgbClr val="7F0055"/>
                </a:solidFill>
                <a:latin typeface="Consolas" panose="020B0609020204030204" pitchFamily="49" charset="0"/>
                <a:ea typeface="Times New Roman" panose="02020603050405020304" pitchFamily="18" charset="0"/>
              </a:rPr>
              <a:t>void</a:t>
            </a:r>
            <a:r>
              <a:rPr lang="en-US" altLang="en-US" sz="1600">
                <a:latin typeface="Consolas" panose="020B0609020204030204" pitchFamily="49" charset="0"/>
                <a:cs typeface="Consolas" panose="020B0609020204030204" pitchFamily="49" charset="0"/>
              </a:rPr>
              <a:t> stop() {</a:t>
            </a:r>
          </a:p>
          <a:p>
            <a:pPr eaLnBrk="1" hangingPunct="1">
              <a:lnSpc>
                <a:spcPct val="75000"/>
              </a:lnSpc>
              <a:spcBef>
                <a:spcPct val="0"/>
              </a:spcBef>
              <a:buClr>
                <a:schemeClr val="bg2"/>
              </a:buClr>
              <a:buSzPct val="75000"/>
              <a:buFont typeface="Wingdings" pitchFamily="2" charset="2"/>
              <a:buNone/>
            </a:pPr>
            <a:r>
              <a:rPr lang="en-US" altLang="en-US" sz="1600">
                <a:latin typeface="Consolas" panose="020B0609020204030204" pitchFamily="49" charset="0"/>
                <a:cs typeface="Consolas" panose="020B0609020204030204" pitchFamily="49" charset="0"/>
              </a:rPr>
              <a:t>      model.off();</a:t>
            </a:r>
          </a:p>
          <a:p>
            <a:pPr eaLnBrk="1" hangingPunct="1">
              <a:lnSpc>
                <a:spcPct val="75000"/>
              </a:lnSpc>
              <a:spcBef>
                <a:spcPct val="0"/>
              </a:spcBef>
              <a:buClr>
                <a:schemeClr val="bg2"/>
              </a:buClr>
              <a:buSzPct val="75000"/>
              <a:buFont typeface="Wingdings" pitchFamily="2" charset="2"/>
              <a:buNone/>
            </a:pPr>
            <a:r>
              <a:rPr lang="en-US" altLang="en-US" sz="1600">
                <a:latin typeface="Consolas" panose="020B0609020204030204" pitchFamily="49" charset="0"/>
                <a:cs typeface="Consolas" panose="020B0609020204030204" pitchFamily="49" charset="0"/>
              </a:rPr>
              <a:t>      view.disableStopMenuItem();</a:t>
            </a:r>
          </a:p>
          <a:p>
            <a:pPr eaLnBrk="1" hangingPunct="1">
              <a:lnSpc>
                <a:spcPct val="75000"/>
              </a:lnSpc>
              <a:spcBef>
                <a:spcPct val="0"/>
              </a:spcBef>
              <a:buClr>
                <a:schemeClr val="bg2"/>
              </a:buClr>
              <a:buSzPct val="75000"/>
              <a:buFont typeface="Wingdings" pitchFamily="2" charset="2"/>
              <a:buNone/>
            </a:pPr>
            <a:r>
              <a:rPr lang="en-US" altLang="en-US" sz="1600">
                <a:latin typeface="Consolas" panose="020B0609020204030204" pitchFamily="49" charset="0"/>
                <a:cs typeface="Consolas" panose="020B0609020204030204" pitchFamily="49" charset="0"/>
              </a:rPr>
              <a:t>      view.enableStartMenuItem();</a:t>
            </a:r>
          </a:p>
          <a:p>
            <a:pPr eaLnBrk="1" hangingPunct="1">
              <a:lnSpc>
                <a:spcPct val="75000"/>
              </a:lnSpc>
              <a:spcBef>
                <a:spcPct val="0"/>
              </a:spcBef>
              <a:buClr>
                <a:schemeClr val="bg2"/>
              </a:buClr>
              <a:buSzPct val="75000"/>
              <a:buFont typeface="Wingdings" pitchFamily="2" charset="2"/>
              <a:buNone/>
            </a:pPr>
            <a:r>
              <a:rPr lang="en-US" altLang="en-US" sz="1600">
                <a:latin typeface="Consolas" panose="020B0609020204030204" pitchFamily="49" charset="0"/>
                <a:cs typeface="Consolas" panose="020B0609020204030204" pitchFamily="49" charset="0"/>
              </a:rPr>
              <a:t>   }</a:t>
            </a:r>
          </a:p>
          <a:p>
            <a:pPr eaLnBrk="1" hangingPunct="1">
              <a:lnSpc>
                <a:spcPct val="75000"/>
              </a:lnSpc>
              <a:spcBef>
                <a:spcPct val="0"/>
              </a:spcBef>
              <a:buClr>
                <a:schemeClr val="bg2"/>
              </a:buClr>
              <a:buSzPct val="75000"/>
              <a:buFont typeface="Wingdings" pitchFamily="2" charset="2"/>
              <a:buNone/>
            </a:pPr>
            <a:r>
              <a:rPr lang="en-US" altLang="en-US" sz="1600">
                <a:latin typeface="Consolas" panose="020B0609020204030204" pitchFamily="49" charset="0"/>
                <a:cs typeface="Consolas" panose="020B0609020204030204" pitchFamily="49" charset="0"/>
              </a:rPr>
              <a:t>   </a:t>
            </a:r>
            <a:r>
              <a:rPr lang="en-US" altLang="en-US" sz="1600" b="1">
                <a:solidFill>
                  <a:srgbClr val="7F0055"/>
                </a:solidFill>
                <a:latin typeface="Consolas" panose="020B0609020204030204" pitchFamily="49" charset="0"/>
                <a:ea typeface="Times New Roman" panose="02020603050405020304" pitchFamily="18" charset="0"/>
              </a:rPr>
              <a:t>public</a:t>
            </a:r>
            <a:r>
              <a:rPr lang="en-US" altLang="en-US" sz="1600">
                <a:latin typeface="Consolas" panose="020B0609020204030204" pitchFamily="49" charset="0"/>
                <a:cs typeface="Consolas" panose="020B0609020204030204" pitchFamily="49" charset="0"/>
              </a:rPr>
              <a:t> </a:t>
            </a:r>
            <a:r>
              <a:rPr lang="en-US" altLang="en-US" sz="1600" b="1">
                <a:solidFill>
                  <a:srgbClr val="7F0055"/>
                </a:solidFill>
                <a:latin typeface="Consolas" panose="020B0609020204030204" pitchFamily="49" charset="0"/>
                <a:ea typeface="Times New Roman" panose="02020603050405020304" pitchFamily="18" charset="0"/>
              </a:rPr>
              <a:t>void</a:t>
            </a:r>
            <a:r>
              <a:rPr lang="en-US" altLang="en-US" sz="1600">
                <a:latin typeface="Consolas" panose="020B0609020204030204" pitchFamily="49" charset="0"/>
                <a:cs typeface="Consolas" panose="020B0609020204030204" pitchFamily="49" charset="0"/>
              </a:rPr>
              <a:t> increaseBPM() {</a:t>
            </a:r>
          </a:p>
          <a:p>
            <a:pPr eaLnBrk="1" hangingPunct="1">
              <a:lnSpc>
                <a:spcPct val="75000"/>
              </a:lnSpc>
              <a:spcBef>
                <a:spcPct val="0"/>
              </a:spcBef>
              <a:buClr>
                <a:schemeClr val="bg2"/>
              </a:buClr>
              <a:buSzPct val="75000"/>
              <a:buFont typeface="Wingdings" pitchFamily="2" charset="2"/>
              <a:buNone/>
            </a:pPr>
            <a:r>
              <a:rPr lang="en-US" altLang="en-US" sz="1600">
                <a:latin typeface="Consolas" panose="020B0609020204030204" pitchFamily="49" charset="0"/>
                <a:cs typeface="Consolas" panose="020B0609020204030204" pitchFamily="49" charset="0"/>
              </a:rPr>
              <a:t>      </a:t>
            </a:r>
            <a:r>
              <a:rPr lang="en-US" altLang="en-US" sz="1600" b="1">
                <a:solidFill>
                  <a:srgbClr val="7F0055"/>
                </a:solidFill>
                <a:latin typeface="Consolas" panose="020B0609020204030204" pitchFamily="49" charset="0"/>
                <a:ea typeface="Times New Roman" panose="02020603050405020304" pitchFamily="18" charset="0"/>
              </a:rPr>
              <a:t>int</a:t>
            </a:r>
            <a:r>
              <a:rPr lang="en-US" altLang="en-US" sz="1600">
                <a:latin typeface="Consolas" panose="020B0609020204030204" pitchFamily="49" charset="0"/>
                <a:cs typeface="Consolas" panose="020B0609020204030204" pitchFamily="49" charset="0"/>
              </a:rPr>
              <a:t> bpm = model.getBPM();</a:t>
            </a:r>
          </a:p>
          <a:p>
            <a:pPr eaLnBrk="1" hangingPunct="1">
              <a:lnSpc>
                <a:spcPct val="75000"/>
              </a:lnSpc>
              <a:spcBef>
                <a:spcPct val="0"/>
              </a:spcBef>
              <a:buClr>
                <a:schemeClr val="bg2"/>
              </a:buClr>
              <a:buSzPct val="75000"/>
              <a:buFont typeface="Wingdings" pitchFamily="2" charset="2"/>
              <a:buNone/>
            </a:pPr>
            <a:r>
              <a:rPr lang="en-US" altLang="en-US" sz="1600">
                <a:latin typeface="Consolas" panose="020B0609020204030204" pitchFamily="49" charset="0"/>
                <a:cs typeface="Consolas" panose="020B0609020204030204" pitchFamily="49" charset="0"/>
              </a:rPr>
              <a:t>      model.setBPM(bpm + 1);</a:t>
            </a:r>
          </a:p>
          <a:p>
            <a:pPr eaLnBrk="1" hangingPunct="1">
              <a:lnSpc>
                <a:spcPct val="75000"/>
              </a:lnSpc>
              <a:spcBef>
                <a:spcPct val="0"/>
              </a:spcBef>
              <a:buClr>
                <a:schemeClr val="bg2"/>
              </a:buClr>
              <a:buSzPct val="75000"/>
              <a:buFont typeface="Wingdings" pitchFamily="2" charset="2"/>
              <a:buNone/>
            </a:pPr>
            <a:r>
              <a:rPr lang="en-US" altLang="en-US" sz="1600">
                <a:latin typeface="Consolas" panose="020B0609020204030204" pitchFamily="49" charset="0"/>
                <a:cs typeface="Consolas" panose="020B0609020204030204" pitchFamily="49" charset="0"/>
              </a:rPr>
              <a:t>   }</a:t>
            </a:r>
          </a:p>
          <a:p>
            <a:pPr eaLnBrk="1" hangingPunct="1">
              <a:lnSpc>
                <a:spcPct val="75000"/>
              </a:lnSpc>
              <a:spcBef>
                <a:spcPct val="0"/>
              </a:spcBef>
              <a:buClr>
                <a:schemeClr val="bg2"/>
              </a:buClr>
              <a:buSzPct val="75000"/>
              <a:buFont typeface="Wingdings" pitchFamily="2" charset="2"/>
              <a:buNone/>
            </a:pPr>
            <a:r>
              <a:rPr lang="en-US" altLang="en-US" sz="1600">
                <a:latin typeface="Consolas" panose="020B0609020204030204" pitchFamily="49" charset="0"/>
                <a:cs typeface="Consolas" panose="020B0609020204030204" pitchFamily="49" charset="0"/>
              </a:rPr>
              <a:t>   </a:t>
            </a:r>
            <a:r>
              <a:rPr lang="en-US" altLang="en-US" sz="1600" b="1">
                <a:solidFill>
                  <a:srgbClr val="7F0055"/>
                </a:solidFill>
                <a:latin typeface="Consolas" panose="020B0609020204030204" pitchFamily="49" charset="0"/>
                <a:ea typeface="Times New Roman" panose="02020603050405020304" pitchFamily="18" charset="0"/>
              </a:rPr>
              <a:t>public</a:t>
            </a:r>
            <a:r>
              <a:rPr lang="en-US" altLang="en-US" sz="1600">
                <a:latin typeface="Consolas" panose="020B0609020204030204" pitchFamily="49" charset="0"/>
                <a:cs typeface="Consolas" panose="020B0609020204030204" pitchFamily="49" charset="0"/>
              </a:rPr>
              <a:t> </a:t>
            </a:r>
            <a:r>
              <a:rPr lang="en-US" altLang="en-US" sz="1600" b="1">
                <a:solidFill>
                  <a:srgbClr val="7F0055"/>
                </a:solidFill>
                <a:latin typeface="Consolas" panose="020B0609020204030204" pitchFamily="49" charset="0"/>
                <a:ea typeface="Times New Roman" panose="02020603050405020304" pitchFamily="18" charset="0"/>
              </a:rPr>
              <a:t>void</a:t>
            </a:r>
            <a:r>
              <a:rPr lang="en-US" altLang="en-US" sz="1600">
                <a:latin typeface="Consolas" panose="020B0609020204030204" pitchFamily="49" charset="0"/>
                <a:cs typeface="Consolas" panose="020B0609020204030204" pitchFamily="49" charset="0"/>
              </a:rPr>
              <a:t> decreaseBPM() {</a:t>
            </a:r>
          </a:p>
          <a:p>
            <a:pPr eaLnBrk="1" hangingPunct="1">
              <a:lnSpc>
                <a:spcPct val="75000"/>
              </a:lnSpc>
              <a:spcBef>
                <a:spcPct val="0"/>
              </a:spcBef>
              <a:buClr>
                <a:schemeClr val="bg2"/>
              </a:buClr>
              <a:buSzPct val="75000"/>
              <a:buFont typeface="Wingdings" pitchFamily="2" charset="2"/>
              <a:buNone/>
            </a:pPr>
            <a:r>
              <a:rPr lang="en-US" altLang="en-US" sz="1600">
                <a:latin typeface="Consolas" panose="020B0609020204030204" pitchFamily="49" charset="0"/>
                <a:cs typeface="Consolas" panose="020B0609020204030204" pitchFamily="49" charset="0"/>
              </a:rPr>
              <a:t>      </a:t>
            </a:r>
            <a:r>
              <a:rPr lang="en-US" altLang="en-US" sz="1600" b="1">
                <a:solidFill>
                  <a:srgbClr val="7F0055"/>
                </a:solidFill>
                <a:latin typeface="Consolas" panose="020B0609020204030204" pitchFamily="49" charset="0"/>
                <a:ea typeface="Times New Roman" panose="02020603050405020304" pitchFamily="18" charset="0"/>
              </a:rPr>
              <a:t>int</a:t>
            </a:r>
            <a:r>
              <a:rPr lang="en-US" altLang="en-US" sz="1600">
                <a:latin typeface="Consolas" panose="020B0609020204030204" pitchFamily="49" charset="0"/>
                <a:cs typeface="Consolas" panose="020B0609020204030204" pitchFamily="49" charset="0"/>
              </a:rPr>
              <a:t> bpm = model.getBPM();</a:t>
            </a:r>
          </a:p>
          <a:p>
            <a:pPr eaLnBrk="1" hangingPunct="1">
              <a:lnSpc>
                <a:spcPct val="75000"/>
              </a:lnSpc>
              <a:spcBef>
                <a:spcPct val="0"/>
              </a:spcBef>
              <a:buClr>
                <a:schemeClr val="bg2"/>
              </a:buClr>
              <a:buSzPct val="75000"/>
              <a:buFont typeface="Wingdings" pitchFamily="2" charset="2"/>
              <a:buNone/>
            </a:pPr>
            <a:r>
              <a:rPr lang="en-US" altLang="en-US" sz="1600">
                <a:latin typeface="Consolas" panose="020B0609020204030204" pitchFamily="49" charset="0"/>
                <a:cs typeface="Consolas" panose="020B0609020204030204" pitchFamily="49" charset="0"/>
              </a:rPr>
              <a:t>      model.setBPM(bpm - 1);</a:t>
            </a:r>
          </a:p>
          <a:p>
            <a:pPr eaLnBrk="1" hangingPunct="1">
              <a:lnSpc>
                <a:spcPct val="75000"/>
              </a:lnSpc>
              <a:spcBef>
                <a:spcPct val="0"/>
              </a:spcBef>
              <a:buClr>
                <a:schemeClr val="bg2"/>
              </a:buClr>
              <a:buSzPct val="75000"/>
              <a:buFont typeface="Wingdings" pitchFamily="2" charset="2"/>
              <a:buNone/>
            </a:pPr>
            <a:r>
              <a:rPr lang="en-US" altLang="en-US" sz="1600">
                <a:latin typeface="Consolas" panose="020B0609020204030204" pitchFamily="49" charset="0"/>
                <a:cs typeface="Consolas" panose="020B0609020204030204" pitchFamily="49" charset="0"/>
              </a:rPr>
              <a:t>   }</a:t>
            </a:r>
          </a:p>
          <a:p>
            <a:pPr eaLnBrk="1" hangingPunct="1">
              <a:lnSpc>
                <a:spcPct val="75000"/>
              </a:lnSpc>
              <a:spcBef>
                <a:spcPct val="0"/>
              </a:spcBef>
              <a:buClr>
                <a:schemeClr val="bg2"/>
              </a:buClr>
              <a:buSzPct val="75000"/>
              <a:buFont typeface="Wingdings" pitchFamily="2" charset="2"/>
              <a:buNone/>
            </a:pPr>
            <a:r>
              <a:rPr lang="en-US" altLang="en-US" sz="1600">
                <a:latin typeface="Consolas" panose="020B0609020204030204" pitchFamily="49" charset="0"/>
                <a:cs typeface="Consolas" panose="020B0609020204030204" pitchFamily="49" charset="0"/>
              </a:rPr>
              <a:t>   </a:t>
            </a:r>
            <a:r>
              <a:rPr lang="en-US" altLang="en-US" sz="1600" b="1">
                <a:solidFill>
                  <a:srgbClr val="7F0055"/>
                </a:solidFill>
                <a:latin typeface="Consolas" panose="020B0609020204030204" pitchFamily="49" charset="0"/>
                <a:ea typeface="Times New Roman" panose="02020603050405020304" pitchFamily="18" charset="0"/>
              </a:rPr>
              <a:t>public</a:t>
            </a:r>
            <a:r>
              <a:rPr lang="en-US" altLang="en-US" sz="1600">
                <a:latin typeface="Consolas" panose="020B0609020204030204" pitchFamily="49" charset="0"/>
                <a:cs typeface="Consolas" panose="020B0609020204030204" pitchFamily="49" charset="0"/>
              </a:rPr>
              <a:t> </a:t>
            </a:r>
            <a:r>
              <a:rPr lang="en-US" altLang="en-US" sz="1600" b="1">
                <a:solidFill>
                  <a:srgbClr val="7F0055"/>
                </a:solidFill>
                <a:latin typeface="Consolas" panose="020B0609020204030204" pitchFamily="49" charset="0"/>
                <a:ea typeface="Times New Roman" panose="02020603050405020304" pitchFamily="18" charset="0"/>
              </a:rPr>
              <a:t>void</a:t>
            </a:r>
            <a:r>
              <a:rPr lang="en-US" altLang="en-US" sz="1600">
                <a:latin typeface="Consolas" panose="020B0609020204030204" pitchFamily="49" charset="0"/>
                <a:cs typeface="Consolas" panose="020B0609020204030204" pitchFamily="49" charset="0"/>
              </a:rPr>
              <a:t> setBPM(</a:t>
            </a:r>
            <a:r>
              <a:rPr lang="en-US" altLang="en-US" sz="1600" b="1">
                <a:solidFill>
                  <a:srgbClr val="7F0055"/>
                </a:solidFill>
                <a:latin typeface="Consolas" panose="020B0609020204030204" pitchFamily="49" charset="0"/>
                <a:ea typeface="Times New Roman" panose="02020603050405020304" pitchFamily="18" charset="0"/>
              </a:rPr>
              <a:t>int</a:t>
            </a:r>
            <a:r>
              <a:rPr lang="en-US" altLang="en-US" sz="1600">
                <a:latin typeface="Consolas" panose="020B0609020204030204" pitchFamily="49" charset="0"/>
                <a:cs typeface="Consolas" panose="020B0609020204030204" pitchFamily="49" charset="0"/>
              </a:rPr>
              <a:t> bpm) {</a:t>
            </a:r>
          </a:p>
          <a:p>
            <a:pPr eaLnBrk="1" hangingPunct="1">
              <a:lnSpc>
                <a:spcPct val="75000"/>
              </a:lnSpc>
              <a:spcBef>
                <a:spcPct val="0"/>
              </a:spcBef>
              <a:buClr>
                <a:schemeClr val="bg2"/>
              </a:buClr>
              <a:buSzPct val="75000"/>
              <a:buFont typeface="Wingdings" pitchFamily="2" charset="2"/>
              <a:buNone/>
            </a:pPr>
            <a:r>
              <a:rPr lang="en-US" altLang="en-US" sz="1600">
                <a:latin typeface="Consolas" panose="020B0609020204030204" pitchFamily="49" charset="0"/>
                <a:cs typeface="Consolas" panose="020B0609020204030204" pitchFamily="49" charset="0"/>
              </a:rPr>
              <a:t>      model.setBPM(bpm);</a:t>
            </a:r>
          </a:p>
          <a:p>
            <a:pPr eaLnBrk="1" hangingPunct="1">
              <a:lnSpc>
                <a:spcPct val="75000"/>
              </a:lnSpc>
              <a:spcBef>
                <a:spcPct val="0"/>
              </a:spcBef>
              <a:buClr>
                <a:schemeClr val="bg2"/>
              </a:buClr>
              <a:buSzPct val="75000"/>
              <a:buFont typeface="Wingdings" pitchFamily="2" charset="2"/>
              <a:buNone/>
            </a:pPr>
            <a:r>
              <a:rPr lang="en-US" altLang="en-US" sz="1600">
                <a:latin typeface="Consolas" panose="020B0609020204030204" pitchFamily="49" charset="0"/>
                <a:cs typeface="Consolas" panose="020B0609020204030204" pitchFamily="49" charset="0"/>
              </a:rPr>
              <a:t>   }</a:t>
            </a:r>
          </a:p>
          <a:p>
            <a:pPr eaLnBrk="1" hangingPunct="1">
              <a:lnSpc>
                <a:spcPct val="75000"/>
              </a:lnSpc>
              <a:spcBef>
                <a:spcPct val="0"/>
              </a:spcBef>
              <a:buClr>
                <a:schemeClr val="bg2"/>
              </a:buClr>
              <a:buSzPct val="75000"/>
              <a:buFont typeface="Wingdings" pitchFamily="2" charset="2"/>
              <a:buNone/>
            </a:pPr>
            <a:r>
              <a:rPr lang="en-US" altLang="en-US" sz="1600">
                <a:latin typeface="Consolas" panose="020B0609020204030204" pitchFamily="49" charset="0"/>
                <a:cs typeface="Consolas" panose="020B0609020204030204" pitchFamily="49" charset="0"/>
              </a:rPr>
              <a:t>}</a:t>
            </a:r>
          </a:p>
        </p:txBody>
      </p:sp>
      <p:sp>
        <p:nvSpPr>
          <p:cNvPr id="720903" name="Text Box 7"/>
          <p:cNvSpPr txBox="1">
            <a:spLocks noChangeArrowheads="1"/>
          </p:cNvSpPr>
          <p:nvPr/>
        </p:nvSpPr>
        <p:spPr bwMode="auto">
          <a:xfrm>
            <a:off x="6553200" y="635000"/>
            <a:ext cx="2464675" cy="738664"/>
          </a:xfrm>
          <a:prstGeom prst="rect">
            <a:avLst/>
          </a:prstGeom>
          <a:solidFill>
            <a:schemeClr val="bg1"/>
          </a:solidFill>
          <a:ln w="12700" cap="rnd">
            <a:solidFill>
              <a:srgbClr val="000ED8"/>
            </a:solidFill>
            <a:prstDash val="sysDot"/>
            <a:miter lim="800000"/>
            <a:headEnd/>
            <a:tailEnd/>
          </a:ln>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400">
                <a:solidFill>
                  <a:srgbClr val="000ED8"/>
                </a:solidFill>
                <a:latin typeface="Arial" panose="020B0604020202020204" pitchFamily="34" charset="0"/>
              </a:rPr>
              <a:t>The controller gets to hold on to the view and the model and glues it all together.</a:t>
            </a:r>
          </a:p>
        </p:txBody>
      </p:sp>
      <p:sp>
        <p:nvSpPr>
          <p:cNvPr id="720905" name="Text Box 9"/>
          <p:cNvSpPr txBox="1">
            <a:spLocks noChangeArrowheads="1"/>
          </p:cNvSpPr>
          <p:nvPr/>
        </p:nvSpPr>
        <p:spPr bwMode="auto">
          <a:xfrm>
            <a:off x="4868917" y="2059464"/>
            <a:ext cx="3540578" cy="523220"/>
          </a:xfrm>
          <a:prstGeom prst="rect">
            <a:avLst/>
          </a:prstGeom>
          <a:solidFill>
            <a:schemeClr val="bg1"/>
          </a:solidFill>
          <a:ln w="12700" cap="rnd">
            <a:solidFill>
              <a:srgbClr val="000ED8"/>
            </a:solidFill>
            <a:prstDash val="sysDot"/>
            <a:miter lim="800000"/>
            <a:headEnd/>
            <a:tailEnd/>
          </a:ln>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400">
                <a:solidFill>
                  <a:srgbClr val="000ED8"/>
                </a:solidFill>
                <a:latin typeface="Arial" panose="020B0604020202020204" pitchFamily="34" charset="0"/>
              </a:rPr>
              <a:t>The controller is passed the model in the constructor and then creates the view.</a:t>
            </a:r>
          </a:p>
        </p:txBody>
      </p:sp>
      <p:sp>
        <p:nvSpPr>
          <p:cNvPr id="720907" name="Text Box 11"/>
          <p:cNvSpPr txBox="1">
            <a:spLocks noChangeArrowheads="1"/>
          </p:cNvSpPr>
          <p:nvPr/>
        </p:nvSpPr>
        <p:spPr bwMode="auto">
          <a:xfrm>
            <a:off x="4648200" y="3124200"/>
            <a:ext cx="4343400" cy="954107"/>
          </a:xfrm>
          <a:prstGeom prst="rect">
            <a:avLst/>
          </a:prstGeom>
          <a:solidFill>
            <a:schemeClr val="bg1"/>
          </a:solidFill>
          <a:ln w="12700" cap="rnd">
            <a:solidFill>
              <a:srgbClr val="000ED8"/>
            </a:solidFill>
            <a:prstDash val="sysDot"/>
            <a:miter lim="800000"/>
            <a:headEnd/>
            <a:tailEnd/>
          </a:ln>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400">
                <a:solidFill>
                  <a:srgbClr val="000ED8"/>
                </a:solidFill>
                <a:latin typeface="Arial" panose="020B0604020202020204" pitchFamily="34" charset="0"/>
              </a:rPr>
              <a:t>When you choose Start from the user interface menu, the controller turns the model on and then alters the user interface to that the start menu item is disabled and the stop menu item is enabled.</a:t>
            </a:r>
          </a:p>
        </p:txBody>
      </p:sp>
      <p:sp>
        <p:nvSpPr>
          <p:cNvPr id="720909" name="Text Box 13"/>
          <p:cNvSpPr txBox="1">
            <a:spLocks noChangeArrowheads="1"/>
          </p:cNvSpPr>
          <p:nvPr/>
        </p:nvSpPr>
        <p:spPr bwMode="auto">
          <a:xfrm>
            <a:off x="4419600" y="5065693"/>
            <a:ext cx="4572000" cy="1169551"/>
          </a:xfrm>
          <a:prstGeom prst="rect">
            <a:avLst/>
          </a:prstGeom>
          <a:solidFill>
            <a:schemeClr val="bg1"/>
          </a:solidFill>
          <a:ln w="12700" cap="rnd">
            <a:solidFill>
              <a:srgbClr val="000ED8"/>
            </a:solidFill>
            <a:prstDash val="sysDot"/>
            <a:miter lim="800000"/>
            <a:headEnd/>
            <a:tailEnd/>
          </a:ln>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400" b="1" u="sng">
                <a:solidFill>
                  <a:srgbClr val="000ED8"/>
                </a:solidFill>
                <a:latin typeface="Arial" panose="020B0604020202020204" pitchFamily="34" charset="0"/>
              </a:rPr>
              <a:t>Note</a:t>
            </a:r>
            <a:r>
              <a:rPr lang="en-US" altLang="en-US" sz="1400">
                <a:solidFill>
                  <a:srgbClr val="000ED8"/>
                </a:solidFill>
                <a:latin typeface="Arial" panose="020B0604020202020204" pitchFamily="34" charset="0"/>
              </a:rPr>
              <a:t>: the controller is making the intelligent decision for the view. </a:t>
            </a:r>
          </a:p>
          <a:p>
            <a:pPr>
              <a:lnSpc>
                <a:spcPct val="100000"/>
              </a:lnSpc>
              <a:spcBef>
                <a:spcPct val="0"/>
              </a:spcBef>
              <a:buClrTx/>
              <a:buSzTx/>
              <a:buFontTx/>
              <a:buNone/>
            </a:pPr>
            <a:r>
              <a:rPr lang="en-US" altLang="en-US" sz="1400">
                <a:solidFill>
                  <a:srgbClr val="000ED8"/>
                </a:solidFill>
                <a:latin typeface="Arial" panose="020B0604020202020204" pitchFamily="34" charset="0"/>
              </a:rPr>
              <a:t>The view just knows how to turn menu items on and off; it doesn’t know the situations in which it should disable or enable them.</a:t>
            </a:r>
          </a:p>
        </p:txBody>
      </p:sp>
      <p:sp>
        <p:nvSpPr>
          <p:cNvPr id="720915" name="Freeform 19"/>
          <p:cNvSpPr>
            <a:spLocks/>
          </p:cNvSpPr>
          <p:nvPr/>
        </p:nvSpPr>
        <p:spPr bwMode="auto">
          <a:xfrm>
            <a:off x="4267200" y="1604181"/>
            <a:ext cx="609600" cy="834219"/>
          </a:xfrm>
          <a:custGeom>
            <a:avLst/>
            <a:gdLst>
              <a:gd name="T0" fmla="*/ 240 w 240"/>
              <a:gd name="T1" fmla="*/ 576 h 576"/>
              <a:gd name="T2" fmla="*/ 192 w 240"/>
              <a:gd name="T3" fmla="*/ 432 h 576"/>
              <a:gd name="T4" fmla="*/ 144 w 240"/>
              <a:gd name="T5" fmla="*/ 480 h 576"/>
              <a:gd name="T6" fmla="*/ 0 w 240"/>
              <a:gd name="T7" fmla="*/ 0 h 576"/>
              <a:gd name="T8" fmla="*/ 0 60000 65536"/>
              <a:gd name="T9" fmla="*/ 0 60000 65536"/>
              <a:gd name="T10" fmla="*/ 0 60000 65536"/>
              <a:gd name="T11" fmla="*/ 0 60000 65536"/>
              <a:gd name="T12" fmla="*/ 0 w 240"/>
              <a:gd name="T13" fmla="*/ 0 h 576"/>
              <a:gd name="T14" fmla="*/ 240 w 240"/>
              <a:gd name="T15" fmla="*/ 576 h 576"/>
            </a:gdLst>
            <a:ahLst/>
            <a:cxnLst>
              <a:cxn ang="T8">
                <a:pos x="T0" y="T1"/>
              </a:cxn>
              <a:cxn ang="T9">
                <a:pos x="T2" y="T3"/>
              </a:cxn>
              <a:cxn ang="T10">
                <a:pos x="T4" y="T5"/>
              </a:cxn>
              <a:cxn ang="T11">
                <a:pos x="T6" y="T7"/>
              </a:cxn>
            </a:cxnLst>
            <a:rect l="T12" t="T13" r="T14" b="T15"/>
            <a:pathLst>
              <a:path w="240" h="576">
                <a:moveTo>
                  <a:pt x="240" y="576"/>
                </a:moveTo>
                <a:cubicBezTo>
                  <a:pt x="224" y="512"/>
                  <a:pt x="208" y="448"/>
                  <a:pt x="192" y="432"/>
                </a:cubicBezTo>
                <a:cubicBezTo>
                  <a:pt x="176" y="416"/>
                  <a:pt x="176" y="552"/>
                  <a:pt x="144" y="480"/>
                </a:cubicBezTo>
                <a:cubicBezTo>
                  <a:pt x="112" y="408"/>
                  <a:pt x="56" y="204"/>
                  <a:pt x="0" y="0"/>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no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eaLnBrk="1" hangingPunct="1"/>
            <a:endParaRPr lang="en-US" altLang="en-US"/>
          </a:p>
        </p:txBody>
      </p:sp>
      <p:sp>
        <p:nvSpPr>
          <p:cNvPr id="720916" name="Freeform 20"/>
          <p:cNvSpPr>
            <a:spLocks/>
          </p:cNvSpPr>
          <p:nvPr/>
        </p:nvSpPr>
        <p:spPr bwMode="auto">
          <a:xfrm>
            <a:off x="3048000" y="2895600"/>
            <a:ext cx="1600200" cy="609600"/>
          </a:xfrm>
          <a:custGeom>
            <a:avLst/>
            <a:gdLst>
              <a:gd name="T0" fmla="*/ 960 w 960"/>
              <a:gd name="T1" fmla="*/ 528 h 528"/>
              <a:gd name="T2" fmla="*/ 672 w 960"/>
              <a:gd name="T3" fmla="*/ 432 h 528"/>
              <a:gd name="T4" fmla="*/ 432 w 960"/>
              <a:gd name="T5" fmla="*/ 96 h 528"/>
              <a:gd name="T6" fmla="*/ 0 w 960"/>
              <a:gd name="T7" fmla="*/ 0 h 528"/>
              <a:gd name="T8" fmla="*/ 0 60000 65536"/>
              <a:gd name="T9" fmla="*/ 0 60000 65536"/>
              <a:gd name="T10" fmla="*/ 0 60000 65536"/>
              <a:gd name="T11" fmla="*/ 0 60000 65536"/>
              <a:gd name="T12" fmla="*/ 0 w 960"/>
              <a:gd name="T13" fmla="*/ 0 h 528"/>
              <a:gd name="T14" fmla="*/ 960 w 960"/>
              <a:gd name="T15" fmla="*/ 528 h 528"/>
            </a:gdLst>
            <a:ahLst/>
            <a:cxnLst>
              <a:cxn ang="T8">
                <a:pos x="T0" y="T1"/>
              </a:cxn>
              <a:cxn ang="T9">
                <a:pos x="T2" y="T3"/>
              </a:cxn>
              <a:cxn ang="T10">
                <a:pos x="T4" y="T5"/>
              </a:cxn>
              <a:cxn ang="T11">
                <a:pos x="T6" y="T7"/>
              </a:cxn>
            </a:cxnLst>
            <a:rect l="T12" t="T13" r="T14" b="T15"/>
            <a:pathLst>
              <a:path w="960" h="528">
                <a:moveTo>
                  <a:pt x="960" y="528"/>
                </a:moveTo>
                <a:cubicBezTo>
                  <a:pt x="860" y="516"/>
                  <a:pt x="760" y="504"/>
                  <a:pt x="672" y="432"/>
                </a:cubicBezTo>
                <a:cubicBezTo>
                  <a:pt x="584" y="360"/>
                  <a:pt x="544" y="168"/>
                  <a:pt x="432" y="96"/>
                </a:cubicBezTo>
                <a:cubicBezTo>
                  <a:pt x="320" y="24"/>
                  <a:pt x="160" y="12"/>
                  <a:pt x="0" y="0"/>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eaLnBrk="1" hangingPunct="1"/>
            <a:endParaRPr lang="en-US" altLang="en-US"/>
          </a:p>
        </p:txBody>
      </p:sp>
      <p:sp>
        <p:nvSpPr>
          <p:cNvPr id="720918" name="Freeform 22"/>
          <p:cNvSpPr>
            <a:spLocks/>
          </p:cNvSpPr>
          <p:nvPr/>
        </p:nvSpPr>
        <p:spPr bwMode="auto">
          <a:xfrm>
            <a:off x="4267200" y="4075093"/>
            <a:ext cx="762000" cy="990600"/>
          </a:xfrm>
          <a:custGeom>
            <a:avLst/>
            <a:gdLst>
              <a:gd name="T0" fmla="*/ 960 w 960"/>
              <a:gd name="T1" fmla="*/ 528 h 528"/>
              <a:gd name="T2" fmla="*/ 672 w 960"/>
              <a:gd name="T3" fmla="*/ 432 h 528"/>
              <a:gd name="T4" fmla="*/ 432 w 960"/>
              <a:gd name="T5" fmla="*/ 96 h 528"/>
              <a:gd name="T6" fmla="*/ 0 w 960"/>
              <a:gd name="T7" fmla="*/ 0 h 528"/>
              <a:gd name="T8" fmla="*/ 0 60000 65536"/>
              <a:gd name="T9" fmla="*/ 0 60000 65536"/>
              <a:gd name="T10" fmla="*/ 0 60000 65536"/>
              <a:gd name="T11" fmla="*/ 0 60000 65536"/>
              <a:gd name="T12" fmla="*/ 0 w 960"/>
              <a:gd name="T13" fmla="*/ 0 h 528"/>
              <a:gd name="T14" fmla="*/ 960 w 960"/>
              <a:gd name="T15" fmla="*/ 528 h 528"/>
            </a:gdLst>
            <a:ahLst/>
            <a:cxnLst>
              <a:cxn ang="T8">
                <a:pos x="T0" y="T1"/>
              </a:cxn>
              <a:cxn ang="T9">
                <a:pos x="T2" y="T3"/>
              </a:cxn>
              <a:cxn ang="T10">
                <a:pos x="T4" y="T5"/>
              </a:cxn>
              <a:cxn ang="T11">
                <a:pos x="T6" y="T7"/>
              </a:cxn>
            </a:cxnLst>
            <a:rect l="T12" t="T13" r="T14" b="T15"/>
            <a:pathLst>
              <a:path w="960" h="528">
                <a:moveTo>
                  <a:pt x="960" y="528"/>
                </a:moveTo>
                <a:cubicBezTo>
                  <a:pt x="860" y="516"/>
                  <a:pt x="760" y="504"/>
                  <a:pt x="672" y="432"/>
                </a:cubicBezTo>
                <a:cubicBezTo>
                  <a:pt x="584" y="360"/>
                  <a:pt x="544" y="168"/>
                  <a:pt x="432" y="96"/>
                </a:cubicBezTo>
                <a:cubicBezTo>
                  <a:pt x="320" y="24"/>
                  <a:pt x="160" y="12"/>
                  <a:pt x="0" y="0"/>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eaLnBrk="1" hangingPunct="1"/>
            <a:endParaRPr lang="en-US" altLang="en-US"/>
          </a:p>
        </p:txBody>
      </p:sp>
      <p:sp>
        <p:nvSpPr>
          <p:cNvPr id="720919" name="Freeform 23"/>
          <p:cNvSpPr>
            <a:spLocks/>
          </p:cNvSpPr>
          <p:nvPr/>
        </p:nvSpPr>
        <p:spPr bwMode="auto">
          <a:xfrm>
            <a:off x="3886200" y="762000"/>
            <a:ext cx="2667000" cy="121557"/>
          </a:xfrm>
          <a:custGeom>
            <a:avLst/>
            <a:gdLst>
              <a:gd name="T0" fmla="*/ 960 w 960"/>
              <a:gd name="T1" fmla="*/ 528 h 528"/>
              <a:gd name="T2" fmla="*/ 672 w 960"/>
              <a:gd name="T3" fmla="*/ 432 h 528"/>
              <a:gd name="T4" fmla="*/ 432 w 960"/>
              <a:gd name="T5" fmla="*/ 96 h 528"/>
              <a:gd name="T6" fmla="*/ 0 w 960"/>
              <a:gd name="T7" fmla="*/ 0 h 528"/>
              <a:gd name="T8" fmla="*/ 0 60000 65536"/>
              <a:gd name="T9" fmla="*/ 0 60000 65536"/>
              <a:gd name="T10" fmla="*/ 0 60000 65536"/>
              <a:gd name="T11" fmla="*/ 0 60000 65536"/>
              <a:gd name="T12" fmla="*/ 0 w 960"/>
              <a:gd name="T13" fmla="*/ 0 h 528"/>
              <a:gd name="T14" fmla="*/ 960 w 960"/>
              <a:gd name="T15" fmla="*/ 528 h 528"/>
            </a:gdLst>
            <a:ahLst/>
            <a:cxnLst>
              <a:cxn ang="T8">
                <a:pos x="T0" y="T1"/>
              </a:cxn>
              <a:cxn ang="T9">
                <a:pos x="T2" y="T3"/>
              </a:cxn>
              <a:cxn ang="T10">
                <a:pos x="T4" y="T5"/>
              </a:cxn>
              <a:cxn ang="T11">
                <a:pos x="T6" y="T7"/>
              </a:cxn>
            </a:cxnLst>
            <a:rect l="T12" t="T13" r="T14" b="T15"/>
            <a:pathLst>
              <a:path w="960" h="528">
                <a:moveTo>
                  <a:pt x="960" y="528"/>
                </a:moveTo>
                <a:cubicBezTo>
                  <a:pt x="860" y="516"/>
                  <a:pt x="760" y="504"/>
                  <a:pt x="672" y="432"/>
                </a:cubicBezTo>
                <a:cubicBezTo>
                  <a:pt x="584" y="360"/>
                  <a:pt x="544" y="168"/>
                  <a:pt x="432" y="96"/>
                </a:cubicBezTo>
                <a:cubicBezTo>
                  <a:pt x="320" y="24"/>
                  <a:pt x="160" y="12"/>
                  <a:pt x="0" y="0"/>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square" anchor="ctr">
            <a:no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eaLnBrk="1" hangingPunct="1"/>
            <a:endParaRPr lang="en-US" altLang="en-US"/>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09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2090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2090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2091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2090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20916"/>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2090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209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903" grpId="0" animBg="1"/>
      <p:bldP spid="720905" grpId="0" animBg="1"/>
      <p:bldP spid="720907" grpId="0" animBg="1"/>
      <p:bldP spid="720909" grpId="0" animBg="1"/>
      <p:bldP spid="720915" grpId="0" animBg="1"/>
      <p:bldP spid="720916" grpId="0" animBg="1"/>
      <p:bldP spid="720918" grpId="0" animBg="1"/>
      <p:bldP spid="72091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r>
              <a:rPr lang="en-GB" altLang="en-US"/>
              <a:t>Model-View-Controller architecture </a:t>
            </a:r>
            <a:endParaRPr lang="en-US" altLang="en-US"/>
          </a:p>
        </p:txBody>
      </p:sp>
      <p:sp>
        <p:nvSpPr>
          <p:cNvPr id="6148" name="Rectangle 8"/>
          <p:cNvSpPr>
            <a:spLocks noGrp="1" noChangeArrowheads="1"/>
          </p:cNvSpPr>
          <p:nvPr>
            <p:ph idx="1"/>
          </p:nvPr>
        </p:nvSpPr>
        <p:spPr/>
        <p:txBody>
          <a:bodyPr/>
          <a:lstStyle/>
          <a:p>
            <a:r>
              <a:rPr lang="en-US" altLang="en-US"/>
              <a:t>The Model-View-Controller ("MVC") design pattern decouples the model from its view, enabling loose coupling and the ability to change one without affecting the other.</a:t>
            </a:r>
          </a:p>
          <a:p>
            <a:r>
              <a:rPr lang="en-GB" altLang="en-US"/>
              <a:t>MVC separates each application into three types of component</a:t>
            </a:r>
            <a:endParaRPr lang="en-GB" altLang="en-US">
              <a:cs typeface="Times New Roman" pitchFamily="18" charset="0"/>
            </a:endParaRPr>
          </a:p>
          <a:p>
            <a:pPr lvl="1"/>
            <a:r>
              <a:rPr lang="en-US" altLang="en-US" b="1">
                <a:solidFill>
                  <a:srgbClr val="0000D8"/>
                </a:solidFill>
              </a:rPr>
              <a:t>models</a:t>
            </a:r>
            <a:r>
              <a:rPr lang="en-US" altLang="en-US"/>
              <a:t> for maintaining application data and behaviors</a:t>
            </a:r>
          </a:p>
          <a:p>
            <a:pPr lvl="1"/>
            <a:r>
              <a:rPr lang="en-US" altLang="en-US" b="1">
                <a:solidFill>
                  <a:srgbClr val="0000D8"/>
                </a:solidFill>
              </a:rPr>
              <a:t>views</a:t>
            </a:r>
            <a:r>
              <a:rPr lang="en-US" altLang="en-US"/>
              <a:t> for displaying all or a portion of the data,</a:t>
            </a:r>
          </a:p>
          <a:p>
            <a:pPr lvl="1"/>
            <a:r>
              <a:rPr lang="en-US" altLang="en-US" b="1">
                <a:solidFill>
                  <a:srgbClr val="0000D8"/>
                </a:solidFill>
              </a:rPr>
              <a:t>controllers</a:t>
            </a:r>
            <a:r>
              <a:rPr lang="en-US" altLang="en-US"/>
              <a:t> for handling events that affect the model or view(s). </a:t>
            </a:r>
          </a:p>
        </p:txBody>
      </p:sp>
      <p:sp>
        <p:nvSpPr>
          <p:cNvPr id="2" name="Date Placeholder 1"/>
          <p:cNvSpPr>
            <a:spLocks noGrp="1"/>
          </p:cNvSpPr>
          <p:nvPr>
            <p:ph type="dt" sz="half" idx="10"/>
          </p:nvPr>
        </p:nvSpPr>
        <p:spPr/>
        <p:txBody>
          <a:bodyPr/>
          <a:lstStyle/>
          <a:p>
            <a:r>
              <a:rPr lang="en-US" altLang="en-US"/>
              <a:t>20/12/2013</a:t>
            </a:r>
          </a:p>
        </p:txBody>
      </p:sp>
      <p:sp>
        <p:nvSpPr>
          <p:cNvPr id="4" name="Slide Number Placeholder 3"/>
          <p:cNvSpPr>
            <a:spLocks noGrp="1"/>
          </p:cNvSpPr>
          <p:nvPr>
            <p:ph type="sldNum" sz="quarter" idx="12"/>
          </p:nvPr>
        </p:nvSpPr>
        <p:spPr/>
        <p:txBody>
          <a:bodyPr/>
          <a:lstStyle/>
          <a:p>
            <a:fld id="{F699691D-852A-4885-8278-7AB83B05D97E}" type="slidenum">
              <a:rPr lang="en-US" altLang="en-US" smtClean="0"/>
              <a:pPr/>
              <a:t>4</a:t>
            </a:fld>
            <a:endParaRPr lang="en-US" altLang="en-US"/>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8"/>
          <p:cNvSpPr>
            <a:spLocks noGrp="1" noChangeArrowheads="1"/>
          </p:cNvSpPr>
          <p:nvPr>
            <p:ph type="title"/>
          </p:nvPr>
        </p:nvSpPr>
        <p:spPr/>
        <p:txBody>
          <a:bodyPr/>
          <a:lstStyle/>
          <a:p>
            <a:r>
              <a:rPr lang="en-US" altLang="en-US"/>
              <a:t>Putting it all together…</a:t>
            </a:r>
          </a:p>
        </p:txBody>
      </p:sp>
      <p:sp>
        <p:nvSpPr>
          <p:cNvPr id="2" name="Date Placeholder 1"/>
          <p:cNvSpPr>
            <a:spLocks noGrp="1"/>
          </p:cNvSpPr>
          <p:nvPr>
            <p:ph type="dt" sz="half" idx="10"/>
          </p:nvPr>
        </p:nvSpPr>
        <p:spPr/>
        <p:txBody>
          <a:bodyPr/>
          <a:lstStyle/>
          <a:p>
            <a:r>
              <a:rPr lang="en-US" altLang="en-US"/>
              <a:t>20/12/2013</a:t>
            </a:r>
          </a:p>
        </p:txBody>
      </p:sp>
      <p:sp>
        <p:nvSpPr>
          <p:cNvPr id="4" name="Slide Number Placeholder 3"/>
          <p:cNvSpPr>
            <a:spLocks noGrp="1"/>
          </p:cNvSpPr>
          <p:nvPr>
            <p:ph type="sldNum" sz="quarter" idx="12"/>
          </p:nvPr>
        </p:nvSpPr>
        <p:spPr/>
        <p:txBody>
          <a:bodyPr/>
          <a:lstStyle/>
          <a:p>
            <a:fld id="{13A1A6BD-BC92-44CD-94BB-5C9E64120765}" type="slidenum">
              <a:rPr lang="en-US" altLang="en-US" smtClean="0"/>
              <a:pPr/>
              <a:t>40</a:t>
            </a:fld>
            <a:endParaRPr lang="en-US" altLang="en-US"/>
          </a:p>
        </p:txBody>
      </p:sp>
      <p:sp>
        <p:nvSpPr>
          <p:cNvPr id="37891" name="Text Box 11"/>
          <p:cNvSpPr txBox="1">
            <a:spLocks noChangeArrowheads="1"/>
          </p:cNvSpPr>
          <p:nvPr/>
        </p:nvSpPr>
        <p:spPr bwMode="auto">
          <a:xfrm>
            <a:off x="457200" y="1554540"/>
            <a:ext cx="8382000" cy="1754326"/>
          </a:xfrm>
          <a:prstGeom prst="rect">
            <a:avLst/>
          </a:prstGeom>
          <a:solidFill>
            <a:srgbClr val="FFFFCC"/>
          </a:solidFill>
          <a:ln w="9525" algn="ctr">
            <a:solidFill>
              <a:schemeClr val="tx1"/>
            </a:solidFill>
            <a:miter lim="800000"/>
            <a:headEnd/>
            <a:tailEnd type="none" w="lg" len="lg"/>
          </a:ln>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eaLnBrk="1" hangingPunct="1">
              <a:lnSpc>
                <a:spcPct val="100000"/>
              </a:lnSpc>
              <a:spcBef>
                <a:spcPts val="0"/>
              </a:spcBef>
              <a:buClr>
                <a:schemeClr val="bg2"/>
              </a:buClr>
              <a:buSzPct val="75000"/>
              <a:buFont typeface="Wingdings" pitchFamily="2" charset="2"/>
              <a:buNone/>
            </a:pPr>
            <a:r>
              <a:rPr lang="en-US" altLang="en-US" sz="1800" b="1">
                <a:solidFill>
                  <a:srgbClr val="7F0055"/>
                </a:solidFill>
                <a:latin typeface="Consolas" panose="020B0609020204030204" pitchFamily="49" charset="0"/>
                <a:ea typeface="Times New Roman" panose="02020603050405020304" pitchFamily="18" charset="0"/>
              </a:rPr>
              <a:t>public</a:t>
            </a:r>
            <a:r>
              <a:rPr lang="en-US" altLang="en-US" sz="1800">
                <a:latin typeface="Consolas" panose="020B0609020204030204" pitchFamily="49" charset="0"/>
                <a:cs typeface="Consolas" panose="020B0609020204030204" pitchFamily="49" charset="0"/>
              </a:rPr>
              <a:t> </a:t>
            </a:r>
            <a:r>
              <a:rPr lang="en-US" altLang="en-US" sz="1800" b="1">
                <a:solidFill>
                  <a:srgbClr val="7F0055"/>
                </a:solidFill>
                <a:latin typeface="Consolas" panose="020B0609020204030204" pitchFamily="49" charset="0"/>
                <a:ea typeface="Times New Roman" panose="02020603050405020304" pitchFamily="18" charset="0"/>
              </a:rPr>
              <a:t>class</a:t>
            </a:r>
            <a:r>
              <a:rPr lang="en-US" altLang="en-US" sz="1800">
                <a:latin typeface="Consolas" panose="020B0609020204030204" pitchFamily="49" charset="0"/>
                <a:cs typeface="Consolas" panose="020B0609020204030204" pitchFamily="49" charset="0"/>
              </a:rPr>
              <a:t> DJTestDrive {</a:t>
            </a:r>
          </a:p>
          <a:p>
            <a:pPr eaLnBrk="1" hangingPunct="1">
              <a:lnSpc>
                <a:spcPct val="100000"/>
              </a:lnSpc>
              <a:spcBef>
                <a:spcPts val="0"/>
              </a:spcBef>
              <a:buClr>
                <a:schemeClr val="bg2"/>
              </a:buClr>
              <a:buSzPct val="75000"/>
              <a:buFont typeface="Wingdings" pitchFamily="2" charset="2"/>
              <a:buNone/>
            </a:pPr>
            <a:r>
              <a:rPr lang="en-US" altLang="en-US" sz="1800">
                <a:latin typeface="Consolas" panose="020B0609020204030204" pitchFamily="49" charset="0"/>
                <a:cs typeface="Consolas" panose="020B0609020204030204" pitchFamily="49" charset="0"/>
              </a:rPr>
              <a:t>   </a:t>
            </a:r>
            <a:r>
              <a:rPr lang="en-US" altLang="en-US" sz="1800" b="1">
                <a:solidFill>
                  <a:srgbClr val="7F0055"/>
                </a:solidFill>
                <a:latin typeface="Consolas" panose="020B0609020204030204" pitchFamily="49" charset="0"/>
                <a:ea typeface="Times New Roman" panose="02020603050405020304" pitchFamily="18" charset="0"/>
              </a:rPr>
              <a:t>public</a:t>
            </a:r>
            <a:r>
              <a:rPr lang="en-US" altLang="en-US" sz="1800">
                <a:latin typeface="Consolas" panose="020B0609020204030204" pitchFamily="49" charset="0"/>
                <a:cs typeface="Consolas" panose="020B0609020204030204" pitchFamily="49" charset="0"/>
              </a:rPr>
              <a:t> </a:t>
            </a:r>
            <a:r>
              <a:rPr lang="en-US" altLang="en-US" sz="1800" b="1">
                <a:solidFill>
                  <a:srgbClr val="7F0055"/>
                </a:solidFill>
                <a:latin typeface="Consolas" panose="020B0609020204030204" pitchFamily="49" charset="0"/>
                <a:ea typeface="Times New Roman" panose="02020603050405020304" pitchFamily="18" charset="0"/>
              </a:rPr>
              <a:t>static</a:t>
            </a:r>
            <a:r>
              <a:rPr lang="en-US" altLang="en-US" sz="1800">
                <a:latin typeface="Consolas" panose="020B0609020204030204" pitchFamily="49" charset="0"/>
                <a:cs typeface="Consolas" panose="020B0609020204030204" pitchFamily="49" charset="0"/>
              </a:rPr>
              <a:t> </a:t>
            </a:r>
            <a:r>
              <a:rPr lang="en-US" altLang="en-US" sz="1800" b="1">
                <a:solidFill>
                  <a:srgbClr val="7F0055"/>
                </a:solidFill>
                <a:latin typeface="Consolas" panose="020B0609020204030204" pitchFamily="49" charset="0"/>
                <a:ea typeface="Times New Roman" panose="02020603050405020304" pitchFamily="18" charset="0"/>
              </a:rPr>
              <a:t>void</a:t>
            </a:r>
            <a:r>
              <a:rPr lang="en-US" altLang="en-US" sz="1800">
                <a:latin typeface="Consolas" panose="020B0609020204030204" pitchFamily="49" charset="0"/>
                <a:cs typeface="Consolas" panose="020B0609020204030204" pitchFamily="49" charset="0"/>
              </a:rPr>
              <a:t> main(String[] args) {</a:t>
            </a:r>
          </a:p>
          <a:p>
            <a:pPr eaLnBrk="1" hangingPunct="1">
              <a:lnSpc>
                <a:spcPct val="100000"/>
              </a:lnSpc>
              <a:spcBef>
                <a:spcPts val="0"/>
              </a:spcBef>
              <a:buClr>
                <a:schemeClr val="bg2"/>
              </a:buClr>
              <a:buSzPct val="75000"/>
              <a:buFont typeface="Wingdings" pitchFamily="2" charset="2"/>
              <a:buNone/>
            </a:pPr>
            <a:r>
              <a:rPr lang="en-US" altLang="en-US" sz="1800">
                <a:latin typeface="Consolas" panose="020B0609020204030204" pitchFamily="49" charset="0"/>
                <a:cs typeface="Consolas" panose="020B0609020204030204" pitchFamily="49" charset="0"/>
              </a:rPr>
              <a:t>      BeatModelInterface model = </a:t>
            </a:r>
            <a:r>
              <a:rPr lang="en-US" altLang="en-US" sz="1800" b="1">
                <a:solidFill>
                  <a:srgbClr val="7F0055"/>
                </a:solidFill>
                <a:latin typeface="Consolas" panose="020B0609020204030204" pitchFamily="49" charset="0"/>
                <a:ea typeface="Times New Roman" panose="02020603050405020304" pitchFamily="18" charset="0"/>
              </a:rPr>
              <a:t>new</a:t>
            </a:r>
            <a:r>
              <a:rPr lang="en-US" altLang="en-US" sz="1800">
                <a:latin typeface="Consolas" panose="020B0609020204030204" pitchFamily="49" charset="0"/>
                <a:cs typeface="Consolas" panose="020B0609020204030204" pitchFamily="49" charset="0"/>
              </a:rPr>
              <a:t> BeatModel();</a:t>
            </a:r>
          </a:p>
          <a:p>
            <a:pPr eaLnBrk="1" hangingPunct="1">
              <a:lnSpc>
                <a:spcPct val="100000"/>
              </a:lnSpc>
              <a:spcBef>
                <a:spcPts val="0"/>
              </a:spcBef>
              <a:buClr>
                <a:schemeClr val="bg2"/>
              </a:buClr>
              <a:buSzPct val="75000"/>
              <a:buFont typeface="Wingdings" pitchFamily="2" charset="2"/>
              <a:buNone/>
            </a:pPr>
            <a:r>
              <a:rPr lang="en-US" altLang="en-US" sz="1800">
                <a:latin typeface="Consolas" panose="020B0609020204030204" pitchFamily="49" charset="0"/>
                <a:cs typeface="Consolas" panose="020B0609020204030204" pitchFamily="49" charset="0"/>
              </a:rPr>
              <a:t>      ControllerInterface controller = </a:t>
            </a:r>
            <a:r>
              <a:rPr lang="en-US" altLang="en-US" sz="1800" b="1">
                <a:solidFill>
                  <a:srgbClr val="7F0055"/>
                </a:solidFill>
                <a:latin typeface="Consolas" panose="020B0609020204030204" pitchFamily="49" charset="0"/>
                <a:ea typeface="Times New Roman" panose="02020603050405020304" pitchFamily="18" charset="0"/>
              </a:rPr>
              <a:t>new</a:t>
            </a:r>
            <a:r>
              <a:rPr lang="en-US" altLang="en-US" sz="1800">
                <a:latin typeface="Consolas" panose="020B0609020204030204" pitchFamily="49" charset="0"/>
                <a:cs typeface="Consolas" panose="020B0609020204030204" pitchFamily="49" charset="0"/>
              </a:rPr>
              <a:t> BeatController(model);</a:t>
            </a:r>
          </a:p>
          <a:p>
            <a:pPr eaLnBrk="1" hangingPunct="1">
              <a:lnSpc>
                <a:spcPct val="100000"/>
              </a:lnSpc>
              <a:spcBef>
                <a:spcPts val="0"/>
              </a:spcBef>
              <a:buClr>
                <a:schemeClr val="bg2"/>
              </a:buClr>
              <a:buSzPct val="75000"/>
              <a:buFont typeface="Wingdings" pitchFamily="2" charset="2"/>
              <a:buNone/>
            </a:pPr>
            <a:r>
              <a:rPr lang="en-US" altLang="en-US" sz="1800">
                <a:latin typeface="Consolas" panose="020B0609020204030204" pitchFamily="49" charset="0"/>
                <a:cs typeface="Consolas" panose="020B0609020204030204" pitchFamily="49" charset="0"/>
              </a:rPr>
              <a:t>   }</a:t>
            </a:r>
          </a:p>
          <a:p>
            <a:pPr eaLnBrk="1" hangingPunct="1">
              <a:lnSpc>
                <a:spcPct val="100000"/>
              </a:lnSpc>
              <a:spcBef>
                <a:spcPts val="0"/>
              </a:spcBef>
              <a:buClr>
                <a:schemeClr val="bg2"/>
              </a:buClr>
              <a:buSzPct val="75000"/>
              <a:buFont typeface="Wingdings" pitchFamily="2" charset="2"/>
              <a:buNone/>
            </a:pPr>
            <a:r>
              <a:rPr lang="en-US" altLang="en-US" sz="1800">
                <a:latin typeface="Consolas" panose="020B0609020204030204" pitchFamily="49" charset="0"/>
                <a:cs typeface="Consolas" panose="020B0609020204030204" pitchFamily="49" charset="0"/>
              </a:rPr>
              <a:t>}</a:t>
            </a:r>
          </a:p>
        </p:txBody>
      </p:sp>
      <p:sp>
        <p:nvSpPr>
          <p:cNvPr id="721925" name="Text Box 5"/>
          <p:cNvSpPr txBox="1">
            <a:spLocks noChangeArrowheads="1"/>
          </p:cNvSpPr>
          <p:nvPr/>
        </p:nvSpPr>
        <p:spPr bwMode="auto">
          <a:xfrm>
            <a:off x="6803571" y="1426254"/>
            <a:ext cx="1502229" cy="593725"/>
          </a:xfrm>
          <a:prstGeom prst="rect">
            <a:avLst/>
          </a:prstGeom>
          <a:solidFill>
            <a:schemeClr val="bg1"/>
          </a:solidFill>
          <a:ln w="12700" cap="rnd">
            <a:solidFill>
              <a:schemeClr val="tx1"/>
            </a:solidFill>
            <a:prstDash val="sysDot"/>
            <a:miter lim="800000"/>
            <a:headEnd/>
            <a:tailEnd/>
          </a:ln>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600">
                <a:solidFill>
                  <a:srgbClr val="000ED8"/>
                </a:solidFill>
                <a:latin typeface="Arial" panose="020B0604020202020204" pitchFamily="34" charset="0"/>
              </a:rPr>
              <a:t>First create the model…</a:t>
            </a:r>
          </a:p>
        </p:txBody>
      </p:sp>
      <p:sp>
        <p:nvSpPr>
          <p:cNvPr id="721927" name="Text Box 7"/>
          <p:cNvSpPr txBox="1">
            <a:spLocks noChangeArrowheads="1"/>
          </p:cNvSpPr>
          <p:nvPr/>
        </p:nvSpPr>
        <p:spPr bwMode="auto">
          <a:xfrm>
            <a:off x="3276599" y="3581400"/>
            <a:ext cx="4278085" cy="830997"/>
          </a:xfrm>
          <a:prstGeom prst="rect">
            <a:avLst/>
          </a:prstGeom>
          <a:solidFill>
            <a:schemeClr val="bg1"/>
          </a:solidFill>
          <a:ln w="12700" cap="rnd">
            <a:solidFill>
              <a:schemeClr val="tx1"/>
            </a:solidFill>
            <a:prstDash val="sysDot"/>
            <a:miter lim="800000"/>
            <a:headEnd/>
            <a:tailEnd/>
          </a:ln>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a:lnSpc>
                <a:spcPct val="100000"/>
              </a:lnSpc>
              <a:spcBef>
                <a:spcPct val="0"/>
              </a:spcBef>
              <a:buClrTx/>
              <a:buSzTx/>
              <a:buFontTx/>
              <a:buNone/>
            </a:pPr>
            <a:r>
              <a:rPr lang="en-US" altLang="en-US" sz="1600">
                <a:solidFill>
                  <a:srgbClr val="000ED8"/>
                </a:solidFill>
                <a:latin typeface="Arial" panose="020B0604020202020204" pitchFamily="34" charset="0"/>
              </a:rPr>
              <a:t> …then create a controller and pass it the model. Remember, the controller creates the view, so we don’t have to do that.</a:t>
            </a:r>
          </a:p>
        </p:txBody>
      </p:sp>
      <p:sp>
        <p:nvSpPr>
          <p:cNvPr id="721932" name="Freeform 12"/>
          <p:cNvSpPr>
            <a:spLocks/>
          </p:cNvSpPr>
          <p:nvPr/>
        </p:nvSpPr>
        <p:spPr bwMode="auto">
          <a:xfrm>
            <a:off x="6041571" y="2019979"/>
            <a:ext cx="762000" cy="222479"/>
          </a:xfrm>
          <a:custGeom>
            <a:avLst/>
            <a:gdLst>
              <a:gd name="T0" fmla="*/ 1536 w 1536"/>
              <a:gd name="T1" fmla="*/ 0 h 352"/>
              <a:gd name="T2" fmla="*/ 1200 w 1536"/>
              <a:gd name="T3" fmla="*/ 240 h 352"/>
              <a:gd name="T4" fmla="*/ 768 w 1536"/>
              <a:gd name="T5" fmla="*/ 336 h 352"/>
              <a:gd name="T6" fmla="*/ 0 w 1536"/>
              <a:gd name="T7" fmla="*/ 336 h 352"/>
              <a:gd name="T8" fmla="*/ 0 60000 65536"/>
              <a:gd name="T9" fmla="*/ 0 60000 65536"/>
              <a:gd name="T10" fmla="*/ 0 60000 65536"/>
              <a:gd name="T11" fmla="*/ 0 60000 65536"/>
              <a:gd name="T12" fmla="*/ 0 w 1536"/>
              <a:gd name="T13" fmla="*/ 0 h 352"/>
              <a:gd name="T14" fmla="*/ 1536 w 1536"/>
              <a:gd name="T15" fmla="*/ 352 h 352"/>
            </a:gdLst>
            <a:ahLst/>
            <a:cxnLst>
              <a:cxn ang="T8">
                <a:pos x="T0" y="T1"/>
              </a:cxn>
              <a:cxn ang="T9">
                <a:pos x="T2" y="T3"/>
              </a:cxn>
              <a:cxn ang="T10">
                <a:pos x="T4" y="T5"/>
              </a:cxn>
              <a:cxn ang="T11">
                <a:pos x="T6" y="T7"/>
              </a:cxn>
            </a:cxnLst>
            <a:rect l="T12" t="T13" r="T14" b="T15"/>
            <a:pathLst>
              <a:path w="1536" h="352">
                <a:moveTo>
                  <a:pt x="1536" y="0"/>
                </a:moveTo>
                <a:cubicBezTo>
                  <a:pt x="1432" y="92"/>
                  <a:pt x="1328" y="184"/>
                  <a:pt x="1200" y="240"/>
                </a:cubicBezTo>
                <a:cubicBezTo>
                  <a:pt x="1072" y="296"/>
                  <a:pt x="968" y="320"/>
                  <a:pt x="768" y="336"/>
                </a:cubicBezTo>
                <a:cubicBezTo>
                  <a:pt x="568" y="352"/>
                  <a:pt x="284" y="344"/>
                  <a:pt x="0" y="336"/>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no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eaLnBrk="1" hangingPunct="1"/>
            <a:endParaRPr lang="en-US" altLang="en-US"/>
          </a:p>
        </p:txBody>
      </p:sp>
      <p:sp>
        <p:nvSpPr>
          <p:cNvPr id="721933" name="Freeform 13"/>
          <p:cNvSpPr>
            <a:spLocks/>
          </p:cNvSpPr>
          <p:nvPr/>
        </p:nvSpPr>
        <p:spPr bwMode="auto">
          <a:xfrm>
            <a:off x="5334000" y="2590800"/>
            <a:ext cx="609600" cy="990600"/>
          </a:xfrm>
          <a:custGeom>
            <a:avLst/>
            <a:gdLst>
              <a:gd name="T0" fmla="*/ 240 w 240"/>
              <a:gd name="T1" fmla="*/ 576 h 576"/>
              <a:gd name="T2" fmla="*/ 192 w 240"/>
              <a:gd name="T3" fmla="*/ 432 h 576"/>
              <a:gd name="T4" fmla="*/ 144 w 240"/>
              <a:gd name="T5" fmla="*/ 480 h 576"/>
              <a:gd name="T6" fmla="*/ 0 w 240"/>
              <a:gd name="T7" fmla="*/ 0 h 576"/>
              <a:gd name="T8" fmla="*/ 0 60000 65536"/>
              <a:gd name="T9" fmla="*/ 0 60000 65536"/>
              <a:gd name="T10" fmla="*/ 0 60000 65536"/>
              <a:gd name="T11" fmla="*/ 0 60000 65536"/>
              <a:gd name="T12" fmla="*/ 0 w 240"/>
              <a:gd name="T13" fmla="*/ 0 h 576"/>
              <a:gd name="T14" fmla="*/ 240 w 240"/>
              <a:gd name="T15" fmla="*/ 576 h 576"/>
            </a:gdLst>
            <a:ahLst/>
            <a:cxnLst>
              <a:cxn ang="T8">
                <a:pos x="T0" y="T1"/>
              </a:cxn>
              <a:cxn ang="T9">
                <a:pos x="T2" y="T3"/>
              </a:cxn>
              <a:cxn ang="T10">
                <a:pos x="T4" y="T5"/>
              </a:cxn>
              <a:cxn ang="T11">
                <a:pos x="T6" y="T7"/>
              </a:cxn>
            </a:cxnLst>
            <a:rect l="T12" t="T13" r="T14" b="T15"/>
            <a:pathLst>
              <a:path w="240" h="576">
                <a:moveTo>
                  <a:pt x="240" y="576"/>
                </a:moveTo>
                <a:cubicBezTo>
                  <a:pt x="224" y="512"/>
                  <a:pt x="208" y="448"/>
                  <a:pt x="192" y="432"/>
                </a:cubicBezTo>
                <a:cubicBezTo>
                  <a:pt x="176" y="416"/>
                  <a:pt x="176" y="552"/>
                  <a:pt x="144" y="480"/>
                </a:cubicBezTo>
                <a:cubicBezTo>
                  <a:pt x="112" y="408"/>
                  <a:pt x="56" y="204"/>
                  <a:pt x="0" y="0"/>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6pPr>
            <a:lvl7pPr marL="29718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7pPr>
            <a:lvl8pPr marL="34290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8pPr>
            <a:lvl9pPr marL="3886200" indent="-228600" eaLnBrk="0" fontAlgn="base" hangingPunct="0">
              <a:lnSpc>
                <a:spcPct val="80000"/>
              </a:lnSpc>
              <a:spcBef>
                <a:spcPct val="30000"/>
              </a:spcBef>
              <a:spcAft>
                <a:spcPct val="0"/>
              </a:spcAft>
              <a:buClr>
                <a:schemeClr val="accent2"/>
              </a:buClr>
              <a:buSzPct val="80000"/>
              <a:buFont typeface="Wingdings" pitchFamily="2" charset="2"/>
              <a:buChar char="¨"/>
              <a:defRPr sz="2400">
                <a:solidFill>
                  <a:schemeClr val="tx1"/>
                </a:solidFill>
                <a:latin typeface="Times New Roman" pitchFamily="18" charset="0"/>
              </a:defRPr>
            </a:lvl9pPr>
          </a:lstStyle>
          <a:p>
            <a:pPr eaLnBrk="1" hangingPunct="1"/>
            <a:endParaRPr lang="en-US" altLang="en-US"/>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19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2193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219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219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1925" grpId="0" animBg="1"/>
      <p:bldP spid="721927" grpId="0" animBg="1"/>
      <p:bldP spid="721932" grpId="0" animBg="1"/>
      <p:bldP spid="72193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4"/>
          <p:cNvSpPr>
            <a:spLocks noGrp="1" noChangeArrowheads="1"/>
          </p:cNvSpPr>
          <p:nvPr>
            <p:ph type="title"/>
          </p:nvPr>
        </p:nvSpPr>
        <p:spPr/>
        <p:txBody>
          <a:bodyPr/>
          <a:lstStyle/>
          <a:p>
            <a:r>
              <a:rPr lang="en-US" altLang="en-US"/>
              <a:t>Summary</a:t>
            </a:r>
          </a:p>
        </p:txBody>
      </p:sp>
      <p:sp>
        <p:nvSpPr>
          <p:cNvPr id="44036" name="Rectangle 6"/>
          <p:cNvSpPr>
            <a:spLocks noGrp="1" noChangeArrowheads="1"/>
          </p:cNvSpPr>
          <p:nvPr>
            <p:ph idx="1"/>
          </p:nvPr>
        </p:nvSpPr>
        <p:spPr/>
        <p:txBody>
          <a:bodyPr>
            <a:normAutofit fontScale="92500" lnSpcReduction="20000"/>
          </a:bodyPr>
          <a:lstStyle/>
          <a:p>
            <a:r>
              <a:rPr lang="en-US" altLang="en-US" sz="2400"/>
              <a:t>The MVC Pattern is a compound pattern consisting of the Observer, Strategy and Composite patterns.</a:t>
            </a:r>
          </a:p>
          <a:p>
            <a:r>
              <a:rPr lang="en-US" altLang="en-US" sz="2400"/>
              <a:t>The model makes use of the Observer pattern so that it can keep observers updated, yet stay decoupled from them.</a:t>
            </a:r>
          </a:p>
          <a:p>
            <a:r>
              <a:rPr lang="en-US" altLang="en-US" sz="2400"/>
              <a:t>The controller is the strategy for the view. </a:t>
            </a:r>
            <a:br>
              <a:rPr lang="en-US" altLang="en-US" sz="2400"/>
            </a:br>
            <a:r>
              <a:rPr lang="en-US" altLang="en-US" sz="2400"/>
              <a:t>The view can use different implementations of the controller to get different behavior.</a:t>
            </a:r>
          </a:p>
          <a:p>
            <a:r>
              <a:rPr lang="en-US" altLang="en-US" sz="2400"/>
              <a:t>The view uses Composite Pattern to implement the user interface, which usually consists of nested components like panels, frames, and buttons.</a:t>
            </a:r>
          </a:p>
          <a:p>
            <a:r>
              <a:rPr lang="en-US" altLang="en-US" sz="2400"/>
              <a:t>These patterns work together to decouple the three players in the MVC model, which keeps designs clear and flexible.</a:t>
            </a:r>
          </a:p>
          <a:p>
            <a:r>
              <a:rPr lang="en-US" altLang="en-US" sz="2400"/>
              <a:t>The Adapter pattern can be used to adapt a new model to an existing view and controller.</a:t>
            </a:r>
          </a:p>
        </p:txBody>
      </p:sp>
      <p:sp>
        <p:nvSpPr>
          <p:cNvPr id="2" name="Date Placeholder 1"/>
          <p:cNvSpPr>
            <a:spLocks noGrp="1"/>
          </p:cNvSpPr>
          <p:nvPr>
            <p:ph type="dt" sz="half" idx="10"/>
          </p:nvPr>
        </p:nvSpPr>
        <p:spPr/>
        <p:txBody>
          <a:bodyPr/>
          <a:lstStyle/>
          <a:p>
            <a:r>
              <a:rPr lang="en-US" altLang="en-US"/>
              <a:t>20/12/2013</a:t>
            </a:r>
          </a:p>
        </p:txBody>
      </p:sp>
      <p:sp>
        <p:nvSpPr>
          <p:cNvPr id="4" name="Slide Number Placeholder 3"/>
          <p:cNvSpPr>
            <a:spLocks noGrp="1"/>
          </p:cNvSpPr>
          <p:nvPr>
            <p:ph type="sldNum" sz="quarter" idx="12"/>
          </p:nvPr>
        </p:nvSpPr>
        <p:spPr/>
        <p:txBody>
          <a:bodyPr/>
          <a:lstStyle/>
          <a:p>
            <a:fld id="{F699691D-852A-4885-8278-7AB83B05D97E}" type="slidenum">
              <a:rPr lang="en-US" altLang="en-US" smtClean="0"/>
              <a:pPr/>
              <a:t>41</a:t>
            </a:fld>
            <a:endParaRPr lang="en-US" altLang="en-US"/>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en-US" altLang="en-US"/>
              <a:t>The model</a:t>
            </a:r>
          </a:p>
        </p:txBody>
      </p:sp>
      <p:sp>
        <p:nvSpPr>
          <p:cNvPr id="7172" name="Rectangle 4"/>
          <p:cNvSpPr>
            <a:spLocks noGrp="1" noChangeArrowheads="1"/>
          </p:cNvSpPr>
          <p:nvPr>
            <p:ph idx="1"/>
          </p:nvPr>
        </p:nvSpPr>
        <p:spPr/>
        <p:txBody>
          <a:bodyPr/>
          <a:lstStyle/>
          <a:p>
            <a:r>
              <a:rPr lang="en-US" altLang="en-US"/>
              <a:t>Holds all the data, state and application logic.</a:t>
            </a:r>
          </a:p>
          <a:p>
            <a:r>
              <a:rPr lang="en-US" altLang="en-US"/>
              <a:t>It is built with no necessary concern for how it will "look and feel" when presented to the user. </a:t>
            </a:r>
          </a:p>
          <a:p>
            <a:r>
              <a:rPr lang="en-US" altLang="en-US"/>
              <a:t>It has a </a:t>
            </a:r>
            <a:r>
              <a:rPr lang="en-US" altLang="en-US" b="1" i="1">
                <a:solidFill>
                  <a:srgbClr val="3333FF"/>
                </a:solidFill>
              </a:rPr>
              <a:t>purely functional interface</a:t>
            </a:r>
            <a:r>
              <a:rPr lang="en-US" altLang="en-US"/>
              <a:t>, meaning that it has a set of public functions that can be used to achieve all of its functionality.</a:t>
            </a:r>
          </a:p>
        </p:txBody>
      </p:sp>
      <p:sp>
        <p:nvSpPr>
          <p:cNvPr id="2" name="Date Placeholder 1"/>
          <p:cNvSpPr>
            <a:spLocks noGrp="1"/>
          </p:cNvSpPr>
          <p:nvPr>
            <p:ph type="dt" sz="half" idx="10"/>
          </p:nvPr>
        </p:nvSpPr>
        <p:spPr/>
        <p:txBody>
          <a:bodyPr/>
          <a:lstStyle/>
          <a:p>
            <a:r>
              <a:rPr lang="en-US" altLang="en-US"/>
              <a:t>20/12/2013</a:t>
            </a:r>
          </a:p>
        </p:txBody>
      </p:sp>
      <p:sp>
        <p:nvSpPr>
          <p:cNvPr id="4" name="Slide Number Placeholder 3"/>
          <p:cNvSpPr>
            <a:spLocks noGrp="1"/>
          </p:cNvSpPr>
          <p:nvPr>
            <p:ph type="sldNum" sz="quarter" idx="12"/>
          </p:nvPr>
        </p:nvSpPr>
        <p:spPr/>
        <p:txBody>
          <a:bodyPr/>
          <a:lstStyle/>
          <a:p>
            <a:fld id="{F699691D-852A-4885-8278-7AB83B05D97E}" type="slidenum">
              <a:rPr lang="en-US" altLang="en-US" smtClean="0"/>
              <a:pPr/>
              <a:t>5</a:t>
            </a:fld>
            <a:endParaRPr lang="en-US" altLang="en-US"/>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r>
              <a:rPr lang="en-US" altLang="en-US"/>
              <a:t>Views</a:t>
            </a:r>
          </a:p>
        </p:txBody>
      </p:sp>
      <p:sp>
        <p:nvSpPr>
          <p:cNvPr id="8196" name="Rectangle 4"/>
          <p:cNvSpPr>
            <a:spLocks noGrp="1" noChangeArrowheads="1"/>
          </p:cNvSpPr>
          <p:nvPr>
            <p:ph idx="1"/>
          </p:nvPr>
        </p:nvSpPr>
        <p:spPr/>
        <p:txBody>
          <a:bodyPr/>
          <a:lstStyle/>
          <a:p>
            <a:r>
              <a:rPr lang="en-US" altLang="en-US"/>
              <a:t>Provides graphical user interface (GUI) components for a model and presentation of information to the user.</a:t>
            </a:r>
          </a:p>
          <a:p>
            <a:r>
              <a:rPr lang="en-US" altLang="en-US"/>
              <a:t>The view retrieves data from the model and updates its presentations when data has been changed in one of the other views.</a:t>
            </a:r>
          </a:p>
          <a:p>
            <a:r>
              <a:rPr lang="en-US" altLang="en-US"/>
              <a:t>When a user manipulates a view of a model, the view informs a controller of the desired change.</a:t>
            </a:r>
          </a:p>
        </p:txBody>
      </p:sp>
      <p:sp>
        <p:nvSpPr>
          <p:cNvPr id="2" name="Date Placeholder 1"/>
          <p:cNvSpPr>
            <a:spLocks noGrp="1"/>
          </p:cNvSpPr>
          <p:nvPr>
            <p:ph type="dt" sz="half" idx="10"/>
          </p:nvPr>
        </p:nvSpPr>
        <p:spPr/>
        <p:txBody>
          <a:bodyPr/>
          <a:lstStyle/>
          <a:p>
            <a:r>
              <a:rPr lang="en-US" altLang="en-US"/>
              <a:t>20/12/2013</a:t>
            </a:r>
          </a:p>
        </p:txBody>
      </p:sp>
      <p:sp>
        <p:nvSpPr>
          <p:cNvPr id="4" name="Slide Number Placeholder 3"/>
          <p:cNvSpPr>
            <a:spLocks noGrp="1"/>
          </p:cNvSpPr>
          <p:nvPr>
            <p:ph type="sldNum" sz="quarter" idx="12"/>
          </p:nvPr>
        </p:nvSpPr>
        <p:spPr/>
        <p:txBody>
          <a:bodyPr/>
          <a:lstStyle/>
          <a:p>
            <a:fld id="{F699691D-852A-4885-8278-7AB83B05D97E}" type="slidenum">
              <a:rPr lang="en-US" altLang="en-US" smtClean="0"/>
              <a:pPr/>
              <a:t>6</a:t>
            </a:fld>
            <a:endParaRPr lang="en-US" altLang="en-US"/>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altLang="en-US"/>
              <a:t>Controllers </a:t>
            </a:r>
          </a:p>
        </p:txBody>
      </p:sp>
      <p:sp>
        <p:nvSpPr>
          <p:cNvPr id="9220" name="Rectangle 5"/>
          <p:cNvSpPr>
            <a:spLocks noGrp="1" noChangeArrowheads="1"/>
          </p:cNvSpPr>
          <p:nvPr>
            <p:ph idx="1"/>
          </p:nvPr>
        </p:nvSpPr>
        <p:spPr/>
        <p:txBody>
          <a:bodyPr/>
          <a:lstStyle/>
          <a:p>
            <a:pPr>
              <a:lnSpc>
                <a:spcPct val="90000"/>
              </a:lnSpc>
            </a:pPr>
            <a:r>
              <a:rPr lang="en-US" altLang="en-US"/>
              <a:t>Translates interactions with the view into actions to be performed by the model.</a:t>
            </a:r>
          </a:p>
          <a:p>
            <a:pPr lvl="1">
              <a:lnSpc>
                <a:spcPct val="90000"/>
              </a:lnSpc>
            </a:pPr>
            <a:r>
              <a:rPr lang="en-US" altLang="en-US"/>
              <a:t>In a stand-alone GUI client, user interactions could be button clicks or menu selections, </a:t>
            </a:r>
          </a:p>
          <a:p>
            <a:pPr>
              <a:lnSpc>
                <a:spcPct val="90000"/>
              </a:lnSpc>
            </a:pPr>
            <a:r>
              <a:rPr lang="en-US" altLang="en-US"/>
              <a:t>The actions performed by the model include activating business processes or changing the state of the model. </a:t>
            </a:r>
          </a:p>
          <a:p>
            <a:pPr lvl="1">
              <a:lnSpc>
                <a:spcPct val="90000"/>
              </a:lnSpc>
            </a:pPr>
            <a:r>
              <a:rPr lang="en-US" altLang="en-US"/>
              <a:t>Based on the user interactions and the outcome of the model actions, the controller responds by selecting an appropriate view. </a:t>
            </a:r>
          </a:p>
          <a:p>
            <a:pPr lvl="1">
              <a:lnSpc>
                <a:spcPct val="90000"/>
              </a:lnSpc>
            </a:pPr>
            <a:r>
              <a:rPr lang="en-US" altLang="en-US"/>
              <a:t>These may cause changes to the information and in turn trigger updates in all the views ensuring that they are all up to date.</a:t>
            </a:r>
          </a:p>
        </p:txBody>
      </p:sp>
      <p:sp>
        <p:nvSpPr>
          <p:cNvPr id="2" name="Date Placeholder 1"/>
          <p:cNvSpPr>
            <a:spLocks noGrp="1"/>
          </p:cNvSpPr>
          <p:nvPr>
            <p:ph type="dt" sz="half" idx="10"/>
          </p:nvPr>
        </p:nvSpPr>
        <p:spPr/>
        <p:txBody>
          <a:bodyPr/>
          <a:lstStyle/>
          <a:p>
            <a:r>
              <a:rPr lang="en-US" altLang="en-US"/>
              <a:t>20/12/2013</a:t>
            </a:r>
          </a:p>
        </p:txBody>
      </p:sp>
      <p:sp>
        <p:nvSpPr>
          <p:cNvPr id="4" name="Slide Number Placeholder 3"/>
          <p:cNvSpPr>
            <a:spLocks noGrp="1"/>
          </p:cNvSpPr>
          <p:nvPr>
            <p:ph type="sldNum" sz="quarter" idx="12"/>
          </p:nvPr>
        </p:nvSpPr>
        <p:spPr/>
        <p:txBody>
          <a:bodyPr/>
          <a:lstStyle/>
          <a:p>
            <a:fld id="{F699691D-852A-4885-8278-7AB83B05D97E}" type="slidenum">
              <a:rPr lang="en-US" altLang="en-US" smtClean="0"/>
              <a:pPr/>
              <a:t>7</a:t>
            </a:fld>
            <a:endParaRPr lang="en-US" altLang="en-US"/>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6" name="Rectangle 4"/>
          <p:cNvSpPr>
            <a:spLocks noGrp="1" noChangeArrowheads="1"/>
          </p:cNvSpPr>
          <p:nvPr>
            <p:ph type="title"/>
          </p:nvPr>
        </p:nvSpPr>
        <p:spPr/>
        <p:txBody>
          <a:bodyPr/>
          <a:lstStyle/>
          <a:p>
            <a:r>
              <a:rPr lang="en-US" altLang="en-US"/>
              <a:t>MVC pattern: How It Works</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253792" y="1524000"/>
            <a:ext cx="6636416"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r>
              <a:rPr lang="en-US" altLang="en-US"/>
              <a:t>20/12/2013</a:t>
            </a:r>
          </a:p>
        </p:txBody>
      </p:sp>
      <p:sp>
        <p:nvSpPr>
          <p:cNvPr id="4" name="Slide Number Placeholder 3"/>
          <p:cNvSpPr>
            <a:spLocks noGrp="1"/>
          </p:cNvSpPr>
          <p:nvPr>
            <p:ph type="sldNum" sz="quarter" idx="12"/>
          </p:nvPr>
        </p:nvSpPr>
        <p:spPr/>
        <p:txBody>
          <a:bodyPr/>
          <a:lstStyle/>
          <a:p>
            <a:fld id="{F699691D-852A-4885-8278-7AB83B05D97E}" type="slidenum">
              <a:rPr lang="en-US" altLang="en-US" smtClean="0"/>
              <a:pPr/>
              <a:t>8</a:t>
            </a:fld>
            <a:endParaRPr lang="en-US" altLang="en-US"/>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4"/>
          <p:cNvSpPr>
            <a:spLocks noGrp="1" noChangeArrowheads="1"/>
          </p:cNvSpPr>
          <p:nvPr>
            <p:ph type="title"/>
          </p:nvPr>
        </p:nvSpPr>
        <p:spPr/>
        <p:txBody>
          <a:bodyPr/>
          <a:lstStyle/>
          <a:p>
            <a:r>
              <a:rPr lang="en-US" altLang="en-US"/>
              <a:t>Implement MVC pattern</a:t>
            </a:r>
          </a:p>
        </p:txBody>
      </p:sp>
      <p:sp>
        <p:nvSpPr>
          <p:cNvPr id="2" name="Date Placeholder 1"/>
          <p:cNvSpPr>
            <a:spLocks noGrp="1"/>
          </p:cNvSpPr>
          <p:nvPr>
            <p:ph type="dt" sz="half" idx="10"/>
          </p:nvPr>
        </p:nvSpPr>
        <p:spPr/>
        <p:txBody>
          <a:bodyPr/>
          <a:lstStyle/>
          <a:p>
            <a:r>
              <a:rPr lang="en-US" altLang="en-US"/>
              <a:t>20/12/2013</a:t>
            </a:r>
          </a:p>
        </p:txBody>
      </p:sp>
      <p:sp>
        <p:nvSpPr>
          <p:cNvPr id="4" name="Slide Number Placeholder 3"/>
          <p:cNvSpPr>
            <a:spLocks noGrp="1"/>
          </p:cNvSpPr>
          <p:nvPr>
            <p:ph type="sldNum" sz="quarter" idx="12"/>
          </p:nvPr>
        </p:nvSpPr>
        <p:spPr/>
        <p:txBody>
          <a:bodyPr/>
          <a:lstStyle/>
          <a:p>
            <a:fld id="{7F01792E-E134-4F17-8333-A034838C7344}" type="slidenum">
              <a:rPr lang="en-US" altLang="en-US" smtClean="0"/>
              <a:pPr/>
              <a:t>9</a:t>
            </a:fld>
            <a:endParaRPr lang="en-US" altLang="en-US"/>
          </a:p>
        </p:txBody>
      </p:sp>
    </p:spTree>
  </p:cSld>
  <p:clrMapOvr>
    <a:masterClrMapping/>
  </p:clrMapOvr>
  <p:transition spd="slow"/>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1-OO-Basics</Template>
  <TotalTime>6845</TotalTime>
  <Words>3884</Words>
  <Application>Microsoft Office PowerPoint</Application>
  <PresentationFormat>On-screen Show (4:3)</PresentationFormat>
  <Paragraphs>533</Paragraphs>
  <Slides>41</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41</vt:i4>
      </vt:variant>
    </vt:vector>
  </HeadingPairs>
  <TitlesOfParts>
    <vt:vector size="52" baseType="lpstr">
      <vt:lpstr>Arial</vt:lpstr>
      <vt:lpstr>Arial Black</vt:lpstr>
      <vt:lpstr>Arial Narrow</vt:lpstr>
      <vt:lpstr>Arial-Rounded</vt:lpstr>
      <vt:lpstr>Calibri</vt:lpstr>
      <vt:lpstr>Consolas</vt:lpstr>
      <vt:lpstr>Tahoma</vt:lpstr>
      <vt:lpstr>Times</vt:lpstr>
      <vt:lpstr>Times New Roman</vt:lpstr>
      <vt:lpstr>Wingdings</vt:lpstr>
      <vt:lpstr>Theme1</vt:lpstr>
      <vt:lpstr>Model-View-Controller Pattern</vt:lpstr>
      <vt:lpstr>Model-View-Controller Overview</vt:lpstr>
      <vt:lpstr>Model-View-Controller Overview</vt:lpstr>
      <vt:lpstr>Model-View-Controller architecture </vt:lpstr>
      <vt:lpstr>The model</vt:lpstr>
      <vt:lpstr>Views</vt:lpstr>
      <vt:lpstr>Controllers </vt:lpstr>
      <vt:lpstr>MVC pattern: How It Works</vt:lpstr>
      <vt:lpstr>Implement MVC pattern</vt:lpstr>
      <vt:lpstr>Simple MVC</vt:lpstr>
      <vt:lpstr>Simple MVC using Adapter</vt:lpstr>
      <vt:lpstr>Simple MVC using Adapter</vt:lpstr>
      <vt:lpstr>Simple MVC Example</vt:lpstr>
      <vt:lpstr>Class Diagram</vt:lpstr>
      <vt:lpstr>Implement TemCalcModel</vt:lpstr>
      <vt:lpstr>Implement Adater</vt:lpstr>
      <vt:lpstr>MVC As An Aggregate Design Pattern</vt:lpstr>
      <vt:lpstr>MVC pattern structure</vt:lpstr>
      <vt:lpstr>MVC pattern structure</vt:lpstr>
      <vt:lpstr>MVC Example - MP3 player</vt:lpstr>
      <vt:lpstr>Model View Controller</vt:lpstr>
      <vt:lpstr>A Closer Look….</vt:lpstr>
      <vt:lpstr>Observer</vt:lpstr>
      <vt:lpstr>Strategy</vt:lpstr>
      <vt:lpstr>Composite</vt:lpstr>
      <vt:lpstr>Example: Using MVC to control the beat…</vt:lpstr>
      <vt:lpstr>The Controller is in the middle…</vt:lpstr>
      <vt:lpstr>Lets not forget the model underneath</vt:lpstr>
      <vt:lpstr>Putting the pieces together</vt:lpstr>
      <vt:lpstr>Beat Model</vt:lpstr>
      <vt:lpstr>DJView</vt:lpstr>
      <vt:lpstr>Beat Controler</vt:lpstr>
      <vt:lpstr>Building the pieces</vt:lpstr>
      <vt:lpstr>BeatModel class….</vt:lpstr>
      <vt:lpstr>The view</vt:lpstr>
      <vt:lpstr>Implementing the View (just an outline!)</vt:lpstr>
      <vt:lpstr>The DJView continued…</vt:lpstr>
      <vt:lpstr>Now for the Controller….</vt:lpstr>
      <vt:lpstr>The Controller</vt:lpstr>
      <vt:lpstr>Putting it all together…</vt:lpstr>
      <vt:lpstr>Summary</vt:lpstr>
    </vt:vector>
  </TitlesOfParts>
  <Company>DHNL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OOD</dc:title>
  <dc:creator>Le Phi Hung</dc:creator>
  <cp:lastModifiedBy>Hung Le Phi</cp:lastModifiedBy>
  <cp:revision>307</cp:revision>
  <cp:lastPrinted>2023-02-08T05:52:38Z</cp:lastPrinted>
  <dcterms:created xsi:type="dcterms:W3CDTF">2001-09-08T14:56:10Z</dcterms:created>
  <dcterms:modified xsi:type="dcterms:W3CDTF">2024-05-21T04:40:19Z</dcterms:modified>
</cp:coreProperties>
</file>