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74" r:id="rId2"/>
    <p:sldId id="260" r:id="rId3"/>
    <p:sldId id="261" r:id="rId4"/>
    <p:sldId id="262" r:id="rId5"/>
    <p:sldId id="264" r:id="rId6"/>
    <p:sldId id="266" r:id="rId7"/>
    <p:sldId id="263" r:id="rId8"/>
    <p:sldId id="265" r:id="rId9"/>
    <p:sldId id="267" r:id="rId10"/>
    <p:sldId id="269" r:id="rId11"/>
    <p:sldId id="271" r:id="rId12"/>
    <p:sldId id="273" r:id="rId13"/>
    <p:sldId id="285" r:id="rId14"/>
    <p:sldId id="296" r:id="rId15"/>
    <p:sldId id="287" r:id="rId16"/>
    <p:sldId id="297" r:id="rId17"/>
    <p:sldId id="256" r:id="rId18"/>
    <p:sldId id="290" r:id="rId19"/>
    <p:sldId id="291" r:id="rId20"/>
    <p:sldId id="292" r:id="rId21"/>
    <p:sldId id="294" r:id="rId22"/>
    <p:sldId id="275" r:id="rId2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1" autoAdjust="0"/>
    <p:restoredTop sz="94660"/>
  </p:normalViewPr>
  <p:slideViewPr>
    <p:cSldViewPr snapToGrid="0">
      <p:cViewPr varScale="1">
        <p:scale>
          <a:sx n="87" d="100"/>
          <a:sy n="87" d="100"/>
        </p:scale>
        <p:origin x="586" y="58"/>
      </p:cViewPr>
      <p:guideLst/>
    </p:cSldViewPr>
  </p:slideViewPr>
  <p:notesTextViewPr>
    <p:cViewPr>
      <p:scale>
        <a:sx n="1" d="1"/>
        <a:sy n="1" d="1"/>
      </p:scale>
      <p:origin x="0" y="0"/>
    </p:cViewPr>
  </p:notesTextViewPr>
  <p:notesViewPr>
    <p:cSldViewPr snapToGrid="0">
      <p:cViewPr varScale="1">
        <p:scale>
          <a:sx n="66" d="100"/>
          <a:sy n="66" d="100"/>
        </p:scale>
        <p:origin x="313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89372D-65C5-41A5-8789-5E851D7A2182}" type="datetimeFigureOut">
              <a:rPr lang="en-US" smtClean="0"/>
              <a:t>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FFFB2D4-3C95-4F38-BEB5-00CF4127B0C3}" type="slidenum">
              <a:rPr lang="en-US" smtClean="0"/>
              <a:t>‹#›</a:t>
            </a:fld>
            <a:endParaRPr lang="en-US"/>
          </a:p>
        </p:txBody>
      </p:sp>
    </p:spTree>
    <p:extLst>
      <p:ext uri="{BB962C8B-B14F-4D97-AF65-F5344CB8AC3E}">
        <p14:creationId xmlns:p14="http://schemas.microsoft.com/office/powerpoint/2010/main" val="3043962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3C5D41-F9A2-4306-9834-885D381534B7}"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71CA0-22ED-4280-A523-43F503E87C56}" type="slidenum">
              <a:rPr lang="en-US" smtClean="0"/>
              <a:t>‹#›</a:t>
            </a:fld>
            <a:endParaRPr lang="en-US"/>
          </a:p>
        </p:txBody>
      </p:sp>
    </p:spTree>
    <p:extLst>
      <p:ext uri="{BB962C8B-B14F-4D97-AF65-F5344CB8AC3E}">
        <p14:creationId xmlns:p14="http://schemas.microsoft.com/office/powerpoint/2010/main" val="258223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3302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002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6669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488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946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123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62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5859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6993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941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204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305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369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FC7D-485F-AAD4-22FB-AC93D4647E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4434405D-4446-21C6-9DBE-4B92E10947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9F5E345B-9EC0-A6F3-E96E-391F6E1B770F}"/>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5" name="Footer Placeholder 4">
            <a:extLst>
              <a:ext uri="{FF2B5EF4-FFF2-40B4-BE49-F238E27FC236}">
                <a16:creationId xmlns:a16="http://schemas.microsoft.com/office/drawing/2014/main" id="{E31219F5-4372-1B84-AAD9-05BA0C24242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9B24D15-2D33-E3E8-86B4-62FE76CF5209}"/>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212810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0AA7-9328-C07D-73D7-BE4E15AA4741}"/>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90A024F2-A67C-5C10-59AF-2F67282710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CDD8439-6695-5E1C-1BA2-2856B91D02D5}"/>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5" name="Footer Placeholder 4">
            <a:extLst>
              <a:ext uri="{FF2B5EF4-FFF2-40B4-BE49-F238E27FC236}">
                <a16:creationId xmlns:a16="http://schemas.microsoft.com/office/drawing/2014/main" id="{A72D2DAF-3342-9172-9EA0-AF758BB1D51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1C629F0-289B-5ECF-858E-7DBF480E2DEF}"/>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214091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8FC917-4D66-FE80-7CB9-6E7BFFF55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466D015-BEE5-D7C1-CB9A-6587605C24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C15F5A4-7FEF-1223-E40E-2141A814B124}"/>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5" name="Footer Placeholder 4">
            <a:extLst>
              <a:ext uri="{FF2B5EF4-FFF2-40B4-BE49-F238E27FC236}">
                <a16:creationId xmlns:a16="http://schemas.microsoft.com/office/drawing/2014/main" id="{5655F58D-6901-88C1-40E5-54A8BB900F1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235FEAA-929C-4834-5A06-F36667F43FC4}"/>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2704011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ray">
  <p:cSld name="Gray">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1" name="Google Shape;71;p19"/>
          <p:cNvSpPr/>
          <p:nvPr/>
        </p:nvSpPr>
        <p:spPr>
          <a:xfrm>
            <a:off x="0" y="438833"/>
            <a:ext cx="92400" cy="1004000"/>
          </a:xfrm>
          <a:prstGeom prst="rect">
            <a:avLst/>
          </a:prstGeom>
          <a:solidFill>
            <a:srgbClr val="9AA0A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95449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Yellow">
  <p:cSld name="Yellow">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5" name="Google Shape;65;p17"/>
          <p:cNvSpPr/>
          <p:nvPr/>
        </p:nvSpPr>
        <p:spPr>
          <a:xfrm>
            <a:off x="0" y="438833"/>
            <a:ext cx="92400" cy="1004000"/>
          </a:xfrm>
          <a:prstGeom prst="rect">
            <a:avLst/>
          </a:prstGeom>
          <a:solidFill>
            <a:srgbClr val="FBBC0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59648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reen">
  <p:cSld name="Green">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8" name="Google Shape;68;p18"/>
          <p:cNvSpPr/>
          <p:nvPr/>
        </p:nvSpPr>
        <p:spPr>
          <a:xfrm>
            <a:off x="0" y="438833"/>
            <a:ext cx="92400" cy="1004000"/>
          </a:xfrm>
          <a:prstGeom prst="rect">
            <a:avLst/>
          </a:prstGeom>
          <a:solidFill>
            <a:srgbClr val="34A85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135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6D37E-F9A9-263B-0D86-8F3BF87F22D4}"/>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E7900780-0D46-08FB-7CDB-C355771E81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B6460B1-0846-DE61-F3AE-B804A530310D}"/>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5" name="Footer Placeholder 4">
            <a:extLst>
              <a:ext uri="{FF2B5EF4-FFF2-40B4-BE49-F238E27FC236}">
                <a16:creationId xmlns:a16="http://schemas.microsoft.com/office/drawing/2014/main" id="{0D52D3F7-A7B2-6565-2B95-FE4D69D715E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C5C0E9F-823F-209F-D8A5-F9E91D98E7A0}"/>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85336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0F4D-4C9B-DCFB-0D93-161C930511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19C530C0-EBF1-ADA0-EA4C-AA475683AC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DE1CA-0148-F2B5-84C6-D1280E62468C}"/>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5" name="Footer Placeholder 4">
            <a:extLst>
              <a:ext uri="{FF2B5EF4-FFF2-40B4-BE49-F238E27FC236}">
                <a16:creationId xmlns:a16="http://schemas.microsoft.com/office/drawing/2014/main" id="{8088EA1F-1D2A-2A37-92B4-80DE9D65E3E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EF1737F-5291-A39E-65B5-3AB17B985CDA}"/>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413319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5F6A-9AD8-71F8-9D8E-1246A828B3F6}"/>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41AA8EDA-C4FF-25DD-5A7C-61D510E6D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B2E8CBAA-73EA-1643-A232-3BA0480F23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03575A5C-A855-0AE0-824C-878F45DD888E}"/>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6" name="Footer Placeholder 5">
            <a:extLst>
              <a:ext uri="{FF2B5EF4-FFF2-40B4-BE49-F238E27FC236}">
                <a16:creationId xmlns:a16="http://schemas.microsoft.com/office/drawing/2014/main" id="{DA9D124D-8280-CE69-DC27-4027C29E8F82}"/>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22C3797-B24D-0B3A-F2C6-66E7C196BD45}"/>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128443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8500-D520-8825-44D0-A2C0C99C7E58}"/>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F673979B-1722-2744-F3B3-70B78A794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505B0-E753-3F8E-5139-D776A7C18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BFF0DD2B-D930-C2B8-2CF8-AD04B7C4F0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9299A4-1345-8A9C-C023-ECE794286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1CC006F0-2974-B606-1450-7903B92285CD}"/>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8" name="Footer Placeholder 7">
            <a:extLst>
              <a:ext uri="{FF2B5EF4-FFF2-40B4-BE49-F238E27FC236}">
                <a16:creationId xmlns:a16="http://schemas.microsoft.com/office/drawing/2014/main" id="{F11961CC-32FE-090E-C028-C01E0F7107E6}"/>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FDAFE275-4D7B-408F-72FA-0A4B2D483296}"/>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72168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F3A0-CCDC-39AE-34F3-8C5062B92CE3}"/>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CD32C8DB-D7D5-3B3A-6057-9072C0655840}"/>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4" name="Footer Placeholder 3">
            <a:extLst>
              <a:ext uri="{FF2B5EF4-FFF2-40B4-BE49-F238E27FC236}">
                <a16:creationId xmlns:a16="http://schemas.microsoft.com/office/drawing/2014/main" id="{8899173F-0203-F1E9-1E16-CE49AE9C8040}"/>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7A7694B0-7498-B647-F5B6-CEC367ED2AF0}"/>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390016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0B5889-9203-E2FF-360E-DFBFEBBBD5D5}"/>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3" name="Footer Placeholder 2">
            <a:extLst>
              <a:ext uri="{FF2B5EF4-FFF2-40B4-BE49-F238E27FC236}">
                <a16:creationId xmlns:a16="http://schemas.microsoft.com/office/drawing/2014/main" id="{31698981-AD8A-C8A7-755C-CE5D72DC23CE}"/>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9602C2F-C71A-177E-6B48-F0298E16D4AC}"/>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4742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D287F-C311-34B3-E838-1190FF464C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4DB0AFE9-8B84-C86E-0E48-35890C165B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0523DE93-CD71-5DB9-0D7D-B1E4D0E65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4BFF1-CD56-4F74-A4D8-ABCCE220EBBB}"/>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6" name="Footer Placeholder 5">
            <a:extLst>
              <a:ext uri="{FF2B5EF4-FFF2-40B4-BE49-F238E27FC236}">
                <a16:creationId xmlns:a16="http://schemas.microsoft.com/office/drawing/2014/main" id="{92D739BA-D44C-294A-1435-068BA2ED666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33D97A9F-098F-3E91-8810-4A8B78A85F3C}"/>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2893710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F515C-7C43-7A22-D096-12C7847B57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6E9DFA1C-A298-4367-5ABE-4D50FB489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2680B4CF-CE90-6100-5A7C-453CDBFA0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DF9C8-8491-27A8-3676-9D77823B9BC3}"/>
              </a:ext>
            </a:extLst>
          </p:cNvPr>
          <p:cNvSpPr>
            <a:spLocks noGrp="1"/>
          </p:cNvSpPr>
          <p:nvPr>
            <p:ph type="dt" sz="half" idx="10"/>
          </p:nvPr>
        </p:nvSpPr>
        <p:spPr/>
        <p:txBody>
          <a:bodyPr/>
          <a:lstStyle/>
          <a:p>
            <a:fld id="{44CA6E64-96B6-4F97-A55B-6C7EEF202F13}" type="datetimeFigureOut">
              <a:rPr lang="vi-VN" smtClean="0"/>
              <a:t>05/01/2024</a:t>
            </a:fld>
            <a:endParaRPr lang="vi-VN"/>
          </a:p>
        </p:txBody>
      </p:sp>
      <p:sp>
        <p:nvSpPr>
          <p:cNvPr id="6" name="Footer Placeholder 5">
            <a:extLst>
              <a:ext uri="{FF2B5EF4-FFF2-40B4-BE49-F238E27FC236}">
                <a16:creationId xmlns:a16="http://schemas.microsoft.com/office/drawing/2014/main" id="{0A3F7DF3-4AE8-A615-E936-859C228537C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2EAB81C-D7E8-B883-B15B-FEB06932009E}"/>
              </a:ext>
            </a:extLst>
          </p:cNvPr>
          <p:cNvSpPr>
            <a:spLocks noGrp="1"/>
          </p:cNvSpPr>
          <p:nvPr>
            <p:ph type="sldNum" sz="quarter" idx="12"/>
          </p:nvPr>
        </p:nvSpPr>
        <p:spPr/>
        <p:txBody>
          <a:bodyPr/>
          <a:lstStyle/>
          <a:p>
            <a:fld id="{B8C8015D-4E40-420C-B6D5-C8B252B08243}" type="slidenum">
              <a:rPr lang="vi-VN" smtClean="0"/>
              <a:t>‹#›</a:t>
            </a:fld>
            <a:endParaRPr lang="vi-VN"/>
          </a:p>
        </p:txBody>
      </p:sp>
    </p:spTree>
    <p:extLst>
      <p:ext uri="{BB962C8B-B14F-4D97-AF65-F5344CB8AC3E}">
        <p14:creationId xmlns:p14="http://schemas.microsoft.com/office/powerpoint/2010/main" val="3910713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C39C44-6CBB-A1F6-A269-80500D33B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09E2943-E328-FDDE-B7BA-C3C7E0B6BF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35E6BDC-088B-243A-B1A3-F82BDD7FA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CA6E64-96B6-4F97-A55B-6C7EEF202F13}" type="datetimeFigureOut">
              <a:rPr lang="vi-VN" smtClean="0"/>
              <a:t>05/01/2024</a:t>
            </a:fld>
            <a:endParaRPr lang="vi-VN"/>
          </a:p>
        </p:txBody>
      </p:sp>
      <p:sp>
        <p:nvSpPr>
          <p:cNvPr id="5" name="Footer Placeholder 4">
            <a:extLst>
              <a:ext uri="{FF2B5EF4-FFF2-40B4-BE49-F238E27FC236}">
                <a16:creationId xmlns:a16="http://schemas.microsoft.com/office/drawing/2014/main" id="{E7FA519C-5911-AA5B-DF1B-2A6723527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0B1F5D3D-3DE2-1ACF-D921-8E570EBC76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C8015D-4E40-420C-B6D5-C8B252B08243}" type="slidenum">
              <a:rPr lang="vi-VN" smtClean="0"/>
              <a:t>‹#›</a:t>
            </a:fld>
            <a:endParaRPr lang="vi-VN"/>
          </a:p>
        </p:txBody>
      </p:sp>
    </p:spTree>
    <p:extLst>
      <p:ext uri="{BB962C8B-B14F-4D97-AF65-F5344CB8AC3E}">
        <p14:creationId xmlns:p14="http://schemas.microsoft.com/office/powerpoint/2010/main" val="102903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1273" y="734436"/>
            <a:ext cx="10132291" cy="2387600"/>
          </a:xfrm>
        </p:spPr>
        <p:txBody>
          <a:bodyPr>
            <a:normAutofit fontScale="90000"/>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ĐỒ ÁN GIAO TIẾP NGƯỜI MÁY</a:t>
            </a:r>
            <a:br>
              <a:rPr lang="en-US" dirty="0">
                <a:solidFill>
                  <a:schemeClr val="tx1">
                    <a:lumMod val="95000"/>
                    <a:lumOff val="5000"/>
                  </a:schemeClr>
                </a:solidFill>
                <a:latin typeface="Times New Roman" panose="02020603050405020304" pitchFamily="18" charset="0"/>
                <a:cs typeface="Times New Roman" panose="02020603050405020304" pitchFamily="18" charset="0"/>
              </a:rPr>
            </a:br>
            <a:r>
              <a:rPr lang="en-US" dirty="0">
                <a:solidFill>
                  <a:schemeClr val="tx1">
                    <a:lumMod val="95000"/>
                    <a:lumOff val="5000"/>
                  </a:schemeClr>
                </a:solidFill>
                <a:latin typeface="Times New Roman" panose="02020603050405020304" pitchFamily="18" charset="0"/>
                <a:cs typeface="Times New Roman" panose="02020603050405020304" pitchFamily="18" charset="0"/>
              </a:rPr>
              <a:t>APP KINGFOOD MART</a:t>
            </a:r>
          </a:p>
        </p:txBody>
      </p:sp>
      <p:sp>
        <p:nvSpPr>
          <p:cNvPr id="3" name="Subtitle 2"/>
          <p:cNvSpPr>
            <a:spLocks noGrp="1"/>
          </p:cNvSpPr>
          <p:nvPr>
            <p:ph type="subTitle" idx="1"/>
          </p:nvPr>
        </p:nvSpPr>
        <p:spPr/>
        <p:txBody>
          <a:bodyPr>
            <a:normAutofit lnSpcReduction="10000"/>
          </a:bodyPr>
          <a:lstStyle/>
          <a:p>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Phạm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Nhựt</a:t>
            </a:r>
            <a:r>
              <a:rPr lang="en-US" dirty="0">
                <a:latin typeface="Times New Roman" panose="02020603050405020304" pitchFamily="18" charset="0"/>
                <a:cs typeface="Times New Roman" panose="02020603050405020304" pitchFamily="18" charset="0"/>
              </a:rPr>
              <a:t> Quang -22130229</a:t>
            </a:r>
          </a:p>
          <a:p>
            <a:r>
              <a:rPr lang="en-US" dirty="0" err="1">
                <a:latin typeface="Times New Roman" panose="02020603050405020304" pitchFamily="18" charset="0"/>
                <a:cs typeface="Times New Roman" panose="02020603050405020304" pitchFamily="18" charset="0"/>
              </a:rPr>
              <a:t>Nguyễn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Sơn</a:t>
            </a:r>
            <a:r>
              <a:rPr lang="en-US" dirty="0">
                <a:latin typeface="Times New Roman" panose="02020603050405020304" pitchFamily="18" charset="0"/>
                <a:cs typeface="Times New Roman" panose="02020603050405020304" pitchFamily="18" charset="0"/>
              </a:rPr>
              <a:t> – 22130235</a:t>
            </a:r>
          </a:p>
          <a:p>
            <a:r>
              <a:rPr lang="en-US" dirty="0" err="1">
                <a:latin typeface="Times New Roman" panose="02020603050405020304" pitchFamily="18" charset="0"/>
                <a:cs typeface="Times New Roman" panose="02020603050405020304" pitchFamily="18" charset="0"/>
              </a:rPr>
              <a:t>Bùi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Tuấn</a:t>
            </a:r>
            <a:r>
              <a:rPr lang="en-US" dirty="0">
                <a:latin typeface="Times New Roman" panose="02020603050405020304" pitchFamily="18" charset="0"/>
                <a:cs typeface="Times New Roman" panose="02020603050405020304" pitchFamily="18" charset="0"/>
              </a:rPr>
              <a:t> - 22130309</a:t>
            </a:r>
          </a:p>
        </p:txBody>
      </p:sp>
    </p:spTree>
    <p:extLst>
      <p:ext uri="{BB962C8B-B14F-4D97-AF65-F5344CB8AC3E}">
        <p14:creationId xmlns:p14="http://schemas.microsoft.com/office/powerpoint/2010/main" val="3978637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217" y="145178"/>
            <a:ext cx="4837151" cy="502766"/>
          </a:xfrm>
          <a:prstGeom prst="rect">
            <a:avLst/>
          </a:prstGeom>
          <a:noFill/>
        </p:spPr>
        <p:txBody>
          <a:bodyPr wrap="square" rtlCol="0">
            <a:spAutoFit/>
          </a:bodyPr>
          <a:lstStyle/>
          <a:p>
            <a:r>
              <a:rPr lang="en-US" sz="2667" dirty="0" err="1">
                <a:latin typeface="Times New Roman" panose="02020603050405020304" pitchFamily="18" charset="0"/>
                <a:cs typeface="Times New Roman" panose="02020603050405020304" pitchFamily="18" charset="0"/>
              </a:rPr>
              <a:t>Bản</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đồ</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đồng</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cảm</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cho</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pesonas</a:t>
            </a:r>
            <a:r>
              <a:rPr lang="en-US" sz="2667"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6859239" y="-119835"/>
            <a:ext cx="3974791" cy="830997"/>
          </a:xfrm>
          <a:prstGeom prst="rect">
            <a:avLst/>
          </a:prstGeom>
          <a:noFill/>
        </p:spPr>
        <p:txBody>
          <a:bodyPr wrap="square" rtlCol="0">
            <a:spAutoFit/>
          </a:bodyPr>
          <a:lstStyle/>
          <a:p>
            <a:r>
              <a:rPr lang="vi-VN" sz="2400" dirty="0">
                <a:latin typeface="+mj-lt"/>
              </a:rPr>
              <a:t/>
            </a:r>
            <a:br>
              <a:rPr lang="vi-VN" sz="2400" dirty="0">
                <a:latin typeface="+mj-lt"/>
              </a:rPr>
            </a:br>
            <a:endParaRPr lang="en-US" sz="2400" dirty="0"/>
          </a:p>
        </p:txBody>
      </p:sp>
      <p:sp>
        <p:nvSpPr>
          <p:cNvPr id="5" name="Rectangle 4"/>
          <p:cNvSpPr/>
          <p:nvPr/>
        </p:nvSpPr>
        <p:spPr>
          <a:xfrm>
            <a:off x="594569" y="799234"/>
            <a:ext cx="3756721" cy="5739161"/>
          </a:xfrm>
          <a:prstGeom prst="rect">
            <a:avLst/>
          </a:prstGeom>
          <a:solidFill>
            <a:schemeClr val="accent6">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p:cNvSpPr/>
          <p:nvPr/>
        </p:nvSpPr>
        <p:spPr>
          <a:xfrm>
            <a:off x="570637" y="744936"/>
            <a:ext cx="3756557" cy="5847755"/>
          </a:xfrm>
          <a:prstGeom prst="rect">
            <a:avLst/>
          </a:prstGeom>
          <a:noFill/>
        </p:spPr>
        <p:txBody>
          <a:bodyPr wrap="square">
            <a:spAutoFit/>
          </a:bodyPr>
          <a:lstStyle/>
          <a:p>
            <a:r>
              <a:rPr lang="vi-VN" sz="1700" b="1" dirty="0">
                <a:latin typeface="+mj-lt"/>
              </a:rPr>
              <a:t>1. Persona: Nguyễn Thị Lan, 70 tuổi - Người lớn tuổi sống một mình</a:t>
            </a:r>
            <a:endParaRPr lang="vi-VN" sz="1700" dirty="0">
              <a:latin typeface="+mj-lt"/>
            </a:endParaRPr>
          </a:p>
          <a:p>
            <a:r>
              <a:rPr lang="vi-VN" sz="1700" b="1" dirty="0">
                <a:latin typeface="+mj-lt"/>
              </a:rPr>
              <a:t>User Story:</a:t>
            </a:r>
            <a:endParaRPr lang="vi-VN" sz="1700" dirty="0">
              <a:latin typeface="+mj-lt"/>
            </a:endParaRPr>
          </a:p>
          <a:p>
            <a:r>
              <a:rPr lang="vi-VN" sz="1700" dirty="0">
                <a:latin typeface="+mj-lt"/>
              </a:rPr>
              <a:t>Pain Point: Lan muốn sử dụng ứng dụng để đặt đồ ăn nhưng gặp khó khăn khi nhập thông tin và sử dụng ứng dụng do giao diện phức tạp và khả năng kỹ thuật giới hạn.</a:t>
            </a:r>
          </a:p>
          <a:p>
            <a:r>
              <a:rPr lang="vi-VN" sz="1700" b="1" dirty="0">
                <a:latin typeface="+mj-lt"/>
              </a:rPr>
              <a:t>User Journey Map:</a:t>
            </a:r>
            <a:endParaRPr lang="vi-VN" sz="1700" dirty="0">
              <a:latin typeface="+mj-lt"/>
            </a:endParaRPr>
          </a:p>
          <a:p>
            <a:r>
              <a:rPr lang="vi-VN" sz="1700" dirty="0">
                <a:latin typeface="+mj-lt"/>
              </a:rPr>
              <a:t>Tải ứng dụng để đặt đồ ăn.</a:t>
            </a:r>
          </a:p>
          <a:p>
            <a:r>
              <a:rPr lang="vi-VN" sz="1700" dirty="0">
                <a:latin typeface="+mj-lt"/>
              </a:rPr>
              <a:t>Gặp khó khăn trong việc đăng ký tài khoản và nhập thông tin do giao diện phức tạp.</a:t>
            </a:r>
          </a:p>
          <a:p>
            <a:r>
              <a:rPr lang="vi-VN" sz="1700" dirty="0">
                <a:latin typeface="+mj-lt"/>
              </a:rPr>
              <a:t>Cần sự giúp đỡ từ người thân để hoàn tất quá trình đặt đồ.</a:t>
            </a:r>
          </a:p>
          <a:p>
            <a:r>
              <a:rPr lang="vi-VN" sz="1700" b="1" dirty="0">
                <a:latin typeface="+mj-lt"/>
              </a:rPr>
              <a:t>Problem Statement:</a:t>
            </a:r>
            <a:r>
              <a:rPr lang="vi-VN" sz="1700" dirty="0">
                <a:latin typeface="+mj-lt"/>
              </a:rPr>
              <a:t> Người dùng như Lan gặp khó khăn khi sử dụng ứng dụng đặt đồ ăn do giao diện phức tạp và khả năng kỹ thuật giới hạn, cần một trải nghiệm người dùng đơn giản và hỗ trợ tốt hơn trong quá trình sử dụng ứng dụng.</a:t>
            </a:r>
          </a:p>
        </p:txBody>
      </p:sp>
      <p:sp>
        <p:nvSpPr>
          <p:cNvPr id="8" name="Rectangle 7"/>
          <p:cNvSpPr/>
          <p:nvPr/>
        </p:nvSpPr>
        <p:spPr>
          <a:xfrm>
            <a:off x="5438217" y="350364"/>
            <a:ext cx="3036603" cy="29477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2" name="Rectangle 11"/>
          <p:cNvSpPr/>
          <p:nvPr/>
        </p:nvSpPr>
        <p:spPr>
          <a:xfrm>
            <a:off x="8760892" y="3516414"/>
            <a:ext cx="3036603" cy="2947729"/>
          </a:xfrm>
          <a:prstGeom prst="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467317" y="3516414"/>
            <a:ext cx="3036603" cy="2947729"/>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4" name="Rectangle 13"/>
          <p:cNvSpPr/>
          <p:nvPr/>
        </p:nvSpPr>
        <p:spPr>
          <a:xfrm>
            <a:off x="8756671" y="350364"/>
            <a:ext cx="3036603" cy="294772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5" name="TextBox 14"/>
          <p:cNvSpPr txBox="1"/>
          <p:nvPr/>
        </p:nvSpPr>
        <p:spPr>
          <a:xfrm>
            <a:off x="6409472" y="411918"/>
            <a:ext cx="1107951"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SAYS</a:t>
            </a:r>
          </a:p>
        </p:txBody>
      </p:sp>
      <p:sp>
        <p:nvSpPr>
          <p:cNvPr id="16" name="TextBox 15"/>
          <p:cNvSpPr txBox="1"/>
          <p:nvPr/>
        </p:nvSpPr>
        <p:spPr>
          <a:xfrm>
            <a:off x="5390000" y="632660"/>
            <a:ext cx="3029309" cy="2553776"/>
          </a:xfrm>
          <a:prstGeom prst="rect">
            <a:avLst/>
          </a:prstGeom>
          <a:noFill/>
        </p:spPr>
        <p:txBody>
          <a:bodyPr wrap="square" rtlCol="0">
            <a:spAutoFit/>
          </a:bodyPr>
          <a:lstStyle/>
          <a:p>
            <a:pPr marL="228594" indent="-228594">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quan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tâm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đến</a:t>
            </a:r>
            <a:r>
              <a:rPr lang="en-US" sz="1333" dirty="0">
                <a:latin typeface="Times New Roman" panose="02020603050405020304" pitchFamily="18" charset="0"/>
                <a:cs typeface="Times New Roman" panose="02020603050405020304" pitchFamily="18" charset="0"/>
              </a:rPr>
              <a:t> app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trực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tuyến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uy</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tín</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sử</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1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có</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đánh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giá</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về</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độ</a:t>
            </a:r>
            <a:r>
              <a:rPr lang="en-US" sz="1333" dirty="0">
                <a:latin typeface="Times New Roman" panose="02020603050405020304" pitchFamily="18" charset="0"/>
                <a:cs typeface="Times New Roman" panose="02020603050405020304" pitchFamily="18" charset="0"/>
              </a:rPr>
              <a:t> tin </a:t>
            </a:r>
            <a:r>
              <a:rPr lang="en-US" sz="1333" dirty="0" err="1">
                <a:latin typeface="Times New Roman" panose="02020603050405020304" pitchFamily="18" charset="0"/>
                <a:cs typeface="Times New Roman" panose="02020603050405020304" pitchFamily="18" charset="0"/>
              </a:rPr>
              <a:t>cậy</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nhanh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để</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không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làm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gián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đoạn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quá</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trình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làm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việc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của</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mình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theo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sở</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thích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của</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mình</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mong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phục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vụ</a:t>
            </a:r>
            <a:r>
              <a:rPr lang="en-US" sz="1333" dirty="0">
                <a:latin typeface="Times New Roman" panose="02020603050405020304" pitchFamily="18" charset="0"/>
                <a:cs typeface="Times New Roman" panose="02020603050405020304" pitchFamily="18" charset="0"/>
              </a:rPr>
              <a:t> 1 </a:t>
            </a:r>
            <a:r>
              <a:rPr lang="en-US" sz="1333" dirty="0" err="1">
                <a:latin typeface="Times New Roman" panose="02020603050405020304" pitchFamily="18" charset="0"/>
                <a:cs typeface="Times New Roman" panose="02020603050405020304" pitchFamily="18" charset="0"/>
              </a:rPr>
              <a:t>cách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chuyên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nghiệp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tận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tâm</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Đánh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giá</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cao</a:t>
            </a:r>
            <a:r>
              <a:rPr lang="en-US" sz="1333" dirty="0">
                <a:latin typeface="Times New Roman" panose="02020603050405020304" pitchFamily="18" charset="0"/>
                <a:cs typeface="Times New Roman" panose="02020603050405020304" pitchFamily="18" charset="0"/>
              </a:rPr>
              <a:t> 1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cung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cấp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dịch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vụ</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khách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xuất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sắc</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a:latin typeface="Times New Roman" panose="02020603050405020304" pitchFamily="18" charset="0"/>
                <a:cs typeface="Times New Roman" panose="02020603050405020304" pitchFamily="18" charset="0"/>
              </a:rPr>
              <a:t>App </a:t>
            </a:r>
            <a:r>
              <a:rPr lang="en-US" sz="1333" dirty="0" err="1">
                <a:latin typeface="Times New Roman" panose="02020603050405020304" pitchFamily="18" charset="0"/>
                <a:cs typeface="Times New Roman" panose="02020603050405020304" pitchFamily="18" charset="0"/>
              </a:rPr>
              <a:t>càng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dễ</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sử</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thì</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tốt</a:t>
            </a:r>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9678101" y="410310"/>
            <a:ext cx="1437780"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THINKS</a:t>
            </a:r>
          </a:p>
        </p:txBody>
      </p:sp>
      <p:sp>
        <p:nvSpPr>
          <p:cNvPr id="18" name="TextBox 17"/>
          <p:cNvSpPr txBox="1"/>
          <p:nvPr/>
        </p:nvSpPr>
        <p:spPr>
          <a:xfrm>
            <a:off x="8846633" y="820679"/>
            <a:ext cx="2499360" cy="2512867"/>
          </a:xfrm>
          <a:prstGeom prst="rect">
            <a:avLst/>
          </a:prstGeom>
          <a:noFill/>
        </p:spPr>
        <p:txBody>
          <a:bodyPr wrap="square" rtlCol="0">
            <a:spAutoFit/>
          </a:bodyPr>
          <a:lstStyle/>
          <a:p>
            <a:pPr marL="228594" indent="-228594">
              <a:buFontTx/>
              <a:buChar char="-"/>
            </a:pPr>
            <a:r>
              <a:rPr lang="en-US" sz="1333" dirty="0" err="1">
                <a:latin typeface="Times New Roman" panose="02020603050405020304" pitchFamily="18" charset="0"/>
                <a:cs typeface="Times New Roman" panose="02020603050405020304" pitchFamily="18" charset="0"/>
              </a:rPr>
              <a:t>Bản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thân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chấp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nhận</a:t>
            </a:r>
            <a:r>
              <a:rPr lang="en-US" sz="1333" dirty="0">
                <a:latin typeface="Times New Roman" panose="02020603050405020304" pitchFamily="18" charset="0"/>
                <a:cs typeface="Times New Roman" panose="02020603050405020304" pitchFamily="18" charset="0"/>
              </a:rPr>
              <a:t> chi 1 </a:t>
            </a:r>
            <a:r>
              <a:rPr lang="en-US" sz="1333" dirty="0" err="1">
                <a:latin typeface="Times New Roman" panose="02020603050405020304" pitchFamily="18" charset="0"/>
                <a:cs typeface="Times New Roman" panose="02020603050405020304" pitchFamily="18" charset="0"/>
              </a:rPr>
              <a:t>số</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tiền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để</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hưởng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dịch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vụ</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tốt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nhất</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Chất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lượng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phải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lên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đầu</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nghĩ</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diện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đơn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giản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thân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thiện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dễ</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sử</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tốt</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Tiết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kiệm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thời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công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sức</a:t>
            </a:r>
            <a:endParaRPr lang="en-US" sz="1333" dirty="0">
              <a:latin typeface="Times New Roman" panose="02020603050405020304" pitchFamily="18" charset="0"/>
              <a:cs typeface="Times New Roman" panose="02020603050405020304" pitchFamily="18" charset="0"/>
            </a:endParaRPr>
          </a:p>
          <a:p>
            <a:pPr marL="228594" indent="-228594">
              <a:buFontTx/>
              <a:buChar char="-"/>
            </a:pPr>
            <a:endParaRPr lang="en-US" sz="2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9757494" y="3601920"/>
            <a:ext cx="1365820" cy="461665"/>
          </a:xfrm>
          <a:prstGeom prst="rect">
            <a:avLst/>
          </a:prstGeom>
          <a:noFill/>
        </p:spPr>
        <p:txBody>
          <a:bodyPr wrap="square" rtlCol="0">
            <a:sp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FEELS</a:t>
            </a:r>
          </a:p>
        </p:txBody>
      </p:sp>
      <p:sp>
        <p:nvSpPr>
          <p:cNvPr id="20" name="TextBox 19"/>
          <p:cNvSpPr txBox="1"/>
          <p:nvPr/>
        </p:nvSpPr>
        <p:spPr>
          <a:xfrm>
            <a:off x="8846633" y="4012289"/>
            <a:ext cx="2682240" cy="2400657"/>
          </a:xfrm>
          <a:prstGeom prst="rect">
            <a:avLst/>
          </a:prstGeom>
          <a:noFill/>
        </p:spPr>
        <p:txBody>
          <a:bodyPr wrap="square" rtlCol="0">
            <a:spAutoFit/>
          </a:bodyPr>
          <a:lstStyle/>
          <a:p>
            <a:pPr marL="380990" indent="-380990">
              <a:buFontTx/>
              <a:buChar char="-"/>
            </a:pPr>
            <a:r>
              <a:rPr lang="en-US" sz="1500" dirty="0">
                <a:latin typeface="Times New Roman" panose="02020603050405020304" pitchFamily="18" charset="0"/>
                <a:cs typeface="Times New Roman" panose="02020603050405020304" pitchFamily="18" charset="0"/>
              </a:rPr>
              <a:t>Lo </a:t>
            </a:r>
            <a:r>
              <a:rPr lang="en-US" sz="1500" dirty="0" err="1">
                <a:latin typeface="Times New Roman" panose="02020603050405020304" pitchFamily="18" charset="0"/>
                <a:cs typeface="Times New Roman" panose="02020603050405020304" pitchFamily="18" charset="0"/>
              </a:rPr>
              <a:t>lắng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liệu</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món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có</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như</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quảng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cáo</a:t>
            </a:r>
            <a:r>
              <a:rPr lang="en-US" sz="1500" dirty="0">
                <a:latin typeface="Times New Roman" panose="02020603050405020304" pitchFamily="18" charset="0"/>
                <a:cs typeface="Times New Roman" panose="02020603050405020304" pitchFamily="18" charset="0"/>
              </a:rPr>
              <a:t>?</a:t>
            </a:r>
          </a:p>
          <a:p>
            <a:pPr marL="380990" indent="-380990">
              <a:buFontTx/>
              <a:buChar char="-"/>
            </a:pPr>
            <a:r>
              <a:rPr lang="en-US" sz="1500" dirty="0" err="1">
                <a:latin typeface="Times New Roman" panose="02020603050405020304" pitchFamily="18" charset="0"/>
                <a:cs typeface="Times New Roman" panose="02020603050405020304" pitchFamily="18" charset="0"/>
              </a:rPr>
              <a:t>Cảm</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thấy</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vui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thưởng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thức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món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ăn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ngon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Vui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khi</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được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phục</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vụ</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và</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tư</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vấn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tận</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tình</a:t>
            </a:r>
            <a:endParaRPr lang="en-US" sz="1500" dirty="0">
              <a:latin typeface="Times New Roman" panose="02020603050405020304" pitchFamily="18" charset="0"/>
              <a:cs typeface="Times New Roman" panose="02020603050405020304" pitchFamily="18" charset="0"/>
            </a:endParaRPr>
          </a:p>
          <a:p>
            <a:pPr marL="380990" indent="-380990">
              <a:buFontTx/>
              <a:buChar char="-"/>
            </a:pPr>
            <a:r>
              <a:rPr lang="vi-VN" sz="1500" dirty="0">
                <a:latin typeface="Times New Roman" panose="02020603050405020304" pitchFamily="18" charset="0"/>
                <a:cs typeface="Times New Roman" panose="02020603050405020304" pitchFamily="18" charset="0"/>
              </a:rPr>
              <a:t>trải nghiệm người dùng đơn giản và </a:t>
            </a:r>
            <a:r>
              <a:rPr lang="en-US" sz="1500" dirty="0" err="1">
                <a:latin typeface="Times New Roman" panose="02020603050405020304" pitchFamily="18" charset="0"/>
                <a:cs typeface="Times New Roman" panose="02020603050405020304" pitchFamily="18" charset="0"/>
              </a:rPr>
              <a:t>cần</a:t>
            </a:r>
            <a:r>
              <a:rPr lang="en-US" sz="1500" dirty="0">
                <a:latin typeface="Times New Roman" panose="02020603050405020304" pitchFamily="18" charset="0"/>
                <a:cs typeface="Times New Roman" panose="02020603050405020304" pitchFamily="18" charset="0"/>
              </a:rPr>
              <a:t> </a:t>
            </a:r>
            <a:r>
              <a:rPr lang="vi-VN" sz="1500" dirty="0">
                <a:latin typeface="Times New Roman" panose="02020603050405020304" pitchFamily="18" charset="0"/>
                <a:cs typeface="Times New Roman" panose="02020603050405020304" pitchFamily="18" charset="0"/>
              </a:rPr>
              <a:t>hỗ trợ tốt hơn trong quá trình sử dụng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ứng</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dụng</a:t>
            </a:r>
            <a:endParaRPr lang="en-US" sz="15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471671" y="3622776"/>
            <a:ext cx="1331420" cy="461665"/>
          </a:xfrm>
          <a:prstGeom prst="rect">
            <a:avLst/>
          </a:prstGeom>
          <a:noFill/>
        </p:spPr>
        <p:txBody>
          <a:bodyPr wrap="square" rtlCol="0">
            <a:spAutoFit/>
          </a:bodyPr>
          <a:lstStyle/>
          <a:p>
            <a:r>
              <a:rPr lang="en-US" sz="2400" b="1" dirty="0">
                <a:solidFill>
                  <a:srgbClr val="6E7A00"/>
                </a:solidFill>
                <a:latin typeface="Times New Roman" panose="02020603050405020304" pitchFamily="18" charset="0"/>
                <a:cs typeface="Times New Roman" panose="02020603050405020304" pitchFamily="18" charset="0"/>
              </a:rPr>
              <a:t>DOES</a:t>
            </a:r>
          </a:p>
        </p:txBody>
      </p:sp>
      <p:sp>
        <p:nvSpPr>
          <p:cNvPr id="22" name="TextBox 21"/>
          <p:cNvSpPr txBox="1"/>
          <p:nvPr/>
        </p:nvSpPr>
        <p:spPr>
          <a:xfrm>
            <a:off x="5842001" y="4033144"/>
            <a:ext cx="2343119" cy="1323054"/>
          </a:xfrm>
          <a:prstGeom prst="rect">
            <a:avLst/>
          </a:prstGeom>
          <a:noFill/>
        </p:spPr>
        <p:txBody>
          <a:bodyPr wrap="square" rtlCol="0">
            <a:spAutoFit/>
          </a:bodyPr>
          <a:lstStyle/>
          <a:p>
            <a:pPr marL="228594" indent="-228594">
              <a:buFontTx/>
              <a:buChar char="-"/>
            </a:pPr>
            <a:r>
              <a:rPr lang="en-US" sz="1333" dirty="0" err="1">
                <a:latin typeface="Times New Roman" panose="02020603050405020304" pitchFamily="18" charset="0"/>
                <a:cs typeface="Times New Roman" panose="02020603050405020304" pitchFamily="18" charset="0"/>
              </a:rPr>
              <a:t>Tìm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hiểu</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trên</a:t>
            </a:r>
            <a:r>
              <a:rPr lang="en-US" sz="1333" dirty="0">
                <a:latin typeface="Times New Roman" panose="02020603050405020304" pitchFamily="18" charset="0"/>
                <a:cs typeface="Times New Roman" panose="02020603050405020304" pitchFamily="18" charset="0"/>
              </a:rPr>
              <a:t> internet , </a:t>
            </a:r>
            <a:r>
              <a:rPr lang="en-US" sz="1333" dirty="0" err="1">
                <a:latin typeface="Times New Roman" panose="02020603050405020304" pitchFamily="18" charset="0"/>
                <a:cs typeface="Times New Roman" panose="02020603050405020304" pitchFamily="18" charset="0"/>
              </a:rPr>
              <a:t>youtube</a:t>
            </a:r>
            <a:r>
              <a:rPr lang="en-US" sz="1333" dirty="0">
                <a:latin typeface="Times New Roman" panose="02020603050405020304" pitchFamily="18" charset="0"/>
                <a:cs typeface="Times New Roman" panose="02020603050405020304" pitchFamily="18" charset="0"/>
              </a:rPr>
              <a:t> , </a:t>
            </a:r>
            <a:r>
              <a:rPr lang="en-US" sz="1333" dirty="0" err="1">
                <a:latin typeface="Times New Roman" panose="02020603050405020304" pitchFamily="18" charset="0"/>
                <a:cs typeface="Times New Roman" panose="02020603050405020304" pitchFamily="18" charset="0"/>
              </a:rPr>
              <a:t>tiktok</a:t>
            </a:r>
            <a:r>
              <a:rPr lang="en-US" sz="1333" dirty="0">
                <a:latin typeface="Times New Roman" panose="02020603050405020304" pitchFamily="18" charset="0"/>
                <a:cs typeface="Times New Roman" panose="02020603050405020304" pitchFamily="18" charset="0"/>
              </a:rPr>
              <a:t>, google…</a:t>
            </a:r>
          </a:p>
          <a:p>
            <a:pPr marL="228594" indent="-228594">
              <a:buFontTx/>
              <a:buChar char="-"/>
            </a:pPr>
            <a:r>
              <a:rPr lang="en-US" sz="1333" dirty="0" err="1">
                <a:latin typeface="Times New Roman" panose="02020603050405020304" pitchFamily="18" charset="0"/>
                <a:cs typeface="Times New Roman" panose="02020603050405020304" pitchFamily="18" charset="0"/>
              </a:rPr>
              <a:t>Cài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mua</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 </a:t>
            </a:r>
            <a:r>
              <a:rPr lang="en-US" sz="1333" dirty="0" err="1">
                <a:latin typeface="Times New Roman" panose="02020603050405020304" pitchFamily="18" charset="0"/>
                <a:cs typeface="Times New Roman" panose="02020603050405020304" pitchFamily="18" charset="0"/>
              </a:rPr>
              <a:t>thanh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toán</a:t>
            </a:r>
            <a:r>
              <a:rPr lang="en-US" sz="1333" dirty="0">
                <a:latin typeface="Times New Roman" panose="02020603050405020304" pitchFamily="18" charset="0"/>
                <a:cs typeface="Times New Roman" panose="02020603050405020304" pitchFamily="18" charset="0"/>
              </a:rPr>
              <a:t>.</a:t>
            </a:r>
          </a:p>
          <a:p>
            <a:pPr marL="228594" indent="-228594">
              <a:buFontTx/>
              <a:buChar char="-"/>
            </a:pPr>
            <a:endParaRPr lang="en-US" sz="1333" dirty="0">
              <a:latin typeface="Times New Roman" panose="02020603050405020304" pitchFamily="18" charset="0"/>
              <a:cs typeface="Times New Roman" panose="02020603050405020304" pitchFamily="18" charset="0"/>
            </a:endParaRPr>
          </a:p>
        </p:txBody>
      </p:sp>
      <p:sp>
        <p:nvSpPr>
          <p:cNvPr id="23" name="Oval 22"/>
          <p:cNvSpPr/>
          <p:nvPr/>
        </p:nvSpPr>
        <p:spPr>
          <a:xfrm>
            <a:off x="7892644" y="2743221"/>
            <a:ext cx="1412835" cy="141283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4" name="TextBox 23"/>
          <p:cNvSpPr txBox="1"/>
          <p:nvPr/>
        </p:nvSpPr>
        <p:spPr>
          <a:xfrm>
            <a:off x="8086802" y="3199150"/>
            <a:ext cx="1045932" cy="461665"/>
          </a:xfrm>
          <a:prstGeom prst="rect">
            <a:avLst/>
          </a:prstGeom>
          <a:noFill/>
        </p:spPr>
        <p:txBody>
          <a:bodyPr wrap="square" rtlCol="0">
            <a:spAutoFit/>
          </a:bodyPr>
          <a:lstStyle/>
          <a:p>
            <a:pPr algn="ctr"/>
            <a:r>
              <a:rPr lang="en-US" sz="2400" b="1" dirty="0">
                <a:solidFill>
                  <a:schemeClr val="bg1">
                    <a:lumMod val="65000"/>
                  </a:schemeClr>
                </a:solidFill>
                <a:latin typeface="Times New Roman" panose="02020603050405020304" pitchFamily="18" charset="0"/>
                <a:cs typeface="Times New Roman" panose="02020603050405020304" pitchFamily="18" charset="0"/>
              </a:rPr>
              <a:t>Lan</a:t>
            </a:r>
          </a:p>
        </p:txBody>
      </p:sp>
    </p:spTree>
    <p:extLst>
      <p:ext uri="{BB962C8B-B14F-4D97-AF65-F5344CB8AC3E}">
        <p14:creationId xmlns:p14="http://schemas.microsoft.com/office/powerpoint/2010/main" val="3893532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480" y="488868"/>
            <a:ext cx="11328400" cy="1015663"/>
          </a:xfrm>
          <a:prstGeom prst="rect">
            <a:avLst/>
          </a:prstGeom>
          <a:noFill/>
        </p:spPr>
        <p:txBody>
          <a:bodyPr wrap="square" rtlCol="0">
            <a:spAutoFit/>
          </a:bodyPr>
          <a:lstStyle/>
          <a:p>
            <a:pPr algn="ctr"/>
            <a:r>
              <a:rPr lang="vi-VN" sz="2000" b="1" dirty="0">
                <a:solidFill>
                  <a:srgbClr val="FF0000"/>
                </a:solidFill>
                <a:latin typeface="+mj-lt"/>
              </a:rPr>
              <a:t> </a:t>
            </a:r>
            <a:r>
              <a:rPr lang="vi-VN" sz="2000" b="1" dirty="0">
                <a:solidFill>
                  <a:srgbClr val="FF0000"/>
                </a:solidFill>
                <a:latin typeface="Times New Roman (Headings)"/>
              </a:rPr>
              <a:t>Xác định các pain point của các persona: bằng</a:t>
            </a:r>
            <a:r>
              <a:rPr lang="en-US" sz="2000" b="1" dirty="0">
                <a:solidFill>
                  <a:srgbClr val="FF0000"/>
                </a:solidFill>
                <a:latin typeface="Times New Roman (Headings)"/>
              </a:rPr>
              <a:t> </a:t>
            </a:r>
            <a:r>
              <a:rPr lang="en-US" sz="2000" b="1" dirty="0" err="1">
                <a:solidFill>
                  <a:srgbClr val="FF0000"/>
                </a:solidFill>
                <a:latin typeface="Times New Roman (Headings)"/>
                <a:cs typeface="Times New Roman" panose="02020603050405020304" pitchFamily="18" charset="0"/>
              </a:rPr>
              <a:t>cách</a:t>
            </a:r>
            <a:r>
              <a:rPr lang="vi-VN" sz="2000" b="1" dirty="0">
                <a:solidFill>
                  <a:srgbClr val="FF0000"/>
                </a:solidFill>
                <a:latin typeface="Times New Roman (Headings)"/>
              </a:rPr>
              <a:t> viết các user story thể hiện pain point cho các personas</a:t>
            </a:r>
            <a:r>
              <a:rPr lang="vi-VN" sz="2000" b="1" dirty="0">
                <a:solidFill>
                  <a:srgbClr val="FF0000"/>
                </a:solidFill>
                <a:latin typeface="+mj-lt"/>
              </a:rPr>
              <a:t/>
            </a:r>
            <a:br>
              <a:rPr lang="vi-VN" sz="2000" b="1" dirty="0">
                <a:solidFill>
                  <a:srgbClr val="FF0000"/>
                </a:solidFill>
                <a:latin typeface="+mj-lt"/>
              </a:rPr>
            </a:br>
            <a:endParaRPr lang="en-US" sz="2000" b="1" dirty="0">
              <a:solidFill>
                <a:srgbClr val="FF0000"/>
              </a:solidFill>
              <a:latin typeface="+mj-lt"/>
            </a:endParaRPr>
          </a:p>
        </p:txBody>
      </p:sp>
      <p:sp>
        <p:nvSpPr>
          <p:cNvPr id="12" name="TextBox 11"/>
          <p:cNvSpPr txBox="1"/>
          <p:nvPr/>
        </p:nvSpPr>
        <p:spPr>
          <a:xfrm>
            <a:off x="154049" y="4639822"/>
            <a:ext cx="11458832"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36945" y="5018657"/>
            <a:ext cx="11475936"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endParaRPr lang="en-US" sz="2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54047" y="5678785"/>
            <a:ext cx="11458833"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lo </a:t>
            </a:r>
            <a:r>
              <a:rPr lang="en-US" sz="2000" dirty="0" err="1">
                <a:latin typeface="Times New Roman" panose="02020603050405020304" pitchFamily="18" charset="0"/>
                <a:cs typeface="Times New Roman" panose="02020603050405020304" pitchFamily="18" charset="0"/>
              </a:rPr>
              <a:t>lắng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-&gt; app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đăng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gmail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dễ</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dàng</a:t>
            </a:r>
            <a:r>
              <a:rPr lang="en-US" sz="2000" dirty="0">
                <a:latin typeface="Times New Roman" panose="02020603050405020304" pitchFamily="18" charset="0"/>
                <a:cs typeface="Times New Roman" panose="02020603050405020304" pitchFamily="18" charset="0"/>
              </a:rPr>
              <a:t>.</a:t>
            </a:r>
          </a:p>
        </p:txBody>
      </p:sp>
      <p:sp>
        <p:nvSpPr>
          <p:cNvPr id="15" name="TextBox 14"/>
          <p:cNvSpPr txBox="1"/>
          <p:nvPr/>
        </p:nvSpPr>
        <p:spPr>
          <a:xfrm>
            <a:off x="136943" y="6365396"/>
            <a:ext cx="1147593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-&gt; app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thoại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nhắn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84479" y="1028343"/>
            <a:ext cx="11328401" cy="2862322"/>
          </a:xfrm>
          <a:prstGeom prst="rect">
            <a:avLst/>
          </a:prstGeom>
        </p:spPr>
        <p:txBody>
          <a:bodyPr wrap="square">
            <a:spAutoFit/>
          </a:bodyPr>
          <a:lstStyle/>
          <a:p>
            <a:r>
              <a:rPr lang="vi-VN" b="1" dirty="0">
                <a:latin typeface="+mj-lt"/>
              </a:rPr>
              <a:t>1. Persona: Nguyễn Thị Lan, 70 tuổi - Người lớn tuổi sống một mình</a:t>
            </a:r>
            <a:endParaRPr lang="vi-VN" dirty="0">
              <a:latin typeface="+mj-lt"/>
            </a:endParaRPr>
          </a:p>
          <a:p>
            <a:r>
              <a:rPr lang="vi-VN" b="1" dirty="0">
                <a:latin typeface="+mj-lt"/>
              </a:rPr>
              <a:t>User Story:</a:t>
            </a:r>
            <a:endParaRPr lang="vi-VN" dirty="0">
              <a:latin typeface="+mj-lt"/>
            </a:endParaRPr>
          </a:p>
          <a:p>
            <a:r>
              <a:rPr lang="vi-VN" dirty="0">
                <a:latin typeface="+mj-lt"/>
              </a:rPr>
              <a:t>Pain Point: Lan muốn sử dụng ứng dụng để đặt đồ ăn nhưng gặp khó khăn khi nhập thông tin và sử dụng ứng dụng do giao diện phức tạp và khả năng kỹ thuật giới hạn.</a:t>
            </a:r>
          </a:p>
          <a:p>
            <a:r>
              <a:rPr lang="vi-VN" b="1" dirty="0">
                <a:latin typeface="+mj-lt"/>
              </a:rPr>
              <a:t>User Journey Map:</a:t>
            </a:r>
            <a:endParaRPr lang="vi-VN" dirty="0">
              <a:latin typeface="+mj-lt"/>
            </a:endParaRPr>
          </a:p>
          <a:p>
            <a:r>
              <a:rPr lang="vi-VN" dirty="0">
                <a:latin typeface="+mj-lt"/>
              </a:rPr>
              <a:t>Tải ứng dụng để đặt đồ ăn.</a:t>
            </a:r>
          </a:p>
          <a:p>
            <a:r>
              <a:rPr lang="vi-VN" dirty="0">
                <a:latin typeface="+mj-lt"/>
              </a:rPr>
              <a:t>Gặp khó khăn trong việc đăng ký tài khoản và nhập thông tin do giao diện phức tạp.</a:t>
            </a:r>
          </a:p>
          <a:p>
            <a:r>
              <a:rPr lang="vi-VN" dirty="0">
                <a:latin typeface="+mj-lt"/>
              </a:rPr>
              <a:t>Cần sự giúp đỡ từ người thân để hoàn tất quá trình đặt đồ.</a:t>
            </a:r>
          </a:p>
          <a:p>
            <a:r>
              <a:rPr lang="vi-VN" b="1" dirty="0">
                <a:latin typeface="+mj-lt"/>
              </a:rPr>
              <a:t>Problem Statement:</a:t>
            </a:r>
            <a:r>
              <a:rPr lang="vi-VN" dirty="0">
                <a:latin typeface="+mj-lt"/>
              </a:rPr>
              <a:t> Người dùng như Lan gặp khó khăn khi sử dụng ứng dụng đặt đồ ăn do giao diện phức tạp và khả năng kỹ thuật giới hạn, cần một trải nghiệm người dùng đơn giản và hỗ trợ tốt hơn trong quá trình sử dụng ứng dụng.</a:t>
            </a:r>
          </a:p>
        </p:txBody>
      </p:sp>
    </p:spTree>
    <p:extLst>
      <p:ext uri="{BB962C8B-B14F-4D97-AF65-F5344CB8AC3E}">
        <p14:creationId xmlns:p14="http://schemas.microsoft.com/office/powerpoint/2010/main" val="1748078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1299" y="367439"/>
            <a:ext cx="5053781"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821262" y="457237"/>
            <a:ext cx="215162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Persona: Lan</a:t>
            </a:r>
          </a:p>
        </p:txBody>
      </p:sp>
      <p:sp>
        <p:nvSpPr>
          <p:cNvPr id="6" name="TextBox 5"/>
          <p:cNvSpPr txBox="1"/>
          <p:nvPr/>
        </p:nvSpPr>
        <p:spPr>
          <a:xfrm>
            <a:off x="809522" y="857347"/>
            <a:ext cx="916336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tiêu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app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241553045"/>
              </p:ext>
            </p:extLst>
          </p:nvPr>
        </p:nvGraphicFramePr>
        <p:xfrm>
          <a:off x="2056554" y="1485264"/>
          <a:ext cx="7916335" cy="4109298"/>
        </p:xfrm>
        <a:graphic>
          <a:graphicData uri="http://schemas.openxmlformats.org/drawingml/2006/table">
            <a:tbl>
              <a:tblPr firstRow="1" firstCol="1" bandRow="1">
                <a:tableStyleId>{00A15C55-8517-42AA-B614-E9B94910E393}</a:tableStyleId>
              </a:tblPr>
              <a:tblGrid>
                <a:gridCol w="1130300">
                  <a:extLst>
                    <a:ext uri="{9D8B030D-6E8A-4147-A177-3AD203B41FA5}">
                      <a16:colId xmlns:a16="http://schemas.microsoft.com/office/drawing/2014/main" val="1113585114"/>
                    </a:ext>
                  </a:extLst>
                </a:gridCol>
                <a:gridCol w="1130300">
                  <a:extLst>
                    <a:ext uri="{9D8B030D-6E8A-4147-A177-3AD203B41FA5}">
                      <a16:colId xmlns:a16="http://schemas.microsoft.com/office/drawing/2014/main" val="4020913972"/>
                    </a:ext>
                  </a:extLst>
                </a:gridCol>
                <a:gridCol w="1131147">
                  <a:extLst>
                    <a:ext uri="{9D8B030D-6E8A-4147-A177-3AD203B41FA5}">
                      <a16:colId xmlns:a16="http://schemas.microsoft.com/office/drawing/2014/main" val="2072094667"/>
                    </a:ext>
                  </a:extLst>
                </a:gridCol>
                <a:gridCol w="1131147">
                  <a:extLst>
                    <a:ext uri="{9D8B030D-6E8A-4147-A177-3AD203B41FA5}">
                      <a16:colId xmlns:a16="http://schemas.microsoft.com/office/drawing/2014/main" val="1997702706"/>
                    </a:ext>
                  </a:extLst>
                </a:gridCol>
                <a:gridCol w="1131147">
                  <a:extLst>
                    <a:ext uri="{9D8B030D-6E8A-4147-A177-3AD203B41FA5}">
                      <a16:colId xmlns:a16="http://schemas.microsoft.com/office/drawing/2014/main" val="1313645425"/>
                    </a:ext>
                  </a:extLst>
                </a:gridCol>
                <a:gridCol w="1131147">
                  <a:extLst>
                    <a:ext uri="{9D8B030D-6E8A-4147-A177-3AD203B41FA5}">
                      <a16:colId xmlns:a16="http://schemas.microsoft.com/office/drawing/2014/main" val="3679053516"/>
                    </a:ext>
                  </a:extLst>
                </a:gridCol>
                <a:gridCol w="1131147">
                  <a:extLst>
                    <a:ext uri="{9D8B030D-6E8A-4147-A177-3AD203B41FA5}">
                      <a16:colId xmlns:a16="http://schemas.microsoft.com/office/drawing/2014/main" val="3720124893"/>
                    </a:ext>
                  </a:extLst>
                </a:gridCol>
              </a:tblGrid>
              <a:tr h="717551">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Hoạt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động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Chọn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ứng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dụng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uy</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tín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Đăng nhập và lưu thông tin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Khám</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phá</a:t>
                      </a:r>
                      <a:r>
                        <a:rPr lang="en-US" sz="1200" dirty="0">
                          <a:effectLst/>
                          <a:latin typeface="Times New Roman" panose="02020603050405020304" pitchFamily="18" charset="0"/>
                          <a:cs typeface="Times New Roman" panose="02020603050405020304" pitchFamily="18" charset="0"/>
                        </a:rPr>
                        <a:t> menu </a:t>
                      </a:r>
                      <a:r>
                        <a:rPr lang="en-US" sz="1200" dirty="0" err="1">
                          <a:effectLst/>
                          <a:latin typeface="Times New Roman" panose="02020603050405020304" pitchFamily="18" charset="0"/>
                          <a:cs typeface="Times New Roman" panose="02020603050405020304" pitchFamily="18" charset="0"/>
                        </a:rPr>
                        <a:t>và</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lựa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chọn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Đặt hàng và theo dõi đơn hàng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Nhận và thưởng thức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Đánh giá và phản hồi</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4059927252"/>
                  </a:ext>
                </a:extLst>
              </a:tr>
              <a:tr h="1956647">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Danh sách công việc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Tìm</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kiếm</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trên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các</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nền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tảng</a:t>
                      </a:r>
                      <a:r>
                        <a:rPr lang="en-US" sz="1200" dirty="0">
                          <a:effectLst/>
                          <a:latin typeface="Times New Roman" panose="02020603050405020304" pitchFamily="18" charset="0"/>
                          <a:cs typeface="Times New Roman" panose="02020603050405020304" pitchFamily="18" charset="0"/>
                        </a:rPr>
                        <a:t> , </a:t>
                      </a:r>
                      <a:r>
                        <a:rPr lang="en-US" sz="1200" dirty="0" err="1">
                          <a:effectLst/>
                          <a:latin typeface="Times New Roman" panose="02020603050405020304" pitchFamily="18" charset="0"/>
                          <a:cs typeface="Times New Roman" panose="02020603050405020304" pitchFamily="18" charset="0"/>
                        </a:rPr>
                        <a:t>mạng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xã</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hội</a:t>
                      </a: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Đăng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nhập</a:t>
                      </a:r>
                      <a:r>
                        <a:rPr lang="en-US" sz="1200" dirty="0">
                          <a:effectLst/>
                          <a:latin typeface="Times New Roman" panose="02020603050405020304" pitchFamily="18" charset="0"/>
                          <a:cs typeface="Times New Roman" panose="02020603050405020304" pitchFamily="18" charset="0"/>
                        </a:rPr>
                        <a:t> qua email , </a:t>
                      </a:r>
                      <a:r>
                        <a:rPr lang="en-US" sz="1200" dirty="0" err="1">
                          <a:effectLst/>
                          <a:latin typeface="Times New Roman" panose="02020603050405020304" pitchFamily="18" charset="0"/>
                          <a:cs typeface="Times New Roman" panose="02020603050405020304" pitchFamily="18" charset="0"/>
                        </a:rPr>
                        <a:t>số</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điện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thoại</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Sử dụng lọc để tìm kiếm,lựa chọn theo lượt mua, lượt bán</a:t>
                      </a:r>
                    </a:p>
                    <a:p>
                      <a:pPr>
                        <a:lnSpc>
                          <a:spcPct val="107000"/>
                        </a:lnSpc>
                        <a:spcAft>
                          <a:spcPts val="0"/>
                        </a:spcAft>
                      </a:pPr>
                      <a:r>
                        <a:rPr lang="en-US" sz="1200">
                          <a:effectLst/>
                          <a:latin typeface="Times New Roman" panose="02020603050405020304" pitchFamily="18" charset="0"/>
                          <a:cs typeface="Times New Roman" panose="02020603050405020304" pitchFamily="18" charset="0"/>
                        </a:rPr>
                        <a:t>Đọc bình luận,liên lạc trực tiếp với shop để nắm rõ thông tin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Nhập thông tin như: địa chỉ nhận hàng , số điện thoại, để điện ở trạng thái thông báo và theo dõi đơn hàng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Tiến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hành</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thanh</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toán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bằng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tiền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mặt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hoặc</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chuyển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khoản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chuẩn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bị</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thêm</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muỗng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đũa</a:t>
                      </a:r>
                      <a:r>
                        <a:rPr lang="en-US" sz="1200" dirty="0">
                          <a:effectLst/>
                          <a:latin typeface="Times New Roman" panose="02020603050405020304" pitchFamily="18" charset="0"/>
                          <a:cs typeface="Times New Roman" panose="02020603050405020304" pitchFamily="18" charset="0"/>
                        </a:rPr>
                        <a:t> , </a:t>
                      </a:r>
                      <a:r>
                        <a:rPr lang="en-US" sz="1200" dirty="0" err="1">
                          <a:effectLst/>
                          <a:latin typeface="Times New Roman" panose="02020603050405020304" pitchFamily="18" charset="0"/>
                          <a:cs typeface="Times New Roman" panose="02020603050405020304" pitchFamily="18" charset="0"/>
                        </a:rPr>
                        <a:t>tô</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chén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thưởng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thức</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nếu</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cần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Tiến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hành</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đánh</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giá</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trải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nghiệm</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sau</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khi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đã</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sử</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dụng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91865923"/>
                  </a:ext>
                </a:extLst>
              </a:tr>
              <a:tr h="478367">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Tính từ cảm giác</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Tò</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mò</a:t>
                      </a:r>
                      <a:r>
                        <a:rPr lang="en-US" sz="1200" dirty="0">
                          <a:effectLst/>
                          <a:latin typeface="Times New Roman" panose="02020603050405020304" pitchFamily="18" charset="0"/>
                          <a:cs typeface="Times New Roman" panose="02020603050405020304" pitchFamily="18" charset="0"/>
                        </a:rPr>
                        <a:t> , </a:t>
                      </a:r>
                      <a:r>
                        <a:rPr lang="en-US" sz="1200" dirty="0" err="1">
                          <a:effectLst/>
                          <a:latin typeface="Times New Roman" panose="02020603050405020304" pitchFamily="18" charset="0"/>
                          <a:cs typeface="Times New Roman" panose="02020603050405020304" pitchFamily="18" charset="0"/>
                        </a:rPr>
                        <a:t>vui</a:t>
                      </a:r>
                      <a:r>
                        <a:rPr lang="en-US" sz="1200" dirty="0">
                          <a:effectLst/>
                          <a:latin typeface="Times New Roman" panose="02020603050405020304" pitchFamily="18" charset="0"/>
                          <a:cs typeface="Times New Roman" panose="02020603050405020304" pitchFamily="18" charset="0"/>
                        </a:rPr>
                        <a:t>,</a:t>
                      </a:r>
                      <a:r>
                        <a:rPr lang="en-US" sz="1200" baseline="0" dirty="0">
                          <a:effectLst/>
                          <a:latin typeface="Times New Roman" panose="02020603050405020304" pitchFamily="18" charset="0"/>
                          <a:cs typeface="Times New Roman" panose="02020603050405020304" pitchFamily="18" charset="0"/>
                        </a:rPr>
                        <a:t> </a:t>
                      </a:r>
                      <a:r>
                        <a:rPr lang="en-US" sz="1200" baseline="0" dirty="0" err="1">
                          <a:effectLst/>
                          <a:latin typeface="Times New Roman" panose="02020603050405020304" pitchFamily="18" charset="0"/>
                          <a:cs typeface="Times New Roman" panose="02020603050405020304" pitchFamily="18" charset="0"/>
                        </a:rPr>
                        <a:t>hào</a:t>
                      </a:r>
                      <a:r>
                        <a:rPr lang="en-US" sz="1200" baseline="0" dirty="0">
                          <a:effectLst/>
                          <a:latin typeface="Times New Roman" panose="02020603050405020304" pitchFamily="18" charset="0"/>
                          <a:cs typeface="Times New Roman" panose="02020603050405020304" pitchFamily="18" charset="0"/>
                        </a:rPr>
                        <a:t> </a:t>
                      </a:r>
                      <a:r>
                        <a:rPr lang="en-US" sz="1200" baseline="0" dirty="0" err="1">
                          <a:effectLst/>
                          <a:latin typeface="Times New Roman" panose="02020603050405020304" pitchFamily="18" charset="0"/>
                          <a:cs typeface="Times New Roman" panose="02020603050405020304" pitchFamily="18" charset="0"/>
                        </a:rPr>
                        <a:t>hứng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ea typeface="+mn-ea"/>
                          <a:cs typeface="Times New Roman" panose="02020603050405020304" pitchFamily="18" charset="0"/>
                        </a:rPr>
                        <a:t>Không</a:t>
                      </a:r>
                      <a:r>
                        <a:rPr lang="en-US" sz="1200" baseline="0" dirty="0">
                          <a:effectLst/>
                          <a:latin typeface="Times New Roman" panose="02020603050405020304" pitchFamily="18" charset="0"/>
                          <a:ea typeface="+mn-ea"/>
                          <a:cs typeface="Times New Roman" panose="02020603050405020304" pitchFamily="18" charset="0"/>
                        </a:rPr>
                        <a:t> lo </a:t>
                      </a:r>
                      <a:r>
                        <a:rPr lang="en-US" sz="1200" baseline="0" dirty="0" err="1">
                          <a:effectLst/>
                          <a:latin typeface="Times New Roman" panose="02020603050405020304" pitchFamily="18" charset="0"/>
                          <a:ea typeface="+mn-ea"/>
                          <a:cs typeface="Times New Roman" panose="02020603050405020304" pitchFamily="18" charset="0"/>
                        </a:rPr>
                        <a:t>lắng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a:effectLst/>
                          <a:latin typeface="Times New Roman" panose="02020603050405020304" pitchFamily="18" charset="0"/>
                          <a:cs typeface="Times New Roman" panose="02020603050405020304" pitchFamily="18" charset="0"/>
                        </a:rPr>
                        <a:t>An </a:t>
                      </a:r>
                      <a:r>
                        <a:rPr lang="en-US" sz="1200" dirty="0" err="1">
                          <a:effectLst/>
                          <a:latin typeface="Times New Roman" panose="02020603050405020304" pitchFamily="18" charset="0"/>
                          <a:cs typeface="Times New Roman" panose="02020603050405020304" pitchFamily="18" charset="0"/>
                        </a:rPr>
                        <a:t>tâm</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Vui, hồi hộp</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Lo lắng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Vui,buồn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522699201"/>
                  </a:ext>
                </a:extLst>
              </a:tr>
              <a:tr h="956733">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Cơ hội cải tiến</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Tìm</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được</a:t>
                      </a:r>
                      <a:r>
                        <a:rPr lang="en-US" sz="1200" dirty="0">
                          <a:effectLst/>
                          <a:latin typeface="Times New Roman" panose="02020603050405020304" pitchFamily="18" charset="0"/>
                          <a:cs typeface="Times New Roman" panose="02020603050405020304" pitchFamily="18" charset="0"/>
                        </a:rPr>
                        <a:t> app </a:t>
                      </a:r>
                      <a:r>
                        <a:rPr lang="en-US" sz="1200" dirty="0" err="1">
                          <a:effectLst/>
                          <a:latin typeface="Times New Roman" panose="02020603050405020304" pitchFamily="18" charset="0"/>
                          <a:cs typeface="Times New Roman" panose="02020603050405020304" pitchFamily="18" charset="0"/>
                        </a:rPr>
                        <a:t>uy</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tín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chất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lượng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 </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Nắm rõ tình hình món ăn mình muốn đặt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Để</a:t>
                      </a:r>
                      <a:r>
                        <a:rPr lang="en-US" sz="1200" baseline="0" dirty="0">
                          <a:effectLst/>
                          <a:latin typeface="Times New Roman" panose="02020603050405020304" pitchFamily="18" charset="0"/>
                          <a:cs typeface="Times New Roman" panose="02020603050405020304" pitchFamily="18" charset="0"/>
                        </a:rPr>
                        <a:t> </a:t>
                      </a:r>
                      <a:r>
                        <a:rPr lang="en-US" sz="1200" baseline="0" dirty="0" err="1">
                          <a:effectLst/>
                          <a:latin typeface="Times New Roman" panose="02020603050405020304" pitchFamily="18" charset="0"/>
                          <a:cs typeface="Times New Roman" panose="02020603050405020304" pitchFamily="18" charset="0"/>
                        </a:rPr>
                        <a:t>chuông</a:t>
                      </a:r>
                      <a:r>
                        <a:rPr lang="en-US" sz="1200" baseline="0" dirty="0">
                          <a:effectLst/>
                          <a:latin typeface="Times New Roman" panose="02020603050405020304" pitchFamily="18" charset="0"/>
                          <a:cs typeface="Times New Roman" panose="02020603050405020304" pitchFamily="18" charset="0"/>
                        </a:rPr>
                        <a:t> </a:t>
                      </a:r>
                      <a:r>
                        <a:rPr lang="en-US" sz="1200" baseline="0" dirty="0" err="1">
                          <a:effectLst/>
                          <a:latin typeface="Times New Roman" panose="02020603050405020304" pitchFamily="18" charset="0"/>
                          <a:cs typeface="Times New Roman" panose="02020603050405020304" pitchFamily="18" charset="0"/>
                        </a:rPr>
                        <a:t>chờ</a:t>
                      </a:r>
                      <a:r>
                        <a:rPr lang="en-US" sz="1200" baseline="0" dirty="0">
                          <a:effectLst/>
                          <a:latin typeface="Times New Roman" panose="02020603050405020304" pitchFamily="18" charset="0"/>
                          <a:cs typeface="Times New Roman" panose="02020603050405020304" pitchFamily="18" charset="0"/>
                        </a:rPr>
                        <a:t> </a:t>
                      </a:r>
                      <a:r>
                        <a:rPr lang="en-US" sz="1200" baseline="0" dirty="0" err="1">
                          <a:effectLst/>
                          <a:latin typeface="Times New Roman" panose="02020603050405020304" pitchFamily="18" charset="0"/>
                          <a:cs typeface="Times New Roman" panose="02020603050405020304" pitchFamily="18" charset="0"/>
                        </a:rPr>
                        <a:t>điện</a:t>
                      </a:r>
                      <a:r>
                        <a:rPr lang="en-US" sz="1200" baseline="0" dirty="0">
                          <a:effectLst/>
                          <a:latin typeface="Times New Roman" panose="02020603050405020304" pitchFamily="18" charset="0"/>
                          <a:cs typeface="Times New Roman" panose="02020603050405020304" pitchFamily="18" charset="0"/>
                        </a:rPr>
                        <a:t> </a:t>
                      </a:r>
                      <a:r>
                        <a:rPr lang="en-US" sz="1200" baseline="0" dirty="0" err="1">
                          <a:effectLst/>
                          <a:latin typeface="Times New Roman" panose="02020603050405020304" pitchFamily="18" charset="0"/>
                          <a:cs typeface="Times New Roman" panose="02020603050405020304" pitchFamily="18" charset="0"/>
                        </a:rPr>
                        <a:t>thoại</a:t>
                      </a:r>
                      <a:r>
                        <a:rPr lang="en-US" sz="1200" baseline="0" dirty="0">
                          <a:effectLst/>
                          <a:latin typeface="Times New Roman" panose="02020603050405020304" pitchFamily="18" charset="0"/>
                          <a:cs typeface="Times New Roman" panose="02020603050405020304" pitchFamily="18" charset="0"/>
                        </a:rPr>
                        <a:t> </a:t>
                      </a:r>
                      <a:r>
                        <a:rPr lang="en-US" sz="1200" baseline="0" dirty="0" err="1">
                          <a:effectLst/>
                          <a:latin typeface="Times New Roman" panose="02020603050405020304" pitchFamily="18" charset="0"/>
                          <a:cs typeface="Times New Roman" panose="02020603050405020304" pitchFamily="18" charset="0"/>
                        </a:rPr>
                        <a:t>từ</a:t>
                      </a:r>
                      <a:r>
                        <a:rPr lang="en-US" sz="1200" baseline="0" dirty="0">
                          <a:effectLst/>
                          <a:latin typeface="Times New Roman" panose="02020603050405020304" pitchFamily="18" charset="0"/>
                          <a:cs typeface="Times New Roman" panose="02020603050405020304" pitchFamily="18" charset="0"/>
                        </a:rPr>
                        <a:t> shipper </a:t>
                      </a:r>
                      <a:r>
                        <a:rPr lang="en-US" sz="1200" baseline="0" dirty="0" err="1">
                          <a:effectLst/>
                          <a:latin typeface="Times New Roman" panose="02020603050405020304" pitchFamily="18" charset="0"/>
                          <a:cs typeface="Times New Roman" panose="02020603050405020304" pitchFamily="18" charset="0"/>
                        </a:rPr>
                        <a:t>gọi</a:t>
                      </a:r>
                      <a:r>
                        <a:rPr lang="en-US" sz="1200" baseline="0" dirty="0">
                          <a:effectLst/>
                          <a:latin typeface="Times New Roman" panose="02020603050405020304" pitchFamily="18" charset="0"/>
                          <a:cs typeface="Times New Roman" panose="02020603050405020304" pitchFamily="18" charset="0"/>
                        </a:rPr>
                        <a:t> </a:t>
                      </a:r>
                      <a:r>
                        <a:rPr lang="en-US" sz="1200" baseline="0" dirty="0" err="1">
                          <a:effectLst/>
                          <a:latin typeface="Times New Roman" panose="02020603050405020304" pitchFamily="18" charset="0"/>
                          <a:cs typeface="Times New Roman" panose="02020603050405020304" pitchFamily="18" charset="0"/>
                        </a:rPr>
                        <a:t>đến</a:t>
                      </a:r>
                      <a:endParaRPr lang="en-US" sz="1200" baseline="0" dirty="0">
                        <a:effectLst/>
                        <a:latin typeface="Times New Roman" panose="02020603050405020304" pitchFamily="18"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Kiểm tra kỹ trước khi nhận hàng</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Để</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trải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nghiệm</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của</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những</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lần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sau</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tốt</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hơn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2876320816"/>
                  </a:ext>
                </a:extLst>
              </a:tr>
            </a:tbl>
          </a:graphicData>
        </a:graphic>
      </p:graphicFrame>
    </p:spTree>
    <p:extLst>
      <p:ext uri="{BB962C8B-B14F-4D97-AF65-F5344CB8AC3E}">
        <p14:creationId xmlns:p14="http://schemas.microsoft.com/office/powerpoint/2010/main" val="429045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4961700" y="2515801"/>
            <a:ext cx="8402800" cy="2462172"/>
          </a:xfrm>
          <a:prstGeom prst="rect">
            <a:avLst/>
          </a:prstGeom>
          <a:noFill/>
          <a:ln>
            <a:noFill/>
          </a:ln>
        </p:spPr>
        <p:txBody>
          <a:bodyPr spcFirstLastPara="1" wrap="square" lIns="121900" tIns="121900" rIns="121900" bIns="121900" anchor="t" anchorCtr="0">
            <a:spAutoFit/>
          </a:bodyPr>
          <a:lstStyle/>
          <a:p>
            <a:pPr marL="609585" indent="-423323">
              <a:lnSpc>
                <a:spcPct val="150000"/>
              </a:lnSpc>
              <a:buClr>
                <a:srgbClr val="FFFFFF"/>
              </a:buClr>
              <a:buSzPts val="1400"/>
              <a:buFont typeface="Open Sans"/>
              <a:buChar char="●"/>
            </a:pPr>
            <a:r>
              <a:rPr lang="vi" sz="2400">
                <a:solidFill>
                  <a:srgbClr val="FFFFFF"/>
                </a:solidFill>
                <a:latin typeface="Times New Roman" panose="02020603050405020304" pitchFamily="18" charset="0"/>
                <a:ea typeface="Open Sans"/>
                <a:cs typeface="Times New Roman" panose="02020603050405020304" pitchFamily="18" charset="0"/>
                <a:sym typeface="Open Sans"/>
              </a:rPr>
              <a:t>Wireframe giấy</a:t>
            </a:r>
            <a:endParaRPr sz="2400">
              <a:solidFill>
                <a:srgbClr val="FFFFFF"/>
              </a:solidFill>
              <a:latin typeface="Times New Roman" panose="02020603050405020304" pitchFamily="18" charset="0"/>
              <a:ea typeface="Open Sans"/>
              <a:cs typeface="Times New Roman" panose="02020603050405020304" pitchFamily="18" charset="0"/>
              <a:sym typeface="Open Sans"/>
            </a:endParaRPr>
          </a:p>
          <a:p>
            <a:pPr marL="609585" indent="-423323">
              <a:lnSpc>
                <a:spcPct val="150000"/>
              </a:lnSpc>
              <a:buClr>
                <a:srgbClr val="FFFFFF"/>
              </a:buClr>
              <a:buSzPts val="1400"/>
              <a:buFont typeface="Open Sans"/>
              <a:buChar char="●"/>
            </a:pPr>
            <a:r>
              <a:rPr lang="vi" sz="2400">
                <a:solidFill>
                  <a:srgbClr val="FFFFFF"/>
                </a:solidFill>
                <a:latin typeface="Times New Roman" panose="02020603050405020304" pitchFamily="18" charset="0"/>
                <a:ea typeface="Open Sans"/>
                <a:cs typeface="Times New Roman" panose="02020603050405020304" pitchFamily="18" charset="0"/>
                <a:sym typeface="Open Sans"/>
              </a:rPr>
              <a:t>Wireframe kỹ thuật số</a:t>
            </a:r>
            <a:endParaRPr sz="2400">
              <a:solidFill>
                <a:srgbClr val="FFFFFF"/>
              </a:solidFill>
              <a:latin typeface="Times New Roman" panose="02020603050405020304" pitchFamily="18" charset="0"/>
              <a:ea typeface="Open Sans"/>
              <a:cs typeface="Times New Roman" panose="02020603050405020304" pitchFamily="18" charset="0"/>
              <a:sym typeface="Open Sans"/>
            </a:endParaRPr>
          </a:p>
          <a:p>
            <a:pPr marL="609585" indent="-423323">
              <a:lnSpc>
                <a:spcPct val="150000"/>
              </a:lnSpc>
              <a:buClr>
                <a:srgbClr val="FFFFFF"/>
              </a:buClr>
              <a:buSzPts val="1400"/>
              <a:buFont typeface="Open Sans"/>
              <a:buChar char="●"/>
            </a:pPr>
            <a:r>
              <a:rPr lang="en-US" sz="2400">
                <a:solidFill>
                  <a:srgbClr val="FFFFFF"/>
                </a:solidFill>
                <a:latin typeface="Times New Roman" panose="02020603050405020304" pitchFamily="18" charset="0"/>
                <a:ea typeface="Open Sans"/>
                <a:cs typeface="Times New Roman" panose="02020603050405020304" pitchFamily="18" charset="0"/>
                <a:sym typeface="Open Sans"/>
              </a:rPr>
              <a:t>Prototype </a:t>
            </a:r>
            <a:r>
              <a:rPr lang="vi" sz="2400">
                <a:solidFill>
                  <a:srgbClr val="FFFFFF"/>
                </a:solidFill>
                <a:latin typeface="Times New Roman" panose="02020603050405020304" pitchFamily="18" charset="0"/>
                <a:ea typeface="Open Sans"/>
                <a:cs typeface="Times New Roman" panose="02020603050405020304" pitchFamily="18" charset="0"/>
                <a:sym typeface="Open Sans"/>
              </a:rPr>
              <a:t>có độ chính xác thấp</a:t>
            </a:r>
            <a:endParaRPr sz="2400">
              <a:solidFill>
                <a:srgbClr val="FFFFFF"/>
              </a:solidFill>
              <a:latin typeface="Times New Roman" panose="02020603050405020304" pitchFamily="18" charset="0"/>
              <a:ea typeface="Open Sans"/>
              <a:cs typeface="Times New Roman" panose="02020603050405020304" pitchFamily="18" charset="0"/>
              <a:sym typeface="Open Sans"/>
            </a:endParaRPr>
          </a:p>
          <a:p>
            <a:pPr marL="609585" indent="-423323">
              <a:lnSpc>
                <a:spcPct val="150000"/>
              </a:lnSpc>
              <a:buClr>
                <a:srgbClr val="FFFFFF"/>
              </a:buClr>
              <a:buSzPts val="1400"/>
              <a:buFont typeface="Open Sans"/>
              <a:buChar char="●"/>
            </a:pPr>
            <a:r>
              <a:rPr lang="vi" sz="2400">
                <a:solidFill>
                  <a:srgbClr val="FFFFFF"/>
                </a:solidFill>
                <a:latin typeface="Times New Roman" panose="02020603050405020304" pitchFamily="18" charset="0"/>
                <a:ea typeface="Open Sans"/>
                <a:cs typeface="Times New Roman" panose="02020603050405020304" pitchFamily="18" charset="0"/>
                <a:sym typeface="Open Sans"/>
              </a:rPr>
              <a:t>Nghiên cứu khả năng sử dụng</a:t>
            </a:r>
            <a:endParaRPr sz="2400">
              <a:solidFill>
                <a:srgbClr val="FFFFFF"/>
              </a:solidFill>
              <a:latin typeface="Times New Roman" panose="02020603050405020304" pitchFamily="18" charset="0"/>
              <a:ea typeface="Open Sans"/>
              <a:cs typeface="Times New Roman" panose="02020603050405020304" pitchFamily="18" charset="0"/>
              <a:sym typeface="Open Sans"/>
            </a:endParaRPr>
          </a:p>
        </p:txBody>
      </p:sp>
      <p:sp>
        <p:nvSpPr>
          <p:cNvPr id="235" name="Google Shape;235;p49"/>
          <p:cNvSpPr txBox="1"/>
          <p:nvPr/>
        </p:nvSpPr>
        <p:spPr>
          <a:xfrm>
            <a:off x="-625167" y="2776401"/>
            <a:ext cx="4939200" cy="1378799"/>
          </a:xfrm>
          <a:prstGeom prst="rect">
            <a:avLst/>
          </a:prstGeom>
          <a:noFill/>
          <a:ln>
            <a:noFill/>
          </a:ln>
        </p:spPr>
        <p:txBody>
          <a:bodyPr spcFirstLastPara="1" wrap="square" lIns="121900" tIns="121900" rIns="121900" bIns="121900" anchor="t" anchorCtr="0">
            <a:spAutoFit/>
          </a:bodyPr>
          <a:lstStyle/>
          <a:p>
            <a:pPr algn="r">
              <a:lnSpc>
                <a:spcPct val="115000"/>
              </a:lnSpc>
              <a:buClr>
                <a:schemeClr val="dk1"/>
              </a:buClr>
              <a:buSzPts val="1100"/>
            </a:pPr>
            <a:r>
              <a:rPr lang="vi" sz="32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sym typeface="Open Sans"/>
              </a:rPr>
              <a:t>Bắt đầu</a:t>
            </a:r>
            <a:endParaRPr sz="32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sym typeface="Open Sans"/>
            </a:endParaRPr>
          </a:p>
          <a:p>
            <a:pPr algn="r">
              <a:lnSpc>
                <a:spcPct val="115000"/>
              </a:lnSpc>
            </a:pPr>
            <a:r>
              <a:rPr lang="vi" sz="32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sym typeface="Open Sans"/>
              </a:rPr>
              <a:t>thiết kế</a:t>
            </a:r>
            <a:endParaRPr sz="3200" dirty="0">
              <a:solidFill>
                <a:srgbClr val="FFFFFF"/>
              </a:solidFill>
              <a:latin typeface="Times New Roman" panose="02020603050405020304" pitchFamily="18" charset="0"/>
              <a:ea typeface="Tahoma" panose="020B0604030504040204" pitchFamily="34" charset="0"/>
              <a:cs typeface="Times New Roman" panose="02020603050405020304" pitchFamily="18" charset="0"/>
              <a:sym typeface="Open Sans"/>
            </a:endParaRPr>
          </a:p>
        </p:txBody>
      </p:sp>
      <p:cxnSp>
        <p:nvCxnSpPr>
          <p:cNvPr id="236" name="Google Shape;236;p49"/>
          <p:cNvCxnSpPr/>
          <p:nvPr/>
        </p:nvCxnSpPr>
        <p:spPr>
          <a:xfrm>
            <a:off x="4613467" y="1376200"/>
            <a:ext cx="48800" cy="410560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38827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50"/>
          <p:cNvSpPr txBox="1"/>
          <p:nvPr/>
        </p:nvSpPr>
        <p:spPr>
          <a:xfrm>
            <a:off x="690234" y="699134"/>
            <a:ext cx="3046025" cy="738623"/>
          </a:xfrm>
          <a:prstGeom prst="rect">
            <a:avLst/>
          </a:prstGeom>
          <a:noFill/>
          <a:ln>
            <a:noFill/>
          </a:ln>
        </p:spPr>
        <p:txBody>
          <a:bodyPr spcFirstLastPara="1" wrap="square" lIns="0" tIns="121900" rIns="121900" bIns="121900" anchor="t" anchorCtr="0">
            <a:spAutoFit/>
          </a:bodyPr>
          <a:lstStyle/>
          <a:p>
            <a:r>
              <a:rPr lang="vi" sz="3200" dirty="0">
                <a:solidFill>
                  <a:srgbClr val="5F6368"/>
                </a:solidFill>
                <a:latin typeface="Times New Roman" panose="02020603050405020304" pitchFamily="18" charset="0"/>
                <a:ea typeface="Open Sans"/>
                <a:cs typeface="Times New Roman" panose="02020603050405020304" pitchFamily="18" charset="0"/>
                <a:sym typeface="Open Sans"/>
              </a:rPr>
              <a:t>Wireframe giấy</a:t>
            </a:r>
            <a:endParaRPr sz="3200"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pic>
        <p:nvPicPr>
          <p:cNvPr id="2" name="Picture 1"/>
          <p:cNvPicPr>
            <a:picLocks noChangeAspect="1"/>
          </p:cNvPicPr>
          <p:nvPr/>
        </p:nvPicPr>
        <p:blipFill>
          <a:blip r:embed="rId3"/>
          <a:stretch>
            <a:fillRect/>
          </a:stretch>
        </p:blipFill>
        <p:spPr>
          <a:xfrm>
            <a:off x="400348" y="2512267"/>
            <a:ext cx="11116003" cy="3871296"/>
          </a:xfrm>
          <a:prstGeom prst="rect">
            <a:avLst/>
          </a:prstGeom>
        </p:spPr>
      </p:pic>
      <p:pic>
        <p:nvPicPr>
          <p:cNvPr id="3" name="Picture 2"/>
          <p:cNvPicPr>
            <a:picLocks noChangeAspect="1"/>
          </p:cNvPicPr>
          <p:nvPr/>
        </p:nvPicPr>
        <p:blipFill>
          <a:blip r:embed="rId4"/>
          <a:stretch>
            <a:fillRect/>
          </a:stretch>
        </p:blipFill>
        <p:spPr>
          <a:xfrm>
            <a:off x="4769526" y="2557659"/>
            <a:ext cx="2377647" cy="3790008"/>
          </a:xfrm>
          <a:prstGeom prst="rect">
            <a:avLst/>
          </a:prstGeom>
        </p:spPr>
      </p:pic>
      <p:sp>
        <p:nvSpPr>
          <p:cNvPr id="4" name="TextBox 3"/>
          <p:cNvSpPr txBox="1"/>
          <p:nvPr/>
        </p:nvSpPr>
        <p:spPr>
          <a:xfrm>
            <a:off x="4218038" y="1320021"/>
            <a:ext cx="7167716" cy="748795"/>
          </a:xfrm>
          <a:prstGeom prst="rect">
            <a:avLst/>
          </a:prstGeom>
          <a:noFill/>
        </p:spPr>
        <p:txBody>
          <a:bodyPr wrap="square" rtlCol="0">
            <a:spAutoFit/>
          </a:bodyPr>
          <a:lstStyle/>
          <a:p>
            <a:r>
              <a:rPr lang="en-US" sz="2133" dirty="0" err="1">
                <a:latin typeface="Times New Roman" panose="02020603050405020304" pitchFamily="18" charset="0"/>
                <a:cs typeface="Times New Roman" panose="02020603050405020304" pitchFamily="18" charset="0"/>
              </a:rPr>
              <a:t>Quá</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trình</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suy</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nghĩ</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nhóm</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em</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tiến</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hành</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tham</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khảo</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trên</a:t>
            </a:r>
            <a:r>
              <a:rPr lang="en-US" sz="2133" dirty="0">
                <a:latin typeface="Times New Roman" panose="02020603050405020304" pitchFamily="18" charset="0"/>
                <a:cs typeface="Times New Roman" panose="02020603050405020304" pitchFamily="18" charset="0"/>
              </a:rPr>
              <a:t> internet </a:t>
            </a:r>
            <a:r>
              <a:rPr lang="en-US" sz="2133" dirty="0" err="1">
                <a:latin typeface="Times New Roman" panose="02020603050405020304" pitchFamily="18" charset="0"/>
                <a:cs typeface="Times New Roman" panose="02020603050405020304" pitchFamily="18" charset="0"/>
              </a:rPr>
              <a:t>và</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vẽ</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ra</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giấy</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trước</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khi</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bắt</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tay</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vào</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làm</a:t>
            </a:r>
            <a:r>
              <a:rPr lang="en-US" sz="2133"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4218039" y="353961"/>
            <a:ext cx="6892413" cy="748795"/>
          </a:xfrm>
          <a:prstGeom prst="rect">
            <a:avLst/>
          </a:prstGeom>
          <a:noFill/>
        </p:spPr>
        <p:txBody>
          <a:bodyPr wrap="square" rtlCol="0">
            <a:spAutoFit/>
          </a:bodyPr>
          <a:lstStyle/>
          <a:p>
            <a:r>
              <a:rPr lang="en-US" sz="2133" dirty="0" err="1">
                <a:latin typeface="Times New Roman" panose="02020603050405020304" pitchFamily="18" charset="0"/>
                <a:cs typeface="Times New Roman" panose="02020603050405020304" pitchFamily="18" charset="0"/>
              </a:rPr>
              <a:t>Mục</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tiêu</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dễ</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nhìn</a:t>
            </a:r>
            <a:r>
              <a:rPr lang="en-US" sz="2133" dirty="0">
                <a:latin typeface="Times New Roman" panose="02020603050405020304" pitchFamily="18" charset="0"/>
                <a:cs typeface="Times New Roman" panose="02020603050405020304" pitchFamily="18" charset="0"/>
              </a:rPr>
              <a:t> , </a:t>
            </a:r>
            <a:r>
              <a:rPr lang="en-US" sz="2133" dirty="0" err="1">
                <a:latin typeface="Times New Roman" panose="02020603050405020304" pitchFamily="18" charset="0"/>
                <a:cs typeface="Times New Roman" panose="02020603050405020304" pitchFamily="18" charset="0"/>
              </a:rPr>
              <a:t>dễ</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sử</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dụng</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phục</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vụ</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tốt</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nhu</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cầu</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tìm</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kiếm</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và</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thanh</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toán</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của</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khách</a:t>
            </a:r>
            <a:r>
              <a:rPr lang="en-US" sz="2133" dirty="0">
                <a:latin typeface="Times New Roman" panose="02020603050405020304" pitchFamily="18" charset="0"/>
                <a:cs typeface="Times New Roman" panose="02020603050405020304" pitchFamily="18" charset="0"/>
              </a:rPr>
              <a:t> </a:t>
            </a:r>
            <a:r>
              <a:rPr lang="en-US" sz="2133" dirty="0" err="1">
                <a:latin typeface="Times New Roman" panose="02020603050405020304" pitchFamily="18" charset="0"/>
                <a:cs typeface="Times New Roman" panose="02020603050405020304" pitchFamily="18" charset="0"/>
              </a:rPr>
              <a:t>hàng</a:t>
            </a:r>
            <a:endParaRPr lang="en-US" sz="213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3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71867" y="431259"/>
            <a:ext cx="3231160" cy="6127011"/>
          </a:xfrm>
          <a:prstGeom prst="rect">
            <a:avLst/>
          </a:prstGeom>
        </p:spPr>
      </p:pic>
      <p:sp>
        <p:nvSpPr>
          <p:cNvPr id="249" name="Google Shape;249;p51"/>
          <p:cNvSpPr txBox="1"/>
          <p:nvPr/>
        </p:nvSpPr>
        <p:spPr>
          <a:xfrm>
            <a:off x="690233" y="699133"/>
            <a:ext cx="9334400" cy="738623"/>
          </a:xfrm>
          <a:prstGeom prst="rect">
            <a:avLst/>
          </a:prstGeom>
          <a:noFill/>
          <a:ln>
            <a:noFill/>
          </a:ln>
        </p:spPr>
        <p:txBody>
          <a:bodyPr spcFirstLastPara="1" wrap="square" lIns="0" tIns="121900" rIns="121900" bIns="121900" anchor="t" anchorCtr="0">
            <a:spAutoFit/>
          </a:bodyPr>
          <a:lstStyle/>
          <a:p>
            <a:r>
              <a:rPr lang="vi" sz="3200">
                <a:solidFill>
                  <a:srgbClr val="5F6368"/>
                </a:solidFill>
                <a:latin typeface="Times New Roman" panose="02020603050405020304" pitchFamily="18" charset="0"/>
                <a:ea typeface="Open Sans"/>
                <a:cs typeface="Times New Roman" panose="02020603050405020304" pitchFamily="18" charset="0"/>
                <a:sym typeface="Open Sans"/>
              </a:rPr>
              <a:t>Wireframe kỹ thuật số</a:t>
            </a:r>
            <a:endParaRPr sz="3200">
              <a:solidFill>
                <a:srgbClr val="5F6368"/>
              </a:solidFill>
              <a:latin typeface="Times New Roman" panose="02020603050405020304" pitchFamily="18" charset="0"/>
              <a:ea typeface="Open Sans"/>
              <a:cs typeface="Times New Roman" panose="02020603050405020304" pitchFamily="18" charset="0"/>
              <a:sym typeface="Open Sans"/>
            </a:endParaRPr>
          </a:p>
        </p:txBody>
      </p:sp>
      <p:sp>
        <p:nvSpPr>
          <p:cNvPr id="250" name="Google Shape;250;p51"/>
          <p:cNvSpPr txBox="1"/>
          <p:nvPr/>
        </p:nvSpPr>
        <p:spPr>
          <a:xfrm>
            <a:off x="690233" y="2030067"/>
            <a:ext cx="3228400" cy="1908174"/>
          </a:xfrm>
          <a:prstGeom prst="rect">
            <a:avLst/>
          </a:prstGeom>
          <a:noFill/>
          <a:ln>
            <a:noFill/>
          </a:ln>
        </p:spPr>
        <p:txBody>
          <a:bodyPr spcFirstLastPara="1" wrap="square" lIns="0" tIns="121900" rIns="121900" bIns="121900" anchor="t" anchorCtr="0">
            <a:spAutoFit/>
          </a:bodyPr>
          <a:lstStyle/>
          <a:p>
            <a:pPr>
              <a:lnSpc>
                <a:spcPct val="150000"/>
              </a:lnSpc>
              <a:buClr>
                <a:schemeClr val="dk1"/>
              </a:buClr>
              <a:buSzPts val="1100"/>
            </a:pPr>
            <a:r>
              <a:rPr lang="vi" sz="2400">
                <a:solidFill>
                  <a:srgbClr val="5F6368"/>
                </a:solidFill>
                <a:latin typeface="Times New Roman" panose="02020603050405020304" pitchFamily="18" charset="0"/>
                <a:ea typeface="Open Sans"/>
                <a:cs typeface="Times New Roman" panose="02020603050405020304" pitchFamily="18" charset="0"/>
                <a:sym typeface="Open Sans"/>
              </a:rPr>
              <a:t>[Ghi chú của bạn về mục tiêu và quá trình suy nghĩ]</a:t>
            </a:r>
            <a:endParaRPr sz="2400">
              <a:latin typeface="Times New Roman" panose="02020603050405020304" pitchFamily="18" charset="0"/>
              <a:cs typeface="Times New Roman" panose="02020603050405020304" pitchFamily="18" charset="0"/>
            </a:endParaRPr>
          </a:p>
        </p:txBody>
      </p:sp>
      <p:sp>
        <p:nvSpPr>
          <p:cNvPr id="253" name="Google Shape;253;p51"/>
          <p:cNvSpPr txBox="1"/>
          <p:nvPr/>
        </p:nvSpPr>
        <p:spPr>
          <a:xfrm>
            <a:off x="5104667" y="1306834"/>
            <a:ext cx="1467200" cy="1066662"/>
          </a:xfrm>
          <a:prstGeom prst="rect">
            <a:avLst/>
          </a:prstGeom>
          <a:noFill/>
          <a:ln>
            <a:noFill/>
          </a:ln>
        </p:spPr>
        <p:txBody>
          <a:bodyPr spcFirstLastPara="1" wrap="square" lIns="121900" tIns="121900" rIns="121900" bIns="121900" anchor="t" anchorCtr="0">
            <a:spAutoFit/>
          </a:bodyPr>
          <a:lstStyle/>
          <a:p>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Giúp</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người</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sử</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dụng</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tìm</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kiếm</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theo</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nhu</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cầu</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của</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mình</a:t>
            </a:r>
            <a:endParaRPr sz="1333"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sp>
        <p:nvSpPr>
          <p:cNvPr id="256" name="Google Shape;256;p51"/>
          <p:cNvSpPr txBox="1"/>
          <p:nvPr/>
        </p:nvSpPr>
        <p:spPr>
          <a:xfrm>
            <a:off x="10110294" y="4809422"/>
            <a:ext cx="1467200" cy="1066662"/>
          </a:xfrm>
          <a:prstGeom prst="rect">
            <a:avLst/>
          </a:prstGeom>
          <a:noFill/>
          <a:ln>
            <a:noFill/>
          </a:ln>
        </p:spPr>
        <p:txBody>
          <a:bodyPr spcFirstLastPara="1" wrap="square" lIns="121900" tIns="121900" rIns="121900" bIns="121900" anchor="t" anchorCtr="0">
            <a:spAutoFit/>
          </a:bodyPr>
          <a:lstStyle/>
          <a:p>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Có</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khả</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năng</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Scroll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ngang</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dọc</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để</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người</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dùng</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dễ</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dàng</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lựa</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3" dirty="0" err="1">
                <a:solidFill>
                  <a:srgbClr val="5F6368"/>
                </a:solidFill>
                <a:latin typeface="Times New Roman" panose="02020603050405020304" pitchFamily="18" charset="0"/>
                <a:ea typeface="Open Sans"/>
                <a:cs typeface="Times New Roman" panose="02020603050405020304" pitchFamily="18" charset="0"/>
                <a:sym typeface="Open Sans"/>
              </a:rPr>
              <a:t>chọn</a:t>
            </a:r>
            <a:r>
              <a:rPr lang="en-US" sz="1333" dirty="0">
                <a:solidFill>
                  <a:srgbClr val="5F6368"/>
                </a:solidFill>
                <a:latin typeface="Times New Roman" panose="02020603050405020304" pitchFamily="18" charset="0"/>
                <a:ea typeface="Open Sans"/>
                <a:cs typeface="Times New Roman" panose="02020603050405020304" pitchFamily="18" charset="0"/>
                <a:sym typeface="Open Sans"/>
              </a:rPr>
              <a:t> </a:t>
            </a:r>
            <a:endParaRPr sz="1333"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cxnSp>
        <p:nvCxnSpPr>
          <p:cNvPr id="6" name="Straight Arrow Connector 5"/>
          <p:cNvCxnSpPr/>
          <p:nvPr/>
        </p:nvCxnSpPr>
        <p:spPr>
          <a:xfrm flipH="1">
            <a:off x="9619894" y="5445313"/>
            <a:ext cx="497840" cy="0"/>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cxnSp>
        <p:nvCxnSpPr>
          <p:cNvPr id="8" name="Straight Arrow Connector 7"/>
          <p:cNvCxnSpPr/>
          <p:nvPr/>
        </p:nvCxnSpPr>
        <p:spPr>
          <a:xfrm>
            <a:off x="6366520" y="1757680"/>
            <a:ext cx="63372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a:off x="9619894" y="2865120"/>
            <a:ext cx="49784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3" name="Rectangle 12"/>
          <p:cNvSpPr/>
          <p:nvPr/>
        </p:nvSpPr>
        <p:spPr>
          <a:xfrm>
            <a:off x="10110294" y="2511946"/>
            <a:ext cx="1956816" cy="706347"/>
          </a:xfrm>
          <a:prstGeom prst="rect">
            <a:avLst/>
          </a:prstGeom>
        </p:spPr>
        <p:txBody>
          <a:bodyPr wrap="square">
            <a:spAutoFit/>
          </a:bodyPr>
          <a:lstStyle/>
          <a:p>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Slider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giúp</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gợi</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ý 1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số</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món</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ngon</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mà</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người</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dùng</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có</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thể</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tìm</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kiếm</a:t>
            </a:r>
            <a:endParaRPr lang="vi-VN" sz="1330"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cxnSp>
        <p:nvCxnSpPr>
          <p:cNvPr id="22" name="Straight Arrow Connector 21"/>
          <p:cNvCxnSpPr/>
          <p:nvPr/>
        </p:nvCxnSpPr>
        <p:spPr>
          <a:xfrm>
            <a:off x="6183698" y="3773604"/>
            <a:ext cx="63372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5104667" y="3494764"/>
            <a:ext cx="1261853" cy="778675"/>
          </a:xfrm>
          <a:prstGeom prst="rect">
            <a:avLst/>
          </a:prstGeom>
          <a:noFill/>
        </p:spPr>
        <p:txBody>
          <a:bodyPr wrap="square" rtlCol="0">
            <a:spAutoFit/>
          </a:bodyPr>
          <a:lstStyle/>
          <a:p>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Danh</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sách</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món</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ăn</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theo</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mục</a:t>
            </a:r>
            <a:endParaRPr lang="vi-VN" sz="1330" dirty="0">
              <a:solidFill>
                <a:srgbClr val="5F6368"/>
              </a:solidFill>
              <a:latin typeface="Times New Roman" panose="02020603050405020304" pitchFamily="18" charset="0"/>
              <a:ea typeface="Open Sans"/>
              <a:cs typeface="Times New Roman" panose="02020603050405020304" pitchFamily="18" charset="0"/>
              <a:sym typeface="Open Sans"/>
            </a:endParaRPr>
          </a:p>
          <a:p>
            <a:endParaRPr lang="en-US" dirty="0">
              <a:latin typeface="Times New Roman" panose="02020603050405020304" pitchFamily="18" charset="0"/>
              <a:cs typeface="Times New Roman" panose="02020603050405020304" pitchFamily="18" charset="0"/>
            </a:endParaRPr>
          </a:p>
        </p:txBody>
      </p:sp>
      <p:cxnSp>
        <p:nvCxnSpPr>
          <p:cNvPr id="25" name="Straight Arrow Connector 24"/>
          <p:cNvCxnSpPr/>
          <p:nvPr/>
        </p:nvCxnSpPr>
        <p:spPr>
          <a:xfrm>
            <a:off x="6366520" y="6081205"/>
            <a:ext cx="633720"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6" name="TextBox 15"/>
          <p:cNvSpPr txBox="1"/>
          <p:nvPr/>
        </p:nvSpPr>
        <p:spPr>
          <a:xfrm>
            <a:off x="5023413" y="5761280"/>
            <a:ext cx="1343107" cy="1188018"/>
          </a:xfrm>
          <a:prstGeom prst="rect">
            <a:avLst/>
          </a:prstGeom>
          <a:noFill/>
        </p:spPr>
        <p:txBody>
          <a:bodyPr wrap="square" rtlCol="0">
            <a:spAutoFit/>
          </a:bodyPr>
          <a:lstStyle/>
          <a:p>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Danh</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sách</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các</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mục</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giúp</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người</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dùng</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truy</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cập</a:t>
            </a:r>
            <a:r>
              <a:rPr lang="en-US" sz="133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1330" dirty="0" err="1">
                <a:solidFill>
                  <a:srgbClr val="5F6368"/>
                </a:solidFill>
                <a:latin typeface="Times New Roman" panose="02020603050405020304" pitchFamily="18" charset="0"/>
                <a:ea typeface="Open Sans"/>
                <a:cs typeface="Times New Roman" panose="02020603050405020304" pitchFamily="18" charset="0"/>
                <a:sym typeface="Open Sans"/>
              </a:rPr>
              <a:t>nhanh</a:t>
            </a:r>
            <a:endParaRPr lang="vi-VN" sz="1330" dirty="0">
              <a:solidFill>
                <a:srgbClr val="5F6368"/>
              </a:solidFill>
              <a:latin typeface="Times New Roman" panose="02020603050405020304" pitchFamily="18" charset="0"/>
              <a:ea typeface="Open Sans"/>
              <a:cs typeface="Times New Roman" panose="02020603050405020304" pitchFamily="18" charset="0"/>
              <a:sym typeface="Open Sans"/>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81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53"/>
          <p:cNvSpPr txBox="1"/>
          <p:nvPr/>
        </p:nvSpPr>
        <p:spPr>
          <a:xfrm>
            <a:off x="690233" y="699134"/>
            <a:ext cx="9334400" cy="812490"/>
          </a:xfrm>
          <a:prstGeom prst="rect">
            <a:avLst/>
          </a:prstGeom>
          <a:noFill/>
          <a:ln>
            <a:noFill/>
          </a:ln>
        </p:spPr>
        <p:txBody>
          <a:bodyPr spcFirstLastPara="1" wrap="square" lIns="0" tIns="121900" rIns="121900" bIns="121900" anchor="t" anchorCtr="0">
            <a:spAutoFit/>
          </a:bodyPr>
          <a:lstStyle/>
          <a:p>
            <a:pPr>
              <a:lnSpc>
                <a:spcPct val="115000"/>
              </a:lnSpc>
            </a:pPr>
            <a:r>
              <a:rPr lang="en-US" sz="3200" dirty="0">
                <a:solidFill>
                  <a:srgbClr val="5F6368"/>
                </a:solidFill>
                <a:latin typeface="Times New Roman" panose="02020603050405020304" pitchFamily="18" charset="0"/>
                <a:ea typeface="Open Sans"/>
                <a:cs typeface="Times New Roman" panose="02020603050405020304" pitchFamily="18" charset="0"/>
                <a:sym typeface="Open Sans"/>
              </a:rPr>
              <a:t>Prototype </a:t>
            </a:r>
            <a:r>
              <a:rPr lang="vi" sz="3200" dirty="0">
                <a:solidFill>
                  <a:srgbClr val="5F6368"/>
                </a:solidFill>
                <a:latin typeface="Times New Roman" panose="02020603050405020304" pitchFamily="18" charset="0"/>
                <a:ea typeface="Open Sans"/>
                <a:cs typeface="Times New Roman" panose="02020603050405020304" pitchFamily="18" charset="0"/>
                <a:sym typeface="Open Sans"/>
              </a:rPr>
              <a:t>có độ chính xác thấp</a:t>
            </a:r>
            <a:endParaRPr sz="3200"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pic>
        <p:nvPicPr>
          <p:cNvPr id="4" name="Picture 3"/>
          <p:cNvPicPr>
            <a:picLocks noChangeAspect="1"/>
          </p:cNvPicPr>
          <p:nvPr/>
        </p:nvPicPr>
        <p:blipFill>
          <a:blip r:embed="rId3"/>
          <a:stretch>
            <a:fillRect/>
          </a:stretch>
        </p:blipFill>
        <p:spPr>
          <a:xfrm>
            <a:off x="141197" y="1402385"/>
            <a:ext cx="12050804" cy="4237087"/>
          </a:xfrm>
          <a:prstGeom prst="rect">
            <a:avLst/>
          </a:prstGeom>
        </p:spPr>
      </p:pic>
    </p:spTree>
    <p:extLst>
      <p:ext uri="{BB962C8B-B14F-4D97-AF65-F5344CB8AC3E}">
        <p14:creationId xmlns:p14="http://schemas.microsoft.com/office/powerpoint/2010/main" val="325287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D0BEE431-2346-F23D-A161-1A70C925AE09}"/>
              </a:ext>
            </a:extLst>
          </p:cNvPr>
          <p:cNvSpPr/>
          <p:nvPr/>
        </p:nvSpPr>
        <p:spPr>
          <a:xfrm>
            <a:off x="161365" y="94129"/>
            <a:ext cx="1192306" cy="1004047"/>
          </a:xfrm>
          <a:prstGeom prst="ellipse">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solidFill>
                  <a:schemeClr val="accent6"/>
                </a:solidFill>
                <a:latin typeface="+mj-lt"/>
              </a:rPr>
              <a:t>Open</a:t>
            </a:r>
          </a:p>
          <a:p>
            <a:pPr algn="ctr"/>
            <a:r>
              <a:rPr lang="vi-VN" dirty="0">
                <a:solidFill>
                  <a:schemeClr val="accent6"/>
                </a:solidFill>
                <a:latin typeface="+mj-lt"/>
              </a:rPr>
              <a:t>app</a:t>
            </a:r>
          </a:p>
        </p:txBody>
      </p:sp>
      <p:sp>
        <p:nvSpPr>
          <p:cNvPr id="13" name="Diamond 12">
            <a:extLst>
              <a:ext uri="{FF2B5EF4-FFF2-40B4-BE49-F238E27FC236}">
                <a16:creationId xmlns:a16="http://schemas.microsoft.com/office/drawing/2014/main" id="{2B23D321-7312-1B5D-B22C-C6193F2404BE}"/>
              </a:ext>
            </a:extLst>
          </p:cNvPr>
          <p:cNvSpPr/>
          <p:nvPr/>
        </p:nvSpPr>
        <p:spPr>
          <a:xfrm>
            <a:off x="1792936" y="-13448"/>
            <a:ext cx="1506070" cy="1219200"/>
          </a:xfrm>
          <a:prstGeom prst="diamon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vi-VN" dirty="0">
                <a:ln w="0"/>
                <a:solidFill>
                  <a:schemeClr val="accent1"/>
                </a:solidFill>
                <a:effectLst>
                  <a:outerShdw blurRad="38100" dist="25400" dir="5400000" algn="ctr" rotWithShape="0">
                    <a:srgbClr val="6E747A">
                      <a:alpha val="43000"/>
                    </a:srgbClr>
                  </a:outerShdw>
                </a:effectLst>
                <a:latin typeface="+mj-lt"/>
              </a:rPr>
              <a:t>Login</a:t>
            </a:r>
            <a:endParaRPr lang="vi-VN" dirty="0">
              <a:solidFill>
                <a:schemeClr val="accent1"/>
              </a:solidFill>
              <a:latin typeface="+mj-lt"/>
            </a:endParaRPr>
          </a:p>
        </p:txBody>
      </p:sp>
      <p:sp>
        <p:nvSpPr>
          <p:cNvPr id="18" name="Rectangle 17">
            <a:extLst>
              <a:ext uri="{FF2B5EF4-FFF2-40B4-BE49-F238E27FC236}">
                <a16:creationId xmlns:a16="http://schemas.microsoft.com/office/drawing/2014/main" id="{5984C063-7B92-994F-73E0-895F723A1A1D}"/>
              </a:ext>
            </a:extLst>
          </p:cNvPr>
          <p:cNvSpPr/>
          <p:nvPr/>
        </p:nvSpPr>
        <p:spPr>
          <a:xfrm>
            <a:off x="3809999" y="363070"/>
            <a:ext cx="1981196" cy="49305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dirty="0">
                <a:solidFill>
                  <a:schemeClr val="accent2"/>
                </a:solidFill>
                <a:latin typeface="+mj-lt"/>
              </a:rPr>
              <a:t>Homepage</a:t>
            </a:r>
          </a:p>
        </p:txBody>
      </p:sp>
      <p:sp>
        <p:nvSpPr>
          <p:cNvPr id="26" name="Oval 25">
            <a:extLst>
              <a:ext uri="{FF2B5EF4-FFF2-40B4-BE49-F238E27FC236}">
                <a16:creationId xmlns:a16="http://schemas.microsoft.com/office/drawing/2014/main" id="{295E4934-ED78-60EE-0784-9E8E90A34D62}"/>
              </a:ext>
            </a:extLst>
          </p:cNvPr>
          <p:cNvSpPr/>
          <p:nvPr/>
        </p:nvSpPr>
        <p:spPr>
          <a:xfrm>
            <a:off x="6302188" y="0"/>
            <a:ext cx="1344702" cy="12192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latin typeface="+mj-lt"/>
              </a:rPr>
              <a:t/>
            </a:r>
            <a:br>
              <a:rPr lang="vi-VN" dirty="0">
                <a:latin typeface="+mj-lt"/>
              </a:rPr>
            </a:br>
            <a:r>
              <a:rPr lang="vi-VN" b="0" i="0" dirty="0">
                <a:solidFill>
                  <a:srgbClr val="92D050"/>
                </a:solidFill>
                <a:effectLst/>
                <a:latin typeface="+mj-lt"/>
              </a:rPr>
              <a:t>looking</a:t>
            </a:r>
            <a:r>
              <a:rPr lang="vi-VN" b="0" i="0" dirty="0">
                <a:solidFill>
                  <a:srgbClr val="202124"/>
                </a:solidFill>
                <a:effectLst/>
                <a:latin typeface="+mj-lt"/>
              </a:rPr>
              <a:t> </a:t>
            </a:r>
            <a:r>
              <a:rPr lang="vi-VN" b="0" i="0" dirty="0">
                <a:solidFill>
                  <a:srgbClr val="92D050"/>
                </a:solidFill>
                <a:effectLst/>
                <a:latin typeface="+mj-lt"/>
              </a:rPr>
              <a:t>for</a:t>
            </a:r>
            <a:r>
              <a:rPr lang="vi-VN" b="0" i="0" dirty="0">
                <a:solidFill>
                  <a:srgbClr val="202124"/>
                </a:solidFill>
                <a:effectLst/>
                <a:latin typeface="+mj-lt"/>
              </a:rPr>
              <a:t> </a:t>
            </a:r>
            <a:r>
              <a:rPr lang="vi-VN" b="0" i="0" dirty="0">
                <a:solidFill>
                  <a:srgbClr val="92D050"/>
                </a:solidFill>
                <a:effectLst/>
                <a:latin typeface="+mj-lt"/>
              </a:rPr>
              <a:t>food</a:t>
            </a:r>
            <a:endParaRPr lang="vi-VN" dirty="0">
              <a:solidFill>
                <a:srgbClr val="92D050"/>
              </a:solidFill>
              <a:latin typeface="+mj-lt"/>
            </a:endParaRPr>
          </a:p>
        </p:txBody>
      </p:sp>
      <p:sp>
        <p:nvSpPr>
          <p:cNvPr id="34" name="Oval 33">
            <a:extLst>
              <a:ext uri="{FF2B5EF4-FFF2-40B4-BE49-F238E27FC236}">
                <a16:creationId xmlns:a16="http://schemas.microsoft.com/office/drawing/2014/main" id="{BA0B6A3C-7BB6-AEE1-3429-6414BB10B92A}"/>
              </a:ext>
            </a:extLst>
          </p:cNvPr>
          <p:cNvSpPr/>
          <p:nvPr/>
        </p:nvSpPr>
        <p:spPr>
          <a:xfrm>
            <a:off x="9950824" y="94129"/>
            <a:ext cx="1425388" cy="1219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solidFill>
                  <a:srgbClr val="92D050"/>
                </a:solidFill>
                <a:latin typeface="+mj-lt"/>
              </a:rPr>
              <a:t>Choose food</a:t>
            </a:r>
          </a:p>
        </p:txBody>
      </p:sp>
      <p:cxnSp>
        <p:nvCxnSpPr>
          <p:cNvPr id="36" name="Straight Arrow Connector 35">
            <a:extLst>
              <a:ext uri="{FF2B5EF4-FFF2-40B4-BE49-F238E27FC236}">
                <a16:creationId xmlns:a16="http://schemas.microsoft.com/office/drawing/2014/main" id="{4E40F186-E239-CFB1-6504-CFB826A1CCE3}"/>
              </a:ext>
            </a:extLst>
          </p:cNvPr>
          <p:cNvCxnSpPr>
            <a:cxnSpLocks/>
            <a:stCxn id="8" idx="6"/>
          </p:cNvCxnSpPr>
          <p:nvPr/>
        </p:nvCxnSpPr>
        <p:spPr>
          <a:xfrm flipV="1">
            <a:off x="1353671" y="596152"/>
            <a:ext cx="416857"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0" name="Straight Arrow Connector 39">
            <a:extLst>
              <a:ext uri="{FF2B5EF4-FFF2-40B4-BE49-F238E27FC236}">
                <a16:creationId xmlns:a16="http://schemas.microsoft.com/office/drawing/2014/main" id="{CD6F9DE9-B49A-3E2A-B902-75645AE540AE}"/>
              </a:ext>
            </a:extLst>
          </p:cNvPr>
          <p:cNvCxnSpPr>
            <a:cxnSpLocks/>
            <a:stCxn id="13" idx="3"/>
            <a:endCxn id="18" idx="1"/>
          </p:cNvCxnSpPr>
          <p:nvPr/>
        </p:nvCxnSpPr>
        <p:spPr>
          <a:xfrm>
            <a:off x="3299006" y="596152"/>
            <a:ext cx="510993" cy="13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1" name="Oval 40">
            <a:extLst>
              <a:ext uri="{FF2B5EF4-FFF2-40B4-BE49-F238E27FC236}">
                <a16:creationId xmlns:a16="http://schemas.microsoft.com/office/drawing/2014/main" id="{A9707CF9-3966-8BC7-A726-CBC6AC2D0D59}"/>
              </a:ext>
            </a:extLst>
          </p:cNvPr>
          <p:cNvSpPr/>
          <p:nvPr/>
        </p:nvSpPr>
        <p:spPr>
          <a:xfrm>
            <a:off x="8104094" y="53788"/>
            <a:ext cx="1344699" cy="121920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solidFill>
                  <a:srgbClr val="92D050"/>
                </a:solidFill>
                <a:latin typeface="+mj-lt"/>
              </a:rPr>
              <a:t>menu</a:t>
            </a:r>
          </a:p>
        </p:txBody>
      </p:sp>
      <p:cxnSp>
        <p:nvCxnSpPr>
          <p:cNvPr id="43" name="Straight Arrow Connector 42">
            <a:extLst>
              <a:ext uri="{FF2B5EF4-FFF2-40B4-BE49-F238E27FC236}">
                <a16:creationId xmlns:a16="http://schemas.microsoft.com/office/drawing/2014/main" id="{1B4ED234-C566-2B43-17C0-0B9219F3385C}"/>
              </a:ext>
            </a:extLst>
          </p:cNvPr>
          <p:cNvCxnSpPr>
            <a:stCxn id="18" idx="3"/>
          </p:cNvCxnSpPr>
          <p:nvPr/>
        </p:nvCxnSpPr>
        <p:spPr>
          <a:xfrm flipV="1">
            <a:off x="5791195" y="596152"/>
            <a:ext cx="510993" cy="1344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5" name="Straight Arrow Connector 44">
            <a:extLst>
              <a:ext uri="{FF2B5EF4-FFF2-40B4-BE49-F238E27FC236}">
                <a16:creationId xmlns:a16="http://schemas.microsoft.com/office/drawing/2014/main" id="{ACDB1CF3-9C4F-E8E6-DD8B-4362EB82C93F}"/>
              </a:ext>
            </a:extLst>
          </p:cNvPr>
          <p:cNvCxnSpPr>
            <a:stCxn id="26" idx="6"/>
          </p:cNvCxnSpPr>
          <p:nvPr/>
        </p:nvCxnSpPr>
        <p:spPr>
          <a:xfrm flipV="1">
            <a:off x="7646890" y="609599"/>
            <a:ext cx="457204"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7" name="Straight Arrow Connector 46">
            <a:extLst>
              <a:ext uri="{FF2B5EF4-FFF2-40B4-BE49-F238E27FC236}">
                <a16:creationId xmlns:a16="http://schemas.microsoft.com/office/drawing/2014/main" id="{C7CA6CF4-5B47-E679-DED4-6F3300916F61}"/>
              </a:ext>
            </a:extLst>
          </p:cNvPr>
          <p:cNvCxnSpPr>
            <a:stCxn id="41" idx="6"/>
          </p:cNvCxnSpPr>
          <p:nvPr/>
        </p:nvCxnSpPr>
        <p:spPr>
          <a:xfrm flipV="1">
            <a:off x="9448793" y="663388"/>
            <a:ext cx="502031"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a:extLst>
              <a:ext uri="{FF2B5EF4-FFF2-40B4-BE49-F238E27FC236}">
                <a16:creationId xmlns:a16="http://schemas.microsoft.com/office/drawing/2014/main" id="{0F20E688-6E96-F607-F46B-A4ED06A5D9D7}"/>
              </a:ext>
            </a:extLst>
          </p:cNvPr>
          <p:cNvCxnSpPr>
            <a:cxnSpLocks/>
            <a:stCxn id="34" idx="4"/>
          </p:cNvCxnSpPr>
          <p:nvPr/>
        </p:nvCxnSpPr>
        <p:spPr>
          <a:xfrm>
            <a:off x="10663518" y="1313329"/>
            <a:ext cx="0" cy="3899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4" name="Diamond 53">
            <a:extLst>
              <a:ext uri="{FF2B5EF4-FFF2-40B4-BE49-F238E27FC236}">
                <a16:creationId xmlns:a16="http://schemas.microsoft.com/office/drawing/2014/main" id="{6169199E-049C-3C25-E825-F7832762F41A}"/>
              </a:ext>
            </a:extLst>
          </p:cNvPr>
          <p:cNvSpPr/>
          <p:nvPr/>
        </p:nvSpPr>
        <p:spPr>
          <a:xfrm>
            <a:off x="9879111" y="3052009"/>
            <a:ext cx="1568814" cy="1219199"/>
          </a:xfrm>
          <a:prstGeom prst="diamon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ln w="0"/>
                <a:solidFill>
                  <a:schemeClr val="accent1"/>
                </a:solidFill>
                <a:effectLst>
                  <a:outerShdw blurRad="38100" dist="25400" dir="5400000" algn="ctr" rotWithShape="0">
                    <a:srgbClr val="6E747A">
                      <a:alpha val="43000"/>
                    </a:srgbClr>
                  </a:outerShdw>
                </a:effectLst>
                <a:latin typeface="+mj-lt"/>
              </a:rPr>
              <a:t>Order food</a:t>
            </a:r>
          </a:p>
        </p:txBody>
      </p:sp>
      <p:sp>
        <p:nvSpPr>
          <p:cNvPr id="56" name="TextBox 55">
            <a:extLst>
              <a:ext uri="{FF2B5EF4-FFF2-40B4-BE49-F238E27FC236}">
                <a16:creationId xmlns:a16="http://schemas.microsoft.com/office/drawing/2014/main" id="{7BEF1B4A-C835-BF30-C5F0-8F6512C68E1E}"/>
              </a:ext>
            </a:extLst>
          </p:cNvPr>
          <p:cNvSpPr txBox="1"/>
          <p:nvPr/>
        </p:nvSpPr>
        <p:spPr>
          <a:xfrm>
            <a:off x="10190363" y="4199754"/>
            <a:ext cx="351378" cy="369332"/>
          </a:xfrm>
          <a:prstGeom prst="rect">
            <a:avLst/>
          </a:prstGeom>
          <a:noFill/>
        </p:spPr>
        <p:txBody>
          <a:bodyPr wrap="none" rtlCol="0">
            <a:spAutoFit/>
          </a:bodyPr>
          <a:lstStyle/>
          <a:p>
            <a:r>
              <a:rPr lang="vi-VN" dirty="0">
                <a:latin typeface="+mj-lt"/>
              </a:rPr>
              <a:t>N</a:t>
            </a:r>
          </a:p>
        </p:txBody>
      </p:sp>
      <p:cxnSp>
        <p:nvCxnSpPr>
          <p:cNvPr id="70" name="Connector: Elbow 69">
            <a:extLst>
              <a:ext uri="{FF2B5EF4-FFF2-40B4-BE49-F238E27FC236}">
                <a16:creationId xmlns:a16="http://schemas.microsoft.com/office/drawing/2014/main" id="{D585DD95-0302-FB52-5EDC-5BB48EB53167}"/>
              </a:ext>
            </a:extLst>
          </p:cNvPr>
          <p:cNvCxnSpPr>
            <a:cxnSpLocks/>
            <a:stCxn id="56" idx="1"/>
            <a:endCxn id="72" idx="3"/>
          </p:cNvCxnSpPr>
          <p:nvPr/>
        </p:nvCxnSpPr>
        <p:spPr>
          <a:xfrm rot="10800000">
            <a:off x="8758529" y="1376082"/>
            <a:ext cx="1431835" cy="3008338"/>
          </a:xfrm>
          <a:prstGeom prst="bentConnector2">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Isosceles Triangle 71">
            <a:extLst>
              <a:ext uri="{FF2B5EF4-FFF2-40B4-BE49-F238E27FC236}">
                <a16:creationId xmlns:a16="http://schemas.microsoft.com/office/drawing/2014/main" id="{2BA8F2A7-4D29-6810-6BC0-2DFDFBB90D7F}"/>
              </a:ext>
            </a:extLst>
          </p:cNvPr>
          <p:cNvSpPr/>
          <p:nvPr/>
        </p:nvSpPr>
        <p:spPr>
          <a:xfrm>
            <a:off x="8727149" y="1259542"/>
            <a:ext cx="62758" cy="116540"/>
          </a:xfrm>
          <a:prstGeom prst="triangl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vi-VN">
              <a:latin typeface="+mj-lt"/>
            </a:endParaRPr>
          </a:p>
        </p:txBody>
      </p:sp>
      <p:cxnSp>
        <p:nvCxnSpPr>
          <p:cNvPr id="74" name="Straight Arrow Connector 73">
            <a:extLst>
              <a:ext uri="{FF2B5EF4-FFF2-40B4-BE49-F238E27FC236}">
                <a16:creationId xmlns:a16="http://schemas.microsoft.com/office/drawing/2014/main" id="{AC88129F-1299-AEA6-31E8-F942C1EEB4BB}"/>
              </a:ext>
            </a:extLst>
          </p:cNvPr>
          <p:cNvCxnSpPr>
            <a:cxnSpLocks/>
          </p:cNvCxnSpPr>
          <p:nvPr/>
        </p:nvCxnSpPr>
        <p:spPr>
          <a:xfrm flipH="1">
            <a:off x="10927116" y="4515719"/>
            <a:ext cx="16880" cy="634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5" name="Rectangle 74">
            <a:extLst>
              <a:ext uri="{FF2B5EF4-FFF2-40B4-BE49-F238E27FC236}">
                <a16:creationId xmlns:a16="http://schemas.microsoft.com/office/drawing/2014/main" id="{45664F18-AA6C-E0EE-60B2-0E9F2BEB831D}"/>
              </a:ext>
            </a:extLst>
          </p:cNvPr>
          <p:cNvSpPr/>
          <p:nvPr/>
        </p:nvSpPr>
        <p:spPr>
          <a:xfrm>
            <a:off x="9950824" y="5163225"/>
            <a:ext cx="1945341" cy="467941"/>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vi-VN" dirty="0">
                <a:solidFill>
                  <a:schemeClr val="accent2"/>
                </a:solidFill>
                <a:latin typeface="+mj-lt"/>
              </a:rPr>
              <a:t>payment</a:t>
            </a:r>
            <a:r>
              <a:rPr lang="vi-VN" dirty="0">
                <a:latin typeface="+mj-lt"/>
              </a:rPr>
              <a:t> </a:t>
            </a:r>
            <a:r>
              <a:rPr lang="vi-VN" dirty="0">
                <a:solidFill>
                  <a:schemeClr val="accent2"/>
                </a:solidFill>
                <a:latin typeface="+mj-lt"/>
              </a:rPr>
              <a:t>screen</a:t>
            </a:r>
          </a:p>
        </p:txBody>
      </p:sp>
      <p:sp>
        <p:nvSpPr>
          <p:cNvPr id="76" name="TextBox 75">
            <a:extLst>
              <a:ext uri="{FF2B5EF4-FFF2-40B4-BE49-F238E27FC236}">
                <a16:creationId xmlns:a16="http://schemas.microsoft.com/office/drawing/2014/main" id="{DCB43C1C-3A25-3D04-D239-AD4CB9B2DF99}"/>
              </a:ext>
            </a:extLst>
          </p:cNvPr>
          <p:cNvSpPr txBox="1"/>
          <p:nvPr/>
        </p:nvSpPr>
        <p:spPr>
          <a:xfrm>
            <a:off x="10774719" y="4194890"/>
            <a:ext cx="351378" cy="369332"/>
          </a:xfrm>
          <a:prstGeom prst="rect">
            <a:avLst/>
          </a:prstGeom>
          <a:noFill/>
        </p:spPr>
        <p:txBody>
          <a:bodyPr wrap="none" rtlCol="0">
            <a:spAutoFit/>
          </a:bodyPr>
          <a:lstStyle/>
          <a:p>
            <a:r>
              <a:rPr lang="vi-VN" dirty="0">
                <a:latin typeface="+mj-lt"/>
              </a:rPr>
              <a:t>Y</a:t>
            </a:r>
          </a:p>
        </p:txBody>
      </p:sp>
      <p:sp>
        <p:nvSpPr>
          <p:cNvPr id="80" name="Oval 79">
            <a:extLst>
              <a:ext uri="{FF2B5EF4-FFF2-40B4-BE49-F238E27FC236}">
                <a16:creationId xmlns:a16="http://schemas.microsoft.com/office/drawing/2014/main" id="{82556880-62D0-32A8-FA67-3845C25D8A56}"/>
              </a:ext>
            </a:extLst>
          </p:cNvPr>
          <p:cNvSpPr/>
          <p:nvPr/>
        </p:nvSpPr>
        <p:spPr>
          <a:xfrm>
            <a:off x="7276341" y="4684960"/>
            <a:ext cx="2034981" cy="140745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solidFill>
                  <a:schemeClr val="accent6"/>
                </a:solidFill>
                <a:latin typeface="+mj-lt"/>
              </a:rPr>
              <a:t>Add shipping address</a:t>
            </a:r>
          </a:p>
        </p:txBody>
      </p:sp>
      <p:cxnSp>
        <p:nvCxnSpPr>
          <p:cNvPr id="82" name="Straight Arrow Connector 81">
            <a:extLst>
              <a:ext uri="{FF2B5EF4-FFF2-40B4-BE49-F238E27FC236}">
                <a16:creationId xmlns:a16="http://schemas.microsoft.com/office/drawing/2014/main" id="{7B1B6717-A734-5A61-AC67-2F98174CAE88}"/>
              </a:ext>
            </a:extLst>
          </p:cNvPr>
          <p:cNvCxnSpPr>
            <a:stCxn id="75" idx="1"/>
          </p:cNvCxnSpPr>
          <p:nvPr/>
        </p:nvCxnSpPr>
        <p:spPr>
          <a:xfrm flipH="1" flipV="1">
            <a:off x="9311322" y="5397195"/>
            <a:ext cx="639502" cy="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5" name="Straight Arrow Connector 84">
            <a:extLst>
              <a:ext uri="{FF2B5EF4-FFF2-40B4-BE49-F238E27FC236}">
                <a16:creationId xmlns:a16="http://schemas.microsoft.com/office/drawing/2014/main" id="{25AB5975-192B-6EA2-B8E5-626D9DC58D45}"/>
              </a:ext>
            </a:extLst>
          </p:cNvPr>
          <p:cNvCxnSpPr>
            <a:stCxn id="80" idx="2"/>
          </p:cNvCxnSpPr>
          <p:nvPr/>
        </p:nvCxnSpPr>
        <p:spPr>
          <a:xfrm flipH="1" flipV="1">
            <a:off x="6586058" y="5366274"/>
            <a:ext cx="690283" cy="2241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6" name="Diamond 85">
            <a:extLst>
              <a:ext uri="{FF2B5EF4-FFF2-40B4-BE49-F238E27FC236}">
                <a16:creationId xmlns:a16="http://schemas.microsoft.com/office/drawing/2014/main" id="{94E4CBAA-9D3C-6260-4ED1-B2A0A86F6F15}"/>
              </a:ext>
            </a:extLst>
          </p:cNvPr>
          <p:cNvSpPr/>
          <p:nvPr/>
        </p:nvSpPr>
        <p:spPr>
          <a:xfrm>
            <a:off x="4691499" y="4658068"/>
            <a:ext cx="1945340" cy="1416411"/>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dirty="0">
                <a:ln w="0"/>
                <a:solidFill>
                  <a:schemeClr val="accent1"/>
                </a:solidFill>
                <a:effectLst>
                  <a:outerShdw blurRad="38100" dist="25400" dir="5400000" algn="ctr" rotWithShape="0">
                    <a:srgbClr val="6E747A">
                      <a:alpha val="43000"/>
                    </a:srgbClr>
                  </a:outerShdw>
                </a:effectLst>
                <a:latin typeface="+mj-lt"/>
              </a:rPr>
              <a:t>Select</a:t>
            </a:r>
            <a:r>
              <a:rPr lang="vi-VN" dirty="0">
                <a:latin typeface="+mj-lt"/>
              </a:rPr>
              <a:t> </a:t>
            </a:r>
            <a:r>
              <a:rPr lang="vi-VN" dirty="0">
                <a:ln w="0"/>
                <a:solidFill>
                  <a:schemeClr val="accent1"/>
                </a:solidFill>
                <a:effectLst>
                  <a:outerShdw blurRad="38100" dist="25400" dir="5400000" algn="ctr" rotWithShape="0">
                    <a:srgbClr val="6E747A">
                      <a:alpha val="43000"/>
                    </a:srgbClr>
                  </a:outerShdw>
                </a:effectLst>
                <a:latin typeface="+mj-lt"/>
              </a:rPr>
              <a:t>delivery</a:t>
            </a:r>
            <a:r>
              <a:rPr lang="vi-VN" dirty="0">
                <a:latin typeface="+mj-lt"/>
              </a:rPr>
              <a:t> </a:t>
            </a:r>
            <a:r>
              <a:rPr lang="vi-VN" dirty="0">
                <a:ln w="0"/>
                <a:solidFill>
                  <a:schemeClr val="accent1"/>
                </a:solidFill>
                <a:effectLst>
                  <a:outerShdw blurRad="38100" dist="25400" dir="5400000" algn="ctr" rotWithShape="0">
                    <a:srgbClr val="6E747A">
                      <a:alpha val="43000"/>
                    </a:srgbClr>
                  </a:outerShdw>
                </a:effectLst>
                <a:latin typeface="+mj-lt"/>
              </a:rPr>
              <a:t>method</a:t>
            </a:r>
            <a:endParaRPr lang="vi-VN" dirty="0">
              <a:latin typeface="+mj-lt"/>
            </a:endParaRPr>
          </a:p>
        </p:txBody>
      </p:sp>
      <p:cxnSp>
        <p:nvCxnSpPr>
          <p:cNvPr id="88" name="Straight Arrow Connector 87">
            <a:extLst>
              <a:ext uri="{FF2B5EF4-FFF2-40B4-BE49-F238E27FC236}">
                <a16:creationId xmlns:a16="http://schemas.microsoft.com/office/drawing/2014/main" id="{E1A0EF70-A7C7-1FC3-AEF8-CC76E56AFC7A}"/>
              </a:ext>
            </a:extLst>
          </p:cNvPr>
          <p:cNvCxnSpPr>
            <a:stCxn id="86" idx="1"/>
          </p:cNvCxnSpPr>
          <p:nvPr/>
        </p:nvCxnSpPr>
        <p:spPr>
          <a:xfrm flipH="1" flipV="1">
            <a:off x="4180510" y="5348340"/>
            <a:ext cx="510989" cy="179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9" name="Diamond 88">
            <a:extLst>
              <a:ext uri="{FF2B5EF4-FFF2-40B4-BE49-F238E27FC236}">
                <a16:creationId xmlns:a16="http://schemas.microsoft.com/office/drawing/2014/main" id="{BBBEE56C-01D0-B4E3-82D1-9D19396926B6}"/>
              </a:ext>
            </a:extLst>
          </p:cNvPr>
          <p:cNvSpPr/>
          <p:nvPr/>
        </p:nvSpPr>
        <p:spPr>
          <a:xfrm>
            <a:off x="2692319" y="4774599"/>
            <a:ext cx="1506070" cy="1147482"/>
          </a:xfrm>
          <a:prstGeom prst="diamond">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vi-VN" dirty="0">
                <a:ln w="0"/>
                <a:solidFill>
                  <a:schemeClr val="accent1"/>
                </a:solidFill>
                <a:effectLst>
                  <a:outerShdw blurRad="38100" dist="25400" dir="5400000" algn="ctr" rotWithShape="0">
                    <a:srgbClr val="6E747A">
                      <a:alpha val="43000"/>
                    </a:srgbClr>
                  </a:outerShdw>
                </a:effectLst>
                <a:latin typeface="+mj-lt"/>
              </a:rPr>
              <a:t>Pay</a:t>
            </a:r>
            <a:endParaRPr lang="vi-VN" dirty="0">
              <a:solidFill>
                <a:schemeClr val="accent1"/>
              </a:solidFill>
              <a:latin typeface="+mj-lt"/>
            </a:endParaRPr>
          </a:p>
        </p:txBody>
      </p:sp>
      <p:sp>
        <p:nvSpPr>
          <p:cNvPr id="91" name="Rectangle 90">
            <a:extLst>
              <a:ext uri="{FF2B5EF4-FFF2-40B4-BE49-F238E27FC236}">
                <a16:creationId xmlns:a16="http://schemas.microsoft.com/office/drawing/2014/main" id="{B5C05394-D9E8-BEF3-9A62-06C44E57493C}"/>
              </a:ext>
            </a:extLst>
          </p:cNvPr>
          <p:cNvSpPr/>
          <p:nvPr/>
        </p:nvSpPr>
        <p:spPr>
          <a:xfrm>
            <a:off x="9554373" y="1749442"/>
            <a:ext cx="2196352" cy="51718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vi-VN" dirty="0">
                <a:solidFill>
                  <a:schemeClr val="accent2"/>
                </a:solidFill>
                <a:latin typeface="+mj-lt"/>
              </a:rPr>
              <a:t>Food</a:t>
            </a:r>
            <a:r>
              <a:rPr lang="vi-VN" dirty="0">
                <a:latin typeface="+mj-lt"/>
              </a:rPr>
              <a:t> </a:t>
            </a:r>
            <a:r>
              <a:rPr lang="vi-VN" dirty="0">
                <a:solidFill>
                  <a:schemeClr val="accent2"/>
                </a:solidFill>
                <a:latin typeface="+mj-lt"/>
              </a:rPr>
              <a:t>page</a:t>
            </a:r>
          </a:p>
        </p:txBody>
      </p:sp>
      <p:cxnSp>
        <p:nvCxnSpPr>
          <p:cNvPr id="93" name="Straight Arrow Connector 92">
            <a:extLst>
              <a:ext uri="{FF2B5EF4-FFF2-40B4-BE49-F238E27FC236}">
                <a16:creationId xmlns:a16="http://schemas.microsoft.com/office/drawing/2014/main" id="{3921F088-BFAA-2AA5-8737-8028CC1A8D96}"/>
              </a:ext>
            </a:extLst>
          </p:cNvPr>
          <p:cNvCxnSpPr>
            <a:cxnSpLocks/>
          </p:cNvCxnSpPr>
          <p:nvPr/>
        </p:nvCxnSpPr>
        <p:spPr>
          <a:xfrm>
            <a:off x="10658033" y="2352506"/>
            <a:ext cx="10969" cy="613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21557" y="2457254"/>
            <a:ext cx="5033677" cy="584775"/>
          </a:xfrm>
          <a:prstGeom prst="rect">
            <a:avLst/>
          </a:prstGeom>
          <a:noFill/>
        </p:spPr>
        <p:txBody>
          <a:bodyPr wrap="square" rtlCol="0">
            <a:spAutoFit/>
          </a:bodyPr>
          <a:lstStyle/>
          <a:p>
            <a:r>
              <a:rPr lang="en-US" sz="3200" b="1" dirty="0" err="1">
                <a:latin typeface="+mj-lt"/>
                <a:cs typeface="Times New Roman" panose="02020603050405020304" pitchFamily="18" charset="0"/>
              </a:rPr>
              <a:t>Luồng</a:t>
            </a:r>
            <a:r>
              <a:rPr lang="en-US" sz="3200" b="1" dirty="0">
                <a:latin typeface="+mj-lt"/>
                <a:cs typeface="Times New Roman" panose="02020603050405020304" pitchFamily="18" charset="0"/>
              </a:rPr>
              <a:t> </a:t>
            </a:r>
            <a:r>
              <a:rPr lang="en-US" sz="3200" b="1" dirty="0" err="1">
                <a:latin typeface="+mj-lt"/>
                <a:cs typeface="Times New Roman" panose="02020603050405020304" pitchFamily="18" charset="0"/>
              </a:rPr>
              <a:t>người</a:t>
            </a:r>
            <a:r>
              <a:rPr lang="en-US" sz="3200" b="1" dirty="0">
                <a:latin typeface="+mj-lt"/>
                <a:cs typeface="Times New Roman" panose="02020603050405020304" pitchFamily="18" charset="0"/>
              </a:rPr>
              <a:t> </a:t>
            </a:r>
            <a:r>
              <a:rPr lang="en-US" sz="3200" b="1" dirty="0" err="1">
                <a:latin typeface="+mj-lt"/>
                <a:cs typeface="Times New Roman" panose="02020603050405020304" pitchFamily="18" charset="0"/>
              </a:rPr>
              <a:t>dùng</a:t>
            </a:r>
            <a:endParaRPr lang="en-US" sz="3200" b="1" dirty="0">
              <a:latin typeface="+mj-lt"/>
              <a:cs typeface="Times New Roman" panose="02020603050405020304" pitchFamily="18" charset="0"/>
            </a:endParaRPr>
          </a:p>
        </p:txBody>
      </p:sp>
    </p:spTree>
    <p:extLst>
      <p:ext uri="{BB962C8B-B14F-4D97-AF65-F5344CB8AC3E}">
        <p14:creationId xmlns:p14="http://schemas.microsoft.com/office/powerpoint/2010/main" val="342952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690233" y="597534"/>
            <a:ext cx="10713389" cy="738623"/>
          </a:xfrm>
          <a:prstGeom prst="rect">
            <a:avLst/>
          </a:prstGeom>
          <a:noFill/>
          <a:ln>
            <a:noFill/>
          </a:ln>
        </p:spPr>
        <p:txBody>
          <a:bodyPr spcFirstLastPara="1" wrap="square" lIns="0" tIns="121900" rIns="121900" bIns="121900" anchor="t" anchorCtr="0">
            <a:spAutoFit/>
          </a:bodyPr>
          <a:lstStyle/>
          <a:p>
            <a:r>
              <a:rPr lang="vi" sz="3200" dirty="0">
                <a:solidFill>
                  <a:srgbClr val="5F6368"/>
                </a:solidFill>
                <a:latin typeface="Times New Roman" panose="02020603050405020304" pitchFamily="18" charset="0"/>
                <a:ea typeface="Open Sans"/>
                <a:cs typeface="Times New Roman" panose="02020603050405020304" pitchFamily="18" charset="0"/>
                <a:sym typeface="Open Sans"/>
              </a:rPr>
              <a:t>Nghiên cứu khả năng sử dụng: những phát hiện</a:t>
            </a:r>
            <a:endParaRPr sz="3200"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sp>
        <p:nvSpPr>
          <p:cNvPr id="282" name="Google Shape;282;p54"/>
          <p:cNvSpPr txBox="1"/>
          <p:nvPr/>
        </p:nvSpPr>
        <p:spPr>
          <a:xfrm>
            <a:off x="710499" y="1400767"/>
            <a:ext cx="10693123" cy="1201827"/>
          </a:xfrm>
          <a:prstGeom prst="rect">
            <a:avLst/>
          </a:prstGeom>
          <a:noFill/>
          <a:ln>
            <a:noFill/>
          </a:ln>
        </p:spPr>
        <p:txBody>
          <a:bodyPr spcFirstLastPara="1" wrap="square" lIns="0" tIns="121900" rIns="121900" bIns="121900" anchor="t" anchorCtr="0">
            <a:spAutoFit/>
          </a:bodyPr>
          <a:lstStyle/>
          <a:p>
            <a:pPr>
              <a:lnSpc>
                <a:spcPct val="115000"/>
              </a:lnSpc>
            </a:pP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Giao</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diện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đăng</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nhập</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ổn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định</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nhiều</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chức</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năng</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danh</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sách</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món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ăn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chưa</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hoàn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thiện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thông</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tin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người</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dung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đầy</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đủ</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hoàn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thiện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thông</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tin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người</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dung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rõ</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ràng</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có</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thể</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liên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hệ</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tư</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vấn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đặt</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hang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giúp</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người</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dung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thấy</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thoải</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mái</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khi</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chọn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món</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có</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đánh</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giá</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của</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người</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sử</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dụng</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trước</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đó</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giúp</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tang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độ</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tin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cậy</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về</a:t>
            </a:r>
            <a:r>
              <a:rPr lang="en-US"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chất</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lượng</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dịch</a:t>
            </a:r>
            <a:r>
              <a:rPr lang="en-US" dirty="0" smtClean="0">
                <a:solidFill>
                  <a:srgbClr val="5F6368"/>
                </a:solidFill>
                <a:latin typeface="Times New Roman" panose="02020603050405020304" pitchFamily="18" charset="0"/>
                <a:ea typeface="Open Sans"/>
                <a:cs typeface="Times New Roman" panose="02020603050405020304" pitchFamily="18" charset="0"/>
                <a:sym typeface="Open Sans"/>
              </a:rPr>
              <a:t> </a:t>
            </a:r>
            <a:r>
              <a:rPr lang="en-US" dirty="0" err="1" smtClean="0">
                <a:solidFill>
                  <a:srgbClr val="5F6368"/>
                </a:solidFill>
                <a:latin typeface="Times New Roman" panose="02020603050405020304" pitchFamily="18" charset="0"/>
                <a:ea typeface="Open Sans"/>
                <a:cs typeface="Times New Roman" panose="02020603050405020304" pitchFamily="18" charset="0"/>
                <a:sym typeface="Open Sans"/>
              </a:rPr>
              <a:t>vụ</a:t>
            </a:r>
            <a:r>
              <a:rPr lang="en-US">
                <a:solidFill>
                  <a:srgbClr val="5F6368"/>
                </a:solidFill>
                <a:latin typeface="Times New Roman" panose="02020603050405020304" pitchFamily="18" charset="0"/>
                <a:ea typeface="Open Sans"/>
                <a:cs typeface="Times New Roman" panose="02020603050405020304" pitchFamily="18" charset="0"/>
                <a:sym typeface="Open Sans"/>
              </a:rPr>
              <a:t>.</a:t>
            </a:r>
            <a:endParaRPr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sp>
        <p:nvSpPr>
          <p:cNvPr id="283" name="Google Shape;283;p54"/>
          <p:cNvSpPr txBox="1"/>
          <p:nvPr/>
        </p:nvSpPr>
        <p:spPr>
          <a:xfrm>
            <a:off x="608900" y="2696768"/>
            <a:ext cx="4448000" cy="670913"/>
          </a:xfrm>
          <a:prstGeom prst="rect">
            <a:avLst/>
          </a:prstGeom>
          <a:noFill/>
          <a:ln>
            <a:noFill/>
          </a:ln>
        </p:spPr>
        <p:txBody>
          <a:bodyPr spcFirstLastPara="1" wrap="square" lIns="121900" tIns="121900" rIns="121900" bIns="121900" anchor="t" anchorCtr="0">
            <a:spAutoFit/>
          </a:bodyPr>
          <a:lstStyle/>
          <a:p>
            <a:pPr>
              <a:lnSpc>
                <a:spcPct val="115000"/>
              </a:lnSpc>
            </a:pPr>
            <a:r>
              <a:rPr lang="vi" sz="2400" b="1" dirty="0">
                <a:solidFill>
                  <a:srgbClr val="F29900"/>
                </a:solidFill>
                <a:latin typeface="Times New Roman" panose="02020603050405020304" pitchFamily="18" charset="0"/>
                <a:ea typeface="Open Sans"/>
                <a:cs typeface="Times New Roman" panose="02020603050405020304" pitchFamily="18" charset="0"/>
                <a:sym typeface="Open Sans"/>
              </a:rPr>
              <a:t>Kết quả vòng 1</a:t>
            </a:r>
            <a:endParaRPr sz="2400" b="1" dirty="0">
              <a:solidFill>
                <a:srgbClr val="F29900"/>
              </a:solidFill>
              <a:latin typeface="Times New Roman" panose="02020603050405020304" pitchFamily="18" charset="0"/>
              <a:cs typeface="Times New Roman" panose="02020603050405020304" pitchFamily="18" charset="0"/>
            </a:endParaRPr>
          </a:p>
        </p:txBody>
      </p:sp>
      <p:sp>
        <p:nvSpPr>
          <p:cNvPr id="284" name="Google Shape;284;p54"/>
          <p:cNvSpPr/>
          <p:nvPr/>
        </p:nvSpPr>
        <p:spPr>
          <a:xfrm>
            <a:off x="5970533" y="3230366"/>
            <a:ext cx="5356694" cy="2887893"/>
          </a:xfrm>
          <a:prstGeom prst="rect">
            <a:avLst/>
          </a:prstGeom>
          <a:solidFill>
            <a:srgbClr val="F8F9FA"/>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86" name="Google Shape;286;p54"/>
          <p:cNvSpPr/>
          <p:nvPr/>
        </p:nvSpPr>
        <p:spPr>
          <a:xfrm>
            <a:off x="6052265" y="3512667"/>
            <a:ext cx="366400" cy="366400"/>
          </a:xfrm>
          <a:prstGeom prst="ellipse">
            <a:avLst/>
          </a:prstGeom>
          <a:solidFill>
            <a:srgbClr val="F29900"/>
          </a:solidFill>
          <a:ln>
            <a:noFill/>
          </a:ln>
        </p:spPr>
        <p:txBody>
          <a:bodyPr spcFirstLastPara="1" wrap="square" lIns="0" tIns="0" rIns="0" bIns="0" anchor="ctr" anchorCtr="0">
            <a:noAutofit/>
          </a:bodyPr>
          <a:lstStyle/>
          <a:p>
            <a:pPr algn="ctr"/>
            <a:r>
              <a:rPr lang="vi" sz="2400" dirty="0">
                <a:solidFill>
                  <a:srgbClr val="FFFFFF"/>
                </a:solidFill>
                <a:latin typeface="Times New Roman" panose="02020603050405020304" pitchFamily="18" charset="0"/>
                <a:ea typeface="Google Sans Medium"/>
                <a:cs typeface="Times New Roman" panose="02020603050405020304" pitchFamily="18" charset="0"/>
                <a:sym typeface="Google Sans Medium"/>
              </a:rPr>
              <a:t>1</a:t>
            </a:r>
            <a:endParaRPr sz="2400" dirty="0">
              <a:solidFill>
                <a:srgbClr val="FFFFFF"/>
              </a:solidFill>
              <a:latin typeface="Times New Roman" panose="02020603050405020304" pitchFamily="18" charset="0"/>
              <a:ea typeface="Google Sans Medium"/>
              <a:cs typeface="Times New Roman" panose="02020603050405020304" pitchFamily="18" charset="0"/>
              <a:sym typeface="Google Sans Medium"/>
            </a:endParaRPr>
          </a:p>
        </p:txBody>
      </p:sp>
      <p:sp>
        <p:nvSpPr>
          <p:cNvPr id="288" name="Google Shape;288;p54"/>
          <p:cNvSpPr/>
          <p:nvPr/>
        </p:nvSpPr>
        <p:spPr>
          <a:xfrm>
            <a:off x="7790265" y="3493705"/>
            <a:ext cx="366400" cy="366400"/>
          </a:xfrm>
          <a:prstGeom prst="ellipse">
            <a:avLst/>
          </a:prstGeom>
          <a:solidFill>
            <a:srgbClr val="F29900"/>
          </a:solidFill>
          <a:ln>
            <a:noFill/>
          </a:ln>
        </p:spPr>
        <p:txBody>
          <a:bodyPr spcFirstLastPara="1" wrap="square" lIns="0" tIns="0" rIns="0" bIns="0" anchor="ctr" anchorCtr="0">
            <a:noAutofit/>
          </a:bodyPr>
          <a:lstStyle/>
          <a:p>
            <a:pPr algn="ctr"/>
            <a:r>
              <a:rPr lang="vi" sz="2400" dirty="0">
                <a:solidFill>
                  <a:srgbClr val="FFFFFF"/>
                </a:solidFill>
                <a:latin typeface="Times New Roman" panose="02020603050405020304" pitchFamily="18" charset="0"/>
                <a:ea typeface="Google Sans Medium"/>
                <a:cs typeface="Times New Roman" panose="02020603050405020304" pitchFamily="18" charset="0"/>
                <a:sym typeface="Google Sans Medium"/>
              </a:rPr>
              <a:t>2</a:t>
            </a:r>
            <a:endParaRPr sz="2400" dirty="0">
              <a:solidFill>
                <a:srgbClr val="FFFFFF"/>
              </a:solidFill>
              <a:latin typeface="Times New Roman" panose="02020603050405020304" pitchFamily="18" charset="0"/>
              <a:ea typeface="Google Sans Medium"/>
              <a:cs typeface="Times New Roman" panose="02020603050405020304" pitchFamily="18" charset="0"/>
              <a:sym typeface="Google Sans Medium"/>
            </a:endParaRPr>
          </a:p>
        </p:txBody>
      </p:sp>
      <p:sp>
        <p:nvSpPr>
          <p:cNvPr id="289" name="Google Shape;289;p54"/>
          <p:cNvSpPr txBox="1"/>
          <p:nvPr/>
        </p:nvSpPr>
        <p:spPr>
          <a:xfrm>
            <a:off x="5970532" y="2696768"/>
            <a:ext cx="3994750" cy="670913"/>
          </a:xfrm>
          <a:prstGeom prst="rect">
            <a:avLst/>
          </a:prstGeom>
          <a:noFill/>
          <a:ln>
            <a:noFill/>
          </a:ln>
        </p:spPr>
        <p:txBody>
          <a:bodyPr spcFirstLastPara="1" wrap="square" lIns="121900" tIns="121900" rIns="121900" bIns="121900" anchor="t" anchorCtr="0">
            <a:spAutoFit/>
          </a:bodyPr>
          <a:lstStyle/>
          <a:p>
            <a:pPr>
              <a:lnSpc>
                <a:spcPct val="115000"/>
              </a:lnSpc>
            </a:pPr>
            <a:r>
              <a:rPr lang="vi" sz="2400" b="1" dirty="0">
                <a:solidFill>
                  <a:srgbClr val="F29900"/>
                </a:solidFill>
                <a:latin typeface="Times New Roman" panose="02020603050405020304" pitchFamily="18" charset="0"/>
                <a:ea typeface="Open Sans"/>
                <a:cs typeface="Times New Roman" panose="02020603050405020304" pitchFamily="18" charset="0"/>
                <a:sym typeface="Open Sans"/>
              </a:rPr>
              <a:t>Kết quả vòng 2</a:t>
            </a:r>
            <a:endParaRPr sz="2400" b="1" dirty="0">
              <a:solidFill>
                <a:srgbClr val="F29900"/>
              </a:solidFill>
              <a:latin typeface="Times New Roman" panose="02020603050405020304" pitchFamily="18" charset="0"/>
              <a:cs typeface="Times New Roman" panose="02020603050405020304" pitchFamily="18" charset="0"/>
            </a:endParaRPr>
          </a:p>
        </p:txBody>
      </p:sp>
      <p:sp>
        <p:nvSpPr>
          <p:cNvPr id="291" name="Google Shape;291;p54"/>
          <p:cNvSpPr/>
          <p:nvPr/>
        </p:nvSpPr>
        <p:spPr>
          <a:xfrm>
            <a:off x="9578974" y="3493705"/>
            <a:ext cx="366400" cy="366400"/>
          </a:xfrm>
          <a:prstGeom prst="ellipse">
            <a:avLst/>
          </a:prstGeom>
          <a:solidFill>
            <a:srgbClr val="F29900"/>
          </a:solidFill>
          <a:ln>
            <a:noFill/>
          </a:ln>
        </p:spPr>
        <p:txBody>
          <a:bodyPr spcFirstLastPara="1" wrap="square" lIns="0" tIns="0" rIns="0" bIns="0" anchor="ctr" anchorCtr="0">
            <a:noAutofit/>
          </a:bodyPr>
          <a:lstStyle/>
          <a:p>
            <a:pPr algn="ctr"/>
            <a:r>
              <a:rPr lang="vi" sz="2400" dirty="0">
                <a:solidFill>
                  <a:srgbClr val="FFFFFF"/>
                </a:solidFill>
                <a:latin typeface="Times New Roman" panose="02020603050405020304" pitchFamily="18" charset="0"/>
                <a:ea typeface="Google Sans Medium"/>
                <a:cs typeface="Times New Roman" panose="02020603050405020304" pitchFamily="18" charset="0"/>
                <a:sym typeface="Google Sans Medium"/>
              </a:rPr>
              <a:t>3</a:t>
            </a:r>
            <a:endParaRPr sz="2400" dirty="0">
              <a:solidFill>
                <a:srgbClr val="FFFFFF"/>
              </a:solidFill>
              <a:latin typeface="Times New Roman" panose="02020603050405020304" pitchFamily="18" charset="0"/>
              <a:ea typeface="Google Sans Medium"/>
              <a:cs typeface="Times New Roman" panose="02020603050405020304" pitchFamily="18" charset="0"/>
              <a:sym typeface="Google Sans Medium"/>
            </a:endParaRPr>
          </a:p>
        </p:txBody>
      </p:sp>
      <p:sp>
        <p:nvSpPr>
          <p:cNvPr id="292" name="Google Shape;292;p54"/>
          <p:cNvSpPr/>
          <p:nvPr/>
        </p:nvSpPr>
        <p:spPr>
          <a:xfrm>
            <a:off x="608900" y="3230366"/>
            <a:ext cx="5361632" cy="2887895"/>
          </a:xfrm>
          <a:prstGeom prst="rect">
            <a:avLst/>
          </a:prstGeom>
          <a:solidFill>
            <a:srgbClr val="F8F9FA"/>
          </a:solidFill>
          <a:ln>
            <a:noFill/>
          </a:ln>
        </p:spPr>
        <p:txBody>
          <a:bodyPr spcFirstLastPara="1" wrap="square" lIns="121900" tIns="121900" rIns="121900" bIns="121900" anchor="ctr" anchorCtr="0">
            <a:noAutofit/>
          </a:bodyPr>
          <a:lstStyle/>
          <a:p>
            <a:endParaRPr sz="2400">
              <a:latin typeface="Times New Roman" panose="02020603050405020304" pitchFamily="18" charset="0"/>
              <a:cs typeface="Times New Roman" panose="02020603050405020304" pitchFamily="18" charset="0"/>
            </a:endParaRPr>
          </a:p>
        </p:txBody>
      </p:sp>
      <p:sp>
        <p:nvSpPr>
          <p:cNvPr id="294" name="Google Shape;294;p54"/>
          <p:cNvSpPr/>
          <p:nvPr/>
        </p:nvSpPr>
        <p:spPr>
          <a:xfrm>
            <a:off x="694134" y="3506722"/>
            <a:ext cx="366400" cy="366400"/>
          </a:xfrm>
          <a:prstGeom prst="ellipse">
            <a:avLst/>
          </a:prstGeom>
          <a:solidFill>
            <a:srgbClr val="F29900"/>
          </a:solidFill>
          <a:ln>
            <a:noFill/>
          </a:ln>
        </p:spPr>
        <p:txBody>
          <a:bodyPr spcFirstLastPara="1" wrap="square" lIns="0" tIns="0" rIns="0" bIns="0" anchor="ctr" anchorCtr="0">
            <a:noAutofit/>
          </a:bodyPr>
          <a:lstStyle/>
          <a:p>
            <a:pPr algn="ctr"/>
            <a:r>
              <a:rPr lang="vi" sz="2400" dirty="0">
                <a:solidFill>
                  <a:srgbClr val="FFFFFF"/>
                </a:solidFill>
                <a:latin typeface="Times New Roman" panose="02020603050405020304" pitchFamily="18" charset="0"/>
                <a:ea typeface="Google Sans Medium"/>
                <a:cs typeface="Times New Roman" panose="02020603050405020304" pitchFamily="18" charset="0"/>
                <a:sym typeface="Google Sans Medium"/>
              </a:rPr>
              <a:t>1</a:t>
            </a:r>
            <a:endParaRPr sz="2400" dirty="0">
              <a:solidFill>
                <a:srgbClr val="FFFFFF"/>
              </a:solidFill>
              <a:latin typeface="Times New Roman" panose="02020603050405020304" pitchFamily="18" charset="0"/>
              <a:ea typeface="Google Sans Medium"/>
              <a:cs typeface="Times New Roman" panose="02020603050405020304" pitchFamily="18" charset="0"/>
              <a:sym typeface="Google Sans Medium"/>
            </a:endParaRPr>
          </a:p>
        </p:txBody>
      </p:sp>
      <p:sp>
        <p:nvSpPr>
          <p:cNvPr id="296" name="Google Shape;296;p54"/>
          <p:cNvSpPr/>
          <p:nvPr/>
        </p:nvSpPr>
        <p:spPr>
          <a:xfrm>
            <a:off x="2430011" y="3493705"/>
            <a:ext cx="366400" cy="366400"/>
          </a:xfrm>
          <a:prstGeom prst="ellipse">
            <a:avLst/>
          </a:prstGeom>
          <a:solidFill>
            <a:srgbClr val="F29900"/>
          </a:solidFill>
          <a:ln>
            <a:noFill/>
          </a:ln>
        </p:spPr>
        <p:txBody>
          <a:bodyPr spcFirstLastPara="1" wrap="square" lIns="0" tIns="0" rIns="0" bIns="0" anchor="ctr" anchorCtr="0">
            <a:noAutofit/>
          </a:bodyPr>
          <a:lstStyle/>
          <a:p>
            <a:pPr algn="ctr"/>
            <a:r>
              <a:rPr lang="vi" sz="2400" dirty="0">
                <a:solidFill>
                  <a:srgbClr val="FFFFFF"/>
                </a:solidFill>
                <a:latin typeface="Times New Roman" panose="02020603050405020304" pitchFamily="18" charset="0"/>
                <a:ea typeface="Google Sans Medium"/>
                <a:cs typeface="Times New Roman" panose="02020603050405020304" pitchFamily="18" charset="0"/>
                <a:sym typeface="Google Sans Medium"/>
              </a:rPr>
              <a:t>2</a:t>
            </a:r>
            <a:endParaRPr sz="2400" dirty="0">
              <a:solidFill>
                <a:srgbClr val="FFFFFF"/>
              </a:solidFill>
              <a:latin typeface="Times New Roman" panose="02020603050405020304" pitchFamily="18" charset="0"/>
              <a:ea typeface="Google Sans Medium"/>
              <a:cs typeface="Times New Roman" panose="02020603050405020304" pitchFamily="18" charset="0"/>
              <a:sym typeface="Google Sans Medium"/>
            </a:endParaRPr>
          </a:p>
        </p:txBody>
      </p:sp>
      <p:sp>
        <p:nvSpPr>
          <p:cNvPr id="298" name="Google Shape;298;p54"/>
          <p:cNvSpPr/>
          <p:nvPr/>
        </p:nvSpPr>
        <p:spPr>
          <a:xfrm>
            <a:off x="4218928" y="3506722"/>
            <a:ext cx="366400" cy="366400"/>
          </a:xfrm>
          <a:prstGeom prst="ellipse">
            <a:avLst/>
          </a:prstGeom>
          <a:solidFill>
            <a:srgbClr val="F29900"/>
          </a:solidFill>
          <a:ln>
            <a:noFill/>
          </a:ln>
        </p:spPr>
        <p:txBody>
          <a:bodyPr spcFirstLastPara="1" wrap="square" lIns="0" tIns="0" rIns="0" bIns="0" anchor="ctr" anchorCtr="0">
            <a:noAutofit/>
          </a:bodyPr>
          <a:lstStyle/>
          <a:p>
            <a:pPr algn="ctr"/>
            <a:r>
              <a:rPr lang="vi" sz="2400" dirty="0">
                <a:solidFill>
                  <a:srgbClr val="FFFFFF"/>
                </a:solidFill>
                <a:latin typeface="Times New Roman" panose="02020603050405020304" pitchFamily="18" charset="0"/>
                <a:ea typeface="Google Sans Medium"/>
                <a:cs typeface="Times New Roman" panose="02020603050405020304" pitchFamily="18" charset="0"/>
                <a:sym typeface="Google Sans Medium"/>
              </a:rPr>
              <a:t>3</a:t>
            </a:r>
            <a:endParaRPr sz="2400" dirty="0">
              <a:solidFill>
                <a:srgbClr val="FFFFFF"/>
              </a:solidFill>
              <a:latin typeface="Times New Roman" panose="02020603050405020304" pitchFamily="18" charset="0"/>
              <a:ea typeface="Google Sans Medium"/>
              <a:cs typeface="Times New Roman" panose="02020603050405020304" pitchFamily="18" charset="0"/>
              <a:sym typeface="Google Sans Medium"/>
            </a:endParaRPr>
          </a:p>
        </p:txBody>
      </p:sp>
      <p:pic>
        <p:nvPicPr>
          <p:cNvPr id="2" name="Picture 1"/>
          <p:cNvPicPr>
            <a:picLocks noChangeAspect="1"/>
          </p:cNvPicPr>
          <p:nvPr/>
        </p:nvPicPr>
        <p:blipFill>
          <a:blip r:embed="rId3"/>
          <a:stretch>
            <a:fillRect/>
          </a:stretch>
        </p:blipFill>
        <p:spPr>
          <a:xfrm>
            <a:off x="1080041" y="3424668"/>
            <a:ext cx="1346797" cy="2693594"/>
          </a:xfrm>
          <a:prstGeom prst="rect">
            <a:avLst/>
          </a:prstGeom>
        </p:spPr>
      </p:pic>
      <p:pic>
        <p:nvPicPr>
          <p:cNvPr id="4" name="Picture 3"/>
          <p:cNvPicPr>
            <a:picLocks noChangeAspect="1"/>
          </p:cNvPicPr>
          <p:nvPr/>
        </p:nvPicPr>
        <p:blipFill>
          <a:blip r:embed="rId4"/>
          <a:stretch>
            <a:fillRect/>
          </a:stretch>
        </p:blipFill>
        <p:spPr>
          <a:xfrm>
            <a:off x="2800102" y="3424668"/>
            <a:ext cx="1392608" cy="2693593"/>
          </a:xfrm>
          <a:prstGeom prst="rect">
            <a:avLst/>
          </a:prstGeom>
        </p:spPr>
      </p:pic>
      <p:pic>
        <p:nvPicPr>
          <p:cNvPr id="5" name="Picture 4"/>
          <p:cNvPicPr>
            <a:picLocks noChangeAspect="1"/>
          </p:cNvPicPr>
          <p:nvPr/>
        </p:nvPicPr>
        <p:blipFill>
          <a:blip r:embed="rId5"/>
          <a:stretch>
            <a:fillRect/>
          </a:stretch>
        </p:blipFill>
        <p:spPr>
          <a:xfrm>
            <a:off x="4585327" y="3424667"/>
            <a:ext cx="1385205" cy="2693593"/>
          </a:xfrm>
          <a:prstGeom prst="rect">
            <a:avLst/>
          </a:prstGeom>
        </p:spPr>
      </p:pic>
      <p:pic>
        <p:nvPicPr>
          <p:cNvPr id="3" name="Picture 2"/>
          <p:cNvPicPr>
            <a:picLocks noChangeAspect="1"/>
          </p:cNvPicPr>
          <p:nvPr/>
        </p:nvPicPr>
        <p:blipFill>
          <a:blip r:embed="rId6"/>
          <a:stretch>
            <a:fillRect/>
          </a:stretch>
        </p:blipFill>
        <p:spPr>
          <a:xfrm>
            <a:off x="6418665" y="3424667"/>
            <a:ext cx="1371600" cy="2693592"/>
          </a:xfrm>
          <a:prstGeom prst="rect">
            <a:avLst/>
          </a:prstGeom>
        </p:spPr>
      </p:pic>
      <p:pic>
        <p:nvPicPr>
          <p:cNvPr id="6" name="Picture 5"/>
          <p:cNvPicPr>
            <a:picLocks noChangeAspect="1"/>
          </p:cNvPicPr>
          <p:nvPr/>
        </p:nvPicPr>
        <p:blipFill>
          <a:blip r:embed="rId7"/>
          <a:stretch>
            <a:fillRect/>
          </a:stretch>
        </p:blipFill>
        <p:spPr>
          <a:xfrm>
            <a:off x="8176573" y="3424667"/>
            <a:ext cx="1382493" cy="2693592"/>
          </a:xfrm>
          <a:prstGeom prst="rect">
            <a:avLst/>
          </a:prstGeom>
        </p:spPr>
      </p:pic>
      <p:pic>
        <p:nvPicPr>
          <p:cNvPr id="7" name="Picture 6"/>
          <p:cNvPicPr>
            <a:picLocks noChangeAspect="1"/>
          </p:cNvPicPr>
          <p:nvPr/>
        </p:nvPicPr>
        <p:blipFill>
          <a:blip r:embed="rId8"/>
          <a:stretch>
            <a:fillRect/>
          </a:stretch>
        </p:blipFill>
        <p:spPr>
          <a:xfrm>
            <a:off x="9965282" y="3389540"/>
            <a:ext cx="1361945" cy="2697480"/>
          </a:xfrm>
          <a:prstGeom prst="rect">
            <a:avLst/>
          </a:prstGeom>
        </p:spPr>
      </p:pic>
    </p:spTree>
    <p:extLst>
      <p:ext uri="{BB962C8B-B14F-4D97-AF65-F5344CB8AC3E}">
        <p14:creationId xmlns:p14="http://schemas.microsoft.com/office/powerpoint/2010/main" val="367270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4961700" y="2731201"/>
            <a:ext cx="5320000" cy="1354176"/>
          </a:xfrm>
          <a:prstGeom prst="rect">
            <a:avLst/>
          </a:prstGeom>
          <a:noFill/>
          <a:ln>
            <a:noFill/>
          </a:ln>
        </p:spPr>
        <p:txBody>
          <a:bodyPr spcFirstLastPara="1" wrap="square" lIns="121900" tIns="121900" rIns="121900" bIns="121900" anchor="t" anchorCtr="0">
            <a:spAutoFit/>
          </a:bodyPr>
          <a:lstStyle/>
          <a:p>
            <a:pPr marL="609585" indent="-423323">
              <a:lnSpc>
                <a:spcPct val="150000"/>
              </a:lnSpc>
              <a:buClr>
                <a:srgbClr val="FFFFFF"/>
              </a:buClr>
              <a:buSzPts val="1400"/>
              <a:buFont typeface="Open Sans"/>
              <a:buChar char="●"/>
            </a:pPr>
            <a:r>
              <a:rPr lang="en-US" sz="2400">
                <a:solidFill>
                  <a:srgbClr val="FFFFFF"/>
                </a:solidFill>
                <a:latin typeface="Times New Roman" panose="02020603050405020304" pitchFamily="18" charset="0"/>
                <a:ea typeface="Open Sans"/>
                <a:cs typeface="Times New Roman" panose="02020603050405020304" pitchFamily="18" charset="0"/>
                <a:sym typeface="Open Sans"/>
              </a:rPr>
              <a:t>Mockups</a:t>
            </a:r>
            <a:endParaRPr sz="2400">
              <a:solidFill>
                <a:srgbClr val="FFFFFF"/>
              </a:solidFill>
              <a:latin typeface="Times New Roman" panose="02020603050405020304" pitchFamily="18" charset="0"/>
              <a:ea typeface="Open Sans"/>
              <a:cs typeface="Times New Roman" panose="02020603050405020304" pitchFamily="18" charset="0"/>
              <a:sym typeface="Open Sans"/>
            </a:endParaRPr>
          </a:p>
          <a:p>
            <a:pPr marL="609585" indent="-423323">
              <a:lnSpc>
                <a:spcPct val="150000"/>
              </a:lnSpc>
              <a:buClr>
                <a:srgbClr val="FFFFFF"/>
              </a:buClr>
              <a:buSzPts val="1400"/>
              <a:buFont typeface="Open Sans"/>
              <a:buChar char="●"/>
            </a:pPr>
            <a:r>
              <a:rPr lang="en-US" sz="2400">
                <a:solidFill>
                  <a:srgbClr val="FFFFFF"/>
                </a:solidFill>
                <a:latin typeface="Times New Roman" panose="02020603050405020304" pitchFamily="18" charset="0"/>
                <a:ea typeface="Open Sans"/>
                <a:cs typeface="Times New Roman" panose="02020603050405020304" pitchFamily="18" charset="0"/>
                <a:sym typeface="Open Sans"/>
              </a:rPr>
              <a:t>Prototype </a:t>
            </a:r>
            <a:r>
              <a:rPr lang="vi" sz="2400">
                <a:solidFill>
                  <a:srgbClr val="FFFFFF"/>
                </a:solidFill>
                <a:latin typeface="Times New Roman" panose="02020603050405020304" pitchFamily="18" charset="0"/>
                <a:ea typeface="Open Sans"/>
                <a:cs typeface="Times New Roman" panose="02020603050405020304" pitchFamily="18" charset="0"/>
                <a:sym typeface="Open Sans"/>
              </a:rPr>
              <a:t>có độ trung thực ca</a:t>
            </a:r>
            <a:endParaRPr sz="2400">
              <a:solidFill>
                <a:srgbClr val="FFFFFF"/>
              </a:solidFill>
              <a:latin typeface="Times New Roman" panose="02020603050405020304" pitchFamily="18" charset="0"/>
              <a:ea typeface="Open Sans"/>
              <a:cs typeface="Times New Roman" panose="02020603050405020304" pitchFamily="18" charset="0"/>
              <a:sym typeface="Open Sans"/>
            </a:endParaRPr>
          </a:p>
        </p:txBody>
      </p:sp>
      <p:sp>
        <p:nvSpPr>
          <p:cNvPr id="304" name="Google Shape;304;p55"/>
          <p:cNvSpPr txBox="1"/>
          <p:nvPr/>
        </p:nvSpPr>
        <p:spPr>
          <a:xfrm>
            <a:off x="100668" y="2776401"/>
            <a:ext cx="4213365" cy="1378799"/>
          </a:xfrm>
          <a:prstGeom prst="rect">
            <a:avLst/>
          </a:prstGeom>
          <a:noFill/>
          <a:ln>
            <a:noFill/>
          </a:ln>
        </p:spPr>
        <p:txBody>
          <a:bodyPr spcFirstLastPara="1" wrap="square" lIns="121900" tIns="121900" rIns="121900" bIns="121900" anchor="t" anchorCtr="0">
            <a:spAutoFit/>
          </a:bodyPr>
          <a:lstStyle/>
          <a:p>
            <a:pPr algn="r">
              <a:lnSpc>
                <a:spcPct val="115000"/>
              </a:lnSpc>
            </a:pPr>
            <a:r>
              <a:rPr lang="en-US" sz="3200" dirty="0">
                <a:solidFill>
                  <a:srgbClr val="FFFFFF"/>
                </a:solidFill>
                <a:latin typeface="Times New Roman" panose="02020603050405020304" pitchFamily="18" charset="0"/>
                <a:ea typeface="Open Sans"/>
                <a:cs typeface="Times New Roman" panose="02020603050405020304" pitchFamily="18" charset="0"/>
                <a:sym typeface="Open Sans"/>
              </a:rPr>
              <a:t>T</a:t>
            </a:r>
            <a:r>
              <a:rPr lang="vi" sz="3200" dirty="0">
                <a:solidFill>
                  <a:srgbClr val="FFFFFF"/>
                </a:solidFill>
                <a:latin typeface="Times New Roman" panose="02020603050405020304" pitchFamily="18" charset="0"/>
                <a:ea typeface="Open Sans"/>
                <a:cs typeface="Times New Roman" panose="02020603050405020304" pitchFamily="18" charset="0"/>
                <a:sym typeface="Open Sans"/>
              </a:rPr>
              <a:t>inh chế</a:t>
            </a:r>
            <a:endParaRPr sz="3200" dirty="0">
              <a:solidFill>
                <a:srgbClr val="FFFFFF"/>
              </a:solidFill>
              <a:latin typeface="Times New Roman" panose="02020603050405020304" pitchFamily="18" charset="0"/>
              <a:ea typeface="Open Sans"/>
              <a:cs typeface="Times New Roman" panose="02020603050405020304" pitchFamily="18" charset="0"/>
              <a:sym typeface="Open Sans"/>
            </a:endParaRPr>
          </a:p>
          <a:p>
            <a:pPr algn="r">
              <a:lnSpc>
                <a:spcPct val="115000"/>
              </a:lnSpc>
            </a:pPr>
            <a:r>
              <a:rPr lang="vi" sz="3200" dirty="0">
                <a:solidFill>
                  <a:srgbClr val="FFFFFF"/>
                </a:solidFill>
                <a:latin typeface="Times New Roman" panose="02020603050405020304" pitchFamily="18" charset="0"/>
                <a:ea typeface="Open Sans"/>
                <a:cs typeface="Times New Roman" panose="02020603050405020304" pitchFamily="18" charset="0"/>
                <a:sym typeface="Open Sans"/>
              </a:rPr>
              <a:t>thiết kế</a:t>
            </a:r>
            <a:endParaRPr sz="3200" dirty="0">
              <a:solidFill>
                <a:srgbClr val="FFFFFF"/>
              </a:solidFill>
              <a:latin typeface="Times New Roman" panose="02020603050405020304" pitchFamily="18" charset="0"/>
              <a:ea typeface="Open Sans"/>
              <a:cs typeface="Times New Roman" panose="02020603050405020304" pitchFamily="18" charset="0"/>
              <a:sym typeface="Open Sans"/>
            </a:endParaRPr>
          </a:p>
        </p:txBody>
      </p:sp>
      <p:cxnSp>
        <p:nvCxnSpPr>
          <p:cNvPr id="305" name="Google Shape;305;p55"/>
          <p:cNvCxnSpPr/>
          <p:nvPr/>
        </p:nvCxnSpPr>
        <p:spPr>
          <a:xfrm>
            <a:off x="4613467" y="1376200"/>
            <a:ext cx="48800" cy="4105600"/>
          </a:xfrm>
          <a:prstGeom prst="straightConnector1">
            <a:avLst/>
          </a:prstGeom>
          <a:noFill/>
          <a:ln w="19050" cap="flat" cmpd="sng">
            <a:solidFill>
              <a:srgbClr val="FFFFFF"/>
            </a:solidFill>
            <a:prstDash val="solid"/>
            <a:round/>
            <a:headEnd type="none" w="med" len="med"/>
            <a:tailEnd type="none" w="med" len="med"/>
          </a:ln>
        </p:spPr>
      </p:cxnSp>
    </p:spTree>
    <p:extLst>
      <p:ext uri="{BB962C8B-B14F-4D97-AF65-F5344CB8AC3E}">
        <p14:creationId xmlns:p14="http://schemas.microsoft.com/office/powerpoint/2010/main" val="419420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p:nvSpPr>
        <p:spPr>
          <a:xfrm>
            <a:off x="1813933" y="348954"/>
            <a:ext cx="8722732"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GIAO TIẾP NGƯỜI MÁY</a:t>
            </a:r>
          </a:p>
        </p:txBody>
      </p:sp>
      <p:sp>
        <p:nvSpPr>
          <p:cNvPr id="3" name="TextBox 2"/>
          <p:cNvSpPr txBox="1"/>
          <p:nvPr/>
        </p:nvSpPr>
        <p:spPr>
          <a:xfrm>
            <a:off x="743414" y="1328236"/>
            <a:ext cx="2369015" cy="441211"/>
          </a:xfrm>
          <a:prstGeom prst="rect">
            <a:avLst/>
          </a:prstGeom>
          <a:noFill/>
        </p:spPr>
        <p:txBody>
          <a:bodyPr wrap="square" rtlCol="0">
            <a:spAutoFit/>
          </a:bodyPr>
          <a:lstStyle/>
          <a:p>
            <a:r>
              <a:rPr lang="en-US" sz="2267" dirty="0">
                <a:latin typeface="Times New Roman" panose="02020603050405020304" pitchFamily="18" charset="0"/>
                <a:cs typeface="Times New Roman" panose="02020603050405020304" pitchFamily="18" charset="0"/>
              </a:rPr>
              <a:t>YÊU CẦU:</a:t>
            </a:r>
          </a:p>
        </p:txBody>
      </p:sp>
      <p:sp>
        <p:nvSpPr>
          <p:cNvPr id="4" name="TextBox 3"/>
          <p:cNvSpPr txBox="1"/>
          <p:nvPr/>
        </p:nvSpPr>
        <p:spPr>
          <a:xfrm>
            <a:off x="921835" y="2022089"/>
            <a:ext cx="7265639" cy="3477875"/>
          </a:xfrm>
          <a:prstGeom prst="rect">
            <a:avLst/>
          </a:prstGeom>
          <a:noFill/>
        </p:spPr>
        <p:txBody>
          <a:bodyPr wrap="square" rtlCol="0">
            <a:spAutoFit/>
          </a:bodyPr>
          <a:lstStyle/>
          <a:p>
            <a:r>
              <a:rPr lang="vi-VN" sz="2000" dirty="0">
                <a:latin typeface="Times New Roman" panose="02020603050405020304" pitchFamily="18" charset="0"/>
                <a:cs typeface="Times New Roman" panose="02020603050405020304" pitchFamily="18" charset="0"/>
              </a:rPr>
              <a:t>- Xác định pesonas</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Bản đồ đồng cảm cho persona</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Xác định các pain point của các persona: bằng các</a:t>
            </a:r>
            <a:r>
              <a:rPr lang="en-US" sz="2000" dirty="0">
                <a:latin typeface="Times New Roman" panose="02020603050405020304" pitchFamily="18" charset="0"/>
                <a:cs typeface="Times New Roman" panose="02020603050405020304" pitchFamily="18" charset="0"/>
              </a:rPr>
              <a:t>h</a:t>
            </a:r>
            <a:r>
              <a:rPr lang="vi-VN" sz="2000" dirty="0">
                <a:latin typeface="Times New Roman" panose="02020603050405020304" pitchFamily="18" charset="0"/>
                <a:cs typeface="Times New Roman" panose="02020603050405020304" pitchFamily="18" charset="0"/>
              </a:rPr>
              <a:t> viết các user story thể hiện pain point cho các personas</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Bản đồ hành trình người dùng (User jouney map) cho các persona</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Định nghĩa các vấn đề người dùng (Problem statement) </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Tạo Thiết kế tới các wireframe:</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 Tạo user flow để thể hiện kịch bản các tương tác của của người dùng với một tính năng phần mềm cần thiết kế, cho phép người dùng thực hiện một nhiệm vụ nào đó.</a:t>
            </a:r>
            <a:br>
              <a:rPr lang="vi-VN" sz="2000" dirty="0">
                <a:latin typeface="Times New Roman" panose="02020603050405020304" pitchFamily="18" charset="0"/>
                <a:cs typeface="Times New Roman" panose="02020603050405020304" pitchFamily="18" charset="0"/>
              </a:rPr>
            </a:br>
            <a:r>
              <a:rPr lang="vi-VN" sz="2000" dirty="0">
                <a:latin typeface="Times New Roman" panose="02020603050405020304" pitchFamily="18" charset="0"/>
                <a:cs typeface="Times New Roman" panose="02020603050405020304" pitchFamily="18" charset="0"/>
              </a:rPr>
              <a:t>   + Thiết kế wireframe cho các màn hình trong user flow.</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973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 name="Picture 2">
            <a:extLst>
              <a:ext uri="{FF2B5EF4-FFF2-40B4-BE49-F238E27FC236}">
                <a16:creationId xmlns:a16="http://schemas.microsoft.com/office/drawing/2014/main" id="{AD956EF6-26D4-911D-5AE7-0854C0925FC7}"/>
              </a:ext>
            </a:extLst>
          </p:cNvPr>
          <p:cNvPicPr>
            <a:picLocks noChangeAspect="1"/>
          </p:cNvPicPr>
          <p:nvPr/>
        </p:nvPicPr>
        <p:blipFill>
          <a:blip r:embed="rId3"/>
          <a:stretch>
            <a:fillRect/>
          </a:stretch>
        </p:blipFill>
        <p:spPr>
          <a:xfrm>
            <a:off x="9219345" y="1560680"/>
            <a:ext cx="2072820" cy="4493173"/>
          </a:xfrm>
          <a:prstGeom prst="rect">
            <a:avLst/>
          </a:prstGeom>
        </p:spPr>
      </p:pic>
      <p:sp>
        <p:nvSpPr>
          <p:cNvPr id="310" name="Google Shape;310;p56"/>
          <p:cNvSpPr txBox="1"/>
          <p:nvPr/>
        </p:nvSpPr>
        <p:spPr>
          <a:xfrm>
            <a:off x="690233" y="699133"/>
            <a:ext cx="9334400" cy="738623"/>
          </a:xfrm>
          <a:prstGeom prst="rect">
            <a:avLst/>
          </a:prstGeom>
          <a:noFill/>
          <a:ln>
            <a:noFill/>
          </a:ln>
        </p:spPr>
        <p:txBody>
          <a:bodyPr spcFirstLastPara="1" wrap="square" lIns="0" tIns="121900" rIns="121900" bIns="121900" anchor="t" anchorCtr="0">
            <a:spAutoFit/>
          </a:bodyPr>
          <a:lstStyle/>
          <a:p>
            <a:r>
              <a:rPr lang="en-US" sz="3200">
                <a:solidFill>
                  <a:srgbClr val="5F6368"/>
                </a:solidFill>
                <a:latin typeface="Times New Roman" panose="02020603050405020304" pitchFamily="18" charset="0"/>
                <a:ea typeface="Open Sans"/>
                <a:cs typeface="Times New Roman" panose="02020603050405020304" pitchFamily="18" charset="0"/>
                <a:sym typeface="Open Sans"/>
              </a:rPr>
              <a:t>Mockups</a:t>
            </a:r>
            <a:endParaRPr sz="3200">
              <a:solidFill>
                <a:srgbClr val="5F6368"/>
              </a:solidFill>
              <a:latin typeface="Times New Roman" panose="02020603050405020304" pitchFamily="18" charset="0"/>
              <a:ea typeface="Open Sans"/>
              <a:cs typeface="Times New Roman" panose="02020603050405020304" pitchFamily="18" charset="0"/>
              <a:sym typeface="Open Sans"/>
            </a:endParaRPr>
          </a:p>
        </p:txBody>
      </p:sp>
      <p:sp>
        <p:nvSpPr>
          <p:cNvPr id="311" name="Google Shape;311;p56"/>
          <p:cNvSpPr txBox="1"/>
          <p:nvPr/>
        </p:nvSpPr>
        <p:spPr>
          <a:xfrm>
            <a:off x="690233" y="2030067"/>
            <a:ext cx="3228400" cy="2462172"/>
          </a:xfrm>
          <a:prstGeom prst="rect">
            <a:avLst/>
          </a:prstGeom>
          <a:noFill/>
          <a:ln>
            <a:noFill/>
          </a:ln>
        </p:spPr>
        <p:txBody>
          <a:bodyPr spcFirstLastPara="1" wrap="square" lIns="0" tIns="121900" rIns="121900" bIns="121900" anchor="t" anchorCtr="0">
            <a:spAutoFit/>
          </a:bodyPr>
          <a:lstStyle/>
          <a:p>
            <a:pPr>
              <a:lnSpc>
                <a:spcPct val="150000"/>
              </a:lnSpc>
            </a:pPr>
            <a:r>
              <a:rPr lang="vi" sz="2400">
                <a:solidFill>
                  <a:srgbClr val="5F6368"/>
                </a:solidFill>
                <a:latin typeface="Times New Roman" panose="02020603050405020304" pitchFamily="18" charset="0"/>
                <a:ea typeface="Open Sans"/>
                <a:cs typeface="Times New Roman" panose="02020603050405020304" pitchFamily="18" charset="0"/>
                <a:sym typeface="Open Sans"/>
              </a:rPr>
              <a:t>[Ghi chú của bạn về mục tiêu và quá trình suy nghĩ]</a:t>
            </a:r>
            <a:endParaRPr sz="2400">
              <a:solidFill>
                <a:srgbClr val="5F6368"/>
              </a:solidFill>
              <a:latin typeface="Times New Roman" panose="02020603050405020304" pitchFamily="18" charset="0"/>
              <a:ea typeface="Open Sans"/>
              <a:cs typeface="Times New Roman" panose="02020603050405020304" pitchFamily="18" charset="0"/>
              <a:sym typeface="Open Sans"/>
            </a:endParaRPr>
          </a:p>
          <a:p>
            <a:pPr>
              <a:lnSpc>
                <a:spcPct val="150000"/>
              </a:lnSpc>
            </a:pPr>
            <a:endParaRPr sz="2400">
              <a:latin typeface="Times New Roman" panose="02020603050405020304" pitchFamily="18" charset="0"/>
              <a:cs typeface="Times New Roman" panose="02020603050405020304" pitchFamily="18" charset="0"/>
            </a:endParaRPr>
          </a:p>
        </p:txBody>
      </p:sp>
      <p:sp>
        <p:nvSpPr>
          <p:cNvPr id="313" name="Google Shape;313;p56"/>
          <p:cNvSpPr txBox="1"/>
          <p:nvPr/>
        </p:nvSpPr>
        <p:spPr>
          <a:xfrm>
            <a:off x="3705433" y="2128844"/>
            <a:ext cx="1652000" cy="1477287"/>
          </a:xfrm>
          <a:prstGeom prst="rect">
            <a:avLst/>
          </a:prstGeom>
          <a:noFill/>
          <a:ln>
            <a:noFill/>
          </a:ln>
        </p:spPr>
        <p:txBody>
          <a:bodyPr spcFirstLastPara="1" wrap="square" lIns="121900" tIns="121900" rIns="121900" bIns="121900" anchor="t" anchorCtr="0">
            <a:spAutoFit/>
          </a:bodyPr>
          <a:lstStyle/>
          <a:p>
            <a:pPr algn="ctr"/>
            <a:r>
              <a:rPr lang="vi" sz="1600" dirty="0">
                <a:solidFill>
                  <a:srgbClr val="5F6368"/>
                </a:solidFill>
                <a:latin typeface="Times New Roman" panose="02020603050405020304" pitchFamily="18" charset="0"/>
                <a:ea typeface="Open Sans"/>
                <a:cs typeface="Times New Roman" panose="02020603050405020304" pitchFamily="18" charset="0"/>
                <a:sym typeface="Open Sans"/>
              </a:rPr>
              <a:t>Hình ảnh màn hình được chọn trước khi nghiên cứu khả năng sử dụng</a:t>
            </a:r>
            <a:endParaRPr sz="1600"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cxnSp>
        <p:nvCxnSpPr>
          <p:cNvPr id="315" name="Google Shape;315;p56"/>
          <p:cNvCxnSpPr/>
          <p:nvPr/>
        </p:nvCxnSpPr>
        <p:spPr>
          <a:xfrm>
            <a:off x="7666351" y="3807267"/>
            <a:ext cx="10828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4847307" y="848349"/>
            <a:ext cx="3138400" cy="1107955"/>
          </a:xfrm>
          <a:prstGeom prst="rect">
            <a:avLst/>
          </a:prstGeom>
          <a:noFill/>
          <a:ln>
            <a:noFill/>
          </a:ln>
        </p:spPr>
        <p:txBody>
          <a:bodyPr spcFirstLastPara="1" wrap="square" lIns="121900" tIns="121900" rIns="121900" bIns="121900" anchor="t" anchorCtr="0">
            <a:spAutoFit/>
          </a:bodyPr>
          <a:lstStyle/>
          <a:p>
            <a:pPr algn="ctr"/>
            <a:r>
              <a:rPr lang="vi" sz="1600" dirty="0">
                <a:solidFill>
                  <a:srgbClr val="34A853"/>
                </a:solidFill>
                <a:latin typeface="Times New Roman" panose="02020603050405020304" pitchFamily="18" charset="0"/>
                <a:ea typeface="Open Sans"/>
                <a:cs typeface="Times New Roman" panose="02020603050405020304" pitchFamily="18" charset="0"/>
                <a:sym typeface="Open Sans"/>
              </a:rPr>
              <a:t>Trước khi nghiên cứu khả năng sử dụng</a:t>
            </a:r>
            <a:endParaRPr sz="1600" dirty="0">
              <a:solidFill>
                <a:srgbClr val="34A853"/>
              </a:solidFill>
              <a:latin typeface="Times New Roman" panose="02020603050405020304" pitchFamily="18" charset="0"/>
              <a:ea typeface="Open Sans"/>
              <a:cs typeface="Times New Roman" panose="02020603050405020304" pitchFamily="18" charset="0"/>
              <a:sym typeface="Open Sans"/>
            </a:endParaRPr>
          </a:p>
          <a:p>
            <a:endParaRPr sz="2400" dirty="0">
              <a:solidFill>
                <a:srgbClr val="1967D2"/>
              </a:solidFill>
              <a:latin typeface="Times New Roman" panose="02020603050405020304" pitchFamily="18" charset="0"/>
              <a:cs typeface="Times New Roman" panose="02020603050405020304" pitchFamily="18" charset="0"/>
            </a:endParaRPr>
          </a:p>
        </p:txBody>
      </p:sp>
      <p:sp>
        <p:nvSpPr>
          <p:cNvPr id="317" name="Google Shape;317;p56"/>
          <p:cNvSpPr txBox="1"/>
          <p:nvPr/>
        </p:nvSpPr>
        <p:spPr>
          <a:xfrm>
            <a:off x="8633741" y="819755"/>
            <a:ext cx="3138400" cy="1107955"/>
          </a:xfrm>
          <a:prstGeom prst="rect">
            <a:avLst/>
          </a:prstGeom>
          <a:noFill/>
          <a:ln>
            <a:noFill/>
          </a:ln>
        </p:spPr>
        <p:txBody>
          <a:bodyPr spcFirstLastPara="1" wrap="square" lIns="121900" tIns="121900" rIns="121900" bIns="121900" anchor="t" anchorCtr="0">
            <a:spAutoFit/>
          </a:bodyPr>
          <a:lstStyle/>
          <a:p>
            <a:pPr algn="ctr"/>
            <a:r>
              <a:rPr lang="vi" sz="1600" dirty="0">
                <a:solidFill>
                  <a:srgbClr val="34A853"/>
                </a:solidFill>
                <a:latin typeface="Times New Roman" panose="02020603050405020304" pitchFamily="18" charset="0"/>
                <a:ea typeface="Open Sans"/>
                <a:cs typeface="Times New Roman" panose="02020603050405020304" pitchFamily="18" charset="0"/>
                <a:sym typeface="Open Sans"/>
              </a:rPr>
              <a:t>Sau khi nghiên cứu khả năng sử dụng</a:t>
            </a:r>
            <a:endParaRPr sz="1600" dirty="0">
              <a:solidFill>
                <a:srgbClr val="34A853"/>
              </a:solidFill>
              <a:latin typeface="Times New Roman" panose="02020603050405020304" pitchFamily="18" charset="0"/>
              <a:ea typeface="Open Sans"/>
              <a:cs typeface="Times New Roman" panose="02020603050405020304" pitchFamily="18" charset="0"/>
              <a:sym typeface="Open Sans"/>
            </a:endParaRPr>
          </a:p>
          <a:p>
            <a:endParaRPr sz="2400" dirty="0">
              <a:solidFill>
                <a:srgbClr val="1967D2"/>
              </a:solidFill>
              <a:latin typeface="Times New Roman" panose="02020603050405020304" pitchFamily="18" charset="0"/>
              <a:cs typeface="Times New Roman" panose="02020603050405020304" pitchFamily="18" charset="0"/>
            </a:endParaRPr>
          </a:p>
        </p:txBody>
      </p:sp>
      <p:sp>
        <p:nvSpPr>
          <p:cNvPr id="318" name="Google Shape;318;p56"/>
          <p:cNvSpPr txBox="1"/>
          <p:nvPr/>
        </p:nvSpPr>
        <p:spPr>
          <a:xfrm>
            <a:off x="7455923" y="2128845"/>
            <a:ext cx="1652000" cy="1477287"/>
          </a:xfrm>
          <a:prstGeom prst="rect">
            <a:avLst/>
          </a:prstGeom>
          <a:noFill/>
          <a:ln>
            <a:noFill/>
          </a:ln>
        </p:spPr>
        <p:txBody>
          <a:bodyPr spcFirstLastPara="1" wrap="square" lIns="121900" tIns="121900" rIns="121900" bIns="121900" anchor="t" anchorCtr="0">
            <a:spAutoFit/>
          </a:bodyPr>
          <a:lstStyle/>
          <a:p>
            <a:pPr algn="ctr"/>
            <a:r>
              <a:rPr lang="vi" sz="1600" dirty="0">
                <a:solidFill>
                  <a:srgbClr val="5F6368"/>
                </a:solidFill>
                <a:latin typeface="Times New Roman" panose="02020603050405020304" pitchFamily="18" charset="0"/>
                <a:ea typeface="Open Sans"/>
                <a:cs typeface="Times New Roman" panose="02020603050405020304" pitchFamily="18" charset="0"/>
                <a:sym typeface="Open Sans"/>
              </a:rPr>
              <a:t>Hình ảnh màn hình được chọn sau khi nghiên cứu khả năng sử dụng</a:t>
            </a:r>
            <a:endParaRPr sz="1600"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pic>
        <p:nvPicPr>
          <p:cNvPr id="5" name="Picture 4" descr="A screenshot of a slider&#10;&#10;Description automatically generated">
            <a:extLst>
              <a:ext uri="{FF2B5EF4-FFF2-40B4-BE49-F238E27FC236}">
                <a16:creationId xmlns:a16="http://schemas.microsoft.com/office/drawing/2014/main" id="{80C9D991-BBBD-BD2C-BCC0-23CC6A41F1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7636" y="1562981"/>
            <a:ext cx="2088061" cy="4488569"/>
          </a:xfrm>
          <a:prstGeom prst="rect">
            <a:avLst/>
          </a:prstGeom>
        </p:spPr>
      </p:pic>
    </p:spTree>
    <p:extLst>
      <p:ext uri="{BB962C8B-B14F-4D97-AF65-F5344CB8AC3E}">
        <p14:creationId xmlns:p14="http://schemas.microsoft.com/office/powerpoint/2010/main" val="711623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59"/>
          <p:cNvSpPr txBox="1"/>
          <p:nvPr/>
        </p:nvSpPr>
        <p:spPr>
          <a:xfrm>
            <a:off x="690233" y="699134"/>
            <a:ext cx="3106263" cy="1378799"/>
          </a:xfrm>
          <a:prstGeom prst="rect">
            <a:avLst/>
          </a:prstGeom>
          <a:noFill/>
          <a:ln>
            <a:noFill/>
          </a:ln>
        </p:spPr>
        <p:txBody>
          <a:bodyPr spcFirstLastPara="1" wrap="square" lIns="0" tIns="121900" rIns="121900" bIns="121900" anchor="t" anchorCtr="0">
            <a:spAutoFit/>
          </a:bodyPr>
          <a:lstStyle/>
          <a:p>
            <a:pPr>
              <a:lnSpc>
                <a:spcPct val="115000"/>
              </a:lnSpc>
            </a:pPr>
            <a:r>
              <a:rPr lang="en-US" sz="3200" dirty="0">
                <a:solidFill>
                  <a:srgbClr val="5F6368"/>
                </a:solidFill>
                <a:latin typeface="Times New Roman" panose="02020603050405020304" pitchFamily="18" charset="0"/>
                <a:ea typeface="Open Sans"/>
                <a:cs typeface="Times New Roman" panose="02020603050405020304" pitchFamily="18" charset="0"/>
                <a:sym typeface="Open Sans"/>
              </a:rPr>
              <a:t>Prototype </a:t>
            </a:r>
            <a:r>
              <a:rPr lang="en-US" sz="3200" dirty="0" err="1">
                <a:solidFill>
                  <a:srgbClr val="5F6368"/>
                </a:solidFill>
                <a:latin typeface="Times New Roman" panose="02020603050405020304" pitchFamily="18" charset="0"/>
                <a:ea typeface="Open Sans"/>
                <a:cs typeface="Times New Roman" panose="02020603050405020304" pitchFamily="18" charset="0"/>
                <a:sym typeface="Open Sans"/>
              </a:rPr>
              <a:t>có</a:t>
            </a:r>
            <a:r>
              <a:rPr lang="en-US" sz="320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3200" dirty="0" err="1">
                <a:solidFill>
                  <a:srgbClr val="5F6368"/>
                </a:solidFill>
                <a:latin typeface="Times New Roman" panose="02020603050405020304" pitchFamily="18" charset="0"/>
                <a:ea typeface="Open Sans"/>
                <a:cs typeface="Times New Roman" panose="02020603050405020304" pitchFamily="18" charset="0"/>
                <a:sym typeface="Open Sans"/>
              </a:rPr>
              <a:t>độ</a:t>
            </a:r>
            <a:r>
              <a:rPr lang="en-US" sz="320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3200" dirty="0" err="1">
                <a:solidFill>
                  <a:srgbClr val="5F6368"/>
                </a:solidFill>
                <a:latin typeface="Times New Roman" panose="02020603050405020304" pitchFamily="18" charset="0"/>
                <a:ea typeface="Open Sans"/>
                <a:cs typeface="Times New Roman" panose="02020603050405020304" pitchFamily="18" charset="0"/>
                <a:sym typeface="Open Sans"/>
              </a:rPr>
              <a:t>trung</a:t>
            </a:r>
            <a:r>
              <a:rPr lang="en-US" sz="320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3200" dirty="0" err="1">
                <a:solidFill>
                  <a:srgbClr val="5F6368"/>
                </a:solidFill>
                <a:latin typeface="Times New Roman" panose="02020603050405020304" pitchFamily="18" charset="0"/>
                <a:ea typeface="Open Sans"/>
                <a:cs typeface="Times New Roman" panose="02020603050405020304" pitchFamily="18" charset="0"/>
                <a:sym typeface="Open Sans"/>
              </a:rPr>
              <a:t>thực</a:t>
            </a:r>
            <a:r>
              <a:rPr lang="en-US" sz="3200" dirty="0">
                <a:solidFill>
                  <a:srgbClr val="5F6368"/>
                </a:solidFill>
                <a:latin typeface="Times New Roman" panose="02020603050405020304" pitchFamily="18" charset="0"/>
                <a:ea typeface="Open Sans"/>
                <a:cs typeface="Times New Roman" panose="02020603050405020304" pitchFamily="18" charset="0"/>
                <a:sym typeface="Open Sans"/>
              </a:rPr>
              <a:t> </a:t>
            </a:r>
            <a:r>
              <a:rPr lang="en-US" sz="3200" dirty="0" err="1">
                <a:solidFill>
                  <a:srgbClr val="5F6368"/>
                </a:solidFill>
                <a:latin typeface="Times New Roman" panose="02020603050405020304" pitchFamily="18" charset="0"/>
                <a:ea typeface="Open Sans"/>
                <a:cs typeface="Times New Roman" panose="02020603050405020304" pitchFamily="18" charset="0"/>
                <a:sym typeface="Open Sans"/>
              </a:rPr>
              <a:t>cao</a:t>
            </a:r>
            <a:endParaRPr sz="3200" dirty="0">
              <a:solidFill>
                <a:srgbClr val="5F6368"/>
              </a:solidFill>
              <a:latin typeface="Times New Roman" panose="02020603050405020304" pitchFamily="18" charset="0"/>
              <a:ea typeface="Open Sans"/>
              <a:cs typeface="Times New Roman" panose="02020603050405020304" pitchFamily="18" charset="0"/>
              <a:sym typeface="Open Sans"/>
            </a:endParaRPr>
          </a:p>
        </p:txBody>
      </p:sp>
      <p:pic>
        <p:nvPicPr>
          <p:cNvPr id="2" name="Picture 1"/>
          <p:cNvPicPr>
            <a:picLocks noChangeAspect="1"/>
          </p:cNvPicPr>
          <p:nvPr/>
        </p:nvPicPr>
        <p:blipFill>
          <a:blip r:embed="rId3"/>
          <a:stretch>
            <a:fillRect/>
          </a:stretch>
        </p:blipFill>
        <p:spPr>
          <a:xfrm>
            <a:off x="4605859" y="247086"/>
            <a:ext cx="6614733" cy="6317527"/>
          </a:xfrm>
          <a:prstGeom prst="rect">
            <a:avLst/>
          </a:prstGeom>
        </p:spPr>
      </p:pic>
    </p:spTree>
    <p:extLst>
      <p:ext uri="{BB962C8B-B14F-4D97-AF65-F5344CB8AC3E}">
        <p14:creationId xmlns:p14="http://schemas.microsoft.com/office/powerpoint/2010/main" val="195164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p:nvSpPr>
        <p:spPr>
          <a:xfrm>
            <a:off x="1966724" y="2907146"/>
            <a:ext cx="822080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CẢM ƠN THẦY ĐÃ XEM</a:t>
            </a:r>
          </a:p>
        </p:txBody>
      </p:sp>
    </p:spTree>
    <p:extLst>
      <p:ext uri="{BB962C8B-B14F-4D97-AF65-F5344CB8AC3E}">
        <p14:creationId xmlns:p14="http://schemas.microsoft.com/office/powerpoint/2010/main" val="1120579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p:nvSpPr>
        <p:spPr>
          <a:xfrm>
            <a:off x="683943" y="951570"/>
            <a:ext cx="2983571" cy="441211"/>
          </a:xfrm>
          <a:prstGeom prst="rect">
            <a:avLst/>
          </a:prstGeom>
          <a:noFill/>
        </p:spPr>
        <p:txBody>
          <a:bodyPr wrap="square" rtlCol="0">
            <a:spAutoFit/>
          </a:bodyPr>
          <a:lstStyle/>
          <a:p>
            <a:r>
              <a:rPr lang="en-US" sz="2133" dirty="0">
                <a:latin typeface="Times New Roman" panose="02020603050405020304" pitchFamily="18" charset="0"/>
                <a:cs typeface="Times New Roman" panose="02020603050405020304" pitchFamily="18" charset="0"/>
              </a:rPr>
              <a:t>XÁC </a:t>
            </a:r>
            <a:r>
              <a:rPr lang="en-US" sz="2267" dirty="0">
                <a:latin typeface="Times New Roman" panose="02020603050405020304" pitchFamily="18" charset="0"/>
                <a:cs typeface="Times New Roman" panose="02020603050405020304" pitchFamily="18" charset="0"/>
              </a:rPr>
              <a:t>ĐỊNH</a:t>
            </a:r>
            <a:r>
              <a:rPr lang="en-US" sz="2133" dirty="0">
                <a:latin typeface="Times New Roman" panose="02020603050405020304" pitchFamily="18" charset="0"/>
                <a:cs typeface="Times New Roman" panose="02020603050405020304" pitchFamily="18" charset="0"/>
              </a:rPr>
              <a:t> PESONAS:</a:t>
            </a:r>
          </a:p>
        </p:txBody>
      </p:sp>
      <p:sp>
        <p:nvSpPr>
          <p:cNvPr id="3" name="TextBox 2"/>
          <p:cNvSpPr txBox="1"/>
          <p:nvPr/>
        </p:nvSpPr>
        <p:spPr>
          <a:xfrm>
            <a:off x="475787" y="1694985"/>
            <a:ext cx="7087219" cy="1200329"/>
          </a:xfrm>
          <a:prstGeom prst="rect">
            <a:avLst/>
          </a:prstGeom>
          <a:noFill/>
        </p:spPr>
        <p:txBody>
          <a:bodyPr wrap="square" rtlCol="0">
            <a:spAutoFit/>
          </a:bodyPr>
          <a:lstStyle/>
          <a:p>
            <a:pPr marL="380990" indent="-380990">
              <a:buFontTx/>
              <a:buChar char="-"/>
            </a:pPr>
            <a:r>
              <a:rPr lang="en-US" sz="2400" dirty="0" err="1">
                <a:latin typeface="Times New Roman" panose="02020603050405020304" pitchFamily="18" charset="0"/>
                <a:ea typeface="Tahoma" panose="020B0604030504040204" pitchFamily="34" charset="0"/>
                <a:cs typeface="Times New Roman" panose="02020603050405020304" pitchFamily="18" charset="0"/>
              </a:rPr>
              <a:t>Nhóm</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người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học</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sinh</a:t>
            </a:r>
            <a:r>
              <a:rPr lang="en-US" sz="2400" dirty="0">
                <a:latin typeface="Times New Roman" panose="02020603050405020304" pitchFamily="18" charset="0"/>
                <a:ea typeface="Tahoma" panose="020B0604030504040204" pitchFamily="34" charset="0"/>
                <a:cs typeface="Times New Roman" panose="02020603050405020304" pitchFamily="18" charset="0"/>
              </a:rPr>
              <a:t> , </a:t>
            </a:r>
            <a:r>
              <a:rPr lang="en-US" sz="2400" dirty="0" err="1">
                <a:latin typeface="Times New Roman" panose="02020603050405020304" pitchFamily="18" charset="0"/>
                <a:ea typeface="Tahoma" panose="020B0604030504040204" pitchFamily="34" charset="0"/>
                <a:cs typeface="Times New Roman" panose="02020603050405020304" pitchFamily="18" charset="0"/>
              </a:rPr>
              <a:t>sinh</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viên</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380990" indent="-380990">
              <a:buFontTx/>
              <a:buChar char="-"/>
            </a:pPr>
            <a:r>
              <a:rPr lang="en-US" sz="2400" dirty="0" err="1">
                <a:latin typeface="Times New Roman" panose="02020603050405020304" pitchFamily="18" charset="0"/>
                <a:ea typeface="Tahoma" panose="020B0604030504040204" pitchFamily="34" charset="0"/>
                <a:cs typeface="Times New Roman" panose="02020603050405020304" pitchFamily="18" charset="0"/>
              </a:rPr>
              <a:t>Nhóm</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người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nhân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viên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văn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phòng</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a:p>
            <a:pPr marL="380990" indent="-380990">
              <a:buFontTx/>
              <a:buChar char="-"/>
            </a:pPr>
            <a:r>
              <a:rPr lang="en-US" sz="2400" dirty="0" err="1">
                <a:latin typeface="Times New Roman" panose="02020603050405020304" pitchFamily="18" charset="0"/>
                <a:ea typeface="Tahoma" panose="020B0604030504040204" pitchFamily="34" charset="0"/>
                <a:cs typeface="Times New Roman" panose="02020603050405020304" pitchFamily="18" charset="0"/>
              </a:rPr>
              <a:t>Nhóm</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người</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dùng</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lớn</a:t>
            </a: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err="1">
                <a:latin typeface="Times New Roman" panose="02020603050405020304" pitchFamily="18" charset="0"/>
                <a:ea typeface="Tahoma" panose="020B0604030504040204" pitchFamily="34" charset="0"/>
                <a:cs typeface="Times New Roman" panose="02020603050405020304" pitchFamily="18" charset="0"/>
              </a:rPr>
              <a:t>tuổi</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39640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217" y="145178"/>
            <a:ext cx="4837151" cy="502766"/>
          </a:xfrm>
          <a:prstGeom prst="rect">
            <a:avLst/>
          </a:prstGeom>
          <a:noFill/>
        </p:spPr>
        <p:txBody>
          <a:bodyPr wrap="square" rtlCol="0">
            <a:spAutoFit/>
          </a:bodyPr>
          <a:lstStyle/>
          <a:p>
            <a:r>
              <a:rPr lang="en-US" sz="2667" dirty="0" err="1">
                <a:latin typeface="Times New Roman" panose="02020603050405020304" pitchFamily="18" charset="0"/>
                <a:cs typeface="Times New Roman" panose="02020603050405020304" pitchFamily="18" charset="0"/>
              </a:rPr>
              <a:t>Bản</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đồ</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đồng</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cảm</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cho</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pesonas</a:t>
            </a:r>
            <a:r>
              <a:rPr lang="en-US" sz="2667"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6859239" y="-119835"/>
            <a:ext cx="3974791" cy="830997"/>
          </a:xfrm>
          <a:prstGeom prst="rect">
            <a:avLst/>
          </a:prstGeom>
          <a:noFill/>
        </p:spPr>
        <p:txBody>
          <a:bodyPr wrap="square" rtlCol="0">
            <a:spAutoFit/>
          </a:bodyPr>
          <a:lstStyle/>
          <a:p>
            <a:r>
              <a:rPr lang="vi-VN" sz="2400" dirty="0">
                <a:latin typeface="+mj-lt"/>
              </a:rPr>
              <a:t/>
            </a:r>
            <a:br>
              <a:rPr lang="vi-VN" sz="2400" dirty="0">
                <a:latin typeface="+mj-lt"/>
              </a:rPr>
            </a:br>
            <a:endParaRPr lang="en-US" sz="2400" dirty="0"/>
          </a:p>
        </p:txBody>
      </p:sp>
      <p:sp>
        <p:nvSpPr>
          <p:cNvPr id="5" name="Rectangle 4"/>
          <p:cNvSpPr/>
          <p:nvPr/>
        </p:nvSpPr>
        <p:spPr>
          <a:xfrm>
            <a:off x="594569" y="799234"/>
            <a:ext cx="3756721" cy="5739161"/>
          </a:xfrm>
          <a:prstGeom prst="rect">
            <a:avLst/>
          </a:prstGeom>
          <a:solidFill>
            <a:schemeClr val="accent6">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p:cNvSpPr/>
          <p:nvPr/>
        </p:nvSpPr>
        <p:spPr>
          <a:xfrm>
            <a:off x="594732" y="955041"/>
            <a:ext cx="3756557" cy="5509200"/>
          </a:xfrm>
          <a:prstGeom prst="rect">
            <a:avLst/>
          </a:prstGeom>
          <a:noFill/>
        </p:spPr>
        <p:txBody>
          <a:bodyPr wrap="square">
            <a:spAutoFit/>
          </a:bodyPr>
          <a:lstStyle/>
          <a:p>
            <a:r>
              <a:rPr lang="vi-VN" sz="1600" dirty="0">
                <a:latin typeface="+mj-lt"/>
              </a:rPr>
              <a:t>Linh, một sinh viên 19 tuổi sống tại Thành phố Hồ Chí Minh, đang đối mặt với một lịch trình bận rộn với những buổi học cả ngày. Do không có thời gian nấu ăn, Linh phải dựa vào các lựa chọn đồ ăn nhanh như bánh mì, cơm và phở để giải quyết nhanh chóng nhu cầu ăn uống của mình. Tuy nhiên, cô ấy lo lắng về chất lượng và an toàn thực phẩm của những bữa ăn nhanh này.</a:t>
            </a:r>
          </a:p>
          <a:p>
            <a:r>
              <a:rPr lang="vi-VN" sz="1600" dirty="0">
                <a:latin typeface="+mj-lt"/>
              </a:rPr>
              <a:t>Để giải quyết những lo ngại của Linh, cô ấy mong muốn có</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ứng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phép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đặt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và</a:t>
            </a:r>
            <a:r>
              <a:rPr lang="vi-VN" sz="1600" dirty="0">
                <a:latin typeface="Times New Roman" panose="02020603050405020304" pitchFamily="18" charset="0"/>
                <a:cs typeface="Times New Roman" panose="02020603050405020304" pitchFamily="18" charset="0"/>
              </a:rPr>
              <a:t> </a:t>
            </a:r>
            <a:r>
              <a:rPr lang="vi-VN" sz="1600" dirty="0">
                <a:latin typeface="+mj-lt"/>
              </a:rPr>
              <a:t>giao đồ ăn nhanh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sử</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dụng</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giao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thân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thiện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dễ</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dùng</a:t>
            </a:r>
            <a:r>
              <a:rPr lang="vi-VN" sz="1600" dirty="0">
                <a:latin typeface="Times New Roman" panose="02020603050405020304" pitchFamily="18" charset="0"/>
                <a:cs typeface="Times New Roman" panose="02020603050405020304" pitchFamily="18" charset="0"/>
              </a:rPr>
              <a:t> </a:t>
            </a:r>
            <a:r>
              <a:rPr lang="vi-VN" sz="1600" dirty="0">
                <a:latin typeface="+mj-lt"/>
              </a:rPr>
              <a:t>, đáng tin cậy và nhanh chóng tại khu vực của mình. Linh mơ ước về một dịch vụ không chỉ giao đồ ăn một cách nhanh chóng</a:t>
            </a:r>
            <a:r>
              <a:rPr lang="en-US" sz="1600" dirty="0">
                <a:latin typeface="+mj-lt"/>
              </a:rPr>
              <a:t> </a:t>
            </a:r>
            <a:r>
              <a:rPr lang="vi-VN" sz="1600" dirty="0">
                <a:latin typeface="+mj-lt"/>
              </a:rPr>
              <a:t>mà còn đảm bảo rằng thức ăn đáp ứng các tiêu chuẩn cao về an toàn và chất lượng. Điều này sẽ giúp cô ấy thưởng thức các bữa ăn tiện lợi mà không phải hy sinh về mặt sức khỏe và an toàn thực phẩm.</a:t>
            </a:r>
          </a:p>
        </p:txBody>
      </p:sp>
      <p:sp>
        <p:nvSpPr>
          <p:cNvPr id="8" name="Rectangle 7"/>
          <p:cNvSpPr/>
          <p:nvPr/>
        </p:nvSpPr>
        <p:spPr>
          <a:xfrm>
            <a:off x="5438217" y="350364"/>
            <a:ext cx="3036603" cy="29477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2" name="Rectangle 11"/>
          <p:cNvSpPr/>
          <p:nvPr/>
        </p:nvSpPr>
        <p:spPr>
          <a:xfrm>
            <a:off x="8760892" y="3516414"/>
            <a:ext cx="3036603" cy="2947729"/>
          </a:xfrm>
          <a:prstGeom prst="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endParaRPr>
          </a:p>
        </p:txBody>
      </p:sp>
      <p:sp>
        <p:nvSpPr>
          <p:cNvPr id="13" name="Rectangle 12"/>
          <p:cNvSpPr/>
          <p:nvPr/>
        </p:nvSpPr>
        <p:spPr>
          <a:xfrm>
            <a:off x="5467317" y="3516414"/>
            <a:ext cx="3036603" cy="2947729"/>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a:xfrm>
            <a:off x="8756671" y="350364"/>
            <a:ext cx="3036603" cy="294772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15" name="TextBox 14"/>
          <p:cNvSpPr txBox="1"/>
          <p:nvPr/>
        </p:nvSpPr>
        <p:spPr>
          <a:xfrm>
            <a:off x="6409472" y="411918"/>
            <a:ext cx="1169497" cy="461665"/>
          </a:xfrm>
          <a:prstGeom prst="rect">
            <a:avLst/>
          </a:prstGeom>
          <a:noFill/>
        </p:spPr>
        <p:txBody>
          <a:bodyPr wrap="square" rtlCol="0">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SAYS</a:t>
            </a:r>
          </a:p>
        </p:txBody>
      </p:sp>
      <p:sp>
        <p:nvSpPr>
          <p:cNvPr id="16" name="TextBox 15"/>
          <p:cNvSpPr txBox="1"/>
          <p:nvPr/>
        </p:nvSpPr>
        <p:spPr>
          <a:xfrm>
            <a:off x="5533359" y="729338"/>
            <a:ext cx="2651760" cy="2717988"/>
          </a:xfrm>
          <a:prstGeom prst="rect">
            <a:avLst/>
          </a:prstGeom>
          <a:noFill/>
        </p:spPr>
        <p:txBody>
          <a:bodyPr wrap="square" rtlCol="0">
            <a:spAutoFit/>
          </a:bodyPr>
          <a:lstStyle/>
          <a:p>
            <a:pPr marL="228594" indent="-228594">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1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chép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đồ</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nhanh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uy</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tín</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app </a:t>
            </a:r>
            <a:r>
              <a:rPr lang="en-US" sz="1333" dirty="0" err="1">
                <a:latin typeface="Times New Roman" panose="02020603050405020304" pitchFamily="18" charset="0"/>
                <a:cs typeface="Times New Roman" panose="02020603050405020304" pitchFamily="18" charset="0"/>
              </a:rPr>
              <a:t>có</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diện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thân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thiện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dễ</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sử</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p>
          <a:p>
            <a:pPr marL="380990" indent="-380990">
              <a:buFontTx/>
              <a:buChar char="-"/>
            </a:pPr>
            <a:r>
              <a:rPr lang="en-US" sz="1333" dirty="0" err="1">
                <a:latin typeface="Times New Roman" panose="02020603050405020304" pitchFamily="18" charset="0"/>
                <a:cs typeface="Times New Roman" panose="02020603050405020304" pitchFamily="18" charset="0"/>
              </a:rPr>
              <a:t>Điều</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này</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giúp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tiết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kiệm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thời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tự</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chế</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biến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đồ</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err="1">
                <a:latin typeface="Times New Roman" panose="02020603050405020304" pitchFamily="18" charset="0"/>
                <a:cs typeface="Times New Roman" panose="02020603050405020304" pitchFamily="18" charset="0"/>
              </a:rPr>
              <a:t>Ước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ngon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nhưng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phải</a:t>
            </a:r>
            <a:r>
              <a:rPr lang="en-US" sz="1333" dirty="0">
                <a:latin typeface="Times New Roman" panose="02020603050405020304" pitchFamily="18" charset="0"/>
                <a:cs typeface="Times New Roman" panose="02020603050405020304" pitchFamily="18" charset="0"/>
              </a:rPr>
              <a:t> an </a:t>
            </a:r>
            <a:r>
              <a:rPr lang="en-US" sz="1333" dirty="0" err="1">
                <a:latin typeface="Times New Roman" panose="02020603050405020304" pitchFamily="18" charset="0"/>
                <a:cs typeface="Times New Roman" panose="02020603050405020304" pitchFamily="18" charset="0"/>
              </a:rPr>
              <a:t>toàn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về</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chất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lượng</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sẵn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trả</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nhiều</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hơn</a:t>
            </a:r>
            <a:r>
              <a:rPr lang="en-US" sz="1333" dirty="0">
                <a:latin typeface="Times New Roman" panose="02020603050405020304" pitchFamily="18" charset="0"/>
                <a:cs typeface="Times New Roman" panose="02020603050405020304" pitchFamily="18" charset="0"/>
              </a:rPr>
              <a:t> 1 </a:t>
            </a:r>
            <a:r>
              <a:rPr lang="en-US" sz="1333" dirty="0" err="1">
                <a:latin typeface="Times New Roman" panose="02020603050405020304" pitchFamily="18" charset="0"/>
                <a:cs typeface="Times New Roman" panose="02020603050405020304" pitchFamily="18" charset="0"/>
              </a:rPr>
              <a:t>chút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để</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những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thứ</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này</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9678101" y="410310"/>
            <a:ext cx="1437780"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THINKS</a:t>
            </a:r>
          </a:p>
        </p:txBody>
      </p:sp>
      <p:sp>
        <p:nvSpPr>
          <p:cNvPr id="18" name="TextBox 17"/>
          <p:cNvSpPr txBox="1"/>
          <p:nvPr/>
        </p:nvSpPr>
        <p:spPr>
          <a:xfrm>
            <a:off x="8846633" y="820679"/>
            <a:ext cx="2499360" cy="2512867"/>
          </a:xfrm>
          <a:prstGeom prst="rect">
            <a:avLst/>
          </a:prstGeom>
          <a:noFill/>
        </p:spPr>
        <p:txBody>
          <a:bodyPr wrap="square" rtlCol="0">
            <a:spAutoFit/>
          </a:bodyPr>
          <a:lstStyle/>
          <a:p>
            <a:pPr marL="228594" indent="-228594">
              <a:buFontTx/>
              <a:buChar char="-"/>
            </a:pPr>
            <a:r>
              <a:rPr lang="en-US" sz="1333" dirty="0" err="1">
                <a:latin typeface="Times New Roman" panose="02020603050405020304" pitchFamily="18" charset="0"/>
                <a:cs typeface="Times New Roman" panose="02020603050405020304" pitchFamily="18" charset="0"/>
              </a:rPr>
              <a:t>Nhanh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chóng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tiện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lợi</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err="1">
                <a:latin typeface="Times New Roman" panose="02020603050405020304" pitchFamily="18" charset="0"/>
                <a:cs typeface="Times New Roman" panose="02020603050405020304" pitchFamily="18" charset="0"/>
              </a:rPr>
              <a:t>Tiết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kiệm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thời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gian</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err="1">
                <a:latin typeface="Times New Roman" panose="02020603050405020304" pitchFamily="18" charset="0"/>
                <a:cs typeface="Times New Roman" panose="02020603050405020304" pitchFamily="18" charset="0"/>
              </a:rPr>
              <a:t>Không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biết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thức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mình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có</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đảm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bảo</a:t>
            </a:r>
            <a:r>
              <a:rPr lang="en-US" sz="1333" dirty="0">
                <a:latin typeface="Times New Roman" panose="02020603050405020304" pitchFamily="18" charset="0"/>
                <a:cs typeface="Times New Roman" panose="02020603050405020304" pitchFamily="18" charset="0"/>
              </a:rPr>
              <a:t> hay </a:t>
            </a:r>
            <a:r>
              <a:rPr lang="en-US" sz="1333" dirty="0" err="1">
                <a:latin typeface="Times New Roman" panose="02020603050405020304" pitchFamily="18" charset="0"/>
                <a:cs typeface="Times New Roman" panose="02020603050405020304" pitchFamily="18" charset="0"/>
              </a:rPr>
              <a:t>không</a:t>
            </a:r>
            <a:r>
              <a:rPr lang="en-US" sz="1333" dirty="0">
                <a:latin typeface="Times New Roman" panose="02020603050405020304" pitchFamily="18" charset="0"/>
                <a:cs typeface="Times New Roman" panose="02020603050405020304" pitchFamily="18" charset="0"/>
              </a:rPr>
              <a:t>?</a:t>
            </a:r>
          </a:p>
          <a:p>
            <a:pPr marL="380990" indent="-380990">
              <a:buFontTx/>
              <a:buChar char="-"/>
            </a:pPr>
            <a:r>
              <a:rPr lang="en-US" sz="1333" dirty="0" err="1">
                <a:latin typeface="Times New Roman" panose="02020603050405020304" pitchFamily="18" charset="0"/>
                <a:cs typeface="Times New Roman" panose="02020603050405020304" pitchFamily="18" charset="0"/>
              </a:rPr>
              <a:t>Không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biết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có</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bị</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đau</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bụng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không</a:t>
            </a:r>
            <a:r>
              <a:rPr lang="en-US" sz="1333" dirty="0">
                <a:latin typeface="Times New Roman" panose="02020603050405020304" pitchFamily="18" charset="0"/>
                <a:cs typeface="Times New Roman" panose="02020603050405020304" pitchFamily="18" charset="0"/>
              </a:rPr>
              <a:t>?</a:t>
            </a:r>
          </a:p>
          <a:p>
            <a:pPr marL="380990" indent="-380990">
              <a:buFontTx/>
              <a:buChar char="-"/>
            </a:pP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kiểm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tra</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trước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nhận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đồ</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trên</a:t>
            </a:r>
            <a:r>
              <a:rPr lang="en-US" sz="1333" dirty="0">
                <a:latin typeface="Times New Roman" panose="02020603050405020304" pitchFamily="18" charset="0"/>
                <a:cs typeface="Times New Roman" panose="02020603050405020304" pitchFamily="18" charset="0"/>
              </a:rPr>
              <a:t> app </a:t>
            </a:r>
            <a:r>
              <a:rPr lang="en-US" sz="1333" dirty="0" err="1">
                <a:latin typeface="Times New Roman" panose="02020603050405020304" pitchFamily="18" charset="0"/>
                <a:cs typeface="Times New Roman" panose="02020603050405020304" pitchFamily="18" charset="0"/>
              </a:rPr>
              <a:t>sẽ</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rất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tốn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kém</a:t>
            </a:r>
            <a:endParaRPr lang="en-US" sz="1333"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p>
        </p:txBody>
      </p:sp>
      <p:sp>
        <p:nvSpPr>
          <p:cNvPr id="19" name="TextBox 18"/>
          <p:cNvSpPr txBox="1"/>
          <p:nvPr/>
        </p:nvSpPr>
        <p:spPr>
          <a:xfrm>
            <a:off x="9757494" y="3601920"/>
            <a:ext cx="1365820" cy="461665"/>
          </a:xfrm>
          <a:prstGeom prst="rect">
            <a:avLst/>
          </a:prstGeom>
          <a:noFill/>
        </p:spPr>
        <p:txBody>
          <a:bodyPr wrap="square" rtlCol="0">
            <a:sp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FEELS</a:t>
            </a:r>
          </a:p>
        </p:txBody>
      </p:sp>
      <p:sp>
        <p:nvSpPr>
          <p:cNvPr id="20" name="TextBox 19"/>
          <p:cNvSpPr txBox="1"/>
          <p:nvPr/>
        </p:nvSpPr>
        <p:spPr>
          <a:xfrm>
            <a:off x="8846633" y="4012289"/>
            <a:ext cx="2682240" cy="2143536"/>
          </a:xfrm>
          <a:prstGeom prst="rect">
            <a:avLst/>
          </a:prstGeom>
          <a:noFill/>
        </p:spPr>
        <p:txBody>
          <a:bodyPr wrap="square" rtlCol="0">
            <a:spAutoFit/>
          </a:bodyPr>
          <a:lstStyle/>
          <a:p>
            <a:pPr marL="228594" indent="-228594">
              <a:buFontTx/>
              <a:buChar char="-"/>
            </a:pPr>
            <a:r>
              <a:rPr lang="en-US" sz="1333" dirty="0" err="1">
                <a:latin typeface="Times New Roman" panose="02020603050405020304" pitchFamily="18" charset="0"/>
                <a:cs typeface="Times New Roman" panose="02020603050405020304" pitchFamily="18" charset="0"/>
              </a:rPr>
              <a:t>Cảm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thấy</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buồn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vì</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không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thể</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dành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thời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để</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tự</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nấu</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a:latin typeface="Times New Roman" panose="02020603050405020304" pitchFamily="18" charset="0"/>
                <a:cs typeface="Times New Roman" panose="02020603050405020304" pitchFamily="18" charset="0"/>
              </a:rPr>
              <a:t>Lo </a:t>
            </a:r>
            <a:r>
              <a:rPr lang="en-US" sz="1333" dirty="0" err="1">
                <a:latin typeface="Times New Roman" panose="02020603050405020304" pitchFamily="18" charset="0"/>
                <a:cs typeface="Times New Roman" panose="02020603050405020304" pitchFamily="18" charset="0"/>
              </a:rPr>
              <a:t>lắng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về</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chất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lượng</a:t>
            </a:r>
            <a:r>
              <a:rPr lang="en-US" sz="1333" dirty="0">
                <a:latin typeface="Times New Roman" panose="02020603050405020304" pitchFamily="18" charset="0"/>
                <a:cs typeface="Times New Roman" panose="02020603050405020304" pitchFamily="18" charset="0"/>
              </a:rPr>
              <a:t> an </a:t>
            </a:r>
            <a:r>
              <a:rPr lang="en-US" sz="1333" dirty="0" err="1">
                <a:latin typeface="Times New Roman" panose="02020603050405020304" pitchFamily="18" charset="0"/>
                <a:cs typeface="Times New Roman" panose="02020603050405020304" pitchFamily="18" charset="0"/>
              </a:rPr>
              <a:t>toàn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thực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phẩm</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a:latin typeface="Times New Roman" panose="02020603050405020304" pitchFamily="18" charset="0"/>
                <a:cs typeface="Times New Roman" panose="02020603050405020304" pitchFamily="18" charset="0"/>
              </a:rPr>
              <a:t>Lo </a:t>
            </a:r>
            <a:r>
              <a:rPr lang="en-US" sz="1333" dirty="0" err="1">
                <a:latin typeface="Times New Roman" panose="02020603050405020304" pitchFamily="18" charset="0"/>
                <a:cs typeface="Times New Roman" panose="02020603050405020304" pitchFamily="18" charset="0"/>
              </a:rPr>
              <a:t>lắng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liệu</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món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có</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như</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quảng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cáo</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err="1">
                <a:latin typeface="Times New Roman" panose="02020603050405020304" pitchFamily="18" charset="0"/>
                <a:cs typeface="Times New Roman" panose="02020603050405020304" pitchFamily="18" charset="0"/>
              </a:rPr>
              <a:t>Cảm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thấy</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vui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thưởng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thức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món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còn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nóng</a:t>
            </a:r>
            <a:endParaRPr lang="en-US" sz="1333" dirty="0">
              <a:latin typeface="Times New Roman" panose="02020603050405020304" pitchFamily="18" charset="0"/>
              <a:cs typeface="Times New Roman" panose="02020603050405020304" pitchFamily="18" charset="0"/>
            </a:endParaRPr>
          </a:p>
          <a:p>
            <a:pPr marL="380990" indent="-380990">
              <a:buFontTx/>
              <a:buChar char="-"/>
            </a:pPr>
            <a:r>
              <a:rPr lang="en-US" sz="1333" dirty="0" err="1">
                <a:latin typeface="Times New Roman" panose="02020603050405020304" pitchFamily="18" charset="0"/>
                <a:cs typeface="Times New Roman" panose="02020603050405020304" pitchFamily="18" charset="0"/>
              </a:rPr>
              <a:t>Sẽ</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rất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vui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phục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vụ</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tư</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vấn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tận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tình</a:t>
            </a:r>
            <a:endParaRPr lang="en-US" sz="2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471671" y="3622776"/>
            <a:ext cx="1331420" cy="461665"/>
          </a:xfrm>
          <a:prstGeom prst="rect">
            <a:avLst/>
          </a:prstGeom>
          <a:noFill/>
        </p:spPr>
        <p:txBody>
          <a:bodyPr wrap="square" rtlCol="0">
            <a:spAutoFit/>
          </a:bodyPr>
          <a:lstStyle/>
          <a:p>
            <a:r>
              <a:rPr lang="en-US" sz="2400" b="1" dirty="0">
                <a:solidFill>
                  <a:srgbClr val="6E7A00"/>
                </a:solidFill>
                <a:latin typeface="Times New Roman" panose="02020603050405020304" pitchFamily="18" charset="0"/>
                <a:cs typeface="Times New Roman" panose="02020603050405020304" pitchFamily="18" charset="0"/>
              </a:rPr>
              <a:t>DOES</a:t>
            </a:r>
          </a:p>
        </p:txBody>
      </p:sp>
      <p:sp>
        <p:nvSpPr>
          <p:cNvPr id="22" name="TextBox 21"/>
          <p:cNvSpPr txBox="1"/>
          <p:nvPr/>
        </p:nvSpPr>
        <p:spPr>
          <a:xfrm>
            <a:off x="5842001" y="4033145"/>
            <a:ext cx="2343119" cy="1528175"/>
          </a:xfrm>
          <a:prstGeom prst="rect">
            <a:avLst/>
          </a:prstGeom>
          <a:noFill/>
        </p:spPr>
        <p:txBody>
          <a:bodyPr wrap="square" rtlCol="0">
            <a:spAutoFit/>
          </a:bodyPr>
          <a:lstStyle/>
          <a:p>
            <a:pPr marL="228594" indent="-228594">
              <a:buFontTx/>
              <a:buChar char="-"/>
            </a:pPr>
            <a:r>
              <a:rPr lang="en-US" sz="1333" dirty="0" err="1">
                <a:latin typeface="Times New Roman" panose="02020603050405020304" pitchFamily="18" charset="0"/>
                <a:cs typeface="Times New Roman" panose="02020603050405020304" pitchFamily="18" charset="0"/>
              </a:rPr>
              <a:t>Là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sinh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viên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học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tập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cả</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ngày</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dài</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Tìm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hiểu</a:t>
            </a:r>
            <a:r>
              <a:rPr lang="en-US" sz="1333" dirty="0">
                <a:latin typeface="Times New Roman" panose="02020603050405020304" pitchFamily="18" charset="0"/>
                <a:cs typeface="Times New Roman" panose="02020603050405020304" pitchFamily="18" charset="0"/>
              </a:rPr>
              <a:t> , </a:t>
            </a:r>
            <a:r>
              <a:rPr lang="en-US" sz="1333" dirty="0" err="1">
                <a:latin typeface="Times New Roman" panose="02020603050405020304" pitchFamily="18" charset="0"/>
                <a:cs typeface="Times New Roman" panose="02020603050405020304" pitchFamily="18" charset="0"/>
              </a:rPr>
              <a:t>hỏi</a:t>
            </a:r>
            <a:r>
              <a:rPr lang="en-US" sz="1333" dirty="0">
                <a:latin typeface="Times New Roman" panose="02020603050405020304" pitchFamily="18" charset="0"/>
                <a:cs typeface="Times New Roman" panose="02020603050405020304" pitchFamily="18" charset="0"/>
              </a:rPr>
              <a:t> , </a:t>
            </a:r>
            <a:r>
              <a:rPr lang="en-US" sz="1333" dirty="0" err="1">
                <a:latin typeface="Times New Roman" panose="02020603050405020304" pitchFamily="18" charset="0"/>
                <a:cs typeface="Times New Roman" panose="02020603050405020304" pitchFamily="18" charset="0"/>
              </a:rPr>
              <a:t>tìm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kiếm</a:t>
            </a:r>
            <a:r>
              <a:rPr lang="en-US" sz="1333" dirty="0">
                <a:latin typeface="Times New Roman" panose="02020603050405020304" pitchFamily="18" charset="0"/>
                <a:cs typeface="Times New Roman" panose="02020603050405020304" pitchFamily="18" charset="0"/>
              </a:rPr>
              <a:t> app </a:t>
            </a:r>
            <a:r>
              <a:rPr lang="en-US" sz="1333" dirty="0" err="1">
                <a:latin typeface="Times New Roman" panose="02020603050405020304" pitchFamily="18" charset="0"/>
                <a:cs typeface="Times New Roman" panose="02020603050405020304" pitchFamily="18" charset="0"/>
              </a:rPr>
              <a:t>phù</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hợp</a:t>
            </a:r>
            <a:endParaRPr lang="en-US" sz="1333" dirty="0">
              <a:latin typeface="Times New Roman" panose="02020603050405020304" pitchFamily="18" charset="0"/>
              <a:cs typeface="Times New Roman" panose="02020603050405020304" pitchFamily="18" charset="0"/>
            </a:endParaRPr>
          </a:p>
          <a:p>
            <a:pPr marL="228594" indent="-228594">
              <a:buFontTx/>
              <a:buChar char="-"/>
            </a:pPr>
            <a:r>
              <a:rPr lang="en-US" sz="1333" dirty="0" err="1">
                <a:latin typeface="Times New Roman" panose="02020603050405020304" pitchFamily="18" charset="0"/>
                <a:cs typeface="Times New Roman" panose="02020603050405020304" pitchFamily="18" charset="0"/>
              </a:rPr>
              <a:t>Tiến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đăng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nhập</a:t>
            </a:r>
            <a:r>
              <a:rPr lang="en-US" sz="1333" dirty="0">
                <a:latin typeface="Times New Roman" panose="02020603050405020304" pitchFamily="18" charset="0"/>
                <a:cs typeface="Times New Roman" panose="02020603050405020304" pitchFamily="18" charset="0"/>
              </a:rPr>
              <a:t> , </a:t>
            </a:r>
            <a:r>
              <a:rPr lang="en-US" sz="1333" dirty="0" err="1">
                <a:latin typeface="Times New Roman" panose="02020603050405020304" pitchFamily="18" charset="0"/>
                <a:cs typeface="Times New Roman" panose="02020603050405020304" pitchFamily="18" charset="0"/>
              </a:rPr>
              <a:t>xem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đánh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giá</a:t>
            </a:r>
            <a:r>
              <a:rPr lang="en-US" sz="1333" dirty="0">
                <a:latin typeface="Times New Roman" panose="02020603050405020304" pitchFamily="18" charset="0"/>
                <a:cs typeface="Times New Roman" panose="02020603050405020304" pitchFamily="18" charset="0"/>
              </a:rPr>
              <a:t> , </a:t>
            </a:r>
            <a:r>
              <a:rPr lang="en-US" sz="1333" dirty="0" err="1">
                <a:latin typeface="Times New Roman" panose="02020603050405020304" pitchFamily="18" charset="0"/>
                <a:cs typeface="Times New Roman" panose="02020603050405020304" pitchFamily="18" charset="0"/>
              </a:rPr>
              <a:t>tiến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a:t>
            </a:r>
          </a:p>
        </p:txBody>
      </p:sp>
      <p:sp>
        <p:nvSpPr>
          <p:cNvPr id="23" name="Oval 22"/>
          <p:cNvSpPr/>
          <p:nvPr/>
        </p:nvSpPr>
        <p:spPr>
          <a:xfrm>
            <a:off x="7892644" y="2743221"/>
            <a:ext cx="1412835" cy="141283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Times New Roman" panose="02020603050405020304" pitchFamily="18" charset="0"/>
              <a:cs typeface="Times New Roman" panose="02020603050405020304" pitchFamily="18" charset="0"/>
            </a:endParaRPr>
          </a:p>
        </p:txBody>
      </p:sp>
      <p:sp>
        <p:nvSpPr>
          <p:cNvPr id="24" name="TextBox 23"/>
          <p:cNvSpPr txBox="1"/>
          <p:nvPr/>
        </p:nvSpPr>
        <p:spPr>
          <a:xfrm>
            <a:off x="8206260" y="3186801"/>
            <a:ext cx="898193" cy="461665"/>
          </a:xfrm>
          <a:prstGeom prst="rect">
            <a:avLst/>
          </a:prstGeom>
          <a:noFill/>
        </p:spPr>
        <p:txBody>
          <a:bodyPr wrap="square" rtlCol="0">
            <a:spAutoFit/>
          </a:bodyPr>
          <a:lstStyle/>
          <a:p>
            <a:r>
              <a:rPr lang="en-US" sz="2400" b="1" dirty="0" err="1">
                <a:solidFill>
                  <a:schemeClr val="bg1">
                    <a:lumMod val="65000"/>
                  </a:schemeClr>
                </a:solidFill>
                <a:latin typeface="Times New Roman" panose="02020603050405020304" pitchFamily="18" charset="0"/>
                <a:cs typeface="Times New Roman" panose="02020603050405020304" pitchFamily="18" charset="0"/>
              </a:rPr>
              <a:t>Linh</a:t>
            </a:r>
            <a:endParaRPr lang="en-US" sz="2400" b="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53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479" y="488868"/>
            <a:ext cx="11470835" cy="1015663"/>
          </a:xfrm>
          <a:prstGeom prst="rect">
            <a:avLst/>
          </a:prstGeom>
          <a:noFill/>
        </p:spPr>
        <p:txBody>
          <a:bodyPr wrap="square" rtlCol="0">
            <a:spAutoFit/>
          </a:bodyPr>
          <a:lstStyle/>
          <a:p>
            <a:pPr algn="ctr"/>
            <a:r>
              <a:rPr lang="vi-VN" sz="2000" b="1" dirty="0">
                <a:solidFill>
                  <a:srgbClr val="FF0000"/>
                </a:solidFill>
                <a:latin typeface="+mj-lt"/>
              </a:rPr>
              <a:t> Xác định các pain point của các persona: bằng</a:t>
            </a:r>
            <a:r>
              <a:rPr lang="en-US" sz="2000" b="1" dirty="0">
                <a:solidFill>
                  <a:srgbClr val="FF0000"/>
                </a:solidFill>
                <a:latin typeface="+mj-lt"/>
              </a:rPr>
              <a:t> </a:t>
            </a:r>
            <a:r>
              <a:rPr lang="en-US" sz="2000" b="1" dirty="0" err="1">
                <a:solidFill>
                  <a:srgbClr val="FF0000"/>
                </a:solidFill>
                <a:latin typeface="Times New Roman" panose="02020603050405020304" pitchFamily="18" charset="0"/>
                <a:cs typeface="Times New Roman" panose="02020603050405020304" pitchFamily="18" charset="0"/>
              </a:rPr>
              <a:t>cách</a:t>
            </a:r>
            <a:r>
              <a:rPr lang="vi-VN" sz="2000" b="1" dirty="0">
                <a:solidFill>
                  <a:srgbClr val="FF0000"/>
                </a:solidFill>
                <a:latin typeface="+mj-lt"/>
              </a:rPr>
              <a:t> viết các user story thể hiện pain point cho các personas</a:t>
            </a:r>
            <a:br>
              <a:rPr lang="vi-VN" sz="2000" b="1" dirty="0">
                <a:solidFill>
                  <a:srgbClr val="FF0000"/>
                </a:solidFill>
                <a:latin typeface="+mj-lt"/>
              </a:rPr>
            </a:br>
            <a:endParaRPr lang="en-US" sz="2000" b="1" dirty="0">
              <a:solidFill>
                <a:srgbClr val="FF0000"/>
              </a:solidFill>
              <a:latin typeface="+mj-lt"/>
            </a:endParaRPr>
          </a:p>
        </p:txBody>
      </p:sp>
      <p:sp>
        <p:nvSpPr>
          <p:cNvPr id="3" name="TextBox 2"/>
          <p:cNvSpPr txBox="1"/>
          <p:nvPr/>
        </p:nvSpPr>
        <p:spPr>
          <a:xfrm>
            <a:off x="416560" y="1643249"/>
            <a:ext cx="11338754"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Linh, một sinh viên 19 tuổi sống tại Thành phố Hồ Chí Minh, đang đối mặt với một lịch trình bận rộn với những buổi học cả ngày. Do không có thời gian nấu ăn, Linh phải dựa vào các lựa chọn đồ ăn nhanh như bánh mì, cơm và phở để giải quyết nhanh chóng nhu cầu ăn uống của mình. Tuy nhiên, cô ấy lo lắng về chất lượng và an toàn thực phẩm của những bữa ăn nhanh này.</a:t>
            </a:r>
          </a:p>
          <a:p>
            <a:pPr algn="just"/>
            <a:r>
              <a:rPr lang="vi-VN" sz="2000" dirty="0">
                <a:latin typeface="Times New Roman" panose="02020603050405020304" pitchFamily="18" charset="0"/>
                <a:cs typeface="Times New Roman" panose="02020603050405020304" pitchFamily="18" charset="0"/>
              </a:rPr>
              <a:t>Để giải quyết những lo ngại của Linh, cô ấy mong muốn 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ứng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cho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phép</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đặt</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và</a:t>
            </a:r>
            <a:r>
              <a:rPr lang="vi-VN" sz="2000" dirty="0">
                <a:latin typeface="Times New Roman" panose="02020603050405020304" pitchFamily="18" charset="0"/>
                <a:ea typeface="Tahoma" panose="020B0604030504040204" pitchFamily="34" charset="0"/>
                <a:cs typeface="Times New Roman" panose="02020603050405020304" pitchFamily="18" charset="0"/>
              </a:rPr>
              <a:t> giao đồ ăn nhanh</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dễ</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thao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tác</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dễ</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sử</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2000" dirty="0">
                <a:latin typeface="Times New Roman" panose="02020603050405020304" pitchFamily="18" charset="0"/>
                <a:ea typeface="Tahoma" panose="020B0604030504040204" pitchFamily="34" charset="0"/>
                <a:cs typeface="Times New Roman" panose="02020603050405020304" pitchFamily="18" charset="0"/>
              </a:rPr>
              <a:t> , </a:t>
            </a:r>
            <a:r>
              <a:rPr lang="en-US" sz="2000" dirty="0" err="1">
                <a:latin typeface="Times New Roman" panose="02020603050405020304" pitchFamily="18" charset="0"/>
                <a:ea typeface="Tahoma" panose="020B0604030504040204" pitchFamily="34" charset="0"/>
                <a:cs typeface="Times New Roman" panose="02020603050405020304" pitchFamily="18" charset="0"/>
              </a:rPr>
              <a:t>giao</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diện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thân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thiện</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dễ</a:t>
            </a:r>
            <a:r>
              <a:rPr 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sz="2000" dirty="0" err="1">
                <a:latin typeface="Times New Roman" panose="02020603050405020304" pitchFamily="18" charset="0"/>
                <a:ea typeface="Tahoma" panose="020B0604030504040204" pitchFamily="34" charset="0"/>
                <a:cs typeface="Times New Roman" panose="02020603050405020304" pitchFamily="18" charset="0"/>
              </a:rPr>
              <a:t>dùng</a:t>
            </a:r>
            <a:r>
              <a:rPr lang="vi-VN" sz="2000" dirty="0">
                <a:latin typeface="Times New Roman" panose="02020603050405020304" pitchFamily="18" charset="0"/>
                <a:ea typeface="Tahoma" panose="020B0604030504040204" pitchFamily="34"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đáng tin cậy và nhanh chóng tại khu vực của mình. Linh mơ ước về một dịch vụ không chỉ giao đồ ăn một cách nhanh chóng</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mà còn đảm bảo rằng thức ăn đáp ứng các tiêu chuẩn cao về an toàn và chất lượng. Điều này sẽ giúp cô ấy thưởng thức các bữa ăn tiện lợi mà không phải hy sinh về mặt sức khỏe và an toàn thực phẩm.</a:t>
            </a:r>
          </a:p>
        </p:txBody>
      </p:sp>
      <p:sp>
        <p:nvSpPr>
          <p:cNvPr id="4" name="TextBox 3"/>
          <p:cNvSpPr txBox="1"/>
          <p:nvPr/>
        </p:nvSpPr>
        <p:spPr>
          <a:xfrm>
            <a:off x="428366" y="4849471"/>
            <a:ext cx="11326948" cy="400110"/>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16559" y="5259841"/>
            <a:ext cx="11338755" cy="400110"/>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endParaRPr lang="en-US"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416560" y="5670210"/>
            <a:ext cx="11338754" cy="400110"/>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rộn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28365" y="6080579"/>
            <a:ext cx="11326949" cy="400110"/>
          </a:xfrm>
          <a:prstGeom prst="rect">
            <a:avLst/>
          </a:prstGeom>
          <a:no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thêm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mua</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thoại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nhắn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7914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343260368"/>
              </p:ext>
            </p:extLst>
          </p:nvPr>
        </p:nvGraphicFramePr>
        <p:xfrm>
          <a:off x="2046394" y="957834"/>
          <a:ext cx="7916334" cy="4892040"/>
        </p:xfrm>
        <a:graphic>
          <a:graphicData uri="http://schemas.openxmlformats.org/drawingml/2006/table">
            <a:tbl>
              <a:tblPr firstRow="1" firstCol="1" bandRow="1">
                <a:tableStyleId>{00A15C55-8517-42AA-B614-E9B94910E393}</a:tableStyleId>
              </a:tblPr>
              <a:tblGrid>
                <a:gridCol w="1319107">
                  <a:extLst>
                    <a:ext uri="{9D8B030D-6E8A-4147-A177-3AD203B41FA5}">
                      <a16:colId xmlns:a16="http://schemas.microsoft.com/office/drawing/2014/main" val="2081657064"/>
                    </a:ext>
                  </a:extLst>
                </a:gridCol>
                <a:gridCol w="1319107">
                  <a:extLst>
                    <a:ext uri="{9D8B030D-6E8A-4147-A177-3AD203B41FA5}">
                      <a16:colId xmlns:a16="http://schemas.microsoft.com/office/drawing/2014/main" val="4134022250"/>
                    </a:ext>
                  </a:extLst>
                </a:gridCol>
                <a:gridCol w="1319107">
                  <a:extLst>
                    <a:ext uri="{9D8B030D-6E8A-4147-A177-3AD203B41FA5}">
                      <a16:colId xmlns:a16="http://schemas.microsoft.com/office/drawing/2014/main" val="2151634528"/>
                    </a:ext>
                  </a:extLst>
                </a:gridCol>
                <a:gridCol w="1319107">
                  <a:extLst>
                    <a:ext uri="{9D8B030D-6E8A-4147-A177-3AD203B41FA5}">
                      <a16:colId xmlns:a16="http://schemas.microsoft.com/office/drawing/2014/main" val="762372329"/>
                    </a:ext>
                  </a:extLst>
                </a:gridCol>
                <a:gridCol w="1319953">
                  <a:extLst>
                    <a:ext uri="{9D8B030D-6E8A-4147-A177-3AD203B41FA5}">
                      <a16:colId xmlns:a16="http://schemas.microsoft.com/office/drawing/2014/main" val="4198686207"/>
                    </a:ext>
                  </a:extLst>
                </a:gridCol>
                <a:gridCol w="1319953">
                  <a:extLst>
                    <a:ext uri="{9D8B030D-6E8A-4147-A177-3AD203B41FA5}">
                      <a16:colId xmlns:a16="http://schemas.microsoft.com/office/drawing/2014/main" val="793530683"/>
                    </a:ext>
                  </a:extLst>
                </a:gridCol>
              </a:tblGrid>
              <a:tr h="717551">
                <a:tc>
                  <a:txBody>
                    <a:bodyPr/>
                    <a:lstStyle/>
                    <a:p>
                      <a:pPr>
                        <a:lnSpc>
                          <a:spcPct val="107000"/>
                        </a:lnSpc>
                        <a:spcAft>
                          <a:spcPts val="0"/>
                        </a:spcAft>
                      </a:pPr>
                      <a:r>
                        <a:rPr lang="en-US" sz="1500" dirty="0" err="1">
                          <a:effectLst/>
                          <a:latin typeface="Times New Roman" panose="02020603050405020304" pitchFamily="18" charset="0"/>
                          <a:cs typeface="Times New Roman" panose="02020603050405020304" pitchFamily="18" charset="0"/>
                        </a:rPr>
                        <a:t>Hoạt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động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Xác định ứng dụng cần tải</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dirty="0" err="1">
                          <a:effectLst/>
                          <a:latin typeface="Times New Roman" panose="02020603050405020304" pitchFamily="18" charset="0"/>
                          <a:cs typeface="Times New Roman" panose="02020603050405020304" pitchFamily="18" charset="0"/>
                        </a:rPr>
                        <a:t>Đăng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ký</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tài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khoản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Lọc và tìm kiếm món ăn theo sở thích</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Thao tác đặt hàng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Tiến hành thanh toán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775123123"/>
                  </a:ext>
                </a:extLst>
              </a:tr>
              <a:tr h="2152651">
                <a:tc>
                  <a:txBody>
                    <a:bodyPr/>
                    <a:lstStyle/>
                    <a:p>
                      <a:pPr>
                        <a:lnSpc>
                          <a:spcPct val="107000"/>
                        </a:lnSpc>
                        <a:spcAft>
                          <a:spcPts val="0"/>
                        </a:spcAft>
                      </a:pPr>
                      <a:r>
                        <a:rPr lang="en-US" sz="1500" dirty="0" err="1">
                          <a:effectLst/>
                          <a:latin typeface="Times New Roman" panose="02020603050405020304" pitchFamily="18" charset="0"/>
                          <a:cs typeface="Times New Roman" panose="02020603050405020304" pitchFamily="18" charset="0"/>
                        </a:rPr>
                        <a:t>Danh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sách</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công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việc</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Tìm kiếm và  tìm hiểu trên internet, youtube, tiktok…</a:t>
                      </a:r>
                    </a:p>
                    <a:p>
                      <a:pPr>
                        <a:lnSpc>
                          <a:spcPct val="107000"/>
                        </a:lnSpc>
                        <a:spcAft>
                          <a:spcPts val="0"/>
                        </a:spcAft>
                      </a:pPr>
                      <a:r>
                        <a:rPr lang="en-US" sz="1500">
                          <a:effectLst/>
                          <a:latin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Đăng ký qua email và số điện thoại</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Sử dụng bô lọc</a:t>
                      </a:r>
                    </a:p>
                    <a:p>
                      <a:pPr>
                        <a:lnSpc>
                          <a:spcPct val="107000"/>
                        </a:lnSpc>
                        <a:spcAft>
                          <a:spcPts val="0"/>
                        </a:spcAft>
                      </a:pPr>
                      <a:r>
                        <a:rPr lang="en-US" sz="1500">
                          <a:effectLst/>
                          <a:latin typeface="Times New Roman" panose="02020603050405020304" pitchFamily="18" charset="0"/>
                          <a:cs typeface="Times New Roman" panose="02020603050405020304" pitchFamily="18" charset="0"/>
                        </a:rPr>
                        <a:t>Tìm kiếm theo lượt bán</a:t>
                      </a:r>
                    </a:p>
                    <a:p>
                      <a:pPr>
                        <a:lnSpc>
                          <a:spcPct val="107000"/>
                        </a:lnSpc>
                        <a:spcAft>
                          <a:spcPts val="0"/>
                        </a:spcAft>
                      </a:pPr>
                      <a:r>
                        <a:rPr lang="en-US" sz="1500">
                          <a:effectLst/>
                          <a:latin typeface="Times New Roman" panose="02020603050405020304" pitchFamily="18" charset="0"/>
                          <a:cs typeface="Times New Roman" panose="02020603050405020304" pitchFamily="18" charset="0"/>
                        </a:rPr>
                        <a:t>Đọc comment</a:t>
                      </a:r>
                    </a:p>
                    <a:p>
                      <a:pPr>
                        <a:lnSpc>
                          <a:spcPct val="107000"/>
                        </a:lnSpc>
                        <a:spcAft>
                          <a:spcPts val="0"/>
                        </a:spcAft>
                      </a:pPr>
                      <a:r>
                        <a:rPr lang="en-US" sz="1500">
                          <a:effectLst/>
                          <a:latin typeface="Times New Roman" panose="02020603050405020304" pitchFamily="18" charset="0"/>
                          <a:cs typeface="Times New Roman" panose="02020603050405020304" pitchFamily="18" charset="0"/>
                        </a:rPr>
                        <a:t>Gọi và nhắn tin trực tiếp với cửa hàng để nắm thông tin.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Nhập và điền đầy đủ thông tin: Nơi nhận hàng , số điện thoại,..</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Trả tiền mặt hoặc chuyển khoản qua ngân hàng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3085083019"/>
                  </a:ext>
                </a:extLst>
              </a:tr>
              <a:tr h="478367">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Tính từ cảm giác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Tò mò , hào hứng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Bình thường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An tâm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Vui , hài lòng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Hồi hộp, lo lắng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1414957565"/>
                  </a:ext>
                </a:extLst>
              </a:tr>
              <a:tr h="1195917">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Cơ hội cải tiến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Tìm được ứng dụng uy tín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Biết rõ về món ăn mà mình muốn đặt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Điện thoại bật ở chế độ rung để biết người giao hàng gọi  nhận hàng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dirty="0" err="1">
                          <a:effectLst/>
                          <a:latin typeface="Times New Roman" panose="02020603050405020304" pitchFamily="18" charset="0"/>
                          <a:cs typeface="Times New Roman" panose="02020603050405020304" pitchFamily="18" charset="0"/>
                        </a:rPr>
                        <a:t>Kiểm</a:t>
                      </a:r>
                      <a:r>
                        <a:rPr lang="en-US" sz="1500" baseline="0" dirty="0">
                          <a:effectLst/>
                          <a:latin typeface="Times New Roman" panose="02020603050405020304" pitchFamily="18" charset="0"/>
                          <a:cs typeface="Times New Roman" panose="02020603050405020304" pitchFamily="18" charset="0"/>
                        </a:rPr>
                        <a:t> </a:t>
                      </a:r>
                      <a:r>
                        <a:rPr lang="en-US" sz="1500" baseline="0" dirty="0" err="1">
                          <a:effectLst/>
                          <a:latin typeface="Times New Roman" panose="02020603050405020304" pitchFamily="18" charset="0"/>
                          <a:cs typeface="Times New Roman" panose="02020603050405020304" pitchFamily="18" charset="0"/>
                        </a:rPr>
                        <a:t>tra</a:t>
                      </a:r>
                      <a:r>
                        <a:rPr lang="en-US" sz="1500" baseline="0" dirty="0">
                          <a:effectLst/>
                          <a:latin typeface="Times New Roman" panose="02020603050405020304" pitchFamily="18" charset="0"/>
                          <a:cs typeface="Times New Roman" panose="02020603050405020304" pitchFamily="18" charset="0"/>
                        </a:rPr>
                        <a:t> </a:t>
                      </a:r>
                      <a:r>
                        <a:rPr lang="en-US" sz="1500" baseline="0" dirty="0" err="1">
                          <a:effectLst/>
                          <a:latin typeface="Times New Roman" panose="02020603050405020304" pitchFamily="18" charset="0"/>
                          <a:cs typeface="Times New Roman" panose="02020603050405020304" pitchFamily="18" charset="0"/>
                        </a:rPr>
                        <a:t>trước</a:t>
                      </a:r>
                      <a:r>
                        <a:rPr lang="en-US" sz="1500" baseline="0" dirty="0">
                          <a:effectLst/>
                          <a:latin typeface="Times New Roman" panose="02020603050405020304" pitchFamily="18" charset="0"/>
                          <a:cs typeface="Times New Roman" panose="02020603050405020304" pitchFamily="18" charset="0"/>
                        </a:rPr>
                        <a:t> </a:t>
                      </a:r>
                      <a:r>
                        <a:rPr lang="en-US" sz="1500" baseline="0" dirty="0" err="1">
                          <a:effectLst/>
                          <a:latin typeface="Times New Roman" panose="02020603050405020304" pitchFamily="18" charset="0"/>
                          <a:cs typeface="Times New Roman" panose="02020603050405020304" pitchFamily="18" charset="0"/>
                        </a:rPr>
                        <a:t>khi</a:t>
                      </a:r>
                      <a:r>
                        <a:rPr lang="en-US" sz="1500" baseline="0" dirty="0">
                          <a:effectLst/>
                          <a:latin typeface="Times New Roman" panose="02020603050405020304" pitchFamily="18" charset="0"/>
                          <a:cs typeface="Times New Roman" panose="02020603050405020304" pitchFamily="18" charset="0"/>
                        </a:rPr>
                        <a:t> </a:t>
                      </a:r>
                      <a:r>
                        <a:rPr lang="en-US" sz="1500" baseline="0" dirty="0" err="1">
                          <a:effectLst/>
                          <a:latin typeface="Times New Roman" panose="02020603050405020304" pitchFamily="18" charset="0"/>
                          <a:cs typeface="Times New Roman" panose="02020603050405020304" pitchFamily="18" charset="0"/>
                        </a:rPr>
                        <a:t>nhận</a:t>
                      </a:r>
                      <a:r>
                        <a:rPr lang="en-US" sz="1500" baseline="0" dirty="0">
                          <a:effectLst/>
                          <a:latin typeface="Times New Roman" panose="02020603050405020304" pitchFamily="18" charset="0"/>
                          <a:cs typeface="Times New Roman" panose="02020603050405020304" pitchFamily="18" charset="0"/>
                        </a:rPr>
                        <a:t> </a:t>
                      </a:r>
                      <a:r>
                        <a:rPr lang="en-US" sz="1500" baseline="0" dirty="0" err="1">
                          <a:effectLst/>
                          <a:latin typeface="Times New Roman" panose="02020603050405020304" pitchFamily="18" charset="0"/>
                          <a:cs typeface="Times New Roman" panose="02020603050405020304" pitchFamily="18" charset="0"/>
                        </a:rPr>
                        <a:t>hàng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237564608"/>
                  </a:ext>
                </a:extLst>
              </a:tr>
            </a:tbl>
          </a:graphicData>
        </a:graphic>
      </p:graphicFrame>
      <p:sp>
        <p:nvSpPr>
          <p:cNvPr id="4" name="TextBox 3"/>
          <p:cNvSpPr txBox="1"/>
          <p:nvPr/>
        </p:nvSpPr>
        <p:spPr>
          <a:xfrm>
            <a:off x="295623" y="75542"/>
            <a:ext cx="5053781" cy="502766"/>
          </a:xfrm>
          <a:prstGeom prst="rect">
            <a:avLst/>
          </a:prstGeom>
          <a:noFill/>
        </p:spPr>
        <p:txBody>
          <a:bodyPr wrap="square" rtlCol="0">
            <a:spAutoFit/>
          </a:bodyPr>
          <a:lstStyle/>
          <a:p>
            <a:r>
              <a:rPr lang="en-US" sz="2667" dirty="0" err="1">
                <a:latin typeface="Times New Roman" panose="02020603050405020304" pitchFamily="18" charset="0"/>
                <a:cs typeface="Times New Roman" panose="02020603050405020304" pitchFamily="18" charset="0"/>
              </a:rPr>
              <a:t>Bản</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đồ</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hành</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trình</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người</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dùng</a:t>
            </a:r>
            <a:endParaRPr lang="en-US" sz="2667"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981092" y="167874"/>
            <a:ext cx="216290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Persona: </a:t>
            </a:r>
            <a:r>
              <a:rPr lang="en-US" sz="2400" dirty="0" err="1">
                <a:latin typeface="Times New Roman" panose="02020603050405020304" pitchFamily="18" charset="0"/>
                <a:cs typeface="Times New Roman" panose="02020603050405020304" pitchFamily="18" charset="0"/>
              </a:rPr>
              <a:t>Linh</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38402" y="516686"/>
            <a:ext cx="9224326"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57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9217" y="145178"/>
            <a:ext cx="4837151" cy="502766"/>
          </a:xfrm>
          <a:prstGeom prst="rect">
            <a:avLst/>
          </a:prstGeom>
          <a:noFill/>
        </p:spPr>
        <p:txBody>
          <a:bodyPr wrap="square" rtlCol="0">
            <a:spAutoFit/>
          </a:bodyPr>
          <a:lstStyle/>
          <a:p>
            <a:pPr algn="just"/>
            <a:r>
              <a:rPr lang="en-US" sz="2667" dirty="0" err="1">
                <a:latin typeface="Times New Roman" panose="02020603050405020304" pitchFamily="18" charset="0"/>
                <a:cs typeface="Times New Roman" panose="02020603050405020304" pitchFamily="18" charset="0"/>
              </a:rPr>
              <a:t>Bản</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đồ</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đồng</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cảm</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cho</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pesonas</a:t>
            </a:r>
            <a:r>
              <a:rPr lang="en-US" sz="2667"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6859239" y="-119835"/>
            <a:ext cx="3974791" cy="830997"/>
          </a:xfrm>
          <a:prstGeom prst="rect">
            <a:avLst/>
          </a:prstGeom>
          <a:noFill/>
        </p:spPr>
        <p:txBody>
          <a:bodyPr wrap="square" rtlCol="0">
            <a:spAutoFit/>
          </a:bodyPr>
          <a:lstStyle/>
          <a:p>
            <a:r>
              <a:rPr lang="vi-VN" sz="2400" dirty="0">
                <a:latin typeface="+mj-lt"/>
              </a:rPr>
              <a:t/>
            </a:r>
            <a:br>
              <a:rPr lang="vi-VN" sz="2400" dirty="0">
                <a:latin typeface="+mj-lt"/>
              </a:rPr>
            </a:br>
            <a:endParaRPr lang="en-US" sz="2400" dirty="0"/>
          </a:p>
        </p:txBody>
      </p:sp>
      <p:sp>
        <p:nvSpPr>
          <p:cNvPr id="5" name="Rectangle 4"/>
          <p:cNvSpPr/>
          <p:nvPr/>
        </p:nvSpPr>
        <p:spPr>
          <a:xfrm>
            <a:off x="594569" y="799234"/>
            <a:ext cx="3756721" cy="5739161"/>
          </a:xfrm>
          <a:prstGeom prst="rect">
            <a:avLst/>
          </a:prstGeom>
          <a:solidFill>
            <a:schemeClr val="accent6">
              <a:lumMod val="40000"/>
              <a:lumOff val="6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a:latin typeface="Times New Roman" panose="02020603050405020304" pitchFamily="18" charset="0"/>
              <a:cs typeface="Times New Roman" panose="02020603050405020304" pitchFamily="18" charset="0"/>
            </a:endParaRPr>
          </a:p>
        </p:txBody>
      </p:sp>
      <p:sp>
        <p:nvSpPr>
          <p:cNvPr id="6" name="Rectangle 5"/>
          <p:cNvSpPr/>
          <p:nvPr/>
        </p:nvSpPr>
        <p:spPr>
          <a:xfrm>
            <a:off x="639510" y="972127"/>
            <a:ext cx="3756557" cy="5059205"/>
          </a:xfrm>
          <a:prstGeom prst="rect">
            <a:avLst/>
          </a:prstGeom>
          <a:noFill/>
        </p:spPr>
        <p:txBody>
          <a:bodyPr wrap="square">
            <a:spAutoFit/>
          </a:bodyPr>
          <a:lstStyle/>
          <a:p>
            <a:pPr algn="just"/>
            <a:r>
              <a:rPr lang="vi-VN" sz="1467" dirty="0">
                <a:latin typeface="Times New Roman" panose="02020603050405020304" pitchFamily="18" charset="0"/>
                <a:cs typeface="Times New Roman" panose="02020603050405020304" pitchFamily="18" charset="0"/>
              </a:rPr>
              <a:t>Với cuộc sống bận rộn và tính chất công việc đa dạng của Quang, việc đặt đồ ăn ngoại tại Hà Nội trở thành một giải pháp thuận tiện để giải quyết nhanh chóng nhu cầu ăn uống của anh ấy. Quang chấp nhận chi trả một số tiền cao nếu đồ ăn đảm bảo chất lượng và được giao đến nhanh chóng, giúp anh ấy tiết kiệm thời gian và công sức.</a:t>
            </a:r>
          </a:p>
          <a:p>
            <a:pPr algn="just"/>
            <a:r>
              <a:rPr lang="vi-VN" sz="1467" dirty="0">
                <a:latin typeface="Times New Roman" panose="02020603050405020304" pitchFamily="18" charset="0"/>
                <a:cs typeface="Times New Roman" panose="02020603050405020304" pitchFamily="18" charset="0"/>
              </a:rPr>
              <a:t>Để đáp ứng nhu cầu của Quang, anh ấy quan tâm đến các ứng dụng đặt hàng trực tuyến uy tín. Anh ấy muốn sử dụng một ứng dụng có đánh giá cao về độ tin cậy, đồng thời có khả năng giao hàng nhanh chóng để không làm gián đoạn quá trình làm việc của mình.</a:t>
            </a:r>
          </a:p>
          <a:p>
            <a:pPr algn="just"/>
            <a:r>
              <a:rPr lang="vi-VN" sz="1467" dirty="0">
                <a:latin typeface="Times New Roman" panose="02020603050405020304" pitchFamily="18" charset="0"/>
                <a:cs typeface="Times New Roman" panose="02020603050405020304" pitchFamily="18" charset="0"/>
              </a:rPr>
              <a:t>Ngoài ra, Quang mong muốn được phục vụ một cách chuyên nghiệp và tận tâm. Anh ấy đánh giá cao những ứng dụng cung cấp dịch vụ khách hàng xuất sắc, có khả năng tư vấn về menu, giúp anh ấy lựa chọn các món ăn phù hợp với sở thích ẩm thực của mình. Điều này giúp tăng trải nghiệm của Quang và làm cho mỗi đơn hàng trở nên đơn giản và thú vị hơn.</a:t>
            </a:r>
          </a:p>
        </p:txBody>
      </p:sp>
      <p:sp>
        <p:nvSpPr>
          <p:cNvPr id="8" name="Rectangle 7"/>
          <p:cNvSpPr/>
          <p:nvPr/>
        </p:nvSpPr>
        <p:spPr>
          <a:xfrm>
            <a:off x="5438217" y="350364"/>
            <a:ext cx="3036603" cy="29477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a:latin typeface="Times New Roman" panose="02020603050405020304" pitchFamily="18" charset="0"/>
              <a:cs typeface="Times New Roman" panose="02020603050405020304" pitchFamily="18" charset="0"/>
            </a:endParaRPr>
          </a:p>
        </p:txBody>
      </p:sp>
      <p:sp>
        <p:nvSpPr>
          <p:cNvPr id="12" name="Rectangle 11"/>
          <p:cNvSpPr/>
          <p:nvPr/>
        </p:nvSpPr>
        <p:spPr>
          <a:xfrm>
            <a:off x="8760892" y="3516414"/>
            <a:ext cx="3036603" cy="2947729"/>
          </a:xfrm>
          <a:prstGeom prst="rect">
            <a:avLst/>
          </a:prstGeom>
          <a:solidFill>
            <a:schemeClr val="bg1"/>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a:solidFill>
                <a:schemeClr val="bg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467317" y="3516414"/>
            <a:ext cx="3036603" cy="2947729"/>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a:latin typeface="Times New Roman" panose="02020603050405020304" pitchFamily="18" charset="0"/>
              <a:cs typeface="Times New Roman" panose="02020603050405020304" pitchFamily="18" charset="0"/>
            </a:endParaRPr>
          </a:p>
        </p:txBody>
      </p:sp>
      <p:sp>
        <p:nvSpPr>
          <p:cNvPr id="14" name="Rectangle 13"/>
          <p:cNvSpPr/>
          <p:nvPr/>
        </p:nvSpPr>
        <p:spPr>
          <a:xfrm>
            <a:off x="8756671" y="350364"/>
            <a:ext cx="3036603" cy="2947729"/>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a:latin typeface="Times New Roman" panose="02020603050405020304" pitchFamily="18" charset="0"/>
              <a:cs typeface="Times New Roman" panose="02020603050405020304" pitchFamily="18" charset="0"/>
            </a:endParaRPr>
          </a:p>
        </p:txBody>
      </p:sp>
      <p:sp>
        <p:nvSpPr>
          <p:cNvPr id="15" name="TextBox 14"/>
          <p:cNvSpPr txBox="1"/>
          <p:nvPr/>
        </p:nvSpPr>
        <p:spPr>
          <a:xfrm>
            <a:off x="6409472" y="411918"/>
            <a:ext cx="1187082" cy="461665"/>
          </a:xfrm>
          <a:prstGeom prst="rect">
            <a:avLst/>
          </a:prstGeom>
          <a:noFill/>
        </p:spPr>
        <p:txBody>
          <a:bodyPr wrap="square" rtlCol="0">
            <a:spAutoFit/>
          </a:bodyPr>
          <a:lstStyle/>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SAYS</a:t>
            </a:r>
          </a:p>
        </p:txBody>
      </p:sp>
      <p:sp>
        <p:nvSpPr>
          <p:cNvPr id="16" name="TextBox 15"/>
          <p:cNvSpPr txBox="1"/>
          <p:nvPr/>
        </p:nvSpPr>
        <p:spPr>
          <a:xfrm>
            <a:off x="5390000" y="632660"/>
            <a:ext cx="3029309" cy="2553776"/>
          </a:xfrm>
          <a:prstGeom prst="rect">
            <a:avLst/>
          </a:prstGeom>
          <a:noFill/>
        </p:spPr>
        <p:txBody>
          <a:bodyPr wrap="square" rtlCol="0">
            <a:spAutoFit/>
          </a:bodyPr>
          <a:lstStyle/>
          <a:p>
            <a:pPr marL="228594" indent="-228594" algn="just">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quan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tâm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đến</a:t>
            </a:r>
            <a:r>
              <a:rPr lang="en-US" sz="1333" dirty="0">
                <a:latin typeface="Times New Roman" panose="02020603050405020304" pitchFamily="18" charset="0"/>
                <a:cs typeface="Times New Roman" panose="02020603050405020304" pitchFamily="18" charset="0"/>
              </a:rPr>
              <a:t> app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trực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tuyến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uy</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tín</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sử</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1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có</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đánh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giá</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về</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độ</a:t>
            </a:r>
            <a:r>
              <a:rPr lang="en-US" sz="1333" dirty="0">
                <a:latin typeface="Times New Roman" panose="02020603050405020304" pitchFamily="18" charset="0"/>
                <a:cs typeface="Times New Roman" panose="02020603050405020304" pitchFamily="18" charset="0"/>
              </a:rPr>
              <a:t> tin </a:t>
            </a:r>
            <a:r>
              <a:rPr lang="en-US" sz="1333" dirty="0" err="1">
                <a:latin typeface="Times New Roman" panose="02020603050405020304" pitchFamily="18" charset="0"/>
                <a:cs typeface="Times New Roman" panose="02020603050405020304" pitchFamily="18" charset="0"/>
              </a:rPr>
              <a:t>cậy</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nhanh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để</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không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làm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gián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đoạn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quá</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trình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làm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việc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của</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mình</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mong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muốn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phục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vụ</a:t>
            </a:r>
            <a:r>
              <a:rPr lang="en-US" sz="1333" dirty="0">
                <a:latin typeface="Times New Roman" panose="02020603050405020304" pitchFamily="18" charset="0"/>
                <a:cs typeface="Times New Roman" panose="02020603050405020304" pitchFamily="18" charset="0"/>
              </a:rPr>
              <a:t> 1 </a:t>
            </a:r>
            <a:r>
              <a:rPr lang="en-US" sz="1333" dirty="0" err="1">
                <a:latin typeface="Times New Roman" panose="02020603050405020304" pitchFamily="18" charset="0"/>
                <a:cs typeface="Times New Roman" panose="02020603050405020304" pitchFamily="18" charset="0"/>
              </a:rPr>
              <a:t>cách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chuyên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nghiệp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tận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tâm</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r>
              <a:rPr lang="en-US" sz="1333" dirty="0" err="1">
                <a:latin typeface="Times New Roman" panose="02020603050405020304" pitchFamily="18" charset="0"/>
                <a:cs typeface="Times New Roman" panose="02020603050405020304" pitchFamily="18" charset="0"/>
              </a:rPr>
              <a:t>Đánh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giá</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cao</a:t>
            </a:r>
            <a:r>
              <a:rPr lang="en-US" sz="1333" dirty="0">
                <a:latin typeface="Times New Roman" panose="02020603050405020304" pitchFamily="18" charset="0"/>
                <a:cs typeface="Times New Roman" panose="02020603050405020304" pitchFamily="18" charset="0"/>
              </a:rPr>
              <a:t> 1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cung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cấp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dịch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vụ</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khách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xuất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sắc</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r>
              <a:rPr lang="en-US" sz="1333" dirty="0">
                <a:latin typeface="Times New Roman" panose="02020603050405020304" pitchFamily="18" charset="0"/>
                <a:cs typeface="Times New Roman" panose="02020603050405020304" pitchFamily="18" charset="0"/>
              </a:rPr>
              <a:t>App </a:t>
            </a:r>
            <a:r>
              <a:rPr lang="en-US" sz="1333" dirty="0" err="1">
                <a:latin typeface="Times New Roman" panose="02020603050405020304" pitchFamily="18" charset="0"/>
                <a:cs typeface="Times New Roman" panose="02020603050405020304" pitchFamily="18" charset="0"/>
              </a:rPr>
              <a:t>càng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dễ</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sử</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thì</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tốt</a:t>
            </a:r>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9678101" y="410310"/>
            <a:ext cx="1437780" cy="461665"/>
          </a:xfrm>
          <a:prstGeom prst="rect">
            <a:avLst/>
          </a:prstGeom>
          <a:noFill/>
        </p:spPr>
        <p:txBody>
          <a:bodyPr wrap="square" rtlCol="0">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THINKS</a:t>
            </a:r>
          </a:p>
        </p:txBody>
      </p:sp>
      <p:sp>
        <p:nvSpPr>
          <p:cNvPr id="18" name="TextBox 17"/>
          <p:cNvSpPr txBox="1"/>
          <p:nvPr/>
        </p:nvSpPr>
        <p:spPr>
          <a:xfrm>
            <a:off x="8846633" y="820679"/>
            <a:ext cx="2499360" cy="2307748"/>
          </a:xfrm>
          <a:prstGeom prst="rect">
            <a:avLst/>
          </a:prstGeom>
          <a:noFill/>
        </p:spPr>
        <p:txBody>
          <a:bodyPr wrap="square" rtlCol="0">
            <a:spAutoFit/>
          </a:bodyPr>
          <a:lstStyle/>
          <a:p>
            <a:pPr marL="228594" indent="-228594" algn="just">
              <a:buFontTx/>
              <a:buChar char="-"/>
            </a:pPr>
            <a:r>
              <a:rPr lang="en-US" sz="1333" dirty="0" err="1">
                <a:latin typeface="Times New Roman" panose="02020603050405020304" pitchFamily="18" charset="0"/>
                <a:cs typeface="Times New Roman" panose="02020603050405020304" pitchFamily="18" charset="0"/>
              </a:rPr>
              <a:t>Bản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thân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chấp</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nhận</a:t>
            </a:r>
            <a:r>
              <a:rPr lang="en-US" sz="1333" dirty="0">
                <a:latin typeface="Times New Roman" panose="02020603050405020304" pitchFamily="18" charset="0"/>
                <a:cs typeface="Times New Roman" panose="02020603050405020304" pitchFamily="18" charset="0"/>
              </a:rPr>
              <a:t> chi 1 </a:t>
            </a:r>
            <a:r>
              <a:rPr lang="en-US" sz="1333" dirty="0" err="1">
                <a:latin typeface="Times New Roman" panose="02020603050405020304" pitchFamily="18" charset="0"/>
                <a:cs typeface="Times New Roman" panose="02020603050405020304" pitchFamily="18" charset="0"/>
              </a:rPr>
              <a:t>số</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tiền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để</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hưởng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dịch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vụ</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tốt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nhất</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r>
              <a:rPr lang="en-US" sz="1333" dirty="0" err="1">
                <a:latin typeface="Times New Roman" panose="02020603050405020304" pitchFamily="18" charset="0"/>
                <a:cs typeface="Times New Roman" panose="02020603050405020304" pitchFamily="18" charset="0"/>
              </a:rPr>
              <a:t>Chất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lượng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phải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lên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đầu</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r>
              <a:rPr lang="en-US" sz="1333" dirty="0" err="1">
                <a:latin typeface="Times New Roman" panose="02020603050405020304" pitchFamily="18" charset="0"/>
                <a:cs typeface="Times New Roman" panose="02020603050405020304" pitchFamily="18" charset="0"/>
              </a:rPr>
              <a:t>Tôi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nghĩ</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giao</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diện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thân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thiện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càng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tốt</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r>
              <a:rPr lang="en-US" sz="1333" dirty="0" err="1">
                <a:latin typeface="Times New Roman" panose="02020603050405020304" pitchFamily="18" charset="0"/>
                <a:cs typeface="Times New Roman" panose="02020603050405020304" pitchFamily="18" charset="0"/>
              </a:rPr>
              <a:t>Tiết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kiệm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thời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gian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công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sức</a:t>
            </a:r>
            <a:endParaRPr lang="en-US" sz="1333" dirty="0">
              <a:latin typeface="Times New Roman" panose="02020603050405020304" pitchFamily="18" charset="0"/>
              <a:cs typeface="Times New Roman" panose="02020603050405020304" pitchFamily="18" charset="0"/>
            </a:endParaRPr>
          </a:p>
          <a:p>
            <a:pPr marL="228594" indent="-228594" algn="just">
              <a:buFontTx/>
              <a:buChar char="-"/>
            </a:pPr>
            <a:endParaRPr lang="en-US" sz="24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9757494" y="3601920"/>
            <a:ext cx="1365820" cy="461665"/>
          </a:xfrm>
          <a:prstGeom prst="rect">
            <a:avLst/>
          </a:prstGeom>
          <a:noFill/>
        </p:spPr>
        <p:txBody>
          <a:bodyPr wrap="square" rtlCol="0">
            <a:spAutoFit/>
          </a:bodyPr>
          <a:lstStyle/>
          <a:p>
            <a:pPr algn="just"/>
            <a:r>
              <a:rPr lang="en-US" sz="2400" b="1" dirty="0">
                <a:solidFill>
                  <a:schemeClr val="accent4">
                    <a:lumMod val="75000"/>
                  </a:schemeClr>
                </a:solidFill>
                <a:latin typeface="Times New Roman" panose="02020603050405020304" pitchFamily="18" charset="0"/>
                <a:cs typeface="Times New Roman" panose="02020603050405020304" pitchFamily="18" charset="0"/>
              </a:rPr>
              <a:t>FEELS</a:t>
            </a:r>
          </a:p>
        </p:txBody>
      </p:sp>
      <p:sp>
        <p:nvSpPr>
          <p:cNvPr id="20" name="TextBox 19"/>
          <p:cNvSpPr txBox="1"/>
          <p:nvPr/>
        </p:nvSpPr>
        <p:spPr>
          <a:xfrm>
            <a:off x="8846633" y="4012289"/>
            <a:ext cx="2682240" cy="1323054"/>
          </a:xfrm>
          <a:prstGeom prst="rect">
            <a:avLst/>
          </a:prstGeom>
          <a:noFill/>
        </p:spPr>
        <p:txBody>
          <a:bodyPr wrap="square" rtlCol="0">
            <a:spAutoFit/>
          </a:bodyPr>
          <a:lstStyle/>
          <a:p>
            <a:pPr marL="380990" indent="-380990" algn="just">
              <a:buFontTx/>
              <a:buChar char="-"/>
            </a:pPr>
            <a:r>
              <a:rPr lang="en-US" sz="1333" dirty="0">
                <a:latin typeface="Times New Roman" panose="02020603050405020304" pitchFamily="18" charset="0"/>
                <a:cs typeface="Times New Roman" panose="02020603050405020304" pitchFamily="18" charset="0"/>
              </a:rPr>
              <a:t>Lo </a:t>
            </a:r>
            <a:r>
              <a:rPr lang="en-US" sz="1333" dirty="0" err="1">
                <a:latin typeface="Times New Roman" panose="02020603050405020304" pitchFamily="18" charset="0"/>
                <a:cs typeface="Times New Roman" panose="02020603050405020304" pitchFamily="18" charset="0"/>
              </a:rPr>
              <a:t>lắng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liệu</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món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có</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như</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quảng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cáo</a:t>
            </a:r>
            <a:r>
              <a:rPr lang="en-US" sz="1333" dirty="0">
                <a:latin typeface="Times New Roman" panose="02020603050405020304" pitchFamily="18" charset="0"/>
                <a:cs typeface="Times New Roman" panose="02020603050405020304" pitchFamily="18" charset="0"/>
              </a:rPr>
              <a:t>?</a:t>
            </a:r>
          </a:p>
          <a:p>
            <a:pPr marL="380990" indent="-380990" algn="just">
              <a:buFontTx/>
              <a:buChar char="-"/>
            </a:pPr>
            <a:r>
              <a:rPr lang="en-US" sz="1333" dirty="0" err="1">
                <a:latin typeface="Times New Roman" panose="02020603050405020304" pitchFamily="18" charset="0"/>
                <a:cs typeface="Times New Roman" panose="02020603050405020304" pitchFamily="18" charset="0"/>
              </a:rPr>
              <a:t>Cảm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thấy</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vui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thưởng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thức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món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ngon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Vui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khi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được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phục</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vụ</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tư</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vấn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tận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tình</a:t>
            </a:r>
            <a:endParaRPr lang="en-US" sz="2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471671" y="3622776"/>
            <a:ext cx="1331420" cy="461665"/>
          </a:xfrm>
          <a:prstGeom prst="rect">
            <a:avLst/>
          </a:prstGeom>
          <a:noFill/>
        </p:spPr>
        <p:txBody>
          <a:bodyPr wrap="square" rtlCol="0">
            <a:spAutoFit/>
          </a:bodyPr>
          <a:lstStyle/>
          <a:p>
            <a:pPr algn="just"/>
            <a:r>
              <a:rPr lang="en-US" sz="2400" b="1" dirty="0">
                <a:solidFill>
                  <a:srgbClr val="6E7A00"/>
                </a:solidFill>
                <a:latin typeface="Times New Roman" panose="02020603050405020304" pitchFamily="18" charset="0"/>
                <a:cs typeface="Times New Roman" panose="02020603050405020304" pitchFamily="18" charset="0"/>
              </a:rPr>
              <a:t>DOES</a:t>
            </a:r>
          </a:p>
        </p:txBody>
      </p:sp>
      <p:sp>
        <p:nvSpPr>
          <p:cNvPr id="22" name="TextBox 21"/>
          <p:cNvSpPr txBox="1"/>
          <p:nvPr/>
        </p:nvSpPr>
        <p:spPr>
          <a:xfrm>
            <a:off x="5842001" y="4033144"/>
            <a:ext cx="2343119" cy="1733295"/>
          </a:xfrm>
          <a:prstGeom prst="rect">
            <a:avLst/>
          </a:prstGeom>
          <a:noFill/>
        </p:spPr>
        <p:txBody>
          <a:bodyPr wrap="square" rtlCol="0">
            <a:spAutoFit/>
          </a:bodyPr>
          <a:lstStyle/>
          <a:p>
            <a:pPr marL="228594" indent="-228594" algn="just">
              <a:buFontTx/>
              <a:buChar char="-"/>
            </a:pPr>
            <a:r>
              <a:rPr lang="en-US" sz="1333" dirty="0" err="1">
                <a:latin typeface="Times New Roman" panose="02020603050405020304" pitchFamily="18" charset="0"/>
                <a:cs typeface="Times New Roman" panose="02020603050405020304" pitchFamily="18" charset="0"/>
              </a:rPr>
              <a:t>Là</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nhân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viên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văn</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phòng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nam</a:t>
            </a:r>
            <a:r>
              <a:rPr lang="en-US" sz="1333" dirty="0">
                <a:latin typeface="Times New Roman" panose="02020603050405020304" pitchFamily="18" charset="0"/>
                <a:cs typeface="Times New Roman" panose="02020603050405020304" pitchFamily="18" charset="0"/>
              </a:rPr>
              <a:t> streamer </a:t>
            </a:r>
          </a:p>
          <a:p>
            <a:pPr marL="228594" indent="-228594" algn="just">
              <a:buFontTx/>
              <a:buChar char="-"/>
            </a:pPr>
            <a:r>
              <a:rPr lang="en-US" sz="1333" dirty="0" err="1">
                <a:latin typeface="Times New Roman" panose="02020603050405020304" pitchFamily="18" charset="0"/>
                <a:cs typeface="Times New Roman" panose="02020603050405020304" pitchFamily="18" charset="0"/>
              </a:rPr>
              <a:t>Tìm</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hiểu</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ứng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dụng</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trên</a:t>
            </a:r>
            <a:r>
              <a:rPr lang="en-US" sz="1333" dirty="0">
                <a:latin typeface="Times New Roman" panose="02020603050405020304" pitchFamily="18" charset="0"/>
                <a:cs typeface="Times New Roman" panose="02020603050405020304" pitchFamily="18" charset="0"/>
              </a:rPr>
              <a:t> internet , </a:t>
            </a:r>
            <a:r>
              <a:rPr lang="en-US" sz="1333" dirty="0" err="1">
                <a:latin typeface="Times New Roman" panose="02020603050405020304" pitchFamily="18" charset="0"/>
                <a:cs typeface="Times New Roman" panose="02020603050405020304" pitchFamily="18" charset="0"/>
              </a:rPr>
              <a:t>youtube</a:t>
            </a:r>
            <a:r>
              <a:rPr lang="en-US" sz="1333" dirty="0">
                <a:latin typeface="Times New Roman" panose="02020603050405020304" pitchFamily="18" charset="0"/>
                <a:cs typeface="Times New Roman" panose="02020603050405020304" pitchFamily="18" charset="0"/>
              </a:rPr>
              <a:t> , </a:t>
            </a:r>
            <a:r>
              <a:rPr lang="en-US" sz="1333" dirty="0" err="1">
                <a:latin typeface="Times New Roman" panose="02020603050405020304" pitchFamily="18" charset="0"/>
                <a:cs typeface="Times New Roman" panose="02020603050405020304" pitchFamily="18" charset="0"/>
              </a:rPr>
              <a:t>tiktok</a:t>
            </a:r>
            <a:r>
              <a:rPr lang="en-US" sz="1333" dirty="0">
                <a:latin typeface="Times New Roman" panose="02020603050405020304" pitchFamily="18" charset="0"/>
                <a:cs typeface="Times New Roman" panose="02020603050405020304" pitchFamily="18" charset="0"/>
              </a:rPr>
              <a:t>, google…</a:t>
            </a:r>
          </a:p>
          <a:p>
            <a:pPr marL="228594" indent="-228594" algn="just">
              <a:buFontTx/>
              <a:buChar char="-"/>
            </a:pPr>
            <a:r>
              <a:rPr lang="en-US" sz="1333" dirty="0" err="1">
                <a:latin typeface="Times New Roman" panose="02020603050405020304" pitchFamily="18" charset="0"/>
                <a:cs typeface="Times New Roman" panose="02020603050405020304" pitchFamily="18" charset="0"/>
              </a:rPr>
              <a:t>Cài</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đặt</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mua</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hàng</a:t>
            </a:r>
            <a:r>
              <a:rPr lang="en-US" sz="1333" dirty="0">
                <a:latin typeface="Times New Roman" panose="02020603050405020304" pitchFamily="18" charset="0"/>
                <a:cs typeface="Times New Roman" panose="02020603050405020304" pitchFamily="18" charset="0"/>
              </a:rPr>
              <a:t> , </a:t>
            </a:r>
            <a:r>
              <a:rPr lang="en-US" sz="1333" dirty="0" err="1">
                <a:latin typeface="Times New Roman" panose="02020603050405020304" pitchFamily="18" charset="0"/>
                <a:cs typeface="Times New Roman" panose="02020603050405020304" pitchFamily="18" charset="0"/>
              </a:rPr>
              <a:t>thanh</a:t>
            </a:r>
            <a:r>
              <a:rPr lang="en-US" sz="1333" dirty="0">
                <a:latin typeface="Times New Roman" panose="02020603050405020304" pitchFamily="18" charset="0"/>
                <a:cs typeface="Times New Roman" panose="02020603050405020304" pitchFamily="18" charset="0"/>
              </a:rPr>
              <a:t> </a:t>
            </a:r>
            <a:r>
              <a:rPr lang="en-US" sz="1333" dirty="0" err="1">
                <a:latin typeface="Times New Roman" panose="02020603050405020304" pitchFamily="18" charset="0"/>
                <a:cs typeface="Times New Roman" panose="02020603050405020304" pitchFamily="18" charset="0"/>
              </a:rPr>
              <a:t>toán</a:t>
            </a:r>
            <a:r>
              <a:rPr lang="en-US" sz="1333" dirty="0">
                <a:latin typeface="Times New Roman" panose="02020603050405020304" pitchFamily="18" charset="0"/>
                <a:cs typeface="Times New Roman" panose="02020603050405020304" pitchFamily="18" charset="0"/>
              </a:rPr>
              <a:t>.</a:t>
            </a:r>
          </a:p>
          <a:p>
            <a:pPr marL="228594" indent="-228594" algn="just">
              <a:buFontTx/>
              <a:buChar char="-"/>
            </a:pPr>
            <a:endParaRPr lang="en-US" sz="1333" dirty="0">
              <a:latin typeface="Times New Roman" panose="02020603050405020304" pitchFamily="18" charset="0"/>
              <a:cs typeface="Times New Roman" panose="02020603050405020304" pitchFamily="18" charset="0"/>
            </a:endParaRPr>
          </a:p>
        </p:txBody>
      </p:sp>
      <p:sp>
        <p:nvSpPr>
          <p:cNvPr id="23" name="Oval 22"/>
          <p:cNvSpPr/>
          <p:nvPr/>
        </p:nvSpPr>
        <p:spPr>
          <a:xfrm>
            <a:off x="7892644" y="2743221"/>
            <a:ext cx="1412835" cy="1412835"/>
          </a:xfrm>
          <a:prstGeom prst="ellips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2400">
              <a:latin typeface="Times New Roman" panose="02020603050405020304" pitchFamily="18" charset="0"/>
              <a:cs typeface="Times New Roman" panose="02020603050405020304" pitchFamily="18" charset="0"/>
            </a:endParaRPr>
          </a:p>
        </p:txBody>
      </p:sp>
      <p:sp>
        <p:nvSpPr>
          <p:cNvPr id="24" name="TextBox 23"/>
          <p:cNvSpPr txBox="1"/>
          <p:nvPr/>
        </p:nvSpPr>
        <p:spPr>
          <a:xfrm>
            <a:off x="8086802" y="3199150"/>
            <a:ext cx="1102672" cy="461665"/>
          </a:xfrm>
          <a:prstGeom prst="rect">
            <a:avLst/>
          </a:prstGeom>
          <a:noFill/>
        </p:spPr>
        <p:txBody>
          <a:bodyPr wrap="square" rtlCol="0">
            <a:spAutoFit/>
          </a:bodyPr>
          <a:lstStyle/>
          <a:p>
            <a:pPr algn="just"/>
            <a:r>
              <a:rPr lang="en-US" sz="2400" b="1" dirty="0" err="1">
                <a:solidFill>
                  <a:schemeClr val="bg1">
                    <a:lumMod val="65000"/>
                  </a:schemeClr>
                </a:solidFill>
                <a:latin typeface="Times New Roman" panose="02020603050405020304" pitchFamily="18" charset="0"/>
                <a:cs typeface="Times New Roman" panose="02020603050405020304" pitchFamily="18" charset="0"/>
              </a:rPr>
              <a:t>Quang</a:t>
            </a:r>
            <a:endParaRPr lang="en-US" sz="2400" b="1"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15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4479" y="488868"/>
            <a:ext cx="11462043" cy="1015663"/>
          </a:xfrm>
          <a:prstGeom prst="rect">
            <a:avLst/>
          </a:prstGeom>
          <a:noFill/>
        </p:spPr>
        <p:txBody>
          <a:bodyPr wrap="square" rtlCol="0">
            <a:spAutoFit/>
          </a:bodyPr>
          <a:lstStyle/>
          <a:p>
            <a:pPr algn="ctr"/>
            <a:r>
              <a:rPr lang="vi-VN" sz="2000" b="1" dirty="0">
                <a:solidFill>
                  <a:srgbClr val="FF0000"/>
                </a:solidFill>
                <a:latin typeface="+mj-lt"/>
              </a:rPr>
              <a:t> Xác định các pain point của các persona: bằng</a:t>
            </a:r>
            <a:r>
              <a:rPr lang="en-US" sz="2000" b="1" dirty="0">
                <a:solidFill>
                  <a:srgbClr val="FF0000"/>
                </a:solidFill>
                <a:latin typeface="+mj-lt"/>
              </a:rPr>
              <a:t> </a:t>
            </a:r>
            <a:r>
              <a:rPr lang="en-US" sz="2000" b="1" dirty="0" err="1">
                <a:solidFill>
                  <a:srgbClr val="FF0000"/>
                </a:solidFill>
                <a:latin typeface="Times New Roman" panose="02020603050405020304" pitchFamily="18" charset="0"/>
                <a:cs typeface="Times New Roman" panose="02020603050405020304" pitchFamily="18" charset="0"/>
              </a:rPr>
              <a:t>cách</a:t>
            </a:r>
            <a:r>
              <a:rPr lang="vi-VN" sz="2000" b="1" dirty="0">
                <a:solidFill>
                  <a:srgbClr val="FF0000"/>
                </a:solidFill>
                <a:latin typeface="+mj-lt"/>
              </a:rPr>
              <a:t> viết các user story thể hiện pain point cho các personas</a:t>
            </a:r>
            <a:br>
              <a:rPr lang="vi-VN" sz="2000" b="1" dirty="0">
                <a:solidFill>
                  <a:srgbClr val="FF0000"/>
                </a:solidFill>
                <a:latin typeface="+mj-lt"/>
              </a:rPr>
            </a:br>
            <a:endParaRPr lang="en-US" sz="2000" b="1" dirty="0">
              <a:solidFill>
                <a:srgbClr val="FF0000"/>
              </a:solidFill>
              <a:latin typeface="+mj-lt"/>
            </a:endParaRPr>
          </a:p>
        </p:txBody>
      </p:sp>
      <p:sp>
        <p:nvSpPr>
          <p:cNvPr id="3" name="TextBox 2"/>
          <p:cNvSpPr txBox="1"/>
          <p:nvPr/>
        </p:nvSpPr>
        <p:spPr>
          <a:xfrm>
            <a:off x="416560" y="1279263"/>
            <a:ext cx="11318750"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Với cuộc sống bận rộn và tính chất công việc đa dạng của Quang, việc đặt đồ ăn ng</a:t>
            </a:r>
            <a:r>
              <a:rPr lang="en-US" sz="2000" dirty="0" err="1">
                <a:latin typeface="Times New Roman" panose="02020603050405020304" pitchFamily="18" charset="0"/>
                <a:cs typeface="Times New Roman" panose="02020603050405020304" pitchFamily="18" charset="0"/>
              </a:rPr>
              <a:t>oài</a:t>
            </a:r>
            <a:r>
              <a:rPr lang="vi-VN" sz="2000" dirty="0">
                <a:latin typeface="Times New Roman" panose="02020603050405020304" pitchFamily="18" charset="0"/>
                <a:cs typeface="Times New Roman" panose="02020603050405020304" pitchFamily="18" charset="0"/>
              </a:rPr>
              <a:t> tại Hà Nội trở thành một giải pháp thuận tiện để giải quyết nhanh chóng nhu cầu ăn uống của anh ấy. Quang chấp nhận chi trả một số tiền cao nếu đồ ăn đảm bảo chất lượng và được giao đến nhanh chóng, giúp anh ấy tiết kiệm thời gian và công sức.</a:t>
            </a:r>
          </a:p>
          <a:p>
            <a:r>
              <a:rPr lang="vi-VN" sz="2000" dirty="0">
                <a:latin typeface="Times New Roman" panose="02020603050405020304" pitchFamily="18" charset="0"/>
                <a:cs typeface="Times New Roman" panose="02020603050405020304" pitchFamily="18" charset="0"/>
              </a:rPr>
              <a:t>Để đáp ứng nhu cầu của Quang, anh ấy quan tâm đến các ứng dụng đặt hàng trực tuyến uy tín. Anh ấy muốn sử dụng một ứng dụng có đánh giá cao về độ tin cậy, đồng thời có khả năng giao hàng nhanh chóng để không làm gián đoạn quá trình làm việc của mình.</a:t>
            </a:r>
          </a:p>
          <a:p>
            <a:r>
              <a:rPr lang="vi-VN" sz="2000" dirty="0">
                <a:latin typeface="Times New Roman" panose="02020603050405020304" pitchFamily="18" charset="0"/>
                <a:cs typeface="Times New Roman" panose="02020603050405020304" pitchFamily="18" charset="0"/>
              </a:rPr>
              <a:t>Ngoài ra, Quang mong muốn được phục vụ một cách chuyên nghiệp và tận tâm. Anh ấy đánh giá cao những ứng dụng cung cấp dịch vụ khách hàng xuất sắc, có khả năng tư vấn về menu, giúp anh ấy lựa chọn các món ăn phù hợp với sở thích ẩm thực của mình. Điều này giúp tăng trải nghiệm của Quang và làm cho mỗi đơn hàng trở nên đơn giản và thú vị hơn.</a:t>
            </a:r>
          </a:p>
        </p:txBody>
      </p:sp>
      <p:sp>
        <p:nvSpPr>
          <p:cNvPr id="12" name="TextBox 11"/>
          <p:cNvSpPr txBox="1"/>
          <p:nvPr/>
        </p:nvSpPr>
        <p:spPr>
          <a:xfrm>
            <a:off x="154049" y="4639822"/>
            <a:ext cx="11603544"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136944" y="5018657"/>
            <a:ext cx="11622101" cy="707886"/>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hiển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trước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endParaRPr lang="en-US" sz="2000"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54046" y="5678785"/>
            <a:ext cx="11603547"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gian</a:t>
            </a:r>
            <a:r>
              <a:rPr lang="en-US" sz="2000" dirty="0">
                <a:latin typeface="Times New Roman" panose="02020603050405020304" pitchFamily="18" charset="0"/>
                <a:cs typeface="Times New Roman" panose="02020603050405020304" pitchFamily="18" charset="0"/>
              </a:rPr>
              <a:t> -&gt; app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nhanh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chóng</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chuyên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endParaRPr lang="en-US" sz="2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136942" y="6080226"/>
            <a:ext cx="11622103" cy="400110"/>
          </a:xfrm>
          <a:prstGeom prst="rect">
            <a:avLst/>
          </a:prstGeom>
          <a:noFill/>
        </p:spPr>
        <p:txBody>
          <a:bodyPr wrap="square" rtlCol="0">
            <a:spAutoFit/>
          </a:bodyPr>
          <a:lstStyle/>
          <a:p>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hỗ</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-&gt; app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gọi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thoại</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nhắn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68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545" y="349854"/>
            <a:ext cx="5053781" cy="502766"/>
          </a:xfrm>
          <a:prstGeom prst="rect">
            <a:avLst/>
          </a:prstGeom>
          <a:noFill/>
        </p:spPr>
        <p:txBody>
          <a:bodyPr wrap="square" rtlCol="0">
            <a:spAutoFit/>
          </a:bodyPr>
          <a:lstStyle/>
          <a:p>
            <a:r>
              <a:rPr lang="en-US" sz="2667" dirty="0" err="1">
                <a:latin typeface="Times New Roman" panose="02020603050405020304" pitchFamily="18" charset="0"/>
                <a:cs typeface="Times New Roman" panose="02020603050405020304" pitchFamily="18" charset="0"/>
              </a:rPr>
              <a:t>Bản</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đồ</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hành</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trình</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người</a:t>
            </a:r>
            <a:r>
              <a:rPr lang="en-US" sz="2667" dirty="0">
                <a:latin typeface="Times New Roman" panose="02020603050405020304" pitchFamily="18" charset="0"/>
                <a:cs typeface="Times New Roman" panose="02020603050405020304" pitchFamily="18" charset="0"/>
              </a:rPr>
              <a:t> </a:t>
            </a:r>
            <a:r>
              <a:rPr lang="en-US" sz="2667" dirty="0" err="1">
                <a:latin typeface="Times New Roman" panose="02020603050405020304" pitchFamily="18" charset="0"/>
                <a:cs typeface="Times New Roman" panose="02020603050405020304" pitchFamily="18" charset="0"/>
              </a:rPr>
              <a:t>dùng</a:t>
            </a:r>
            <a:endParaRPr lang="en-US" sz="2667"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886153" y="429393"/>
            <a:ext cx="215162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Persona: </a:t>
            </a:r>
            <a:r>
              <a:rPr lang="en-US" sz="2400" dirty="0" err="1">
                <a:latin typeface="Times New Roman" panose="02020603050405020304" pitchFamily="18" charset="0"/>
                <a:cs typeface="Times New Roman" panose="02020603050405020304" pitchFamily="18" charset="0"/>
              </a:rPr>
              <a:t>Quang</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56768" y="839762"/>
            <a:ext cx="9391119"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Mục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app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2959656742"/>
              </p:ext>
            </p:extLst>
          </p:nvPr>
        </p:nvGraphicFramePr>
        <p:xfrm>
          <a:off x="2003800" y="1467679"/>
          <a:ext cx="7916335" cy="4158065"/>
        </p:xfrm>
        <a:graphic>
          <a:graphicData uri="http://schemas.openxmlformats.org/drawingml/2006/table">
            <a:tbl>
              <a:tblPr firstRow="1" firstCol="1" bandRow="1">
                <a:tableStyleId>{00A15C55-8517-42AA-B614-E9B94910E393}</a:tableStyleId>
              </a:tblPr>
              <a:tblGrid>
                <a:gridCol w="1130300">
                  <a:extLst>
                    <a:ext uri="{9D8B030D-6E8A-4147-A177-3AD203B41FA5}">
                      <a16:colId xmlns:a16="http://schemas.microsoft.com/office/drawing/2014/main" val="1113585114"/>
                    </a:ext>
                  </a:extLst>
                </a:gridCol>
                <a:gridCol w="1130300">
                  <a:extLst>
                    <a:ext uri="{9D8B030D-6E8A-4147-A177-3AD203B41FA5}">
                      <a16:colId xmlns:a16="http://schemas.microsoft.com/office/drawing/2014/main" val="4020913972"/>
                    </a:ext>
                  </a:extLst>
                </a:gridCol>
                <a:gridCol w="1131147">
                  <a:extLst>
                    <a:ext uri="{9D8B030D-6E8A-4147-A177-3AD203B41FA5}">
                      <a16:colId xmlns:a16="http://schemas.microsoft.com/office/drawing/2014/main" val="2072094667"/>
                    </a:ext>
                  </a:extLst>
                </a:gridCol>
                <a:gridCol w="1131147">
                  <a:extLst>
                    <a:ext uri="{9D8B030D-6E8A-4147-A177-3AD203B41FA5}">
                      <a16:colId xmlns:a16="http://schemas.microsoft.com/office/drawing/2014/main" val="1997702706"/>
                    </a:ext>
                  </a:extLst>
                </a:gridCol>
                <a:gridCol w="1131147">
                  <a:extLst>
                    <a:ext uri="{9D8B030D-6E8A-4147-A177-3AD203B41FA5}">
                      <a16:colId xmlns:a16="http://schemas.microsoft.com/office/drawing/2014/main" val="1313645425"/>
                    </a:ext>
                  </a:extLst>
                </a:gridCol>
                <a:gridCol w="1131147">
                  <a:extLst>
                    <a:ext uri="{9D8B030D-6E8A-4147-A177-3AD203B41FA5}">
                      <a16:colId xmlns:a16="http://schemas.microsoft.com/office/drawing/2014/main" val="3679053516"/>
                    </a:ext>
                  </a:extLst>
                </a:gridCol>
                <a:gridCol w="1131147">
                  <a:extLst>
                    <a:ext uri="{9D8B030D-6E8A-4147-A177-3AD203B41FA5}">
                      <a16:colId xmlns:a16="http://schemas.microsoft.com/office/drawing/2014/main" val="3720124893"/>
                    </a:ext>
                  </a:extLst>
                </a:gridCol>
              </a:tblGrid>
              <a:tr h="717551">
                <a:tc>
                  <a:txBody>
                    <a:bodyPr/>
                    <a:lstStyle/>
                    <a:p>
                      <a:pPr>
                        <a:lnSpc>
                          <a:spcPct val="107000"/>
                        </a:lnSpc>
                        <a:spcAft>
                          <a:spcPts val="0"/>
                        </a:spcAft>
                      </a:pPr>
                      <a:r>
                        <a:rPr lang="en-US" sz="1500" dirty="0" err="1">
                          <a:effectLst/>
                          <a:latin typeface="Times New Roman" panose="02020603050405020304" pitchFamily="18" charset="0"/>
                          <a:cs typeface="Times New Roman" panose="02020603050405020304" pitchFamily="18" charset="0"/>
                        </a:rPr>
                        <a:t>Hoạt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động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Chọn ứng dụng uy tín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Đăng nhập và lưu thông tin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dirty="0" err="1">
                          <a:effectLst/>
                          <a:latin typeface="Times New Roman" panose="02020603050405020304" pitchFamily="18" charset="0"/>
                          <a:cs typeface="Times New Roman" panose="02020603050405020304" pitchFamily="18" charset="0"/>
                        </a:rPr>
                        <a:t>Khám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phá</a:t>
                      </a:r>
                      <a:r>
                        <a:rPr lang="en-US" sz="1500" dirty="0">
                          <a:effectLst/>
                          <a:latin typeface="Times New Roman" panose="02020603050405020304" pitchFamily="18" charset="0"/>
                          <a:cs typeface="Times New Roman" panose="02020603050405020304" pitchFamily="18" charset="0"/>
                        </a:rPr>
                        <a:t> menu </a:t>
                      </a:r>
                      <a:r>
                        <a:rPr lang="en-US" sz="1500" dirty="0" err="1">
                          <a:effectLst/>
                          <a:latin typeface="Times New Roman" panose="02020603050405020304" pitchFamily="18" charset="0"/>
                          <a:cs typeface="Times New Roman" panose="02020603050405020304" pitchFamily="18" charset="0"/>
                        </a:rPr>
                        <a:t>và</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lựa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chọn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Đặt hàng và theo dõi đơn hàng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Nhận và thưởng thức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Đánh giá và phản hồi</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4059927252"/>
                  </a:ext>
                </a:extLst>
              </a:tr>
              <a:tr h="1956647">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Danh sách công việc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Tìm kiếm trên các nền tảng , mạng xã hội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Đăng nhập qua email , số điện thoại</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Sử dụng lọc để tìm kiếm,lựa chọn theo lượt mua, lượt bán</a:t>
                      </a:r>
                      <a:endParaRPr lang="en-US" sz="1500">
                        <a:effectLst/>
                        <a:latin typeface="Times New Roman" panose="02020603050405020304" pitchFamily="18" charset="0"/>
                        <a:cs typeface="Times New Roman" panose="02020603050405020304" pitchFamily="18" charset="0"/>
                      </a:endParaRPr>
                    </a:p>
                    <a:p>
                      <a:pPr>
                        <a:lnSpc>
                          <a:spcPct val="107000"/>
                        </a:lnSpc>
                        <a:spcAft>
                          <a:spcPts val="0"/>
                        </a:spcAft>
                      </a:pPr>
                      <a:r>
                        <a:rPr lang="en-US" sz="1200">
                          <a:effectLst/>
                          <a:latin typeface="Times New Roman" panose="02020603050405020304" pitchFamily="18" charset="0"/>
                          <a:cs typeface="Times New Roman" panose="02020603050405020304" pitchFamily="18" charset="0"/>
                        </a:rPr>
                        <a:t>Đọc bình luận,liên lạc trực tiếp với shop để nắm rõ thông tin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Nhập thông tin như: địa chỉ nhận hàng , số điện thoại, để điện ở trạng thái thông báo và theo dõi đơn hàng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a:effectLst/>
                          <a:latin typeface="Times New Roman" panose="02020603050405020304" pitchFamily="18" charset="0"/>
                          <a:cs typeface="Times New Roman" panose="02020603050405020304" pitchFamily="18" charset="0"/>
                        </a:rPr>
                        <a:t>Tiến hành thanh toán bằng tiền mặt hoặc chuyển khoản, chuẩn bị thêm muỗng đũa , tô chén để thưởng thức nếu cần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200" dirty="0" err="1">
                          <a:effectLst/>
                          <a:latin typeface="Times New Roman" panose="02020603050405020304" pitchFamily="18" charset="0"/>
                          <a:cs typeface="Times New Roman" panose="02020603050405020304" pitchFamily="18" charset="0"/>
                        </a:rPr>
                        <a:t>Tiến</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hành</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đánh</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giá</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trải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nghiệm</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sau</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khi</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đã</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sử</a:t>
                      </a:r>
                      <a:r>
                        <a:rPr lang="en-US" sz="1200" dirty="0">
                          <a:effectLst/>
                          <a:latin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dụng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91865923"/>
                  </a:ext>
                </a:extLst>
              </a:tr>
              <a:tr h="478367">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Tính từ cảm giác</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Tò mò , vui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Bình thường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An tâm</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Vui, hồi hộp</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Lo lắng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Vui,buồn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522699201"/>
                  </a:ext>
                </a:extLst>
              </a:tr>
              <a:tr h="956733">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Cơ hội cải tiến</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Tìm được app uy tín chất lượng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Nắm rõ tình hình món ăn mình muốn đặt</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 </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a:effectLst/>
                          <a:latin typeface="Times New Roman" panose="02020603050405020304" pitchFamily="18" charset="0"/>
                          <a:cs typeface="Times New Roman" panose="02020603050405020304" pitchFamily="18" charset="0"/>
                        </a:rPr>
                        <a:t>Kiểm tra kỹ trước khi nhận hàng</a:t>
                      </a:r>
                      <a:endParaRPr lang="en-US" sz="150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tc>
                  <a:txBody>
                    <a:bodyPr/>
                    <a:lstStyle/>
                    <a:p>
                      <a:pPr>
                        <a:lnSpc>
                          <a:spcPct val="107000"/>
                        </a:lnSpc>
                        <a:spcAft>
                          <a:spcPts val="0"/>
                        </a:spcAft>
                      </a:pPr>
                      <a:r>
                        <a:rPr lang="en-US" sz="1500" dirty="0" err="1">
                          <a:effectLst/>
                          <a:latin typeface="Times New Roman" panose="02020603050405020304" pitchFamily="18" charset="0"/>
                          <a:cs typeface="Times New Roman" panose="02020603050405020304" pitchFamily="18" charset="0"/>
                        </a:rPr>
                        <a:t>Để</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trải</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nghiệm</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của</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những</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lần</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sau</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tốt</a:t>
                      </a:r>
                      <a:r>
                        <a:rPr lang="en-US" sz="1500" dirty="0">
                          <a:effectLst/>
                          <a:latin typeface="Times New Roman" panose="02020603050405020304" pitchFamily="18" charset="0"/>
                          <a:cs typeface="Times New Roman" panose="02020603050405020304" pitchFamily="18" charset="0"/>
                        </a:rPr>
                        <a:t> </a:t>
                      </a:r>
                      <a:r>
                        <a:rPr lang="en-US" sz="1500" dirty="0" err="1">
                          <a:effectLst/>
                          <a:latin typeface="Times New Roman" panose="02020603050405020304" pitchFamily="18" charset="0"/>
                          <a:cs typeface="Times New Roman" panose="02020603050405020304" pitchFamily="18" charset="0"/>
                        </a:rPr>
                        <a:t>hơn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T="0" marB="0"/>
                </a:tc>
                <a:extLst>
                  <a:ext uri="{0D108BD9-81ED-4DB2-BD59-A6C34878D82A}">
                    <a16:rowId xmlns:a16="http://schemas.microsoft.com/office/drawing/2014/main" val="2876320816"/>
                  </a:ext>
                </a:extLst>
              </a:tr>
            </a:tbl>
          </a:graphicData>
        </a:graphic>
      </p:graphicFrame>
    </p:spTree>
    <p:extLst>
      <p:ext uri="{BB962C8B-B14F-4D97-AF65-F5344CB8AC3E}">
        <p14:creationId xmlns:p14="http://schemas.microsoft.com/office/powerpoint/2010/main" val="690391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3778</TotalTime>
  <Words>3130</Words>
  <Application>Microsoft Office PowerPoint</Application>
  <PresentationFormat>Widescreen</PresentationFormat>
  <Paragraphs>274</Paragraphs>
  <Slides>22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Google Sans Medium</vt:lpstr>
      <vt:lpstr>Open Sans</vt:lpstr>
      <vt:lpstr>Tahoma</vt:lpstr>
      <vt:lpstr>Times New Roman</vt:lpstr>
      <vt:lpstr>Times New Roman (Headings)</vt:lpstr>
      <vt:lpstr>Office Theme</vt:lpstr>
      <vt:lpstr>ĐỒ ÁN GIAO TIẾP NGƯỜI MÁY APP KINGFOOD MART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Trần Nhật Trường</dc:creator>
  <cp:lastModifiedBy>Quang</cp:lastModifiedBy>
  <cp:revision>57</cp:revision>
  <dcterms:created xsi:type="dcterms:W3CDTF">2023-11-24T13:16:03Z</dcterms:created>
  <dcterms:modified xsi:type="dcterms:W3CDTF">2024-01-04T20:22:23Z</dcterms:modified>
</cp:coreProperties>
</file>