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82" r:id="rId15"/>
    <p:sldId id="269" r:id="rId16"/>
    <p:sldId id="270" r:id="rId17"/>
    <p:sldId id="271" r:id="rId18"/>
    <p:sldId id="272" r:id="rId19"/>
    <p:sldId id="274" r:id="rId20"/>
    <p:sldId id="275" r:id="rId21"/>
    <p:sldId id="279" r:id="rId22"/>
    <p:sldId id="281"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Google Sans Medium" panose="020B060402020202020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pen Sans SemiBold" panose="020B0706030804020204"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28"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cd03e5b75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cd03e5b752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7670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cd03e5b7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cd03e5b7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cd03e5b75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cd03e5b75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17675" y="1819738"/>
            <a:ext cx="4931100" cy="7389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3600">
                <a:solidFill>
                  <a:srgbClr val="FFFFFF"/>
                </a:solidFill>
                <a:latin typeface="Open Sans SemiBold"/>
                <a:ea typeface="Open Sans SemiBold"/>
                <a:cs typeface="Open Sans SemiBold"/>
                <a:sym typeface="Open Sans SemiBold"/>
              </a:rPr>
              <a:t>Tên Project</a:t>
            </a:r>
            <a:endParaRPr sz="3600">
              <a:solidFill>
                <a:srgbClr val="FFFFFF"/>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FFFFFF"/>
                </a:solidFill>
                <a:latin typeface="Open Sans"/>
                <a:ea typeface="Open Sans"/>
                <a:cs typeface="Open Sans"/>
                <a:sym typeface="Open Sans"/>
              </a:rPr>
              <a:t>Tên</a:t>
            </a:r>
            <a:endParaRPr sz="240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9900"/>
        </a:solidFill>
        <a:effectLst/>
      </p:bgPr>
    </p:bg>
    <p:spTree>
      <p:nvGrpSpPr>
        <p:cNvPr id="1" name="Shape 233"/>
        <p:cNvGrpSpPr/>
        <p:nvPr/>
      </p:nvGrpSpPr>
      <p:grpSpPr>
        <a:xfrm>
          <a:off x="0" y="0"/>
          <a:ext cx="0" cy="0"/>
          <a:chOff x="0" y="0"/>
          <a:chExt cx="0" cy="0"/>
        </a:xfrm>
      </p:grpSpPr>
      <p:sp>
        <p:nvSpPr>
          <p:cNvPr id="234" name="Google Shape;234;p49"/>
          <p:cNvSpPr txBox="1"/>
          <p:nvPr/>
        </p:nvSpPr>
        <p:spPr>
          <a:xfrm>
            <a:off x="3721275" y="1886850"/>
            <a:ext cx="6302100" cy="147729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vi">
                <a:solidFill>
                  <a:srgbClr val="FFFFFF"/>
                </a:solidFill>
                <a:latin typeface="Open Sans"/>
                <a:ea typeface="Open Sans"/>
                <a:cs typeface="Open Sans"/>
                <a:sym typeface="Open Sans"/>
              </a:rPr>
              <a:t>Wireframe giấy</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vi">
                <a:solidFill>
                  <a:srgbClr val="FFFFFF"/>
                </a:solidFill>
                <a:latin typeface="Open Sans"/>
                <a:ea typeface="Open Sans"/>
                <a:cs typeface="Open Sans"/>
                <a:sym typeface="Open Sans"/>
              </a:rPr>
              <a:t>Wireframe kỹ thuật số</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US">
                <a:solidFill>
                  <a:srgbClr val="FFFFFF"/>
                </a:solidFill>
                <a:latin typeface="Open Sans"/>
                <a:ea typeface="Open Sans"/>
                <a:cs typeface="Open Sans"/>
                <a:sym typeface="Open Sans"/>
              </a:rPr>
              <a:t>Prototype </a:t>
            </a:r>
            <a:r>
              <a:rPr lang="vi">
                <a:solidFill>
                  <a:srgbClr val="FFFFFF"/>
                </a:solidFill>
                <a:latin typeface="Open Sans"/>
                <a:ea typeface="Open Sans"/>
                <a:cs typeface="Open Sans"/>
                <a:sym typeface="Open Sans"/>
              </a:rPr>
              <a:t>có độ chính xác thấp</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vi">
                <a:solidFill>
                  <a:srgbClr val="FFFFFF"/>
                </a:solidFill>
                <a:latin typeface="Open Sans"/>
                <a:ea typeface="Open Sans"/>
                <a:cs typeface="Open Sans"/>
                <a:sym typeface="Open Sans"/>
              </a:rPr>
              <a:t>Nghiên cứu khả năng sử dụng</a:t>
            </a:r>
            <a:endParaRPr>
              <a:solidFill>
                <a:srgbClr val="FFFFFF"/>
              </a:solidFill>
              <a:latin typeface="Open Sans"/>
              <a:ea typeface="Open Sans"/>
              <a:cs typeface="Open Sans"/>
              <a:sym typeface="Open Sans"/>
            </a:endParaRPr>
          </a:p>
        </p:txBody>
      </p:sp>
      <p:sp>
        <p:nvSpPr>
          <p:cNvPr id="235" name="Google Shape;235;p49"/>
          <p:cNvSpPr txBox="1"/>
          <p:nvPr/>
        </p:nvSpPr>
        <p:spPr>
          <a:xfrm>
            <a:off x="-46887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Clr>
                <a:schemeClr val="dk1"/>
              </a:buClr>
              <a:buSzPts val="1100"/>
              <a:buFont typeface="Arial"/>
              <a:buNone/>
            </a:pPr>
            <a:r>
              <a:rPr lang="vi" sz="2400">
                <a:solidFill>
                  <a:srgbClr val="FFFFFF"/>
                </a:solidFill>
                <a:latin typeface="Open Sans"/>
                <a:ea typeface="Open Sans"/>
                <a:cs typeface="Open Sans"/>
                <a:sym typeface="Open Sans"/>
              </a:rPr>
              <a:t>Bắt đầu</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vi" sz="2400">
                <a:solidFill>
                  <a:srgbClr val="FFFFFF"/>
                </a:solidFill>
                <a:latin typeface="Open Sans"/>
                <a:ea typeface="Open Sans"/>
                <a:cs typeface="Open Sans"/>
                <a:sym typeface="Open Sans"/>
              </a:rPr>
              <a:t>thiết kế</a:t>
            </a:r>
            <a:endParaRPr sz="2400">
              <a:solidFill>
                <a:srgbClr val="FFFFFF"/>
              </a:solidFill>
              <a:latin typeface="Open Sans"/>
              <a:ea typeface="Open Sans"/>
              <a:cs typeface="Open Sans"/>
              <a:sym typeface="Open Sans"/>
            </a:endParaRPr>
          </a:p>
        </p:txBody>
      </p:sp>
      <p:cxnSp>
        <p:nvCxnSpPr>
          <p:cNvPr id="236" name="Google Shape;236;p49"/>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Wireframe giấy</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5F6368"/>
                </a:solidFill>
                <a:latin typeface="Open Sans"/>
                <a:ea typeface="Open Sans"/>
                <a:cs typeface="Open Sans"/>
                <a:sym typeface="Open Sans"/>
              </a:rPr>
              <a:t>[Ghi chú của bạn về mục tiêu và quá trình suy nghĩ]</a:t>
            </a:r>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Hình ảnh wireframe giấy gồm 5 phiên bản khác nhau của cùng một màn hình và một hình ảnh phiên bản mới</a:t>
            </a:r>
            <a:r>
              <a:rPr lang="en-US" sz="1200">
                <a:solidFill>
                  <a:srgbClr val="5F6368"/>
                </a:solidFill>
                <a:latin typeface="Open Sans"/>
                <a:ea typeface="Open Sans"/>
                <a:cs typeface="Open Sans"/>
                <a:sym typeface="Open Sans"/>
              </a:rPr>
              <a:t> nhất đã được</a:t>
            </a:r>
            <a:r>
              <a:rPr lang="vi" sz="1200">
                <a:solidFill>
                  <a:srgbClr val="5F6368"/>
                </a:solidFill>
                <a:latin typeface="Open Sans"/>
                <a:ea typeface="Open Sans"/>
                <a:cs typeface="Open Sans"/>
                <a:sym typeface="Open Sans"/>
              </a:rPr>
              <a:t> tinh </a:t>
            </a:r>
            <a:r>
              <a:rPr lang="en-US" sz="1200">
                <a:solidFill>
                  <a:srgbClr val="5F6368"/>
                </a:solidFill>
                <a:latin typeface="Open Sans"/>
                <a:ea typeface="Open Sans"/>
                <a:cs typeface="Open Sans"/>
                <a:sym typeface="Open Sans"/>
              </a:rPr>
              <a:t>ch</a:t>
            </a:r>
            <a:r>
              <a:rPr lang="vi" sz="1200">
                <a:solidFill>
                  <a:srgbClr val="5F6368"/>
                </a:solidFill>
                <a:latin typeface="Open Sans"/>
                <a:ea typeface="Open Sans"/>
                <a:cs typeface="Open Sans"/>
                <a:sym typeface="Open Sans"/>
              </a:rPr>
              <a:t>ế</a:t>
            </a:r>
            <a:endParaRPr sz="1200">
              <a:solidFill>
                <a:srgbClr val="5F6368"/>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Wireframe kỹ thuật số</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5F6368"/>
                </a:solidFill>
                <a:latin typeface="Open Sans"/>
                <a:ea typeface="Open Sans"/>
                <a:cs typeface="Open Sans"/>
                <a:sym typeface="Open Sans"/>
              </a:rPr>
              <a:t>[Ghi chú của bạn về mục tiêu và quá trình suy nghĩ]</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a:solidFill>
                  <a:srgbClr val="5F6368"/>
                </a:solidFill>
                <a:latin typeface="Open Sans"/>
                <a:ea typeface="Open Sans"/>
                <a:cs typeface="Open Sans"/>
                <a:sym typeface="Open Sans"/>
              </a:rPr>
              <a:t>Mô tả </a:t>
            </a:r>
            <a:r>
              <a:rPr lang="en-US" sz="1000">
                <a:solidFill>
                  <a:srgbClr val="5F6368"/>
                </a:solidFill>
                <a:latin typeface="Open Sans"/>
                <a:ea typeface="Open Sans"/>
                <a:cs typeface="Open Sans"/>
                <a:sym typeface="Open Sans"/>
              </a:rPr>
              <a:t>về thành </a:t>
            </a:r>
            <a:r>
              <a:rPr lang="vi" sz="1000">
                <a:solidFill>
                  <a:srgbClr val="5F6368"/>
                </a:solidFill>
                <a:latin typeface="Open Sans"/>
                <a:ea typeface="Open Sans"/>
                <a:cs typeface="Open Sans"/>
                <a:sym typeface="Open Sans"/>
              </a:rPr>
              <a:t>phần và lợi ích của nó đối với người dùng</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Chèn ví dụ wireframe đầu tiên thể hiện tư duy thiết kế phù hợp với nghiên cứu người dùng</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a:solidFill>
                  <a:srgbClr val="5F6368"/>
                </a:solidFill>
                <a:latin typeface="Open Sans"/>
                <a:ea typeface="Open Sans"/>
                <a:cs typeface="Open Sans"/>
                <a:sym typeface="Open Sans"/>
              </a:rPr>
              <a:t>Mô tả </a:t>
            </a:r>
            <a:r>
              <a:rPr lang="en-US" sz="1000">
                <a:solidFill>
                  <a:srgbClr val="5F6368"/>
                </a:solidFill>
                <a:latin typeface="Open Sans"/>
                <a:ea typeface="Open Sans"/>
                <a:cs typeface="Open Sans"/>
                <a:sym typeface="Open Sans"/>
              </a:rPr>
              <a:t>về thành </a:t>
            </a:r>
            <a:r>
              <a:rPr lang="vi" sz="1000">
                <a:solidFill>
                  <a:srgbClr val="5F6368"/>
                </a:solidFill>
                <a:latin typeface="Open Sans"/>
                <a:ea typeface="Open Sans"/>
                <a:cs typeface="Open Sans"/>
                <a:sym typeface="Open Sans"/>
              </a:rPr>
              <a:t>phần và lợi ích của nó đối với người dùng</a:t>
            </a:r>
            <a:endParaRPr sz="1000">
              <a:solidFill>
                <a:srgbClr val="5F6368"/>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Wireframe kỹ thuật số</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5F6368"/>
                </a:solidFill>
                <a:latin typeface="Open Sans"/>
                <a:ea typeface="Open Sans"/>
                <a:cs typeface="Open Sans"/>
                <a:sym typeface="Open Sans"/>
              </a:rPr>
              <a:t>[Ghi chú của bạn về mục tiêu và quá trình suy nghĩ]</a:t>
            </a:r>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2" name="Google Shape;252;p51"/>
          <p:cNvCxnSpPr/>
          <p:nvPr/>
        </p:nvCxnSpPr>
        <p:spPr>
          <a:xfrm>
            <a:off x="4565525" y="1608925"/>
            <a:ext cx="918900" cy="0"/>
          </a:xfrm>
          <a:prstGeom prst="straightConnector1">
            <a:avLst/>
          </a:prstGeom>
          <a:noFill/>
          <a:ln w="19050" cap="flat" cmpd="sng">
            <a:solidFill>
              <a:srgbClr val="FBBC04"/>
            </a:solidFill>
            <a:prstDash val="solid"/>
            <a:round/>
            <a:headEnd type="none" w="med" len="med"/>
            <a:tailEnd type="triangle" w="med" len="med"/>
          </a:ln>
        </p:spPr>
      </p:cxnSp>
      <p:sp>
        <p:nvSpPr>
          <p:cNvPr id="253" name="Google Shape;253;p51"/>
          <p:cNvSpPr txBox="1"/>
          <p:nvPr/>
        </p:nvSpPr>
        <p:spPr>
          <a:xfrm>
            <a:off x="3506850" y="1208725"/>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a:solidFill>
                  <a:srgbClr val="5F6368"/>
                </a:solidFill>
                <a:latin typeface="Open Sans"/>
                <a:ea typeface="Open Sans"/>
                <a:cs typeface="Open Sans"/>
                <a:sym typeface="Open Sans"/>
              </a:rPr>
              <a:t>Mô tả </a:t>
            </a:r>
            <a:r>
              <a:rPr lang="en-US" sz="1000">
                <a:solidFill>
                  <a:srgbClr val="5F6368"/>
                </a:solidFill>
                <a:latin typeface="Open Sans"/>
                <a:ea typeface="Open Sans"/>
                <a:cs typeface="Open Sans"/>
                <a:sym typeface="Open Sans"/>
              </a:rPr>
              <a:t>về thành </a:t>
            </a:r>
            <a:r>
              <a:rPr lang="vi" sz="1000">
                <a:solidFill>
                  <a:srgbClr val="5F6368"/>
                </a:solidFill>
                <a:latin typeface="Open Sans"/>
                <a:ea typeface="Open Sans"/>
                <a:cs typeface="Open Sans"/>
                <a:sym typeface="Open Sans"/>
              </a:rPr>
              <a:t>phần và lợi ích của nó đối với người dùng</a:t>
            </a:r>
            <a:endParaRPr sz="1000">
              <a:solidFill>
                <a:srgbClr val="5F6368"/>
              </a:solidFill>
              <a:latin typeface="Open Sans"/>
              <a:ea typeface="Open Sans"/>
              <a:cs typeface="Open Sans"/>
              <a:sym typeface="Open Sans"/>
            </a:endParaRPr>
          </a:p>
        </p:txBody>
      </p:sp>
      <p:cxnSp>
        <p:nvCxnSpPr>
          <p:cNvPr id="254" name="Google Shape;254;p51"/>
          <p:cNvCxnSpPr/>
          <p:nvPr/>
        </p:nvCxnSpPr>
        <p:spPr>
          <a:xfrm rot="10800000">
            <a:off x="7096000" y="2920200"/>
            <a:ext cx="918000" cy="0"/>
          </a:xfrm>
          <a:prstGeom prst="straightConnector1">
            <a:avLst/>
          </a:prstGeom>
          <a:noFill/>
          <a:ln w="19050" cap="flat" cmpd="sng">
            <a:solidFill>
              <a:srgbClr val="FBBC04"/>
            </a:solidFill>
            <a:prstDash val="solid"/>
            <a:round/>
            <a:headEnd type="none" w="med" len="med"/>
            <a:tailEnd type="triangle" w="med" len="med"/>
          </a:ln>
        </p:spPr>
      </p:cxnSp>
      <p:sp>
        <p:nvSpPr>
          <p:cNvPr id="255" name="Google Shape;255;p51"/>
          <p:cNvSpPr txBox="1"/>
          <p:nvPr/>
        </p:nvSpPr>
        <p:spPr>
          <a:xfrm>
            <a:off x="5363575" y="1833000"/>
            <a:ext cx="1892400"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Chèn ví dụ wireframe </a:t>
            </a:r>
            <a:r>
              <a:rPr lang="en-US" sz="1200">
                <a:solidFill>
                  <a:srgbClr val="5F6368"/>
                </a:solidFill>
                <a:latin typeface="Open Sans"/>
                <a:ea typeface="Open Sans"/>
                <a:cs typeface="Open Sans"/>
                <a:sym typeface="Open Sans"/>
              </a:rPr>
              <a:t>thứ hai </a:t>
            </a:r>
            <a:r>
              <a:rPr lang="vi" sz="1200">
                <a:solidFill>
                  <a:srgbClr val="5F6368"/>
                </a:solidFill>
                <a:latin typeface="Open Sans"/>
                <a:ea typeface="Open Sans"/>
                <a:cs typeface="Open Sans"/>
                <a:sym typeface="Open Sans"/>
              </a:rPr>
              <a:t>thể hiện tư duy thiết kế phù hợp với nghiên cứu người dùng</a:t>
            </a:r>
            <a:endParaRPr sz="120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vi" sz="1000">
                <a:solidFill>
                  <a:srgbClr val="5F6368"/>
                </a:solidFill>
                <a:latin typeface="Open Sans"/>
                <a:ea typeface="Open Sans"/>
                <a:cs typeface="Open Sans"/>
                <a:sym typeface="Open Sans"/>
              </a:rPr>
              <a:t>Mô tả </a:t>
            </a:r>
            <a:r>
              <a:rPr lang="en-US" sz="1000">
                <a:solidFill>
                  <a:srgbClr val="5F6368"/>
                </a:solidFill>
                <a:latin typeface="Open Sans"/>
                <a:ea typeface="Open Sans"/>
                <a:cs typeface="Open Sans"/>
                <a:sym typeface="Open Sans"/>
              </a:rPr>
              <a:t>về thành </a:t>
            </a:r>
            <a:r>
              <a:rPr lang="vi" sz="1000">
                <a:solidFill>
                  <a:srgbClr val="5F6368"/>
                </a:solidFill>
                <a:latin typeface="Open Sans"/>
                <a:ea typeface="Open Sans"/>
                <a:cs typeface="Open Sans"/>
                <a:sym typeface="Open Sans"/>
              </a:rPr>
              <a:t>phần và lợi ích của nó đối với người dùng</a:t>
            </a:r>
            <a:endParaRPr sz="1000">
              <a:solidFill>
                <a:srgbClr val="5F6368"/>
              </a:solidFill>
              <a:latin typeface="Open Sans"/>
              <a:ea typeface="Open Sans"/>
              <a:cs typeface="Open Sans"/>
              <a:sym typeface="Open Sans"/>
            </a:endParaRPr>
          </a:p>
        </p:txBody>
      </p:sp>
    </p:spTree>
    <p:extLst>
      <p:ext uri="{BB962C8B-B14F-4D97-AF65-F5344CB8AC3E}">
        <p14:creationId xmlns:p14="http://schemas.microsoft.com/office/powerpoint/2010/main" val="239152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US" sz="2400">
                <a:solidFill>
                  <a:srgbClr val="5F6368"/>
                </a:solidFill>
                <a:latin typeface="Open Sans"/>
                <a:ea typeface="Open Sans"/>
                <a:cs typeface="Open Sans"/>
                <a:sym typeface="Open Sans"/>
              </a:rPr>
              <a:t>Prototype </a:t>
            </a:r>
            <a:r>
              <a:rPr lang="vi" sz="2400">
                <a:solidFill>
                  <a:srgbClr val="5F6368"/>
                </a:solidFill>
                <a:latin typeface="Open Sans"/>
                <a:ea typeface="Open Sans"/>
                <a:cs typeface="Open Sans"/>
                <a:sym typeface="Open Sans"/>
              </a:rPr>
              <a:t>có độ chính xác thấp</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738633"/>
          </a:xfrm>
          <a:prstGeom prst="rect">
            <a:avLst/>
          </a:prstGeom>
          <a:noFill/>
          <a:ln>
            <a:noFill/>
          </a:ln>
        </p:spPr>
        <p:txBody>
          <a:bodyPr spcFirstLastPara="1" wrap="square" lIns="91425" tIns="91425" rIns="91425" bIns="91425" anchor="t" anchorCtr="0">
            <a:spAutoFit/>
          </a:bodyPr>
          <a:lstStyle/>
          <a:p>
            <a:pPr lvl="0" algn="ctr"/>
            <a:r>
              <a:rPr lang="vi" sz="1200">
                <a:solidFill>
                  <a:srgbClr val="5F6368"/>
                </a:solidFill>
                <a:latin typeface="Open Sans"/>
                <a:ea typeface="Open Sans"/>
                <a:cs typeface="Open Sans"/>
                <a:sym typeface="Open Sans"/>
              </a:rPr>
              <a:t>Ảnh chụp màn hình hoặc GIF</a:t>
            </a:r>
            <a:r>
              <a:rPr lang="en-US" sz="1200">
                <a:solidFill>
                  <a:srgbClr val="5F6368"/>
                </a:solidFill>
                <a:latin typeface="Open Sans"/>
                <a:ea typeface="Open Sans"/>
                <a:cs typeface="Open Sans"/>
                <a:sym typeface="Open Sans"/>
              </a:rPr>
              <a:t> </a:t>
            </a:r>
            <a:r>
              <a:rPr lang="vi" sz="1200">
                <a:solidFill>
                  <a:srgbClr val="5F6368"/>
                </a:solidFill>
                <a:latin typeface="Open Sans"/>
                <a:ea typeface="Open Sans"/>
                <a:cs typeface="Open Sans"/>
                <a:sym typeface="Open Sans"/>
              </a:rPr>
              <a:t>của </a:t>
            </a:r>
            <a:r>
              <a:rPr lang="en-US" sz="1200">
                <a:solidFill>
                  <a:srgbClr val="5F6368"/>
                </a:solidFill>
                <a:latin typeface="Open Sans"/>
                <a:ea typeface="Open Sans"/>
                <a:cs typeface="Open Sans"/>
                <a:sym typeface="Open Sans"/>
              </a:rPr>
              <a:t>prototype</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4772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5F6368"/>
                </a:solidFill>
                <a:latin typeface="Open Sans"/>
                <a:ea typeface="Open Sans"/>
                <a:cs typeface="Open Sans"/>
                <a:sym typeface="Open Sans"/>
              </a:rPr>
              <a:t>[Liên kết đến </a:t>
            </a:r>
            <a:r>
              <a:rPr lang="en-US">
                <a:solidFill>
                  <a:srgbClr val="5F6368"/>
                </a:solidFill>
                <a:latin typeface="Open Sans"/>
                <a:ea typeface="Open Sans"/>
                <a:cs typeface="Open Sans"/>
                <a:sym typeface="Open Sans"/>
              </a:rPr>
              <a:t>prototype </a:t>
            </a:r>
            <a:r>
              <a:rPr lang="vi">
                <a:solidFill>
                  <a:srgbClr val="5F6368"/>
                </a:solidFill>
                <a:latin typeface="Open Sans"/>
                <a:ea typeface="Open Sans"/>
                <a:cs typeface="Open Sans"/>
                <a:sym typeface="Open Sans"/>
              </a:rPr>
              <a:t>có độ chính xác thấp và mô tả ngắn gọn về luồng người dùng]</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4" y="448150"/>
            <a:ext cx="7873499"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Nghiên cứu khả năng sử dụng: những phát hiện</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32875" y="1050575"/>
            <a:ext cx="7873500" cy="6480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Viết phần giới thiệu ngắn về các nghiên cứu về khả năng sử dụng mà bạn đã thực hiện và những phát hiện của bạn.</a:t>
            </a:r>
            <a:endParaRPr>
              <a:solidFill>
                <a:srgbClr val="5F6368"/>
              </a:solidFill>
              <a:latin typeface="Open Sans"/>
              <a:ea typeface="Open Sans"/>
              <a:cs typeface="Open Sans"/>
              <a:sym typeface="Open Sans"/>
            </a:endParaRPr>
          </a:p>
          <a:p>
            <a:pPr marL="0" lvl="0" indent="0" algn="l" rtl="0">
              <a:lnSpc>
                <a:spcPct val="115000"/>
              </a:lnSpc>
              <a:spcBef>
                <a:spcPts val="0"/>
              </a:spcBef>
              <a:spcAft>
                <a:spcPts val="0"/>
              </a:spcAft>
              <a:buNone/>
            </a:pPr>
            <a:endParaRPr>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b="1">
                <a:solidFill>
                  <a:srgbClr val="F29900"/>
                </a:solidFill>
                <a:latin typeface="Open Sans"/>
                <a:ea typeface="Open Sans"/>
                <a:cs typeface="Open Sans"/>
                <a:sym typeface="Open Sans"/>
              </a:rPr>
              <a:t>Kết quả vòng 1</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b="1">
                <a:solidFill>
                  <a:srgbClr val="F29900"/>
                </a:solidFill>
                <a:latin typeface="Open Sans"/>
                <a:ea typeface="Open Sans"/>
                <a:cs typeface="Open Sans"/>
                <a:sym typeface="Open Sans"/>
              </a:rPr>
              <a:t>Kết quả vòng 2</a:t>
            </a:r>
            <a:endParaRPr b="1">
              <a:solidFill>
                <a:srgbClr val="F29900"/>
              </a:solidFill>
            </a:endParaRPr>
          </a:p>
        </p:txBody>
      </p:sp>
      <p:sp>
        <p:nvSpPr>
          <p:cNvPr id="290" name="Google Shape;290;p54"/>
          <p:cNvSpPr txBox="1"/>
          <p:nvPr/>
        </p:nvSpPr>
        <p:spPr>
          <a:xfrm>
            <a:off x="4937363" y="382815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vi">
                <a:solidFill>
                  <a:srgbClr val="5F6368"/>
                </a:solidFill>
                <a:latin typeface="Open Sans"/>
                <a:ea typeface="Open Sans"/>
                <a:cs typeface="Open Sans"/>
                <a:sym typeface="Open Sans"/>
              </a:rPr>
              <a:t>Chèn </a:t>
            </a:r>
            <a:r>
              <a:rPr lang="vi" sz="1400">
                <a:solidFill>
                  <a:srgbClr val="5F6368"/>
                </a:solidFill>
                <a:latin typeface="Open Sans"/>
                <a:ea typeface="Open Sans"/>
                <a:cs typeface="Open Sans"/>
                <a:sym typeface="Open Sans"/>
              </a:rPr>
              <a:t>phát hiện</a:t>
            </a:r>
            <a:endParaRPr/>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vi">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4A853"/>
        </a:solidFill>
        <a:effectLst/>
      </p:bgPr>
    </p:bg>
    <p:spTree>
      <p:nvGrpSpPr>
        <p:cNvPr id="1" name="Shape 302"/>
        <p:cNvGrpSpPr/>
        <p:nvPr/>
      </p:nvGrpSpPr>
      <p:grpSpPr>
        <a:xfrm>
          <a:off x="0" y="0"/>
          <a:ext cx="0" cy="0"/>
          <a:chOff x="0" y="0"/>
          <a:chExt cx="0" cy="0"/>
        </a:xfrm>
      </p:grpSpPr>
      <p:sp>
        <p:nvSpPr>
          <p:cNvPr id="303" name="Google Shape;303;p55"/>
          <p:cNvSpPr txBox="1"/>
          <p:nvPr/>
        </p:nvSpPr>
        <p:spPr>
          <a:xfrm>
            <a:off x="3721275" y="2048400"/>
            <a:ext cx="3990000" cy="830966"/>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en-US">
                <a:solidFill>
                  <a:srgbClr val="FFFFFF"/>
                </a:solidFill>
                <a:latin typeface="Open Sans"/>
                <a:ea typeface="Open Sans"/>
                <a:cs typeface="Open Sans"/>
                <a:sym typeface="Open Sans"/>
              </a:rPr>
              <a:t>Mockups</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US">
                <a:solidFill>
                  <a:srgbClr val="FFFFFF"/>
                </a:solidFill>
                <a:latin typeface="Open Sans"/>
                <a:ea typeface="Open Sans"/>
                <a:cs typeface="Open Sans"/>
                <a:sym typeface="Open Sans"/>
              </a:rPr>
              <a:t>Prototype </a:t>
            </a:r>
            <a:r>
              <a:rPr lang="vi">
                <a:solidFill>
                  <a:srgbClr val="FFFFFF"/>
                </a:solidFill>
                <a:latin typeface="Open Sans"/>
                <a:ea typeface="Open Sans"/>
                <a:cs typeface="Open Sans"/>
                <a:sym typeface="Open Sans"/>
              </a:rPr>
              <a:t>có độ trung thực ca</a:t>
            </a:r>
            <a:endParaRPr>
              <a:solidFill>
                <a:srgbClr val="FFFFFF"/>
              </a:solidFill>
              <a:latin typeface="Open Sans"/>
              <a:ea typeface="Open Sans"/>
              <a:cs typeface="Open Sans"/>
              <a:sym typeface="Open Sans"/>
            </a:endParaRPr>
          </a:p>
        </p:txBody>
      </p:sp>
      <p:sp>
        <p:nvSpPr>
          <p:cNvPr id="304" name="Google Shape;304;p55"/>
          <p:cNvSpPr txBox="1"/>
          <p:nvPr/>
        </p:nvSpPr>
        <p:spPr>
          <a:xfrm>
            <a:off x="75501" y="2082300"/>
            <a:ext cx="3160024" cy="1034099"/>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en-US" sz="2400">
                <a:solidFill>
                  <a:srgbClr val="FFFFFF"/>
                </a:solidFill>
                <a:latin typeface="Open Sans"/>
                <a:ea typeface="Open Sans"/>
                <a:cs typeface="Open Sans"/>
                <a:sym typeface="Open Sans"/>
              </a:rPr>
              <a:t>T</a:t>
            </a:r>
            <a:r>
              <a:rPr lang="vi" sz="2400">
                <a:solidFill>
                  <a:srgbClr val="FFFFFF"/>
                </a:solidFill>
                <a:latin typeface="Open Sans"/>
                <a:ea typeface="Open Sans"/>
                <a:cs typeface="Open Sans"/>
                <a:sym typeface="Open Sans"/>
              </a:rPr>
              <a:t>inh chế</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vi" sz="2400">
                <a:solidFill>
                  <a:srgbClr val="FFFFFF"/>
                </a:solidFill>
                <a:latin typeface="Open Sans"/>
                <a:ea typeface="Open Sans"/>
                <a:cs typeface="Open Sans"/>
                <a:sym typeface="Open Sans"/>
              </a:rPr>
              <a:t>thiết kế</a:t>
            </a:r>
            <a:endParaRPr sz="2400">
              <a:solidFill>
                <a:srgbClr val="FFFFFF"/>
              </a:solidFill>
              <a:latin typeface="Open Sans"/>
              <a:ea typeface="Open Sans"/>
              <a:cs typeface="Open Sans"/>
              <a:sym typeface="Open Sans"/>
            </a:endParaRPr>
          </a:p>
        </p:txBody>
      </p:sp>
      <p:cxnSp>
        <p:nvCxnSpPr>
          <p:cNvPr id="305" name="Google Shape;305;p55"/>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11" name="Google Shape;311;p56"/>
          <p:cNvSpPr txBox="1"/>
          <p:nvPr/>
        </p:nvSpPr>
        <p:spPr>
          <a:xfrm>
            <a:off x="517675" y="1522550"/>
            <a:ext cx="2421300" cy="10467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5F6368"/>
                </a:solidFill>
                <a:latin typeface="Open Sans"/>
                <a:ea typeface="Open Sans"/>
                <a:cs typeface="Open Sans"/>
                <a:sym typeface="Open Sans"/>
              </a:rPr>
              <a:t>[Ghi chú của bạn về mục tiêu và quá trình suy nghĩ]</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Hình ảnh màn hình được chọn trước khi nghiên cứu khả năng sử dụng</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34A853"/>
                </a:solidFill>
                <a:latin typeface="Open Sans"/>
                <a:ea typeface="Open Sans"/>
                <a:cs typeface="Open Sans"/>
                <a:sym typeface="Open Sans"/>
              </a:rPr>
              <a:t>Trước khi nghiên cứu khả năng sử dụng</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34A853"/>
                </a:solidFill>
                <a:latin typeface="Open Sans"/>
                <a:ea typeface="Open Sans"/>
                <a:cs typeface="Open Sans"/>
                <a:sym typeface="Open Sans"/>
              </a:rPr>
              <a:t>Sau khi nghiên cứu khả năng sử dụng</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Hình ảnh màn hình được chọn sau khi nghiên cứu khả năng sử dụng</a:t>
            </a:r>
            <a:endParaRPr sz="1200">
              <a:solidFill>
                <a:srgbClr val="5F6368"/>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400">
                <a:solidFill>
                  <a:srgbClr val="5F6368"/>
                </a:solidFill>
                <a:latin typeface="Open Sans"/>
                <a:ea typeface="Open Sans"/>
                <a:cs typeface="Open Sans"/>
                <a:sym typeface="Open Sans"/>
              </a:rPr>
              <a:t>Mockup</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Màn hình </a:t>
            </a:r>
            <a:r>
              <a:rPr lang="en-US" sz="1200">
                <a:solidFill>
                  <a:srgbClr val="5F6368"/>
                </a:solidFill>
                <a:latin typeface="Open Sans"/>
                <a:ea typeface="Open Sans"/>
                <a:cs typeface="Open Sans"/>
                <a:sym typeface="Open Sans"/>
              </a:rPr>
              <a:t>mockup</a:t>
            </a:r>
            <a:r>
              <a:rPr lang="vi" sz="1200">
                <a:solidFill>
                  <a:srgbClr val="5F6368"/>
                </a:solidFill>
                <a:latin typeface="Open Sans"/>
                <a:ea typeface="Open Sans"/>
                <a:cs typeface="Open Sans"/>
                <a:sym typeface="Open Sans"/>
              </a:rPr>
              <a:t> chính để hiển thị</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vi" sz="1200">
                <a:solidFill>
                  <a:srgbClr val="5F6368"/>
                </a:solidFill>
                <a:latin typeface="Open Sans"/>
                <a:ea typeface="Open Sans"/>
                <a:cs typeface="Open Sans"/>
                <a:sym typeface="Open Sans"/>
              </a:rPr>
              <a:t>Màn hình </a:t>
            </a:r>
            <a:r>
              <a:rPr lang="en-US" sz="1200">
                <a:solidFill>
                  <a:srgbClr val="5F6368"/>
                </a:solidFill>
                <a:latin typeface="Open Sans"/>
                <a:ea typeface="Open Sans"/>
                <a:cs typeface="Open Sans"/>
                <a:sym typeface="Open Sans"/>
              </a:rPr>
              <a:t>mockup</a:t>
            </a:r>
            <a:r>
              <a:rPr lang="vi" sz="1200">
                <a:solidFill>
                  <a:srgbClr val="5F6368"/>
                </a:solidFill>
                <a:latin typeface="Open Sans"/>
                <a:ea typeface="Open Sans"/>
                <a:cs typeface="Open Sans"/>
                <a:sym typeface="Open Sans"/>
              </a:rPr>
              <a:t> chính để hiển thị</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vi" sz="1200">
                <a:solidFill>
                  <a:srgbClr val="5F6368"/>
                </a:solidFill>
                <a:latin typeface="Open Sans"/>
                <a:ea typeface="Open Sans"/>
                <a:cs typeface="Open Sans"/>
                <a:sym typeface="Open Sans"/>
              </a:rPr>
              <a:t>Màn hình </a:t>
            </a:r>
            <a:r>
              <a:rPr lang="en-US" sz="1200">
                <a:solidFill>
                  <a:srgbClr val="5F6368"/>
                </a:solidFill>
                <a:latin typeface="Open Sans"/>
                <a:ea typeface="Open Sans"/>
                <a:cs typeface="Open Sans"/>
                <a:sym typeface="Open Sans"/>
              </a:rPr>
              <a:t>mockup</a:t>
            </a:r>
            <a:r>
              <a:rPr lang="vi" sz="1200">
                <a:solidFill>
                  <a:srgbClr val="5F6368"/>
                </a:solidFill>
                <a:latin typeface="Open Sans"/>
                <a:ea typeface="Open Sans"/>
                <a:cs typeface="Open Sans"/>
                <a:sym typeface="Open Sans"/>
              </a:rPr>
              <a:t> chính để hiển thị</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vi" sz="1200">
                <a:solidFill>
                  <a:srgbClr val="5F6368"/>
                </a:solidFill>
                <a:latin typeface="Open Sans"/>
                <a:ea typeface="Open Sans"/>
                <a:cs typeface="Open Sans"/>
                <a:sym typeface="Open Sans"/>
              </a:rPr>
              <a:t>Màn hình </a:t>
            </a:r>
            <a:r>
              <a:rPr lang="en-US" sz="1200">
                <a:solidFill>
                  <a:srgbClr val="5F6368"/>
                </a:solidFill>
                <a:latin typeface="Open Sans"/>
                <a:ea typeface="Open Sans"/>
                <a:cs typeface="Open Sans"/>
                <a:sym typeface="Open Sans"/>
              </a:rPr>
              <a:t>mockup</a:t>
            </a:r>
            <a:r>
              <a:rPr lang="vi" sz="1200">
                <a:solidFill>
                  <a:srgbClr val="5F6368"/>
                </a:solidFill>
                <a:latin typeface="Open Sans"/>
                <a:ea typeface="Open Sans"/>
                <a:cs typeface="Open Sans"/>
                <a:sym typeface="Open Sans"/>
              </a:rPr>
              <a:t> chính để hiển thị</a:t>
            </a:r>
            <a:endParaRPr sz="1200">
              <a:solidFill>
                <a:srgbClr val="5F6368"/>
              </a:solidFill>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609367"/>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US"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5" y="1793800"/>
            <a:ext cx="2224200" cy="1154132"/>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5F6368"/>
                </a:solidFill>
                <a:latin typeface="Open Sans"/>
                <a:ea typeface="Open Sans"/>
                <a:cs typeface="Open Sans"/>
                <a:sym typeface="Open Sans"/>
              </a:rPr>
              <a:t>[Liên kết đến </a:t>
            </a:r>
            <a:r>
              <a:rPr lang="en-US">
                <a:solidFill>
                  <a:srgbClr val="5F6368"/>
                </a:solidFill>
                <a:latin typeface="Open Sans"/>
                <a:ea typeface="Open Sans"/>
                <a:cs typeface="Open Sans"/>
                <a:sym typeface="Open Sans"/>
              </a:rPr>
              <a:t>prototype </a:t>
            </a:r>
            <a:r>
              <a:rPr lang="vi">
                <a:solidFill>
                  <a:srgbClr val="5F6368"/>
                </a:solidFill>
                <a:latin typeface="Open Sans"/>
                <a:ea typeface="Open Sans"/>
                <a:cs typeface="Open Sans"/>
                <a:sym typeface="Open Sans"/>
              </a:rPr>
              <a:t>có độ trung thực cao]</a:t>
            </a:r>
            <a:endParaRPr>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352" name="Google Shape;352;p59"/>
          <p:cNvSpPr txBox="1"/>
          <p:nvPr/>
        </p:nvSpPr>
        <p:spPr>
          <a:xfrm>
            <a:off x="6011725" y="2110050"/>
            <a:ext cx="1332300" cy="738633"/>
          </a:xfrm>
          <a:prstGeom prst="rect">
            <a:avLst/>
          </a:prstGeom>
          <a:noFill/>
          <a:ln>
            <a:noFill/>
          </a:ln>
        </p:spPr>
        <p:txBody>
          <a:bodyPr spcFirstLastPara="1" wrap="square" lIns="91425" tIns="91425" rIns="91425" bIns="91425" anchor="t" anchorCtr="0">
            <a:spAutoFit/>
          </a:bodyPr>
          <a:lstStyle/>
          <a:p>
            <a:pPr lvl="0" algn="ctr"/>
            <a:r>
              <a:rPr lang="vi" sz="1200">
                <a:solidFill>
                  <a:srgbClr val="5F6368"/>
                </a:solidFill>
                <a:latin typeface="Open Sans"/>
                <a:ea typeface="Open Sans"/>
                <a:cs typeface="Open Sans"/>
                <a:sym typeface="Open Sans"/>
              </a:rPr>
              <a:t>Ảnh chụp màn hình hoặc</a:t>
            </a:r>
            <a:r>
              <a:rPr lang="en-US" sz="1200">
                <a:solidFill>
                  <a:srgbClr val="5F6368"/>
                </a:solidFill>
                <a:latin typeface="Open Sans"/>
                <a:ea typeface="Open Sans"/>
                <a:cs typeface="Open Sans"/>
                <a:sym typeface="Open Sans"/>
              </a:rPr>
              <a:t> </a:t>
            </a:r>
            <a:r>
              <a:rPr lang="vi" sz="1200">
                <a:solidFill>
                  <a:srgbClr val="5F6368"/>
                </a:solidFill>
                <a:latin typeface="Open Sans"/>
                <a:ea typeface="Open Sans"/>
                <a:cs typeface="Open Sans"/>
                <a:sym typeface="Open Sans"/>
              </a:rPr>
              <a:t>GIF</a:t>
            </a:r>
            <a:r>
              <a:rPr lang="en-US" sz="1200">
                <a:solidFill>
                  <a:srgbClr val="5F6368"/>
                </a:solidFill>
                <a:latin typeface="Open Sans"/>
                <a:ea typeface="Open Sans"/>
                <a:cs typeface="Open Sans"/>
                <a:sym typeface="Open Sans"/>
              </a:rPr>
              <a:t> </a:t>
            </a:r>
            <a:r>
              <a:rPr lang="vi" sz="1200">
                <a:solidFill>
                  <a:srgbClr val="5F6368"/>
                </a:solidFill>
                <a:latin typeface="Open Sans"/>
                <a:ea typeface="Open Sans"/>
                <a:cs typeface="Open Sans"/>
                <a:sym typeface="Open Sans"/>
              </a:rPr>
              <a:t>của </a:t>
            </a:r>
            <a:r>
              <a:rPr lang="en-US" sz="1200">
                <a:solidFill>
                  <a:srgbClr val="5F6368"/>
                </a:solidFill>
                <a:latin typeface="Open Sans"/>
                <a:ea typeface="Open Sans"/>
                <a:cs typeface="Open Sans"/>
                <a:sym typeface="Open Sans"/>
              </a:rPr>
              <a:t>prototype</a:t>
            </a:r>
            <a:endParaRPr sz="1200">
              <a:solidFill>
                <a:srgbClr val="5F6368"/>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4285F4"/>
                </a:solidFill>
                <a:latin typeface="Open Sans SemiBold"/>
                <a:ea typeface="Open Sans SemiBold"/>
                <a:cs typeface="Open Sans SemiBold"/>
                <a:sym typeface="Open Sans SemiBold"/>
              </a:rPr>
              <a:t>Sản phẩm:</a:t>
            </a:r>
            <a:endParaRPr>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US" sz="1200">
                <a:solidFill>
                  <a:srgbClr val="5F6368"/>
                </a:solidFill>
                <a:latin typeface="Open Sans"/>
                <a:ea typeface="Open Sans"/>
                <a:cs typeface="Open Sans"/>
                <a:sym typeface="Open Sans"/>
              </a:rPr>
              <a:t>Viết</a:t>
            </a:r>
            <a:r>
              <a:rPr lang="vi" sz="1200">
                <a:solidFill>
                  <a:srgbClr val="5F6368"/>
                </a:solidFill>
                <a:latin typeface="Open Sans"/>
                <a:ea typeface="Open Sans"/>
                <a:cs typeface="Open Sans"/>
                <a:sym typeface="Open Sans"/>
              </a:rPr>
              <a:t> một vài câu về ứng dụng, trang web hoặc sản phẩm khác mà bạn thiết kế và người dùng mục tiêu</a:t>
            </a:r>
            <a:endParaRPr sz="1200" b="1">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Tổng quan dự án</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1061799"/>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4285F4"/>
                </a:solidFill>
                <a:latin typeface="Open Sans SemiBold"/>
                <a:ea typeface="Open Sans SemiBold"/>
                <a:cs typeface="Open Sans SemiBold"/>
                <a:sym typeface="Open Sans SemiBold"/>
              </a:rPr>
              <a:t>Thời gian dự án:</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vi" sz="1200">
                <a:solidFill>
                  <a:srgbClr val="5F6368"/>
                </a:solidFill>
                <a:latin typeface="Open Sans"/>
                <a:ea typeface="Open Sans"/>
                <a:cs typeface="Open Sans"/>
                <a:sym typeface="Open Sans"/>
              </a:rPr>
              <a:t>Chèn thời gian bạn đã làm việc </a:t>
            </a:r>
            <a:r>
              <a:rPr lang="en-US" sz="1200">
                <a:solidFill>
                  <a:srgbClr val="5F6368"/>
                </a:solidFill>
                <a:latin typeface="Open Sans"/>
                <a:ea typeface="Open Sans"/>
                <a:cs typeface="Open Sans"/>
                <a:sym typeface="Open Sans"/>
              </a:rPr>
              <a:t>với</a:t>
            </a:r>
            <a:r>
              <a:rPr lang="vi" sz="1200">
                <a:solidFill>
                  <a:srgbClr val="5F6368"/>
                </a:solidFill>
                <a:latin typeface="Open Sans"/>
                <a:ea typeface="Open Sans"/>
                <a:cs typeface="Open Sans"/>
                <a:sym typeface="Open Sans"/>
              </a:rPr>
              <a:t> dự án thiết kế này - ví dụ: Tháng</a:t>
            </a:r>
            <a:r>
              <a:rPr lang="en-US" sz="1200">
                <a:solidFill>
                  <a:srgbClr val="5F6368"/>
                </a:solidFill>
                <a:latin typeface="Open Sans"/>
                <a:ea typeface="Open Sans"/>
                <a:cs typeface="Open Sans"/>
                <a:sym typeface="Open Sans"/>
              </a:rPr>
              <a:t>/</a:t>
            </a:r>
            <a:r>
              <a:rPr lang="vi" sz="1200">
                <a:solidFill>
                  <a:srgbClr val="5F6368"/>
                </a:solidFill>
                <a:latin typeface="Open Sans"/>
                <a:ea typeface="Open Sans"/>
                <a:cs typeface="Open Sans"/>
                <a:sym typeface="Open Sans"/>
              </a:rPr>
              <a:t>Năm </a:t>
            </a:r>
            <a:r>
              <a:rPr lang="en-US" sz="1200">
                <a:solidFill>
                  <a:srgbClr val="5F6368"/>
                </a:solidFill>
                <a:latin typeface="Open Sans"/>
                <a:ea typeface="Open Sans"/>
                <a:cs typeface="Open Sans"/>
                <a:sym typeface="Open Sans"/>
              </a:rPr>
              <a:t>đến</a:t>
            </a:r>
            <a:r>
              <a:rPr lang="vi" sz="1200">
                <a:solidFill>
                  <a:srgbClr val="5F6368"/>
                </a:solidFill>
                <a:latin typeface="Open Sans"/>
                <a:ea typeface="Open Sans"/>
                <a:cs typeface="Open Sans"/>
                <a:sym typeface="Open Sans"/>
              </a:rPr>
              <a:t> Tháng </a:t>
            </a:r>
            <a:r>
              <a:rPr lang="en-US" sz="1200">
                <a:solidFill>
                  <a:srgbClr val="5F6368"/>
                </a:solidFill>
                <a:latin typeface="Open Sans"/>
                <a:ea typeface="Open Sans"/>
                <a:cs typeface="Open Sans"/>
                <a:sym typeface="Open Sans"/>
              </a:rPr>
              <a:t>/</a:t>
            </a:r>
            <a:r>
              <a:rPr lang="vi" sz="1200">
                <a:solidFill>
                  <a:srgbClr val="5F6368"/>
                </a:solidFill>
                <a:latin typeface="Open Sans"/>
                <a:ea typeface="Open Sans"/>
                <a:cs typeface="Open Sans"/>
                <a:sym typeface="Open Sans"/>
              </a:rPr>
              <a:t>Năm</a:t>
            </a:r>
            <a:endParaRPr sz="1200" b="1">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396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Xem trước các thiết kế  </a:t>
            </a:r>
            <a:r>
              <a:rPr lang="en-US" sz="1200">
                <a:solidFill>
                  <a:srgbClr val="5F6368"/>
                </a:solidFill>
                <a:latin typeface="Open Sans"/>
                <a:ea typeface="Open Sans"/>
                <a:cs typeface="Open Sans"/>
                <a:sym typeface="Open Sans"/>
              </a:rPr>
              <a:t>đẹp </a:t>
            </a:r>
            <a:r>
              <a:rPr lang="vi" sz="1200">
                <a:solidFill>
                  <a:srgbClr val="5F6368"/>
                </a:solidFill>
                <a:latin typeface="Open Sans"/>
                <a:ea typeface="Open Sans"/>
                <a:cs typeface="Open Sans"/>
                <a:sym typeface="Open Sans"/>
              </a:rPr>
              <a:t>đã chọn.</a:t>
            </a:r>
            <a:endParaRPr sz="1200">
              <a:solidFill>
                <a:srgbClr val="5F6368"/>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Bước tiếp theo</a:t>
            </a:r>
            <a:endParaRPr sz="2400">
              <a:solidFill>
                <a:srgbClr val="5F6368"/>
              </a:solidFill>
              <a:latin typeface="Open Sans"/>
              <a:ea typeface="Open Sans"/>
              <a:cs typeface="Open Sans"/>
              <a:sym typeface="Open Sans"/>
            </a:endParaRPr>
          </a:p>
        </p:txBody>
      </p:sp>
      <p:sp>
        <p:nvSpPr>
          <p:cNvPr id="394" name="Google Shape;394;p63"/>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7113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chemeClr val="dk1"/>
              </a:buClr>
              <a:buSzPts val="1100"/>
              <a:buFont typeface="Arial"/>
              <a:buNone/>
            </a:pPr>
            <a:r>
              <a:rPr lang="vi" sz="1200">
                <a:solidFill>
                  <a:srgbClr val="5F6368"/>
                </a:solidFill>
                <a:latin typeface="Open Sans"/>
                <a:ea typeface="Open Sans"/>
                <a:cs typeface="Open Sans"/>
                <a:sym typeface="Open Sans"/>
              </a:rPr>
              <a:t>Chèn một vài câu tóm tắt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các bước tiếp theo bạn sẽ thực hiện với dự án này và lý do.</a:t>
            </a:r>
            <a:endParaRPr sz="1200"/>
          </a:p>
        </p:txBody>
      </p:sp>
      <p:sp>
        <p:nvSpPr>
          <p:cNvPr id="396" name="Google Shape;396;p63"/>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33689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Chèn một vài câu tóm tắt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các bước tiếp theo bạn sẽ thực hiện với dự án này và lý do.</a:t>
            </a:r>
            <a:endParaRPr sz="1200"/>
          </a:p>
        </p:txBody>
      </p:sp>
      <p:sp>
        <p:nvSpPr>
          <p:cNvPr id="398" name="Google Shape;398;p63"/>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63"/>
          <p:cNvSpPr txBox="1"/>
          <p:nvPr/>
        </p:nvSpPr>
        <p:spPr>
          <a:xfrm>
            <a:off x="6026525" y="1917800"/>
            <a:ext cx="20490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Chèn một vài câu tóm tắt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các bước tiếp theo bạn sẽ thực hiện với dự án này và lý do.</a:t>
            </a:r>
            <a:endParaRPr sz="1200"/>
          </a:p>
        </p:txBody>
      </p:sp>
      <p:sp>
        <p:nvSpPr>
          <p:cNvPr id="400" name="Google Shape;400;p63"/>
          <p:cNvSpPr/>
          <p:nvPr/>
        </p:nvSpPr>
        <p:spPr>
          <a:xfrm>
            <a:off x="14791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41367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402" name="Google Shape;402;p63"/>
          <p:cNvSpPr/>
          <p:nvPr/>
        </p:nvSpPr>
        <p:spPr>
          <a:xfrm>
            <a:off x="6794375" y="11876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3600">
                <a:solidFill>
                  <a:srgbClr val="FFFFFF"/>
                </a:solidFill>
                <a:latin typeface="Open Sans"/>
                <a:ea typeface="Open Sans"/>
                <a:cs typeface="Open Sans"/>
                <a:sym typeface="Open Sans"/>
              </a:rPr>
              <a:t>Cảm ơn!</a:t>
            </a:r>
            <a:endParaRPr sz="3600">
              <a:solidFill>
                <a:srgbClr val="FFFFF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4285F4"/>
                </a:solidFill>
                <a:latin typeface="Open Sans SemiBold"/>
                <a:ea typeface="Open Sans SemiBold"/>
                <a:cs typeface="Open Sans SemiBold"/>
                <a:sym typeface="Open Sans SemiBold"/>
              </a:rPr>
              <a:t>Vấn đề:</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vi" sz="1200">
                <a:solidFill>
                  <a:srgbClr val="5F6368"/>
                </a:solidFill>
                <a:latin typeface="Open Sans"/>
                <a:ea typeface="Open Sans"/>
                <a:cs typeface="Open Sans"/>
                <a:sym typeface="Open Sans"/>
              </a:rPr>
              <a:t>Chèn một đến hai câu về (các) vấn đề bạn đang cố gắng giải quyết.</a:t>
            </a:r>
            <a:endParaRPr sz="1200" b="1">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Tổng quan dự án</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4285F4"/>
                </a:solidFill>
                <a:latin typeface="Open Sans SemiBold"/>
                <a:ea typeface="Open Sans SemiBold"/>
                <a:cs typeface="Open Sans SemiBold"/>
                <a:sym typeface="Open Sans SemiBold"/>
              </a:rPr>
              <a:t>Mục đích:</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vi" sz="1200">
                <a:solidFill>
                  <a:srgbClr val="5F6368"/>
                </a:solidFill>
                <a:latin typeface="Open Sans"/>
                <a:ea typeface="Open Sans"/>
                <a:cs typeface="Open Sans"/>
                <a:sym typeface="Open Sans"/>
              </a:rPr>
              <a:t>Chèn một đến hai câu về mục tiêu của dự án.</a:t>
            </a:r>
            <a:endParaRPr sz="1200" b="1">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9696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4285F4"/>
                </a:solidFill>
                <a:latin typeface="Open Sans SemiBold"/>
                <a:ea typeface="Open Sans SemiBold"/>
                <a:cs typeface="Open Sans SemiBold"/>
                <a:sym typeface="Open Sans SemiBold"/>
              </a:rPr>
              <a:t>Vai trò của tôi:</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vi" sz="1200">
                <a:solidFill>
                  <a:srgbClr val="5F6368"/>
                </a:solidFill>
                <a:latin typeface="Open Sans"/>
                <a:ea typeface="Open Sans"/>
                <a:cs typeface="Open Sans"/>
                <a:sym typeface="Open Sans"/>
              </a:rPr>
              <a:t>Xác định vai trò của bạn trong dự án - ví dụ: nhà thiết kế UX chính, nhà nghiên cứu UX, v.v.</a:t>
            </a:r>
            <a:endParaRPr sz="1200" b="1">
              <a:solidFill>
                <a:srgbClr val="4285F4"/>
              </a:solidFill>
              <a:latin typeface="Open Sans"/>
              <a:ea typeface="Open Sans"/>
              <a:cs typeface="Open Sans"/>
              <a:sym typeface="Open Sans"/>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Tổng quan dự án</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vi">
                <a:solidFill>
                  <a:srgbClr val="4285F4"/>
                </a:solidFill>
                <a:latin typeface="Open Sans SemiBold"/>
                <a:ea typeface="Open Sans SemiBold"/>
                <a:cs typeface="Open Sans SemiBold"/>
                <a:sym typeface="Open Sans SemiBold"/>
              </a:rPr>
              <a:t>Trách nhiệm </a:t>
            </a:r>
            <a:r>
              <a:rPr lang="vi">
                <a:solidFill>
                  <a:srgbClr val="1967D2"/>
                </a:solidFill>
                <a:latin typeface="Open Sans SemiBold"/>
                <a:ea typeface="Open Sans SemiBold"/>
                <a:cs typeface="Open Sans SemiBold"/>
                <a:sym typeface="Open Sans SemiBold"/>
              </a:rPr>
              <a:t>:</a:t>
            </a:r>
            <a:endParaRPr>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vi" sz="1200">
                <a:solidFill>
                  <a:srgbClr val="5F6368"/>
                </a:solidFill>
                <a:latin typeface="Open Sans"/>
                <a:ea typeface="Open Sans"/>
                <a:cs typeface="Open Sans"/>
                <a:sym typeface="Open Sans"/>
              </a:rPr>
              <a:t>Liệt kê các trách nhiệm bạn có trong suốt dự án - ví dụ: nghiên cứu người dùng, wireframing, </a:t>
            </a:r>
            <a:r>
              <a:rPr lang="en" sz="1200">
                <a:solidFill>
                  <a:srgbClr val="5F6368"/>
                </a:solidFill>
                <a:latin typeface="Open Sans"/>
                <a:ea typeface="Open Sans"/>
                <a:cs typeface="Open Sans"/>
                <a:sym typeface="Open Sans"/>
              </a:rPr>
              <a:t>prototyping</a:t>
            </a:r>
            <a:r>
              <a:rPr lang="vi" sz="1200">
                <a:solidFill>
                  <a:srgbClr val="5F6368"/>
                </a:solidFill>
                <a:latin typeface="Open Sans"/>
                <a:ea typeface="Open Sans"/>
                <a:cs typeface="Open Sans"/>
                <a:sym typeface="Open Sans"/>
              </a:rPr>
              <a:t>, v.v.</a:t>
            </a:r>
            <a:endParaRPr sz="1200" b="1">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4335"/>
        </a:solidFill>
        <a:effectLst/>
      </p:bgPr>
    </p:bg>
    <p:spTree>
      <p:nvGrpSpPr>
        <p:cNvPr id="1" name="Shape 185"/>
        <p:cNvGrpSpPr/>
        <p:nvPr/>
      </p:nvGrpSpPr>
      <p:grpSpPr>
        <a:xfrm>
          <a:off x="0" y="0"/>
          <a:ext cx="0" cy="0"/>
          <a:chOff x="0" y="0"/>
          <a:chExt cx="0" cy="0"/>
        </a:xfrm>
      </p:grpSpPr>
      <p:sp>
        <p:nvSpPr>
          <p:cNvPr id="186" name="Google Shape;186;p44"/>
          <p:cNvSpPr txBox="1"/>
          <p:nvPr/>
        </p:nvSpPr>
        <p:spPr>
          <a:xfrm>
            <a:off x="-460025" y="2082300"/>
            <a:ext cx="3704400" cy="978900"/>
          </a:xfrm>
          <a:prstGeom prst="rect">
            <a:avLst/>
          </a:prstGeom>
          <a:noFill/>
          <a:ln>
            <a:noFill/>
          </a:ln>
        </p:spPr>
        <p:txBody>
          <a:bodyPr spcFirstLastPara="1" wrap="square" lIns="91425" tIns="91425" rIns="91425" bIns="91425" anchor="t" anchorCtr="0">
            <a:spAutoFit/>
          </a:bodyPr>
          <a:lstStyle/>
          <a:p>
            <a:pPr marL="0" lvl="0" indent="0" algn="r" rtl="0">
              <a:lnSpc>
                <a:spcPct val="115000"/>
              </a:lnSpc>
              <a:spcBef>
                <a:spcPts val="0"/>
              </a:spcBef>
              <a:spcAft>
                <a:spcPts val="0"/>
              </a:spcAft>
              <a:buNone/>
            </a:pPr>
            <a:r>
              <a:rPr lang="vi" sz="2400">
                <a:solidFill>
                  <a:srgbClr val="FFFFFF"/>
                </a:solidFill>
                <a:latin typeface="Open Sans"/>
                <a:ea typeface="Open Sans"/>
                <a:cs typeface="Open Sans"/>
                <a:sym typeface="Open Sans"/>
              </a:rPr>
              <a:t>Hiểu biết</a:t>
            </a:r>
            <a:endParaRPr sz="2400">
              <a:solidFill>
                <a:srgbClr val="FFFFFF"/>
              </a:solidFill>
              <a:latin typeface="Open Sans"/>
              <a:ea typeface="Open Sans"/>
              <a:cs typeface="Open Sans"/>
              <a:sym typeface="Open Sans"/>
            </a:endParaRPr>
          </a:p>
          <a:p>
            <a:pPr marL="0" lvl="0" indent="0" algn="r" rtl="0">
              <a:lnSpc>
                <a:spcPct val="115000"/>
              </a:lnSpc>
              <a:spcBef>
                <a:spcPts val="0"/>
              </a:spcBef>
              <a:spcAft>
                <a:spcPts val="0"/>
              </a:spcAft>
              <a:buNone/>
            </a:pPr>
            <a:r>
              <a:rPr lang="vi" sz="2400">
                <a:solidFill>
                  <a:srgbClr val="FFFFFF"/>
                </a:solidFill>
                <a:latin typeface="Open Sans"/>
                <a:ea typeface="Open Sans"/>
                <a:cs typeface="Open Sans"/>
                <a:sym typeface="Open Sans"/>
              </a:rPr>
              <a:t>người dùng</a:t>
            </a:r>
            <a:endParaRPr sz="2400">
              <a:solidFill>
                <a:srgbClr val="FFFFFF"/>
              </a:solidFill>
              <a:latin typeface="Open Sans"/>
              <a:ea typeface="Open Sans"/>
              <a:cs typeface="Open Sans"/>
              <a:sym typeface="Open Sans"/>
            </a:endParaRPr>
          </a:p>
        </p:txBody>
      </p:sp>
      <p:sp>
        <p:nvSpPr>
          <p:cNvPr id="187" name="Google Shape;187;p44"/>
          <p:cNvSpPr txBox="1"/>
          <p:nvPr/>
        </p:nvSpPr>
        <p:spPr>
          <a:xfrm>
            <a:off x="3712425" y="1886850"/>
            <a:ext cx="3946500" cy="1477297"/>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FFFFFF"/>
              </a:buClr>
              <a:buSzPts val="1400"/>
              <a:buFont typeface="Open Sans"/>
              <a:buChar char="●"/>
            </a:pPr>
            <a:r>
              <a:rPr lang="vi">
                <a:solidFill>
                  <a:srgbClr val="FFFFFF"/>
                </a:solidFill>
                <a:latin typeface="Open Sans"/>
                <a:ea typeface="Open Sans"/>
                <a:cs typeface="Open Sans"/>
                <a:sym typeface="Open Sans"/>
              </a:rPr>
              <a:t>Nghiên cứu người dùng</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US">
                <a:solidFill>
                  <a:srgbClr val="FFFFFF"/>
                </a:solidFill>
                <a:latin typeface="Open Sans"/>
                <a:ea typeface="Open Sans"/>
                <a:cs typeface="Open Sans"/>
                <a:sym typeface="Open Sans"/>
              </a:rPr>
              <a:t>Persona</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en-US">
                <a:solidFill>
                  <a:srgbClr val="FFFFFF"/>
                </a:solidFill>
                <a:latin typeface="Open Sans"/>
                <a:ea typeface="Open Sans"/>
                <a:cs typeface="Open Sans"/>
                <a:sym typeface="Open Sans"/>
              </a:rPr>
              <a:t>Phát biểu vấn đề</a:t>
            </a:r>
            <a:endParaRPr>
              <a:solidFill>
                <a:srgbClr val="FFFFFF"/>
              </a:solidFill>
              <a:latin typeface="Open Sans"/>
              <a:ea typeface="Open Sans"/>
              <a:cs typeface="Open Sans"/>
              <a:sym typeface="Open Sans"/>
            </a:endParaRPr>
          </a:p>
          <a:p>
            <a:pPr marL="457200" lvl="0" indent="-317500" algn="l" rtl="0">
              <a:lnSpc>
                <a:spcPct val="150000"/>
              </a:lnSpc>
              <a:spcBef>
                <a:spcPts val="0"/>
              </a:spcBef>
              <a:spcAft>
                <a:spcPts val="0"/>
              </a:spcAft>
              <a:buClr>
                <a:srgbClr val="FFFFFF"/>
              </a:buClr>
              <a:buSzPts val="1400"/>
              <a:buFont typeface="Open Sans"/>
              <a:buChar char="●"/>
            </a:pPr>
            <a:r>
              <a:rPr lang="vi">
                <a:solidFill>
                  <a:srgbClr val="FFFFFF"/>
                </a:solidFill>
                <a:latin typeface="Open Sans"/>
                <a:ea typeface="Open Sans"/>
                <a:cs typeface="Open Sans"/>
                <a:sym typeface="Open Sans"/>
              </a:rPr>
              <a:t>Bản đồ hành trình người dùng</a:t>
            </a:r>
            <a:endParaRPr>
              <a:solidFill>
                <a:srgbClr val="FFFFFF"/>
              </a:solidFill>
              <a:latin typeface="Open Sans"/>
              <a:ea typeface="Open Sans"/>
              <a:cs typeface="Open Sans"/>
              <a:sym typeface="Open Sans"/>
            </a:endParaRPr>
          </a:p>
        </p:txBody>
      </p:sp>
      <p:cxnSp>
        <p:nvCxnSpPr>
          <p:cNvPr id="188" name="Google Shape;188;p44"/>
          <p:cNvCxnSpPr/>
          <p:nvPr/>
        </p:nvCxnSpPr>
        <p:spPr>
          <a:xfrm>
            <a:off x="3460100" y="1032150"/>
            <a:ext cx="36600" cy="307920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Nghiên cứu người dùng: </a:t>
            </a:r>
            <a:r>
              <a:rPr lang="en-US" sz="2400">
                <a:solidFill>
                  <a:srgbClr val="5F6368"/>
                </a:solidFill>
                <a:latin typeface="Open Sans"/>
                <a:ea typeface="Open Sans"/>
                <a:cs typeface="Open Sans"/>
                <a:sym typeface="Open Sans"/>
              </a:rPr>
              <a:t>T</a:t>
            </a:r>
            <a:r>
              <a:rPr lang="vi" sz="2400">
                <a:solidFill>
                  <a:srgbClr val="5F6368"/>
                </a:solidFill>
                <a:latin typeface="Open Sans"/>
                <a:ea typeface="Open Sans"/>
                <a:cs typeface="Open Sans"/>
                <a:sym typeface="Open Sans"/>
              </a:rPr>
              <a:t>óm tắt</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1006500"/>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Viết một đoạn văn ngắn mô tả nghiên cứu người dùng của bạn.</a:t>
            </a: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endParaRPr sz="1200">
              <a:solidFill>
                <a:srgbClr val="5F6368"/>
              </a:solidFill>
              <a:latin typeface="Open Sans"/>
              <a:ea typeface="Open Sans"/>
              <a:cs typeface="Open Sans"/>
              <a:sym typeface="Open Sans"/>
            </a:endParaRPr>
          </a:p>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Điều này có thể bao gồm loại nghiên cứu bạn đã thực hiện, các giả định mà bạn đã đưa ra khi tham gia nghiên cứu và các giả định của bạn đã thay đổi như thế nào sau khi tiến hành nghiên cứu.</a:t>
            </a:r>
            <a:endParaRPr sz="1200" b="1">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Nghiên cứu người dùng: </a:t>
            </a:r>
            <a:r>
              <a:rPr lang="en-US" sz="2400">
                <a:solidFill>
                  <a:srgbClr val="5F6368"/>
                </a:solidFill>
                <a:latin typeface="Open Sans"/>
                <a:ea typeface="Open Sans"/>
                <a:cs typeface="Open Sans"/>
                <a:sym typeface="Open Sans"/>
              </a:rPr>
              <a:t>Đ</a:t>
            </a:r>
            <a:r>
              <a:rPr lang="vi" sz="2400">
                <a:solidFill>
                  <a:srgbClr val="5F6368"/>
                </a:solidFill>
                <a:latin typeface="Open Sans"/>
                <a:ea typeface="Open Sans"/>
                <a:cs typeface="Open Sans"/>
                <a:sym typeface="Open Sans"/>
              </a:rPr>
              <a:t>iểm </a:t>
            </a:r>
            <a:r>
              <a:rPr lang="en-US" sz="2400">
                <a:solidFill>
                  <a:srgbClr val="5F6368"/>
                </a:solidFill>
                <a:latin typeface="Open Sans"/>
                <a:ea typeface="Open Sans"/>
                <a:cs typeface="Open Sans"/>
                <a:sym typeface="Open Sans"/>
              </a:rPr>
              <a:t>đau</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vi">
                <a:solidFill>
                  <a:srgbClr val="EA4335"/>
                </a:solidFill>
                <a:latin typeface="Open Sans SemiBold"/>
                <a:ea typeface="Open Sans SemiBold"/>
                <a:cs typeface="Open Sans SemiBold"/>
                <a:sym typeface="Open Sans SemiBold"/>
              </a:rPr>
              <a:t>Điểm đau</a:t>
            </a:r>
            <a:endParaRPr>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Viết một đến hai câu phản ánh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về điểm </a:t>
            </a:r>
            <a:r>
              <a:rPr lang="en-US" sz="1200">
                <a:solidFill>
                  <a:srgbClr val="5F6368"/>
                </a:solidFill>
                <a:latin typeface="Open Sans"/>
                <a:ea typeface="Open Sans"/>
                <a:cs typeface="Open Sans"/>
                <a:sym typeface="Open Sans"/>
              </a:rPr>
              <a:t>đau</a:t>
            </a:r>
            <a:r>
              <a:rPr lang="vi" sz="1200">
                <a:solidFill>
                  <a:srgbClr val="5F6368"/>
                </a:solidFill>
                <a:latin typeface="Open Sans"/>
                <a:ea typeface="Open Sans"/>
                <a:cs typeface="Open Sans"/>
                <a:sym typeface="Open Sans"/>
              </a:rPr>
              <a:t> được liệt kê ở trên và cách nó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sẽ hướng dẫn</a:t>
            </a:r>
            <a:r>
              <a:rPr lang="en-US" sz="1200">
                <a:solidFill>
                  <a:srgbClr val="5F6368"/>
                </a:solidFill>
                <a:latin typeface="Open Sans"/>
                <a:ea typeface="Open Sans"/>
                <a:cs typeface="Open Sans"/>
                <a:sym typeface="Open Sans"/>
              </a:rPr>
              <a:t> phát triển </a:t>
            </a:r>
            <a:r>
              <a:rPr lang="vi" sz="1200">
                <a:solidFill>
                  <a:srgbClr val="5F6368"/>
                </a:solidFill>
                <a:latin typeface="Open Sans"/>
                <a:ea typeface="Open Sans"/>
                <a:cs typeface="Open Sans"/>
                <a:sym typeface="Open Sans"/>
              </a:rPr>
              <a:t>các thiết kế</a:t>
            </a:r>
            <a:r>
              <a:rPr lang="en-US" sz="1200">
                <a:solidFill>
                  <a:srgbClr val="5F6368"/>
                </a:solidFill>
                <a:latin typeface="Open Sans"/>
                <a:ea typeface="Open Sans"/>
                <a:cs typeface="Open Sans"/>
                <a:sym typeface="Open Sans"/>
              </a:rPr>
              <a:t>.</a:t>
            </a:r>
            <a:endParaRPr sz="1200"/>
          </a:p>
        </p:txBody>
      </p:sp>
      <p:sp>
        <p:nvSpPr>
          <p:cNvPr id="205" name="Google Shape;205;p46"/>
          <p:cNvSpPr txBox="1"/>
          <p:nvPr/>
        </p:nvSpPr>
        <p:spPr>
          <a:xfrm>
            <a:off x="2582713"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vi">
                <a:solidFill>
                  <a:srgbClr val="EA4335"/>
                </a:solidFill>
                <a:latin typeface="Open Sans SemiBold"/>
                <a:ea typeface="Open Sans SemiBold"/>
                <a:cs typeface="Open Sans SemiBold"/>
                <a:sym typeface="Open Sans SemiBold"/>
              </a:rPr>
              <a:t>Điểm đau</a:t>
            </a:r>
            <a:endParaRPr>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2582725"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Viết một đến hai câu phản ánh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về điểm </a:t>
            </a:r>
            <a:r>
              <a:rPr lang="en-US" sz="1200">
                <a:solidFill>
                  <a:srgbClr val="5F6368"/>
                </a:solidFill>
                <a:latin typeface="Open Sans"/>
                <a:ea typeface="Open Sans"/>
                <a:cs typeface="Open Sans"/>
                <a:sym typeface="Open Sans"/>
              </a:rPr>
              <a:t>đau </a:t>
            </a:r>
            <a:r>
              <a:rPr lang="vi" sz="1200">
                <a:solidFill>
                  <a:srgbClr val="5F6368"/>
                </a:solidFill>
                <a:latin typeface="Open Sans"/>
                <a:ea typeface="Open Sans"/>
                <a:cs typeface="Open Sans"/>
                <a:sym typeface="Open Sans"/>
              </a:rPr>
              <a:t>được liệt kê ở trên và cách nó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sẽ hướng dẫn</a:t>
            </a:r>
            <a:r>
              <a:rPr lang="en-US" sz="1200">
                <a:solidFill>
                  <a:srgbClr val="5F6368"/>
                </a:solidFill>
                <a:latin typeface="Open Sans"/>
                <a:ea typeface="Open Sans"/>
                <a:cs typeface="Open Sans"/>
                <a:sym typeface="Open Sans"/>
              </a:rPr>
              <a:t> phát triển </a:t>
            </a:r>
            <a:r>
              <a:rPr lang="vi" sz="1200">
                <a:solidFill>
                  <a:srgbClr val="5F6368"/>
                </a:solidFill>
                <a:latin typeface="Open Sans"/>
                <a:ea typeface="Open Sans"/>
                <a:cs typeface="Open Sans"/>
                <a:sym typeface="Open Sans"/>
              </a:rPr>
              <a:t>các thiết kế</a:t>
            </a:r>
            <a:r>
              <a:rPr lang="en-US" sz="1200">
                <a:solidFill>
                  <a:srgbClr val="5F6368"/>
                </a:solidFill>
                <a:latin typeface="Open Sans"/>
                <a:ea typeface="Open Sans"/>
                <a:cs typeface="Open Sans"/>
                <a:sym typeface="Open Sans"/>
              </a:rPr>
              <a:t>.</a:t>
            </a:r>
            <a:endParaRPr sz="1200"/>
          </a:p>
        </p:txBody>
      </p:sp>
      <p:sp>
        <p:nvSpPr>
          <p:cNvPr id="207" name="Google Shape;207;p46"/>
          <p:cNvSpPr txBox="1"/>
          <p:nvPr/>
        </p:nvSpPr>
        <p:spPr>
          <a:xfrm>
            <a:off x="472396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vi">
                <a:solidFill>
                  <a:srgbClr val="EA4335"/>
                </a:solidFill>
                <a:latin typeface="Open Sans SemiBold"/>
                <a:ea typeface="Open Sans SemiBold"/>
                <a:cs typeface="Open Sans SemiBold"/>
                <a:sym typeface="Open Sans SemiBold"/>
              </a:rPr>
              <a:t>Điểm đau</a:t>
            </a:r>
            <a:endParaRPr>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4723969"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Viết một đến hai câu phản ánh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về điểm </a:t>
            </a:r>
            <a:r>
              <a:rPr lang="en-US" sz="1200">
                <a:solidFill>
                  <a:srgbClr val="5F6368"/>
                </a:solidFill>
                <a:latin typeface="Open Sans"/>
                <a:ea typeface="Open Sans"/>
                <a:cs typeface="Open Sans"/>
                <a:sym typeface="Open Sans"/>
              </a:rPr>
              <a:t>đau</a:t>
            </a:r>
            <a:r>
              <a:rPr lang="vi" sz="1200">
                <a:solidFill>
                  <a:srgbClr val="5F6368"/>
                </a:solidFill>
                <a:latin typeface="Open Sans"/>
                <a:ea typeface="Open Sans"/>
                <a:cs typeface="Open Sans"/>
                <a:sym typeface="Open Sans"/>
              </a:rPr>
              <a:t> được liệt kê ở trên và cách nó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sẽ hướng dẫn</a:t>
            </a:r>
            <a:r>
              <a:rPr lang="en-US" sz="1200">
                <a:solidFill>
                  <a:srgbClr val="5F6368"/>
                </a:solidFill>
                <a:latin typeface="Open Sans"/>
                <a:ea typeface="Open Sans"/>
                <a:cs typeface="Open Sans"/>
                <a:sym typeface="Open Sans"/>
              </a:rPr>
              <a:t> phát triển </a:t>
            </a:r>
            <a:r>
              <a:rPr lang="vi" sz="1200">
                <a:solidFill>
                  <a:srgbClr val="5F6368"/>
                </a:solidFill>
                <a:latin typeface="Open Sans"/>
                <a:ea typeface="Open Sans"/>
                <a:cs typeface="Open Sans"/>
                <a:sym typeface="Open Sans"/>
              </a:rPr>
              <a:t>các thiết kế</a:t>
            </a:r>
            <a:r>
              <a:rPr lang="en-US" sz="1200">
                <a:solidFill>
                  <a:srgbClr val="5F6368"/>
                </a:solidFill>
                <a:latin typeface="Open Sans"/>
                <a:ea typeface="Open Sans"/>
                <a:cs typeface="Open Sans"/>
                <a:sym typeface="Open Sans"/>
              </a:rPr>
              <a:t>.</a:t>
            </a:r>
            <a:endParaRPr sz="1200"/>
          </a:p>
        </p:txBody>
      </p:sp>
      <p:sp>
        <p:nvSpPr>
          <p:cNvPr id="209" name="Google Shape;209;p46"/>
          <p:cNvSpPr txBox="1"/>
          <p:nvPr/>
        </p:nvSpPr>
        <p:spPr>
          <a:xfrm>
            <a:off x="6865219" y="2008850"/>
            <a:ext cx="1872600" cy="400200"/>
          </a:xfrm>
          <a:prstGeom prst="rect">
            <a:avLst/>
          </a:prstGeom>
          <a:noFill/>
          <a:ln>
            <a:noFill/>
          </a:ln>
        </p:spPr>
        <p:txBody>
          <a:bodyPr spcFirstLastPara="1" wrap="square" lIns="0" tIns="91425" rIns="91425" bIns="91425" anchor="t" anchorCtr="0">
            <a:spAutoFit/>
          </a:bodyPr>
          <a:lstStyle/>
          <a:p>
            <a:pPr marL="0" lvl="0" indent="0" algn="ctr" rtl="0">
              <a:lnSpc>
                <a:spcPct val="150000"/>
              </a:lnSpc>
              <a:spcBef>
                <a:spcPts val="0"/>
              </a:spcBef>
              <a:spcAft>
                <a:spcPts val="0"/>
              </a:spcAft>
              <a:buNone/>
            </a:pPr>
            <a:r>
              <a:rPr lang="vi">
                <a:solidFill>
                  <a:srgbClr val="EA4335"/>
                </a:solidFill>
                <a:latin typeface="Open Sans SemiBold"/>
                <a:ea typeface="Open Sans SemiBold"/>
                <a:cs typeface="Open Sans SemiBold"/>
                <a:sym typeface="Open Sans SemiBold"/>
              </a:rPr>
              <a:t>Điểm đau</a:t>
            </a:r>
            <a:endParaRPr>
              <a:solidFill>
                <a:srgbClr val="4285F4"/>
              </a:solidFill>
              <a:latin typeface="Open Sans SemiBold"/>
              <a:ea typeface="Open Sans SemiBold"/>
              <a:cs typeface="Open Sans SemiBold"/>
              <a:sym typeface="Open Sans SemiBold"/>
            </a:endParaRPr>
          </a:p>
        </p:txBody>
      </p:sp>
      <p:sp>
        <p:nvSpPr>
          <p:cNvPr id="210" name="Google Shape;210;p46"/>
          <p:cNvSpPr txBox="1"/>
          <p:nvPr/>
        </p:nvSpPr>
        <p:spPr>
          <a:xfrm>
            <a:off x="6865219" y="2522475"/>
            <a:ext cx="1872600" cy="1458831"/>
          </a:xfrm>
          <a:prstGeom prst="rect">
            <a:avLst/>
          </a:prstGeom>
          <a:noFill/>
          <a:ln>
            <a:noFill/>
          </a:ln>
        </p:spPr>
        <p:txBody>
          <a:bodyPr spcFirstLastPara="1" wrap="square" lIns="0" tIns="91425" rIns="91425" bIns="91425" anchor="t" anchorCtr="0">
            <a:spAutoFit/>
          </a:bodyPr>
          <a:lstStyle/>
          <a:p>
            <a:pPr marL="0" lvl="0" indent="0" algn="ctr" rtl="0">
              <a:lnSpc>
                <a:spcPct val="115000"/>
              </a:lnSpc>
              <a:spcBef>
                <a:spcPts val="0"/>
              </a:spcBef>
              <a:spcAft>
                <a:spcPts val="0"/>
              </a:spcAft>
              <a:buNone/>
            </a:pPr>
            <a:r>
              <a:rPr lang="vi" sz="1200">
                <a:solidFill>
                  <a:srgbClr val="5F6368"/>
                </a:solidFill>
                <a:latin typeface="Open Sans"/>
                <a:ea typeface="Open Sans"/>
                <a:cs typeface="Open Sans"/>
                <a:sym typeface="Open Sans"/>
              </a:rPr>
              <a:t>Viết một đến hai câu phản ánh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về điểm </a:t>
            </a:r>
            <a:r>
              <a:rPr lang="en-US" sz="1200">
                <a:solidFill>
                  <a:srgbClr val="5F6368"/>
                </a:solidFill>
                <a:latin typeface="Open Sans"/>
                <a:ea typeface="Open Sans"/>
                <a:cs typeface="Open Sans"/>
                <a:sym typeface="Open Sans"/>
              </a:rPr>
              <a:t>đau</a:t>
            </a:r>
            <a:r>
              <a:rPr lang="vi" sz="1200">
                <a:solidFill>
                  <a:srgbClr val="5F6368"/>
                </a:solidFill>
                <a:latin typeface="Open Sans"/>
                <a:ea typeface="Open Sans"/>
                <a:cs typeface="Open Sans"/>
                <a:sym typeface="Open Sans"/>
              </a:rPr>
              <a:t> được liệt kê ở trên và cách nó </a:t>
            </a:r>
            <a:br>
              <a:rPr lang="en" sz="1200">
                <a:solidFill>
                  <a:srgbClr val="5F6368"/>
                </a:solidFill>
                <a:latin typeface="Open Sans"/>
                <a:ea typeface="Open Sans"/>
                <a:cs typeface="Open Sans"/>
                <a:sym typeface="Open Sans"/>
              </a:rPr>
            </a:br>
            <a:r>
              <a:rPr lang="vi" sz="1200">
                <a:solidFill>
                  <a:srgbClr val="5F6368"/>
                </a:solidFill>
                <a:latin typeface="Open Sans"/>
                <a:ea typeface="Open Sans"/>
                <a:cs typeface="Open Sans"/>
                <a:sym typeface="Open Sans"/>
              </a:rPr>
              <a:t>sẽ hướng dẫn</a:t>
            </a:r>
            <a:r>
              <a:rPr lang="en-US" sz="1200">
                <a:solidFill>
                  <a:srgbClr val="5F6368"/>
                </a:solidFill>
                <a:latin typeface="Open Sans"/>
                <a:ea typeface="Open Sans"/>
                <a:cs typeface="Open Sans"/>
                <a:sym typeface="Open Sans"/>
              </a:rPr>
              <a:t> phát triển </a:t>
            </a:r>
            <a:r>
              <a:rPr lang="vi" sz="1200">
                <a:solidFill>
                  <a:srgbClr val="5F6368"/>
                </a:solidFill>
                <a:latin typeface="Open Sans"/>
                <a:ea typeface="Open Sans"/>
                <a:cs typeface="Open Sans"/>
                <a:sym typeface="Open Sans"/>
              </a:rPr>
              <a:t>các thiết kế</a:t>
            </a:r>
            <a:r>
              <a:rPr lang="en-US" sz="1200">
                <a:solidFill>
                  <a:srgbClr val="5F6368"/>
                </a:solidFill>
                <a:latin typeface="Open Sans"/>
                <a:ea typeface="Open Sans"/>
                <a:cs typeface="Open Sans"/>
                <a:sym typeface="Open Sans"/>
              </a:rPr>
              <a:t>.</a:t>
            </a:r>
            <a:endParaRPr sz="120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2623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5403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
        <p:nvSpPr>
          <p:cNvPr id="214" name="Google Shape;214;p46"/>
          <p:cNvSpPr/>
          <p:nvPr/>
        </p:nvSpPr>
        <p:spPr>
          <a:xfrm>
            <a:off x="754487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vi" sz="2200">
                <a:solidFill>
                  <a:srgbClr val="FFFFFF"/>
                </a:solidFill>
                <a:latin typeface="Google Sans Medium"/>
                <a:ea typeface="Google Sans Medium"/>
                <a:cs typeface="Google Sans Medium"/>
                <a:sym typeface="Google Sans Medium"/>
              </a:rPr>
              <a:t>4</a:t>
            </a:r>
            <a:endParaRPr sz="2200">
              <a:solidFill>
                <a:srgbClr val="FFFFFF"/>
              </a:solidFill>
              <a:latin typeface="Google Sans Medium"/>
              <a:ea typeface="Google Sans Medium"/>
              <a:cs typeface="Google Sans Medium"/>
              <a:sym typeface="Google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US" sz="2400">
                <a:solidFill>
                  <a:srgbClr val="5F6368"/>
                </a:solidFill>
                <a:latin typeface="Open Sans"/>
                <a:ea typeface="Open Sans"/>
                <a:cs typeface="Open Sans"/>
                <a:sym typeface="Open Sans"/>
              </a:rPr>
              <a:t>Persona</a:t>
            </a:r>
            <a:r>
              <a:rPr lang="vi" sz="2400">
                <a:solidFill>
                  <a:srgbClr val="5F6368"/>
                </a:solidFill>
                <a:latin typeface="Open Sans"/>
                <a:ea typeface="Open Sans"/>
                <a:cs typeface="Open Sans"/>
                <a:sym typeface="Open Sans"/>
              </a:rPr>
              <a:t>: </a:t>
            </a:r>
            <a:r>
              <a:rPr lang="vi" sz="2400" b="1">
                <a:solidFill>
                  <a:srgbClr val="5F6368"/>
                </a:solidFill>
                <a:latin typeface="Open Sans"/>
                <a:ea typeface="Open Sans"/>
                <a:cs typeface="Open Sans"/>
                <a:sym typeface="Open Sans"/>
              </a:rPr>
              <a:t>Tên</a:t>
            </a:r>
            <a:endParaRPr sz="2400" b="1">
              <a:solidFill>
                <a:srgbClr val="5F6368"/>
              </a:solidFill>
              <a:latin typeface="Open Sans"/>
              <a:ea typeface="Open Sans"/>
              <a:cs typeface="Open Sans"/>
              <a:sym typeface="Open Sans"/>
            </a:endParaRPr>
          </a:p>
        </p:txBody>
      </p:sp>
      <p:pic>
        <p:nvPicPr>
          <p:cNvPr id="220" name="Google Shape;220;p47"/>
          <p:cNvPicPr preferRelativeResize="0"/>
          <p:nvPr/>
        </p:nvPicPr>
        <p:blipFill>
          <a:blip r:embed="rId3">
            <a:alphaModFix/>
          </a:blip>
          <a:stretch>
            <a:fillRect/>
          </a:stretch>
        </p:blipFill>
        <p:spPr>
          <a:xfrm>
            <a:off x="3703201" y="1083375"/>
            <a:ext cx="5265248" cy="2976750"/>
          </a:xfrm>
          <a:prstGeom prst="rect">
            <a:avLst/>
          </a:prstGeom>
          <a:noFill/>
          <a:ln>
            <a:noFill/>
          </a:ln>
        </p:spPr>
      </p:pic>
      <p:sp>
        <p:nvSpPr>
          <p:cNvPr id="221" name="Google Shape;221;p47"/>
          <p:cNvSpPr txBox="1"/>
          <p:nvPr/>
        </p:nvSpPr>
        <p:spPr>
          <a:xfrm>
            <a:off x="517675" y="1674400"/>
            <a:ext cx="2184600" cy="212362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US">
                <a:solidFill>
                  <a:srgbClr val="EA4335"/>
                </a:solidFill>
                <a:latin typeface="Open Sans SemiBold"/>
                <a:ea typeface="Open Sans SemiBold"/>
                <a:cs typeface="Open Sans SemiBold"/>
                <a:sym typeface="Open Sans SemiBold"/>
              </a:rPr>
              <a:t>Phát biểu vấn đề</a:t>
            </a:r>
            <a:r>
              <a:rPr lang="vi">
                <a:solidFill>
                  <a:srgbClr val="EA4335"/>
                </a:solidFill>
                <a:latin typeface="Open Sans SemiBold"/>
                <a:ea typeface="Open Sans SemiBold"/>
                <a:cs typeface="Open Sans SemiBold"/>
                <a:sym typeface="Open Sans SemiBold"/>
              </a:rPr>
              <a:t>:</a:t>
            </a:r>
            <a:endParaRPr>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US">
                <a:solidFill>
                  <a:srgbClr val="5F6368"/>
                </a:solidFill>
                <a:latin typeface="Open Sans"/>
                <a:ea typeface="Open Sans"/>
                <a:cs typeface="Open Sans"/>
                <a:sym typeface="Open Sans"/>
              </a:rPr>
              <a:t>[User name] is a [user characteristics] </a:t>
            </a:r>
          </a:p>
          <a:p>
            <a:pPr marL="0" lvl="0" indent="0" algn="l" rtl="0">
              <a:lnSpc>
                <a:spcPct val="150000"/>
              </a:lnSpc>
              <a:spcBef>
                <a:spcPts val="0"/>
              </a:spcBef>
              <a:spcAft>
                <a:spcPts val="0"/>
              </a:spcAft>
              <a:buNone/>
            </a:pPr>
            <a:r>
              <a:rPr lang="en-US">
                <a:solidFill>
                  <a:srgbClr val="5F6368"/>
                </a:solidFill>
                <a:latin typeface="Open Sans"/>
                <a:ea typeface="Open Sans"/>
                <a:cs typeface="Open Sans"/>
                <a:sym typeface="Open Sans"/>
              </a:rPr>
              <a:t>who needs [user need] </a:t>
            </a:r>
          </a:p>
          <a:p>
            <a:pPr marL="0" lvl="0" indent="0" algn="l" rtl="0">
              <a:lnSpc>
                <a:spcPct val="150000"/>
              </a:lnSpc>
              <a:spcBef>
                <a:spcPts val="0"/>
              </a:spcBef>
              <a:spcAft>
                <a:spcPts val="0"/>
              </a:spcAft>
              <a:buNone/>
            </a:pPr>
            <a:r>
              <a:rPr lang="en-US">
                <a:solidFill>
                  <a:srgbClr val="5F6368"/>
                </a:solidFill>
                <a:latin typeface="Open Sans"/>
                <a:ea typeface="Open Sans"/>
                <a:cs typeface="Open Sans"/>
                <a:sym typeface="Open Sans"/>
              </a:rPr>
              <a:t>because [insight].</a:t>
            </a:r>
          </a:p>
          <a:p>
            <a:pPr marL="0" lvl="0" indent="0" algn="l" rtl="0">
              <a:lnSpc>
                <a:spcPct val="150000"/>
              </a:lnSpc>
              <a:spcBef>
                <a:spcPts val="0"/>
              </a:spcBef>
              <a:spcAft>
                <a:spcPts val="0"/>
              </a:spcAft>
              <a:buNone/>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923299"/>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vi" sz="2400">
                <a:solidFill>
                  <a:srgbClr val="5F6368"/>
                </a:solidFill>
                <a:latin typeface="Open Sans"/>
                <a:ea typeface="Open Sans"/>
                <a:cs typeface="Open Sans"/>
                <a:sym typeface="Open Sans"/>
              </a:rPr>
              <a:t>Bản đồ hành trình </a:t>
            </a:r>
            <a:br>
              <a:rPr lang="en-US" sz="2400">
                <a:solidFill>
                  <a:srgbClr val="5F6368"/>
                </a:solidFill>
                <a:latin typeface="Open Sans"/>
                <a:ea typeface="Open Sans"/>
                <a:cs typeface="Open Sans"/>
                <a:sym typeface="Open Sans"/>
              </a:rPr>
            </a:br>
            <a:r>
              <a:rPr lang="vi" sz="2400">
                <a:solidFill>
                  <a:srgbClr val="5F6368"/>
                </a:solidFill>
                <a:latin typeface="Open Sans"/>
                <a:ea typeface="Open Sans"/>
                <a:cs typeface="Open Sans"/>
                <a:sym typeface="Open Sans"/>
              </a:rPr>
              <a:t>người dùng</a:t>
            </a:r>
            <a:endParaRPr sz="2400">
              <a:solidFill>
                <a:srgbClr val="5F6368"/>
              </a:solidFill>
              <a:latin typeface="Open Sans"/>
              <a:ea typeface="Open Sans"/>
              <a:cs typeface="Open Sans"/>
              <a:sym typeface="Open Sans"/>
            </a:endParaRPr>
          </a:p>
        </p:txBody>
      </p:sp>
      <p:sp>
        <p:nvSpPr>
          <p:cNvPr id="227" name="Google Shape;227;p48"/>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8"/>
          <p:cNvSpPr txBox="1"/>
          <p:nvPr/>
        </p:nvSpPr>
        <p:spPr>
          <a:xfrm>
            <a:off x="6011725" y="2294700"/>
            <a:ext cx="13323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vi" sz="1200">
                <a:solidFill>
                  <a:srgbClr val="5F6368"/>
                </a:solidFill>
                <a:latin typeface="Open Sans"/>
                <a:ea typeface="Open Sans"/>
                <a:cs typeface="Open Sans"/>
                <a:sym typeface="Open Sans"/>
              </a:rPr>
              <a:t>Hình ảnh bản đồ hành trình người dùng</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517675" y="1522550"/>
            <a:ext cx="2421300" cy="7233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vi">
                <a:solidFill>
                  <a:srgbClr val="5F6368"/>
                </a:solidFill>
                <a:latin typeface="Open Sans"/>
                <a:ea typeface="Open Sans"/>
                <a:cs typeface="Open Sans"/>
                <a:sym typeface="Open Sans"/>
              </a:rPr>
              <a:t>[Ghi chú của bạn về mục tiêu và quá trình suy nghĩ]</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955</Words>
  <Application>Microsoft Office PowerPoint</Application>
  <PresentationFormat>On-screen Show (16:9)</PresentationFormat>
  <Paragraphs>113</Paragraphs>
  <Slides>21</Slides>
  <Notes>21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Open Sans SemiBold</vt:lpstr>
      <vt:lpstr>Google Sans Medium</vt:lpstr>
      <vt:lpstr>Arial</vt:lpstr>
      <vt:lpstr>Open Sans</vt:lpstr>
      <vt:lpstr>Calibri</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Hung Le Phi</cp:lastModifiedBy>
  <cp:revision>4</cp:revision>
  <dcterms:modified xsi:type="dcterms:W3CDTF">2023-10-25T06:41:53Z</dcterms:modified>
</cp:coreProperties>
</file>