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257" r:id="rId2"/>
    <p:sldId id="356" r:id="rId3"/>
    <p:sldId id="379" r:id="rId4"/>
    <p:sldId id="382" r:id="rId5"/>
    <p:sldId id="262" r:id="rId6"/>
    <p:sldId id="371" r:id="rId7"/>
    <p:sldId id="350" r:id="rId8"/>
    <p:sldId id="380" r:id="rId9"/>
    <p:sldId id="351" r:id="rId10"/>
    <p:sldId id="279" r:id="rId11"/>
    <p:sldId id="280" r:id="rId12"/>
    <p:sldId id="378" r:id="rId13"/>
    <p:sldId id="375" r:id="rId14"/>
    <p:sldId id="376" r:id="rId15"/>
    <p:sldId id="281" r:id="rId16"/>
    <p:sldId id="292" r:id="rId17"/>
    <p:sldId id="282" r:id="rId18"/>
    <p:sldId id="294" r:id="rId19"/>
    <p:sldId id="283" r:id="rId20"/>
    <p:sldId id="293" r:id="rId21"/>
    <p:sldId id="284" r:id="rId22"/>
    <p:sldId id="272" r:id="rId23"/>
    <p:sldId id="352" r:id="rId24"/>
    <p:sldId id="353" r:id="rId25"/>
    <p:sldId id="374" r:id="rId26"/>
    <p:sldId id="373" r:id="rId27"/>
    <p:sldId id="386" r:id="rId28"/>
    <p:sldId id="387" r:id="rId29"/>
    <p:sldId id="372" r:id="rId30"/>
    <p:sldId id="383" r:id="rId31"/>
    <p:sldId id="377" r:id="rId32"/>
    <p:sldId id="384" r:id="rId33"/>
    <p:sldId id="385" r:id="rId34"/>
    <p:sldId id="349" r:id="rId3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57" autoAdjust="0"/>
    <p:restoredTop sz="93424" autoAdjust="0"/>
  </p:normalViewPr>
  <p:slideViewPr>
    <p:cSldViewPr>
      <p:cViewPr varScale="1">
        <p:scale>
          <a:sx n="65" d="100"/>
          <a:sy n="65" d="100"/>
        </p:scale>
        <p:origin x="276" y="40"/>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54" d="100"/>
          <a:sy n="54" d="100"/>
        </p:scale>
        <p:origin x="-28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1B7CF62-BA2D-4895-88B2-71C355420A6E}" type="datetimeFigureOut">
              <a:rPr lang="en-US" smtClean="0"/>
              <a:t>9/24/2023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8BAF4A-11FF-4CF6-8E09-9A7B2A34DF82}" type="slidenum">
              <a:rPr lang="en-US" smtClean="0"/>
              <a:t>‹#›</a:t>
            </a:fld>
            <a:endParaRPr lang="en-US"/>
          </a:p>
        </p:txBody>
      </p:sp>
    </p:spTree>
    <p:extLst>
      <p:ext uri="{BB962C8B-B14F-4D97-AF65-F5344CB8AC3E}">
        <p14:creationId xmlns:p14="http://schemas.microsoft.com/office/powerpoint/2010/main" val="1706244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8BAF4A-11FF-4CF6-8E09-9A7B2A34DF82}" type="slidenum">
              <a:rPr lang="en-US" smtClean="0"/>
              <a:t>1</a:t>
            </a:fld>
            <a:endParaRPr lang="en-US" dirty="0"/>
          </a:p>
        </p:txBody>
      </p:sp>
    </p:spTree>
    <p:extLst>
      <p:ext uri="{BB962C8B-B14F-4D97-AF65-F5344CB8AC3E}">
        <p14:creationId xmlns:p14="http://schemas.microsoft.com/office/powerpoint/2010/main" val="1906177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dirty="0"/>
              <a:t>Các mục tiêu cụ thể</a:t>
            </a:r>
          </a:p>
          <a:p>
            <a:pPr marL="171450" indent="-171450">
              <a:buFontTx/>
              <a:buChar char="-"/>
            </a:pPr>
            <a:r>
              <a:rPr lang="vi-VN" dirty="0"/>
              <a:t>Hiểu được tầm quan trọng cần phải được áp dụng cho quá trình thiết kế giao diện và màn hình.</a:t>
            </a:r>
          </a:p>
          <a:p>
            <a:pPr marL="171450" indent="-171450">
              <a:buFontTx/>
              <a:buChar char="-"/>
            </a:pPr>
            <a:r>
              <a:rPr lang="vi-VN" dirty="0"/>
              <a:t>Hiểu được những lý do và quy tắc cho một phương pháp thiết kế giao diện hiệu quả.</a:t>
            </a:r>
          </a:p>
          <a:p>
            <a:pPr marL="171450" indent="-171450">
              <a:buFontTx/>
              <a:buChar char="-"/>
            </a:pPr>
            <a:r>
              <a:rPr lang="vi-VN" dirty="0"/>
              <a:t>Xác định các thành phần của các màn hình và giao diện đồ họa và Web, bao gồm các cửa sổ, menu và thành phần điều khiển.</a:t>
            </a:r>
          </a:p>
          <a:p>
            <a:pPr marL="171450" indent="-171450">
              <a:buFontTx/>
              <a:buChar char="-"/>
            </a:pPr>
            <a:r>
              <a:rPr lang="vi-VN" dirty="0"/>
              <a:t>Thiết kế và tổ chức các màn hình đồ họa và các trang Web để khuyến khích việc hiểu và thực hiện các tính năng của màn hình nhanh nhất và chính xác nhất.</a:t>
            </a:r>
          </a:p>
          <a:p>
            <a:pPr marL="171450" indent="-171450">
              <a:buFontTx/>
              <a:buChar char="-"/>
            </a:pPr>
            <a:r>
              <a:rPr lang="vi-VN" dirty="0"/>
              <a:t>Chọn màu màn hình và thiết kế các biểu tượng cho màn hình.</a:t>
            </a:r>
          </a:p>
          <a:p>
            <a:pPr marL="171450" indent="-171450">
              <a:buFontTx/>
              <a:buChar char="-"/>
            </a:pPr>
            <a:r>
              <a:rPr lang="vi-VN" dirty="0"/>
              <a:t>Thực hiện quy trình thiết kế Giao diện người dùng, bao gồm cả phát triển và thử nghiệm giao diện.</a:t>
            </a:r>
          </a:p>
        </p:txBody>
      </p:sp>
      <p:sp>
        <p:nvSpPr>
          <p:cNvPr id="4" name="Slide Number Placeholder 3"/>
          <p:cNvSpPr>
            <a:spLocks noGrp="1"/>
          </p:cNvSpPr>
          <p:nvPr>
            <p:ph type="sldNum" sz="quarter" idx="10"/>
          </p:nvPr>
        </p:nvSpPr>
        <p:spPr/>
        <p:txBody>
          <a:bodyPr/>
          <a:lstStyle/>
          <a:p>
            <a:fld id="{518BAF4A-11FF-4CF6-8E09-9A7B2A34DF82}" type="slidenum">
              <a:rPr lang="en-US" smtClean="0"/>
              <a:t>2</a:t>
            </a:fld>
            <a:endParaRPr lang="en-US" dirty="0"/>
          </a:p>
        </p:txBody>
      </p:sp>
    </p:spTree>
    <p:extLst>
      <p:ext uri="{BB962C8B-B14F-4D97-AF65-F5344CB8AC3E}">
        <p14:creationId xmlns:p14="http://schemas.microsoft.com/office/powerpoint/2010/main" val="1585140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ltLang="vi-VN">
              <a:latin typeface="Arial" panose="020B0604020202020204" pitchFamily="34" charset="0"/>
            </a:endParaRPr>
          </a:p>
        </p:txBody>
      </p:sp>
    </p:spTree>
    <p:extLst>
      <p:ext uri="{BB962C8B-B14F-4D97-AF65-F5344CB8AC3E}">
        <p14:creationId xmlns:p14="http://schemas.microsoft.com/office/powerpoint/2010/main" val="471210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 Thiết kế giao diện người dùng là một tập hợp con của lĩnh vực nghiên cứu được gọi là </a:t>
            </a:r>
            <a:r>
              <a:rPr lang="vi-VN" b="1" dirty="0"/>
              <a:t>tương tác giữa người và máy tính </a:t>
            </a:r>
            <a:r>
              <a:rPr lang="vi-VN" dirty="0"/>
              <a:t>(HCI).</a:t>
            </a:r>
          </a:p>
          <a:p>
            <a:r>
              <a:rPr lang="vi-VN" dirty="0"/>
              <a:t>- </a:t>
            </a:r>
            <a:r>
              <a:rPr lang="vi-VN" b="1" dirty="0"/>
              <a:t>Tương tác giữa con người với máy tính </a:t>
            </a:r>
            <a:r>
              <a:rPr lang="vi-VN" dirty="0"/>
              <a:t>là việc nghiên cứu, lập kế hoạch và thiết kế cách con người và máy tính làm việc cùng nhau để thỏa mãn các nhu cầu của con người một cách hiệu quả nhất.</a:t>
            </a:r>
            <a:endParaRPr lang="en-US" dirty="0"/>
          </a:p>
        </p:txBody>
      </p:sp>
      <p:sp>
        <p:nvSpPr>
          <p:cNvPr id="4" name="Slide Number Placeholder 3"/>
          <p:cNvSpPr>
            <a:spLocks noGrp="1"/>
          </p:cNvSpPr>
          <p:nvPr>
            <p:ph type="sldNum" sz="quarter" idx="10"/>
          </p:nvPr>
        </p:nvSpPr>
        <p:spPr/>
        <p:txBody>
          <a:bodyPr/>
          <a:lstStyle/>
          <a:p>
            <a:fld id="{518BAF4A-11FF-4CF6-8E09-9A7B2A34DF82}" type="slidenum">
              <a:rPr lang="en-US" smtClean="0"/>
              <a:t>7</a:t>
            </a:fld>
            <a:endParaRPr lang="en-US" dirty="0"/>
          </a:p>
        </p:txBody>
      </p:sp>
    </p:spTree>
    <p:extLst>
      <p:ext uri="{BB962C8B-B14F-4D97-AF65-F5344CB8AC3E}">
        <p14:creationId xmlns:p14="http://schemas.microsoft.com/office/powerpoint/2010/main" val="2383259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 Những người thiết kế HCI phải xem xét nhiều yếu tố:</a:t>
            </a:r>
          </a:p>
          <a:p>
            <a:r>
              <a:rPr lang="vi-VN" dirty="0"/>
              <a:t>        + Con người:</a:t>
            </a:r>
          </a:p>
          <a:p>
            <a:r>
              <a:rPr lang="vi-VN" dirty="0"/>
              <a:t>	- những gì mọi người muốn và mong đợi,</a:t>
            </a:r>
          </a:p>
          <a:p>
            <a:r>
              <a:rPr lang="vi-VN" dirty="0"/>
              <a:t>	- những giới hạn và khả năng thể chất mà con người sở hữu,</a:t>
            </a:r>
          </a:p>
          <a:p>
            <a:r>
              <a:rPr lang="vi-VN" dirty="0"/>
              <a:t>	- hệ thống xử lý thông tin và tri giác của họ hoạt động như thế nào,</a:t>
            </a:r>
          </a:p>
          <a:p>
            <a:r>
              <a:rPr lang="vi-VN" dirty="0"/>
              <a:t>	- những gì mọi người thấy thú vị và hấp dẫn.</a:t>
            </a:r>
          </a:p>
          <a:p>
            <a:r>
              <a:rPr lang="vi-VN" dirty="0"/>
              <a:t>        + Máy tính: Các đặc tính kỹ thuật và giới hạn của phần cứng và phần mềm máy tính cũng phải được xem xét</a:t>
            </a:r>
            <a:endParaRPr lang="en-US" dirty="0"/>
          </a:p>
        </p:txBody>
      </p:sp>
      <p:sp>
        <p:nvSpPr>
          <p:cNvPr id="4" name="Slide Number Placeholder 3"/>
          <p:cNvSpPr>
            <a:spLocks noGrp="1"/>
          </p:cNvSpPr>
          <p:nvPr>
            <p:ph type="sldNum" sz="quarter" idx="10"/>
          </p:nvPr>
        </p:nvSpPr>
        <p:spPr/>
        <p:txBody>
          <a:bodyPr/>
          <a:lstStyle/>
          <a:p>
            <a:fld id="{518BAF4A-11FF-4CF6-8E09-9A7B2A34DF82}" type="slidenum">
              <a:rPr lang="en-US" smtClean="0"/>
              <a:t>9</a:t>
            </a:fld>
            <a:endParaRPr lang="en-US" dirty="0"/>
          </a:p>
        </p:txBody>
      </p:sp>
    </p:spTree>
    <p:extLst>
      <p:ext uri="{BB962C8B-B14F-4D97-AF65-F5344CB8AC3E}">
        <p14:creationId xmlns:p14="http://schemas.microsoft.com/office/powerpoint/2010/main" val="3929502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 </a:t>
            </a:r>
            <a:r>
              <a:rPr lang="vi-VN" b="1"/>
              <a:t>Giao diện người dùng</a:t>
            </a:r>
            <a:r>
              <a:rPr lang="vi-VN"/>
              <a:t> là một phần của máy tính và phần mềm của máy tính, mà mọi người có thể nhìn thấy, nghe thấy, chạm vào, nói chuyện hoặc hiểu hoặc trực hoặc chỉ dẫn (direct).</a:t>
            </a:r>
          </a:p>
          <a:p>
            <a:r>
              <a:rPr lang="vi-VN"/>
              <a:t>- </a:t>
            </a:r>
            <a:r>
              <a:rPr lang="vi-VN" b="1"/>
              <a:t>Giao diện người dùng</a:t>
            </a:r>
            <a:r>
              <a:rPr lang="vi-VN"/>
              <a:t> về cơ bản có hai thành phần: đầu vào và đầu ra.</a:t>
            </a:r>
          </a:p>
          <a:p>
            <a:r>
              <a:rPr lang="vi-VN"/>
              <a:t>        + </a:t>
            </a:r>
            <a:r>
              <a:rPr lang="vi-VN" b="1"/>
              <a:t>Đầu vào</a:t>
            </a:r>
            <a:r>
              <a:rPr lang="vi-VN"/>
              <a:t>: là cách một người truyền đạt nhu cầu hoặc mong muốn của họ với máy tính. Các thành phần đầu vào phổ biến: bàn phím, chuột và giọng nói của một người (đối với hướng dẫn bằng giọng nói).</a:t>
            </a:r>
          </a:p>
          <a:p>
            <a:r>
              <a:rPr lang="vi-VN"/>
              <a:t>        + </a:t>
            </a:r>
            <a:r>
              <a:rPr lang="vi-VN" b="1"/>
              <a:t>Đầu ra</a:t>
            </a:r>
            <a:r>
              <a:rPr lang="vi-VN"/>
              <a:t>: là cách máy tính truyền tải kết quả tính toán và các yêu cầu của nó tới người dùng. Ví dụ: Màn hình hiển thị</a:t>
            </a:r>
          </a:p>
        </p:txBody>
      </p:sp>
      <p:sp>
        <p:nvSpPr>
          <p:cNvPr id="4" name="Slide Number Placeholder 3"/>
          <p:cNvSpPr>
            <a:spLocks noGrp="1"/>
          </p:cNvSpPr>
          <p:nvPr>
            <p:ph type="sldNum" sz="quarter" idx="10"/>
          </p:nvPr>
        </p:nvSpPr>
        <p:spPr/>
        <p:txBody>
          <a:bodyPr/>
          <a:lstStyle/>
          <a:p>
            <a:fld id="{518BAF4A-11FF-4CF6-8E09-9A7B2A34DF82}" type="slidenum">
              <a:rPr lang="en-US" smtClean="0"/>
              <a:t>23</a:t>
            </a:fld>
            <a:endParaRPr lang="en-US"/>
          </a:p>
        </p:txBody>
      </p:sp>
    </p:spTree>
    <p:extLst>
      <p:ext uri="{BB962C8B-B14F-4D97-AF65-F5344CB8AC3E}">
        <p14:creationId xmlns:p14="http://schemas.microsoft.com/office/powerpoint/2010/main" val="806206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Thiết kế giao diện </a:t>
            </a:r>
            <a:r>
              <a:rPr lang="vi-VN" dirty="0"/>
              <a:t>phù hợp sẽ cung cấp sự kết hợp của những cách tổ chức của đầu vào và đầu ra được thiết kế tốt, để đáp ứng nhu cầu, khả năng và giới hạn của người dùng theo cách hiệu quả nhất có thể.</a:t>
            </a:r>
            <a:endParaRPr lang="en-US" dirty="0"/>
          </a:p>
        </p:txBody>
      </p:sp>
      <p:sp>
        <p:nvSpPr>
          <p:cNvPr id="4" name="Slide Number Placeholder 3"/>
          <p:cNvSpPr>
            <a:spLocks noGrp="1"/>
          </p:cNvSpPr>
          <p:nvPr>
            <p:ph type="sldNum" sz="quarter" idx="10"/>
          </p:nvPr>
        </p:nvSpPr>
        <p:spPr/>
        <p:txBody>
          <a:bodyPr/>
          <a:lstStyle/>
          <a:p>
            <a:fld id="{518BAF4A-11FF-4CF6-8E09-9A7B2A34DF82}" type="slidenum">
              <a:rPr lang="en-US" smtClean="0"/>
              <a:t>24</a:t>
            </a:fld>
            <a:endParaRPr lang="en-US"/>
          </a:p>
        </p:txBody>
      </p:sp>
    </p:spTree>
    <p:extLst>
      <p:ext uri="{BB962C8B-B14F-4D97-AF65-F5344CB8AC3E}">
        <p14:creationId xmlns:p14="http://schemas.microsoft.com/office/powerpoint/2010/main" val="806206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rgbClr val="CCCCE6"/>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vi-VN" altLang="vi-VN" sz="2100">
                <a:solidFill>
                  <a:srgbClr val="000000"/>
                </a:solidFill>
              </a:endParaRPr>
            </a:p>
          </p:txBody>
        </p:sp>
        <p:sp>
          <p:nvSpPr>
            <p:cNvPr id="6" name="Rectangle 4"/>
            <p:cNvSpPr>
              <a:spLocks noChangeArrowheads="1"/>
            </p:cNvSpPr>
            <p:nvPr/>
          </p:nvSpPr>
          <p:spPr bwMode="hidden">
            <a:xfrm>
              <a:off x="1081" y="1065"/>
              <a:ext cx="4679" cy="1596"/>
            </a:xfrm>
            <a:prstGeom prst="rect">
              <a:avLst/>
            </a:prstGeom>
            <a:solidFill>
              <a:srgbClr val="0000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2100">
                <a:solidFill>
                  <a:srgbClr val="000000"/>
                </a:solidFill>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2100">
                  <a:solidFill>
                    <a:srgbClr val="000000"/>
                  </a:solidFill>
                </a:endParaRPr>
              </a:p>
            </p:txBody>
          </p:sp>
          <p:sp>
            <p:nvSpPr>
              <p:cNvPr id="9" name="Rectangle 7"/>
              <p:cNvSpPr>
                <a:spLocks noChangeArrowheads="1"/>
              </p:cNvSpPr>
              <p:nvPr userDrawn="1"/>
            </p:nvSpPr>
            <p:spPr bwMode="auto">
              <a:xfrm>
                <a:off x="1081" y="1065"/>
                <a:ext cx="362" cy="405"/>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2100">
                  <a:solidFill>
                    <a:srgbClr val="000000"/>
                  </a:solidFill>
                </a:endParaRPr>
              </a:p>
            </p:txBody>
          </p:sp>
          <p:sp>
            <p:nvSpPr>
              <p:cNvPr id="10" name="Rectangle 8"/>
              <p:cNvSpPr>
                <a:spLocks noChangeArrowheads="1"/>
              </p:cNvSpPr>
              <p:nvPr userDrawn="1"/>
            </p:nvSpPr>
            <p:spPr bwMode="auto">
              <a:xfrm>
                <a:off x="1437" y="672"/>
                <a:ext cx="369" cy="400"/>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2100">
                  <a:solidFill>
                    <a:srgbClr val="000000"/>
                  </a:solidFill>
                </a:endParaRPr>
              </a:p>
            </p:txBody>
          </p:sp>
          <p:sp>
            <p:nvSpPr>
              <p:cNvPr id="11" name="Rectangle 9"/>
              <p:cNvSpPr>
                <a:spLocks noChangeArrowheads="1"/>
              </p:cNvSpPr>
              <p:nvPr userDrawn="1"/>
            </p:nvSpPr>
            <p:spPr bwMode="auto">
              <a:xfrm>
                <a:off x="719" y="2257"/>
                <a:ext cx="368" cy="404"/>
              </a:xfrm>
              <a:prstGeom prst="rect">
                <a:avLst/>
              </a:prstGeom>
              <a:solidFill>
                <a:srgbClr val="0000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2100">
                  <a:solidFill>
                    <a:srgbClr val="000000"/>
                  </a:solidFill>
                </a:endParaRPr>
              </a:p>
            </p:txBody>
          </p:sp>
          <p:sp>
            <p:nvSpPr>
              <p:cNvPr id="12" name="Rectangle 10"/>
              <p:cNvSpPr>
                <a:spLocks noChangeArrowheads="1"/>
              </p:cNvSpPr>
              <p:nvPr userDrawn="1"/>
            </p:nvSpPr>
            <p:spPr bwMode="auto">
              <a:xfrm>
                <a:off x="1437" y="1065"/>
                <a:ext cx="369" cy="405"/>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2100">
                  <a:solidFill>
                    <a:srgbClr val="000000"/>
                  </a:solidFill>
                </a:endParaRPr>
              </a:p>
            </p:txBody>
          </p:sp>
          <p:sp>
            <p:nvSpPr>
              <p:cNvPr id="13" name="Rectangle 11"/>
              <p:cNvSpPr>
                <a:spLocks noChangeArrowheads="1"/>
              </p:cNvSpPr>
              <p:nvPr userDrawn="1"/>
            </p:nvSpPr>
            <p:spPr bwMode="auto">
              <a:xfrm>
                <a:off x="719" y="1464"/>
                <a:ext cx="368" cy="399"/>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2100">
                  <a:solidFill>
                    <a:srgbClr val="000000"/>
                  </a:solidFill>
                </a:endParaRPr>
              </a:p>
            </p:txBody>
          </p:sp>
          <p:sp>
            <p:nvSpPr>
              <p:cNvPr id="14" name="Rectangle 12"/>
              <p:cNvSpPr>
                <a:spLocks noChangeArrowheads="1"/>
              </p:cNvSpPr>
              <p:nvPr userDrawn="1"/>
            </p:nvSpPr>
            <p:spPr bwMode="auto">
              <a:xfrm>
                <a:off x="0" y="1464"/>
                <a:ext cx="367" cy="399"/>
              </a:xfrm>
              <a:prstGeom prst="rect">
                <a:avLst/>
              </a:prstGeom>
              <a:solidFill>
                <a:srgbClr val="0000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2100">
                  <a:solidFill>
                    <a:srgbClr val="000000"/>
                  </a:solidFill>
                </a:endParaRPr>
              </a:p>
            </p:txBody>
          </p:sp>
          <p:sp>
            <p:nvSpPr>
              <p:cNvPr id="15" name="Rectangle 13"/>
              <p:cNvSpPr>
                <a:spLocks noChangeArrowheads="1"/>
              </p:cNvSpPr>
              <p:nvPr userDrawn="1"/>
            </p:nvSpPr>
            <p:spPr bwMode="auto">
              <a:xfrm>
                <a:off x="1081" y="1464"/>
                <a:ext cx="362" cy="399"/>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2100">
                  <a:solidFill>
                    <a:srgbClr val="000000"/>
                  </a:solidFill>
                </a:endParaRPr>
              </a:p>
            </p:txBody>
          </p:sp>
          <p:sp>
            <p:nvSpPr>
              <p:cNvPr id="16" name="Rectangle 14"/>
              <p:cNvSpPr>
                <a:spLocks noChangeArrowheads="1"/>
              </p:cNvSpPr>
              <p:nvPr userDrawn="1"/>
            </p:nvSpPr>
            <p:spPr bwMode="auto">
              <a:xfrm>
                <a:off x="361" y="1857"/>
                <a:ext cx="363" cy="406"/>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2100">
                  <a:solidFill>
                    <a:srgbClr val="000000"/>
                  </a:solidFill>
                </a:endParaRPr>
              </a:p>
            </p:txBody>
          </p:sp>
          <p:sp>
            <p:nvSpPr>
              <p:cNvPr id="17" name="Rectangle 15"/>
              <p:cNvSpPr>
                <a:spLocks noChangeArrowheads="1"/>
              </p:cNvSpPr>
              <p:nvPr userDrawn="1"/>
            </p:nvSpPr>
            <p:spPr bwMode="auto">
              <a:xfrm>
                <a:off x="719" y="1857"/>
                <a:ext cx="368" cy="406"/>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2100">
                  <a:solidFill>
                    <a:srgbClr val="000000"/>
                  </a:solidFill>
                </a:endParaRPr>
              </a:p>
            </p:txBody>
          </p:sp>
        </p:grpSp>
      </p:grpSp>
      <p:sp>
        <p:nvSpPr>
          <p:cNvPr id="2" name="Title 1"/>
          <p:cNvSpPr>
            <a:spLocks noGrp="1"/>
          </p:cNvSpPr>
          <p:nvPr>
            <p:ph type="ctrTitle"/>
          </p:nvPr>
        </p:nvSpPr>
        <p:spPr>
          <a:xfrm>
            <a:off x="2867026" y="1690688"/>
            <a:ext cx="6276974" cy="2533649"/>
          </a:xfrm>
        </p:spPr>
        <p:txBody>
          <a:bodyPr>
            <a:normAutofit/>
          </a:bodyPr>
          <a:lstStyle>
            <a:lvl1pPr>
              <a:defRPr sz="4800">
                <a:solidFill>
                  <a:schemeClr val="bg1"/>
                </a:solidFill>
              </a:defRPr>
            </a:lvl1pPr>
          </a:lstStyle>
          <a:p>
            <a:r>
              <a:rPr lang="en-US"/>
              <a:t>Click to edit Master title style</a:t>
            </a:r>
          </a:p>
        </p:txBody>
      </p:sp>
      <p:sp>
        <p:nvSpPr>
          <p:cNvPr id="3" name="Subtitle 2"/>
          <p:cNvSpPr>
            <a:spLocks noGrp="1"/>
          </p:cNvSpPr>
          <p:nvPr>
            <p:ph type="subTitle" idx="1"/>
          </p:nvPr>
        </p:nvSpPr>
        <p:spPr>
          <a:xfrm>
            <a:off x="2847431" y="4267200"/>
            <a:ext cx="6296569" cy="1752600"/>
          </a:xfrm>
        </p:spPr>
        <p:txBody>
          <a:bodyPr/>
          <a:lstStyle>
            <a:lvl1pPr marL="0" indent="0" algn="ctr">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8" name="Date Placeholder 3"/>
          <p:cNvSpPr>
            <a:spLocks noGrp="1"/>
          </p:cNvSpPr>
          <p:nvPr>
            <p:ph type="dt" sz="half" idx="10"/>
          </p:nvPr>
        </p:nvSpPr>
        <p:spPr/>
        <p:txBody>
          <a:bodyPr/>
          <a:lstStyle>
            <a:lvl1pPr>
              <a:defRPr/>
            </a:lvl1pPr>
          </a:lstStyle>
          <a:p>
            <a:endParaRPr lang="en-US"/>
          </a:p>
        </p:txBody>
      </p:sp>
      <p:sp>
        <p:nvSpPr>
          <p:cNvPr id="19" name="Footer Placeholder 4"/>
          <p:cNvSpPr>
            <a:spLocks noGrp="1"/>
          </p:cNvSpPr>
          <p:nvPr>
            <p:ph type="ftr" sz="quarter" idx="11"/>
          </p:nvPr>
        </p:nvSpPr>
        <p:spPr/>
        <p:txBody>
          <a:bodyPr/>
          <a:lstStyle>
            <a:lvl1pPr>
              <a:defRPr/>
            </a:lvl1pPr>
          </a:lstStyle>
          <a:p>
            <a:endParaRPr lang="en-US"/>
          </a:p>
        </p:txBody>
      </p:sp>
      <p:sp>
        <p:nvSpPr>
          <p:cNvPr id="20" name="Slide Number Placeholder 5"/>
          <p:cNvSpPr>
            <a:spLocks noGrp="1"/>
          </p:cNvSpPr>
          <p:nvPr>
            <p:ph type="sldNum" sz="quarter" idx="12"/>
          </p:nvPr>
        </p:nvSpPr>
        <p:spPr/>
        <p:txBody>
          <a:bodyPr/>
          <a:lstStyle>
            <a:lvl1pPr>
              <a:defRPr lang="en-US" altLang="en-US" smtClean="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33492005"/>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Big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422638"/>
            <a:ext cx="8229600" cy="1253762"/>
          </a:xfrm>
        </p:spPr>
        <p:txBody>
          <a:bodyPr/>
          <a:lstStyle>
            <a:lvl1pPr>
              <a:lnSpc>
                <a:spcPct val="90000"/>
              </a:lnSpc>
              <a:defRPr/>
            </a:lvl1pPr>
          </a:lstStyle>
          <a:p>
            <a:r>
              <a:rPr lang="en-US"/>
              <a:t>Click to edit </a:t>
            </a:r>
            <a:br>
              <a:rPr lang="en-US"/>
            </a:br>
            <a:r>
              <a:rPr lang="en-US"/>
              <a:t>Master title style</a:t>
            </a:r>
          </a:p>
        </p:txBody>
      </p:sp>
      <p:sp>
        <p:nvSpPr>
          <p:cNvPr id="3" name="Date Placeholder 3"/>
          <p:cNvSpPr>
            <a:spLocks noGrp="1"/>
          </p:cNvSpPr>
          <p:nvPr>
            <p:ph type="dt" sz="half" idx="10"/>
          </p:nvPr>
        </p:nvSpPr>
        <p:spPr/>
        <p:txBody>
          <a:bodyPr/>
          <a:lstStyle>
            <a:lvl1pPr>
              <a:defRPr/>
            </a:lvl1pPr>
          </a:lstStyle>
          <a:p>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70032453"/>
      </p:ext>
    </p:extLst>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76953642"/>
      </p:ext>
    </p:extLst>
  </p:cSld>
  <p:clrMapOvr>
    <a:masterClrMapping/>
  </p:clrMapOvr>
  <p:transition>
    <p:dissolv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94063"/>
            <a:ext cx="8229600" cy="990600"/>
          </a:xfrm>
        </p:spPr>
        <p:txBody>
          <a:bodyPr/>
          <a:lstStyle/>
          <a:p>
            <a:r>
              <a:rPr lang="en-US"/>
              <a:t>Click to edit Master title style</a:t>
            </a:r>
          </a:p>
        </p:txBody>
      </p:sp>
      <p:sp>
        <p:nvSpPr>
          <p:cNvPr id="3" name="Table Placeholder 2"/>
          <p:cNvSpPr>
            <a:spLocks noGrp="1"/>
          </p:cNvSpPr>
          <p:nvPr>
            <p:ph type="tbl" idx="1"/>
          </p:nvPr>
        </p:nvSpPr>
        <p:spPr>
          <a:xfrm>
            <a:off x="457200" y="1524000"/>
            <a:ext cx="8229600" cy="4648200"/>
          </a:xfrm>
        </p:spPr>
        <p:txBody>
          <a:bodyPr/>
          <a:lstStyle/>
          <a:p>
            <a:pPr lvl="0"/>
            <a:r>
              <a:rPr lang="en-US" noProof="0"/>
              <a:t>Click icon to add table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529704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grpSp>
        <p:nvGrpSpPr>
          <p:cNvPr id="29" name="Google Shape;29;p4"/>
          <p:cNvGrpSpPr/>
          <p:nvPr/>
        </p:nvGrpSpPr>
        <p:grpSpPr>
          <a:xfrm>
            <a:off x="0" y="5204893"/>
            <a:ext cx="9144000" cy="1653233"/>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546667"/>
            <a:ext cx="8520600" cy="8104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639833"/>
            <a:ext cx="8520600" cy="4452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4"/>
          <p:cNvSpPr txBox="1">
            <a:spLocks noGrp="1"/>
          </p:cNvSpPr>
          <p:nvPr>
            <p:ph type="sldNum" idx="12"/>
          </p:nvPr>
        </p:nvSpPr>
        <p:spPr>
          <a:xfrm>
            <a:off x="8460431" y="6201587"/>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spTree>
    <p:extLst>
      <p:ext uri="{BB962C8B-B14F-4D97-AF65-F5344CB8AC3E}">
        <p14:creationId xmlns:p14="http://schemas.microsoft.com/office/powerpoint/2010/main" val="2167464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lang="en-US"/>
            </a:lvl1pPr>
          </a:lstStyle>
          <a:p>
            <a:r>
              <a:rPr lang="en-US"/>
              <a:t>Click to edit Master title style</a:t>
            </a:r>
          </a:p>
        </p:txBody>
      </p:sp>
      <p:sp>
        <p:nvSpPr>
          <p:cNvPr id="3" name="Content Placeholder 2"/>
          <p:cNvSpPr>
            <a:spLocks noGrp="1"/>
          </p:cNvSpPr>
          <p:nvPr>
            <p:ph idx="1"/>
          </p:nvPr>
        </p:nvSpPr>
        <p:spPr/>
        <p:txBody>
          <a:bodyPr/>
          <a:lstStyle>
            <a:lvl1pPr>
              <a:spcBef>
                <a:spcPts val="800"/>
              </a:spcBef>
              <a:defRPr lang="en-US" smtClean="0"/>
            </a:lvl1pPr>
            <a:lvl2pPr>
              <a:defRPr lang="en-US" smtClean="0"/>
            </a:lvl2pPr>
            <a:lvl3pPr>
              <a:defRPr lang="en-US" smtClean="0"/>
            </a:lvl3pPr>
            <a:lvl4pPr>
              <a:defRPr lang="en-US" smtClean="0"/>
            </a:lvl4pPr>
            <a:lvl5pPr>
              <a:defRPr lang="en-US"/>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14888317"/>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Big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409574"/>
            <a:ext cx="8229600" cy="1252800"/>
          </a:xfrm>
        </p:spPr>
        <p:txBody>
          <a:bodyPr/>
          <a:lstStyle>
            <a:lvl1pPr>
              <a:lnSpc>
                <a:spcPct val="90000"/>
              </a:lnSpc>
              <a:defRPr lang="en-US"/>
            </a:lvl1pPr>
          </a:lstStyle>
          <a:p>
            <a:r>
              <a:rPr lang="en-US"/>
              <a:t>Click to edit </a:t>
            </a:r>
            <a:br>
              <a:rPr lang="en-US"/>
            </a:br>
            <a:r>
              <a:rPr lang="en-US"/>
              <a:t>Master title style</a:t>
            </a:r>
          </a:p>
        </p:txBody>
      </p:sp>
      <p:sp>
        <p:nvSpPr>
          <p:cNvPr id="3" name="Content Placeholder 2"/>
          <p:cNvSpPr>
            <a:spLocks noGrp="1"/>
          </p:cNvSpPr>
          <p:nvPr>
            <p:ph idx="1"/>
          </p:nvPr>
        </p:nvSpPr>
        <p:spPr>
          <a:xfrm>
            <a:off x="457200" y="1828800"/>
            <a:ext cx="8229600" cy="4343400"/>
          </a:xfrm>
        </p:spPr>
        <p:txBody>
          <a:bodyPr/>
          <a:lstStyle>
            <a:lvl1pPr>
              <a:spcBef>
                <a:spcPts val="800"/>
              </a:spcBef>
              <a:defRPr lang="en-US" smtClean="0"/>
            </a:lvl1pPr>
            <a:lvl2pPr>
              <a:defRPr lang="en-US" smtClean="0"/>
            </a:lvl2pPr>
            <a:lvl3pPr>
              <a:defRPr lang="en-US" smtClean="0"/>
            </a:lvl3pPr>
            <a:lvl4pPr>
              <a:defRPr lang="en-US" smtClean="0"/>
            </a:lvl4pPr>
            <a:lvl5pPr>
              <a:defRPr lang="en-US"/>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30298952"/>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pic>
        <p:nvPicPr>
          <p:cNvPr id="3"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13" y="2438400"/>
            <a:ext cx="9144001"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722313" y="2828925"/>
            <a:ext cx="7772400" cy="1362075"/>
          </a:xfrm>
        </p:spPr>
        <p:txBody>
          <a:bodyPr/>
          <a:lstStyle>
            <a:lvl1pPr algn="ctr">
              <a:defRPr lang="en-US" sz="4400"/>
            </a:lvl1pPr>
          </a:lstStyle>
          <a:p>
            <a:r>
              <a:rPr lang="en-US"/>
              <a:t>Click to edit Master 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71532132"/>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24000"/>
            <a:ext cx="4038600" cy="4648200"/>
          </a:xfrm>
        </p:spPr>
        <p:txBody>
          <a:bodyPr/>
          <a:lstStyle>
            <a:lvl1pPr>
              <a:defRPr lang="en-US" smtClean="0"/>
            </a:lvl1pPr>
            <a:lvl2pPr>
              <a:defRPr lang="en-US" smtClean="0"/>
            </a:lvl2pPr>
            <a:lvl3pPr>
              <a:defRPr lang="en-US" smtClean="0"/>
            </a:lvl3pPr>
            <a:lvl4pPr>
              <a:defRPr lang="en-US" smtClean="0"/>
            </a:lvl4pPr>
            <a:lvl5pPr>
              <a:defRPr lang="en-US"/>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524000"/>
            <a:ext cx="4038600" cy="4648200"/>
          </a:xfrm>
        </p:spPr>
        <p:txBody>
          <a:bodyPr/>
          <a:lstStyle>
            <a:lvl1pPr>
              <a:defRPr lang="en-US" smtClean="0"/>
            </a:lvl1pPr>
            <a:lvl2pPr>
              <a:defRPr lang="en-US" smtClean="0"/>
            </a:lvl2pPr>
            <a:lvl3pPr>
              <a:defRPr lang="en-US" smtClean="0"/>
            </a:lvl3pPr>
            <a:lvl4pPr>
              <a:defRPr lang="en-US" smtClean="0"/>
            </a:lvl4pPr>
            <a:lvl5pPr>
              <a:defRPr lang="en-US"/>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00823974"/>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24000"/>
            <a:ext cx="4040188" cy="6858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286000"/>
            <a:ext cx="4040188" cy="3886200"/>
          </a:xfrm>
        </p:spPr>
        <p:txBody>
          <a:bodyPr/>
          <a:lstStyle>
            <a:lvl1pPr>
              <a:defRPr lang="en-US" smtClean="0"/>
            </a:lvl1pPr>
            <a:lvl2pPr>
              <a:defRPr lang="en-US" smtClean="0"/>
            </a:lvl2pPr>
            <a:lvl3pPr>
              <a:defRPr lang="en-US" smtClean="0"/>
            </a:lvl3pPr>
            <a:lvl4pPr>
              <a:defRPr lang="en-US" smtClean="0"/>
            </a:lvl4pPr>
            <a:lvl5pPr>
              <a:defRPr lang="en-US"/>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24000"/>
            <a:ext cx="4041775" cy="6858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286000"/>
            <a:ext cx="4041775" cy="3886200"/>
          </a:xfrm>
        </p:spPr>
        <p:txBody>
          <a:bodyPr/>
          <a:lstStyle>
            <a:lvl1pPr>
              <a:defRPr lang="en-US" smtClean="0"/>
            </a:lvl1pPr>
            <a:lvl2pPr>
              <a:defRPr lang="en-US" smtClean="0"/>
            </a:lvl2pPr>
            <a:lvl3pPr>
              <a:defRPr lang="en-US" smtClean="0"/>
            </a:lvl3pPr>
            <a:lvl4pPr>
              <a:defRPr lang="en-US" smtClean="0"/>
            </a:lvl4pPr>
            <a:lvl5pPr>
              <a:defRPr lang="en-US"/>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20117651"/>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3"/>
          </p:nvPr>
        </p:nvSpPr>
        <p:spPr>
          <a:xfrm>
            <a:off x="457200" y="1524000"/>
            <a:ext cx="82296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57200" y="3886200"/>
            <a:ext cx="82296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5"/>
          </p:nvPr>
        </p:nvSpPr>
        <p:spPr/>
        <p:txBody>
          <a:bodyPr/>
          <a:lstStyle>
            <a:lvl1pPr>
              <a:defRPr/>
            </a:lvl1pPr>
          </a:lstStyle>
          <a:p>
            <a:endParaRPr lang="en-US"/>
          </a:p>
        </p:txBody>
      </p:sp>
      <p:sp>
        <p:nvSpPr>
          <p:cNvPr id="6" name="Footer Placeholder 4"/>
          <p:cNvSpPr>
            <a:spLocks noGrp="1"/>
          </p:cNvSpPr>
          <p:nvPr>
            <p:ph type="ftr" sz="quarter" idx="16"/>
          </p:nvPr>
        </p:nvSpPr>
        <p:spPr/>
        <p:txBody>
          <a:bodyPr/>
          <a:lstStyle>
            <a:lvl1pPr>
              <a:defRPr/>
            </a:lvl1pPr>
          </a:lstStyle>
          <a:p>
            <a:endParaRPr lang="en-US"/>
          </a:p>
        </p:txBody>
      </p:sp>
      <p:sp>
        <p:nvSpPr>
          <p:cNvPr id="8" name="Slide Number Placeholder 5"/>
          <p:cNvSpPr>
            <a:spLocks noGrp="1"/>
          </p:cNvSpPr>
          <p:nvPr>
            <p:ph type="sldNum" sz="quarter" idx="17"/>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68132916"/>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3"/>
          </p:nvPr>
        </p:nvSpPr>
        <p:spPr>
          <a:xfrm>
            <a:off x="457200" y="1524000"/>
            <a:ext cx="4038600" cy="464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4"/>
          </p:nvPr>
        </p:nvSpPr>
        <p:spPr>
          <a:xfrm>
            <a:off x="4648200" y="1524000"/>
            <a:ext cx="40386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5"/>
          </p:nvPr>
        </p:nvSpPr>
        <p:spPr>
          <a:xfrm>
            <a:off x="4648200" y="3886200"/>
            <a:ext cx="4038600" cy="2286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6"/>
          </p:nvPr>
        </p:nvSpPr>
        <p:spPr/>
        <p:txBody>
          <a:bodyPr/>
          <a:lstStyle>
            <a:lvl1pPr>
              <a:defRPr/>
            </a:lvl1pPr>
          </a:lstStyle>
          <a:p>
            <a:endParaRPr lang="en-US"/>
          </a:p>
        </p:txBody>
      </p:sp>
      <p:sp>
        <p:nvSpPr>
          <p:cNvPr id="8" name="Footer Placeholder 4"/>
          <p:cNvSpPr>
            <a:spLocks noGrp="1"/>
          </p:cNvSpPr>
          <p:nvPr>
            <p:ph type="ftr" sz="quarter" idx="17"/>
          </p:nvPr>
        </p:nvSpPr>
        <p:spPr/>
        <p:txBody>
          <a:bodyPr/>
          <a:lstStyle>
            <a:lvl1pPr>
              <a:defRPr/>
            </a:lvl1pPr>
          </a:lstStyle>
          <a:p>
            <a:endParaRPr lang="en-US"/>
          </a:p>
        </p:txBody>
      </p:sp>
      <p:sp>
        <p:nvSpPr>
          <p:cNvPr id="11" name="Slide Number Placeholder 5"/>
          <p:cNvSpPr>
            <a:spLocks noGrp="1"/>
          </p:cNvSpPr>
          <p:nvPr>
            <p:ph type="sldNum" sz="quarter" idx="18"/>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01472912"/>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422638"/>
            <a:ext cx="8229600" cy="962025"/>
          </a:xfrm>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endParaRPr lang="en-US"/>
          </a:p>
        </p:txBody>
      </p:sp>
      <p:sp>
        <p:nvSpPr>
          <p:cNvPr id="4" name="Footer Placeholder 4"/>
          <p:cNvSpPr>
            <a:spLocks noGrp="1"/>
          </p:cNvSpPr>
          <p:nvPr>
            <p:ph type="ftr" sz="quarter" idx="11"/>
          </p:nvPr>
        </p:nvSpPr>
        <p:spPr/>
        <p:txBody>
          <a:bodyPr/>
          <a:lstStyle>
            <a:lvl1pPr>
              <a:defRPr/>
            </a:lvl1pPr>
          </a:lstStyle>
          <a:p>
            <a:endParaRPr lang="en-US"/>
          </a:p>
        </p:txBody>
      </p:sp>
      <p:sp>
        <p:nvSpPr>
          <p:cNvPr id="5"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41457332"/>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409575"/>
            <a:ext cx="82296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vi-VN"/>
              <a:t>Click to edit Master title style</a:t>
            </a:r>
          </a:p>
        </p:txBody>
      </p:sp>
      <p:sp>
        <p:nvSpPr>
          <p:cNvPr id="3" name="Text Placeholder 2"/>
          <p:cNvSpPr>
            <a:spLocks noGrp="1"/>
          </p:cNvSpPr>
          <p:nvPr>
            <p:ph type="body" idx="1"/>
          </p:nvPr>
        </p:nvSpPr>
        <p:spPr bwMode="auto">
          <a:xfrm>
            <a:off x="457200" y="1524000"/>
            <a:ext cx="8229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vi-VN"/>
              <a:t>Edit Master text styles</a:t>
            </a:r>
          </a:p>
          <a:p>
            <a:pPr lvl="1"/>
            <a:r>
              <a:rPr lang="en-US" altLang="vi-VN"/>
              <a:t>Second level</a:t>
            </a:r>
          </a:p>
          <a:p>
            <a:pPr lvl="2"/>
            <a:r>
              <a:rPr lang="en-US" altLang="vi-VN"/>
              <a:t>Third level</a:t>
            </a:r>
          </a:p>
          <a:p>
            <a:pPr lvl="3"/>
            <a:r>
              <a:rPr lang="en-US" altLang="vi-VN"/>
              <a:t>Fourth level</a:t>
            </a:r>
          </a:p>
          <a:p>
            <a:pPr lvl="4"/>
            <a:r>
              <a:rPr lang="en-US" altLang="vi-VN"/>
              <a:t>Fifth level</a:t>
            </a:r>
          </a:p>
        </p:txBody>
      </p:sp>
      <p:sp>
        <p:nvSpPr>
          <p:cNvPr id="4" name="Date Placeholder 3"/>
          <p:cNvSpPr>
            <a:spLocks noGrp="1"/>
          </p:cNvSpPr>
          <p:nvPr>
            <p:ph type="dt" sz="half" idx="2"/>
          </p:nvPr>
        </p:nvSpPr>
        <p:spPr>
          <a:xfrm>
            <a:off x="457200" y="6324600"/>
            <a:ext cx="2133600" cy="320675"/>
          </a:xfrm>
          <a:prstGeom prst="rect">
            <a:avLst/>
          </a:prstGeom>
        </p:spPr>
        <p:txBody>
          <a:bodyPr vert="horz" lIns="91440" tIns="45720" rIns="91440" bIns="45720" rtlCol="0" anchor="ctr"/>
          <a:lstStyle>
            <a:lvl1pPr algn="l" eaLnBrk="1" fontAlgn="auto" hangingPunct="1">
              <a:spcBef>
                <a:spcPts val="0"/>
              </a:spcBef>
              <a:spcAft>
                <a:spcPts val="0"/>
              </a:spcAft>
              <a:defRPr sz="1000">
                <a:solidFill>
                  <a:schemeClr val="tx1">
                    <a:tint val="75000"/>
                  </a:schemeClr>
                </a:solidFill>
                <a:latin typeface="Arial" panose="020B0604020202020204" pitchFamily="34" charset="0"/>
                <a:cs typeface="Arial" panose="020B0604020202020204" pitchFamily="34" charset="0"/>
              </a:defRPr>
            </a:lvl1pPr>
          </a:lstStyle>
          <a:p>
            <a:endParaRPr lang="en-US"/>
          </a:p>
        </p:txBody>
      </p:sp>
      <p:sp>
        <p:nvSpPr>
          <p:cNvPr id="5" name="Footer Placeholder 4"/>
          <p:cNvSpPr>
            <a:spLocks noGrp="1"/>
          </p:cNvSpPr>
          <p:nvPr>
            <p:ph type="ftr" sz="quarter" idx="3"/>
          </p:nvPr>
        </p:nvSpPr>
        <p:spPr>
          <a:xfrm>
            <a:off x="3124200" y="6324600"/>
            <a:ext cx="2895600" cy="320675"/>
          </a:xfrm>
          <a:prstGeom prst="rect">
            <a:avLst/>
          </a:prstGeom>
        </p:spPr>
        <p:txBody>
          <a:bodyPr vert="horz" lIns="91440" tIns="45720" rIns="91440" bIns="45720" rtlCol="0" anchor="ctr"/>
          <a:lstStyle>
            <a:lvl1pPr algn="ctr" eaLnBrk="1" fontAlgn="auto" hangingPunct="1">
              <a:spcBef>
                <a:spcPts val="0"/>
              </a:spcBef>
              <a:spcAft>
                <a:spcPts val="0"/>
              </a:spcAft>
              <a:defRPr sz="1000">
                <a:solidFill>
                  <a:schemeClr val="tx1">
                    <a:tint val="75000"/>
                  </a:schemeClr>
                </a:solidFill>
                <a:latin typeface="Arial" panose="020B0604020202020204" pitchFamily="34" charset="0"/>
                <a:cs typeface="Arial" panose="020B0604020202020204" pitchFamily="34" charset="0"/>
              </a:defRPr>
            </a:lvl1pPr>
          </a:lstStyle>
          <a:p>
            <a:endParaRPr lang="en-US"/>
          </a:p>
        </p:txBody>
      </p:sp>
      <p:sp>
        <p:nvSpPr>
          <p:cNvPr id="6" name="Slide Number Placeholder 5"/>
          <p:cNvSpPr>
            <a:spLocks noGrp="1"/>
          </p:cNvSpPr>
          <p:nvPr>
            <p:ph type="sldNum" sz="quarter" idx="4"/>
          </p:nvPr>
        </p:nvSpPr>
        <p:spPr>
          <a:xfrm>
            <a:off x="6553200" y="6324600"/>
            <a:ext cx="2133600" cy="32067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898989"/>
                </a:solidFill>
                <a:latin typeface="Arial" panose="020B0604020202020204" pitchFamily="34" charset="0"/>
                <a:cs typeface="Arial" panose="020B0604020202020204" pitchFamily="34" charset="0"/>
              </a:defRPr>
            </a:lvl1pPr>
          </a:lstStyle>
          <a:p>
            <a:fld id="{B6F15528-21DE-4FAA-801E-634DDDAF4B2B}" type="slidenum">
              <a:rPr lang="en-US" smtClean="0"/>
              <a:pPr/>
              <a:t>‹#›</a:t>
            </a:fld>
            <a:endParaRPr lang="en-US"/>
          </a:p>
        </p:txBody>
      </p:sp>
      <p:grpSp>
        <p:nvGrpSpPr>
          <p:cNvPr id="1031"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rgbClr val="CCCCE6"/>
                </a:gs>
                <a:gs pos="100000">
                  <a:srgbClr val="FFFF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vi-VN" altLang="vi-VN" sz="2100">
                <a:solidFill>
                  <a:srgbClr val="000000"/>
                </a:solidFill>
              </a:endParaRPr>
            </a:p>
          </p:txBody>
        </p:sp>
        <p:sp>
          <p:nvSpPr>
            <p:cNvPr id="1033" name="Rectangle 6"/>
            <p:cNvSpPr>
              <a:spLocks noChangeArrowheads="1"/>
            </p:cNvSpPr>
            <p:nvPr/>
          </p:nvSpPr>
          <p:spPr bwMode="auto">
            <a:xfrm>
              <a:off x="260" y="85"/>
              <a:ext cx="5500" cy="173"/>
            </a:xfrm>
            <a:prstGeom prst="rect">
              <a:avLst/>
            </a:prstGeom>
            <a:gradFill rotWithShape="0">
              <a:gsLst>
                <a:gs pos="0">
                  <a:srgbClr val="00007D"/>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2100">
                <a:solidFill>
                  <a:srgbClr val="000000"/>
                </a:solidFill>
              </a:endParaRPr>
            </a:p>
          </p:txBody>
        </p:sp>
        <p:sp>
          <p:nvSpPr>
            <p:cNvPr id="1034" name="Rectangle 7"/>
            <p:cNvSpPr>
              <a:spLocks noChangeArrowheads="1"/>
            </p:cNvSpPr>
            <p:nvPr/>
          </p:nvSpPr>
          <p:spPr bwMode="auto">
            <a:xfrm>
              <a:off x="258" y="85"/>
              <a:ext cx="87" cy="89"/>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1600">
                <a:solidFill>
                  <a:srgbClr val="666699"/>
                </a:solidFill>
              </a:endParaRPr>
            </a:p>
          </p:txBody>
        </p:sp>
        <p:sp>
          <p:nvSpPr>
            <p:cNvPr id="1035" name="Rectangle 8"/>
            <p:cNvSpPr>
              <a:spLocks noChangeArrowheads="1"/>
            </p:cNvSpPr>
            <p:nvPr/>
          </p:nvSpPr>
          <p:spPr bwMode="auto">
            <a:xfrm>
              <a:off x="345" y="0"/>
              <a:ext cx="88" cy="87"/>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1600">
                <a:solidFill>
                  <a:srgbClr val="666699"/>
                </a:solidFill>
              </a:endParaRPr>
            </a:p>
          </p:txBody>
        </p:sp>
        <p:sp>
          <p:nvSpPr>
            <p:cNvPr id="1036" name="Rectangle 9"/>
            <p:cNvSpPr>
              <a:spLocks noChangeArrowheads="1"/>
            </p:cNvSpPr>
            <p:nvPr/>
          </p:nvSpPr>
          <p:spPr bwMode="auto">
            <a:xfrm>
              <a:off x="345" y="85"/>
              <a:ext cx="88" cy="89"/>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1600">
                <a:solidFill>
                  <a:srgbClr val="9999CC"/>
                </a:solidFill>
              </a:endParaRPr>
            </a:p>
          </p:txBody>
        </p:sp>
        <p:sp>
          <p:nvSpPr>
            <p:cNvPr id="1037" name="Rectangle 10"/>
            <p:cNvSpPr>
              <a:spLocks noChangeArrowheads="1"/>
            </p:cNvSpPr>
            <p:nvPr/>
          </p:nvSpPr>
          <p:spPr bwMode="auto">
            <a:xfrm>
              <a:off x="173" y="173"/>
              <a:ext cx="86" cy="87"/>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1600">
                <a:solidFill>
                  <a:srgbClr val="666699"/>
                </a:solidFill>
              </a:endParaRPr>
            </a:p>
          </p:txBody>
        </p:sp>
        <p:sp>
          <p:nvSpPr>
            <p:cNvPr id="1038" name="Rectangle 11"/>
            <p:cNvSpPr>
              <a:spLocks noChangeArrowheads="1"/>
            </p:cNvSpPr>
            <p:nvPr/>
          </p:nvSpPr>
          <p:spPr bwMode="auto">
            <a:xfrm>
              <a:off x="83" y="86"/>
              <a:ext cx="89" cy="87"/>
            </a:xfrm>
            <a:prstGeom prst="rect">
              <a:avLst/>
            </a:prstGeom>
            <a:solidFill>
              <a:srgbClr val="0000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2100">
                <a:solidFill>
                  <a:srgbClr val="000000"/>
                </a:solidFill>
              </a:endParaRPr>
            </a:p>
          </p:txBody>
        </p:sp>
        <p:sp>
          <p:nvSpPr>
            <p:cNvPr id="1039" name="Rectangle 12"/>
            <p:cNvSpPr>
              <a:spLocks noChangeArrowheads="1"/>
            </p:cNvSpPr>
            <p:nvPr/>
          </p:nvSpPr>
          <p:spPr bwMode="auto">
            <a:xfrm>
              <a:off x="258" y="171"/>
              <a:ext cx="87" cy="87"/>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1600">
                <a:solidFill>
                  <a:srgbClr val="9999CC"/>
                </a:solidFill>
              </a:endParaRPr>
            </a:p>
          </p:txBody>
        </p:sp>
        <p:sp>
          <p:nvSpPr>
            <p:cNvPr id="1040" name="Rectangle 13"/>
            <p:cNvSpPr>
              <a:spLocks noChangeArrowheads="1"/>
            </p:cNvSpPr>
            <p:nvPr/>
          </p:nvSpPr>
          <p:spPr bwMode="auto">
            <a:xfrm>
              <a:off x="173" y="258"/>
              <a:ext cx="86" cy="86"/>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vi-VN" altLang="vi-VN" sz="1600">
                <a:solidFill>
                  <a:srgbClr val="9999CC"/>
                </a:solidFill>
              </a:endParaRPr>
            </a:p>
          </p:txBody>
        </p:sp>
      </p:grpSp>
    </p:spTree>
    <p:extLst>
      <p:ext uri="{BB962C8B-B14F-4D97-AF65-F5344CB8AC3E}">
        <p14:creationId xmlns:p14="http://schemas.microsoft.com/office/powerpoint/2010/main" val="26738433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2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2">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3">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4">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 lvl="5">
            <p:tnLst>
              <p:par>
                <p:cTn presetID="2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wipe(down)">
                      <p:cBhvr>
                        <p:cTn dur="500"/>
                        <p:tgtEl>
                          <p:spTgt spid="3"/>
                        </p:tgtEl>
                      </p:cBhvr>
                    </p:animEffect>
                  </p:childTnLst>
                </p:cTn>
              </p:par>
            </p:tnLst>
          </p:tmpl>
        </p:tmplLst>
      </p:bldP>
    </p:bldLst>
  </p:timing>
  <p:hf hdr="0" ftr="0" dt="0"/>
  <p:txStyles>
    <p:titleStyle>
      <a:lvl1pPr algn="l" rtl="0" eaLnBrk="1" fontAlgn="base" hangingPunct="1">
        <a:spcBef>
          <a:spcPct val="0"/>
        </a:spcBef>
        <a:spcAft>
          <a:spcPct val="0"/>
        </a:spcAft>
        <a:defRPr sz="4400" b="1" kern="1200">
          <a:solidFill>
            <a:schemeClr val="tx1"/>
          </a:solidFill>
          <a:latin typeface="Arial Narrow" pitchFamily="34" charset="0"/>
          <a:ea typeface="Arial Narrow" pitchFamily="34" charset="0"/>
          <a:cs typeface="Arial" pitchFamily="34" charset="0"/>
        </a:defRPr>
      </a:lvl1pPr>
      <a:lvl2pPr algn="l" rtl="0" eaLnBrk="1" fontAlgn="base" hangingPunct="1">
        <a:spcBef>
          <a:spcPct val="0"/>
        </a:spcBef>
        <a:spcAft>
          <a:spcPct val="0"/>
        </a:spcAft>
        <a:defRPr sz="4000" b="1">
          <a:solidFill>
            <a:schemeClr val="tx1"/>
          </a:solidFill>
          <a:latin typeface="Arial Narrow" pitchFamily="34" charset="0"/>
          <a:ea typeface="Arial Narrow" pitchFamily="34" charset="0"/>
          <a:cs typeface="Arial" charset="0"/>
        </a:defRPr>
      </a:lvl2pPr>
      <a:lvl3pPr algn="l" rtl="0" eaLnBrk="1" fontAlgn="base" hangingPunct="1">
        <a:spcBef>
          <a:spcPct val="0"/>
        </a:spcBef>
        <a:spcAft>
          <a:spcPct val="0"/>
        </a:spcAft>
        <a:defRPr sz="4000" b="1">
          <a:solidFill>
            <a:schemeClr val="tx1"/>
          </a:solidFill>
          <a:latin typeface="Arial Narrow" pitchFamily="34" charset="0"/>
          <a:ea typeface="Arial Narrow" pitchFamily="34" charset="0"/>
          <a:cs typeface="Arial" charset="0"/>
        </a:defRPr>
      </a:lvl3pPr>
      <a:lvl4pPr algn="l" rtl="0" eaLnBrk="1" fontAlgn="base" hangingPunct="1">
        <a:spcBef>
          <a:spcPct val="0"/>
        </a:spcBef>
        <a:spcAft>
          <a:spcPct val="0"/>
        </a:spcAft>
        <a:defRPr sz="4000" b="1">
          <a:solidFill>
            <a:schemeClr val="tx1"/>
          </a:solidFill>
          <a:latin typeface="Arial Narrow" pitchFamily="34" charset="0"/>
          <a:ea typeface="Arial Narrow" pitchFamily="34" charset="0"/>
          <a:cs typeface="Arial" charset="0"/>
        </a:defRPr>
      </a:lvl4pPr>
      <a:lvl5pPr algn="l" rtl="0" eaLnBrk="1" fontAlgn="base" hangingPunct="1">
        <a:spcBef>
          <a:spcPct val="0"/>
        </a:spcBef>
        <a:spcAft>
          <a:spcPct val="0"/>
        </a:spcAft>
        <a:defRPr sz="4000" b="1">
          <a:solidFill>
            <a:schemeClr val="tx1"/>
          </a:solidFill>
          <a:latin typeface="Arial Narrow" pitchFamily="34" charset="0"/>
          <a:ea typeface="Arial Narrow" pitchFamily="34" charset="0"/>
          <a:cs typeface="Arial" charset="0"/>
        </a:defRPr>
      </a:lvl5pPr>
      <a:lvl6pPr marL="457200" algn="ctr" rtl="0" eaLnBrk="1" fontAlgn="base" hangingPunct="1">
        <a:spcBef>
          <a:spcPct val="0"/>
        </a:spcBef>
        <a:spcAft>
          <a:spcPct val="0"/>
        </a:spcAft>
        <a:defRPr sz="4000" b="1">
          <a:solidFill>
            <a:schemeClr val="tx1"/>
          </a:solidFill>
          <a:latin typeface="Calibri" pitchFamily="34" charset="0"/>
        </a:defRPr>
      </a:lvl6pPr>
      <a:lvl7pPr marL="914400" algn="ctr" rtl="0" eaLnBrk="1" fontAlgn="base" hangingPunct="1">
        <a:spcBef>
          <a:spcPct val="0"/>
        </a:spcBef>
        <a:spcAft>
          <a:spcPct val="0"/>
        </a:spcAft>
        <a:defRPr sz="4000" b="1">
          <a:solidFill>
            <a:schemeClr val="tx1"/>
          </a:solidFill>
          <a:latin typeface="Calibri" pitchFamily="34" charset="0"/>
        </a:defRPr>
      </a:lvl7pPr>
      <a:lvl8pPr marL="1371600" algn="ctr" rtl="0" eaLnBrk="1" fontAlgn="base" hangingPunct="1">
        <a:spcBef>
          <a:spcPct val="0"/>
        </a:spcBef>
        <a:spcAft>
          <a:spcPct val="0"/>
        </a:spcAft>
        <a:defRPr sz="4000" b="1">
          <a:solidFill>
            <a:schemeClr val="tx1"/>
          </a:solidFill>
          <a:latin typeface="Calibri" pitchFamily="34" charset="0"/>
        </a:defRPr>
      </a:lvl8pPr>
      <a:lvl9pPr marL="1828800" algn="ctr" rtl="0" eaLnBrk="1" fontAlgn="base" hangingPunct="1">
        <a:spcBef>
          <a:spcPct val="0"/>
        </a:spcBef>
        <a:spcAft>
          <a:spcPct val="0"/>
        </a:spcAft>
        <a:defRPr sz="4000" b="1">
          <a:solidFill>
            <a:schemeClr val="tx1"/>
          </a:solidFill>
          <a:latin typeface="Calibri" pitchFamily="34" charset="0"/>
        </a:defRPr>
      </a:lvl9pPr>
    </p:titleStyle>
    <p:bodyStyle>
      <a:lvl1pPr marL="342900" indent="-342900" algn="l" rtl="0" eaLnBrk="1" fontAlgn="base" hangingPunct="1">
        <a:spcBef>
          <a:spcPts val="800"/>
        </a:spcBef>
        <a:spcAft>
          <a:spcPct val="0"/>
        </a:spcAft>
        <a:buFont typeface="Arial" panose="020B0604020202020204" pitchFamily="34" charset="0"/>
        <a:buChar char="•"/>
        <a:defRPr sz="2600" kern="1200">
          <a:solidFill>
            <a:schemeClr val="tx1"/>
          </a:solidFill>
          <a:latin typeface="Arial" pitchFamily="34" charset="0"/>
          <a:ea typeface="Arial" pitchFamily="34" charset="0"/>
          <a:cs typeface="Arial" pitchFamily="34" charset="0"/>
        </a:defRPr>
      </a:lvl1pPr>
      <a:lvl2pPr marL="742950" indent="-285750" algn="l" rtl="0" eaLnBrk="1" fontAlgn="base" hangingPunct="1">
        <a:spcBef>
          <a:spcPct val="20000"/>
        </a:spcBef>
        <a:spcAft>
          <a:spcPct val="0"/>
        </a:spcAft>
        <a:buFont typeface="Arial" panose="020B0604020202020204" pitchFamily="34" charset="0"/>
        <a:buChar char="–"/>
        <a:defRPr sz="2400" kern="1200">
          <a:solidFill>
            <a:schemeClr val="tx1"/>
          </a:solidFill>
          <a:latin typeface="Arial" pitchFamily="34" charset="0"/>
          <a:ea typeface="Arial" pitchFamily="34" charset="0"/>
          <a:cs typeface="Arial" pitchFamily="34" charset="0"/>
        </a:defRPr>
      </a:lvl2pPr>
      <a:lvl3pPr marL="11430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itchFamily="34" charset="0"/>
          <a:ea typeface="Arial" pitchFamily="34" charset="0"/>
          <a:cs typeface="Arial" pitchFamily="34" charset="0"/>
        </a:defRPr>
      </a:lvl3pPr>
      <a:lvl4pPr marL="1600200" indent="-228600" algn="l" rtl="0" eaLnBrk="1" fontAlgn="base" hangingPunct="1">
        <a:spcBef>
          <a:spcPct val="20000"/>
        </a:spcBef>
        <a:spcAft>
          <a:spcPct val="0"/>
        </a:spcAft>
        <a:buFont typeface="Arial" panose="020B0604020202020204" pitchFamily="34" charset="0"/>
        <a:buChar char="–"/>
        <a:defRPr kern="1200">
          <a:solidFill>
            <a:schemeClr val="tx1"/>
          </a:solidFill>
          <a:latin typeface="Arial" pitchFamily="34" charset="0"/>
          <a:ea typeface="Arial" pitchFamily="34" charset="0"/>
          <a:cs typeface="Arial" pitchFamily="34" charset="0"/>
        </a:defRPr>
      </a:lvl4pPr>
      <a:lvl5pPr marL="2057400" indent="-228600" algn="l" rtl="0" eaLnBrk="1" fontAlgn="base" hangingPunct="1">
        <a:spcBef>
          <a:spcPct val="20000"/>
        </a:spcBef>
        <a:spcAft>
          <a:spcPct val="0"/>
        </a:spcAft>
        <a:buFont typeface="Arial" panose="020B0604020202020204" pitchFamily="34" charset="0"/>
        <a:buChar char="»"/>
        <a:defRPr sz="1600" kern="1200">
          <a:solidFill>
            <a:schemeClr val="tx1"/>
          </a:solidFill>
          <a:latin typeface="Arial" pitchFamily="34" charset="0"/>
          <a:ea typeface="Arial"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4B4BE8F-1AC2-475E-B361-AB4A37300DA6}"/>
              </a:ext>
            </a:extLst>
          </p:cNvPr>
          <p:cNvSpPr>
            <a:spLocks noGrp="1"/>
          </p:cNvSpPr>
          <p:nvPr>
            <p:ph type="ctrTitle"/>
          </p:nvPr>
        </p:nvSpPr>
        <p:spPr/>
        <p:txBody>
          <a:bodyPr/>
          <a:lstStyle/>
          <a:p>
            <a:r>
              <a:rPr lang="en-US" dirty="0"/>
              <a:t>Human-Computer Interaction (HCI) Course</a:t>
            </a:r>
          </a:p>
        </p:txBody>
      </p:sp>
      <p:sp>
        <p:nvSpPr>
          <p:cNvPr id="3" name="Subtitle 2"/>
          <p:cNvSpPr>
            <a:spLocks noGrp="1"/>
          </p:cNvSpPr>
          <p:nvPr>
            <p:ph type="subTitle"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a:t>
            </a:fld>
            <a:endParaRPr lang="en-US" dirty="0"/>
          </a:p>
        </p:txBody>
      </p:sp>
    </p:spTree>
    <p:extLst>
      <p:ext uri="{BB962C8B-B14F-4D97-AF65-F5344CB8AC3E}">
        <p14:creationId xmlns:p14="http://schemas.microsoft.com/office/powerpoint/2010/main" val="378950659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p:txBody>
          <a:bodyPr/>
          <a:lstStyle/>
          <a:p>
            <a:r>
              <a:rPr lang="en-US"/>
              <a:t> Development </a:t>
            </a:r>
            <a:r>
              <a:rPr lang="en-US" dirty="0"/>
              <a:t>history</a:t>
            </a:r>
          </a:p>
        </p:txBody>
      </p:sp>
      <p:sp>
        <p:nvSpPr>
          <p:cNvPr id="6" name="Content Placeholder 5">
            <a:extLst>
              <a:ext uri="{FF2B5EF4-FFF2-40B4-BE49-F238E27FC236}">
                <a16:creationId xmlns:a16="http://schemas.microsoft.com/office/drawing/2014/main" id="{23975CC2-77A5-49A2-910E-74BBAA544C84}"/>
              </a:ext>
            </a:extLst>
          </p:cNvPr>
          <p:cNvSpPr>
            <a:spLocks noGrp="1"/>
          </p:cNvSpPr>
          <p:nvPr>
            <p:ph idx="1"/>
          </p:nvPr>
        </p:nvSpPr>
        <p:spPr/>
        <p:txBody>
          <a:bodyPr>
            <a:normAutofit fontScale="92500" lnSpcReduction="10000"/>
          </a:bodyPr>
          <a:lstStyle/>
          <a:p>
            <a:r>
              <a:rPr lang="en-US" dirty="0"/>
              <a:t>In the early stages of computing, the UI was not taken seriously</a:t>
            </a:r>
          </a:p>
          <a:p>
            <a:r>
              <a:rPr lang="en-US" dirty="0"/>
              <a:t>Early 1970: Appear the concept of the Man Machine Interface (MMI) then changed to the concept of UI</a:t>
            </a:r>
          </a:p>
          <a:p>
            <a:r>
              <a:rPr lang="en-US" dirty="0"/>
              <a:t>In the late 1970 and early 1980: Appear The concept of  “user friendly” appeared for products with good UI</a:t>
            </a:r>
          </a:p>
          <a:p>
            <a:r>
              <a:rPr lang="en-US" dirty="0"/>
              <a:t>1980: Appears the concept of  (HCI - Human Computer Interaction)</a:t>
            </a:r>
          </a:p>
          <a:p>
            <a:pPr lvl="1"/>
            <a:r>
              <a:rPr lang="en-US" dirty="0"/>
              <a:t>Appears HCI in MS Windows with GUI.</a:t>
            </a:r>
          </a:p>
          <a:p>
            <a:r>
              <a:rPr lang="en-US" dirty="0"/>
              <a:t>1990 and 2000: Virtual reality researches, speech recognition, handwriting recognition and their application in HCI input / output design</a:t>
            </a:r>
            <a:endParaRPr lang="vi-VN"/>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2952951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p:txBody>
          <a:bodyPr/>
          <a:lstStyle/>
          <a:p>
            <a:r>
              <a:rPr lang="en-US"/>
              <a:t>Related </a:t>
            </a:r>
            <a:r>
              <a:rPr lang="en-US" dirty="0"/>
              <a:t>fields</a:t>
            </a:r>
          </a:p>
        </p:txBody>
      </p:sp>
      <p:sp>
        <p:nvSpPr>
          <p:cNvPr id="3" name="Content Placeholder 2">
            <a:extLst>
              <a:ext uri="{FF2B5EF4-FFF2-40B4-BE49-F238E27FC236}">
                <a16:creationId xmlns:a16="http://schemas.microsoft.com/office/drawing/2014/main" id="{DD3C72BA-5EC9-43FA-AB68-1338AC17279E}"/>
              </a:ext>
            </a:extLst>
          </p:cNvPr>
          <p:cNvSpPr>
            <a:spLocks noGrp="1"/>
          </p:cNvSpPr>
          <p:nvPr>
            <p:ph idx="1"/>
          </p:nvPr>
        </p:nvSpPr>
        <p:spPr/>
        <p:txBody>
          <a:bodyPr/>
          <a:lstStyle/>
          <a:p>
            <a:pPr lvl="0"/>
            <a:r>
              <a:rPr lang="en-US" dirty="0"/>
              <a:t>HCI uses the knowledge of many different fields</a:t>
            </a:r>
          </a:p>
          <a:p>
            <a:pPr lvl="1"/>
            <a:r>
              <a:rPr lang="en-US" dirty="0"/>
              <a:t>Computer science</a:t>
            </a:r>
          </a:p>
          <a:p>
            <a:pPr lvl="1"/>
            <a:r>
              <a:rPr lang="en-US" dirty="0"/>
              <a:t>Artificial intelligence</a:t>
            </a:r>
          </a:p>
          <a:p>
            <a:pPr lvl="1"/>
            <a:r>
              <a:rPr lang="en-US" dirty="0"/>
              <a:t>Study of language</a:t>
            </a:r>
          </a:p>
          <a:p>
            <a:pPr lvl="1"/>
            <a:r>
              <a:rPr lang="en-US" dirty="0"/>
              <a:t>Philosophy (</a:t>
            </a:r>
            <a:r>
              <a:rPr lang="en-US" dirty="0" err="1"/>
              <a:t>triết</a:t>
            </a:r>
            <a:r>
              <a:rPr lang="en-US"/>
              <a:t> học)</a:t>
            </a:r>
          </a:p>
          <a:p>
            <a:pPr lvl="1"/>
            <a:r>
              <a:rPr lang="en-US"/>
              <a:t>Art</a:t>
            </a:r>
          </a:p>
          <a:p>
            <a:pPr lvl="1"/>
            <a:r>
              <a:rPr lang="en-US"/>
              <a:t>Ergonomics (công thái học)</a:t>
            </a:r>
          </a:p>
          <a:p>
            <a:pPr lvl="2"/>
            <a:r>
              <a:rPr lang="en-US"/>
              <a:t>Improve machine design for easy use by people</a:t>
            </a:r>
          </a:p>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68733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E6E418-86A7-4460-9BA1-1ABA658A0A59}"/>
              </a:ext>
            </a:extLst>
          </p:cNvPr>
          <p:cNvSpPr>
            <a:spLocks noGrp="1"/>
          </p:cNvSpPr>
          <p:nvPr>
            <p:ph type="title"/>
          </p:nvPr>
        </p:nvSpPr>
        <p:spPr/>
        <p:txBody>
          <a:bodyPr/>
          <a:lstStyle/>
          <a:p>
            <a:r>
              <a:rPr lang="en-US"/>
              <a:t>Related fields</a:t>
            </a:r>
          </a:p>
        </p:txBody>
      </p:sp>
      <p:sp>
        <p:nvSpPr>
          <p:cNvPr id="4" name="Slide Number Placeholder 3">
            <a:extLst>
              <a:ext uri="{FF2B5EF4-FFF2-40B4-BE49-F238E27FC236}">
                <a16:creationId xmlns:a16="http://schemas.microsoft.com/office/drawing/2014/main" id="{36139238-40F9-4199-ADF0-DB00F24C7D0E}"/>
              </a:ext>
            </a:extLst>
          </p:cNvPr>
          <p:cNvSpPr>
            <a:spLocks noGrp="1"/>
          </p:cNvSpPr>
          <p:nvPr>
            <p:ph type="sldNum" sz="quarter" idx="12"/>
          </p:nvPr>
        </p:nvSpPr>
        <p:spPr/>
        <p:txBody>
          <a:bodyPr/>
          <a:lstStyle/>
          <a:p>
            <a:fld id="{B6F15528-21DE-4FAA-801E-634DDDAF4B2B}" type="slidenum">
              <a:rPr lang="en-US" smtClean="0"/>
              <a:pPr/>
              <a:t>12</a:t>
            </a:fld>
            <a:endParaRPr lang="en-US"/>
          </a:p>
        </p:txBody>
      </p:sp>
      <p:pic>
        <p:nvPicPr>
          <p:cNvPr id="5122" name="Picture 2" descr="UX design definition">
            <a:extLst>
              <a:ext uri="{FF2B5EF4-FFF2-40B4-BE49-F238E27FC236}">
                <a16:creationId xmlns:a16="http://schemas.microsoft.com/office/drawing/2014/main" id="{436BBA47-2C76-4452-974E-42DC8BE440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28800"/>
            <a:ext cx="5857875"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836378"/>
      </p:ext>
    </p:extLst>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379BA-0B6B-45A7-9732-064B123B3B1E}"/>
              </a:ext>
            </a:extLst>
          </p:cNvPr>
          <p:cNvSpPr>
            <a:spLocks noGrp="1"/>
          </p:cNvSpPr>
          <p:nvPr>
            <p:ph type="title"/>
          </p:nvPr>
        </p:nvSpPr>
        <p:spPr>
          <a:xfrm>
            <a:off x="457200" y="409575"/>
            <a:ext cx="8229600" cy="962025"/>
          </a:xfrm>
        </p:spPr>
        <p:txBody>
          <a:bodyPr/>
          <a:lstStyle/>
          <a:p>
            <a:r>
              <a:rPr lang="en-US"/>
              <a:t>HCI Related fields</a:t>
            </a:r>
          </a:p>
        </p:txBody>
      </p:sp>
      <p:sp>
        <p:nvSpPr>
          <p:cNvPr id="4" name="Slide Number Placeholder 3">
            <a:extLst>
              <a:ext uri="{FF2B5EF4-FFF2-40B4-BE49-F238E27FC236}">
                <a16:creationId xmlns:a16="http://schemas.microsoft.com/office/drawing/2014/main" id="{88B22065-0FAB-469B-A6EA-7E7E7D71CE11}"/>
              </a:ext>
            </a:extLst>
          </p:cNvPr>
          <p:cNvSpPr>
            <a:spLocks noGrp="1"/>
          </p:cNvSpPr>
          <p:nvPr>
            <p:ph type="sldNum" sz="quarter" idx="12"/>
          </p:nvPr>
        </p:nvSpPr>
        <p:spPr/>
        <p:txBody>
          <a:bodyPr/>
          <a:lstStyle/>
          <a:p>
            <a:fld id="{B6F15528-21DE-4FAA-801E-634DDDAF4B2B}" type="slidenum">
              <a:rPr lang="en-US" smtClean="0"/>
              <a:pPr/>
              <a:t>13</a:t>
            </a:fld>
            <a:endParaRPr lang="en-US"/>
          </a:p>
        </p:txBody>
      </p:sp>
      <p:pic>
        <p:nvPicPr>
          <p:cNvPr id="3074" name="Picture 2" descr="Human-computer interaction and related research fields ">
            <a:extLst>
              <a:ext uri="{FF2B5EF4-FFF2-40B4-BE49-F238E27FC236}">
                <a16:creationId xmlns:a16="http://schemas.microsoft.com/office/drawing/2014/main" id="{2DC9DDF7-3870-4271-99F8-F84E7A99EF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1" y="1371600"/>
            <a:ext cx="6268434" cy="5059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70797"/>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3144EC7-AC0F-4391-818A-2B6BDB09A067}"/>
              </a:ext>
            </a:extLst>
          </p:cNvPr>
          <p:cNvSpPr>
            <a:spLocks noGrp="1"/>
          </p:cNvSpPr>
          <p:nvPr>
            <p:ph type="sldNum" sz="quarter" idx="12"/>
          </p:nvPr>
        </p:nvSpPr>
        <p:spPr/>
        <p:txBody>
          <a:bodyPr/>
          <a:lstStyle/>
          <a:p>
            <a:fld id="{B6F15528-21DE-4FAA-801E-634DDDAF4B2B}" type="slidenum">
              <a:rPr lang="en-US" smtClean="0"/>
              <a:pPr/>
              <a:t>14</a:t>
            </a:fld>
            <a:endParaRPr lang="en-US"/>
          </a:p>
        </p:txBody>
      </p:sp>
      <p:pic>
        <p:nvPicPr>
          <p:cNvPr id="4098" name="Picture 2" descr="Human Computer Interaction - brief intro | The Encyclopedia of Human-Computer  Interaction, 2nd Ed.">
            <a:extLst>
              <a:ext uri="{FF2B5EF4-FFF2-40B4-BE49-F238E27FC236}">
                <a16:creationId xmlns:a16="http://schemas.microsoft.com/office/drawing/2014/main" id="{B7AF4EB0-BB09-4A8A-8D39-68CF2663739A}"/>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914400" y="212724"/>
            <a:ext cx="7239000" cy="6341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941378"/>
      </p:ext>
    </p:extLst>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p:txBody>
          <a:bodyPr/>
          <a:lstStyle/>
          <a:p>
            <a:r>
              <a:rPr lang="en-US"/>
              <a:t>Why we have to research HCI</a:t>
            </a:r>
          </a:p>
        </p:txBody>
      </p:sp>
      <p:sp>
        <p:nvSpPr>
          <p:cNvPr id="6" name="Content Placeholder 5">
            <a:extLst>
              <a:ext uri="{FF2B5EF4-FFF2-40B4-BE49-F238E27FC236}">
                <a16:creationId xmlns:a16="http://schemas.microsoft.com/office/drawing/2014/main" id="{88056EF2-D379-4E2D-AEB4-EBEAE4B838B7}"/>
              </a:ext>
            </a:extLst>
          </p:cNvPr>
          <p:cNvSpPr>
            <a:spLocks noGrp="1"/>
          </p:cNvSpPr>
          <p:nvPr>
            <p:ph idx="1"/>
          </p:nvPr>
        </p:nvSpPr>
        <p:spPr/>
        <p:txBody>
          <a:bodyPr>
            <a:normAutofit fontScale="92500"/>
          </a:bodyPr>
          <a:lstStyle/>
          <a:p>
            <a:r>
              <a:rPr lang="en-US"/>
              <a:t>UI is the place to communicate between users and computers. Cannot access the computer without the UI.</a:t>
            </a:r>
          </a:p>
          <a:p>
            <a:r>
              <a:rPr lang="en-US"/>
              <a:t>In Programming</a:t>
            </a:r>
            <a:r>
              <a:rPr lang="vi-VN"/>
              <a:t>:</a:t>
            </a:r>
          </a:p>
          <a:p>
            <a:pPr lvl="1"/>
            <a:r>
              <a:rPr lang="en-US"/>
              <a:t>A large part of the code relates to the interface</a:t>
            </a:r>
          </a:p>
          <a:p>
            <a:pPr lvl="1"/>
            <a:r>
              <a:rPr lang="en-US"/>
              <a:t>If the wrong interface design =&gt; must do it again</a:t>
            </a:r>
          </a:p>
          <a:p>
            <a:pPr lvl="1"/>
            <a:r>
              <a:rPr lang="en-US"/>
              <a:t>If it cannot be fixed =&gt; the user must use a bad interface</a:t>
            </a:r>
          </a:p>
          <a:p>
            <a:pPr lvl="1"/>
            <a:r>
              <a:rPr lang="en-US"/>
              <a:t>Good interface design =&gt; reduced programming time</a:t>
            </a:r>
            <a:endParaRPr lang="vi-VN"/>
          </a:p>
          <a:p>
            <a:r>
              <a:rPr lang="en-US"/>
              <a:t>User satisfied</a:t>
            </a:r>
          </a:p>
          <a:p>
            <a:pPr lvl="1"/>
            <a:r>
              <a:rPr lang="en-US"/>
              <a:t>Create products of higher quality. Users save time when using the interface, so they can focus on the main task.</a:t>
            </a:r>
          </a:p>
          <a:p>
            <a:pPr lvl="1"/>
            <a:r>
              <a:rPr lang="en-US"/>
              <a:t>For example: search data, text format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676907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p:txBody>
          <a:bodyPr/>
          <a:lstStyle/>
          <a:p>
            <a:r>
              <a:rPr lang="en-US"/>
              <a:t>Why we have to research HCI</a:t>
            </a:r>
          </a:p>
        </p:txBody>
      </p:sp>
      <p:sp>
        <p:nvSpPr>
          <p:cNvPr id="6" name="Content Placeholder 5">
            <a:extLst>
              <a:ext uri="{FF2B5EF4-FFF2-40B4-BE49-F238E27FC236}">
                <a16:creationId xmlns:a16="http://schemas.microsoft.com/office/drawing/2014/main" id="{696B0E1B-A146-4495-966E-237A650DE755}"/>
              </a:ext>
            </a:extLst>
          </p:cNvPr>
          <p:cNvSpPr>
            <a:spLocks noGrp="1"/>
          </p:cNvSpPr>
          <p:nvPr>
            <p:ph idx="1"/>
          </p:nvPr>
        </p:nvSpPr>
        <p:spPr/>
        <p:txBody>
          <a:bodyPr/>
          <a:lstStyle/>
          <a:p>
            <a:r>
              <a:rPr lang="en-US"/>
              <a:t>Increase the ability to sell products</a:t>
            </a:r>
          </a:p>
          <a:p>
            <a:pPr lvl="1"/>
            <a:r>
              <a:rPr lang="en-US"/>
              <a:t>DOS is not comparable with other operating systems at the same time</a:t>
            </a:r>
          </a:p>
          <a:p>
            <a:pPr lvl="1"/>
            <a:r>
              <a:rPr lang="en-US"/>
              <a:t>Windows and Explorer give Microsoft huge profits</a:t>
            </a:r>
          </a:p>
          <a:p>
            <a:pPr lvl="1"/>
            <a:r>
              <a:rPr lang="en-US"/>
              <a:t>Windows is reproduced from the Macintosh interface !!!</a:t>
            </a:r>
          </a:p>
          <a:p>
            <a:pPr lvl="1"/>
            <a:r>
              <a:rPr lang="en-US"/>
              <a:t>Macintosh interface copied from Bravo - developed at Xerox PARC !!!</a:t>
            </a:r>
          </a:p>
          <a:p>
            <a:r>
              <a:rPr lang="en-US"/>
              <a:t>Nice interface, easy to get contracts</a:t>
            </a:r>
          </a:p>
          <a:p>
            <a:r>
              <a:rPr lang="en-US"/>
              <a:t>Bad interfaces may be removed at the beginning, no matter how good the program</a:t>
            </a:r>
          </a:p>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080594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p:txBody>
          <a:bodyPr/>
          <a:lstStyle/>
          <a:p>
            <a:pPr rtl="0"/>
            <a:r>
              <a:rPr lang="en-US" sz="3600"/>
              <a:t>Research content of HCI</a:t>
            </a:r>
            <a:endParaRPr lang="en-US" sz="3600" kern="1200"/>
          </a:p>
        </p:txBody>
      </p:sp>
      <p:sp>
        <p:nvSpPr>
          <p:cNvPr id="4" name="Slide Number Placeholder 3"/>
          <p:cNvSpPr>
            <a:spLocks noGrp="1"/>
          </p:cNvSpPr>
          <p:nvPr>
            <p:ph type="sldNum" sz="quarter" idx="12"/>
          </p:nvPr>
        </p:nvSpPr>
        <p:spPr/>
        <p:txBody>
          <a:bodyPr/>
          <a:lstStyle/>
          <a:p>
            <a:fld id="{B6F15528-21DE-4FAA-801E-634DDDAF4B2B}" type="slidenum">
              <a:rPr lang="en-US" smtClean="0"/>
              <a:t>17</a:t>
            </a:fld>
            <a:endParaRPr lang="en-US"/>
          </a:p>
        </p:txBody>
      </p:sp>
      <p:sp>
        <p:nvSpPr>
          <p:cNvPr id="7" name="object 3"/>
          <p:cNvSpPr/>
          <p:nvPr/>
        </p:nvSpPr>
        <p:spPr>
          <a:xfrm>
            <a:off x="571500" y="1371600"/>
            <a:ext cx="8001000" cy="49530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76315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p:txBody>
          <a:bodyPr/>
          <a:lstStyle/>
          <a:p>
            <a:r>
              <a:rPr lang="en-US"/>
              <a:t>Ergonomic in HCI</a:t>
            </a:r>
          </a:p>
        </p:txBody>
      </p:sp>
      <p:sp>
        <p:nvSpPr>
          <p:cNvPr id="3" name="Content Placeholder 2">
            <a:extLst>
              <a:ext uri="{FF2B5EF4-FFF2-40B4-BE49-F238E27FC236}">
                <a16:creationId xmlns:a16="http://schemas.microsoft.com/office/drawing/2014/main" id="{F0093227-A95D-8772-95E4-61D980573D50}"/>
              </a:ext>
            </a:extLst>
          </p:cNvPr>
          <p:cNvSpPr>
            <a:spLocks noGrp="1"/>
          </p:cNvSpPr>
          <p:nvPr>
            <p:ph sz="half" idx="2"/>
          </p:nvPr>
        </p:nvSpPr>
        <p:spPr>
          <a:xfrm>
            <a:off x="3733800" y="1524000"/>
            <a:ext cx="5105400" cy="4648200"/>
          </a:xfrm>
        </p:spPr>
        <p:txBody>
          <a:bodyPr>
            <a:normAutofit lnSpcReduction="10000"/>
          </a:bodyPr>
          <a:lstStyle/>
          <a:p>
            <a:r>
              <a:rPr lang="en-US"/>
              <a:t>Ergonomics (or human factors) is the scientific discipline concerned with the understanding of interactions among humans and other elements of a system, and the profession that applies theory, principles, data and methods to design to optimize human well-being and overall system performance. (International Ergonomics Association)</a:t>
            </a:r>
          </a:p>
        </p:txBody>
      </p:sp>
      <p:pic>
        <p:nvPicPr>
          <p:cNvPr id="4" name="Picture 2" descr="C:\Users\Admin\Desktop\Computer_Workstation_Variables.jpg">
            <a:extLst>
              <a:ext uri="{FF2B5EF4-FFF2-40B4-BE49-F238E27FC236}">
                <a16:creationId xmlns:a16="http://schemas.microsoft.com/office/drawing/2014/main" id="{64D0CDB9-494E-BEF2-31F5-ACCBF6DDD0AA}"/>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71948" y="1524000"/>
            <a:ext cx="3090558"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987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p:txBody>
          <a:bodyPr/>
          <a:lstStyle/>
          <a:p>
            <a:r>
              <a:rPr lang="en-US"/>
              <a:t> Factors of interest</a:t>
            </a:r>
          </a:p>
        </p:txBody>
      </p:sp>
      <p:sp>
        <p:nvSpPr>
          <p:cNvPr id="6" name="Content Placeholder 5">
            <a:extLst>
              <a:ext uri="{FF2B5EF4-FFF2-40B4-BE49-F238E27FC236}">
                <a16:creationId xmlns:a16="http://schemas.microsoft.com/office/drawing/2014/main" id="{276F93B0-785F-43EF-A0D4-4FBE031A5E60}"/>
              </a:ext>
            </a:extLst>
          </p:cNvPr>
          <p:cNvSpPr>
            <a:spLocks noGrp="1"/>
          </p:cNvSpPr>
          <p:nvPr>
            <p:ph idx="1"/>
          </p:nvPr>
        </p:nvSpPr>
        <p:spPr/>
        <p:txBody>
          <a:bodyPr/>
          <a:lstStyle/>
          <a:p>
            <a:pPr marL="0" indent="0">
              <a:buNone/>
            </a:pPr>
            <a:r>
              <a:rPr lang="en-US"/>
              <a:t>When designing a HCI, interest the factors</a:t>
            </a:r>
          </a:p>
          <a:p>
            <a:r>
              <a:rPr lang="en-US"/>
              <a:t>Organizational elements: Training, job design, policies, roles and job organization</a:t>
            </a:r>
          </a:p>
          <a:p>
            <a:r>
              <a:rPr lang="en-US"/>
              <a:t>Environmental factors (noise, lighting, ...)</a:t>
            </a:r>
          </a:p>
          <a:p>
            <a:r>
              <a:rPr lang="en-US"/>
              <a:t>Health and safety factors: stress, headache, muscle fatigue</a:t>
            </a:r>
          </a:p>
          <a:p>
            <a:r>
              <a:rPr lang="en-US"/>
              <a:t>Users: Motivation, satisfaction, enjoyment, experience level, ...</a:t>
            </a:r>
          </a:p>
          <a:p>
            <a:r>
              <a:rPr lang="en-US"/>
              <a:t>Convenient factors: Sitting posture, equipment arrangement, ...</a:t>
            </a:r>
            <a:endParaRPr lang="vi-VN"/>
          </a:p>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998678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specific objectives</a:t>
            </a:r>
          </a:p>
        </p:txBody>
      </p:sp>
      <p:sp>
        <p:nvSpPr>
          <p:cNvPr id="3" name="Content Placeholder 2"/>
          <p:cNvSpPr>
            <a:spLocks noGrp="1"/>
          </p:cNvSpPr>
          <p:nvPr>
            <p:ph idx="1"/>
          </p:nvPr>
        </p:nvSpPr>
        <p:spPr/>
        <p:txBody>
          <a:bodyPr>
            <a:normAutofit fontScale="92500" lnSpcReduction="10000"/>
          </a:bodyPr>
          <a:lstStyle/>
          <a:p>
            <a:r>
              <a:rPr lang="en-US" dirty="0"/>
              <a:t>Understand the many considerations that must be applied to the interface and screen design process.</a:t>
            </a:r>
          </a:p>
          <a:p>
            <a:r>
              <a:rPr lang="en-US" dirty="0"/>
              <a:t>Understand the rationale and rules for an effective interface design methodology.</a:t>
            </a:r>
          </a:p>
          <a:p>
            <a:r>
              <a:rPr lang="en-US" dirty="0"/>
              <a:t>Identify the components of graphical and Web interfaces and screens, including windows, menus, and controls.</a:t>
            </a:r>
          </a:p>
          <a:p>
            <a:r>
              <a:rPr lang="en-US" dirty="0"/>
              <a:t>Design and organize graphical screens and Web pages to encourage the fastest and most accurate comprehension and execution of screen features.</a:t>
            </a:r>
          </a:p>
          <a:p>
            <a:r>
              <a:rPr lang="en-US" dirty="0"/>
              <a:t>Choose screen colors and design screen icons.</a:t>
            </a:r>
          </a:p>
          <a:p>
            <a:r>
              <a:rPr lang="en-US" dirty="0"/>
              <a:t>Perform the User Interface design process, including interface development and testing.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675849602"/>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p:txBody>
          <a:bodyPr/>
          <a:lstStyle/>
          <a:p>
            <a:r>
              <a:rPr lang="en-US"/>
              <a:t>Factors of interest (cont..)</a:t>
            </a:r>
            <a:endParaRPr lang="en-US" dirty="0"/>
          </a:p>
        </p:txBody>
      </p:sp>
      <p:sp>
        <p:nvSpPr>
          <p:cNvPr id="5" name="Content Placeholder 4">
            <a:extLst>
              <a:ext uri="{FF2B5EF4-FFF2-40B4-BE49-F238E27FC236}">
                <a16:creationId xmlns:a16="http://schemas.microsoft.com/office/drawing/2014/main" id="{14FD5479-284B-41FB-A4DC-C75D00527A4F}"/>
              </a:ext>
            </a:extLst>
          </p:cNvPr>
          <p:cNvSpPr>
            <a:spLocks noGrp="1"/>
          </p:cNvSpPr>
          <p:nvPr>
            <p:ph idx="1"/>
          </p:nvPr>
        </p:nvSpPr>
        <p:spPr/>
        <p:txBody>
          <a:bodyPr/>
          <a:lstStyle/>
          <a:p>
            <a:r>
              <a:rPr lang="en-US"/>
              <a:t>When designing a HCI, consider the factors</a:t>
            </a:r>
          </a:p>
          <a:p>
            <a:pPr lvl="1"/>
            <a:r>
              <a:rPr lang="en-US"/>
              <a:t>User interface: I / O devices, using colors, symbols, commands, graphics, natural language, multimedia</a:t>
            </a:r>
          </a:p>
          <a:p>
            <a:pPr lvl="1"/>
            <a:r>
              <a:rPr lang="en-US"/>
              <a:t>Mission elements: Ease, complexity, new, job allocation, skills, ...</a:t>
            </a:r>
          </a:p>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20586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p:txBody>
          <a:bodyPr/>
          <a:lstStyle/>
          <a:p>
            <a:r>
              <a:rPr lang="en-US"/>
              <a:t>Who participates in developing HCI</a:t>
            </a:r>
          </a:p>
        </p:txBody>
      </p:sp>
      <p:sp>
        <p:nvSpPr>
          <p:cNvPr id="5" name="Content Placeholder 4">
            <a:extLst>
              <a:ext uri="{FF2B5EF4-FFF2-40B4-BE49-F238E27FC236}">
                <a16:creationId xmlns:a16="http://schemas.microsoft.com/office/drawing/2014/main" id="{60FC6080-E300-4967-8DA6-9267FCE32A6A}"/>
              </a:ext>
            </a:extLst>
          </p:cNvPr>
          <p:cNvSpPr>
            <a:spLocks noGrp="1"/>
          </p:cNvSpPr>
          <p:nvPr>
            <p:ph idx="1"/>
          </p:nvPr>
        </p:nvSpPr>
        <p:spPr/>
        <p:txBody>
          <a:bodyPr/>
          <a:lstStyle/>
          <a:p>
            <a:pPr lvl="0"/>
            <a:r>
              <a:rPr lang="en-US"/>
              <a:t>Graphic designer</a:t>
            </a:r>
          </a:p>
          <a:p>
            <a:pPr lvl="0"/>
            <a:r>
              <a:rPr lang="en-US"/>
              <a:t>Interactive designer / interface</a:t>
            </a:r>
          </a:p>
          <a:p>
            <a:pPr lvl="0"/>
            <a:r>
              <a:rPr lang="en-US"/>
              <a:t>Person making technical documents</a:t>
            </a:r>
          </a:p>
          <a:p>
            <a:pPr lvl="0"/>
            <a:r>
              <a:rPr lang="en-US"/>
              <a:t>Marketing staff</a:t>
            </a:r>
          </a:p>
          <a:p>
            <a:pPr lvl="0"/>
            <a:r>
              <a:rPr lang="en-US"/>
              <a:t>Test engineer</a:t>
            </a:r>
          </a:p>
          <a:p>
            <a:pPr lvl="0"/>
            <a:r>
              <a:rPr lang="en-US"/>
              <a:t>Software engineer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207113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p:txBody>
          <a:bodyPr/>
          <a:lstStyle/>
          <a:p>
            <a:r>
              <a:rPr lang="en-US"/>
              <a:t> Human Computer Interaction</a:t>
            </a:r>
          </a:p>
        </p:txBody>
      </p:sp>
      <p:sp>
        <p:nvSpPr>
          <p:cNvPr id="4" name="Slide Number Placeholder 3"/>
          <p:cNvSpPr>
            <a:spLocks noGrp="1"/>
          </p:cNvSpPr>
          <p:nvPr>
            <p:ph type="sldNum" sz="quarter" idx="12"/>
          </p:nvPr>
        </p:nvSpPr>
        <p:spPr/>
        <p:txBody>
          <a:bodyPr/>
          <a:lstStyle/>
          <a:p>
            <a:fld id="{B6F15528-21DE-4FAA-801E-634DDDAF4B2B}" type="slidenum">
              <a:rPr lang="en-US" smtClean="0"/>
              <a:t>22</a:t>
            </a:fld>
            <a:endParaRPr lang="en-US"/>
          </a:p>
        </p:txBody>
      </p:sp>
      <p:pic>
        <p:nvPicPr>
          <p:cNvPr id="9" name="Picture 2" descr="C:\Users\Admin\Desktop\minimal-mobile-human-computer-interaction-7-638.jpg">
            <a:extLst>
              <a:ext uri="{FF2B5EF4-FFF2-40B4-BE49-F238E27FC236}">
                <a16:creationId xmlns:a16="http://schemas.microsoft.com/office/drawing/2014/main" id="{389B242B-A6E2-4F83-B40C-C27B4286E69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530524"/>
            <a:ext cx="7315200" cy="4529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633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User Interface </a:t>
            </a:r>
            <a:r>
              <a:rPr lang="en-US" b="1"/>
              <a:t>design</a:t>
            </a:r>
            <a:endParaRPr lang="en-US"/>
          </a:p>
        </p:txBody>
      </p:sp>
      <p:sp>
        <p:nvSpPr>
          <p:cNvPr id="3" name="Content Placeholder 2"/>
          <p:cNvSpPr>
            <a:spLocks noGrp="1"/>
          </p:cNvSpPr>
          <p:nvPr>
            <p:ph idx="1"/>
          </p:nvPr>
        </p:nvSpPr>
        <p:spPr>
          <a:xfrm>
            <a:off x="457200" y="1523999"/>
            <a:ext cx="8229600" cy="4924425"/>
          </a:xfrm>
        </p:spPr>
        <p:txBody>
          <a:bodyPr>
            <a:normAutofit fontScale="92500" lnSpcReduction="10000"/>
          </a:bodyPr>
          <a:lstStyle/>
          <a:p>
            <a:r>
              <a:rPr lang="en-US" b="1"/>
              <a:t>User interface design </a:t>
            </a:r>
            <a:r>
              <a:rPr lang="en-US"/>
              <a:t>is a </a:t>
            </a:r>
            <a:r>
              <a:rPr lang="en-US" i="1"/>
              <a:t>subset of a field of study called human-computer interaction </a:t>
            </a:r>
            <a:r>
              <a:rPr lang="en-US"/>
              <a:t>(HCI).</a:t>
            </a:r>
          </a:p>
          <a:p>
            <a:r>
              <a:rPr lang="en-US"/>
              <a:t>The </a:t>
            </a:r>
            <a:r>
              <a:rPr lang="en-US" b="1" dirty="0"/>
              <a:t>user interface </a:t>
            </a:r>
            <a:r>
              <a:rPr lang="en-US" dirty="0"/>
              <a:t>is the part of a computer and its software that people can see, hear, touch, talk to, or understand or direct. </a:t>
            </a:r>
          </a:p>
          <a:p>
            <a:r>
              <a:rPr lang="en-US" dirty="0"/>
              <a:t>The </a:t>
            </a:r>
            <a:r>
              <a:rPr lang="en-US" b="1" dirty="0"/>
              <a:t>user interface </a:t>
            </a:r>
            <a:r>
              <a:rPr lang="en-US" dirty="0"/>
              <a:t>has essentially two components: input and output. </a:t>
            </a:r>
          </a:p>
          <a:p>
            <a:pPr lvl="1"/>
            <a:r>
              <a:rPr lang="en-US" b="1" i="1" dirty="0"/>
              <a:t>Input</a:t>
            </a:r>
            <a:r>
              <a:rPr lang="en-US" i="1" dirty="0"/>
              <a:t> </a:t>
            </a:r>
            <a:r>
              <a:rPr lang="en-US" dirty="0"/>
              <a:t>is how a person communicates his or her needs</a:t>
            </a:r>
            <a:br>
              <a:rPr lang="en-US" dirty="0"/>
            </a:br>
            <a:r>
              <a:rPr lang="en-US" dirty="0"/>
              <a:t>or desires to the computer</a:t>
            </a:r>
            <a:r>
              <a:rPr lang="en-US"/>
              <a:t>. </a:t>
            </a:r>
          </a:p>
          <a:p>
            <a:pPr lvl="2"/>
            <a:r>
              <a:rPr lang="en-US"/>
              <a:t>Common input components: the keyboard, mouse, and one’s voice (for spoken instructions). </a:t>
            </a:r>
          </a:p>
          <a:p>
            <a:pPr lvl="1"/>
            <a:r>
              <a:rPr lang="en-US" b="1" i="1"/>
              <a:t>Output</a:t>
            </a:r>
            <a:r>
              <a:rPr lang="en-US" i="1"/>
              <a:t> </a:t>
            </a:r>
            <a:r>
              <a:rPr lang="en-US" dirty="0"/>
              <a:t>is how the computer conveys the results of its computations and requirements to the user. </a:t>
            </a:r>
          </a:p>
          <a:p>
            <a:pPr lvl="2"/>
            <a:r>
              <a:rPr lang="en-US" dirty="0"/>
              <a:t>Display screen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456490663"/>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importance of Good Design</a:t>
            </a:r>
          </a:p>
        </p:txBody>
      </p:sp>
      <p:sp>
        <p:nvSpPr>
          <p:cNvPr id="3" name="Content Placeholder 2"/>
          <p:cNvSpPr>
            <a:spLocks noGrp="1"/>
          </p:cNvSpPr>
          <p:nvPr>
            <p:ph idx="1"/>
          </p:nvPr>
        </p:nvSpPr>
        <p:spPr/>
        <p:txBody>
          <a:bodyPr>
            <a:normAutofit lnSpcReduction="10000"/>
          </a:bodyPr>
          <a:lstStyle/>
          <a:p>
            <a:r>
              <a:rPr lang="en-US" dirty="0"/>
              <a:t>Proper interface design will provide a mix of well-designed </a:t>
            </a:r>
            <a:r>
              <a:rPr lang="en-US" b="1" dirty="0"/>
              <a:t>input</a:t>
            </a:r>
            <a:r>
              <a:rPr lang="en-US" dirty="0"/>
              <a:t> and </a:t>
            </a:r>
            <a:r>
              <a:rPr lang="en-US" b="1" dirty="0"/>
              <a:t>output</a:t>
            </a:r>
            <a:r>
              <a:rPr lang="en-US" dirty="0"/>
              <a:t> mechanisms that satisfy the user’s needs, capabilities, and limitations in the most effective way possible</a:t>
            </a:r>
            <a:r>
              <a:rPr lang="en-US"/>
              <a:t>. </a:t>
            </a:r>
          </a:p>
          <a:p>
            <a:r>
              <a:rPr lang="en-US"/>
              <a:t>A screen’s layout and appearance affect a person in a variety of ways. </a:t>
            </a:r>
          </a:p>
          <a:p>
            <a:pPr lvl="1"/>
            <a:r>
              <a:rPr lang="en-US"/>
              <a:t>If they are confusing and inefficient, people will have greater difficulty in doing their jobs and will make more mistakes. </a:t>
            </a:r>
          </a:p>
          <a:p>
            <a:pPr lvl="1"/>
            <a:r>
              <a:rPr lang="en-US" b="1"/>
              <a:t>Poor design </a:t>
            </a:r>
            <a:r>
              <a:rPr lang="en-US"/>
              <a:t>may even chase some people away from a system permanently. It can also lead to aggravation, frustration, and increased stress.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889074530"/>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9CAA3-8A35-466A-98D3-209A46223759}"/>
              </a:ext>
            </a:extLst>
          </p:cNvPr>
          <p:cNvSpPr>
            <a:spLocks noGrp="1"/>
          </p:cNvSpPr>
          <p:nvPr>
            <p:ph type="title"/>
          </p:nvPr>
        </p:nvSpPr>
        <p:spPr>
          <a:xfrm>
            <a:off x="457200" y="409575"/>
            <a:ext cx="8229600" cy="962025"/>
          </a:xfrm>
        </p:spPr>
        <p:txBody>
          <a:bodyPr/>
          <a:lstStyle/>
          <a:p>
            <a:r>
              <a:rPr lang="en-US"/>
              <a:t>User Experience (UX)</a:t>
            </a:r>
          </a:p>
        </p:txBody>
      </p:sp>
      <p:sp>
        <p:nvSpPr>
          <p:cNvPr id="3" name="Content Placeholder 2">
            <a:extLst>
              <a:ext uri="{FF2B5EF4-FFF2-40B4-BE49-F238E27FC236}">
                <a16:creationId xmlns:a16="http://schemas.microsoft.com/office/drawing/2014/main" id="{B5B7C0B3-349D-41A1-B5A2-CA70C4813F5D}"/>
              </a:ext>
            </a:extLst>
          </p:cNvPr>
          <p:cNvSpPr>
            <a:spLocks noGrp="1"/>
          </p:cNvSpPr>
          <p:nvPr>
            <p:ph idx="1"/>
          </p:nvPr>
        </p:nvSpPr>
        <p:spPr>
          <a:xfrm>
            <a:off x="457200" y="1524000"/>
            <a:ext cx="8229600" cy="4648200"/>
          </a:xfrm>
        </p:spPr>
        <p:txBody>
          <a:bodyPr/>
          <a:lstStyle/>
          <a:p>
            <a:r>
              <a:rPr lang="en-US"/>
              <a:t>"User experience" encompasses all aspects of the end-user's interaction with the company, its services, and its products.</a:t>
            </a:r>
          </a:p>
          <a:p>
            <a:r>
              <a:rPr lang="en-US"/>
              <a:t>User experience (UX) design is the process design teams use to create products that provide meaningful and relevant experiences to users. </a:t>
            </a:r>
          </a:p>
          <a:p>
            <a:r>
              <a:rPr lang="en-US"/>
              <a:t>UX design involves the design of the entire process of acquiring and integrating the product, including aspects of branding, design, usability and function.</a:t>
            </a:r>
          </a:p>
        </p:txBody>
      </p:sp>
      <p:sp>
        <p:nvSpPr>
          <p:cNvPr id="4" name="Slide Number Placeholder 3">
            <a:extLst>
              <a:ext uri="{FF2B5EF4-FFF2-40B4-BE49-F238E27FC236}">
                <a16:creationId xmlns:a16="http://schemas.microsoft.com/office/drawing/2014/main" id="{63AEEF88-A2B6-41B7-9AD2-4A3A03A0E337}"/>
              </a:ext>
            </a:extLst>
          </p:cNvPr>
          <p:cNvSpPr>
            <a:spLocks noGrp="1"/>
          </p:cNvSpPr>
          <p:nvPr>
            <p:ph type="sldNum" sz="quarter" idx="12"/>
          </p:nvPr>
        </p:nvSpPr>
        <p:spPr>
          <a:xfrm>
            <a:off x="6553200" y="6324600"/>
            <a:ext cx="2133600" cy="320675"/>
          </a:xfrm>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411292263"/>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16A9-11AD-4FE9-AB9C-6D6F15394E56}"/>
              </a:ext>
            </a:extLst>
          </p:cNvPr>
          <p:cNvSpPr>
            <a:spLocks noGrp="1"/>
          </p:cNvSpPr>
          <p:nvPr>
            <p:ph type="title"/>
          </p:nvPr>
        </p:nvSpPr>
        <p:spPr/>
        <p:txBody>
          <a:bodyPr/>
          <a:lstStyle/>
          <a:p>
            <a:r>
              <a:rPr lang="en-US"/>
              <a:t>Difference between UX and UI?</a:t>
            </a:r>
          </a:p>
        </p:txBody>
      </p:sp>
      <p:sp>
        <p:nvSpPr>
          <p:cNvPr id="3" name="Content Placeholder 2">
            <a:extLst>
              <a:ext uri="{FF2B5EF4-FFF2-40B4-BE49-F238E27FC236}">
                <a16:creationId xmlns:a16="http://schemas.microsoft.com/office/drawing/2014/main" id="{632E73F1-B536-4145-87AA-765DAB9B1EFF}"/>
              </a:ext>
            </a:extLst>
          </p:cNvPr>
          <p:cNvSpPr>
            <a:spLocks noGrp="1"/>
          </p:cNvSpPr>
          <p:nvPr>
            <p:ph idx="1"/>
          </p:nvPr>
        </p:nvSpPr>
        <p:spPr/>
        <p:txBody>
          <a:bodyPr/>
          <a:lstStyle/>
          <a:p>
            <a:r>
              <a:rPr lang="en-US"/>
              <a:t>UX (user experience) and UI (user interface) are two interdependent terms. </a:t>
            </a:r>
          </a:p>
          <a:p>
            <a:r>
              <a:rPr lang="en-US"/>
              <a:t>UI generally deals with the interaction between users and computer systems, software and applications. </a:t>
            </a:r>
          </a:p>
          <a:p>
            <a:r>
              <a:rPr lang="en-US"/>
              <a:t>UX deals more generally with a user’s overall experience with a brand, product or service. </a:t>
            </a:r>
          </a:p>
          <a:p>
            <a:endParaRPr lang="en-US"/>
          </a:p>
        </p:txBody>
      </p:sp>
      <p:sp>
        <p:nvSpPr>
          <p:cNvPr id="4" name="Slide Number Placeholder 3">
            <a:extLst>
              <a:ext uri="{FF2B5EF4-FFF2-40B4-BE49-F238E27FC236}">
                <a16:creationId xmlns:a16="http://schemas.microsoft.com/office/drawing/2014/main" id="{25822462-A7B1-4DAC-99CB-C42058EC926F}"/>
              </a:ext>
            </a:extLst>
          </p:cNvPr>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569171629"/>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1E921-30C5-32E5-8604-F60230156678}"/>
              </a:ext>
            </a:extLst>
          </p:cNvPr>
          <p:cNvSpPr>
            <a:spLocks noGrp="1"/>
          </p:cNvSpPr>
          <p:nvPr>
            <p:ph type="title"/>
          </p:nvPr>
        </p:nvSpPr>
        <p:spPr>
          <a:xfrm>
            <a:off x="457200" y="409575"/>
            <a:ext cx="8229600" cy="962025"/>
          </a:xfrm>
        </p:spPr>
        <p:txBody>
          <a:bodyPr/>
          <a:lstStyle/>
          <a:p>
            <a:r>
              <a:rPr lang="en-US"/>
              <a:t>Difference between UX and UI?</a:t>
            </a:r>
          </a:p>
        </p:txBody>
      </p:sp>
      <p:sp>
        <p:nvSpPr>
          <p:cNvPr id="6" name="Content Placeholder 5">
            <a:extLst>
              <a:ext uri="{FF2B5EF4-FFF2-40B4-BE49-F238E27FC236}">
                <a16:creationId xmlns:a16="http://schemas.microsoft.com/office/drawing/2014/main" id="{CC428F9A-2AD9-566E-CFEA-47F10A1AC6D1}"/>
              </a:ext>
            </a:extLst>
          </p:cNvPr>
          <p:cNvSpPr>
            <a:spLocks noGrp="1"/>
          </p:cNvSpPr>
          <p:nvPr>
            <p:ph sz="half" idx="1"/>
          </p:nvPr>
        </p:nvSpPr>
        <p:spPr>
          <a:xfrm>
            <a:off x="457200" y="1524000"/>
            <a:ext cx="4038600" cy="4648200"/>
          </a:xfrm>
        </p:spPr>
        <p:txBody>
          <a:bodyPr/>
          <a:lstStyle/>
          <a:p>
            <a:r>
              <a:rPr lang="en-US"/>
              <a:t>UX relates to how a user feels whenever they interact with a product or service. </a:t>
            </a:r>
          </a:p>
          <a:p>
            <a:r>
              <a:rPr lang="en-US"/>
              <a:t>it’s the ease and user-friendliness of the interaction as a whole.</a:t>
            </a:r>
          </a:p>
        </p:txBody>
      </p:sp>
      <p:sp>
        <p:nvSpPr>
          <p:cNvPr id="7" name="Content Placeholder 6">
            <a:extLst>
              <a:ext uri="{FF2B5EF4-FFF2-40B4-BE49-F238E27FC236}">
                <a16:creationId xmlns:a16="http://schemas.microsoft.com/office/drawing/2014/main" id="{E878B383-FD3A-FC6B-6C2B-E17C543EECF3}"/>
              </a:ext>
            </a:extLst>
          </p:cNvPr>
          <p:cNvSpPr>
            <a:spLocks noGrp="1"/>
          </p:cNvSpPr>
          <p:nvPr>
            <p:ph sz="half" idx="2"/>
          </p:nvPr>
        </p:nvSpPr>
        <p:spPr>
          <a:xfrm>
            <a:off x="4648200" y="1524000"/>
            <a:ext cx="4038600" cy="4648200"/>
          </a:xfrm>
        </p:spPr>
        <p:txBody>
          <a:bodyPr/>
          <a:lstStyle/>
          <a:p>
            <a:r>
              <a:rPr lang="en-US"/>
              <a:t>UI specifically refers to the touchpoints a person uses to engage with a digital product.</a:t>
            </a:r>
          </a:p>
          <a:p>
            <a:r>
              <a:rPr lang="en-US"/>
              <a:t>It relates specifically to the screens, buttons and other visual and interactive features a person uses to interact with a digital product, a website or app </a:t>
            </a:r>
          </a:p>
        </p:txBody>
      </p:sp>
      <p:sp>
        <p:nvSpPr>
          <p:cNvPr id="4" name="Slide Number Placeholder 3">
            <a:extLst>
              <a:ext uri="{FF2B5EF4-FFF2-40B4-BE49-F238E27FC236}">
                <a16:creationId xmlns:a16="http://schemas.microsoft.com/office/drawing/2014/main" id="{E03DFF87-5530-82EC-24B3-5CBFDF031F2E}"/>
              </a:ext>
            </a:extLst>
          </p:cNvPr>
          <p:cNvSpPr>
            <a:spLocks noGrp="1"/>
          </p:cNvSpPr>
          <p:nvPr>
            <p:ph type="sldNum" sz="quarter" idx="12"/>
          </p:nvPr>
        </p:nvSpPr>
        <p:spPr>
          <a:xfrm>
            <a:off x="6553200" y="6324600"/>
            <a:ext cx="2133600" cy="320675"/>
          </a:xfrm>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993660693"/>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1E921-30C5-32E5-8604-F60230156678}"/>
              </a:ext>
            </a:extLst>
          </p:cNvPr>
          <p:cNvSpPr>
            <a:spLocks noGrp="1"/>
          </p:cNvSpPr>
          <p:nvPr>
            <p:ph type="title"/>
          </p:nvPr>
        </p:nvSpPr>
        <p:spPr>
          <a:xfrm>
            <a:off x="457200" y="409575"/>
            <a:ext cx="8229600" cy="962025"/>
          </a:xfrm>
        </p:spPr>
        <p:txBody>
          <a:bodyPr/>
          <a:lstStyle/>
          <a:p>
            <a:r>
              <a:rPr lang="en-US"/>
              <a:t>UX Design vs. UI Design</a:t>
            </a:r>
          </a:p>
        </p:txBody>
      </p:sp>
      <p:sp>
        <p:nvSpPr>
          <p:cNvPr id="6" name="Content Placeholder 5">
            <a:extLst>
              <a:ext uri="{FF2B5EF4-FFF2-40B4-BE49-F238E27FC236}">
                <a16:creationId xmlns:a16="http://schemas.microsoft.com/office/drawing/2014/main" id="{CC428F9A-2AD9-566E-CFEA-47F10A1AC6D1}"/>
              </a:ext>
            </a:extLst>
          </p:cNvPr>
          <p:cNvSpPr>
            <a:spLocks noGrp="1"/>
          </p:cNvSpPr>
          <p:nvPr>
            <p:ph sz="half" idx="1"/>
          </p:nvPr>
        </p:nvSpPr>
        <p:spPr>
          <a:xfrm>
            <a:off x="457200" y="1524000"/>
            <a:ext cx="4038600" cy="4648200"/>
          </a:xfrm>
        </p:spPr>
        <p:txBody>
          <a:bodyPr/>
          <a:lstStyle/>
          <a:p>
            <a:r>
              <a:rPr lang="en-US" sz="2400"/>
              <a:t>UX design is the careful planning and creation of the user experience and everything it entails. </a:t>
            </a:r>
          </a:p>
          <a:p>
            <a:r>
              <a:rPr lang="en-US" sz="2400"/>
              <a:t>It focuses on creating a product or service that solves a particular user problem, making sure the proposed solution is easy and enjoyable to use.</a:t>
            </a:r>
          </a:p>
        </p:txBody>
      </p:sp>
      <p:sp>
        <p:nvSpPr>
          <p:cNvPr id="7" name="Content Placeholder 6">
            <a:extLst>
              <a:ext uri="{FF2B5EF4-FFF2-40B4-BE49-F238E27FC236}">
                <a16:creationId xmlns:a16="http://schemas.microsoft.com/office/drawing/2014/main" id="{E878B383-FD3A-FC6B-6C2B-E17C543EECF3}"/>
              </a:ext>
            </a:extLst>
          </p:cNvPr>
          <p:cNvSpPr>
            <a:spLocks noGrp="1"/>
          </p:cNvSpPr>
          <p:nvPr>
            <p:ph sz="half" idx="2"/>
          </p:nvPr>
        </p:nvSpPr>
        <p:spPr>
          <a:xfrm>
            <a:off x="4648200" y="1524000"/>
            <a:ext cx="4038600" cy="4648200"/>
          </a:xfrm>
        </p:spPr>
        <p:txBody>
          <a:bodyPr/>
          <a:lstStyle/>
          <a:p>
            <a:r>
              <a:rPr lang="en-US" sz="2400"/>
              <a:t>UI design is the process of designing how digital interfaces look and behave. </a:t>
            </a:r>
          </a:p>
          <a:p>
            <a:r>
              <a:rPr lang="en-US" sz="2400"/>
              <a:t>It covers all the visual and interactive properties of websites, software and apps – from colours and typography to buttons, scroll functions, animations and more.</a:t>
            </a:r>
          </a:p>
        </p:txBody>
      </p:sp>
      <p:sp>
        <p:nvSpPr>
          <p:cNvPr id="4" name="Slide Number Placeholder 3">
            <a:extLst>
              <a:ext uri="{FF2B5EF4-FFF2-40B4-BE49-F238E27FC236}">
                <a16:creationId xmlns:a16="http://schemas.microsoft.com/office/drawing/2014/main" id="{E03DFF87-5530-82EC-24B3-5CBFDF031F2E}"/>
              </a:ext>
            </a:extLst>
          </p:cNvPr>
          <p:cNvSpPr>
            <a:spLocks noGrp="1"/>
          </p:cNvSpPr>
          <p:nvPr>
            <p:ph type="sldNum" sz="quarter" idx="12"/>
          </p:nvPr>
        </p:nvSpPr>
        <p:spPr>
          <a:xfrm>
            <a:off x="6553200" y="6324600"/>
            <a:ext cx="2133600" cy="320675"/>
          </a:xfrm>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399314311"/>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E116F-4768-4410-B554-94C58AB37244}"/>
              </a:ext>
            </a:extLst>
          </p:cNvPr>
          <p:cNvSpPr>
            <a:spLocks noGrp="1"/>
          </p:cNvSpPr>
          <p:nvPr>
            <p:ph type="title"/>
          </p:nvPr>
        </p:nvSpPr>
        <p:spPr/>
        <p:txBody>
          <a:bodyPr/>
          <a:lstStyle/>
          <a:p>
            <a:r>
              <a:rPr lang="en-US"/>
              <a:t>Difference between UX and UI</a:t>
            </a:r>
          </a:p>
        </p:txBody>
      </p:sp>
      <p:sp>
        <p:nvSpPr>
          <p:cNvPr id="4" name="Slide Number Placeholder 3">
            <a:extLst>
              <a:ext uri="{FF2B5EF4-FFF2-40B4-BE49-F238E27FC236}">
                <a16:creationId xmlns:a16="http://schemas.microsoft.com/office/drawing/2014/main" id="{FD49A008-9EA4-47C8-BF45-88A59AA12447}"/>
              </a:ext>
            </a:extLst>
          </p:cNvPr>
          <p:cNvSpPr>
            <a:spLocks noGrp="1"/>
          </p:cNvSpPr>
          <p:nvPr>
            <p:ph type="sldNum" sz="quarter" idx="12"/>
          </p:nvPr>
        </p:nvSpPr>
        <p:spPr/>
        <p:txBody>
          <a:bodyPr/>
          <a:lstStyle/>
          <a:p>
            <a:fld id="{B6F15528-21DE-4FAA-801E-634DDDAF4B2B}" type="slidenum">
              <a:rPr lang="en-US" smtClean="0"/>
              <a:pPr/>
              <a:t>29</a:t>
            </a:fld>
            <a:endParaRPr lang="en-US"/>
          </a:p>
        </p:txBody>
      </p:sp>
      <p:pic>
        <p:nvPicPr>
          <p:cNvPr id="1026" name="Picture 2" descr="Basic Introduction to User Experience and User Interface Design | by  Caulcrick Akintunde | Bootcamp">
            <a:extLst>
              <a:ext uri="{FF2B5EF4-FFF2-40B4-BE49-F238E27FC236}">
                <a16:creationId xmlns:a16="http://schemas.microsoft.com/office/drawing/2014/main" id="{AB955F0B-A0A1-420A-AC44-7C12952738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822960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56465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D7E1D-C036-42B8-9546-8C215735B78B}"/>
              </a:ext>
            </a:extLst>
          </p:cNvPr>
          <p:cNvSpPr>
            <a:spLocks noGrp="1"/>
          </p:cNvSpPr>
          <p:nvPr>
            <p:ph type="title"/>
          </p:nvPr>
        </p:nvSpPr>
        <p:spPr/>
        <p:txBody>
          <a:bodyPr/>
          <a:lstStyle/>
          <a:p>
            <a:r>
              <a:rPr lang="en-US" dirty="0"/>
              <a:t>Text Book</a:t>
            </a:r>
          </a:p>
        </p:txBody>
      </p:sp>
      <p:sp>
        <p:nvSpPr>
          <p:cNvPr id="3" name="Content Placeholder 2">
            <a:extLst>
              <a:ext uri="{FF2B5EF4-FFF2-40B4-BE49-F238E27FC236}">
                <a16:creationId xmlns:a16="http://schemas.microsoft.com/office/drawing/2014/main" id="{E33EE340-A9F7-46C4-9436-18C37B3B0164}"/>
              </a:ext>
            </a:extLst>
          </p:cNvPr>
          <p:cNvSpPr>
            <a:spLocks noGrp="1"/>
          </p:cNvSpPr>
          <p:nvPr>
            <p:ph idx="1"/>
          </p:nvPr>
        </p:nvSpPr>
        <p:spPr/>
        <p:txBody>
          <a:bodyPr/>
          <a:lstStyle/>
          <a:p>
            <a:r>
              <a:rPr lang="en-US" dirty="0" err="1"/>
              <a:t>Shneidennan</a:t>
            </a:r>
            <a:r>
              <a:rPr lang="en-US"/>
              <a:t>, Plaisant, Cohen, Jacobs , Elmqvist, Diakopoulo</a:t>
            </a:r>
            <a:r>
              <a:rPr lang="en-US" i="1"/>
              <a:t>, </a:t>
            </a:r>
            <a:r>
              <a:rPr lang="en-US" b="1" i="1"/>
              <a:t>Designing the User Interface: Strategies for effective Human-Computer Interaction</a:t>
            </a:r>
            <a:r>
              <a:rPr lang="en-US" i="1"/>
              <a:t>, 6</a:t>
            </a:r>
            <a:r>
              <a:rPr lang="en-US" i="1" baseline="30000"/>
              <a:t>th</a:t>
            </a:r>
            <a:r>
              <a:rPr lang="en-US" i="1"/>
              <a:t> Edition, </a:t>
            </a:r>
            <a:r>
              <a:rPr lang="en-US"/>
              <a:t>Pearson Education 2018</a:t>
            </a:r>
          </a:p>
          <a:p>
            <a:r>
              <a:rPr lang="en-US"/>
              <a:t>David Benyon, </a:t>
            </a:r>
            <a:r>
              <a:rPr lang="en-US" b="1" i="1"/>
              <a:t>Designing User Experience: A guide to HCI, UX and Interaction Design</a:t>
            </a:r>
            <a:r>
              <a:rPr lang="en-US"/>
              <a:t>, 4</a:t>
            </a:r>
            <a:r>
              <a:rPr lang="en-US" baseline="30000"/>
              <a:t>th</a:t>
            </a:r>
            <a:r>
              <a:rPr lang="en-US"/>
              <a:t> Edition, Pearson Education 2019.</a:t>
            </a:r>
            <a:br>
              <a:rPr lang="en-US"/>
            </a:br>
            <a:endParaRPr lang="en-US"/>
          </a:p>
        </p:txBody>
      </p:sp>
      <p:sp>
        <p:nvSpPr>
          <p:cNvPr id="4" name="Slide Number Placeholder 3">
            <a:extLst>
              <a:ext uri="{FF2B5EF4-FFF2-40B4-BE49-F238E27FC236}">
                <a16:creationId xmlns:a16="http://schemas.microsoft.com/office/drawing/2014/main" id="{4785D310-D41E-43E3-BFAF-6C0439CB088A}"/>
              </a:ext>
            </a:extLst>
          </p:cNvPr>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118766422"/>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DDF05-5F86-65CD-A8F5-0248D726F868}"/>
              </a:ext>
            </a:extLst>
          </p:cNvPr>
          <p:cNvSpPr>
            <a:spLocks noGrp="1"/>
          </p:cNvSpPr>
          <p:nvPr>
            <p:ph type="title"/>
          </p:nvPr>
        </p:nvSpPr>
        <p:spPr/>
        <p:txBody>
          <a:bodyPr/>
          <a:lstStyle/>
          <a:p>
            <a:r>
              <a:rPr lang="en-US" dirty="0"/>
              <a:t>Difference between UX and UI</a:t>
            </a:r>
          </a:p>
        </p:txBody>
      </p:sp>
      <p:sp>
        <p:nvSpPr>
          <p:cNvPr id="4" name="Slide Number Placeholder 3">
            <a:extLst>
              <a:ext uri="{FF2B5EF4-FFF2-40B4-BE49-F238E27FC236}">
                <a16:creationId xmlns:a16="http://schemas.microsoft.com/office/drawing/2014/main" id="{05C28CD7-0741-2789-1420-5D255C89A1B1}"/>
              </a:ext>
            </a:extLst>
          </p:cNvPr>
          <p:cNvSpPr>
            <a:spLocks noGrp="1"/>
          </p:cNvSpPr>
          <p:nvPr>
            <p:ph type="sldNum" sz="quarter" idx="12"/>
          </p:nvPr>
        </p:nvSpPr>
        <p:spPr/>
        <p:txBody>
          <a:bodyPr/>
          <a:lstStyle/>
          <a:p>
            <a:fld id="{B6F15528-21DE-4FAA-801E-634DDDAF4B2B}" type="slidenum">
              <a:rPr lang="en-US" smtClean="0"/>
              <a:pPr/>
              <a:t>30</a:t>
            </a:fld>
            <a:endParaRPr lang="en-US" dirty="0"/>
          </a:p>
        </p:txBody>
      </p:sp>
      <p:pic>
        <p:nvPicPr>
          <p:cNvPr id="1026" name="Picture 2">
            <a:extLst>
              <a:ext uri="{FF2B5EF4-FFF2-40B4-BE49-F238E27FC236}">
                <a16:creationId xmlns:a16="http://schemas.microsoft.com/office/drawing/2014/main" id="{5940AA35-230A-E991-37E1-0FBA6641E49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229599"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10414"/>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6A17FFA-FAB8-4BAD-B32D-6F2E71494205}"/>
              </a:ext>
            </a:extLst>
          </p:cNvPr>
          <p:cNvSpPr>
            <a:spLocks noGrp="1"/>
          </p:cNvSpPr>
          <p:nvPr>
            <p:ph type="title"/>
          </p:nvPr>
        </p:nvSpPr>
        <p:spPr/>
        <p:txBody>
          <a:bodyPr/>
          <a:lstStyle/>
          <a:p>
            <a:r>
              <a:rPr lang="en-US" dirty="0"/>
              <a:t>UX, UI Design Example</a:t>
            </a:r>
          </a:p>
        </p:txBody>
      </p:sp>
      <p:sp>
        <p:nvSpPr>
          <p:cNvPr id="4" name="Slide Number Placeholder 3">
            <a:extLst>
              <a:ext uri="{FF2B5EF4-FFF2-40B4-BE49-F238E27FC236}">
                <a16:creationId xmlns:a16="http://schemas.microsoft.com/office/drawing/2014/main" id="{AA55CE4F-CB16-493A-8933-E3EA327C8F70}"/>
              </a:ext>
            </a:extLst>
          </p:cNvPr>
          <p:cNvSpPr>
            <a:spLocks noGrp="1"/>
          </p:cNvSpPr>
          <p:nvPr>
            <p:ph type="sldNum" sz="quarter" idx="12"/>
          </p:nvPr>
        </p:nvSpPr>
        <p:spPr/>
        <p:txBody>
          <a:bodyPr/>
          <a:lstStyle/>
          <a:p>
            <a:fld id="{B6F15528-21DE-4FAA-801E-634DDDAF4B2B}" type="slidenum">
              <a:rPr lang="en-US" smtClean="0"/>
              <a:pPr/>
              <a:t>31</a:t>
            </a:fld>
            <a:endParaRPr lang="en-US" dirty="0"/>
          </a:p>
        </p:txBody>
      </p:sp>
      <p:pic>
        <p:nvPicPr>
          <p:cNvPr id="6146" name="Picture 2" descr="The Difference Between UI and UX design">
            <a:extLst>
              <a:ext uri="{FF2B5EF4-FFF2-40B4-BE49-F238E27FC236}">
                <a16:creationId xmlns:a16="http://schemas.microsoft.com/office/drawing/2014/main" id="{CD7E784D-BDC3-4282-A847-B79D5CF7B8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65672"/>
            <a:ext cx="8229600" cy="4564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455990"/>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62BF3-F8D8-E5EE-9F1F-A46989D213E7}"/>
              </a:ext>
            </a:extLst>
          </p:cNvPr>
          <p:cNvSpPr>
            <a:spLocks noGrp="1"/>
          </p:cNvSpPr>
          <p:nvPr>
            <p:ph type="title"/>
          </p:nvPr>
        </p:nvSpPr>
        <p:spPr>
          <a:xfrm>
            <a:off x="457200" y="409575"/>
            <a:ext cx="8229600" cy="962025"/>
          </a:xfrm>
        </p:spPr>
        <p:txBody>
          <a:bodyPr/>
          <a:lstStyle/>
          <a:p>
            <a:r>
              <a:rPr lang="en-US" dirty="0"/>
              <a:t>Interaction Design</a:t>
            </a:r>
          </a:p>
        </p:txBody>
      </p:sp>
      <p:sp>
        <p:nvSpPr>
          <p:cNvPr id="3" name="Content Placeholder 2">
            <a:extLst>
              <a:ext uri="{FF2B5EF4-FFF2-40B4-BE49-F238E27FC236}">
                <a16:creationId xmlns:a16="http://schemas.microsoft.com/office/drawing/2014/main" id="{8ECF72D5-D7AA-BF93-B2B4-D31E6422FBF3}"/>
              </a:ext>
            </a:extLst>
          </p:cNvPr>
          <p:cNvSpPr>
            <a:spLocks noGrp="1"/>
          </p:cNvSpPr>
          <p:nvPr>
            <p:ph idx="1"/>
          </p:nvPr>
        </p:nvSpPr>
        <p:spPr>
          <a:xfrm>
            <a:off x="457200" y="1524000"/>
            <a:ext cx="8229600" cy="4648200"/>
          </a:xfrm>
        </p:spPr>
        <p:txBody>
          <a:bodyPr/>
          <a:lstStyle/>
          <a:p>
            <a:r>
              <a:rPr lang="en-US" dirty="0"/>
              <a:t>Interaction design (</a:t>
            </a:r>
            <a:r>
              <a:rPr lang="en-US" dirty="0" err="1"/>
              <a:t>IxD</a:t>
            </a:r>
            <a:r>
              <a:rPr lang="en-US"/>
              <a:t>) involves examining and defining the </a:t>
            </a:r>
            <a:r>
              <a:rPr lang="en-US" b="1">
                <a:solidFill>
                  <a:srgbClr val="0000CC"/>
                </a:solidFill>
              </a:rPr>
              <a:t>interactions</a:t>
            </a:r>
            <a:r>
              <a:rPr lang="en-US"/>
              <a:t> (via an interface – UI) between a system and its user (UX). </a:t>
            </a:r>
          </a:p>
          <a:p>
            <a:pPr lvl="1"/>
            <a:r>
              <a:rPr lang="en-US"/>
              <a:t>As a practice, it strives to create more meaningful relationships between people and the products and services that they use.</a:t>
            </a:r>
          </a:p>
          <a:p>
            <a:r>
              <a:rPr lang="en-US"/>
              <a:t>Describes the practice as: “The goal of creating products that enable the user to achieve their objective(s) in the best way possible”</a:t>
            </a:r>
          </a:p>
        </p:txBody>
      </p:sp>
      <p:sp>
        <p:nvSpPr>
          <p:cNvPr id="4" name="Slide Number Placeholder 3">
            <a:extLst>
              <a:ext uri="{FF2B5EF4-FFF2-40B4-BE49-F238E27FC236}">
                <a16:creationId xmlns:a16="http://schemas.microsoft.com/office/drawing/2014/main" id="{574F1E59-A42F-A15D-C205-4EC1B5FE136D}"/>
              </a:ext>
            </a:extLst>
          </p:cNvPr>
          <p:cNvSpPr>
            <a:spLocks noGrp="1"/>
          </p:cNvSpPr>
          <p:nvPr>
            <p:ph type="sldNum" sz="quarter" idx="12"/>
          </p:nvPr>
        </p:nvSpPr>
        <p:spPr>
          <a:xfrm>
            <a:off x="6553200" y="6324600"/>
            <a:ext cx="2133600" cy="320675"/>
          </a:xfrm>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1471683982"/>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B1FC-8682-A0EB-4025-8AF409960636}"/>
              </a:ext>
            </a:extLst>
          </p:cNvPr>
          <p:cNvSpPr>
            <a:spLocks noGrp="1"/>
          </p:cNvSpPr>
          <p:nvPr>
            <p:ph type="title"/>
          </p:nvPr>
        </p:nvSpPr>
        <p:spPr/>
        <p:txBody>
          <a:bodyPr/>
          <a:lstStyle/>
          <a:p>
            <a:r>
              <a:rPr lang="en-US"/>
              <a:t>Interaction Design</a:t>
            </a:r>
          </a:p>
        </p:txBody>
      </p:sp>
      <p:sp>
        <p:nvSpPr>
          <p:cNvPr id="4" name="Slide Number Placeholder 3">
            <a:extLst>
              <a:ext uri="{FF2B5EF4-FFF2-40B4-BE49-F238E27FC236}">
                <a16:creationId xmlns:a16="http://schemas.microsoft.com/office/drawing/2014/main" id="{26B29C92-D792-B1CD-4990-FDAFDF8B2ABD}"/>
              </a:ext>
            </a:extLst>
          </p:cNvPr>
          <p:cNvSpPr>
            <a:spLocks noGrp="1"/>
          </p:cNvSpPr>
          <p:nvPr>
            <p:ph type="sldNum" sz="quarter" idx="12"/>
          </p:nvPr>
        </p:nvSpPr>
        <p:spPr/>
        <p:txBody>
          <a:bodyPr/>
          <a:lstStyle/>
          <a:p>
            <a:fld id="{B6F15528-21DE-4FAA-801E-634DDDAF4B2B}" type="slidenum">
              <a:rPr lang="en-US" smtClean="0"/>
              <a:pPr/>
              <a:t>33</a:t>
            </a:fld>
            <a:endParaRPr lang="en-US"/>
          </a:p>
        </p:txBody>
      </p:sp>
      <p:pic>
        <p:nvPicPr>
          <p:cNvPr id="1026" name="Picture 2" descr="Interaction design, UI &amp; UX venn diagram">
            <a:extLst>
              <a:ext uri="{FF2B5EF4-FFF2-40B4-BE49-F238E27FC236}">
                <a16:creationId xmlns:a16="http://schemas.microsoft.com/office/drawing/2014/main" id="{4B66D73A-21B2-60B7-1414-DD5C428FAC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85850" y="1524000"/>
            <a:ext cx="697230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9511385"/>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Reference</a:t>
            </a:r>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65135305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5A451-C9E6-C81A-A336-3CB0495D1AB1}"/>
              </a:ext>
            </a:extLst>
          </p:cNvPr>
          <p:cNvSpPr>
            <a:spLocks noGrp="1"/>
          </p:cNvSpPr>
          <p:nvPr>
            <p:ph type="title"/>
          </p:nvPr>
        </p:nvSpPr>
        <p:spPr/>
        <p:txBody>
          <a:bodyPr/>
          <a:lstStyle/>
          <a:p>
            <a:r>
              <a:rPr lang="en-US"/>
              <a:t>Tools</a:t>
            </a:r>
          </a:p>
        </p:txBody>
      </p:sp>
      <p:sp>
        <p:nvSpPr>
          <p:cNvPr id="3" name="Content Placeholder 2">
            <a:extLst>
              <a:ext uri="{FF2B5EF4-FFF2-40B4-BE49-F238E27FC236}">
                <a16:creationId xmlns:a16="http://schemas.microsoft.com/office/drawing/2014/main" id="{A9DFB8F7-C121-98BE-E859-76207BB99232}"/>
              </a:ext>
            </a:extLst>
          </p:cNvPr>
          <p:cNvSpPr>
            <a:spLocks noGrp="1"/>
          </p:cNvSpPr>
          <p:nvPr>
            <p:ph idx="1"/>
          </p:nvPr>
        </p:nvSpPr>
        <p:spPr/>
        <p:txBody>
          <a:bodyPr/>
          <a:lstStyle/>
          <a:p>
            <a:r>
              <a:rPr lang="en-US"/>
              <a:t>Figma</a:t>
            </a:r>
          </a:p>
          <a:p>
            <a:endParaRPr lang="en-US"/>
          </a:p>
        </p:txBody>
      </p:sp>
      <p:sp>
        <p:nvSpPr>
          <p:cNvPr id="4" name="Slide Number Placeholder 3">
            <a:extLst>
              <a:ext uri="{FF2B5EF4-FFF2-40B4-BE49-F238E27FC236}">
                <a16:creationId xmlns:a16="http://schemas.microsoft.com/office/drawing/2014/main" id="{9C92756E-9E46-DB11-AF71-B58142253939}"/>
              </a:ext>
            </a:extLst>
          </p:cNvPr>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795901265"/>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altLang="vi-VN">
                <a:latin typeface="Arial" panose="020B0604020202020204" pitchFamily="34" charset="0"/>
              </a:rPr>
              <a:t>Assesment</a:t>
            </a:r>
          </a:p>
        </p:txBody>
      </p:sp>
      <p:sp>
        <p:nvSpPr>
          <p:cNvPr id="10243" name="Rectangle 3"/>
          <p:cNvSpPr>
            <a:spLocks noGrp="1" noChangeArrowheads="1"/>
          </p:cNvSpPr>
          <p:nvPr>
            <p:ph idx="1"/>
          </p:nvPr>
        </p:nvSpPr>
        <p:spPr/>
        <p:txBody>
          <a:bodyPr/>
          <a:lstStyle/>
          <a:p>
            <a:r>
              <a:rPr altLang="vi-VN" dirty="0"/>
              <a:t>Final exam</a:t>
            </a:r>
            <a:r>
              <a:rPr altLang="vi-VN"/>
              <a:t>: </a:t>
            </a:r>
            <a:r>
              <a:rPr lang="en-US" altLang="vi-VN" dirty="0"/>
              <a:t>6</a:t>
            </a:r>
            <a:r>
              <a:rPr altLang="vi-VN"/>
              <a:t>0</a:t>
            </a:r>
            <a:r>
              <a:rPr altLang="vi-VN" dirty="0"/>
              <a:t>%, </a:t>
            </a:r>
            <a:r>
              <a:rPr lang="vi-VN" altLang="vi-VN" dirty="0"/>
              <a:t>p</a:t>
            </a:r>
            <a:r>
              <a:rPr lang="en-US" altLang="vi-VN" dirty="0" err="1"/>
              <a:t>roject</a:t>
            </a:r>
            <a:r>
              <a:rPr lang="en-US" altLang="vi-VN" dirty="0"/>
              <a:t> report and oral </a:t>
            </a:r>
            <a:r>
              <a:rPr altLang="vi-VN" dirty="0"/>
              <a:t>test</a:t>
            </a:r>
          </a:p>
          <a:p>
            <a:pPr eaLnBrk="1" hangingPunct="1"/>
            <a:r>
              <a:rPr altLang="vi-VN"/>
              <a:t>Assignments: 30</a:t>
            </a:r>
            <a:r>
              <a:rPr altLang="vi-VN" dirty="0"/>
              <a:t>%</a:t>
            </a:r>
          </a:p>
          <a:p>
            <a:pPr lvl="1" eaLnBrk="1" hangingPunct="1"/>
            <a:r>
              <a:rPr altLang="vi-VN"/>
              <a:t>02 </a:t>
            </a:r>
            <a:r>
              <a:rPr altLang="vi-VN" dirty="0"/>
              <a:t>assignments </a:t>
            </a:r>
            <a:r>
              <a:rPr altLang="vi-VN"/>
              <a:t>(15% + 15%)</a:t>
            </a:r>
            <a:endParaRPr altLang="vi-VN" dirty="0"/>
          </a:p>
          <a:p>
            <a:pPr lvl="1" eaLnBrk="1" hangingPunct="1"/>
            <a:r>
              <a:rPr altLang="vi-VN" dirty="0"/>
              <a:t>Late submission (without valid excuse): zero mark.</a:t>
            </a:r>
          </a:p>
          <a:p>
            <a:r>
              <a:rPr lang="en-US"/>
              <a:t>Overall attendance: 10%</a:t>
            </a:r>
            <a:endParaRPr altLang="vi-VN" dirty="0"/>
          </a:p>
          <a:p>
            <a:pPr lvl="1"/>
            <a:r>
              <a:rPr lang="en-US"/>
              <a:t>Overall </a:t>
            </a:r>
            <a:r>
              <a:rPr lang="en-US" dirty="0"/>
              <a:t>attendance: </a:t>
            </a:r>
            <a:r>
              <a:rPr lang="en-US"/>
              <a:t>absences 50</a:t>
            </a:r>
            <a:r>
              <a:rPr lang="en-US" dirty="0"/>
              <a:t>%, not allowed to final exam.</a:t>
            </a:r>
            <a:endParaRPr lang="en-US" altLang="vi-VN" dirty="0">
              <a:latin typeface="Arial" charset="0"/>
              <a:cs typeface="Arial" charset="0"/>
            </a:endParaRPr>
          </a:p>
        </p:txBody>
      </p:sp>
      <p:sp>
        <p:nvSpPr>
          <p:cNvPr id="2" name="Footer Placeholder 1"/>
          <p:cNvSpPr>
            <a:spLocks noGrp="1"/>
          </p:cNvSpPr>
          <p:nvPr>
            <p:ph type="ftr" sz="quarter" idx="11"/>
          </p:nvPr>
        </p:nvSpPr>
        <p:spPr/>
        <p:txBody>
          <a:bodyPr/>
          <a:lstStyle/>
          <a:p>
            <a:pPr>
              <a:defRPr/>
            </a:pPr>
            <a:r>
              <a:rPr lang="en-US"/>
              <a:t>Course Introducion</a:t>
            </a:r>
          </a:p>
        </p:txBody>
      </p:sp>
      <p:sp>
        <p:nvSpPr>
          <p:cNvPr id="7" name="Slide Number Placeholder 6"/>
          <p:cNvSpPr>
            <a:spLocks noGrp="1"/>
          </p:cNvSpPr>
          <p:nvPr>
            <p:ph type="sldNum" sz="quarter" idx="12"/>
          </p:nvPr>
        </p:nvSpPr>
        <p:spPr/>
        <p:txBody>
          <a:bodyPr/>
          <a:lstStyle>
            <a:lvl1pPr eaLnBrk="0" hangingPunct="0">
              <a:defRPr sz="4000">
                <a:solidFill>
                  <a:schemeClr val="bg1"/>
                </a:solidFill>
                <a:latin typeface="Times New Roman" panose="02020603050405020304" pitchFamily="18" charset="0"/>
                <a:cs typeface="Times New Roman" panose="02020603050405020304" pitchFamily="18" charset="0"/>
              </a:defRPr>
            </a:lvl1pPr>
            <a:lvl2pPr marL="742950" indent="-285750" eaLnBrk="0" hangingPunct="0">
              <a:defRPr sz="4000">
                <a:solidFill>
                  <a:schemeClr val="bg1"/>
                </a:solidFill>
                <a:latin typeface="Times New Roman" panose="02020603050405020304" pitchFamily="18" charset="0"/>
                <a:cs typeface="Times New Roman" panose="02020603050405020304" pitchFamily="18" charset="0"/>
              </a:defRPr>
            </a:lvl2pPr>
            <a:lvl3pPr marL="1143000" indent="-228600" eaLnBrk="0" hangingPunct="0">
              <a:defRPr sz="4000">
                <a:solidFill>
                  <a:schemeClr val="bg1"/>
                </a:solidFill>
                <a:latin typeface="Times New Roman" panose="02020603050405020304" pitchFamily="18" charset="0"/>
                <a:cs typeface="Times New Roman" panose="02020603050405020304" pitchFamily="18" charset="0"/>
              </a:defRPr>
            </a:lvl3pPr>
            <a:lvl4pPr marL="1600200" indent="-228600" eaLnBrk="0" hangingPunct="0">
              <a:defRPr sz="4000">
                <a:solidFill>
                  <a:schemeClr val="bg1"/>
                </a:solidFill>
                <a:latin typeface="Times New Roman" panose="02020603050405020304" pitchFamily="18" charset="0"/>
                <a:cs typeface="Times New Roman" panose="02020603050405020304" pitchFamily="18" charset="0"/>
              </a:defRPr>
            </a:lvl4pPr>
            <a:lvl5pPr marL="2057400" indent="-228600" eaLnBrk="0" hangingPunct="0">
              <a:defRPr sz="4000">
                <a:solidFill>
                  <a:schemeClr val="bg1"/>
                </a:solidFill>
                <a:latin typeface="Times New Roman" panose="02020603050405020304" pitchFamily="18" charset="0"/>
                <a:cs typeface="Times New Roman" panose="02020603050405020304" pitchFamily="18" charset="0"/>
              </a:defRPr>
            </a:lvl5pPr>
            <a:lvl6pPr marL="2514600" indent="-228600" algn="ctr" eaLnBrk="0" fontAlgn="base" hangingPunct="0">
              <a:lnSpc>
                <a:spcPct val="85000"/>
              </a:lnSpc>
              <a:spcBef>
                <a:spcPct val="0"/>
              </a:spcBef>
              <a:spcAft>
                <a:spcPct val="0"/>
              </a:spcAft>
              <a:defRPr sz="4000">
                <a:solidFill>
                  <a:schemeClr val="bg1"/>
                </a:solidFill>
                <a:latin typeface="Times New Roman" panose="02020603050405020304" pitchFamily="18" charset="0"/>
                <a:cs typeface="Times New Roman" panose="02020603050405020304" pitchFamily="18" charset="0"/>
              </a:defRPr>
            </a:lvl6pPr>
            <a:lvl7pPr marL="2971800" indent="-228600" algn="ctr" eaLnBrk="0" fontAlgn="base" hangingPunct="0">
              <a:lnSpc>
                <a:spcPct val="85000"/>
              </a:lnSpc>
              <a:spcBef>
                <a:spcPct val="0"/>
              </a:spcBef>
              <a:spcAft>
                <a:spcPct val="0"/>
              </a:spcAft>
              <a:defRPr sz="4000">
                <a:solidFill>
                  <a:schemeClr val="bg1"/>
                </a:solidFill>
                <a:latin typeface="Times New Roman" panose="02020603050405020304" pitchFamily="18" charset="0"/>
                <a:cs typeface="Times New Roman" panose="02020603050405020304" pitchFamily="18" charset="0"/>
              </a:defRPr>
            </a:lvl7pPr>
            <a:lvl8pPr marL="3429000" indent="-228600" algn="ctr" eaLnBrk="0" fontAlgn="base" hangingPunct="0">
              <a:lnSpc>
                <a:spcPct val="85000"/>
              </a:lnSpc>
              <a:spcBef>
                <a:spcPct val="0"/>
              </a:spcBef>
              <a:spcAft>
                <a:spcPct val="0"/>
              </a:spcAft>
              <a:defRPr sz="4000">
                <a:solidFill>
                  <a:schemeClr val="bg1"/>
                </a:solidFill>
                <a:latin typeface="Times New Roman" panose="02020603050405020304" pitchFamily="18" charset="0"/>
                <a:cs typeface="Times New Roman" panose="02020603050405020304" pitchFamily="18" charset="0"/>
              </a:defRPr>
            </a:lvl8pPr>
            <a:lvl9pPr marL="3886200" indent="-228600" algn="ctr" eaLnBrk="0" fontAlgn="base" hangingPunct="0">
              <a:lnSpc>
                <a:spcPct val="85000"/>
              </a:lnSpc>
              <a:spcBef>
                <a:spcPct val="0"/>
              </a:spcBef>
              <a:spcAft>
                <a:spcPct val="0"/>
              </a:spcAft>
              <a:defRPr sz="4000">
                <a:solidFill>
                  <a:schemeClr val="bg1"/>
                </a:solidFill>
                <a:latin typeface="Times New Roman" panose="02020603050405020304" pitchFamily="18" charset="0"/>
                <a:cs typeface="Times New Roman" panose="02020603050405020304" pitchFamily="18" charset="0"/>
              </a:defRPr>
            </a:lvl9pPr>
          </a:lstStyle>
          <a:p>
            <a:pPr eaLnBrk="1" hangingPunct="1"/>
            <a:fld id="{83449241-B965-48CD-A2AB-B973CC319DFE}" type="slidenum">
              <a:rPr lang="en-US" altLang="en-US" sz="1000">
                <a:solidFill>
                  <a:srgbClr val="898989"/>
                </a:solidFill>
                <a:latin typeface="Arial" panose="020B0604020202020204" pitchFamily="34" charset="0"/>
                <a:cs typeface="Arial" panose="020B0604020202020204" pitchFamily="34" charset="0"/>
              </a:rPr>
              <a:pPr eaLnBrk="1" hangingPunct="1"/>
              <a:t>5</a:t>
            </a:fld>
            <a:endParaRPr lang="en-US" altLang="en-US" sz="1000">
              <a:solidFill>
                <a:srgbClr val="89898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7404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DA5FD6-AB25-4435-8AA1-BA00329E95C1}"/>
              </a:ext>
            </a:extLst>
          </p:cNvPr>
          <p:cNvSpPr>
            <a:spLocks noGrp="1"/>
          </p:cNvSpPr>
          <p:nvPr>
            <p:ph type="ctrTitle"/>
          </p:nvPr>
        </p:nvSpPr>
        <p:spPr/>
        <p:txBody>
          <a:bodyPr/>
          <a:lstStyle/>
          <a:p>
            <a:r>
              <a:rPr lang="en-US"/>
              <a:t>Introduction </a:t>
            </a:r>
            <a:br>
              <a:rPr lang="en-US"/>
            </a:br>
            <a:r>
              <a:rPr lang="en-US"/>
              <a:t>Human Computer Interaction</a:t>
            </a:r>
          </a:p>
        </p:txBody>
      </p:sp>
      <p:sp>
        <p:nvSpPr>
          <p:cNvPr id="6" name="Subtitle 5">
            <a:extLst>
              <a:ext uri="{FF2B5EF4-FFF2-40B4-BE49-F238E27FC236}">
                <a16:creationId xmlns:a16="http://schemas.microsoft.com/office/drawing/2014/main" id="{23E21353-26AB-403C-9EAA-1196605E546F}"/>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D5BEF2A0-2621-4A5C-9BCF-BC88F19344C4}"/>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4193391755"/>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Human-Computer Interaction (HCI)</a:t>
            </a:r>
            <a:br>
              <a:rPr lang="en-US" dirty="0"/>
            </a:br>
            <a:r>
              <a:rPr lang="en-US" dirty="0"/>
              <a:t>Definition</a:t>
            </a:r>
          </a:p>
        </p:txBody>
      </p:sp>
      <p:sp>
        <p:nvSpPr>
          <p:cNvPr id="3" name="Content Placeholder 2"/>
          <p:cNvSpPr>
            <a:spLocks noGrp="1"/>
          </p:cNvSpPr>
          <p:nvPr>
            <p:ph idx="1"/>
          </p:nvPr>
        </p:nvSpPr>
        <p:spPr/>
        <p:txBody>
          <a:bodyPr/>
          <a:lstStyle/>
          <a:p>
            <a:r>
              <a:rPr lang="en-US" dirty="0"/>
              <a:t>Human-Computer Interaction is the study, planning, and design of how people and computers work together so that a person’s needs are satisfied in the most effective way. </a:t>
            </a:r>
          </a:p>
          <a:p>
            <a:r>
              <a:rPr lang="en-US" dirty="0"/>
              <a:t>It is a field related to the design, evaluation and installation of </a:t>
            </a:r>
            <a:r>
              <a:rPr lang="en-US" b="1" dirty="0"/>
              <a:t>interactive computer systems </a:t>
            </a:r>
            <a:r>
              <a:rPr lang="en-US" dirty="0"/>
              <a:t>for human use and the research of the main problem occurring on them (ACMSIGCHI 1992).</a:t>
            </a:r>
          </a:p>
          <a:p>
            <a:endParaRPr lang="en-US" dirty="0"/>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222828960"/>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60638-D435-8264-5651-2900DFA7187B}"/>
              </a:ext>
            </a:extLst>
          </p:cNvPr>
          <p:cNvSpPr>
            <a:spLocks noGrp="1"/>
          </p:cNvSpPr>
          <p:nvPr>
            <p:ph type="title"/>
          </p:nvPr>
        </p:nvSpPr>
        <p:spPr/>
        <p:txBody>
          <a:bodyPr/>
          <a:lstStyle/>
          <a:p>
            <a:r>
              <a:rPr lang="en-US"/>
              <a:t>HCI Goals</a:t>
            </a:r>
            <a:endParaRPr lang="en-US" dirty="0"/>
          </a:p>
        </p:txBody>
      </p:sp>
      <p:sp>
        <p:nvSpPr>
          <p:cNvPr id="3" name="Content Placeholder 2">
            <a:extLst>
              <a:ext uri="{FF2B5EF4-FFF2-40B4-BE49-F238E27FC236}">
                <a16:creationId xmlns:a16="http://schemas.microsoft.com/office/drawing/2014/main" id="{1B30C597-B26E-9B35-4B17-448D1908D49F}"/>
              </a:ext>
            </a:extLst>
          </p:cNvPr>
          <p:cNvSpPr>
            <a:spLocks noGrp="1"/>
          </p:cNvSpPr>
          <p:nvPr>
            <p:ph idx="1"/>
          </p:nvPr>
        </p:nvSpPr>
        <p:spPr/>
        <p:txBody>
          <a:bodyPr/>
          <a:lstStyle/>
          <a:p>
            <a:r>
              <a:rPr lang="en-US" dirty="0"/>
              <a:t>A basic goal of HCI is</a:t>
            </a:r>
          </a:p>
          <a:p>
            <a:pPr lvl="1"/>
            <a:r>
              <a:rPr lang="en-US" b="1" dirty="0">
                <a:solidFill>
                  <a:srgbClr val="0000CC"/>
                </a:solidFill>
              </a:rPr>
              <a:t>To improve the interactions </a:t>
            </a:r>
            <a:r>
              <a:rPr lang="en-US" dirty="0"/>
              <a:t>between users and computers</a:t>
            </a:r>
          </a:p>
          <a:p>
            <a:pPr lvl="1"/>
            <a:r>
              <a:rPr lang="en-US" dirty="0"/>
              <a:t>By making computers </a:t>
            </a:r>
            <a:r>
              <a:rPr lang="en-US" b="1" dirty="0">
                <a:solidFill>
                  <a:srgbClr val="0000CC"/>
                </a:solidFill>
              </a:rPr>
              <a:t>more usable and receptive </a:t>
            </a:r>
            <a:r>
              <a:rPr lang="en-US" dirty="0"/>
              <a:t>to the user's needs.</a:t>
            </a:r>
          </a:p>
          <a:p>
            <a:r>
              <a:rPr lang="en-US" dirty="0"/>
              <a:t>A long term goal of HCI is</a:t>
            </a:r>
          </a:p>
          <a:p>
            <a:pPr lvl="1"/>
            <a:r>
              <a:rPr lang="en-US" dirty="0"/>
              <a:t>To design systems that minimize the barrier between the human's cognitive model of what they want</a:t>
            </a:r>
          </a:p>
          <a:p>
            <a:pPr lvl="1"/>
            <a:r>
              <a:rPr lang="en-US" dirty="0"/>
              <a:t>To accomplish and the computer's understanding of the user's task</a:t>
            </a:r>
          </a:p>
        </p:txBody>
      </p:sp>
      <p:sp>
        <p:nvSpPr>
          <p:cNvPr id="4" name="Slide Number Placeholder 3">
            <a:extLst>
              <a:ext uri="{FF2B5EF4-FFF2-40B4-BE49-F238E27FC236}">
                <a16:creationId xmlns:a16="http://schemas.microsoft.com/office/drawing/2014/main" id="{981B9825-C550-FDDE-BA89-7A3AB888C55F}"/>
              </a:ext>
            </a:extLst>
          </p:cNvPr>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417306319"/>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9575"/>
            <a:ext cx="8229600" cy="962025"/>
          </a:xfrm>
        </p:spPr>
        <p:txBody>
          <a:bodyPr/>
          <a:lstStyle/>
          <a:p>
            <a:r>
              <a:rPr lang="en-US" dirty="0"/>
              <a:t>HCI Factors</a:t>
            </a:r>
          </a:p>
        </p:txBody>
      </p:sp>
      <p:sp>
        <p:nvSpPr>
          <p:cNvPr id="3" name="Content Placeholder 2"/>
          <p:cNvSpPr>
            <a:spLocks noGrp="1"/>
          </p:cNvSpPr>
          <p:nvPr>
            <p:ph idx="1"/>
          </p:nvPr>
        </p:nvSpPr>
        <p:spPr>
          <a:xfrm>
            <a:off x="457200" y="1524000"/>
            <a:ext cx="8229600" cy="4648200"/>
          </a:xfrm>
        </p:spPr>
        <p:txBody>
          <a:bodyPr>
            <a:normAutofit fontScale="92500"/>
          </a:bodyPr>
          <a:lstStyle/>
          <a:p>
            <a:pPr marL="0" indent="0">
              <a:buNone/>
            </a:pPr>
            <a:r>
              <a:rPr lang="en-US" dirty="0"/>
              <a:t>HCI designers must consider a variety of factors: </a:t>
            </a:r>
          </a:p>
          <a:p>
            <a:r>
              <a:rPr lang="en-US" dirty="0"/>
              <a:t>Human:</a:t>
            </a:r>
          </a:p>
          <a:p>
            <a:pPr lvl="1"/>
            <a:r>
              <a:rPr lang="en-US" dirty="0"/>
              <a:t>What people want and expect,</a:t>
            </a:r>
          </a:p>
          <a:p>
            <a:pPr lvl="1"/>
            <a:r>
              <a:rPr lang="en-US" dirty="0"/>
              <a:t>What physical limitations and abilities people possess, </a:t>
            </a:r>
          </a:p>
          <a:p>
            <a:pPr lvl="1"/>
            <a:r>
              <a:rPr lang="en-US" dirty="0"/>
              <a:t>How their perceptual and information processing systems work, </a:t>
            </a:r>
          </a:p>
          <a:p>
            <a:pPr lvl="1"/>
            <a:r>
              <a:rPr lang="en-US" dirty="0"/>
              <a:t>What people find enjoyable and attractive. </a:t>
            </a:r>
          </a:p>
          <a:p>
            <a:r>
              <a:rPr lang="en-US" dirty="0"/>
              <a:t>Computer:</a:t>
            </a:r>
          </a:p>
          <a:p>
            <a:pPr lvl="1"/>
            <a:r>
              <a:rPr lang="en-US" dirty="0"/>
              <a:t>Technical characteristics and limitations of the computer hardware and software must also be considered</a:t>
            </a:r>
          </a:p>
        </p:txBody>
      </p:sp>
      <p:sp>
        <p:nvSpPr>
          <p:cNvPr id="5" name="Slide Number Placeholder 4"/>
          <p:cNvSpPr>
            <a:spLocks noGrp="1"/>
          </p:cNvSpPr>
          <p:nvPr>
            <p:ph type="sldNum" sz="quarter" idx="12"/>
          </p:nvPr>
        </p:nvSpPr>
        <p:spPr>
          <a:xfrm>
            <a:off x="6553200" y="6324600"/>
            <a:ext cx="2133600" cy="320675"/>
          </a:xfrm>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1946996588"/>
      </p:ext>
    </p:extLst>
  </p:cSld>
  <p:clrMapOvr>
    <a:masterClrMapping/>
  </p:clrMapOvr>
  <p:transition spd="slow"/>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rgbClr val="FFFFCC"/>
        </a:solidFill>
        <a:ln>
          <a:solidFill>
            <a:schemeClr val="tx1"/>
          </a:solidFill>
        </a:ln>
      </a:spPr>
      <a:bodyPr wrap="square" rtlCol="0">
        <a:spAutoFit/>
      </a:bodyPr>
      <a:lstStyle>
        <a:defPPr marL="0" marR="0">
          <a:spcBef>
            <a:spcPts val="0"/>
          </a:spcBef>
          <a:spcAft>
            <a:spcPts val="0"/>
          </a:spcAft>
          <a:defRPr b="1" smtClean="0">
            <a:solidFill>
              <a:srgbClr val="7F0055"/>
            </a:solidFill>
            <a:effectLst/>
            <a:latin typeface="Consolas"/>
            <a:ea typeface="Calibri"/>
            <a:cs typeface="Times New Roman"/>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2-Methods for Classes</Template>
  <TotalTime>12173</TotalTime>
  <Words>2095</Words>
  <Application>Microsoft Office PowerPoint</Application>
  <PresentationFormat>On-screen Show (4:3)</PresentationFormat>
  <Paragraphs>199</Paragraphs>
  <Slides>34</Slides>
  <Notes>7</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Arial Narrow</vt:lpstr>
      <vt:lpstr>Calibri</vt:lpstr>
      <vt:lpstr>Theme1</vt:lpstr>
      <vt:lpstr>Human-Computer Interaction (HCI) Course</vt:lpstr>
      <vt:lpstr>The specific objectives</vt:lpstr>
      <vt:lpstr>Text Book</vt:lpstr>
      <vt:lpstr>Tools</vt:lpstr>
      <vt:lpstr>Assesment</vt:lpstr>
      <vt:lpstr>Introduction  Human Computer Interaction</vt:lpstr>
      <vt:lpstr>Human-Computer Interaction (HCI) Definition</vt:lpstr>
      <vt:lpstr>HCI Goals</vt:lpstr>
      <vt:lpstr>HCI Factors</vt:lpstr>
      <vt:lpstr> Development history</vt:lpstr>
      <vt:lpstr>Related fields</vt:lpstr>
      <vt:lpstr>Related fields</vt:lpstr>
      <vt:lpstr>HCI Related fields</vt:lpstr>
      <vt:lpstr>PowerPoint Presentation</vt:lpstr>
      <vt:lpstr>Why we have to research HCI</vt:lpstr>
      <vt:lpstr>Why we have to research HCI</vt:lpstr>
      <vt:lpstr>Research content of HCI</vt:lpstr>
      <vt:lpstr>Ergonomic in HCI</vt:lpstr>
      <vt:lpstr> Factors of interest</vt:lpstr>
      <vt:lpstr>Factors of interest (cont..)</vt:lpstr>
      <vt:lpstr>Who participates in developing HCI</vt:lpstr>
      <vt:lpstr> Human Computer Interaction</vt:lpstr>
      <vt:lpstr>User Interface design</vt:lpstr>
      <vt:lpstr>The importance of Good Design</vt:lpstr>
      <vt:lpstr>User Experience (UX)</vt:lpstr>
      <vt:lpstr>Difference between UX and UI?</vt:lpstr>
      <vt:lpstr>Difference between UX and UI?</vt:lpstr>
      <vt:lpstr>UX Design vs. UI Design</vt:lpstr>
      <vt:lpstr>Difference between UX and UI</vt:lpstr>
      <vt:lpstr>Difference between UX and UI</vt:lpstr>
      <vt:lpstr>UX, UI Design Example</vt:lpstr>
      <vt:lpstr>Interaction Design</vt:lpstr>
      <vt:lpstr>Interaction Design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HCI</dc:title>
  <dc:creator>admin</dc:creator>
  <cp:lastModifiedBy>Hung Le Phi</cp:lastModifiedBy>
  <cp:revision>502</cp:revision>
  <dcterms:created xsi:type="dcterms:W3CDTF">2006-08-16T00:00:00Z</dcterms:created>
  <dcterms:modified xsi:type="dcterms:W3CDTF">2023-09-24T13:18:22Z</dcterms:modified>
</cp:coreProperties>
</file>