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09BB0C-F068-42B4-8F7F-858763870AE4}">
  <a:tblStyle styleId="{3A09BB0C-F068-42B4-8F7F-858763870A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6bc94612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6bc9461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6c40715f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6c40715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6e7c5e7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6e7c5e7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6663cf90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6663cf90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663cf90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663cf90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663cf90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663cf90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bc9461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bc9461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663cf90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663cf90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6663cf90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6663cf90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6663cf90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6663cf90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c40715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6c40715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6bc9461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6bc9461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owardsdatascience.com/feature-selection-correlation-and-p-value-da8921bfb3c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Failure: Part IV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Ashley Darnell, Ethan Hawk, Joshua Nibbe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 for Random Forest w SMOTE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 ROC AUC = .867</a:t>
            </a:r>
            <a:endParaRPr sz="1300">
              <a:solidFill>
                <a:schemeClr val="lt1"/>
              </a:solidFill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38" y="1458138"/>
            <a:ext cx="58007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Feature Selection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How?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The most difficult part was determining the best way to pick predictors for models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Metrics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What?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Determining what makes which of our models the “best” one, once we had made them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Organization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Where?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Determining how to organize the colab notebook as well as the paper to make logical sense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 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https://towardsdatascience.com/feature-selection-correlation-and-p-value-da8921bfb3cf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600"/>
              <a:t>???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19550" y="1017725"/>
            <a:ext cx="8142000" cy="3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Project Purpose: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Predict</a:t>
            </a:r>
            <a:r>
              <a:rPr lang="en" sz="1900"/>
              <a:t> failure as a binary variable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Combine the knowledge learned from past research with our own to get a holistic model </a:t>
            </a:r>
            <a:r>
              <a:rPr lang="en" sz="1900"/>
              <a:t>for</a:t>
            </a:r>
            <a:r>
              <a:rPr lang="en" sz="1900"/>
              <a:t> predicting student failure.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Why</a:t>
            </a:r>
            <a:r>
              <a:rPr lang="en" sz="2300"/>
              <a:t>: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Academic</a:t>
            </a:r>
            <a:r>
              <a:rPr lang="en" sz="1900"/>
              <a:t> </a:t>
            </a:r>
            <a:r>
              <a:rPr lang="en" sz="1900"/>
              <a:t>achievement</a:t>
            </a:r>
            <a:r>
              <a:rPr lang="en" sz="1900"/>
              <a:t> is often thought of as a student-only burden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Intelligence is not the only driving force behind grades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Want to prove that there are many outside elements that influence a students academic performance 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27450"/>
            <a:ext cx="8520600" cy="3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Data: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UCI Machine Learning Repository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data was collected from 649 students of a Portuguese high school over one year.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consists of 33 variables with 17 </a:t>
            </a:r>
            <a:r>
              <a:rPr lang="en" sz="1800"/>
              <a:t>categorical and </a:t>
            </a:r>
            <a:r>
              <a:rPr lang="en" sz="1800"/>
              <a:t>16 numerical.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Imbalanced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variable </a:t>
            </a:r>
            <a:r>
              <a:rPr i="1" lang="en" sz="1800"/>
              <a:t>failures </a:t>
            </a:r>
            <a:r>
              <a:rPr lang="en" sz="1800"/>
              <a:t>was skewed </a:t>
            </a:r>
            <a:r>
              <a:rPr lang="en" sz="1800"/>
              <a:t>towards</a:t>
            </a:r>
            <a:r>
              <a:rPr lang="en" sz="1800"/>
              <a:t> 0, this was coded as binary    0 - no failures and 1- failures to alleviate some of the imbalance.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Heat map with all variables 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Threshold of .11 was chosen as the value for a significance level of predictors.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Threshold determined due to the fact that anything higher would leave out almost all variables. 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</a:t>
            </a:r>
            <a:r>
              <a:rPr lang="en" sz="2200"/>
              <a:t>redictors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10 predictors left after elimination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Age, Medu, Fedu, Traveltime, studytime, Dalc, absences, G1, G2, &amp; G3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792975"/>
            <a:ext cx="8520600" cy="3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 Evaluation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Avg cross validation recall</a:t>
            </a:r>
            <a:r>
              <a:rPr lang="en" sz="1600"/>
              <a:t> score is the metric that will be the focus of model evaluation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This allows us to see how many cases of failure the models predicted.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Recall is especially useful for us because of the </a:t>
            </a:r>
            <a:r>
              <a:rPr lang="en" sz="1600"/>
              <a:t>imbalance</a:t>
            </a:r>
            <a:r>
              <a:rPr lang="en" sz="1600"/>
              <a:t> in our data set.  </a:t>
            </a:r>
            <a:endParaRPr sz="16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SMOTE</a:t>
            </a:r>
            <a:endParaRPr sz="17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ran each model first on its own and then using SMOTE resampling to see if we could improve the scores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For each model we examined a confusion matrix, ROC AUC curve, and other </a:t>
            </a:r>
            <a:r>
              <a:rPr lang="en" sz="1600"/>
              <a:t>evaluation</a:t>
            </a:r>
            <a:r>
              <a:rPr lang="en" sz="1600"/>
              <a:t> metrics. 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Logistic regression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logistic regression model predictors were chosen from running a chi-</a:t>
            </a:r>
            <a:r>
              <a:rPr lang="en" sz="1600"/>
              <a:t>square</a:t>
            </a:r>
            <a:r>
              <a:rPr lang="en" sz="1600"/>
              <a:t> test and taking all of the significant variables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Guardian, Higher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the Project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Best results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model that best predicted failures according to the </a:t>
            </a:r>
            <a:r>
              <a:rPr lang="en" sz="1800"/>
              <a:t>average</a:t>
            </a:r>
            <a:r>
              <a:rPr lang="en" sz="1800"/>
              <a:t> cross validation recall score was the Random Forest with SMOTE resampling.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 only did this model produce a great recall, it also produced good accuracy, precision, F1, and ROC curve scores. 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86" name="Google Shape;86;p18"/>
          <p:cNvGraphicFramePr/>
          <p:nvPr/>
        </p:nvGraphicFramePr>
        <p:xfrm>
          <a:off x="952500" y="324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{3A09BB0C-F068-42B4-8F7F-858763870AE4}</a:tableStyleId>
              </a:tblPr>
              <a:tblGrid>
                <a:gridCol w="1356500"/>
                <a:gridCol w="105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</a:rPr>
                        <a:t>CV Recall</a:t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</a:rPr>
                        <a:t>Accuracy</a:t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</a:rPr>
                        <a:t>Precision</a:t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</a:rPr>
                        <a:t>F1</a:t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</a:rPr>
                        <a:t>ROC Curve</a:t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</a:rPr>
                        <a:t>RF w/ SMOTE</a:t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</a:rPr>
                        <a:t>.94</a:t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</a:rPr>
                        <a:t>.75</a:t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</a:rPr>
                        <a:t>.87</a:t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</a:rPr>
                        <a:t>.78</a:t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</a:rPr>
                        <a:t>.88</a:t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33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All Models</a:t>
            </a:r>
            <a:endParaRPr/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1537100" y="101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{3A09BB0C-F068-42B4-8F7F-858763870AE4}</a:tableStyleId>
              </a:tblPr>
              <a:tblGrid>
                <a:gridCol w="17264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Recall Score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Avg. Recall from Cross Validation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ROC Score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Decision Tree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.76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.41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.79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DT w/ SMOTE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.82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.30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.86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.78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.31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.85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</a:rPr>
                        <a:t>Random Forest w/ SMOTE</a:t>
                      </a:r>
                      <a:endParaRPr b="1">
                        <a:solidFill>
                          <a:schemeClr val="lt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</a:rPr>
                        <a:t>.72</a:t>
                      </a:r>
                      <a:endParaRPr b="1" sz="1600">
                        <a:solidFill>
                          <a:schemeClr val="lt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</a:rPr>
                        <a:t>.94</a:t>
                      </a:r>
                      <a:endParaRPr b="1" sz="1600">
                        <a:solidFill>
                          <a:schemeClr val="lt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highlight>
                            <a:srgbClr val="FFFFFF"/>
                          </a:highlight>
                        </a:rPr>
                        <a:t>.86</a:t>
                      </a:r>
                      <a:endParaRPr b="1" sz="1600">
                        <a:solidFill>
                          <a:schemeClr val="lt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56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Logistic Regression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.85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.87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.87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LR w/ SMOTE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.61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.86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.82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Avoiding Multicollinearity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964425"/>
            <a:ext cx="8520600" cy="3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Multicollinearity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Results must be taken with a grain of salt due to the </a:t>
            </a:r>
            <a:r>
              <a:rPr lang="en" sz="1800"/>
              <a:t>multicollinearity</a:t>
            </a:r>
            <a:r>
              <a:rPr lang="en" sz="1800"/>
              <a:t> in G1, G2, &amp; G3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 address this we want to do an interaction term or eliminate one of these predictors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More on avoiding multicollinearity in predictors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Examine a heat map &amp; remove predictors that correlate with each other too highly (over .9)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Perform a least squares regression with remaining variables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Eliminate columns using backwards regression until all are significant to 95% confidence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Remaining columns are the predictors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10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for Correlation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92850" y="642900"/>
            <a:ext cx="8358300" cy="4500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 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100" y="674825"/>
            <a:ext cx="4133800" cy="45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