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cc2d1a1b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3cc2d1a1b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cc2d1a1b3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3cc2d1a1b3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cc2d1a1b3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3cc2d1a1b3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cc2d1a1b3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3cc2d1a1b3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cc2d1a1b3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3cc2d1a1b3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c2d1a1b3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3cc2d1a1b3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c2d1a1b3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3cc2d1a1b3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c2d1a1b3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3cc2d1a1b3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cc2d1a1b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3cc2d1a1b3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cc2d1a1b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3cc2d1a1b3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cc2d1a1b3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3cc2d1a1b3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cc2d1a1b3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3cc2d1a1b3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480"/>
              </a:spcBef>
              <a:spcAft>
                <a:spcPts val="0"/>
              </a:spcAft>
              <a:buClr>
                <a:srgbClr val="888888"/>
              </a:buClr>
              <a:buSzPts val="2400"/>
              <a:buNone/>
              <a:defRPr>
                <a:solidFill>
                  <a:srgbClr val="888888"/>
                </a:solidFill>
              </a:defRPr>
            </a:lvl1pPr>
            <a:lvl2pPr lvl="1" rtl="0" algn="ctr">
              <a:spcBef>
                <a:spcPts val="420"/>
              </a:spcBef>
              <a:spcAft>
                <a:spcPts val="0"/>
              </a:spcAft>
              <a:buClr>
                <a:srgbClr val="888888"/>
              </a:buClr>
              <a:buSzPts val="21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300"/>
              </a:spcBef>
              <a:spcAft>
                <a:spcPts val="0"/>
              </a:spcAft>
              <a:buClr>
                <a:srgbClr val="888888"/>
              </a:buClr>
              <a:buSzPts val="1500"/>
              <a:buNone/>
              <a:defRPr>
                <a:solidFill>
                  <a:srgbClr val="888888"/>
                </a:solidFill>
              </a:defRPr>
            </a:lvl4pPr>
            <a:lvl5pPr lvl="4" rtl="0" algn="ctr">
              <a:spcBef>
                <a:spcPts val="300"/>
              </a:spcBef>
              <a:spcAft>
                <a:spcPts val="0"/>
              </a:spcAft>
              <a:buClr>
                <a:srgbClr val="888888"/>
              </a:buClr>
              <a:buSzPts val="15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6"/>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500"/>
              <a:buFont typeface="Calibri"/>
              <a:buNone/>
              <a:defRPr b="1"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61950" lvl="1" marL="914400" rtl="0" algn="l">
              <a:spcBef>
                <a:spcPts val="420"/>
              </a:spcBef>
              <a:spcAft>
                <a:spcPts val="0"/>
              </a:spcAft>
              <a:buClr>
                <a:schemeClr val="dk1"/>
              </a:buClr>
              <a:buSzPts val="2100"/>
              <a:buChar char="–"/>
              <a:defRPr sz="2100"/>
            </a:lvl2pPr>
            <a:lvl3pPr indent="-342900" lvl="2" marL="1371600" rtl="0" algn="l">
              <a:spcBef>
                <a:spcPts val="360"/>
              </a:spcBef>
              <a:spcAft>
                <a:spcPts val="0"/>
              </a:spcAft>
              <a:buClr>
                <a:schemeClr val="dk1"/>
              </a:buClr>
              <a:buSzPts val="1800"/>
              <a:buChar char="•"/>
              <a:defRPr sz="1800"/>
            </a:lvl3pPr>
            <a:lvl4pPr indent="-323850" lvl="3" marL="1828800" rtl="0" algn="l">
              <a:spcBef>
                <a:spcPts val="300"/>
              </a:spcBef>
              <a:spcAft>
                <a:spcPts val="0"/>
              </a:spcAft>
              <a:buClr>
                <a:schemeClr val="dk1"/>
              </a:buClr>
              <a:buSzPts val="1500"/>
              <a:buChar char="–"/>
              <a:defRPr sz="1500"/>
            </a:lvl4pPr>
            <a:lvl5pPr indent="-323850" lvl="4" marL="2286000" rtl="0" algn="l">
              <a:spcBef>
                <a:spcPts val="3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1" name="Google Shape;71;p16"/>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10"/>
              </a:spcBef>
              <a:spcAft>
                <a:spcPts val="0"/>
              </a:spcAft>
              <a:buClr>
                <a:schemeClr val="dk1"/>
              </a:buClr>
              <a:buSzPts val="1050"/>
              <a:buNone/>
              <a:defRPr sz="1050"/>
            </a:lvl1pPr>
            <a:lvl2pPr indent="-228600" lvl="1" marL="914400" rtl="0" algn="l">
              <a:spcBef>
                <a:spcPts val="180"/>
              </a:spcBef>
              <a:spcAft>
                <a:spcPts val="0"/>
              </a:spcAft>
              <a:buClr>
                <a:schemeClr val="dk1"/>
              </a:buClr>
              <a:buSzPts val="900"/>
              <a:buNone/>
              <a:defRPr sz="900"/>
            </a:lvl2pPr>
            <a:lvl3pPr indent="-228600" lvl="2" marL="1371600" rtl="0" algn="l">
              <a:spcBef>
                <a:spcPts val="150"/>
              </a:spcBef>
              <a:spcAft>
                <a:spcPts val="0"/>
              </a:spcAft>
              <a:buClr>
                <a:schemeClr val="dk1"/>
              </a:buClr>
              <a:buSzPts val="750"/>
              <a:buNone/>
              <a:defRPr sz="750"/>
            </a:lvl3pPr>
            <a:lvl4pPr indent="-228600" lvl="3" marL="1828800" rtl="0" algn="l">
              <a:spcBef>
                <a:spcPts val="135"/>
              </a:spcBef>
              <a:spcAft>
                <a:spcPts val="0"/>
              </a:spcAft>
              <a:buClr>
                <a:schemeClr val="dk1"/>
              </a:buClr>
              <a:buSzPts val="675"/>
              <a:buNone/>
              <a:defRPr sz="675"/>
            </a:lvl4pPr>
            <a:lvl5pPr indent="-228600" lvl="4" marL="2286000" rtl="0" algn="l">
              <a:spcBef>
                <a:spcPts val="135"/>
              </a:spcBef>
              <a:spcAft>
                <a:spcPts val="0"/>
              </a:spcAft>
              <a:buClr>
                <a:schemeClr val="dk1"/>
              </a:buClr>
              <a:buSzPts val="675"/>
              <a:buNone/>
              <a:defRPr sz="675"/>
            </a:lvl5pPr>
            <a:lvl6pPr indent="-228600" lvl="5" marL="2743200" rtl="0" algn="l">
              <a:spcBef>
                <a:spcPts val="135"/>
              </a:spcBef>
              <a:spcAft>
                <a:spcPts val="0"/>
              </a:spcAft>
              <a:buClr>
                <a:schemeClr val="dk1"/>
              </a:buClr>
              <a:buSzPts val="675"/>
              <a:buNone/>
              <a:defRPr sz="675"/>
            </a:lvl6pPr>
            <a:lvl7pPr indent="-228600" lvl="6" marL="3200400" rtl="0" algn="l">
              <a:spcBef>
                <a:spcPts val="135"/>
              </a:spcBef>
              <a:spcAft>
                <a:spcPts val="0"/>
              </a:spcAft>
              <a:buClr>
                <a:schemeClr val="dk1"/>
              </a:buClr>
              <a:buSzPts val="675"/>
              <a:buNone/>
              <a:defRPr sz="675"/>
            </a:lvl7pPr>
            <a:lvl8pPr indent="-228600" lvl="7" marL="3657600" rtl="0" algn="l">
              <a:spcBef>
                <a:spcPts val="135"/>
              </a:spcBef>
              <a:spcAft>
                <a:spcPts val="0"/>
              </a:spcAft>
              <a:buClr>
                <a:schemeClr val="dk1"/>
              </a:buClr>
              <a:buSzPts val="675"/>
              <a:buNone/>
              <a:defRPr sz="675"/>
            </a:lvl8pPr>
            <a:lvl9pPr indent="-228600" lvl="8" marL="4114800" rtl="0" algn="l">
              <a:spcBef>
                <a:spcPts val="135"/>
              </a:spcBef>
              <a:spcAft>
                <a:spcPts val="0"/>
              </a:spcAft>
              <a:buClr>
                <a:schemeClr val="dk1"/>
              </a:buClr>
              <a:buSzPts val="675"/>
              <a:buNone/>
              <a:defRPr sz="675"/>
            </a:lvl9pPr>
          </a:lstStyle>
          <a:p/>
        </p:txBody>
      </p:sp>
      <p:sp>
        <p:nvSpPr>
          <p:cNvPr id="72" name="Google Shape;72;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3000"/>
              <a:buFont typeface="Calibri"/>
              <a:buNone/>
              <a:defRPr b="1" sz="3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300"/>
              </a:spcBef>
              <a:spcAft>
                <a:spcPts val="0"/>
              </a:spcAft>
              <a:buClr>
                <a:srgbClr val="888888"/>
              </a:buClr>
              <a:buSzPts val="1500"/>
              <a:buNone/>
              <a:defRPr sz="1500">
                <a:solidFill>
                  <a:srgbClr val="888888"/>
                </a:solidFill>
              </a:defRPr>
            </a:lvl1pPr>
            <a:lvl2pPr indent="-228600" lvl="1" marL="914400" rtl="0" algn="l">
              <a:spcBef>
                <a:spcPts val="270"/>
              </a:spcBef>
              <a:spcAft>
                <a:spcPts val="0"/>
              </a:spcAft>
              <a:buClr>
                <a:srgbClr val="888888"/>
              </a:buClr>
              <a:buSzPts val="1350"/>
              <a:buNone/>
              <a:defRPr sz="1350">
                <a:solidFill>
                  <a:srgbClr val="888888"/>
                </a:solidFill>
              </a:defRPr>
            </a:lvl2pPr>
            <a:lvl3pPr indent="-228600" lvl="2" marL="1371600" rtl="0" algn="l">
              <a:spcBef>
                <a:spcPts val="240"/>
              </a:spcBef>
              <a:spcAft>
                <a:spcPts val="0"/>
              </a:spcAft>
              <a:buClr>
                <a:srgbClr val="888888"/>
              </a:buClr>
              <a:buSzPts val="1200"/>
              <a:buNone/>
              <a:defRPr sz="1200">
                <a:solidFill>
                  <a:srgbClr val="888888"/>
                </a:solidFill>
              </a:defRPr>
            </a:lvl3pPr>
            <a:lvl4pPr indent="-228600" lvl="3" marL="1828800" rtl="0" algn="l">
              <a:spcBef>
                <a:spcPts val="210"/>
              </a:spcBef>
              <a:spcAft>
                <a:spcPts val="0"/>
              </a:spcAft>
              <a:buClr>
                <a:srgbClr val="888888"/>
              </a:buClr>
              <a:buSzPts val="1050"/>
              <a:buNone/>
              <a:defRPr sz="1050">
                <a:solidFill>
                  <a:srgbClr val="888888"/>
                </a:solidFill>
              </a:defRPr>
            </a:lvl4pPr>
            <a:lvl5pPr indent="-228600" lvl="4" marL="2286000" rtl="0" algn="l">
              <a:spcBef>
                <a:spcPts val="210"/>
              </a:spcBef>
              <a:spcAft>
                <a:spcPts val="0"/>
              </a:spcAft>
              <a:buClr>
                <a:srgbClr val="888888"/>
              </a:buClr>
              <a:buSzPts val="1050"/>
              <a:buNone/>
              <a:defRPr sz="1050">
                <a:solidFill>
                  <a:srgbClr val="888888"/>
                </a:solidFill>
              </a:defRPr>
            </a:lvl5pPr>
            <a:lvl6pPr indent="-228600" lvl="5" marL="2743200" rtl="0" algn="l">
              <a:spcBef>
                <a:spcPts val="210"/>
              </a:spcBef>
              <a:spcAft>
                <a:spcPts val="0"/>
              </a:spcAft>
              <a:buClr>
                <a:srgbClr val="888888"/>
              </a:buClr>
              <a:buSzPts val="1050"/>
              <a:buNone/>
              <a:defRPr sz="1050">
                <a:solidFill>
                  <a:srgbClr val="888888"/>
                </a:solidFill>
              </a:defRPr>
            </a:lvl6pPr>
            <a:lvl7pPr indent="-228600" lvl="6" marL="3200400" rtl="0" algn="l">
              <a:spcBef>
                <a:spcPts val="210"/>
              </a:spcBef>
              <a:spcAft>
                <a:spcPts val="0"/>
              </a:spcAft>
              <a:buClr>
                <a:srgbClr val="888888"/>
              </a:buClr>
              <a:buSzPts val="1050"/>
              <a:buNone/>
              <a:defRPr sz="1050">
                <a:solidFill>
                  <a:srgbClr val="888888"/>
                </a:solidFill>
              </a:defRPr>
            </a:lvl7pPr>
            <a:lvl8pPr indent="-228600" lvl="7" marL="3657600" rtl="0" algn="l">
              <a:spcBef>
                <a:spcPts val="210"/>
              </a:spcBef>
              <a:spcAft>
                <a:spcPts val="0"/>
              </a:spcAft>
              <a:buClr>
                <a:srgbClr val="888888"/>
              </a:buClr>
              <a:buSzPts val="1050"/>
              <a:buNone/>
              <a:defRPr sz="1050">
                <a:solidFill>
                  <a:srgbClr val="888888"/>
                </a:solidFill>
              </a:defRPr>
            </a:lvl8pPr>
            <a:lvl9pPr indent="-228600" lvl="8" marL="4114800" rtl="0" algn="l">
              <a:spcBef>
                <a:spcPts val="210"/>
              </a:spcBef>
              <a:spcAft>
                <a:spcPts val="0"/>
              </a:spcAft>
              <a:buClr>
                <a:srgbClr val="888888"/>
              </a:buClr>
              <a:buSzPts val="1050"/>
              <a:buNone/>
              <a:defRPr sz="1050">
                <a:solidFill>
                  <a:srgbClr val="888888"/>
                </a:solidFill>
              </a:defRPr>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361950" lvl="0" marL="457200" rtl="0" algn="l">
              <a:spcBef>
                <a:spcPts val="420"/>
              </a:spcBef>
              <a:spcAft>
                <a:spcPts val="0"/>
              </a:spcAft>
              <a:buClr>
                <a:schemeClr val="dk1"/>
              </a:buClr>
              <a:buSzPts val="2100"/>
              <a:buChar char="•"/>
              <a:defRPr sz="2100"/>
            </a:lvl1pPr>
            <a:lvl2pPr indent="-342900" lvl="1" marL="914400" rtl="0" algn="l">
              <a:spcBef>
                <a:spcPts val="36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4325" lvl="3" marL="1828800" rtl="0" algn="l">
              <a:spcBef>
                <a:spcPts val="270"/>
              </a:spcBef>
              <a:spcAft>
                <a:spcPts val="0"/>
              </a:spcAft>
              <a:buClr>
                <a:schemeClr val="dk1"/>
              </a:buClr>
              <a:buSzPts val="1350"/>
              <a:buChar char="–"/>
              <a:defRPr sz="1350"/>
            </a:lvl4pPr>
            <a:lvl5pPr indent="-314325" lvl="4" marL="2286000" rtl="0" algn="l">
              <a:spcBef>
                <a:spcPts val="270"/>
              </a:spcBef>
              <a:spcAft>
                <a:spcPts val="0"/>
              </a:spcAft>
              <a:buClr>
                <a:schemeClr val="dk1"/>
              </a:buClr>
              <a:buSzPts val="1350"/>
              <a:buChar char="»"/>
              <a:defRPr sz="1350"/>
            </a:lvl5pPr>
            <a:lvl6pPr indent="-314325" lvl="5" marL="2743200" rtl="0" algn="l">
              <a:spcBef>
                <a:spcPts val="270"/>
              </a:spcBef>
              <a:spcAft>
                <a:spcPts val="0"/>
              </a:spcAft>
              <a:buClr>
                <a:schemeClr val="dk1"/>
              </a:buClr>
              <a:buSzPts val="1350"/>
              <a:buChar char="•"/>
              <a:defRPr sz="1350"/>
            </a:lvl6pPr>
            <a:lvl7pPr indent="-314325" lvl="6" marL="3200400" rtl="0" algn="l">
              <a:spcBef>
                <a:spcPts val="270"/>
              </a:spcBef>
              <a:spcAft>
                <a:spcPts val="0"/>
              </a:spcAft>
              <a:buClr>
                <a:schemeClr val="dk1"/>
              </a:buClr>
              <a:buSzPts val="1350"/>
              <a:buChar char="•"/>
              <a:defRPr sz="1350"/>
            </a:lvl7pPr>
            <a:lvl8pPr indent="-314325" lvl="7" marL="3657600" rtl="0" algn="l">
              <a:spcBef>
                <a:spcPts val="270"/>
              </a:spcBef>
              <a:spcAft>
                <a:spcPts val="0"/>
              </a:spcAft>
              <a:buClr>
                <a:schemeClr val="dk1"/>
              </a:buClr>
              <a:buSzPts val="1350"/>
              <a:buChar char="•"/>
              <a:defRPr sz="1350"/>
            </a:lvl8pPr>
            <a:lvl9pPr indent="-314325" lvl="8" marL="4114800" rtl="0" algn="l">
              <a:spcBef>
                <a:spcPts val="270"/>
              </a:spcBef>
              <a:spcAft>
                <a:spcPts val="0"/>
              </a:spcAft>
              <a:buClr>
                <a:schemeClr val="dk1"/>
              </a:buClr>
              <a:buSzPts val="1350"/>
              <a:buChar char="•"/>
              <a:defRPr sz="1350"/>
            </a:lvl9pPr>
          </a:lstStyle>
          <a:p/>
        </p:txBody>
      </p:sp>
      <p:sp>
        <p:nvSpPr>
          <p:cNvPr id="84" name="Google Shape;84;p1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361950" lvl="0" marL="457200" rtl="0" algn="l">
              <a:spcBef>
                <a:spcPts val="420"/>
              </a:spcBef>
              <a:spcAft>
                <a:spcPts val="0"/>
              </a:spcAft>
              <a:buClr>
                <a:schemeClr val="dk1"/>
              </a:buClr>
              <a:buSzPts val="2100"/>
              <a:buChar char="•"/>
              <a:defRPr sz="2100"/>
            </a:lvl1pPr>
            <a:lvl2pPr indent="-342900" lvl="1" marL="914400" rtl="0" algn="l">
              <a:spcBef>
                <a:spcPts val="36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4325" lvl="3" marL="1828800" rtl="0" algn="l">
              <a:spcBef>
                <a:spcPts val="270"/>
              </a:spcBef>
              <a:spcAft>
                <a:spcPts val="0"/>
              </a:spcAft>
              <a:buClr>
                <a:schemeClr val="dk1"/>
              </a:buClr>
              <a:buSzPts val="1350"/>
              <a:buChar char="–"/>
              <a:defRPr sz="1350"/>
            </a:lvl4pPr>
            <a:lvl5pPr indent="-314325" lvl="4" marL="2286000" rtl="0" algn="l">
              <a:spcBef>
                <a:spcPts val="270"/>
              </a:spcBef>
              <a:spcAft>
                <a:spcPts val="0"/>
              </a:spcAft>
              <a:buClr>
                <a:schemeClr val="dk1"/>
              </a:buClr>
              <a:buSzPts val="1350"/>
              <a:buChar char="»"/>
              <a:defRPr sz="1350"/>
            </a:lvl5pPr>
            <a:lvl6pPr indent="-314325" lvl="5" marL="2743200" rtl="0" algn="l">
              <a:spcBef>
                <a:spcPts val="270"/>
              </a:spcBef>
              <a:spcAft>
                <a:spcPts val="0"/>
              </a:spcAft>
              <a:buClr>
                <a:schemeClr val="dk1"/>
              </a:buClr>
              <a:buSzPts val="1350"/>
              <a:buChar char="•"/>
              <a:defRPr sz="1350"/>
            </a:lvl6pPr>
            <a:lvl7pPr indent="-314325" lvl="6" marL="3200400" rtl="0" algn="l">
              <a:spcBef>
                <a:spcPts val="270"/>
              </a:spcBef>
              <a:spcAft>
                <a:spcPts val="0"/>
              </a:spcAft>
              <a:buClr>
                <a:schemeClr val="dk1"/>
              </a:buClr>
              <a:buSzPts val="1350"/>
              <a:buChar char="•"/>
              <a:defRPr sz="1350"/>
            </a:lvl7pPr>
            <a:lvl8pPr indent="-314325" lvl="7" marL="3657600" rtl="0" algn="l">
              <a:spcBef>
                <a:spcPts val="270"/>
              </a:spcBef>
              <a:spcAft>
                <a:spcPts val="0"/>
              </a:spcAft>
              <a:buClr>
                <a:schemeClr val="dk1"/>
              </a:buClr>
              <a:buSzPts val="1350"/>
              <a:buChar char="•"/>
              <a:defRPr sz="1350"/>
            </a:lvl8pPr>
            <a:lvl9pPr indent="-314325" lvl="8" marL="4114800" rtl="0" algn="l">
              <a:spcBef>
                <a:spcPts val="270"/>
              </a:spcBef>
              <a:spcAft>
                <a:spcPts val="0"/>
              </a:spcAft>
              <a:buClr>
                <a:schemeClr val="dk1"/>
              </a:buClr>
              <a:buSzPts val="1350"/>
              <a:buChar char="•"/>
              <a:defRPr sz="1350"/>
            </a:lvl9pPr>
          </a:lstStyle>
          <a:p/>
        </p:txBody>
      </p:sp>
      <p:sp>
        <p:nvSpPr>
          <p:cNvPr id="85" name="Google Shape;85;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3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19"/>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36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270"/>
              </a:spcBef>
              <a:spcAft>
                <a:spcPts val="0"/>
              </a:spcAft>
              <a:buClr>
                <a:schemeClr val="dk1"/>
              </a:buClr>
              <a:buSzPts val="1350"/>
              <a:buNone/>
              <a:defRPr b="1" sz="1350"/>
            </a:lvl3pPr>
            <a:lvl4pPr indent="-228600" lvl="3" marL="1828800" rtl="0" algn="l">
              <a:spcBef>
                <a:spcPts val="240"/>
              </a:spcBef>
              <a:spcAft>
                <a:spcPts val="0"/>
              </a:spcAft>
              <a:buClr>
                <a:schemeClr val="dk1"/>
              </a:buClr>
              <a:buSzPts val="1200"/>
              <a:buNone/>
              <a:defRPr b="1" sz="1200"/>
            </a:lvl4pPr>
            <a:lvl5pPr indent="-228600" lvl="4" marL="2286000" rtl="0" algn="l">
              <a:spcBef>
                <a:spcPts val="240"/>
              </a:spcBef>
              <a:spcAft>
                <a:spcPts val="0"/>
              </a:spcAft>
              <a:buClr>
                <a:schemeClr val="dk1"/>
              </a:buClr>
              <a:buSzPts val="1200"/>
              <a:buNone/>
              <a:defRPr b="1" sz="1200"/>
            </a:lvl5pPr>
            <a:lvl6pPr indent="-228600" lvl="5" marL="2743200" rtl="0" algn="l">
              <a:spcBef>
                <a:spcPts val="240"/>
              </a:spcBef>
              <a:spcAft>
                <a:spcPts val="0"/>
              </a:spcAft>
              <a:buClr>
                <a:schemeClr val="dk1"/>
              </a:buClr>
              <a:buSzPts val="1200"/>
              <a:buNone/>
              <a:defRPr b="1" sz="1200"/>
            </a:lvl6pPr>
            <a:lvl7pPr indent="-228600" lvl="6" marL="3200400" rtl="0" algn="l">
              <a:spcBef>
                <a:spcPts val="240"/>
              </a:spcBef>
              <a:spcAft>
                <a:spcPts val="0"/>
              </a:spcAft>
              <a:buClr>
                <a:schemeClr val="dk1"/>
              </a:buClr>
              <a:buSzPts val="1200"/>
              <a:buNone/>
              <a:defRPr b="1" sz="1200"/>
            </a:lvl7pPr>
            <a:lvl8pPr indent="-228600" lvl="7" marL="3657600" rtl="0" algn="l">
              <a:spcBef>
                <a:spcPts val="240"/>
              </a:spcBef>
              <a:spcAft>
                <a:spcPts val="0"/>
              </a:spcAft>
              <a:buClr>
                <a:schemeClr val="dk1"/>
              </a:buClr>
              <a:buSzPts val="1200"/>
              <a:buNone/>
              <a:defRPr b="1" sz="1200"/>
            </a:lvl8pPr>
            <a:lvl9pPr indent="-228600" lvl="8" marL="4114800" rtl="0" algn="l">
              <a:spcBef>
                <a:spcPts val="240"/>
              </a:spcBef>
              <a:spcAft>
                <a:spcPts val="0"/>
              </a:spcAft>
              <a:buClr>
                <a:schemeClr val="dk1"/>
              </a:buClr>
              <a:buSzPts val="1200"/>
              <a:buNone/>
              <a:defRPr b="1" sz="1200"/>
            </a:lvl9pPr>
          </a:lstStyle>
          <a:p/>
        </p:txBody>
      </p:sp>
      <p:sp>
        <p:nvSpPr>
          <p:cNvPr id="91" name="Google Shape;91;p1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4325" lvl="2" marL="1371600" rtl="0" algn="l">
              <a:spcBef>
                <a:spcPts val="270"/>
              </a:spcBef>
              <a:spcAft>
                <a:spcPts val="0"/>
              </a:spcAft>
              <a:buClr>
                <a:schemeClr val="dk1"/>
              </a:buClr>
              <a:buSzPts val="1350"/>
              <a:buChar char="•"/>
              <a:defRPr sz="1350"/>
            </a:lvl3pPr>
            <a:lvl4pPr indent="-304800" lvl="3" marL="1828800" rtl="0" algn="l">
              <a:spcBef>
                <a:spcPts val="240"/>
              </a:spcBef>
              <a:spcAft>
                <a:spcPts val="0"/>
              </a:spcAft>
              <a:buClr>
                <a:schemeClr val="dk1"/>
              </a:buClr>
              <a:buSzPts val="1200"/>
              <a:buChar char="–"/>
              <a:defRPr sz="1200"/>
            </a:lvl4pPr>
            <a:lvl5pPr indent="-304800" lvl="4" marL="2286000" rtl="0" algn="l">
              <a:spcBef>
                <a:spcPts val="240"/>
              </a:spcBef>
              <a:spcAft>
                <a:spcPts val="0"/>
              </a:spcAft>
              <a:buClr>
                <a:schemeClr val="dk1"/>
              </a:buClr>
              <a:buSzPts val="1200"/>
              <a:buChar char="»"/>
              <a:defRPr sz="1200"/>
            </a:lvl5pPr>
            <a:lvl6pPr indent="-304800" lvl="5" marL="2743200" rtl="0" algn="l">
              <a:spcBef>
                <a:spcPts val="240"/>
              </a:spcBef>
              <a:spcAft>
                <a:spcPts val="0"/>
              </a:spcAft>
              <a:buClr>
                <a:schemeClr val="dk1"/>
              </a:buClr>
              <a:buSzPts val="1200"/>
              <a:buChar char="•"/>
              <a:defRPr sz="1200"/>
            </a:lvl6pPr>
            <a:lvl7pPr indent="-304800" lvl="6" marL="3200400" rtl="0" algn="l">
              <a:spcBef>
                <a:spcPts val="240"/>
              </a:spcBef>
              <a:spcAft>
                <a:spcPts val="0"/>
              </a:spcAft>
              <a:buClr>
                <a:schemeClr val="dk1"/>
              </a:buClr>
              <a:buSzPts val="1200"/>
              <a:buChar char="•"/>
              <a:defRPr sz="1200"/>
            </a:lvl7pPr>
            <a:lvl8pPr indent="-304800" lvl="7" marL="3657600" rtl="0" algn="l">
              <a:spcBef>
                <a:spcPts val="240"/>
              </a:spcBef>
              <a:spcAft>
                <a:spcPts val="0"/>
              </a:spcAft>
              <a:buClr>
                <a:schemeClr val="dk1"/>
              </a:buClr>
              <a:buSzPts val="1200"/>
              <a:buChar char="•"/>
              <a:defRPr sz="1200"/>
            </a:lvl8pPr>
            <a:lvl9pPr indent="-304800" lvl="8" marL="4114800" rtl="0" algn="l">
              <a:spcBef>
                <a:spcPts val="240"/>
              </a:spcBef>
              <a:spcAft>
                <a:spcPts val="0"/>
              </a:spcAft>
              <a:buClr>
                <a:schemeClr val="dk1"/>
              </a:buClr>
              <a:buSzPts val="1200"/>
              <a:buChar char="•"/>
              <a:defRPr sz="1200"/>
            </a:lvl9pPr>
          </a:lstStyle>
          <a:p/>
        </p:txBody>
      </p:sp>
      <p:sp>
        <p:nvSpPr>
          <p:cNvPr id="92" name="Google Shape;92;p19"/>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36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270"/>
              </a:spcBef>
              <a:spcAft>
                <a:spcPts val="0"/>
              </a:spcAft>
              <a:buClr>
                <a:schemeClr val="dk1"/>
              </a:buClr>
              <a:buSzPts val="1350"/>
              <a:buNone/>
              <a:defRPr b="1" sz="1350"/>
            </a:lvl3pPr>
            <a:lvl4pPr indent="-228600" lvl="3" marL="1828800" rtl="0" algn="l">
              <a:spcBef>
                <a:spcPts val="240"/>
              </a:spcBef>
              <a:spcAft>
                <a:spcPts val="0"/>
              </a:spcAft>
              <a:buClr>
                <a:schemeClr val="dk1"/>
              </a:buClr>
              <a:buSzPts val="1200"/>
              <a:buNone/>
              <a:defRPr b="1" sz="1200"/>
            </a:lvl4pPr>
            <a:lvl5pPr indent="-228600" lvl="4" marL="2286000" rtl="0" algn="l">
              <a:spcBef>
                <a:spcPts val="240"/>
              </a:spcBef>
              <a:spcAft>
                <a:spcPts val="0"/>
              </a:spcAft>
              <a:buClr>
                <a:schemeClr val="dk1"/>
              </a:buClr>
              <a:buSzPts val="1200"/>
              <a:buNone/>
              <a:defRPr b="1" sz="1200"/>
            </a:lvl5pPr>
            <a:lvl6pPr indent="-228600" lvl="5" marL="2743200" rtl="0" algn="l">
              <a:spcBef>
                <a:spcPts val="240"/>
              </a:spcBef>
              <a:spcAft>
                <a:spcPts val="0"/>
              </a:spcAft>
              <a:buClr>
                <a:schemeClr val="dk1"/>
              </a:buClr>
              <a:buSzPts val="1200"/>
              <a:buNone/>
              <a:defRPr b="1" sz="1200"/>
            </a:lvl6pPr>
            <a:lvl7pPr indent="-228600" lvl="6" marL="3200400" rtl="0" algn="l">
              <a:spcBef>
                <a:spcPts val="240"/>
              </a:spcBef>
              <a:spcAft>
                <a:spcPts val="0"/>
              </a:spcAft>
              <a:buClr>
                <a:schemeClr val="dk1"/>
              </a:buClr>
              <a:buSzPts val="1200"/>
              <a:buNone/>
              <a:defRPr b="1" sz="1200"/>
            </a:lvl7pPr>
            <a:lvl8pPr indent="-228600" lvl="7" marL="3657600" rtl="0" algn="l">
              <a:spcBef>
                <a:spcPts val="240"/>
              </a:spcBef>
              <a:spcAft>
                <a:spcPts val="0"/>
              </a:spcAft>
              <a:buClr>
                <a:schemeClr val="dk1"/>
              </a:buClr>
              <a:buSzPts val="1200"/>
              <a:buNone/>
              <a:defRPr b="1" sz="1200"/>
            </a:lvl8pPr>
            <a:lvl9pPr indent="-228600" lvl="8" marL="4114800" rtl="0" algn="l">
              <a:spcBef>
                <a:spcPts val="240"/>
              </a:spcBef>
              <a:spcAft>
                <a:spcPts val="0"/>
              </a:spcAft>
              <a:buClr>
                <a:schemeClr val="dk1"/>
              </a:buClr>
              <a:buSzPts val="1200"/>
              <a:buNone/>
              <a:defRPr b="1" sz="1200"/>
            </a:lvl9pPr>
          </a:lstStyle>
          <a:p/>
        </p:txBody>
      </p:sp>
      <p:sp>
        <p:nvSpPr>
          <p:cNvPr id="93" name="Google Shape;93;p19"/>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4325" lvl="2" marL="1371600" rtl="0" algn="l">
              <a:spcBef>
                <a:spcPts val="270"/>
              </a:spcBef>
              <a:spcAft>
                <a:spcPts val="0"/>
              </a:spcAft>
              <a:buClr>
                <a:schemeClr val="dk1"/>
              </a:buClr>
              <a:buSzPts val="1350"/>
              <a:buChar char="•"/>
              <a:defRPr sz="1350"/>
            </a:lvl3pPr>
            <a:lvl4pPr indent="-304800" lvl="3" marL="1828800" rtl="0" algn="l">
              <a:spcBef>
                <a:spcPts val="240"/>
              </a:spcBef>
              <a:spcAft>
                <a:spcPts val="0"/>
              </a:spcAft>
              <a:buClr>
                <a:schemeClr val="dk1"/>
              </a:buClr>
              <a:buSzPts val="1200"/>
              <a:buChar char="–"/>
              <a:defRPr sz="1200"/>
            </a:lvl4pPr>
            <a:lvl5pPr indent="-304800" lvl="4" marL="2286000" rtl="0" algn="l">
              <a:spcBef>
                <a:spcPts val="240"/>
              </a:spcBef>
              <a:spcAft>
                <a:spcPts val="0"/>
              </a:spcAft>
              <a:buClr>
                <a:schemeClr val="dk1"/>
              </a:buClr>
              <a:buSzPts val="1200"/>
              <a:buChar char="»"/>
              <a:defRPr sz="1200"/>
            </a:lvl5pPr>
            <a:lvl6pPr indent="-304800" lvl="5" marL="2743200" rtl="0" algn="l">
              <a:spcBef>
                <a:spcPts val="240"/>
              </a:spcBef>
              <a:spcAft>
                <a:spcPts val="0"/>
              </a:spcAft>
              <a:buClr>
                <a:schemeClr val="dk1"/>
              </a:buClr>
              <a:buSzPts val="1200"/>
              <a:buChar char="•"/>
              <a:defRPr sz="1200"/>
            </a:lvl6pPr>
            <a:lvl7pPr indent="-304800" lvl="6" marL="3200400" rtl="0" algn="l">
              <a:spcBef>
                <a:spcPts val="240"/>
              </a:spcBef>
              <a:spcAft>
                <a:spcPts val="0"/>
              </a:spcAft>
              <a:buClr>
                <a:schemeClr val="dk1"/>
              </a:buClr>
              <a:buSzPts val="1200"/>
              <a:buChar char="•"/>
              <a:defRPr sz="1200"/>
            </a:lvl7pPr>
            <a:lvl8pPr indent="-304800" lvl="7" marL="3657600" rtl="0" algn="l">
              <a:spcBef>
                <a:spcPts val="240"/>
              </a:spcBef>
              <a:spcAft>
                <a:spcPts val="0"/>
              </a:spcAft>
              <a:buClr>
                <a:schemeClr val="dk1"/>
              </a:buClr>
              <a:buSzPts val="1200"/>
              <a:buChar char="•"/>
              <a:defRPr sz="1200"/>
            </a:lvl8pPr>
            <a:lvl9pPr indent="-304800" lvl="8" marL="4114800" rtl="0" algn="l">
              <a:spcBef>
                <a:spcPts val="240"/>
              </a:spcBef>
              <a:spcAft>
                <a:spcPts val="0"/>
              </a:spcAft>
              <a:buClr>
                <a:schemeClr val="dk1"/>
              </a:buClr>
              <a:buSzPts val="1200"/>
              <a:buChar char="•"/>
              <a:defRPr sz="1200"/>
            </a:lvl9pPr>
          </a:lstStyle>
          <a:p/>
        </p:txBody>
      </p:sp>
      <p:sp>
        <p:nvSpPr>
          <p:cNvPr id="94" name="Google Shape;94;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500"/>
              <a:buFont typeface="Calibri"/>
              <a:buNone/>
              <a:defRPr b="1"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10"/>
              </a:spcBef>
              <a:spcAft>
                <a:spcPts val="0"/>
              </a:spcAft>
              <a:buClr>
                <a:schemeClr val="dk1"/>
              </a:buClr>
              <a:buSzPts val="1050"/>
              <a:buNone/>
              <a:defRPr sz="1050"/>
            </a:lvl1pPr>
            <a:lvl2pPr indent="-228600" lvl="1" marL="914400" rtl="0" algn="l">
              <a:spcBef>
                <a:spcPts val="180"/>
              </a:spcBef>
              <a:spcAft>
                <a:spcPts val="0"/>
              </a:spcAft>
              <a:buClr>
                <a:schemeClr val="dk1"/>
              </a:buClr>
              <a:buSzPts val="900"/>
              <a:buNone/>
              <a:defRPr sz="900"/>
            </a:lvl2pPr>
            <a:lvl3pPr indent="-228600" lvl="2" marL="1371600" rtl="0" algn="l">
              <a:spcBef>
                <a:spcPts val="150"/>
              </a:spcBef>
              <a:spcAft>
                <a:spcPts val="0"/>
              </a:spcAft>
              <a:buClr>
                <a:schemeClr val="dk1"/>
              </a:buClr>
              <a:buSzPts val="750"/>
              <a:buNone/>
              <a:defRPr sz="750"/>
            </a:lvl3pPr>
            <a:lvl4pPr indent="-228600" lvl="3" marL="1828800" rtl="0" algn="l">
              <a:spcBef>
                <a:spcPts val="135"/>
              </a:spcBef>
              <a:spcAft>
                <a:spcPts val="0"/>
              </a:spcAft>
              <a:buClr>
                <a:schemeClr val="dk1"/>
              </a:buClr>
              <a:buSzPts val="675"/>
              <a:buNone/>
              <a:defRPr sz="675"/>
            </a:lvl4pPr>
            <a:lvl5pPr indent="-228600" lvl="4" marL="2286000" rtl="0" algn="l">
              <a:spcBef>
                <a:spcPts val="135"/>
              </a:spcBef>
              <a:spcAft>
                <a:spcPts val="0"/>
              </a:spcAft>
              <a:buClr>
                <a:schemeClr val="dk1"/>
              </a:buClr>
              <a:buSzPts val="675"/>
              <a:buNone/>
              <a:defRPr sz="675"/>
            </a:lvl5pPr>
            <a:lvl6pPr indent="-228600" lvl="5" marL="2743200" rtl="0" algn="l">
              <a:spcBef>
                <a:spcPts val="135"/>
              </a:spcBef>
              <a:spcAft>
                <a:spcPts val="0"/>
              </a:spcAft>
              <a:buClr>
                <a:schemeClr val="dk1"/>
              </a:buClr>
              <a:buSzPts val="675"/>
              <a:buNone/>
              <a:defRPr sz="675"/>
            </a:lvl6pPr>
            <a:lvl7pPr indent="-228600" lvl="6" marL="3200400" rtl="0" algn="l">
              <a:spcBef>
                <a:spcPts val="135"/>
              </a:spcBef>
              <a:spcAft>
                <a:spcPts val="0"/>
              </a:spcAft>
              <a:buClr>
                <a:schemeClr val="dk1"/>
              </a:buClr>
              <a:buSzPts val="675"/>
              <a:buNone/>
              <a:defRPr sz="675"/>
            </a:lvl7pPr>
            <a:lvl8pPr indent="-228600" lvl="7" marL="3657600" rtl="0" algn="l">
              <a:spcBef>
                <a:spcPts val="135"/>
              </a:spcBef>
              <a:spcAft>
                <a:spcPts val="0"/>
              </a:spcAft>
              <a:buClr>
                <a:schemeClr val="dk1"/>
              </a:buClr>
              <a:buSzPts val="675"/>
              <a:buNone/>
              <a:defRPr sz="675"/>
            </a:lvl8pPr>
            <a:lvl9pPr indent="-228600" lvl="8" marL="4114800" rtl="0" algn="l">
              <a:spcBef>
                <a:spcPts val="135"/>
              </a:spcBef>
              <a:spcAft>
                <a:spcPts val="0"/>
              </a:spcAft>
              <a:buClr>
                <a:schemeClr val="dk1"/>
              </a:buClr>
              <a:buSzPts val="675"/>
              <a:buNone/>
              <a:defRPr sz="675"/>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kaggle.com/datasets/gpandi007/usa-housing-dataset"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300"/>
              <a:buFont typeface="Calibri"/>
              <a:buNone/>
            </a:pPr>
            <a:r>
              <a:rPr lang="en"/>
              <a:t>Final Project</a:t>
            </a:r>
            <a:endParaRPr/>
          </a:p>
        </p:txBody>
      </p:sp>
      <p:sp>
        <p:nvSpPr>
          <p:cNvPr id="130" name="Google Shape;130;p25"/>
          <p:cNvSpPr txBox="1"/>
          <p:nvPr>
            <p:ph idx="1" type="subTitle"/>
          </p:nvPr>
        </p:nvSpPr>
        <p:spPr>
          <a:xfrm>
            <a:off x="1371600" y="2777700"/>
            <a:ext cx="6400800" cy="1451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spcBef>
                <a:spcPts val="0"/>
              </a:spcBef>
              <a:spcAft>
                <a:spcPts val="0"/>
              </a:spcAft>
              <a:buClr>
                <a:srgbClr val="888888"/>
              </a:buClr>
              <a:buSzPct val="100000"/>
              <a:buNone/>
            </a:pPr>
            <a:br>
              <a:rPr lang="en">
                <a:solidFill>
                  <a:srgbClr val="888888"/>
                </a:solidFill>
              </a:rPr>
            </a:br>
            <a:br>
              <a:rPr lang="en">
                <a:solidFill>
                  <a:srgbClr val="888888"/>
                </a:solidFill>
              </a:rPr>
            </a:br>
            <a:r>
              <a:rPr lang="en"/>
              <a:t>Team Red:</a:t>
            </a:r>
            <a:endParaRPr/>
          </a:p>
          <a:p>
            <a:pPr indent="0" lvl="0" marL="0" rtl="0" algn="ctr">
              <a:spcBef>
                <a:spcPts val="0"/>
              </a:spcBef>
              <a:spcAft>
                <a:spcPts val="0"/>
              </a:spcAft>
              <a:buClr>
                <a:srgbClr val="888888"/>
              </a:buClr>
              <a:buSzPct val="100000"/>
              <a:buNone/>
            </a:pPr>
            <a:r>
              <a:rPr lang="en"/>
              <a:t>Alexander Peries</a:t>
            </a:r>
            <a:endParaRPr/>
          </a:p>
          <a:p>
            <a:pPr indent="0" lvl="0" marL="0" rtl="0" algn="ctr">
              <a:spcBef>
                <a:spcPts val="0"/>
              </a:spcBef>
              <a:spcAft>
                <a:spcPts val="0"/>
              </a:spcAft>
              <a:buClr>
                <a:srgbClr val="888888"/>
              </a:buClr>
              <a:buSzPct val="100000"/>
              <a:buNone/>
            </a:pPr>
            <a:r>
              <a:rPr lang="en"/>
              <a:t>William Rash</a:t>
            </a:r>
            <a:endParaRPr/>
          </a:p>
          <a:p>
            <a:pPr indent="0" lvl="0" marL="0" rtl="0" algn="ctr">
              <a:spcBef>
                <a:spcPts val="0"/>
              </a:spcBef>
              <a:spcAft>
                <a:spcPts val="0"/>
              </a:spcAft>
              <a:buClr>
                <a:srgbClr val="888888"/>
              </a:buClr>
              <a:buSzPct val="100000"/>
              <a:buNone/>
            </a:pPr>
            <a:r>
              <a:rPr lang="en"/>
              <a:t>Kevin Walter Conejo Molina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README_files/figure-pptx/8-1.png" id="185" name="Google Shape;185;p34"/>
          <p:cNvPicPr preferRelativeResize="0"/>
          <p:nvPr/>
        </p:nvPicPr>
        <p:blipFill rotWithShape="1">
          <a:blip r:embed="rId3">
            <a:alphaModFix/>
          </a:blip>
          <a:srcRect b="0" l="0" r="0" t="0"/>
          <a:stretch/>
        </p:blipFill>
        <p:spPr>
          <a:xfrm>
            <a:off x="3775675" y="365925"/>
            <a:ext cx="5105400" cy="4089400"/>
          </a:xfrm>
          <a:prstGeom prst="rect">
            <a:avLst/>
          </a:prstGeom>
          <a:noFill/>
          <a:ln>
            <a:noFill/>
          </a:ln>
        </p:spPr>
      </p:pic>
      <p:sp>
        <p:nvSpPr>
          <p:cNvPr id="186" name="Google Shape;186;p34"/>
          <p:cNvSpPr txBox="1"/>
          <p:nvPr>
            <p:ph idx="2" type="body"/>
          </p:nvPr>
        </p:nvSpPr>
        <p:spPr>
          <a:xfrm>
            <a:off x="157300" y="452225"/>
            <a:ext cx="3618300" cy="4550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t/>
            </a:r>
            <a:endParaRPr sz="1050"/>
          </a:p>
          <a:p>
            <a:pPr indent="-363691" lvl="0" marL="457200" rtl="0" algn="l">
              <a:spcBef>
                <a:spcPts val="210"/>
              </a:spcBef>
              <a:spcAft>
                <a:spcPts val="0"/>
              </a:spcAft>
              <a:buSzPct val="100000"/>
              <a:buChar char="●"/>
            </a:pPr>
            <a:r>
              <a:rPr lang="en" sz="2299"/>
              <a:t>In this graph, we examined the relationship between the year the houses were built, the sales price, and the year they were sold. </a:t>
            </a:r>
            <a:endParaRPr sz="2299"/>
          </a:p>
          <a:p>
            <a:pPr indent="-363691" lvl="0" marL="457200" rtl="0" algn="l">
              <a:spcBef>
                <a:spcPts val="0"/>
              </a:spcBef>
              <a:spcAft>
                <a:spcPts val="0"/>
              </a:spcAft>
              <a:buSzPct val="100000"/>
              <a:buChar char="●"/>
            </a:pPr>
            <a:r>
              <a:rPr lang="en" sz="2299"/>
              <a:t>In general, we found that the later the houses were built, the more they were sold for – likely a function of inflation. </a:t>
            </a:r>
            <a:endParaRPr sz="2299"/>
          </a:p>
          <a:p>
            <a:pPr indent="-363691" lvl="0" marL="457200" rtl="0" algn="l">
              <a:spcBef>
                <a:spcPts val="0"/>
              </a:spcBef>
              <a:spcAft>
                <a:spcPts val="0"/>
              </a:spcAft>
              <a:buSzPct val="100000"/>
              <a:buChar char="●"/>
            </a:pPr>
            <a:r>
              <a:rPr lang="en" sz="2299"/>
              <a:t>The year sold, on the other hand, did not seem to have as much of a discernible relationship with the sales price.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README_files/figure-pptx/9-1.png" id="191" name="Google Shape;191;p35"/>
          <p:cNvPicPr preferRelativeResize="0"/>
          <p:nvPr/>
        </p:nvPicPr>
        <p:blipFill rotWithShape="1">
          <a:blip r:embed="rId3">
            <a:alphaModFix/>
          </a:blip>
          <a:srcRect b="0" l="0" r="0" t="0"/>
          <a:stretch/>
        </p:blipFill>
        <p:spPr>
          <a:xfrm>
            <a:off x="3765325" y="401400"/>
            <a:ext cx="5105400" cy="4089400"/>
          </a:xfrm>
          <a:prstGeom prst="rect">
            <a:avLst/>
          </a:prstGeom>
          <a:noFill/>
          <a:ln>
            <a:noFill/>
          </a:ln>
        </p:spPr>
      </p:pic>
      <p:sp>
        <p:nvSpPr>
          <p:cNvPr id="192" name="Google Shape;192;p35"/>
          <p:cNvSpPr txBox="1"/>
          <p:nvPr/>
        </p:nvSpPr>
        <p:spPr>
          <a:xfrm>
            <a:off x="0" y="401400"/>
            <a:ext cx="3520800" cy="4340700"/>
          </a:xfrm>
          <a:prstGeom prst="rect">
            <a:avLst/>
          </a:prstGeom>
          <a:noFill/>
          <a:ln>
            <a:noFill/>
          </a:ln>
        </p:spPr>
        <p:txBody>
          <a:bodyPr anchorCtr="0" anchor="t" bIns="91425" lIns="91425" spcFirstLastPara="1" rIns="91425" wrap="square" tIns="91425">
            <a:spAutoFit/>
          </a:bodyPr>
          <a:lstStyle/>
          <a:p>
            <a:pPr indent="-323850" lvl="0" marL="457200" rtl="0" algn="just">
              <a:spcBef>
                <a:spcPts val="48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 this graph, we examined the relationship between the sale price, lot area, and year sold. </a:t>
            </a:r>
            <a:endParaRPr sz="1500">
              <a:solidFill>
                <a:schemeClr val="dk1"/>
              </a:solidFill>
              <a:latin typeface="Calibri"/>
              <a:ea typeface="Calibri"/>
              <a:cs typeface="Calibri"/>
              <a:sym typeface="Calibri"/>
            </a:endParaRPr>
          </a:p>
          <a:p>
            <a:pPr indent="-323850" lvl="0" marL="457200" rtl="0" algn="just">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We found that as the sale price increased, the lot area would also increase, albeit at a relatively low rate.</a:t>
            </a:r>
            <a:endParaRPr sz="1500">
              <a:solidFill>
                <a:schemeClr val="dk1"/>
              </a:solidFill>
              <a:latin typeface="Calibri"/>
              <a:ea typeface="Calibri"/>
              <a:cs typeface="Calibri"/>
              <a:sym typeface="Calibri"/>
            </a:endParaRPr>
          </a:p>
          <a:p>
            <a:pPr indent="-323850" lvl="0" marL="457200" rtl="0" algn="just">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 We also noticed that there were a fair number of outliers that had relatively average or slightly above-average sales prices, but significantly higher lot areas than comparably priced homes. </a:t>
            </a:r>
            <a:endParaRPr sz="1500">
              <a:solidFill>
                <a:schemeClr val="dk1"/>
              </a:solidFill>
              <a:latin typeface="Calibri"/>
              <a:ea typeface="Calibri"/>
              <a:cs typeface="Calibri"/>
              <a:sym typeface="Calibri"/>
            </a:endParaRPr>
          </a:p>
          <a:p>
            <a:pPr indent="-323850" lvl="0" marL="457200" rtl="0" algn="just">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These outliers likely represent farmland or rural lots in which the price per acre is significantly lower than the price in more suburban or urban areas.</a:t>
            </a:r>
            <a:endParaRPr sz="1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nvSpPr>
        <p:spPr>
          <a:xfrm>
            <a:off x="2372000" y="1939425"/>
            <a:ext cx="39327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0">
                <a:latin typeface="Calibri"/>
                <a:ea typeface="Calibri"/>
                <a:cs typeface="Calibri"/>
                <a:sym typeface="Calibri"/>
              </a:rPr>
              <a:t>Q&amp;A</a:t>
            </a:r>
            <a:endParaRPr sz="8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300"/>
              <a:buFont typeface="Calibri"/>
              <a:buNone/>
            </a:pPr>
            <a:r>
              <a:rPr lang="en"/>
              <a:t>Data</a:t>
            </a:r>
            <a:endParaRPr/>
          </a:p>
        </p:txBody>
      </p:sp>
      <p:sp>
        <p:nvSpPr>
          <p:cNvPr id="136" name="Google Shape;136;p26"/>
          <p:cNvSpPr txBox="1"/>
          <p:nvPr>
            <p:ph idx="1" type="body"/>
          </p:nvPr>
        </p:nvSpPr>
        <p:spPr>
          <a:xfrm>
            <a:off x="457200" y="3656376"/>
            <a:ext cx="8229600" cy="13401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400"/>
              <a:buNone/>
            </a:pPr>
            <a:r>
              <a:rPr lang="en"/>
              <a:t>Link to our dataset: </a:t>
            </a:r>
            <a:r>
              <a:rPr lang="en" u="sng">
                <a:solidFill>
                  <a:schemeClr val="hlink"/>
                </a:solidFill>
                <a:hlinkClick r:id="rId3"/>
              </a:rPr>
              <a:t>https://www.kaggle.com/datasets/gpandi007/usa-housing-dataset</a:t>
            </a:r>
            <a:endParaRPr/>
          </a:p>
          <a:p>
            <a:pPr indent="0" lvl="0" marL="0" rtl="0" algn="l">
              <a:spcBef>
                <a:spcPts val="0"/>
              </a:spcBef>
              <a:spcAft>
                <a:spcPts val="0"/>
              </a:spcAft>
              <a:buClr>
                <a:schemeClr val="dk1"/>
              </a:buClr>
              <a:buSzPts val="2400"/>
              <a:buNone/>
            </a:pPr>
            <a:r>
              <a:t/>
            </a:r>
            <a:endParaRPr/>
          </a:p>
        </p:txBody>
      </p:sp>
      <p:pic>
        <p:nvPicPr>
          <p:cNvPr id="137" name="Google Shape;137;p26"/>
          <p:cNvPicPr preferRelativeResize="0"/>
          <p:nvPr/>
        </p:nvPicPr>
        <p:blipFill>
          <a:blip r:embed="rId4">
            <a:alphaModFix/>
          </a:blip>
          <a:stretch>
            <a:fillRect/>
          </a:stretch>
        </p:blipFill>
        <p:spPr>
          <a:xfrm>
            <a:off x="90300" y="874700"/>
            <a:ext cx="5075976" cy="2544650"/>
          </a:xfrm>
          <a:prstGeom prst="rect">
            <a:avLst/>
          </a:prstGeom>
          <a:noFill/>
          <a:ln>
            <a:noFill/>
          </a:ln>
        </p:spPr>
      </p:pic>
      <p:sp>
        <p:nvSpPr>
          <p:cNvPr id="138" name="Google Shape;138;p26"/>
          <p:cNvSpPr txBox="1"/>
          <p:nvPr/>
        </p:nvSpPr>
        <p:spPr>
          <a:xfrm>
            <a:off x="5714775" y="1608250"/>
            <a:ext cx="136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81 Columns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1460 Rows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README_files/figure-pptx/1-1.png" id="143" name="Google Shape;143;p27"/>
          <p:cNvPicPr preferRelativeResize="0"/>
          <p:nvPr/>
        </p:nvPicPr>
        <p:blipFill rotWithShape="1">
          <a:blip r:embed="rId3">
            <a:alphaModFix/>
          </a:blip>
          <a:srcRect b="0" l="0" r="0" t="0"/>
          <a:stretch/>
        </p:blipFill>
        <p:spPr>
          <a:xfrm>
            <a:off x="3568700" y="355600"/>
            <a:ext cx="5105400" cy="4089400"/>
          </a:xfrm>
          <a:prstGeom prst="rect">
            <a:avLst/>
          </a:prstGeom>
          <a:noFill/>
          <a:ln>
            <a:noFill/>
          </a:ln>
        </p:spPr>
      </p:pic>
      <p:sp>
        <p:nvSpPr>
          <p:cNvPr id="144" name="Google Shape;144;p27"/>
          <p:cNvSpPr txBox="1"/>
          <p:nvPr>
            <p:ph idx="2" type="body"/>
          </p:nvPr>
        </p:nvSpPr>
        <p:spPr>
          <a:xfrm>
            <a:off x="185375" y="268900"/>
            <a:ext cx="3052500" cy="42843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1050"/>
              <a:buNone/>
            </a:pPr>
            <a:r>
              <a:t/>
            </a:r>
            <a:endParaRPr sz="1550"/>
          </a:p>
          <a:p>
            <a:pPr indent="-352425" lvl="0" marL="457200" rtl="0" algn="just">
              <a:spcBef>
                <a:spcPts val="200"/>
              </a:spcBef>
              <a:spcAft>
                <a:spcPts val="0"/>
              </a:spcAft>
              <a:buSzPts val="1950"/>
              <a:buChar char="●"/>
            </a:pPr>
            <a:r>
              <a:rPr lang="en" sz="1950"/>
              <a:t>In this bar plot, we chose to examine the relationship between the houses listed and the house style. </a:t>
            </a:r>
            <a:endParaRPr sz="1950"/>
          </a:p>
          <a:p>
            <a:pPr indent="-352425" lvl="0" marL="457200" rtl="0" algn="just">
              <a:spcBef>
                <a:spcPts val="0"/>
              </a:spcBef>
              <a:spcAft>
                <a:spcPts val="0"/>
              </a:spcAft>
              <a:buSzPts val="1950"/>
              <a:buChar char="●"/>
            </a:pPr>
            <a:r>
              <a:rPr lang="en" sz="1950"/>
              <a:t>We found that 1 story houses were the most prevalent of those listed, followed</a:t>
            </a:r>
            <a:r>
              <a:rPr lang="en" sz="1950"/>
              <a:t> </a:t>
            </a:r>
            <a:r>
              <a:rPr lang="en" sz="1950"/>
              <a:t>by 2 story houses.</a:t>
            </a:r>
            <a:endParaRPr sz="1950"/>
          </a:p>
          <a:p>
            <a:pPr indent="-352425" lvl="0" marL="457200" rtl="0" algn="just">
              <a:spcBef>
                <a:spcPts val="0"/>
              </a:spcBef>
              <a:spcAft>
                <a:spcPts val="0"/>
              </a:spcAft>
              <a:buSzPts val="1950"/>
              <a:buChar char="●"/>
            </a:pPr>
            <a:r>
              <a:rPr lang="en" sz="1950"/>
              <a:t>While 2.5 story houses with a finished second level were the least likely to be listed.</a:t>
            </a:r>
            <a:endParaRPr sz="19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README_files/figure-pptx/2-1.png" id="149" name="Google Shape;149;p28"/>
          <p:cNvPicPr preferRelativeResize="0"/>
          <p:nvPr/>
        </p:nvPicPr>
        <p:blipFill rotWithShape="1">
          <a:blip r:embed="rId3">
            <a:alphaModFix/>
          </a:blip>
          <a:srcRect b="0" l="0" r="0" t="0"/>
          <a:stretch/>
        </p:blipFill>
        <p:spPr>
          <a:xfrm>
            <a:off x="3568700" y="355600"/>
            <a:ext cx="5105400" cy="4089400"/>
          </a:xfrm>
          <a:prstGeom prst="rect">
            <a:avLst/>
          </a:prstGeom>
          <a:noFill/>
          <a:ln>
            <a:noFill/>
          </a:ln>
        </p:spPr>
      </p:pic>
      <p:sp>
        <p:nvSpPr>
          <p:cNvPr id="150" name="Google Shape;150;p28"/>
          <p:cNvSpPr txBox="1"/>
          <p:nvPr>
            <p:ph idx="2" type="body"/>
          </p:nvPr>
        </p:nvSpPr>
        <p:spPr>
          <a:xfrm>
            <a:off x="188125" y="355600"/>
            <a:ext cx="3008400" cy="4698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050"/>
              <a:buNone/>
            </a:pPr>
            <a:r>
              <a:t/>
            </a:r>
            <a:endParaRPr sz="1050"/>
          </a:p>
          <a:p>
            <a:pPr indent="-320675" lvl="0" marL="457200" rtl="0" algn="just">
              <a:spcBef>
                <a:spcPts val="200"/>
              </a:spcBef>
              <a:spcAft>
                <a:spcPts val="0"/>
              </a:spcAft>
              <a:buSzPts val="1450"/>
              <a:buChar char="●"/>
            </a:pPr>
            <a:r>
              <a:rPr lang="en" sz="1450"/>
              <a:t>In this bar plot we examine the relationship between the houses listed and the building type. </a:t>
            </a:r>
            <a:endParaRPr sz="1450"/>
          </a:p>
          <a:p>
            <a:pPr indent="-320675" lvl="0" marL="457200" rtl="0" algn="just">
              <a:spcBef>
                <a:spcPts val="0"/>
              </a:spcBef>
              <a:spcAft>
                <a:spcPts val="0"/>
              </a:spcAft>
              <a:buSzPts val="1450"/>
              <a:buChar char="●"/>
            </a:pPr>
            <a:r>
              <a:rPr lang="en" sz="1450"/>
              <a:t>According to the data, we found that single-family detached houses were by far the most common, with nearly 1250 listed. </a:t>
            </a:r>
            <a:endParaRPr sz="1450"/>
          </a:p>
          <a:p>
            <a:pPr indent="-320675" lvl="0" marL="457200" rtl="0" algn="just">
              <a:spcBef>
                <a:spcPts val="0"/>
              </a:spcBef>
              <a:spcAft>
                <a:spcPts val="0"/>
              </a:spcAft>
              <a:buSzPts val="1450"/>
              <a:buChar char="●"/>
            </a:pPr>
            <a:r>
              <a:rPr lang="en" sz="1450"/>
              <a:t>Townhouse end units come in second in terms of frequency among the listed houses, but are still far less common at about 125 listed. </a:t>
            </a:r>
            <a:endParaRPr sz="1450"/>
          </a:p>
          <a:p>
            <a:pPr indent="-320675" lvl="0" marL="457200" rtl="0" algn="just">
              <a:spcBef>
                <a:spcPts val="0"/>
              </a:spcBef>
              <a:spcAft>
                <a:spcPts val="0"/>
              </a:spcAft>
              <a:buSzPts val="1450"/>
              <a:buChar char="●"/>
            </a:pPr>
            <a:r>
              <a:rPr lang="en" sz="1450"/>
              <a:t>The least common building type listed was the two-family conversion (houses that were originally built as single-family), with approximately 35 listings.</a:t>
            </a:r>
            <a:endParaRPr sz="14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2" type="body"/>
          </p:nvPr>
        </p:nvSpPr>
        <p:spPr>
          <a:xfrm>
            <a:off x="211775" y="76575"/>
            <a:ext cx="4439400" cy="485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50"/>
              <a:buNone/>
            </a:pPr>
            <a:r>
              <a:t/>
            </a:r>
            <a:endParaRPr sz="1200"/>
          </a:p>
          <a:p>
            <a:pPr indent="-323850" lvl="0" marL="457200" rtl="0" algn="l">
              <a:spcBef>
                <a:spcPts val="200"/>
              </a:spcBef>
              <a:spcAft>
                <a:spcPts val="0"/>
              </a:spcAft>
              <a:buSzPts val="1500"/>
              <a:buChar char="●"/>
            </a:pPr>
            <a:r>
              <a:rPr lang="en" sz="1500"/>
              <a:t>In this plot we examined the relationship between several variables: the house style, building type, and number of listings. </a:t>
            </a:r>
            <a:endParaRPr sz="1500"/>
          </a:p>
          <a:p>
            <a:pPr indent="-323850" lvl="0" marL="457200" rtl="0" algn="l">
              <a:spcBef>
                <a:spcPts val="0"/>
              </a:spcBef>
              <a:spcAft>
                <a:spcPts val="0"/>
              </a:spcAft>
              <a:buSzPts val="1500"/>
              <a:buChar char="●"/>
            </a:pPr>
            <a:r>
              <a:rPr lang="en" sz="1500"/>
              <a:t>The most common combination of house style and building type we found listed was the 1-story, single-family home, followed closely by the 2-story, single-family home. </a:t>
            </a:r>
            <a:endParaRPr sz="1500"/>
          </a:p>
          <a:p>
            <a:pPr indent="-323850" lvl="0" marL="457200" rtl="0" algn="l">
              <a:spcBef>
                <a:spcPts val="0"/>
              </a:spcBef>
              <a:spcAft>
                <a:spcPts val="0"/>
              </a:spcAft>
              <a:buSzPts val="1500"/>
              <a:buChar char="●"/>
            </a:pPr>
            <a:r>
              <a:rPr lang="en" sz="1500"/>
              <a:t>In general, we noticed that regardless of house style, single-family homes tended to outnumber all other building types. </a:t>
            </a:r>
            <a:endParaRPr sz="1500"/>
          </a:p>
          <a:p>
            <a:pPr indent="-323850" lvl="0" marL="457200" rtl="0" algn="l">
              <a:spcBef>
                <a:spcPts val="0"/>
              </a:spcBef>
              <a:spcAft>
                <a:spcPts val="0"/>
              </a:spcAft>
              <a:buSzPts val="1500"/>
              <a:buChar char="●"/>
            </a:pPr>
            <a:r>
              <a:rPr lang="en" sz="1500"/>
              <a:t>And, as established in the previous plot, two-family conversions were the least frequently listed houses, despite having a greater variety of house styles than the similarly uncommon townhomes. </a:t>
            </a:r>
            <a:endParaRPr sz="1500"/>
          </a:p>
          <a:p>
            <a:pPr indent="-323850" lvl="0" marL="457200" rtl="0" algn="l">
              <a:spcBef>
                <a:spcPts val="0"/>
              </a:spcBef>
              <a:spcAft>
                <a:spcPts val="0"/>
              </a:spcAft>
              <a:buSzPts val="1500"/>
              <a:buChar char="●"/>
            </a:pPr>
            <a:r>
              <a:rPr lang="en" sz="1500"/>
              <a:t>Altogether, this indicates that building type may play a more significant role than house style in terms of which house characteristics prospective homebuyers are prioritizing.</a:t>
            </a:r>
            <a:endParaRPr sz="1500"/>
          </a:p>
          <a:p>
            <a:pPr indent="0" lvl="0" marL="0" rtl="0" algn="l">
              <a:spcBef>
                <a:spcPts val="210"/>
              </a:spcBef>
              <a:spcAft>
                <a:spcPts val="0"/>
              </a:spcAft>
              <a:buClr>
                <a:schemeClr val="dk1"/>
              </a:buClr>
              <a:buSzPts val="1000"/>
              <a:buNone/>
            </a:pPr>
            <a:r>
              <a:t/>
            </a:r>
            <a:endParaRPr sz="1500"/>
          </a:p>
        </p:txBody>
      </p:sp>
      <p:pic>
        <p:nvPicPr>
          <p:cNvPr id="156" name="Google Shape;156;p29"/>
          <p:cNvPicPr preferRelativeResize="0"/>
          <p:nvPr/>
        </p:nvPicPr>
        <p:blipFill>
          <a:blip r:embed="rId3">
            <a:alphaModFix/>
          </a:blip>
          <a:stretch>
            <a:fillRect/>
          </a:stretch>
        </p:blipFill>
        <p:spPr>
          <a:xfrm>
            <a:off x="4651180" y="801000"/>
            <a:ext cx="4360295" cy="307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README_files/figure-pptx/4-1.png" id="161" name="Google Shape;161;p30"/>
          <p:cNvPicPr preferRelativeResize="0"/>
          <p:nvPr/>
        </p:nvPicPr>
        <p:blipFill rotWithShape="1">
          <a:blip r:embed="rId3">
            <a:alphaModFix/>
          </a:blip>
          <a:srcRect b="0" l="0" r="0" t="0"/>
          <a:stretch/>
        </p:blipFill>
        <p:spPr>
          <a:xfrm>
            <a:off x="3786050" y="386625"/>
            <a:ext cx="5105400" cy="4089400"/>
          </a:xfrm>
          <a:prstGeom prst="rect">
            <a:avLst/>
          </a:prstGeom>
          <a:noFill/>
          <a:ln>
            <a:noFill/>
          </a:ln>
        </p:spPr>
      </p:pic>
      <p:sp>
        <p:nvSpPr>
          <p:cNvPr id="162" name="Google Shape;162;p30"/>
          <p:cNvSpPr txBox="1"/>
          <p:nvPr>
            <p:ph idx="2" type="body"/>
          </p:nvPr>
        </p:nvSpPr>
        <p:spPr>
          <a:xfrm>
            <a:off x="43475" y="283575"/>
            <a:ext cx="3622200" cy="486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050"/>
              <a:buNone/>
            </a:pPr>
            <a:r>
              <a:t/>
            </a:r>
            <a:endParaRPr sz="1050"/>
          </a:p>
          <a:p>
            <a:pPr indent="-295275" lvl="0" marL="457200" rtl="0" algn="just">
              <a:spcBef>
                <a:spcPts val="200"/>
              </a:spcBef>
              <a:spcAft>
                <a:spcPts val="0"/>
              </a:spcAft>
              <a:buSzPts val="1050"/>
              <a:buChar char="●"/>
            </a:pPr>
            <a:r>
              <a:rPr lang="en"/>
              <a:t>I</a:t>
            </a:r>
            <a:r>
              <a:rPr lang="en" sz="1250"/>
              <a:t>n these plots we examined the relationship between house style and year built for each building type. </a:t>
            </a:r>
            <a:endParaRPr sz="1250"/>
          </a:p>
          <a:p>
            <a:pPr indent="-307975" lvl="0" marL="457200" rtl="0" algn="just">
              <a:spcBef>
                <a:spcPts val="0"/>
              </a:spcBef>
              <a:spcAft>
                <a:spcPts val="0"/>
              </a:spcAft>
              <a:buSzPts val="1250"/>
              <a:buChar char="●"/>
            </a:pPr>
            <a:r>
              <a:rPr lang="en" sz="1250"/>
              <a:t>With regards to single-family homes, 2 story houses and 1.5 story houses with a finished second level seem to be the most consistently built homes since the late 1800s, with 1 story houses eventually exceeding their frequency after 1900. </a:t>
            </a:r>
            <a:endParaRPr sz="1250"/>
          </a:p>
          <a:p>
            <a:pPr indent="-307975" lvl="0" marL="457200" rtl="0" algn="just">
              <a:spcBef>
                <a:spcPts val="0"/>
              </a:spcBef>
              <a:spcAft>
                <a:spcPts val="0"/>
              </a:spcAft>
              <a:buSzPts val="1250"/>
              <a:buChar char="●"/>
            </a:pPr>
            <a:r>
              <a:rPr lang="en" sz="1250"/>
              <a:t>Two-family conversions, while never particularly common, were more prevalent prior to the 1970s, after which they stopped being built entirely. </a:t>
            </a:r>
            <a:endParaRPr sz="1250"/>
          </a:p>
          <a:p>
            <a:pPr indent="-307975" lvl="0" marL="457200" rtl="0" algn="just">
              <a:spcBef>
                <a:spcPts val="0"/>
              </a:spcBef>
              <a:spcAft>
                <a:spcPts val="0"/>
              </a:spcAft>
              <a:buSzPts val="1250"/>
              <a:buChar char="●"/>
            </a:pPr>
            <a:r>
              <a:rPr lang="en" sz="1250"/>
              <a:t>Duplexes, on the other hand, only started being built in (relatively) large numbers after 1940. </a:t>
            </a:r>
            <a:endParaRPr sz="1250"/>
          </a:p>
          <a:p>
            <a:pPr indent="-307975" lvl="0" marL="457200" rtl="0" algn="just">
              <a:spcBef>
                <a:spcPts val="0"/>
              </a:spcBef>
              <a:spcAft>
                <a:spcPts val="0"/>
              </a:spcAft>
              <a:buSzPts val="1250"/>
              <a:buChar char="●"/>
            </a:pPr>
            <a:r>
              <a:rPr lang="en" sz="1250"/>
              <a:t>Similarly, we found that townhomes, regardless of style or type, only started being built around the 70s. </a:t>
            </a:r>
            <a:endParaRPr sz="1250"/>
          </a:p>
          <a:p>
            <a:pPr indent="-307975" lvl="0" marL="457200" rtl="0" algn="just">
              <a:spcBef>
                <a:spcPts val="0"/>
              </a:spcBef>
              <a:spcAft>
                <a:spcPts val="0"/>
              </a:spcAft>
              <a:buSzPts val="1250"/>
              <a:buChar char="●"/>
            </a:pPr>
            <a:r>
              <a:rPr lang="en" sz="1250"/>
              <a:t>Additionally, across all building types, 1 and 2 story house styles tended to be the most common.</a:t>
            </a:r>
            <a:endParaRPr sz="1250"/>
          </a:p>
          <a:p>
            <a:pPr indent="0" lvl="0" marL="0" rtl="0" algn="l">
              <a:spcBef>
                <a:spcPts val="200"/>
              </a:spcBef>
              <a:spcAft>
                <a:spcPts val="0"/>
              </a:spcAft>
              <a:buClr>
                <a:schemeClr val="dk1"/>
              </a:buClr>
              <a:buSzPts val="1000"/>
              <a:buNone/>
            </a:pPr>
            <a:r>
              <a:t/>
            </a:r>
            <a:endParaRPr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README_files/figure-pptx/5-1.png" id="167" name="Google Shape;167;p31"/>
          <p:cNvPicPr preferRelativeResize="0"/>
          <p:nvPr/>
        </p:nvPicPr>
        <p:blipFill rotWithShape="1">
          <a:blip r:embed="rId3">
            <a:alphaModFix/>
          </a:blip>
          <a:srcRect b="0" l="0" r="0" t="0"/>
          <a:stretch/>
        </p:blipFill>
        <p:spPr>
          <a:xfrm>
            <a:off x="3858475" y="417675"/>
            <a:ext cx="5105400" cy="4089400"/>
          </a:xfrm>
          <a:prstGeom prst="rect">
            <a:avLst/>
          </a:prstGeom>
          <a:noFill/>
          <a:ln>
            <a:noFill/>
          </a:ln>
        </p:spPr>
      </p:pic>
      <p:sp>
        <p:nvSpPr>
          <p:cNvPr id="168" name="Google Shape;168;p31"/>
          <p:cNvSpPr txBox="1"/>
          <p:nvPr>
            <p:ph idx="2" type="body"/>
          </p:nvPr>
        </p:nvSpPr>
        <p:spPr>
          <a:xfrm>
            <a:off x="43475" y="738925"/>
            <a:ext cx="3632400" cy="3855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050"/>
              <a:buNone/>
            </a:pPr>
            <a:r>
              <a:t/>
            </a:r>
            <a:endParaRPr sz="1050"/>
          </a:p>
          <a:p>
            <a:pPr indent="-339725" lvl="0" marL="457200" rtl="0" algn="just">
              <a:spcBef>
                <a:spcPts val="200"/>
              </a:spcBef>
              <a:spcAft>
                <a:spcPts val="0"/>
              </a:spcAft>
              <a:buSzPts val="1750"/>
              <a:buChar char="●"/>
            </a:pPr>
            <a:r>
              <a:rPr lang="en" sz="1750"/>
              <a:t>In this graph we examined the relationship between the house style, the year sold, and the number of listings. </a:t>
            </a:r>
            <a:endParaRPr sz="1750"/>
          </a:p>
          <a:p>
            <a:pPr indent="-339725" lvl="0" marL="457200" rtl="0" algn="just">
              <a:spcBef>
                <a:spcPts val="0"/>
              </a:spcBef>
              <a:spcAft>
                <a:spcPts val="0"/>
              </a:spcAft>
              <a:buSzPts val="1750"/>
              <a:buChar char="●"/>
            </a:pPr>
            <a:r>
              <a:rPr lang="en" sz="1750"/>
              <a:t>Of the houses sold in any given year, 1 story homes were the most prevalent – usually consisting approximately 50% of the listings.</a:t>
            </a:r>
            <a:endParaRPr sz="1750"/>
          </a:p>
          <a:p>
            <a:pPr indent="-339725" lvl="0" marL="457200" rtl="0" algn="just">
              <a:spcBef>
                <a:spcPts val="0"/>
              </a:spcBef>
              <a:spcAft>
                <a:spcPts val="0"/>
              </a:spcAft>
              <a:buSzPts val="1750"/>
              <a:buChar char="●"/>
            </a:pPr>
            <a:r>
              <a:rPr lang="en" sz="1750"/>
              <a:t> On the other hand, 2.5 story homes tended to be among the least frequently listed.</a:t>
            </a:r>
            <a:endParaRPr sz="17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README_files/figure-pptx/6-1.png" id="173" name="Google Shape;173;p32"/>
          <p:cNvPicPr preferRelativeResize="0"/>
          <p:nvPr/>
        </p:nvPicPr>
        <p:blipFill rotWithShape="1">
          <a:blip r:embed="rId3">
            <a:alphaModFix/>
          </a:blip>
          <a:srcRect b="0" l="0" r="0" t="0"/>
          <a:stretch/>
        </p:blipFill>
        <p:spPr>
          <a:xfrm>
            <a:off x="3817075" y="355600"/>
            <a:ext cx="5105400" cy="4089400"/>
          </a:xfrm>
          <a:prstGeom prst="rect">
            <a:avLst/>
          </a:prstGeom>
          <a:noFill/>
          <a:ln>
            <a:noFill/>
          </a:ln>
        </p:spPr>
      </p:pic>
      <p:sp>
        <p:nvSpPr>
          <p:cNvPr id="174" name="Google Shape;174;p32"/>
          <p:cNvSpPr txBox="1"/>
          <p:nvPr>
            <p:ph idx="2" type="body"/>
          </p:nvPr>
        </p:nvSpPr>
        <p:spPr>
          <a:xfrm>
            <a:off x="0" y="355600"/>
            <a:ext cx="3758700" cy="46575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spcBef>
                <a:spcPts val="0"/>
              </a:spcBef>
              <a:spcAft>
                <a:spcPts val="0"/>
              </a:spcAft>
              <a:buClr>
                <a:schemeClr val="dk1"/>
              </a:buClr>
              <a:buSzPct val="100000"/>
              <a:buNone/>
            </a:pPr>
            <a:r>
              <a:t/>
            </a:r>
            <a:endParaRPr sz="1050"/>
          </a:p>
          <a:p>
            <a:pPr indent="-318833" lvl="0" marL="457200" rtl="0" algn="just">
              <a:lnSpc>
                <a:spcPct val="150000"/>
              </a:lnSpc>
              <a:spcBef>
                <a:spcPts val="200"/>
              </a:spcBef>
              <a:spcAft>
                <a:spcPts val="0"/>
              </a:spcAft>
              <a:buSzPct val="100000"/>
              <a:buChar char="●"/>
            </a:pPr>
            <a:r>
              <a:rPr lang="en" sz="2029"/>
              <a:t>In this graph we examined the relationship between building type and sale price. </a:t>
            </a:r>
            <a:endParaRPr sz="2029"/>
          </a:p>
          <a:p>
            <a:pPr indent="-318833" lvl="0" marL="457200" rtl="0" algn="just">
              <a:lnSpc>
                <a:spcPct val="150000"/>
              </a:lnSpc>
              <a:spcBef>
                <a:spcPts val="0"/>
              </a:spcBef>
              <a:spcAft>
                <a:spcPts val="0"/>
              </a:spcAft>
              <a:buSzPct val="100000"/>
              <a:buChar char="●"/>
            </a:pPr>
            <a:r>
              <a:rPr lang="en" sz="2029"/>
              <a:t>Single-family homes and townhouses seemed to have comparable median sale prices, though the single-family homes did have a significantly higher number of more expensive outliers. </a:t>
            </a:r>
            <a:endParaRPr sz="2029"/>
          </a:p>
          <a:p>
            <a:pPr indent="-318833" lvl="0" marL="457200" rtl="0" algn="just">
              <a:lnSpc>
                <a:spcPct val="150000"/>
              </a:lnSpc>
              <a:spcBef>
                <a:spcPts val="0"/>
              </a:spcBef>
              <a:spcAft>
                <a:spcPts val="0"/>
              </a:spcAft>
              <a:buSzPct val="100000"/>
              <a:buChar char="●"/>
            </a:pPr>
            <a:r>
              <a:rPr lang="en" sz="2029"/>
              <a:t>The single-family homes also had a slightly lower minimum sale price, though this wider range is likely in part due to there being many more single family homes listed than townhomes and the greater variety of house styles that single-family homes have.</a:t>
            </a:r>
            <a:endParaRPr sz="2029"/>
          </a:p>
          <a:p>
            <a:pPr indent="0" lvl="0" marL="0" rtl="0" algn="l">
              <a:lnSpc>
                <a:spcPct val="150000"/>
              </a:lnSpc>
              <a:spcBef>
                <a:spcPts val="200"/>
              </a:spcBef>
              <a:spcAft>
                <a:spcPts val="0"/>
              </a:spcAft>
              <a:buClr>
                <a:schemeClr val="dk1"/>
              </a:buClr>
              <a:buSzPct val="81145"/>
              <a:buNone/>
            </a:pPr>
            <a:r>
              <a:t/>
            </a:r>
            <a:endParaRPr sz="123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README_files/figure-pptx/7-1.png" id="179" name="Google Shape;179;p33"/>
          <p:cNvPicPr preferRelativeResize="0"/>
          <p:nvPr/>
        </p:nvPicPr>
        <p:blipFill rotWithShape="1">
          <a:blip r:embed="rId3">
            <a:alphaModFix/>
          </a:blip>
          <a:srcRect b="0" l="0" r="0" t="0"/>
          <a:stretch/>
        </p:blipFill>
        <p:spPr>
          <a:xfrm>
            <a:off x="3806725" y="355600"/>
            <a:ext cx="5105400" cy="4089400"/>
          </a:xfrm>
          <a:prstGeom prst="rect">
            <a:avLst/>
          </a:prstGeom>
          <a:noFill/>
          <a:ln>
            <a:noFill/>
          </a:ln>
        </p:spPr>
      </p:pic>
      <p:sp>
        <p:nvSpPr>
          <p:cNvPr id="180" name="Google Shape;180;p33"/>
          <p:cNvSpPr txBox="1"/>
          <p:nvPr>
            <p:ph idx="2" type="body"/>
          </p:nvPr>
        </p:nvSpPr>
        <p:spPr>
          <a:xfrm>
            <a:off x="175175" y="128325"/>
            <a:ext cx="3676800" cy="4947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t/>
            </a:r>
            <a:endParaRPr sz="1050"/>
          </a:p>
          <a:p>
            <a:pPr indent="-326945" lvl="0" marL="457200" rtl="0" algn="just">
              <a:lnSpc>
                <a:spcPct val="150000"/>
              </a:lnSpc>
              <a:spcBef>
                <a:spcPts val="200"/>
              </a:spcBef>
              <a:spcAft>
                <a:spcPts val="0"/>
              </a:spcAft>
              <a:buSzPct val="100000"/>
              <a:buChar char="●"/>
            </a:pPr>
            <a:r>
              <a:rPr lang="en" sz="1674"/>
              <a:t>In this graph we examined the relationship between building type and garage area. </a:t>
            </a:r>
            <a:endParaRPr sz="1674"/>
          </a:p>
          <a:p>
            <a:pPr indent="-326945" lvl="0" marL="457200" rtl="0" algn="just">
              <a:lnSpc>
                <a:spcPct val="150000"/>
              </a:lnSpc>
              <a:spcBef>
                <a:spcPts val="0"/>
              </a:spcBef>
              <a:spcAft>
                <a:spcPts val="0"/>
              </a:spcAft>
              <a:buSzPct val="100000"/>
              <a:buChar char="●"/>
            </a:pPr>
            <a:r>
              <a:rPr lang="en" sz="1674"/>
              <a:t>Interestingly, the two-family conversions seemed to have the greatest spread/interquartile range in terms of garage area, with all the other building types having, in comparison, relatively consistently sized garages. </a:t>
            </a:r>
            <a:endParaRPr sz="1674"/>
          </a:p>
          <a:p>
            <a:pPr indent="-326945" lvl="0" marL="457200" rtl="0" algn="just">
              <a:lnSpc>
                <a:spcPct val="150000"/>
              </a:lnSpc>
              <a:spcBef>
                <a:spcPts val="0"/>
              </a:spcBef>
              <a:spcAft>
                <a:spcPts val="0"/>
              </a:spcAft>
              <a:buSzPct val="100000"/>
              <a:buChar char="●"/>
            </a:pPr>
            <a:r>
              <a:rPr lang="en" sz="1674"/>
              <a:t>However, as in the previous graph, the single-family homes still have the greatest number of outliers on both ends.</a:t>
            </a:r>
            <a:endParaRPr sz="1674"/>
          </a:p>
          <a:p>
            <a:pPr indent="0" lvl="0" marL="0" rtl="0" algn="l">
              <a:lnSpc>
                <a:spcPct val="150000"/>
              </a:lnSpc>
              <a:spcBef>
                <a:spcPts val="200"/>
              </a:spcBef>
              <a:spcAft>
                <a:spcPts val="0"/>
              </a:spcAft>
              <a:buClr>
                <a:schemeClr val="dk1"/>
              </a:buClr>
              <a:buSzPct val="74074"/>
              <a:buNone/>
            </a:pPr>
            <a:r>
              <a:t/>
            </a:r>
            <a:endParaRPr sz="13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