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aleway"/>
      <p:regular r:id="rId34"/>
      <p:bold r:id="rId35"/>
      <p:italic r:id="rId36"/>
      <p:boldItalic r:id="rId37"/>
    </p:embeddedFont>
    <p:embeddedFont>
      <p:font typeface="Playfair Display"/>
      <p:regular r:id="rId38"/>
      <p:bold r:id="rId39"/>
      <p:italic r:id="rId40"/>
      <p:boldItalic r:id="rId41"/>
    </p:embeddedFont>
    <p:embeddedFont>
      <p:font typeface="Poppins"/>
      <p:regular r:id="rId42"/>
      <p:bold r:id="rId43"/>
      <p:italic r:id="rId44"/>
      <p:boldItalic r:id="rId45"/>
    </p:embeddedFont>
    <p:embeddedFont>
      <p:font typeface="Poppins Black"/>
      <p:bold r:id="rId46"/>
      <p:boldItalic r:id="rId47"/>
    </p:embeddedFont>
    <p:embeddedFont>
      <p:font typeface="Playfair Display ExtraBold"/>
      <p:bold r:id="rId48"/>
      <p:boldItalic r:id="rId49"/>
    </p:embeddedFont>
    <p:embeddedFont>
      <p:font typeface="Roboto Mono"/>
      <p:regular r:id="rId50"/>
      <p:bold r:id="rId51"/>
      <p:italic r:id="rId52"/>
      <p:boldItalic r:id="rId53"/>
    </p:embeddedFont>
    <p:embeddedFont>
      <p:font typeface="Barlow"/>
      <p:regular r:id="rId54"/>
      <p:bold r:id="rId55"/>
      <p:italic r:id="rId56"/>
      <p:boldItalic r:id="rId57"/>
    </p:embeddedFont>
    <p:embeddedFont>
      <p:font typeface="Poppins ExtraBold"/>
      <p:bold r:id="rId58"/>
      <p:boldItalic r:id="rId59"/>
    </p:embeddedFont>
    <p:embeddedFont>
      <p:font typeface="Playfair Display Black"/>
      <p:bold r:id="rId60"/>
      <p:boldItalic r:id="rId61"/>
    </p:embeddedFont>
    <p:embeddedFont>
      <p:font typeface="Unbounded"/>
      <p:regular r:id="rId62"/>
      <p:bold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italic.fntdata"/><Relationship Id="rId42" Type="http://schemas.openxmlformats.org/officeDocument/2006/relationships/font" Target="fonts/Poppins-regular.fntdata"/><Relationship Id="rId41" Type="http://schemas.openxmlformats.org/officeDocument/2006/relationships/font" Target="fonts/PlayfairDisplay-boldItalic.fntdata"/><Relationship Id="rId44" Type="http://schemas.openxmlformats.org/officeDocument/2006/relationships/font" Target="fonts/Poppins-italic.fntdata"/><Relationship Id="rId43" Type="http://schemas.openxmlformats.org/officeDocument/2006/relationships/font" Target="fonts/Poppins-bold.fntdata"/><Relationship Id="rId46" Type="http://schemas.openxmlformats.org/officeDocument/2006/relationships/font" Target="fonts/PoppinsBlack-bold.fntdata"/><Relationship Id="rId45" Type="http://schemas.openxmlformats.org/officeDocument/2006/relationships/font" Target="fonts/Poppi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layfairDisplayExtraBold-bold.fntdata"/><Relationship Id="rId47" Type="http://schemas.openxmlformats.org/officeDocument/2006/relationships/font" Target="fonts/PoppinsBlack-boldItalic.fntdata"/><Relationship Id="rId49" Type="http://schemas.openxmlformats.org/officeDocument/2006/relationships/font" Target="fonts/PlayfairDisplayExtra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aleway-bold.fntdata"/><Relationship Id="rId34" Type="http://schemas.openxmlformats.org/officeDocument/2006/relationships/font" Target="fonts/Raleway-regular.fntdata"/><Relationship Id="rId37" Type="http://schemas.openxmlformats.org/officeDocument/2006/relationships/font" Target="fonts/Raleway-boldItalic.fntdata"/><Relationship Id="rId36" Type="http://schemas.openxmlformats.org/officeDocument/2006/relationships/font" Target="fonts/Raleway-italic.fntdata"/><Relationship Id="rId39" Type="http://schemas.openxmlformats.org/officeDocument/2006/relationships/font" Target="fonts/PlayfairDisplay-bold.fntdata"/><Relationship Id="rId38" Type="http://schemas.openxmlformats.org/officeDocument/2006/relationships/font" Target="fonts/PlayfairDisplay-regular.fntdata"/><Relationship Id="rId62" Type="http://schemas.openxmlformats.org/officeDocument/2006/relationships/font" Target="fonts/Unbounded-regular.fntdata"/><Relationship Id="rId61" Type="http://schemas.openxmlformats.org/officeDocument/2006/relationships/font" Target="fonts/PlayfairDisplayBlack-boldItalic.fntdata"/><Relationship Id="rId20" Type="http://schemas.openxmlformats.org/officeDocument/2006/relationships/slide" Target="slides/slide14.xml"/><Relationship Id="rId63" Type="http://schemas.openxmlformats.org/officeDocument/2006/relationships/font" Target="fonts/Unbounded-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layfairDisplayBlack-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5.xml"/><Relationship Id="rId55" Type="http://schemas.openxmlformats.org/officeDocument/2006/relationships/font" Target="fonts/Barlow-bold.fntdata"/><Relationship Id="rId10" Type="http://schemas.openxmlformats.org/officeDocument/2006/relationships/slide" Target="slides/slide4.xml"/><Relationship Id="rId54" Type="http://schemas.openxmlformats.org/officeDocument/2006/relationships/font" Target="fonts/Barlow-regular.fntdata"/><Relationship Id="rId13" Type="http://schemas.openxmlformats.org/officeDocument/2006/relationships/slide" Target="slides/slide7.xml"/><Relationship Id="rId57" Type="http://schemas.openxmlformats.org/officeDocument/2006/relationships/font" Target="fonts/Barlow-boldItalic.fntdata"/><Relationship Id="rId12" Type="http://schemas.openxmlformats.org/officeDocument/2006/relationships/slide" Target="slides/slide6.xml"/><Relationship Id="rId56" Type="http://schemas.openxmlformats.org/officeDocument/2006/relationships/font" Target="fonts/Barlow-italic.fntdata"/><Relationship Id="rId15" Type="http://schemas.openxmlformats.org/officeDocument/2006/relationships/slide" Target="slides/slide9.xml"/><Relationship Id="rId59" Type="http://schemas.openxmlformats.org/officeDocument/2006/relationships/font" Target="fonts/PoppinsExtraBold-boldItalic.fntdata"/><Relationship Id="rId14" Type="http://schemas.openxmlformats.org/officeDocument/2006/relationships/slide" Target="slides/slide8.xml"/><Relationship Id="rId58" Type="http://schemas.openxmlformats.org/officeDocument/2006/relationships/font" Target="fonts/Poppins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36316b31b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36316b31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“Hi everyone, we’re Team A—Dereck, Simran, and Gelareh—and our project is titled </a:t>
            </a:r>
            <a:r>
              <a:rPr i="1" lang="en">
                <a:solidFill>
                  <a:schemeClr val="dk1"/>
                </a:solidFill>
              </a:rPr>
              <a:t>Predicting Tech Salaries: A Data-Driven Analysis of U.S. Labor Statistics</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work is part of our DATA 606 Capstone, and today we’re presenting the results of Phase 2, which focuses on exploratory data analysis and model development.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goal is to bring transparency to salary forecasting by using standardized government labor data rather than self-reported sources. We’re excited to show you what we’ve learned so far.”</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0" name="Shape 1740"/>
        <p:cNvGrpSpPr/>
        <p:nvPr/>
      </p:nvGrpSpPr>
      <p:grpSpPr>
        <a:xfrm>
          <a:off x="0" y="0"/>
          <a:ext cx="0" cy="0"/>
          <a:chOff x="0" y="0"/>
          <a:chExt cx="0" cy="0"/>
        </a:xfrm>
      </p:grpSpPr>
      <p:sp>
        <p:nvSpPr>
          <p:cNvPr id="1741" name="Google Shape;1741;g36ec50e657e_0_3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2" name="Google Shape;1742;g36ec50e657e_0_3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“After cleaning, we wanted to validate that we didn’t accidentally lose meaningful salary data or distort the distribution.</a:t>
            </a:r>
            <a:endParaRPr/>
          </a:p>
          <a:p>
            <a:pPr indent="0" lvl="0" marL="381000" marR="381000" rtl="0" algn="l">
              <a:lnSpc>
                <a:spcPct val="115000"/>
              </a:lnSpc>
              <a:spcBef>
                <a:spcPts val="1200"/>
              </a:spcBef>
              <a:spcAft>
                <a:spcPts val="0"/>
              </a:spcAft>
              <a:buClr>
                <a:schemeClr val="dk1"/>
              </a:buClr>
              <a:buSzPts val="1100"/>
              <a:buFont typeface="Arial"/>
              <a:buNone/>
            </a:pPr>
            <a:r>
              <a:rPr lang="en"/>
              <a:t>The line chart here is a KDE plot comparing the distribution of annual median wages before and after cleaning. As you can see, the shapes are nearly identical, which means we retained the full range and character of the original salary data.</a:t>
            </a:r>
            <a:endParaRPr/>
          </a:p>
          <a:p>
            <a:pPr indent="0" lvl="0" marL="381000" marR="381000" rtl="0" algn="l">
              <a:lnSpc>
                <a:spcPct val="115000"/>
              </a:lnSpc>
              <a:spcBef>
                <a:spcPts val="1200"/>
              </a:spcBef>
              <a:spcAft>
                <a:spcPts val="0"/>
              </a:spcAft>
              <a:buClr>
                <a:schemeClr val="dk1"/>
              </a:buClr>
              <a:buSzPts val="1100"/>
              <a:buFont typeface="Arial"/>
              <a:buNone/>
            </a:pPr>
            <a:r>
              <a:rPr lang="en"/>
              <a:t>Also, we confirmed that the number of unique tech job titles remained stable—29 both before and after cleaning.</a:t>
            </a:r>
            <a:endParaRPr/>
          </a:p>
          <a:p>
            <a:pPr indent="0" lvl="0" marL="381000" marR="381000" rtl="0" algn="l">
              <a:lnSpc>
                <a:spcPct val="115000"/>
              </a:lnSpc>
              <a:spcBef>
                <a:spcPts val="1200"/>
              </a:spcBef>
              <a:spcAft>
                <a:spcPts val="0"/>
              </a:spcAft>
              <a:buClr>
                <a:schemeClr val="dk1"/>
              </a:buClr>
              <a:buSzPts val="1100"/>
              <a:buFont typeface="Arial"/>
              <a:buNone/>
            </a:pPr>
            <a:r>
              <a:rPr lang="en"/>
              <a:t>This validation step gave us confidence to move forward with modeling, knowing our dataset was both clean and representative.”</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8" name="Shape 1748"/>
        <p:cNvGrpSpPr/>
        <p:nvPr/>
      </p:nvGrpSpPr>
      <p:grpSpPr>
        <a:xfrm>
          <a:off x="0" y="0"/>
          <a:ext cx="0" cy="0"/>
          <a:chOff x="0" y="0"/>
          <a:chExt cx="0" cy="0"/>
        </a:xfrm>
      </p:grpSpPr>
      <p:sp>
        <p:nvSpPr>
          <p:cNvPr id="1749" name="Google Shape;1749;g36316b31b40_0_3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0" name="Google Shape;1750;g36316b31b40_0_3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 make sure our model was built on reliable data, we performed a full audit of missing values.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we dropped columns that were 100% null—those were typically unused placeholders like </a:t>
            </a:r>
            <a:r>
              <a:rPr lang="en">
                <a:solidFill>
                  <a:srgbClr val="188038"/>
                </a:solidFill>
                <a:latin typeface="Roboto Mono"/>
                <a:ea typeface="Roboto Mono"/>
                <a:cs typeface="Roboto Mono"/>
                <a:sym typeface="Roboto Mono"/>
              </a:rPr>
              <a:t>HOURLY</a:t>
            </a:r>
            <a:r>
              <a:rPr lang="en">
                <a:solidFill>
                  <a:schemeClr val="dk1"/>
                </a:solidFill>
              </a:rPr>
              <a:t> or deprecated wage fields.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Then, we reviewed sparsely populated columns for possible aggregation or removal. We checked null percentages across all features to make sure our decisions were informed.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heatmap on this slide visualizes missing data across all columns. As you can see, the vast majority of key fields—like occupation, location, salary, and employment—are complete. Only a few peripheral fields had gaps.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step helped us confirm that our tech-filtered dataset was clean, trustworthy, and ready for encoding and modeling.”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36316b31b40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36316b31b40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“Once we cleaned the dataset, we focused on selecting only the features relevant for modeling.</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 kept key columns like </a:t>
            </a:r>
            <a:r>
              <a:rPr lang="en">
                <a:solidFill>
                  <a:srgbClr val="188038"/>
                </a:solidFill>
                <a:latin typeface="Roboto Mono"/>
                <a:ea typeface="Roboto Mono"/>
                <a:cs typeface="Roboto Mono"/>
                <a:sym typeface="Roboto Mono"/>
              </a:rPr>
              <a:t>OCC_TITLE</a:t>
            </a:r>
            <a:r>
              <a:rPr lang="en">
                <a:solidFill>
                  <a:schemeClr val="dk1"/>
                </a:solidFill>
              </a:rPr>
              <a:t> for job title, </a:t>
            </a:r>
            <a:r>
              <a:rPr lang="en">
                <a:solidFill>
                  <a:srgbClr val="188038"/>
                </a:solidFill>
                <a:latin typeface="Roboto Mono"/>
                <a:ea typeface="Roboto Mono"/>
                <a:cs typeface="Roboto Mono"/>
                <a:sym typeface="Roboto Mono"/>
              </a:rPr>
              <a:t>AREA_TITLE</a:t>
            </a:r>
            <a:r>
              <a:rPr lang="en">
                <a:solidFill>
                  <a:schemeClr val="dk1"/>
                </a:solidFill>
              </a:rPr>
              <a:t> for region, and </a:t>
            </a:r>
            <a:r>
              <a:rPr lang="en">
                <a:solidFill>
                  <a:srgbClr val="188038"/>
                </a:solidFill>
                <a:latin typeface="Roboto Mono"/>
                <a:ea typeface="Roboto Mono"/>
                <a:cs typeface="Roboto Mono"/>
                <a:sym typeface="Roboto Mono"/>
              </a:rPr>
              <a:t>NAICS_TITLE</a:t>
            </a:r>
            <a:r>
              <a:rPr lang="en">
                <a:solidFill>
                  <a:schemeClr val="dk1"/>
                </a:solidFill>
              </a:rPr>
              <a:t> for industry sector. We also retained </a:t>
            </a:r>
            <a:r>
              <a:rPr lang="en">
                <a:solidFill>
                  <a:srgbClr val="188038"/>
                </a:solidFill>
                <a:latin typeface="Roboto Mono"/>
                <a:ea typeface="Roboto Mono"/>
                <a:cs typeface="Roboto Mono"/>
                <a:sym typeface="Roboto Mono"/>
              </a:rPr>
              <a:t>TOT_EMP</a:t>
            </a:r>
            <a:r>
              <a:rPr lang="en">
                <a:solidFill>
                  <a:schemeClr val="dk1"/>
                </a:solidFill>
              </a:rPr>
              <a:t> for employment estimates and our target variables: </a:t>
            </a:r>
            <a:r>
              <a:rPr lang="en">
                <a:solidFill>
                  <a:srgbClr val="188038"/>
                </a:solidFill>
                <a:latin typeface="Roboto Mono"/>
                <a:ea typeface="Roboto Mono"/>
                <a:cs typeface="Roboto Mono"/>
                <a:sym typeface="Roboto Mono"/>
              </a:rPr>
              <a:t>A_MEDIAN</a:t>
            </a:r>
            <a:r>
              <a:rPr lang="en">
                <a:solidFill>
                  <a:schemeClr val="dk1"/>
                </a:solidFill>
              </a:rPr>
              <a:t> and </a:t>
            </a:r>
            <a:r>
              <a:rPr lang="en">
                <a:solidFill>
                  <a:srgbClr val="188038"/>
                </a:solidFill>
                <a:latin typeface="Roboto Mono"/>
                <a:ea typeface="Roboto Mono"/>
                <a:cs typeface="Roboto Mono"/>
                <a:sym typeface="Roboto Mono"/>
              </a:rPr>
              <a:t>A_MEAN</a:t>
            </a:r>
            <a:r>
              <a:rPr lang="en">
                <a:solidFill>
                  <a:schemeClr val="dk1"/>
                </a:solidFill>
              </a:rPr>
              <a:t> salary.</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Since many of these are categorical, we planned for encoding. For example, very specific job titles were grouped into broader occupation categories so we could simplify the input space.</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 reserved the next stage of preprocessing for applying one-hot or label encoding depending on what worked best for our chosen models.”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36316b31b40_0_3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36316b31b40_0_3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 we began our exploratory analysis of the cleaned tech dataset. The goal was to understand how salaries vary across occupations, regions, and other structural factors.</a:t>
            </a:r>
            <a:endParaRPr/>
          </a:p>
          <a:p>
            <a:pPr indent="0" lvl="0" marL="0" rtl="0" algn="l">
              <a:lnSpc>
                <a:spcPct val="115000"/>
              </a:lnSpc>
              <a:spcBef>
                <a:spcPts val="1200"/>
              </a:spcBef>
              <a:spcAft>
                <a:spcPts val="0"/>
              </a:spcAft>
              <a:buClr>
                <a:schemeClr val="dk1"/>
              </a:buClr>
              <a:buSzPts val="1100"/>
              <a:buFont typeface="Arial"/>
              <a:buNone/>
            </a:pPr>
            <a:r>
              <a:rPr lang="en"/>
              <a:t>The correlation heatmap shown here helped us verify redundancy and relationship strength between our main salary features — for example, A_MEAN and A_MEDIAN are nearly perfectly correlated, so we considered retaining only one for modeling to reduce multicollinearity.</a:t>
            </a:r>
            <a:endParaRPr/>
          </a:p>
          <a:p>
            <a:pPr indent="0" lvl="0" marL="0" rtl="0" algn="l">
              <a:lnSpc>
                <a:spcPct val="115000"/>
              </a:lnSpc>
              <a:spcBef>
                <a:spcPts val="1200"/>
              </a:spcBef>
              <a:spcAft>
                <a:spcPts val="0"/>
              </a:spcAft>
              <a:buClr>
                <a:schemeClr val="dk1"/>
              </a:buClr>
              <a:buSzPts val="1100"/>
              <a:buFont typeface="Arial"/>
              <a:buNone/>
            </a:pPr>
            <a:r>
              <a:rPr lang="en"/>
              <a:t>Additionally, some percentile-based wage fields had lower correlations with each other and with the median and mean, which might offer complementary information during feature selection or clustering.</a:t>
            </a:r>
            <a:endParaRPr/>
          </a:p>
          <a:p>
            <a:pPr indent="0" lvl="0" marL="0" rtl="0" algn="l">
              <a:lnSpc>
                <a:spcPct val="115000"/>
              </a:lnSpc>
              <a:spcBef>
                <a:spcPts val="1200"/>
              </a:spcBef>
              <a:spcAft>
                <a:spcPts val="0"/>
              </a:spcAft>
              <a:buClr>
                <a:schemeClr val="dk1"/>
              </a:buClr>
              <a:buSzPts val="1100"/>
              <a:buFont typeface="Arial"/>
              <a:buNone/>
            </a:pPr>
            <a:r>
              <a:rPr lang="en"/>
              <a:t>This step was key to confirming our dataset’s internal consistency before we moved into modeling.”</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344ca88fcd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344ca88fcd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histogram displays the distribution of annual median wages across tech occupations in the U.S.</a:t>
            </a:r>
            <a:endParaRPr/>
          </a:p>
          <a:p>
            <a:pPr indent="0" lvl="0" marL="0" rtl="0" algn="l">
              <a:lnSpc>
                <a:spcPct val="115000"/>
              </a:lnSpc>
              <a:spcBef>
                <a:spcPts val="1200"/>
              </a:spcBef>
              <a:spcAft>
                <a:spcPts val="0"/>
              </a:spcAft>
              <a:buClr>
                <a:schemeClr val="dk1"/>
              </a:buClr>
              <a:buSzPts val="1100"/>
              <a:buFont typeface="Arial"/>
              <a:buNone/>
            </a:pPr>
            <a:r>
              <a:rPr lang="en"/>
              <a:t>As you can see, the majority of wages fall between $80,000 and $120,000, with a noticeable peak just above $100,000. There’s a long right tail showing higher-wage roles, likely representing specialized or senior-level positions.</a:t>
            </a:r>
            <a:endParaRPr/>
          </a:p>
          <a:p>
            <a:pPr indent="0" lvl="0" marL="0" rtl="0" algn="l">
              <a:lnSpc>
                <a:spcPct val="115000"/>
              </a:lnSpc>
              <a:spcBef>
                <a:spcPts val="1200"/>
              </a:spcBef>
              <a:spcAft>
                <a:spcPts val="0"/>
              </a:spcAft>
              <a:buClr>
                <a:schemeClr val="dk1"/>
              </a:buClr>
              <a:buSzPts val="1100"/>
              <a:buFont typeface="Arial"/>
              <a:buNone/>
            </a:pPr>
            <a:r>
              <a:rPr lang="en"/>
              <a:t>The slight dips or gaps may correspond to suppressed or less frequently reported occupations, but overall the distribution appears relatively normal with a positive skew.</a:t>
            </a:r>
            <a:endParaRPr/>
          </a:p>
          <a:p>
            <a:pPr indent="0" lvl="0" marL="0" rtl="0" algn="l">
              <a:lnSpc>
                <a:spcPct val="115000"/>
              </a:lnSpc>
              <a:spcBef>
                <a:spcPts val="1200"/>
              </a:spcBef>
              <a:spcAft>
                <a:spcPts val="0"/>
              </a:spcAft>
              <a:buClr>
                <a:schemeClr val="dk1"/>
              </a:buClr>
              <a:buSzPts val="1100"/>
              <a:buFont typeface="Arial"/>
              <a:buNone/>
            </a:pPr>
            <a:r>
              <a:rPr lang="en"/>
              <a:t>This visualization helped us validate salary consistency and informed our approach to outlier detection and normalization for modeling.”</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9" name="Shape 1789"/>
        <p:cNvGrpSpPr/>
        <p:nvPr/>
      </p:nvGrpSpPr>
      <p:grpSpPr>
        <a:xfrm>
          <a:off x="0" y="0"/>
          <a:ext cx="0" cy="0"/>
          <a:chOff x="0" y="0"/>
          <a:chExt cx="0" cy="0"/>
        </a:xfrm>
      </p:grpSpPr>
      <p:sp>
        <p:nvSpPr>
          <p:cNvPr id="1790" name="Google Shape;1790;g344ca88fcd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1" name="Google Shape;1791;g344ca88fcd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choropleth map shows the average tech salaries across U.S. states, using the A_MEAN field from the BLS dataset.</a:t>
            </a:r>
            <a:endParaRPr/>
          </a:p>
          <a:p>
            <a:pPr indent="0" lvl="0" marL="0" rtl="0" algn="l">
              <a:lnSpc>
                <a:spcPct val="115000"/>
              </a:lnSpc>
              <a:spcBef>
                <a:spcPts val="1200"/>
              </a:spcBef>
              <a:spcAft>
                <a:spcPts val="0"/>
              </a:spcAft>
              <a:buClr>
                <a:schemeClr val="dk1"/>
              </a:buClr>
              <a:buSzPts val="1100"/>
              <a:buFont typeface="Arial"/>
              <a:buNone/>
            </a:pPr>
            <a:r>
              <a:rPr lang="en"/>
              <a:t>As expected, states like California and Washington stand out with higher average salaries—likely due to the concentration of tech hubs and cost of living.</a:t>
            </a:r>
            <a:endParaRPr/>
          </a:p>
          <a:p>
            <a:pPr indent="0" lvl="0" marL="0" rtl="0" algn="l">
              <a:lnSpc>
                <a:spcPct val="115000"/>
              </a:lnSpc>
              <a:spcBef>
                <a:spcPts val="1200"/>
              </a:spcBef>
              <a:spcAft>
                <a:spcPts val="0"/>
              </a:spcAft>
              <a:buClr>
                <a:schemeClr val="dk1"/>
              </a:buClr>
              <a:buSzPts val="1100"/>
              <a:buFont typeface="Arial"/>
              <a:buNone/>
            </a:pPr>
            <a:r>
              <a:rPr lang="en"/>
              <a:t>Conversely, some central states reflect lower averages, which might indicate fewer high-paying tech jobs or lower living costs.</a:t>
            </a:r>
            <a:endParaRPr/>
          </a:p>
          <a:p>
            <a:pPr indent="0" lvl="0" marL="0" rtl="0" algn="l">
              <a:lnSpc>
                <a:spcPct val="115000"/>
              </a:lnSpc>
              <a:spcBef>
                <a:spcPts val="1200"/>
              </a:spcBef>
              <a:spcAft>
                <a:spcPts val="0"/>
              </a:spcAft>
              <a:buClr>
                <a:schemeClr val="dk1"/>
              </a:buClr>
              <a:buSzPts val="1100"/>
              <a:buFont typeface="Arial"/>
              <a:buNone/>
            </a:pPr>
            <a:r>
              <a:rPr lang="en"/>
              <a:t>This state-level breakdown gave us a clearer picture of geographic wage disparities and will help us evaluate the importance of location in our modeling.”</a:t>
            </a:r>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g344ca88fc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8" name="Google Shape;1798;g344ca88fc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bubble chart illustrates the top 10 tech occupations, showing the relationship between total employment (on the x-axis) and average annual salary (on the y-axis).</a:t>
            </a:r>
            <a:endParaRPr/>
          </a:p>
          <a:p>
            <a:pPr indent="0" lvl="0" marL="0" rtl="0" algn="l">
              <a:lnSpc>
                <a:spcPct val="115000"/>
              </a:lnSpc>
              <a:spcBef>
                <a:spcPts val="1200"/>
              </a:spcBef>
              <a:spcAft>
                <a:spcPts val="0"/>
              </a:spcAft>
              <a:buClr>
                <a:schemeClr val="dk1"/>
              </a:buClr>
              <a:buSzPts val="1100"/>
              <a:buFont typeface="Arial"/>
              <a:buNone/>
            </a:pPr>
            <a:r>
              <a:rPr lang="en"/>
              <a:t>Each bubble’s size represents the number of employees, while color indicates the occupation category.</a:t>
            </a:r>
            <a:endParaRPr/>
          </a:p>
          <a:p>
            <a:pPr indent="0" lvl="0" marL="0" rtl="0" algn="l">
              <a:lnSpc>
                <a:spcPct val="115000"/>
              </a:lnSpc>
              <a:spcBef>
                <a:spcPts val="1200"/>
              </a:spcBef>
              <a:spcAft>
                <a:spcPts val="0"/>
              </a:spcAft>
              <a:buClr>
                <a:schemeClr val="dk1"/>
              </a:buClr>
              <a:buSzPts val="1100"/>
              <a:buFont typeface="Arial"/>
              <a:buNone/>
            </a:pPr>
            <a:r>
              <a:rPr lang="en"/>
              <a:t>We can see that some roles, like Software Developers and Computer Systems Analysts, have both high employment and strong salaries, making them central to the tech job market.</a:t>
            </a:r>
            <a:endParaRPr/>
          </a:p>
          <a:p>
            <a:pPr indent="0" lvl="0" marL="0" rtl="0" algn="l">
              <a:lnSpc>
                <a:spcPct val="115000"/>
              </a:lnSpc>
              <a:spcBef>
                <a:spcPts val="1200"/>
              </a:spcBef>
              <a:spcAft>
                <a:spcPts val="0"/>
              </a:spcAft>
              <a:buClr>
                <a:schemeClr val="dk1"/>
              </a:buClr>
              <a:buSzPts val="1100"/>
              <a:buFont typeface="Arial"/>
              <a:buNone/>
            </a:pPr>
            <a:r>
              <a:rPr lang="en"/>
              <a:t>On the other hand, certain niche roles show high salaries but relatively low employment, which may point to specialized skill sets or limited demand.</a:t>
            </a:r>
            <a:endParaRPr/>
          </a:p>
          <a:p>
            <a:pPr indent="0" lvl="0" marL="0" rtl="0" algn="l">
              <a:lnSpc>
                <a:spcPct val="115000"/>
              </a:lnSpc>
              <a:spcBef>
                <a:spcPts val="1200"/>
              </a:spcBef>
              <a:spcAft>
                <a:spcPts val="0"/>
              </a:spcAft>
              <a:buClr>
                <a:schemeClr val="dk1"/>
              </a:buClr>
              <a:buSzPts val="1100"/>
              <a:buFont typeface="Arial"/>
              <a:buNone/>
            </a:pPr>
            <a:r>
              <a:rPr lang="en"/>
              <a:t>This visualization helped us identify which job titles carry the most predictive weight for our salary model and informed our feature selection process.”</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3" name="Shape 1803"/>
        <p:cNvGrpSpPr/>
        <p:nvPr/>
      </p:nvGrpSpPr>
      <p:grpSpPr>
        <a:xfrm>
          <a:off x="0" y="0"/>
          <a:ext cx="0" cy="0"/>
          <a:chOff x="0" y="0"/>
          <a:chExt cx="0" cy="0"/>
        </a:xfrm>
      </p:grpSpPr>
      <p:sp>
        <p:nvSpPr>
          <p:cNvPr id="1804" name="Google Shape;1804;g36316b31b40_0_3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5" name="Google Shape;1805;g36316b31b40_0_3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that we explored the data, we moved on to model training.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a:t>
            </a:r>
            <a:r>
              <a:rPr b="1" lang="en">
                <a:solidFill>
                  <a:schemeClr val="dk1"/>
                </a:solidFill>
              </a:rPr>
              <a:t>target variable</a:t>
            </a:r>
            <a:r>
              <a:rPr lang="en">
                <a:solidFill>
                  <a:schemeClr val="dk1"/>
                </a:solidFill>
              </a:rPr>
              <a:t> was </a:t>
            </a:r>
            <a:r>
              <a:rPr lang="en">
                <a:solidFill>
                  <a:srgbClr val="188038"/>
                </a:solidFill>
                <a:latin typeface="Roboto Mono"/>
                <a:ea typeface="Roboto Mono"/>
                <a:cs typeface="Roboto Mono"/>
                <a:sym typeface="Roboto Mono"/>
              </a:rPr>
              <a:t>A_MEDIAN</a:t>
            </a:r>
            <a:r>
              <a:rPr lang="en">
                <a:solidFill>
                  <a:schemeClr val="dk1"/>
                </a:solidFill>
              </a:rPr>
              <a:t>, the annual median wage. We chose two supervised regression models for comparison: </a:t>
            </a:r>
            <a:r>
              <a:rPr b="1" lang="en">
                <a:solidFill>
                  <a:schemeClr val="dk1"/>
                </a:solidFill>
              </a:rPr>
              <a:t>Ridge Regression</a:t>
            </a:r>
            <a:r>
              <a:rPr lang="en">
                <a:solidFill>
                  <a:schemeClr val="dk1"/>
                </a:solidFill>
              </a:rPr>
              <a:t>, which handles multicollinearity well, and </a:t>
            </a:r>
            <a:r>
              <a:rPr b="1" lang="en">
                <a:solidFill>
                  <a:schemeClr val="dk1"/>
                </a:solidFill>
              </a:rPr>
              <a:t>Random Forest Regressor</a:t>
            </a:r>
            <a:r>
              <a:rPr lang="en">
                <a:solidFill>
                  <a:schemeClr val="dk1"/>
                </a:solidFill>
              </a:rPr>
              <a:t>, which captures non-linear relationships.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trained the models using the features most relevant to our prediction goal—occupation (</a:t>
            </a:r>
            <a:r>
              <a:rPr lang="en">
                <a:solidFill>
                  <a:srgbClr val="188038"/>
                </a:solidFill>
                <a:latin typeface="Roboto Mono"/>
                <a:ea typeface="Roboto Mono"/>
                <a:cs typeface="Roboto Mono"/>
                <a:sym typeface="Roboto Mono"/>
              </a:rPr>
              <a:t>OCC_TITLE</a:t>
            </a:r>
            <a:r>
              <a:rPr lang="en">
                <a:solidFill>
                  <a:schemeClr val="dk1"/>
                </a:solidFill>
              </a:rPr>
              <a:t>), location (</a:t>
            </a:r>
            <a:r>
              <a:rPr lang="en">
                <a:solidFill>
                  <a:srgbClr val="188038"/>
                </a:solidFill>
                <a:latin typeface="Roboto Mono"/>
                <a:ea typeface="Roboto Mono"/>
                <a:cs typeface="Roboto Mono"/>
                <a:sym typeface="Roboto Mono"/>
              </a:rPr>
              <a:t>AREA_TITLE</a:t>
            </a:r>
            <a:r>
              <a:rPr lang="en">
                <a:solidFill>
                  <a:schemeClr val="dk1"/>
                </a:solidFill>
              </a:rPr>
              <a:t>), industry (</a:t>
            </a:r>
            <a:r>
              <a:rPr lang="en">
                <a:solidFill>
                  <a:srgbClr val="188038"/>
                </a:solidFill>
                <a:latin typeface="Roboto Mono"/>
                <a:ea typeface="Roboto Mono"/>
                <a:cs typeface="Roboto Mono"/>
                <a:sym typeface="Roboto Mono"/>
              </a:rPr>
              <a:t>NAICS_TITLE</a:t>
            </a:r>
            <a:r>
              <a:rPr lang="en">
                <a:solidFill>
                  <a:schemeClr val="dk1"/>
                </a:solidFill>
              </a:rPr>
              <a:t>), and employment count (</a:t>
            </a:r>
            <a:r>
              <a:rPr lang="en">
                <a:solidFill>
                  <a:srgbClr val="188038"/>
                </a:solidFill>
                <a:latin typeface="Roboto Mono"/>
                <a:ea typeface="Roboto Mono"/>
                <a:cs typeface="Roboto Mono"/>
                <a:sym typeface="Roboto Mono"/>
              </a:rPr>
              <a:t>TOT_EMP</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All categorical features were </a:t>
            </a:r>
            <a:r>
              <a:rPr b="1" lang="en">
                <a:solidFill>
                  <a:schemeClr val="dk1"/>
                </a:solidFill>
              </a:rPr>
              <a:t>one-hot encoded</a:t>
            </a:r>
            <a:r>
              <a:rPr lang="en">
                <a:solidFill>
                  <a:schemeClr val="dk1"/>
                </a:solidFill>
              </a:rPr>
              <a:t>, and we reserved numeric ones as-is.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robust evaluation, we split the dataset into: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70% training</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15% validation</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15% testing</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setup helped us minimize overfitting and tune hyperparameters effectively.”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g36316b31b40_0_3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4" name="Google Shape;1834;g36316b31b40_0_3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evaluated two models—Ridge regression and Random Forest—using RMSE as our primary metric because it emphasizes larger prediction errors, which is critical for wage prediction.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Ridge regression gave us a validation RMSE of around 29,922, but its 5-fold cross-validation average was slightly higher at about 31,262.</a:t>
            </a:r>
            <a:br>
              <a:rPr lang="en">
                <a:solidFill>
                  <a:schemeClr val="dk1"/>
                </a:solidFill>
              </a:rPr>
            </a:br>
            <a:r>
              <a:rPr lang="en">
                <a:solidFill>
                  <a:schemeClr val="dk1"/>
                </a:solidFill>
              </a:rPr>
              <a:t> In contrast, the Random Forest model performed significantly better, with a validation RMSE of 17,495 and a test RMSE of 17,502, indicating consistent performance across datasets.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used 5-fold cross-validation with Ridge regression to ensure robustness. This helps reduce variance and validate model performance across different splits.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results show that Random Forest is currently our best-performing model, likely due to its ability to capture complex, nonlinear relationships that Ridge regression may miss.”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g344ca88fcde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g344ca88fcde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“Here are some of the visualizations that we’re using to further evaluate the </a:t>
            </a:r>
            <a:r>
              <a:rPr lang="en">
                <a:solidFill>
                  <a:schemeClr val="dk1"/>
                </a:solidFill>
              </a:rPr>
              <a:t>performance</a:t>
            </a:r>
            <a:r>
              <a:rPr lang="en">
                <a:solidFill>
                  <a:schemeClr val="dk1"/>
                </a:solidFill>
              </a:rPr>
              <a:t> of the models. For the Ridge regression we plotted the actual salaries against our predictions in order to visualize the accuracy of our model and try to visually detect potentially bad regularization strength, see if there were particular ranges where the model performed better or worse, and identify outliers that could suggest </a:t>
            </a:r>
            <a:r>
              <a:rPr lang="en">
                <a:solidFill>
                  <a:schemeClr val="dk1"/>
                </a:solidFill>
              </a:rPr>
              <a:t>that</a:t>
            </a:r>
            <a:r>
              <a:rPr lang="en">
                <a:solidFill>
                  <a:schemeClr val="dk1"/>
                </a:solidFill>
              </a:rPr>
              <a:t> our model is missing robustness in capturing behaviours in the data.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g36316b31b4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6" name="Google Shape;1596;g36316b31b4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GitHub repository—linked here—serves as the central hub for all our work. It includes our Phase 1 and Phase 2 notebooks, datasets, visuals, and documentation.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We’ve structured it for transparency and reproducibility. The folders are clearly organized—</a:t>
            </a:r>
            <a:r>
              <a:rPr lang="en">
                <a:solidFill>
                  <a:srgbClr val="188038"/>
                </a:solidFill>
                <a:latin typeface="Roboto Mono"/>
                <a:ea typeface="Roboto Mono"/>
                <a:cs typeface="Roboto Mono"/>
                <a:sym typeface="Roboto Mono"/>
              </a:rPr>
              <a:t>data</a:t>
            </a:r>
            <a:r>
              <a:rPr lang="en">
                <a:solidFill>
                  <a:schemeClr val="dk1"/>
                </a:solidFill>
              </a:rPr>
              <a:t>, </a:t>
            </a:r>
            <a:r>
              <a:rPr lang="en">
                <a:solidFill>
                  <a:srgbClr val="188038"/>
                </a:solidFill>
                <a:latin typeface="Roboto Mono"/>
                <a:ea typeface="Roboto Mono"/>
                <a:cs typeface="Roboto Mono"/>
                <a:sym typeface="Roboto Mono"/>
              </a:rPr>
              <a:t>notebooks</a:t>
            </a:r>
            <a:r>
              <a:rPr lang="en">
                <a:solidFill>
                  <a:schemeClr val="dk1"/>
                </a:solidFill>
              </a:rPr>
              <a:t>, </a:t>
            </a:r>
            <a:r>
              <a:rPr lang="en">
                <a:solidFill>
                  <a:srgbClr val="188038"/>
                </a:solidFill>
                <a:latin typeface="Roboto Mono"/>
                <a:ea typeface="Roboto Mono"/>
                <a:cs typeface="Roboto Mono"/>
                <a:sym typeface="Roboto Mono"/>
              </a:rPr>
              <a:t>results</a:t>
            </a:r>
            <a:r>
              <a:rPr lang="en">
                <a:solidFill>
                  <a:schemeClr val="dk1"/>
                </a:solidFill>
              </a:rPr>
              <a:t>, </a:t>
            </a:r>
            <a:r>
              <a:rPr lang="en">
                <a:solidFill>
                  <a:srgbClr val="188038"/>
                </a:solidFill>
                <a:latin typeface="Roboto Mono"/>
                <a:ea typeface="Roboto Mono"/>
                <a:cs typeface="Roboto Mono"/>
                <a:sym typeface="Roboto Mono"/>
              </a:rPr>
              <a:t>src</a:t>
            </a:r>
            <a:r>
              <a:rPr lang="en">
                <a:solidFill>
                  <a:schemeClr val="dk1"/>
                </a:solidFill>
              </a:rPr>
              <a:t>, and </a:t>
            </a:r>
            <a:r>
              <a:rPr lang="en">
                <a:solidFill>
                  <a:srgbClr val="188038"/>
                </a:solidFill>
                <a:latin typeface="Roboto Mono"/>
                <a:ea typeface="Roboto Mono"/>
                <a:cs typeface="Roboto Mono"/>
                <a:sym typeface="Roboto Mono"/>
              </a:rPr>
              <a:t>docs</a:t>
            </a:r>
            <a:r>
              <a:rPr lang="en">
                <a:solidFill>
                  <a:schemeClr val="dk1"/>
                </a:solidFill>
              </a:rPr>
              <a:t>—so that anyone can follow our workflow from raw data to final model outputs.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We’ve included a </a:t>
            </a:r>
            <a:r>
              <a:rPr lang="en">
                <a:solidFill>
                  <a:srgbClr val="188038"/>
                </a:solidFill>
                <a:latin typeface="Roboto Mono"/>
                <a:ea typeface="Roboto Mono"/>
                <a:cs typeface="Roboto Mono"/>
                <a:sym typeface="Roboto Mono"/>
              </a:rPr>
              <a:t>requirements.txt</a:t>
            </a:r>
            <a:r>
              <a:rPr lang="en">
                <a:solidFill>
                  <a:schemeClr val="dk1"/>
                </a:solidFill>
              </a:rPr>
              <a:t> for environment setup, and our README provides a full walkthrough of the project goals, methods, and dataset usage.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You’ll also find our EDA and model training notebooks for both the BLS and Stack Overflow datasets, with all visualizations and insights generated programmatically.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of now, the repo reflects our latest modeling progress, and we’ll be adding these Phase 2 slides as part of the final documentation.”</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g344ca88fcde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g344ca88fcde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“Additionally, our next visualization to evaluate model </a:t>
            </a:r>
            <a:r>
              <a:rPr lang="en">
                <a:solidFill>
                  <a:schemeClr val="dk1"/>
                </a:solidFill>
              </a:rPr>
              <a:t>performance</a:t>
            </a:r>
            <a:r>
              <a:rPr lang="en">
                <a:solidFill>
                  <a:schemeClr val="dk1"/>
                </a:solidFill>
              </a:rPr>
              <a:t> was to plot the predicted values against the residual for each salary prediction. As the residuals are defined as the difference between our actual salary values and our predicted values, a plot like this can validate the linearity and constant </a:t>
            </a:r>
            <a:r>
              <a:rPr lang="en">
                <a:solidFill>
                  <a:schemeClr val="dk1"/>
                </a:solidFill>
              </a:rPr>
              <a:t>variance</a:t>
            </a:r>
            <a:r>
              <a:rPr lang="en">
                <a:solidFill>
                  <a:schemeClr val="dk1"/>
                </a:solidFill>
              </a:rPr>
              <a:t> assumptions necessary to run a ridge model, and function as an additional visual method to identify potential outliers and bias from regularization in order to improve model performance in phase 3.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g344ca88fcde_3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g344ca88fcde_3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are also using a random forest model in this project, and as it could prove </a:t>
            </a:r>
            <a:r>
              <a:rPr lang="en">
                <a:solidFill>
                  <a:schemeClr val="dk1"/>
                </a:solidFill>
              </a:rPr>
              <a:t>insightful</a:t>
            </a:r>
            <a:r>
              <a:rPr lang="en">
                <a:solidFill>
                  <a:schemeClr val="dk1"/>
                </a:solidFill>
              </a:rPr>
              <a:t> to compare and contrast these models not just against themselves but pre-existing attempts at salary prediction, we performed the same operations and created the same plots for the random forest model as well. Again a plot like this will help in detecting bias in predictions, checking for potential fit issues, and having a visual method to compare model performance. In contrast to ridge regression, this plot shows that we </a:t>
            </a:r>
            <a:r>
              <a:rPr lang="en">
                <a:solidFill>
                  <a:schemeClr val="dk1"/>
                </a:solidFill>
              </a:rPr>
              <a:t>have</a:t>
            </a:r>
            <a:r>
              <a:rPr lang="en">
                <a:solidFill>
                  <a:schemeClr val="dk1"/>
                </a:solidFill>
              </a:rPr>
              <a:t> less clustering around the 80k salary range, but also have a more </a:t>
            </a:r>
            <a:r>
              <a:rPr lang="en">
                <a:solidFill>
                  <a:schemeClr val="dk1"/>
                </a:solidFill>
              </a:rPr>
              <a:t>noticeable</a:t>
            </a:r>
            <a:r>
              <a:rPr lang="en">
                <a:solidFill>
                  <a:schemeClr val="dk1"/>
                </a:solidFill>
              </a:rPr>
              <a:t> outlier in the higher range, indicating that there is more work to be done in improving model performance.”</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344ca88fcde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344ca88fcde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was one of the more interesting visualizations to come out of preliminary model evaluation. Like with ridge regression, plotting the residual vs predicted salary allows for a method to detect prediction bias, check variance consistency, and most importantly here – identifying outliers. As you can see there is not only a very clear outlier at the </a:t>
            </a:r>
            <a:r>
              <a:rPr lang="en">
                <a:solidFill>
                  <a:schemeClr val="dk1"/>
                </a:solidFill>
              </a:rPr>
              <a:t>higher end of the salary range but potentially other outliers at the lowest end as well, although the high range outlier skews the plot so much it becomes difficult to tell for the other points. This clearly indicates that more work is needed, either data cleaning (addressing something we may have missed), or potential model adjustments for improvement.</a:t>
            </a:r>
            <a:r>
              <a:rPr lang="en">
                <a:solidFill>
                  <a:schemeClr val="dk1"/>
                </a:solidFill>
              </a:rPr>
              <a:t>”</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36316b31b40_0_3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36316b31b40_0_3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“This slide outlines our project timeline across all four phases of the capstone.</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In </a:t>
            </a:r>
            <a:r>
              <a:rPr b="1" lang="en">
                <a:solidFill>
                  <a:schemeClr val="dk1"/>
                </a:solidFill>
              </a:rPr>
              <a:t>Phase 0</a:t>
            </a:r>
            <a:r>
              <a:rPr lang="en">
                <a:solidFill>
                  <a:schemeClr val="dk1"/>
                </a:solidFill>
              </a:rPr>
              <a:t>, we formed our team, chose a research question around tech salary prediction, gathered datasets from BLS and Stack Overflow, and conducted initial data cleaning and previews of EDA.</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During </a:t>
            </a:r>
            <a:r>
              <a:rPr b="1" lang="en">
                <a:solidFill>
                  <a:schemeClr val="dk1"/>
                </a:solidFill>
              </a:rPr>
              <a:t>Phase 1</a:t>
            </a:r>
            <a:r>
              <a:rPr lang="en">
                <a:solidFill>
                  <a:schemeClr val="dk1"/>
                </a:solidFill>
              </a:rPr>
              <a:t>, we delivered our first presentation using a cleaned subset of the BLS data, did a baseline comparison with existing literature, and sharpened our scope to focus on tech occupations across states.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In </a:t>
            </a:r>
            <a:r>
              <a:rPr b="1" lang="en">
                <a:solidFill>
                  <a:schemeClr val="dk1"/>
                </a:solidFill>
              </a:rPr>
              <a:t>Phase 2</a:t>
            </a:r>
            <a:r>
              <a:rPr lang="en">
                <a:solidFill>
                  <a:schemeClr val="dk1"/>
                </a:solidFill>
              </a:rPr>
              <a:t>, which is our current stage, Based on Phase 1 feedback, we refined our project scope to focus more narrowly on tech-related roles and adjusted our model inputs accordingly. we completed full EDA and transformations, trained baseline regression models, and began validating results. All this work has been documented in the GitHub repo.</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Looking ahead to </a:t>
            </a:r>
            <a:r>
              <a:rPr b="1" lang="en">
                <a:solidFill>
                  <a:schemeClr val="dk1"/>
                </a:solidFill>
              </a:rPr>
              <a:t>Phase 3</a:t>
            </a:r>
            <a:r>
              <a:rPr lang="en">
                <a:solidFill>
                  <a:schemeClr val="dk1"/>
                </a:solidFill>
              </a:rPr>
              <a:t>, we plan to improve model performance, possibly by adding clustering or dimensionality reduction. We’ll also integrate the Stack Overflow dataset for cross-validation and richer analysis, especially to identify any mismatches between reported vs. surveyed salary expectations.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Our final deliverables are due the </a:t>
            </a:r>
            <a:r>
              <a:rPr b="1" lang="en">
                <a:solidFill>
                  <a:schemeClr val="dk1"/>
                </a:solidFill>
              </a:rPr>
              <a:t>week of August 12</a:t>
            </a:r>
            <a:r>
              <a:rPr lang="en">
                <a:solidFill>
                  <a:schemeClr val="dk1"/>
                </a:solidFill>
              </a:rPr>
              <a:t>—including the written report, polished slide deck, and final notebook submission.”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6" name="Shape 1956"/>
        <p:cNvGrpSpPr/>
        <p:nvPr/>
      </p:nvGrpSpPr>
      <p:grpSpPr>
        <a:xfrm>
          <a:off x="0" y="0"/>
          <a:ext cx="0" cy="0"/>
          <a:chOff x="0" y="0"/>
          <a:chExt cx="0" cy="0"/>
        </a:xfrm>
      </p:grpSpPr>
      <p:sp>
        <p:nvSpPr>
          <p:cNvPr id="1957" name="Google Shape;1957;g36316b31b40_0_3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8" name="Google Shape;1958;g36316b31b40_0_3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“During Phase 2, we encountered several challenges that are common when working with large, real-world public datasets.</a:t>
            </a:r>
            <a:endParaRPr/>
          </a:p>
          <a:p>
            <a:pPr indent="0" lvl="0" marL="0" rtl="0" algn="l">
              <a:lnSpc>
                <a:spcPct val="115000"/>
              </a:lnSpc>
              <a:spcBef>
                <a:spcPts val="1200"/>
              </a:spcBef>
              <a:spcAft>
                <a:spcPts val="0"/>
              </a:spcAft>
              <a:buClr>
                <a:schemeClr val="dk1"/>
              </a:buClr>
              <a:buSzPts val="1100"/>
              <a:buFont typeface="Arial"/>
              <a:buNone/>
            </a:pPr>
            <a:r>
              <a:rPr lang="en"/>
              <a:t>First, a significant portion of the raw BLS data included suppressed or missing values. We mitigated this by filtering out incomplete rows and retaining only high-quality, fully reported records.</a:t>
            </a:r>
            <a:endParaRPr/>
          </a:p>
          <a:p>
            <a:pPr indent="0" lvl="0" marL="0" rtl="0" algn="l">
              <a:lnSpc>
                <a:spcPct val="115000"/>
              </a:lnSpc>
              <a:spcBef>
                <a:spcPts val="1200"/>
              </a:spcBef>
              <a:spcAft>
                <a:spcPts val="0"/>
              </a:spcAft>
              <a:buClr>
                <a:schemeClr val="dk1"/>
              </a:buClr>
              <a:buSzPts val="1100"/>
              <a:buFont typeface="Arial"/>
              <a:buNone/>
            </a:pPr>
            <a:r>
              <a:rPr lang="en"/>
              <a:t>Next, we tackled the issue of high cardinality in categorical features like job titles and regions. We tested for multicollinearity, and based on the results, grouped and encoded features in a way that helped maintain both model interpretability and performance.</a:t>
            </a:r>
            <a:endParaRPr/>
          </a:p>
          <a:p>
            <a:pPr indent="0" lvl="0" marL="0" rtl="0" algn="l">
              <a:lnSpc>
                <a:spcPct val="115000"/>
              </a:lnSpc>
              <a:spcBef>
                <a:spcPts val="1200"/>
              </a:spcBef>
              <a:spcAft>
                <a:spcPts val="0"/>
              </a:spcAft>
              <a:buClr>
                <a:schemeClr val="dk1"/>
              </a:buClr>
              <a:buSzPts val="1100"/>
              <a:buFont typeface="Arial"/>
              <a:buNone/>
            </a:pPr>
            <a:r>
              <a:rPr lang="en"/>
              <a:t>To avoid overfitting, we used strict training/validation/test splits and implemented cross-validation throughout the modeling pipeline.</a:t>
            </a:r>
            <a:endParaRPr/>
          </a:p>
          <a:p>
            <a:pPr indent="0" lvl="0" marL="0" rtl="0" algn="l">
              <a:lnSpc>
                <a:spcPct val="115000"/>
              </a:lnSpc>
              <a:spcBef>
                <a:spcPts val="1200"/>
              </a:spcBef>
              <a:spcAft>
                <a:spcPts val="0"/>
              </a:spcAft>
              <a:buClr>
                <a:schemeClr val="dk1"/>
              </a:buClr>
              <a:buSzPts val="1100"/>
              <a:buFont typeface="Arial"/>
              <a:buNone/>
            </a:pPr>
            <a:r>
              <a:rPr lang="en"/>
              <a:t>And finally, due to time constraints, we focused our efforts on a robust regression pipeline and saved more exploratory or advanced modeling—such as clustering—for the next phase.”</a:t>
            </a:r>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36316b31b40_0_3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36316b31b40_0_3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“To summarize what we’ve accomplished in Phase 2:</a:t>
            </a:r>
            <a:endParaRPr/>
          </a:p>
          <a:p>
            <a:pPr indent="0" lvl="0" marL="0" rtl="0" algn="l">
              <a:lnSpc>
                <a:spcPct val="115000"/>
              </a:lnSpc>
              <a:spcBef>
                <a:spcPts val="1200"/>
              </a:spcBef>
              <a:spcAft>
                <a:spcPts val="0"/>
              </a:spcAft>
              <a:buClr>
                <a:schemeClr val="dk1"/>
              </a:buClr>
              <a:buSzPts val="1100"/>
              <a:buFont typeface="Arial"/>
              <a:buNone/>
            </a:pPr>
            <a:r>
              <a:rPr lang="en"/>
              <a:t>We built a clean, reproducible pipeline using U.S. labor statistics—something that can be scaled or adapted for future analysis.</a:t>
            </a:r>
            <a:endParaRPr/>
          </a:p>
          <a:p>
            <a:pPr indent="0" lvl="0" marL="0" rtl="0" algn="l">
              <a:lnSpc>
                <a:spcPct val="115000"/>
              </a:lnSpc>
              <a:spcBef>
                <a:spcPts val="1200"/>
              </a:spcBef>
              <a:spcAft>
                <a:spcPts val="0"/>
              </a:spcAft>
              <a:buClr>
                <a:schemeClr val="dk1"/>
              </a:buClr>
              <a:buSzPts val="1100"/>
              <a:buFont typeface="Arial"/>
              <a:buNone/>
            </a:pPr>
            <a:r>
              <a:rPr lang="en"/>
              <a:t>We explored salary trends by occupation, industry, and geography, helping us better understand how these variables shape tech compensation.</a:t>
            </a:r>
            <a:endParaRPr/>
          </a:p>
          <a:p>
            <a:pPr indent="0" lvl="0" marL="0" rtl="0" algn="l">
              <a:lnSpc>
                <a:spcPct val="115000"/>
              </a:lnSpc>
              <a:spcBef>
                <a:spcPts val="1200"/>
              </a:spcBef>
              <a:spcAft>
                <a:spcPts val="0"/>
              </a:spcAft>
              <a:buClr>
                <a:schemeClr val="dk1"/>
              </a:buClr>
              <a:buSzPts val="1100"/>
              <a:buFont typeface="Arial"/>
              <a:buNone/>
            </a:pPr>
            <a:r>
              <a:rPr lang="en"/>
              <a:t>Using regression models like Ridge and Random Forest, we predicted annual wages and evaluated model performance through cross-validation and test results.</a:t>
            </a:r>
            <a:endParaRPr/>
          </a:p>
          <a:p>
            <a:pPr indent="0" lvl="0" marL="0" rtl="0" algn="l">
              <a:lnSpc>
                <a:spcPct val="115000"/>
              </a:lnSpc>
              <a:spcBef>
                <a:spcPts val="1200"/>
              </a:spcBef>
              <a:spcAft>
                <a:spcPts val="0"/>
              </a:spcAft>
              <a:buClr>
                <a:schemeClr val="dk1"/>
              </a:buClr>
              <a:buSzPts val="1100"/>
              <a:buFont typeface="Arial"/>
              <a:buNone/>
            </a:pPr>
            <a:r>
              <a:rPr lang="en"/>
              <a:t>Along the way, we uncovered disparities in wages depending on job role, location, and sector—which could inform both job seekers and policy makers.</a:t>
            </a:r>
            <a:endParaRPr/>
          </a:p>
          <a:p>
            <a:pPr indent="0" lvl="0" marL="0" rtl="0" algn="l">
              <a:lnSpc>
                <a:spcPct val="115000"/>
              </a:lnSpc>
              <a:spcBef>
                <a:spcPts val="1200"/>
              </a:spcBef>
              <a:spcAft>
                <a:spcPts val="0"/>
              </a:spcAft>
              <a:buClr>
                <a:schemeClr val="dk1"/>
              </a:buClr>
              <a:buSzPts val="1100"/>
              <a:buFont typeface="Arial"/>
              <a:buNone/>
            </a:pPr>
            <a:r>
              <a:rPr lang="en"/>
              <a:t>Most importantly, we laid a strong foundation for Phase 3, where we’ll expand our analysis using additional features, clustering, and the Stack Overflow dataset.”</a:t>
            </a:r>
            <a:endParaRPr/>
          </a:p>
          <a:p>
            <a:pPr indent="0" lvl="0" marL="0" rtl="0" algn="l">
              <a:spcBef>
                <a:spcPts val="120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0" name="Shape 1970"/>
        <p:cNvGrpSpPr/>
        <p:nvPr/>
      </p:nvGrpSpPr>
      <p:grpSpPr>
        <a:xfrm>
          <a:off x="0" y="0"/>
          <a:ext cx="0" cy="0"/>
          <a:chOff x="0" y="0"/>
          <a:chExt cx="0" cy="0"/>
        </a:xfrm>
      </p:grpSpPr>
      <p:sp>
        <p:nvSpPr>
          <p:cNvPr id="1971" name="Google Shape;1971;g36316b31b40_0_3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2" name="Google Shape;1972;g36316b31b40_0_3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“Our main dataset came from the 2024 BLS Occupational Employment and Wage Statistics, which gave us detailed salary data across roles, industries, and states.</a:t>
            </a:r>
            <a:endParaRPr/>
          </a:p>
          <a:p>
            <a:pPr indent="0" lvl="0" marL="381000" marR="381000" rtl="0" algn="l">
              <a:lnSpc>
                <a:spcPct val="115000"/>
              </a:lnSpc>
              <a:spcBef>
                <a:spcPts val="1200"/>
              </a:spcBef>
              <a:spcAft>
                <a:spcPts val="0"/>
              </a:spcAft>
              <a:buClr>
                <a:schemeClr val="dk1"/>
              </a:buClr>
              <a:buSzPts val="1100"/>
              <a:buFont typeface="Arial"/>
              <a:buNone/>
            </a:pPr>
            <a:r>
              <a:rPr lang="en"/>
              <a:t>We also plan to bring in the 2024 Stack Overflow Developer Survey in Phase 3 for comparison.</a:t>
            </a:r>
            <a:endParaRPr/>
          </a:p>
          <a:p>
            <a:pPr indent="0" lvl="0" marL="381000" marR="381000" rtl="0" algn="l">
              <a:lnSpc>
                <a:spcPct val="115000"/>
              </a:lnSpc>
              <a:spcBef>
                <a:spcPts val="1200"/>
              </a:spcBef>
              <a:spcAft>
                <a:spcPts val="0"/>
              </a:spcAft>
              <a:buClr>
                <a:schemeClr val="dk1"/>
              </a:buClr>
              <a:buSzPts val="1100"/>
              <a:buFont typeface="Arial"/>
              <a:buNone/>
            </a:pPr>
            <a:r>
              <a:rPr lang="en"/>
              <a:t>Our tools included Python, key libraries like Pandas and Scikit-learn, and we worked in Jupyter Notebooks with GitHub for collaboration.</a:t>
            </a:r>
            <a:endParaRPr/>
          </a:p>
          <a:p>
            <a:pPr indent="0" lvl="0" marL="381000" marR="381000" rtl="0" algn="l">
              <a:lnSpc>
                <a:spcPct val="115000"/>
              </a:lnSpc>
              <a:spcBef>
                <a:spcPts val="1200"/>
              </a:spcBef>
              <a:spcAft>
                <a:spcPts val="0"/>
              </a:spcAft>
              <a:buClr>
                <a:schemeClr val="dk1"/>
              </a:buClr>
              <a:buSzPts val="1100"/>
              <a:buFont typeface="Arial"/>
              <a:buNone/>
            </a:pPr>
            <a:r>
              <a:rPr lang="en"/>
              <a:t>Background reading guided our modeling choices and helped ensure we aligned with best practices.”</a:t>
            </a:r>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7" name="Shape 1977"/>
        <p:cNvGrpSpPr/>
        <p:nvPr/>
      </p:nvGrpSpPr>
      <p:grpSpPr>
        <a:xfrm>
          <a:off x="0" y="0"/>
          <a:ext cx="0" cy="0"/>
          <a:chOff x="0" y="0"/>
          <a:chExt cx="0" cy="0"/>
        </a:xfrm>
      </p:grpSpPr>
      <p:sp>
        <p:nvSpPr>
          <p:cNvPr id="1978" name="Google Shape;1978;g33cf96fe2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9" name="Google Shape;1979;g33cf96fe2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“Thank you for your time and attention. We hope this work sparks meaningful discussion and look forward to your feedback!”</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6316b31b40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6316b31b40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“Here’s a quick look at our GitHub repository. As you can see, it’s organized with clearly labeled folders and a detailed README.</a:t>
            </a:r>
            <a:endParaRPr/>
          </a:p>
          <a:p>
            <a:pPr indent="0" lvl="0" marL="0" rtl="0" algn="l">
              <a:lnSpc>
                <a:spcPct val="115000"/>
              </a:lnSpc>
              <a:spcBef>
                <a:spcPts val="1200"/>
              </a:spcBef>
              <a:spcAft>
                <a:spcPts val="0"/>
              </a:spcAft>
              <a:buClr>
                <a:schemeClr val="dk1"/>
              </a:buClr>
              <a:buSzPts val="1100"/>
              <a:buFont typeface="Arial"/>
              <a:buNone/>
            </a:pPr>
            <a:r>
              <a:rPr lang="en"/>
              <a:t>The README at the bottom walks through our project scope, methodology, and datasets. This structure ensures that both our instructors and external users can easily follow our workflow.</a:t>
            </a:r>
            <a:endParaRPr/>
          </a:p>
          <a:p>
            <a:pPr indent="0" lvl="0" marL="0" rtl="0" algn="l">
              <a:lnSpc>
                <a:spcPct val="115000"/>
              </a:lnSpc>
              <a:spcBef>
                <a:spcPts val="1200"/>
              </a:spcBef>
              <a:spcAft>
                <a:spcPts val="0"/>
              </a:spcAft>
              <a:buClr>
                <a:schemeClr val="dk1"/>
              </a:buClr>
              <a:buSzPts val="1100"/>
              <a:buFont typeface="Arial"/>
              <a:buNone/>
            </a:pPr>
            <a:r>
              <a:rPr lang="en"/>
              <a:t>You’ll also find direct links to our exploratory data analysis notebooks, model training scripts, and visual output files, all of which are updated regularly.</a:t>
            </a:r>
            <a:endParaRPr/>
          </a:p>
          <a:p>
            <a:pPr indent="0" lvl="0" marL="0" rtl="0" algn="l">
              <a:lnSpc>
                <a:spcPct val="115000"/>
              </a:lnSpc>
              <a:spcBef>
                <a:spcPts val="1200"/>
              </a:spcBef>
              <a:spcAft>
                <a:spcPts val="0"/>
              </a:spcAft>
              <a:buClr>
                <a:schemeClr val="dk1"/>
              </a:buClr>
              <a:buSzPts val="1100"/>
              <a:buFont typeface="Arial"/>
              <a:buNone/>
            </a:pPr>
            <a:r>
              <a:rPr lang="en"/>
              <a:t>All our progress, from exploratory notebooks to final slides, is documented and browsable on our GitHub. We’ve kept the README updated and linked all key files for reproducibility.</a:t>
            </a:r>
            <a:endParaRPr/>
          </a:p>
          <a:p>
            <a:pPr indent="0" lvl="0" marL="0" rtl="0" algn="l">
              <a:lnSpc>
                <a:spcPct val="115000"/>
              </a:lnSpc>
              <a:spcBef>
                <a:spcPts val="1200"/>
              </a:spcBef>
              <a:spcAft>
                <a:spcPts val="0"/>
              </a:spcAft>
              <a:buClr>
                <a:schemeClr val="dk1"/>
              </a:buClr>
              <a:buSzPts val="1100"/>
              <a:buFont typeface="Arial"/>
              <a:buNone/>
            </a:pPr>
            <a:r>
              <a:rPr lang="en"/>
              <a:t>This snapshot is a good example of how we’ve made our work reproducible, transparent, and easy to navigate for future collaborators or reviewers.”</a:t>
            </a:r>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4" name="Shape 1624"/>
        <p:cNvGrpSpPr/>
        <p:nvPr/>
      </p:nvGrpSpPr>
      <p:grpSpPr>
        <a:xfrm>
          <a:off x="0" y="0"/>
          <a:ext cx="0" cy="0"/>
          <a:chOff x="0" y="0"/>
          <a:chExt cx="0" cy="0"/>
        </a:xfrm>
      </p:grpSpPr>
      <p:sp>
        <p:nvSpPr>
          <p:cNvPr id="1625" name="Google Shape;1625;g36316b31b40_0_2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6" name="Google Shape;1626;g36316b31b40_0_2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“Our project aims to predict tech-sector salaries using public U.S. labor data, specifically from the Occupational Employment and Wage Statistics dataset, or OEWS.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We’re developing a supervised machine learning model that estimates salaries based on key factors like occupation, region, and industry. This is a regression task, and our target variable is the annual median wage, labeled </a:t>
            </a:r>
            <a:r>
              <a:rPr lang="en">
                <a:solidFill>
                  <a:srgbClr val="188038"/>
                </a:solidFill>
                <a:latin typeface="Roboto Mono"/>
                <a:ea typeface="Roboto Mono"/>
                <a:cs typeface="Roboto Mono"/>
                <a:sym typeface="Roboto Mono"/>
              </a:rPr>
              <a:t>A_MEDIAN</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This project matters because existing salary tools often rely on self-reported data, which can be inconsistent, skewed, or difficult to verify. By using standardized, government-verified data, we’re able to build a more reliable and equitable model.</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 see real-world applications here—for example, helping job seekers benchmark salaries, aiding policymakers in understanding regional disparities, and enabling organizations to create more transparent compensation structures.”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7" name="Shape 1657"/>
        <p:cNvGrpSpPr/>
        <p:nvPr/>
      </p:nvGrpSpPr>
      <p:grpSpPr>
        <a:xfrm>
          <a:off x="0" y="0"/>
          <a:ext cx="0" cy="0"/>
          <a:chOff x="0" y="0"/>
          <a:chExt cx="0" cy="0"/>
        </a:xfrm>
      </p:grpSpPr>
      <p:sp>
        <p:nvSpPr>
          <p:cNvPr id="1658" name="Google Shape;1658;g36ec50e657e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9" name="Google Shape;1659;g36ec50e657e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“We’re using the 2024 Occupational Employment and Wage Statistics dataset from the U.S. Bureau of Labor Statistics. It initially includes around 400,000 records and 32 columns, covering wage and employment data across all U.S. states, territories, and metro areas.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the raw dataset contains approximately 400,000 records, we filtered it to retain only tech-related occupations, resulting in about 92,000 records that were used for analysis.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It’s a public, government-verified dataset published in Excel format and commonly used in labor market research and policymaking.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Key features include occupation titles, industry sectors, regional identifiers, and total estimated employment. Our main focus is on wage variables—specifically </a:t>
            </a:r>
            <a:r>
              <a:rPr lang="en">
                <a:solidFill>
                  <a:srgbClr val="188038"/>
                </a:solidFill>
                <a:latin typeface="Roboto Mono"/>
                <a:ea typeface="Roboto Mono"/>
                <a:cs typeface="Roboto Mono"/>
                <a:sym typeface="Roboto Mono"/>
              </a:rPr>
              <a:t>A_MEAN</a:t>
            </a:r>
            <a:r>
              <a:rPr lang="en">
                <a:solidFill>
                  <a:schemeClr val="dk1"/>
                </a:solidFill>
              </a:rPr>
              <a:t> and </a:t>
            </a:r>
            <a:r>
              <a:rPr lang="en">
                <a:solidFill>
                  <a:srgbClr val="188038"/>
                </a:solidFill>
                <a:latin typeface="Roboto Mono"/>
                <a:ea typeface="Roboto Mono"/>
                <a:cs typeface="Roboto Mono"/>
                <a:sym typeface="Roboto Mono"/>
              </a:rPr>
              <a:t>A_MEDIAN</a:t>
            </a:r>
            <a:r>
              <a:rPr lang="en">
                <a:solidFill>
                  <a:schemeClr val="dk1"/>
                </a:solidFill>
              </a:rPr>
              <a:t>—which serve as our targets.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cleaning for completeness and quality, we’re working with 17,398 records and 27 columns, giving us a refined, high-quality dataset for modeling.”</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g36316b31b40_0_3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7" name="Google Shape;1687;g36316b31b40_0_3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A</a:t>
            </a:r>
            <a:r>
              <a:rPr lang="en"/>
              <a:t> lot of the existing work on tech salaries relies on self-reported data. The Stack Overflow Developer Survey, for instance, powers many dashboards and salary calculators, but it's primarily descriptive—it tells us what respondents earn but doesn’t model the factors behind those earnings.</a:t>
            </a:r>
            <a:endParaRPr/>
          </a:p>
          <a:p>
            <a:pPr indent="0" lvl="0" marL="381000" marR="381000" rtl="0" algn="l">
              <a:lnSpc>
                <a:spcPct val="115000"/>
              </a:lnSpc>
              <a:spcBef>
                <a:spcPts val="1200"/>
              </a:spcBef>
              <a:spcAft>
                <a:spcPts val="0"/>
              </a:spcAft>
              <a:buClr>
                <a:schemeClr val="dk1"/>
              </a:buClr>
              <a:buSzPts val="1100"/>
              <a:buFont typeface="Arial"/>
              <a:buNone/>
            </a:pPr>
            <a:r>
              <a:rPr lang="en"/>
              <a:t>Similarly, sites like Glassdoor and Levels.fyi use user submissions to show ranges by role and location, but again, that data is often incomplete or skewed by selective reporting.</a:t>
            </a:r>
            <a:endParaRPr/>
          </a:p>
          <a:p>
            <a:pPr indent="0" lvl="0" marL="381000" marR="381000" rtl="0" algn="l">
              <a:lnSpc>
                <a:spcPct val="115000"/>
              </a:lnSpc>
              <a:spcBef>
                <a:spcPts val="1200"/>
              </a:spcBef>
              <a:spcAft>
                <a:spcPts val="0"/>
              </a:spcAft>
              <a:buClr>
                <a:schemeClr val="dk1"/>
              </a:buClr>
              <a:buSzPts val="1100"/>
              <a:buFont typeface="Arial"/>
              <a:buNone/>
            </a:pPr>
            <a:r>
              <a:rPr lang="en"/>
              <a:t>Even government sources like BLS reports tend to stop at summary statistics and visualizations—they don’t go deeper into predictive modeling.</a:t>
            </a:r>
            <a:endParaRPr/>
          </a:p>
          <a:p>
            <a:pPr indent="0" lvl="0" marL="381000" marR="381000" rtl="0" algn="l">
              <a:lnSpc>
                <a:spcPct val="115000"/>
              </a:lnSpc>
              <a:spcBef>
                <a:spcPts val="1200"/>
              </a:spcBef>
              <a:spcAft>
                <a:spcPts val="0"/>
              </a:spcAft>
              <a:buClr>
                <a:schemeClr val="dk1"/>
              </a:buClr>
              <a:buSzPts val="1100"/>
              <a:buFont typeface="Arial"/>
              <a:buNone/>
            </a:pPr>
            <a:r>
              <a:rPr lang="en"/>
              <a:t>Across the board, most tools suffer from the same limitations: they rely on self-reporting, they’re often international or inconsistent, and they rarely make use of structured, public datasets like OEWS.</a:t>
            </a:r>
            <a:endParaRPr/>
          </a:p>
          <a:p>
            <a:pPr indent="0" lvl="0" marL="381000" marR="381000" rtl="0" algn="l">
              <a:lnSpc>
                <a:spcPct val="115000"/>
              </a:lnSpc>
              <a:spcBef>
                <a:spcPts val="1200"/>
              </a:spcBef>
              <a:spcAft>
                <a:spcPts val="0"/>
              </a:spcAft>
              <a:buClr>
                <a:schemeClr val="dk1"/>
              </a:buClr>
              <a:buSzPts val="1100"/>
              <a:buFont typeface="Arial"/>
              <a:buNone/>
            </a:pPr>
            <a:r>
              <a:rPr lang="en"/>
              <a:t>That’s where our project fills the gap. We're building a predictive model using verified, U.S.-focused, structured data with regional and occupational detail that’s often missing elsewhere.”</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0" name="Shape 1700"/>
        <p:cNvGrpSpPr/>
        <p:nvPr/>
      </p:nvGrpSpPr>
      <p:grpSpPr>
        <a:xfrm>
          <a:off x="0" y="0"/>
          <a:ext cx="0" cy="0"/>
          <a:chOff x="0" y="0"/>
          <a:chExt cx="0" cy="0"/>
        </a:xfrm>
      </p:grpSpPr>
      <p:sp>
        <p:nvSpPr>
          <p:cNvPr id="1701" name="Google Shape;1701;g36316b31b40_0_3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2" name="Google Shape;1702;g36316b31b40_0_3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“So how is our work different from what's already out there? First, there's very little predictive modeling done using structured U.S. government labor datasets like OEWS. Most tools are descriptive and rely on survey data, which lacks standardization.</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We're addressing that by building a regression model using </a:t>
            </a:r>
            <a:r>
              <a:rPr b="1" lang="en">
                <a:solidFill>
                  <a:schemeClr val="dk1"/>
                </a:solidFill>
              </a:rPr>
              <a:t>public, verifiable data</a:t>
            </a:r>
            <a:r>
              <a:rPr lang="en">
                <a:solidFill>
                  <a:schemeClr val="dk1"/>
                </a:solidFill>
              </a:rPr>
              <a:t> that’s updated annually. Our approach incorporates </a:t>
            </a:r>
            <a:r>
              <a:rPr b="1" lang="en">
                <a:solidFill>
                  <a:schemeClr val="dk1"/>
                </a:solidFill>
              </a:rPr>
              <a:t>regional, occupational, and industry-level features</a:t>
            </a:r>
            <a:r>
              <a:rPr lang="en">
                <a:solidFill>
                  <a:schemeClr val="dk1"/>
                </a:solidFill>
              </a:rPr>
              <a:t>, which we’ve engineered from raw columns like </a:t>
            </a:r>
            <a:r>
              <a:rPr lang="en">
                <a:solidFill>
                  <a:srgbClr val="188038"/>
                </a:solidFill>
                <a:latin typeface="Roboto Mono"/>
                <a:ea typeface="Roboto Mono"/>
                <a:cs typeface="Roboto Mono"/>
                <a:sym typeface="Roboto Mono"/>
              </a:rPr>
              <a:t>OCC_TITLE</a:t>
            </a:r>
            <a:r>
              <a:rPr lang="en">
                <a:solidFill>
                  <a:schemeClr val="dk1"/>
                </a:solidFill>
              </a:rPr>
              <a:t>, </a:t>
            </a:r>
            <a:r>
              <a:rPr lang="en">
                <a:solidFill>
                  <a:srgbClr val="188038"/>
                </a:solidFill>
                <a:latin typeface="Roboto Mono"/>
                <a:ea typeface="Roboto Mono"/>
                <a:cs typeface="Roboto Mono"/>
                <a:sym typeface="Roboto Mono"/>
              </a:rPr>
              <a:t>AREA_TITLE</a:t>
            </a:r>
            <a:r>
              <a:rPr lang="en">
                <a:solidFill>
                  <a:schemeClr val="dk1"/>
                </a:solidFill>
              </a:rPr>
              <a:t>, and </a:t>
            </a:r>
            <a:r>
              <a:rPr lang="en">
                <a:solidFill>
                  <a:srgbClr val="188038"/>
                </a:solidFill>
                <a:latin typeface="Roboto Mono"/>
                <a:ea typeface="Roboto Mono"/>
                <a:cs typeface="Roboto Mono"/>
                <a:sym typeface="Roboto Mono"/>
              </a:rPr>
              <a:t>NAICS_TITLE</a:t>
            </a:r>
            <a:r>
              <a:rPr lang="en">
                <a:solidFill>
                  <a:schemeClr val="dk1"/>
                </a:solidFill>
              </a:rPr>
              <a: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Everything is version-controlled and documented in our GitHub repo, making our pipeline reproducible and transparent.</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Looking ahead, we plan to enhance our model by clustering similar occupations or regions and integrating insights from the Stack Overflow Developer Survey as a secondary reference point. That’ll let us see where crowd-sourced patterns align—or diverge—from standardized labor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g36ec50e657e_0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0" name="Google Shape;1720;g36ec50e657e_0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shows how we cleaned and filtered the BLS dataset before modeling.</a:t>
            </a:r>
            <a:endParaRPr/>
          </a:p>
          <a:p>
            <a:pPr indent="0" lvl="0" marL="0" rtl="0" algn="l">
              <a:lnSpc>
                <a:spcPct val="115000"/>
              </a:lnSpc>
              <a:spcBef>
                <a:spcPts val="1200"/>
              </a:spcBef>
              <a:spcAft>
                <a:spcPts val="0"/>
              </a:spcAft>
              <a:buClr>
                <a:schemeClr val="dk1"/>
              </a:buClr>
              <a:buSzPts val="1100"/>
              <a:buFont typeface="Arial"/>
              <a:buNone/>
            </a:pPr>
            <a:r>
              <a:rPr lang="en"/>
              <a:t>First, we loaded the raw Excel file using pandas and immediately removed rows with suppressed or missing wage and employment values. We also filtered out non-specific entries like ‘All Occupations’, unknown area codes, and records with zero or placeholder salary values.</a:t>
            </a:r>
            <a:endParaRPr/>
          </a:p>
          <a:p>
            <a:pPr indent="0" lvl="0" marL="0" rtl="0" algn="l">
              <a:lnSpc>
                <a:spcPct val="115000"/>
              </a:lnSpc>
              <a:spcBef>
                <a:spcPts val="1200"/>
              </a:spcBef>
              <a:spcAft>
                <a:spcPts val="0"/>
              </a:spcAft>
              <a:buClr>
                <a:schemeClr val="dk1"/>
              </a:buClr>
              <a:buSzPts val="1100"/>
              <a:buFont typeface="Arial"/>
              <a:buNone/>
            </a:pPr>
            <a:r>
              <a:rPr lang="en"/>
              <a:t>Next, we applied two levels of occupational filtering. The first was based on SOC codes—we retained only major groups relevant to tech, such as Computer and Mathematical Occupations, which begin with the code ‘15’.</a:t>
            </a:r>
            <a:endParaRPr/>
          </a:p>
          <a:p>
            <a:pPr indent="0" lvl="0" marL="0" rtl="0" algn="l">
              <a:lnSpc>
                <a:spcPct val="115000"/>
              </a:lnSpc>
              <a:spcBef>
                <a:spcPts val="1200"/>
              </a:spcBef>
              <a:spcAft>
                <a:spcPts val="0"/>
              </a:spcAft>
              <a:buClr>
                <a:schemeClr val="dk1"/>
              </a:buClr>
              <a:buSzPts val="1100"/>
              <a:buFont typeface="Arial"/>
              <a:buNone/>
            </a:pPr>
            <a:r>
              <a:rPr lang="en"/>
              <a:t>Then we layered on keyword filtering to catch specific job titles with terms like 'developer', 'engineer', 'data', 'IT', and 'cyber'. This helped us focus on actual tech roles while excluding unrelated fields that might’ve slipped through.</a:t>
            </a:r>
            <a:endParaRPr/>
          </a:p>
          <a:p>
            <a:pPr indent="0" lvl="0" marL="0" rtl="0" algn="l">
              <a:lnSpc>
                <a:spcPct val="115000"/>
              </a:lnSpc>
              <a:spcBef>
                <a:spcPts val="1200"/>
              </a:spcBef>
              <a:spcAft>
                <a:spcPts val="0"/>
              </a:spcAft>
              <a:buClr>
                <a:schemeClr val="dk1"/>
              </a:buClr>
              <a:buSzPts val="1100"/>
              <a:buFont typeface="Arial"/>
              <a:buNone/>
            </a:pPr>
            <a:r>
              <a:rPr lang="en"/>
              <a:t>These cleaning steps were essential for improving model accuracy and ensuring we didn’t dilute the dataset with irrelevant roles.”</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4" name="Shape 1734"/>
        <p:cNvGrpSpPr/>
        <p:nvPr/>
      </p:nvGrpSpPr>
      <p:grpSpPr>
        <a:xfrm>
          <a:off x="0" y="0"/>
          <a:ext cx="0" cy="0"/>
          <a:chOff x="0" y="0"/>
          <a:chExt cx="0" cy="0"/>
        </a:xfrm>
      </p:grpSpPr>
      <p:sp>
        <p:nvSpPr>
          <p:cNvPr id="1735" name="Google Shape;1735;g36316b31b40_0_3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6" name="Google Shape;1736;g36316b31b40_0_3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t>“After filtering, we broke down the dataset by SOC major groups to validate the composition of our tech-focused subset.</a:t>
            </a:r>
            <a:endParaRPr/>
          </a:p>
          <a:p>
            <a:pPr indent="0" lvl="0" marL="381000" marR="381000" rtl="0" algn="l">
              <a:lnSpc>
                <a:spcPct val="115000"/>
              </a:lnSpc>
              <a:spcBef>
                <a:spcPts val="1200"/>
              </a:spcBef>
              <a:spcAft>
                <a:spcPts val="0"/>
              </a:spcAft>
              <a:buClr>
                <a:schemeClr val="dk1"/>
              </a:buClr>
              <a:buSzPts val="1100"/>
              <a:buFont typeface="Arial"/>
              <a:buNone/>
            </a:pPr>
            <a:r>
              <a:rPr lang="en"/>
              <a:t>As shown here, the vast majority of roles fall into group 15, which is Computer and Mathematical Occupations—this includes job titles like software developers, data scientists, and statisticians.</a:t>
            </a:r>
            <a:endParaRPr/>
          </a:p>
          <a:p>
            <a:pPr indent="0" lvl="0" marL="381000" marR="381000" rtl="0" algn="l">
              <a:lnSpc>
                <a:spcPct val="115000"/>
              </a:lnSpc>
              <a:spcBef>
                <a:spcPts val="1200"/>
              </a:spcBef>
              <a:spcAft>
                <a:spcPts val="0"/>
              </a:spcAft>
              <a:buClr>
                <a:schemeClr val="dk1"/>
              </a:buClr>
              <a:buSzPts val="1100"/>
              <a:buFont typeface="Arial"/>
              <a:buNone/>
            </a:pPr>
            <a:r>
              <a:rPr lang="en"/>
              <a:t>We also see smaller but still meaningful representation from Management (group 11), Production (51), Installation and Maintenance (49), and Engineering (17).</a:t>
            </a:r>
            <a:endParaRPr/>
          </a:p>
          <a:p>
            <a:pPr indent="0" lvl="0" marL="381000" marR="381000" rtl="0" algn="l">
              <a:lnSpc>
                <a:spcPct val="115000"/>
              </a:lnSpc>
              <a:spcBef>
                <a:spcPts val="1200"/>
              </a:spcBef>
              <a:spcAft>
                <a:spcPts val="0"/>
              </a:spcAft>
              <a:buClr>
                <a:schemeClr val="dk1"/>
              </a:buClr>
              <a:buSzPts val="1100"/>
              <a:buFont typeface="Arial"/>
              <a:buNone/>
            </a:pPr>
            <a:r>
              <a:rPr lang="en"/>
              <a:t>This distribution confirms that our filtering was effective. It captured the tech core we’re interested in while retaining enough variation to support regional and industry comparisons later in our modeling pipeline.”</a:t>
            </a:r>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782" y="-1232671"/>
            <a:ext cx="9807905" cy="7974474"/>
            <a:chOff x="-6782" y="-1232671"/>
            <a:chExt cx="9807905" cy="7974474"/>
          </a:xfrm>
        </p:grpSpPr>
        <p:sp>
          <p:nvSpPr>
            <p:cNvPr id="11" name="Google Shape;11;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85529" y="302485"/>
            <a:ext cx="10998540" cy="4878740"/>
            <a:chOff x="-885529" y="302485"/>
            <a:chExt cx="10998540" cy="4878740"/>
          </a:xfrm>
        </p:grpSpPr>
        <p:sp>
          <p:nvSpPr>
            <p:cNvPr id="15" name="Google Shape;15;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89412" y="-2417039"/>
            <a:ext cx="11168660" cy="9105554"/>
            <a:chOff x="-689412" y="-2417039"/>
            <a:chExt cx="11168660" cy="9105554"/>
          </a:xfrm>
        </p:grpSpPr>
        <p:grpSp>
          <p:nvGrpSpPr>
            <p:cNvPr id="21" name="Google Shape;21;p2"/>
            <p:cNvGrpSpPr/>
            <p:nvPr/>
          </p:nvGrpSpPr>
          <p:grpSpPr>
            <a:xfrm>
              <a:off x="6699625" y="4455725"/>
              <a:ext cx="3779622" cy="1782883"/>
              <a:chOff x="5782225" y="4455725"/>
              <a:chExt cx="3779622" cy="1782883"/>
            </a:xfrm>
          </p:grpSpPr>
          <p:sp>
            <p:nvSpPr>
              <p:cNvPr id="22" name="Google Shape;22;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48925" y="4604000"/>
              <a:ext cx="5424616" cy="2084515"/>
              <a:chOff x="0" y="4604000"/>
              <a:chExt cx="5424616" cy="2084515"/>
            </a:xfrm>
          </p:grpSpPr>
          <p:sp>
            <p:nvSpPr>
              <p:cNvPr id="25" name="Google Shape;25;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0" name="Google Shape;30;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 name="Google Shape;3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grpSp>
        <p:nvGrpSpPr>
          <p:cNvPr id="223" name="Google Shape;223;p11"/>
          <p:cNvGrpSpPr/>
          <p:nvPr/>
        </p:nvGrpSpPr>
        <p:grpSpPr>
          <a:xfrm flipH="1" rot="10800000">
            <a:off x="-3394" y="-2273839"/>
            <a:ext cx="9804518" cy="8448224"/>
            <a:chOff x="-3394" y="-1706421"/>
            <a:chExt cx="9804518" cy="8448224"/>
          </a:xfrm>
        </p:grpSpPr>
        <p:sp>
          <p:nvSpPr>
            <p:cNvPr id="224" name="Google Shape;22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28" name="Google Shape;22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9" name="Google Shape;229;p11"/>
          <p:cNvGrpSpPr/>
          <p:nvPr/>
        </p:nvGrpSpPr>
        <p:grpSpPr>
          <a:xfrm>
            <a:off x="998171" y="-8"/>
            <a:ext cx="6608794" cy="5143512"/>
            <a:chOff x="998171" y="-8"/>
            <a:chExt cx="6608794" cy="5143512"/>
          </a:xfrm>
        </p:grpSpPr>
        <p:sp>
          <p:nvSpPr>
            <p:cNvPr id="230" name="Google Shape;23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flipH="1" rot="10800000">
            <a:off x="-1443375" y="-2220551"/>
            <a:ext cx="11922622" cy="9653454"/>
            <a:chOff x="-1443375" y="-2964939"/>
            <a:chExt cx="11922622" cy="9653454"/>
          </a:xfrm>
        </p:grpSpPr>
        <p:grpSp>
          <p:nvGrpSpPr>
            <p:cNvPr id="233" name="Google Shape;233;p11"/>
            <p:cNvGrpSpPr/>
            <p:nvPr/>
          </p:nvGrpSpPr>
          <p:grpSpPr>
            <a:xfrm>
              <a:off x="6475250" y="3928475"/>
              <a:ext cx="4003997" cy="2064658"/>
              <a:chOff x="5557850" y="3928475"/>
              <a:chExt cx="4003997" cy="2064658"/>
            </a:xfrm>
          </p:grpSpPr>
          <p:sp>
            <p:nvSpPr>
              <p:cNvPr id="234" name="Google Shape;23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1443375" y="3908625"/>
              <a:ext cx="5889466" cy="2779890"/>
              <a:chOff x="-1394450" y="3908625"/>
              <a:chExt cx="5889466" cy="2779890"/>
            </a:xfrm>
          </p:grpSpPr>
          <p:sp>
            <p:nvSpPr>
              <p:cNvPr id="237" name="Google Shape;23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42" name="Shape 242"/>
        <p:cNvGrpSpPr/>
        <p:nvPr/>
      </p:nvGrpSpPr>
      <p:grpSpPr>
        <a:xfrm>
          <a:off x="0" y="0"/>
          <a:ext cx="0" cy="0"/>
          <a:chOff x="0" y="0"/>
          <a:chExt cx="0" cy="0"/>
        </a:xfrm>
      </p:grpSpPr>
      <p:sp>
        <p:nvSpPr>
          <p:cNvPr id="243" name="Google Shape;24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4" name="Shape 244"/>
        <p:cNvGrpSpPr/>
        <p:nvPr/>
      </p:nvGrpSpPr>
      <p:grpSpPr>
        <a:xfrm>
          <a:off x="0" y="0"/>
          <a:ext cx="0" cy="0"/>
          <a:chOff x="0" y="0"/>
          <a:chExt cx="0" cy="0"/>
        </a:xfrm>
      </p:grpSpPr>
      <p:grpSp>
        <p:nvGrpSpPr>
          <p:cNvPr id="245" name="Google Shape;245;p13"/>
          <p:cNvGrpSpPr/>
          <p:nvPr/>
        </p:nvGrpSpPr>
        <p:grpSpPr>
          <a:xfrm>
            <a:off x="-150966" y="-1569997"/>
            <a:ext cx="9294978" cy="8009776"/>
            <a:chOff x="-150966" y="-1569997"/>
            <a:chExt cx="9294978" cy="8009776"/>
          </a:xfrm>
        </p:grpSpPr>
        <p:sp>
          <p:nvSpPr>
            <p:cNvPr id="246" name="Google Shape;246;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9" name="Google Shape;249;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0" name="Google Shape;250;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1" name="Google Shape;251;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2" name="Google Shape;252;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3" name="Google Shape;253;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54" name="Google Shape;254;p13"/>
          <p:cNvGrpSpPr/>
          <p:nvPr/>
        </p:nvGrpSpPr>
        <p:grpSpPr>
          <a:xfrm rot="10800000">
            <a:off x="-2096303" y="3730190"/>
            <a:ext cx="3010303" cy="380635"/>
            <a:chOff x="5446772" y="1743190"/>
            <a:chExt cx="3010303" cy="380635"/>
          </a:xfrm>
        </p:grpSpPr>
        <p:grpSp>
          <p:nvGrpSpPr>
            <p:cNvPr id="255" name="Google Shape;255;p13"/>
            <p:cNvGrpSpPr/>
            <p:nvPr/>
          </p:nvGrpSpPr>
          <p:grpSpPr>
            <a:xfrm flipH="1">
              <a:off x="5898325" y="1865405"/>
              <a:ext cx="1567047" cy="45661"/>
              <a:chOff x="1754675" y="2661275"/>
              <a:chExt cx="1945675" cy="56700"/>
            </a:xfrm>
          </p:grpSpPr>
          <p:cxnSp>
            <p:nvCxnSpPr>
              <p:cNvPr id="256" name="Google Shape;256;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57" name="Google Shape;257;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3"/>
            <p:cNvGrpSpPr/>
            <p:nvPr/>
          </p:nvGrpSpPr>
          <p:grpSpPr>
            <a:xfrm flipH="1">
              <a:off x="5477439" y="1987637"/>
              <a:ext cx="1561280" cy="136187"/>
              <a:chOff x="1754675" y="2824000"/>
              <a:chExt cx="4728285" cy="412439"/>
            </a:xfrm>
          </p:grpSpPr>
          <p:sp>
            <p:nvSpPr>
              <p:cNvPr id="259" name="Google Shape;259;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60" name="Google Shape;260;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3"/>
            <p:cNvGrpSpPr/>
            <p:nvPr/>
          </p:nvGrpSpPr>
          <p:grpSpPr>
            <a:xfrm flipH="1">
              <a:off x="5446772" y="1743190"/>
              <a:ext cx="3010303" cy="45661"/>
              <a:chOff x="1766900" y="2869225"/>
              <a:chExt cx="3737650" cy="56700"/>
            </a:xfrm>
          </p:grpSpPr>
          <p:cxnSp>
            <p:nvCxnSpPr>
              <p:cNvPr id="262" name="Google Shape;262;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6" name="Google Shape;266;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7" name="Google Shape;267;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8" name="Google Shape;268;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9" name="Google Shape;269;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0" name="Google Shape;270;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1" name="Google Shape;271;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4" name="Shape 274"/>
        <p:cNvGrpSpPr/>
        <p:nvPr/>
      </p:nvGrpSpPr>
      <p:grpSpPr>
        <a:xfrm>
          <a:off x="0" y="0"/>
          <a:ext cx="0" cy="0"/>
          <a:chOff x="0" y="0"/>
          <a:chExt cx="0" cy="0"/>
        </a:xfrm>
      </p:grpSpPr>
      <p:grpSp>
        <p:nvGrpSpPr>
          <p:cNvPr id="275" name="Google Shape;275;p14"/>
          <p:cNvGrpSpPr/>
          <p:nvPr/>
        </p:nvGrpSpPr>
        <p:grpSpPr>
          <a:xfrm>
            <a:off x="-10" y="-1658067"/>
            <a:ext cx="9294978" cy="7822922"/>
            <a:chOff x="-10" y="-1658067"/>
            <a:chExt cx="9294978" cy="7822922"/>
          </a:xfrm>
        </p:grpSpPr>
        <p:sp>
          <p:nvSpPr>
            <p:cNvPr id="276" name="Google Shape;276;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4"/>
          <p:cNvGrpSpPr/>
          <p:nvPr/>
        </p:nvGrpSpPr>
        <p:grpSpPr>
          <a:xfrm>
            <a:off x="214581" y="-8"/>
            <a:ext cx="1593209" cy="183531"/>
            <a:chOff x="385056" y="-8"/>
            <a:chExt cx="1593209" cy="183531"/>
          </a:xfrm>
        </p:grpSpPr>
        <p:sp>
          <p:nvSpPr>
            <p:cNvPr id="280" name="Google Shape;280;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641180" y="447742"/>
            <a:ext cx="10174669" cy="4695754"/>
            <a:chOff x="-641180" y="447742"/>
            <a:chExt cx="10174669" cy="4695754"/>
          </a:xfrm>
        </p:grpSpPr>
        <p:sp>
          <p:nvSpPr>
            <p:cNvPr id="283" name="Google Shape;283;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7" name="Google Shape;287;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88" name="Google Shape;288;p14"/>
          <p:cNvGrpSpPr/>
          <p:nvPr/>
        </p:nvGrpSpPr>
        <p:grpSpPr>
          <a:xfrm>
            <a:off x="-689412" y="-1311142"/>
            <a:ext cx="10419597" cy="8141306"/>
            <a:chOff x="-689412" y="-1311142"/>
            <a:chExt cx="10419597" cy="8141306"/>
          </a:xfrm>
        </p:grpSpPr>
        <p:sp>
          <p:nvSpPr>
            <p:cNvPr id="289" name="Google Shape;289;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4" name="Shape 294"/>
        <p:cNvGrpSpPr/>
        <p:nvPr/>
      </p:nvGrpSpPr>
      <p:grpSpPr>
        <a:xfrm>
          <a:off x="0" y="0"/>
          <a:ext cx="0" cy="0"/>
          <a:chOff x="0" y="0"/>
          <a:chExt cx="0" cy="0"/>
        </a:xfrm>
      </p:grpSpPr>
      <p:sp>
        <p:nvSpPr>
          <p:cNvPr id="295" name="Google Shape;295;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7" name="Google Shape;297;p15"/>
          <p:cNvSpPr/>
          <p:nvPr>
            <p:ph idx="2" type="pic"/>
          </p:nvPr>
        </p:nvSpPr>
        <p:spPr>
          <a:xfrm>
            <a:off x="4272425" y="613850"/>
            <a:ext cx="3768300" cy="3796800"/>
          </a:xfrm>
          <a:prstGeom prst="rect">
            <a:avLst/>
          </a:prstGeom>
          <a:noFill/>
          <a:ln>
            <a:noFill/>
          </a:ln>
        </p:spPr>
      </p:sp>
      <p:grpSp>
        <p:nvGrpSpPr>
          <p:cNvPr id="298" name="Google Shape;298;p15"/>
          <p:cNvGrpSpPr/>
          <p:nvPr/>
        </p:nvGrpSpPr>
        <p:grpSpPr>
          <a:xfrm flipH="1" rot="10800000">
            <a:off x="-1536301" y="-1730518"/>
            <a:ext cx="10804826" cy="8381753"/>
            <a:chOff x="-1589201" y="-1194493"/>
            <a:chExt cx="10804826" cy="8381753"/>
          </a:xfrm>
        </p:grpSpPr>
        <p:sp>
          <p:nvSpPr>
            <p:cNvPr id="299" name="Google Shape;299;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flipH="1">
            <a:off x="-1397466" y="738820"/>
            <a:ext cx="3010303" cy="380635"/>
            <a:chOff x="5446772" y="1743190"/>
            <a:chExt cx="3010303" cy="380635"/>
          </a:xfrm>
        </p:grpSpPr>
        <p:grpSp>
          <p:nvGrpSpPr>
            <p:cNvPr id="304" name="Google Shape;304;p15"/>
            <p:cNvGrpSpPr/>
            <p:nvPr/>
          </p:nvGrpSpPr>
          <p:grpSpPr>
            <a:xfrm flipH="1">
              <a:off x="5898325" y="1865405"/>
              <a:ext cx="1567047" cy="45661"/>
              <a:chOff x="1754675" y="2661275"/>
              <a:chExt cx="1945675" cy="56700"/>
            </a:xfrm>
          </p:grpSpPr>
          <p:cxnSp>
            <p:nvCxnSpPr>
              <p:cNvPr id="305" name="Google Shape;305;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06" name="Google Shape;306;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5"/>
            <p:cNvGrpSpPr/>
            <p:nvPr/>
          </p:nvGrpSpPr>
          <p:grpSpPr>
            <a:xfrm flipH="1">
              <a:off x="5477439" y="1987637"/>
              <a:ext cx="1561280" cy="136187"/>
              <a:chOff x="1754675" y="2824000"/>
              <a:chExt cx="4728285" cy="412439"/>
            </a:xfrm>
          </p:grpSpPr>
          <p:sp>
            <p:nvSpPr>
              <p:cNvPr id="308" name="Google Shape;308;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09" name="Google Shape;309;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5"/>
            <p:cNvGrpSpPr/>
            <p:nvPr/>
          </p:nvGrpSpPr>
          <p:grpSpPr>
            <a:xfrm flipH="1">
              <a:off x="5446772" y="1743190"/>
              <a:ext cx="3010303" cy="45661"/>
              <a:chOff x="1766900" y="2869225"/>
              <a:chExt cx="3737650" cy="56700"/>
            </a:xfrm>
          </p:grpSpPr>
          <p:cxnSp>
            <p:nvCxnSpPr>
              <p:cNvPr id="311" name="Google Shape;311;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12" name="Google Shape;312;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14" name="Shape 314"/>
        <p:cNvGrpSpPr/>
        <p:nvPr/>
      </p:nvGrpSpPr>
      <p:grpSpPr>
        <a:xfrm>
          <a:off x="0" y="0"/>
          <a:ext cx="0" cy="0"/>
          <a:chOff x="0" y="0"/>
          <a:chExt cx="0" cy="0"/>
        </a:xfrm>
      </p:grpSpPr>
      <p:sp>
        <p:nvSpPr>
          <p:cNvPr id="315" name="Google Shape;315;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6" name="Google Shape;316;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17" name="Google Shape;317;p16"/>
          <p:cNvGrpSpPr/>
          <p:nvPr/>
        </p:nvGrpSpPr>
        <p:grpSpPr>
          <a:xfrm>
            <a:off x="-213475" y="-435968"/>
            <a:ext cx="10430912" cy="6926993"/>
            <a:chOff x="-213475" y="-435968"/>
            <a:chExt cx="10430912" cy="6926993"/>
          </a:xfrm>
        </p:grpSpPr>
        <p:sp>
          <p:nvSpPr>
            <p:cNvPr id="318" name="Google Shape;318;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6"/>
          <p:cNvGrpSpPr/>
          <p:nvPr/>
        </p:nvGrpSpPr>
        <p:grpSpPr>
          <a:xfrm flipH="1">
            <a:off x="-1986736" y="257018"/>
            <a:ext cx="3567725" cy="692436"/>
            <a:chOff x="5803750" y="1590790"/>
            <a:chExt cx="3567725" cy="692436"/>
          </a:xfrm>
        </p:grpSpPr>
        <p:grpSp>
          <p:nvGrpSpPr>
            <p:cNvPr id="321" name="Google Shape;321;p16"/>
            <p:cNvGrpSpPr/>
            <p:nvPr/>
          </p:nvGrpSpPr>
          <p:grpSpPr>
            <a:xfrm flipH="1">
              <a:off x="5803750" y="2180862"/>
              <a:ext cx="3070084" cy="102364"/>
              <a:chOff x="1779150" y="2604263"/>
              <a:chExt cx="3811875" cy="127113"/>
            </a:xfrm>
          </p:grpSpPr>
          <p:sp>
            <p:nvSpPr>
              <p:cNvPr id="322" name="Google Shape;322;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3" name="Google Shape;323;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6"/>
            <p:cNvGrpSpPr/>
            <p:nvPr/>
          </p:nvGrpSpPr>
          <p:grpSpPr>
            <a:xfrm flipH="1">
              <a:off x="5898325" y="1789205"/>
              <a:ext cx="1567047" cy="45661"/>
              <a:chOff x="1754675" y="2566652"/>
              <a:chExt cx="1945675" cy="56700"/>
            </a:xfrm>
          </p:grpSpPr>
          <p:cxnSp>
            <p:nvCxnSpPr>
              <p:cNvPr id="325" name="Google Shape;325;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26" name="Google Shape;326;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6"/>
            <p:cNvGrpSpPr/>
            <p:nvPr/>
          </p:nvGrpSpPr>
          <p:grpSpPr>
            <a:xfrm flipH="1">
              <a:off x="6107964" y="1938899"/>
              <a:ext cx="1561280" cy="136187"/>
              <a:chOff x="-154850" y="2676400"/>
              <a:chExt cx="4728285" cy="412439"/>
            </a:xfrm>
          </p:grpSpPr>
          <p:sp>
            <p:nvSpPr>
              <p:cNvPr id="328" name="Google Shape;328;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29" name="Google Shape;329;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6"/>
            <p:cNvGrpSpPr/>
            <p:nvPr/>
          </p:nvGrpSpPr>
          <p:grpSpPr>
            <a:xfrm flipH="1">
              <a:off x="6361172" y="1590790"/>
              <a:ext cx="3010303" cy="45661"/>
              <a:chOff x="631564" y="2679979"/>
              <a:chExt cx="3737650" cy="56700"/>
            </a:xfrm>
          </p:grpSpPr>
          <p:cxnSp>
            <p:nvCxnSpPr>
              <p:cNvPr id="331" name="Google Shape;331;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6"/>
          <p:cNvGrpSpPr/>
          <p:nvPr/>
        </p:nvGrpSpPr>
        <p:grpSpPr>
          <a:xfrm>
            <a:off x="-1754525" y="-2478031"/>
            <a:ext cx="12821147" cy="8256735"/>
            <a:chOff x="-1754525" y="-2478031"/>
            <a:chExt cx="12821147" cy="8256735"/>
          </a:xfrm>
        </p:grpSpPr>
        <p:sp>
          <p:nvSpPr>
            <p:cNvPr id="335" name="Google Shape;335;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8" name="Shape 338"/>
        <p:cNvGrpSpPr/>
        <p:nvPr/>
      </p:nvGrpSpPr>
      <p:grpSpPr>
        <a:xfrm>
          <a:off x="0" y="0"/>
          <a:ext cx="0" cy="0"/>
          <a:chOff x="0" y="0"/>
          <a:chExt cx="0" cy="0"/>
        </a:xfrm>
      </p:grpSpPr>
      <p:sp>
        <p:nvSpPr>
          <p:cNvPr id="339" name="Google Shape;339;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7"/>
          <p:cNvGrpSpPr/>
          <p:nvPr/>
        </p:nvGrpSpPr>
        <p:grpSpPr>
          <a:xfrm>
            <a:off x="6644522" y="4451415"/>
            <a:ext cx="3427062" cy="540036"/>
            <a:chOff x="5446772" y="1743190"/>
            <a:chExt cx="3427062" cy="540036"/>
          </a:xfrm>
        </p:grpSpPr>
        <p:grpSp>
          <p:nvGrpSpPr>
            <p:cNvPr id="343" name="Google Shape;343;p17"/>
            <p:cNvGrpSpPr/>
            <p:nvPr/>
          </p:nvGrpSpPr>
          <p:grpSpPr>
            <a:xfrm flipH="1">
              <a:off x="5803750" y="2180862"/>
              <a:ext cx="3070084" cy="102364"/>
              <a:chOff x="1779150" y="2604263"/>
              <a:chExt cx="3811875" cy="127113"/>
            </a:xfrm>
          </p:grpSpPr>
          <p:sp>
            <p:nvSpPr>
              <p:cNvPr id="344" name="Google Shape;344;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45" name="Google Shape;345;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7"/>
            <p:cNvGrpSpPr/>
            <p:nvPr/>
          </p:nvGrpSpPr>
          <p:grpSpPr>
            <a:xfrm flipH="1">
              <a:off x="5898325" y="1865405"/>
              <a:ext cx="1567047" cy="45661"/>
              <a:chOff x="1754675" y="2661275"/>
              <a:chExt cx="1945675" cy="56700"/>
            </a:xfrm>
          </p:grpSpPr>
          <p:cxnSp>
            <p:nvCxnSpPr>
              <p:cNvPr id="347" name="Google Shape;347;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48" name="Google Shape;348;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7"/>
            <p:cNvGrpSpPr/>
            <p:nvPr/>
          </p:nvGrpSpPr>
          <p:grpSpPr>
            <a:xfrm flipH="1">
              <a:off x="5477439" y="1987637"/>
              <a:ext cx="1561280" cy="136187"/>
              <a:chOff x="1754675" y="2824000"/>
              <a:chExt cx="4728285" cy="412439"/>
            </a:xfrm>
          </p:grpSpPr>
          <p:sp>
            <p:nvSpPr>
              <p:cNvPr id="350" name="Google Shape;350;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1" name="Google Shape;351;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flipH="1">
              <a:off x="5446772" y="1743190"/>
              <a:ext cx="3010303" cy="45661"/>
              <a:chOff x="1766900" y="2869225"/>
              <a:chExt cx="3737650" cy="56700"/>
            </a:xfrm>
          </p:grpSpPr>
          <p:cxnSp>
            <p:nvCxnSpPr>
              <p:cNvPr id="353" name="Google Shape;353;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54" name="Google Shape;354;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17"/>
          <p:cNvGrpSpPr/>
          <p:nvPr/>
        </p:nvGrpSpPr>
        <p:grpSpPr>
          <a:xfrm>
            <a:off x="-694176" y="-920239"/>
            <a:ext cx="10964574" cy="6661025"/>
            <a:chOff x="-694176" y="-920239"/>
            <a:chExt cx="10964574" cy="6661025"/>
          </a:xfrm>
        </p:grpSpPr>
        <p:sp>
          <p:nvSpPr>
            <p:cNvPr id="356" name="Google Shape;356;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0" name="Google Shape;36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61" name="Shape 361"/>
        <p:cNvGrpSpPr/>
        <p:nvPr/>
      </p:nvGrpSpPr>
      <p:grpSpPr>
        <a:xfrm>
          <a:off x="0" y="0"/>
          <a:ext cx="0" cy="0"/>
          <a:chOff x="0" y="0"/>
          <a:chExt cx="0" cy="0"/>
        </a:xfrm>
      </p:grpSpPr>
      <p:grpSp>
        <p:nvGrpSpPr>
          <p:cNvPr id="362" name="Google Shape;362;p18"/>
          <p:cNvGrpSpPr/>
          <p:nvPr/>
        </p:nvGrpSpPr>
        <p:grpSpPr>
          <a:xfrm>
            <a:off x="-1289846" y="-464980"/>
            <a:ext cx="3520400" cy="7145645"/>
            <a:chOff x="-1289846" y="-464980"/>
            <a:chExt cx="3520400" cy="7145645"/>
          </a:xfrm>
        </p:grpSpPr>
        <p:sp>
          <p:nvSpPr>
            <p:cNvPr id="363" name="Google Shape;363;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67" name="Google Shape;367;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8"/>
          <p:cNvGrpSpPr/>
          <p:nvPr/>
        </p:nvGrpSpPr>
        <p:grpSpPr>
          <a:xfrm flipH="1">
            <a:off x="7324525" y="151290"/>
            <a:ext cx="3296400" cy="703085"/>
            <a:chOff x="-12" y="3628590"/>
            <a:chExt cx="3296400" cy="703085"/>
          </a:xfrm>
        </p:grpSpPr>
        <p:grpSp>
          <p:nvGrpSpPr>
            <p:cNvPr id="370" name="Google Shape;370;p18"/>
            <p:cNvGrpSpPr/>
            <p:nvPr/>
          </p:nvGrpSpPr>
          <p:grpSpPr>
            <a:xfrm>
              <a:off x="854867" y="3996692"/>
              <a:ext cx="1567047" cy="45661"/>
              <a:chOff x="1754675" y="2661275"/>
              <a:chExt cx="1945675" cy="56700"/>
            </a:xfrm>
          </p:grpSpPr>
          <p:cxnSp>
            <p:nvCxnSpPr>
              <p:cNvPr id="371" name="Google Shape;371;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72" name="Google Shape;372;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8"/>
            <p:cNvGrpSpPr/>
            <p:nvPr/>
          </p:nvGrpSpPr>
          <p:grpSpPr>
            <a:xfrm>
              <a:off x="518420" y="4195487"/>
              <a:ext cx="1561280" cy="136187"/>
              <a:chOff x="1754675" y="2824000"/>
              <a:chExt cx="4728285" cy="412439"/>
            </a:xfrm>
          </p:grpSpPr>
          <p:sp>
            <p:nvSpPr>
              <p:cNvPr id="374" name="Google Shape;374;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75" name="Google Shape;375;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8"/>
            <p:cNvGrpSpPr/>
            <p:nvPr/>
          </p:nvGrpSpPr>
          <p:grpSpPr>
            <a:xfrm>
              <a:off x="226304" y="3764887"/>
              <a:ext cx="3070084" cy="102364"/>
              <a:chOff x="1779150" y="2604263"/>
              <a:chExt cx="3811875" cy="127113"/>
            </a:xfrm>
          </p:grpSpPr>
          <p:sp>
            <p:nvSpPr>
              <p:cNvPr id="377" name="Google Shape;377;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78" name="Google Shape;378;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8"/>
            <p:cNvGrpSpPr/>
            <p:nvPr/>
          </p:nvGrpSpPr>
          <p:grpSpPr>
            <a:xfrm>
              <a:off x="-12" y="3628590"/>
              <a:ext cx="3010303" cy="45661"/>
              <a:chOff x="1766900" y="2869225"/>
              <a:chExt cx="3737650" cy="56700"/>
            </a:xfrm>
          </p:grpSpPr>
          <p:cxnSp>
            <p:nvCxnSpPr>
              <p:cNvPr id="380" name="Google Shape;380;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81" name="Google Shape;381;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 name="Google Shape;38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83" name="Shape 383"/>
        <p:cNvGrpSpPr/>
        <p:nvPr/>
      </p:nvGrpSpPr>
      <p:grpSpPr>
        <a:xfrm>
          <a:off x="0" y="0"/>
          <a:ext cx="0" cy="0"/>
          <a:chOff x="0" y="0"/>
          <a:chExt cx="0" cy="0"/>
        </a:xfrm>
      </p:grpSpPr>
      <p:grpSp>
        <p:nvGrpSpPr>
          <p:cNvPr id="384" name="Google Shape;384;p19"/>
          <p:cNvGrpSpPr/>
          <p:nvPr/>
        </p:nvGrpSpPr>
        <p:grpSpPr>
          <a:xfrm>
            <a:off x="-1657830" y="-1821713"/>
            <a:ext cx="13368611" cy="9000374"/>
            <a:chOff x="-1657830" y="-1821713"/>
            <a:chExt cx="13368611" cy="9000374"/>
          </a:xfrm>
        </p:grpSpPr>
        <p:sp>
          <p:nvSpPr>
            <p:cNvPr id="385" name="Google Shape;385;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296840" y="259346"/>
            <a:ext cx="11980094" cy="4549229"/>
            <a:chOff x="-1296840" y="259346"/>
            <a:chExt cx="11980094" cy="4549229"/>
          </a:xfrm>
        </p:grpSpPr>
        <p:grpSp>
          <p:nvGrpSpPr>
            <p:cNvPr id="388" name="Google Shape;388;p19"/>
            <p:cNvGrpSpPr/>
            <p:nvPr/>
          </p:nvGrpSpPr>
          <p:grpSpPr>
            <a:xfrm rot="10800000">
              <a:off x="-1296840" y="259346"/>
              <a:ext cx="3074607" cy="453954"/>
              <a:chOff x="5478797" y="847321"/>
              <a:chExt cx="3074607" cy="453954"/>
            </a:xfrm>
          </p:grpSpPr>
          <p:grpSp>
            <p:nvGrpSpPr>
              <p:cNvPr id="389" name="Google Shape;389;p19"/>
              <p:cNvGrpSpPr/>
              <p:nvPr/>
            </p:nvGrpSpPr>
            <p:grpSpPr>
              <a:xfrm flipH="1">
                <a:off x="5675409" y="922405"/>
                <a:ext cx="2877996" cy="223763"/>
                <a:chOff x="1687059" y="2012316"/>
                <a:chExt cx="3573375" cy="277863"/>
              </a:xfrm>
            </p:grpSpPr>
            <p:sp>
              <p:nvSpPr>
                <p:cNvPr id="390" name="Google Shape;390;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1" name="Google Shape;391;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flipH="1">
                <a:off x="6072799" y="847321"/>
                <a:ext cx="2430997" cy="185534"/>
                <a:chOff x="1748547" y="1392116"/>
                <a:chExt cx="5911958" cy="451312"/>
              </a:xfrm>
            </p:grpSpPr>
            <p:sp>
              <p:nvSpPr>
                <p:cNvPr id="393" name="Google Shape;393;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4" name="Google Shape;394;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9"/>
              <p:cNvGrpSpPr/>
              <p:nvPr/>
            </p:nvGrpSpPr>
            <p:grpSpPr>
              <a:xfrm flipH="1">
                <a:off x="5478797" y="1255615"/>
                <a:ext cx="3010303" cy="45661"/>
                <a:chOff x="1766900" y="2869225"/>
                <a:chExt cx="3737650" cy="56700"/>
              </a:xfrm>
            </p:grpSpPr>
            <p:cxnSp>
              <p:nvCxnSpPr>
                <p:cNvPr id="396" name="Google Shape;396;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8" name="Google Shape;398;p19"/>
            <p:cNvGrpSpPr/>
            <p:nvPr/>
          </p:nvGrpSpPr>
          <p:grpSpPr>
            <a:xfrm flipH="1">
              <a:off x="7083467" y="3764471"/>
              <a:ext cx="3599787" cy="1044104"/>
              <a:chOff x="-1431671" y="656496"/>
              <a:chExt cx="3599787" cy="1044104"/>
            </a:xfrm>
          </p:grpSpPr>
          <p:grpSp>
            <p:nvGrpSpPr>
              <p:cNvPr id="399" name="Google Shape;399;p19"/>
              <p:cNvGrpSpPr/>
              <p:nvPr/>
            </p:nvGrpSpPr>
            <p:grpSpPr>
              <a:xfrm>
                <a:off x="-368508" y="1432892"/>
                <a:ext cx="1567047" cy="45661"/>
                <a:chOff x="1754675" y="2661275"/>
                <a:chExt cx="1945675" cy="56700"/>
              </a:xfrm>
            </p:grpSpPr>
            <p:cxnSp>
              <p:nvCxnSpPr>
                <p:cNvPr id="400" name="Google Shape;400;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01" name="Google Shape;401;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766480" y="1564412"/>
                <a:ext cx="1561280" cy="136187"/>
                <a:chOff x="1754675" y="2824000"/>
                <a:chExt cx="4728285" cy="412439"/>
              </a:xfrm>
            </p:grpSpPr>
            <p:sp>
              <p:nvSpPr>
                <p:cNvPr id="403" name="Google Shape;403;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04" name="Google Shape;404;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9"/>
              <p:cNvGrpSpPr/>
              <p:nvPr/>
            </p:nvGrpSpPr>
            <p:grpSpPr>
              <a:xfrm>
                <a:off x="-1431671" y="1201087"/>
                <a:ext cx="3070084" cy="102364"/>
                <a:chOff x="1779150" y="2604263"/>
                <a:chExt cx="3811875" cy="127113"/>
              </a:xfrm>
            </p:grpSpPr>
            <p:sp>
              <p:nvSpPr>
                <p:cNvPr id="406" name="Google Shape;406;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07" name="Google Shape;407;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9"/>
              <p:cNvGrpSpPr/>
              <p:nvPr/>
            </p:nvGrpSpPr>
            <p:grpSpPr>
              <a:xfrm>
                <a:off x="-856941" y="773805"/>
                <a:ext cx="2877996" cy="223763"/>
                <a:chOff x="1748550" y="2064750"/>
                <a:chExt cx="3573375" cy="277863"/>
              </a:xfrm>
            </p:grpSpPr>
            <p:sp>
              <p:nvSpPr>
                <p:cNvPr id="409" name="Google Shape;409;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10" name="Google Shape;410;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9"/>
              <p:cNvGrpSpPr/>
              <p:nvPr/>
            </p:nvGrpSpPr>
            <p:grpSpPr>
              <a:xfrm>
                <a:off x="-856882" y="656496"/>
                <a:ext cx="2430997" cy="185534"/>
                <a:chOff x="1748547" y="1392116"/>
                <a:chExt cx="5911958" cy="451312"/>
              </a:xfrm>
            </p:grpSpPr>
            <p:sp>
              <p:nvSpPr>
                <p:cNvPr id="412" name="Google Shape;412;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413" name="Google Shape;413;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9"/>
              <p:cNvGrpSpPr/>
              <p:nvPr/>
            </p:nvGrpSpPr>
            <p:grpSpPr>
              <a:xfrm>
                <a:off x="-842187" y="1064790"/>
                <a:ext cx="3010303" cy="45661"/>
                <a:chOff x="1766900" y="2869225"/>
                <a:chExt cx="3737650" cy="56700"/>
              </a:xfrm>
            </p:grpSpPr>
            <p:cxnSp>
              <p:nvCxnSpPr>
                <p:cNvPr id="415" name="Google Shape;415;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16" name="Google Shape;416;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7" name="Google Shape;417;p19"/>
          <p:cNvGrpSpPr/>
          <p:nvPr/>
        </p:nvGrpSpPr>
        <p:grpSpPr>
          <a:xfrm>
            <a:off x="-2546154" y="-635197"/>
            <a:ext cx="12379564" cy="6575223"/>
            <a:chOff x="-2546154" y="-635197"/>
            <a:chExt cx="12379564" cy="6575223"/>
          </a:xfrm>
        </p:grpSpPr>
        <p:sp>
          <p:nvSpPr>
            <p:cNvPr id="418" name="Google Shape;418;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19"/>
            <p:cNvGrpSpPr/>
            <p:nvPr/>
          </p:nvGrpSpPr>
          <p:grpSpPr>
            <a:xfrm flipH="1">
              <a:off x="-2546154" y="4429587"/>
              <a:ext cx="4147840" cy="1510440"/>
              <a:chOff x="4132575" y="4716825"/>
              <a:chExt cx="5724316" cy="2084515"/>
            </a:xfrm>
          </p:grpSpPr>
          <p:sp>
            <p:nvSpPr>
              <p:cNvPr id="420" name="Google Shape;420;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19"/>
          <p:cNvGrpSpPr/>
          <p:nvPr/>
        </p:nvGrpSpPr>
        <p:grpSpPr>
          <a:xfrm>
            <a:off x="-281888" y="-10703"/>
            <a:ext cx="10398364" cy="4440282"/>
            <a:chOff x="-281888" y="-10703"/>
            <a:chExt cx="10398364" cy="4440282"/>
          </a:xfrm>
        </p:grpSpPr>
        <p:sp>
          <p:nvSpPr>
            <p:cNvPr id="423" name="Google Shape;423;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428" name="Google Shape;42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9" name="Shape 429"/>
        <p:cNvGrpSpPr/>
        <p:nvPr/>
      </p:nvGrpSpPr>
      <p:grpSpPr>
        <a:xfrm>
          <a:off x="0" y="0"/>
          <a:ext cx="0" cy="0"/>
          <a:chOff x="0" y="0"/>
          <a:chExt cx="0" cy="0"/>
        </a:xfrm>
      </p:grpSpPr>
      <p:grpSp>
        <p:nvGrpSpPr>
          <p:cNvPr id="430" name="Google Shape;430;p20"/>
          <p:cNvGrpSpPr/>
          <p:nvPr/>
        </p:nvGrpSpPr>
        <p:grpSpPr>
          <a:xfrm>
            <a:off x="-706235" y="-1528931"/>
            <a:ext cx="9861884" cy="9150482"/>
            <a:chOff x="-706235" y="-1528931"/>
            <a:chExt cx="9861884" cy="9150482"/>
          </a:xfrm>
        </p:grpSpPr>
        <p:sp>
          <p:nvSpPr>
            <p:cNvPr id="431" name="Google Shape;431;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0"/>
          <p:cNvGrpSpPr/>
          <p:nvPr/>
        </p:nvGrpSpPr>
        <p:grpSpPr>
          <a:xfrm>
            <a:off x="7632064" y="4367465"/>
            <a:ext cx="3894036" cy="692436"/>
            <a:chOff x="5477439" y="1590790"/>
            <a:chExt cx="3894036" cy="692436"/>
          </a:xfrm>
        </p:grpSpPr>
        <p:grpSp>
          <p:nvGrpSpPr>
            <p:cNvPr id="436" name="Google Shape;436;p20"/>
            <p:cNvGrpSpPr/>
            <p:nvPr/>
          </p:nvGrpSpPr>
          <p:grpSpPr>
            <a:xfrm flipH="1">
              <a:off x="5803750" y="2180862"/>
              <a:ext cx="3070084" cy="102364"/>
              <a:chOff x="1779150" y="2604263"/>
              <a:chExt cx="3811875" cy="127113"/>
            </a:xfrm>
          </p:grpSpPr>
          <p:sp>
            <p:nvSpPr>
              <p:cNvPr id="437" name="Google Shape;437;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38" name="Google Shape;438;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0"/>
            <p:cNvGrpSpPr/>
            <p:nvPr/>
          </p:nvGrpSpPr>
          <p:grpSpPr>
            <a:xfrm flipH="1">
              <a:off x="5898325" y="1789205"/>
              <a:ext cx="1567047" cy="45661"/>
              <a:chOff x="1754675" y="2566652"/>
              <a:chExt cx="1945675" cy="56700"/>
            </a:xfrm>
          </p:grpSpPr>
          <p:cxnSp>
            <p:nvCxnSpPr>
              <p:cNvPr id="440" name="Google Shape;440;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41" name="Google Shape;441;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flipH="1">
              <a:off x="5477439" y="1987637"/>
              <a:ext cx="1561280" cy="136187"/>
              <a:chOff x="1754675" y="2824000"/>
              <a:chExt cx="4728285" cy="412439"/>
            </a:xfrm>
          </p:grpSpPr>
          <p:sp>
            <p:nvSpPr>
              <p:cNvPr id="443" name="Google Shape;443;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44" name="Google Shape;444;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0"/>
            <p:cNvGrpSpPr/>
            <p:nvPr/>
          </p:nvGrpSpPr>
          <p:grpSpPr>
            <a:xfrm flipH="1">
              <a:off x="6361172" y="1590790"/>
              <a:ext cx="3010303" cy="45661"/>
              <a:chOff x="631564" y="2679979"/>
              <a:chExt cx="3737650" cy="56700"/>
            </a:xfrm>
          </p:grpSpPr>
          <p:cxnSp>
            <p:nvCxnSpPr>
              <p:cNvPr id="446" name="Google Shape;446;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47" name="Google Shape;447;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2" name="Google Shape;452;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3" name="Google Shape;45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3"/>
          <p:cNvGrpSpPr/>
          <p:nvPr/>
        </p:nvGrpSpPr>
        <p:grpSpPr>
          <a:xfrm>
            <a:off x="-642935" y="-1483293"/>
            <a:ext cx="10417533" cy="7928897"/>
            <a:chOff x="-642935" y="-1483293"/>
            <a:chExt cx="10417533" cy="7928897"/>
          </a:xfrm>
        </p:grpSpPr>
        <p:sp>
          <p:nvSpPr>
            <p:cNvPr id="34" name="Google Shape;34;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a:off x="-732996" y="7"/>
            <a:ext cx="7266640" cy="5159850"/>
            <a:chOff x="-732996" y="7"/>
            <a:chExt cx="7266640" cy="5159850"/>
          </a:xfrm>
        </p:grpSpPr>
        <p:sp>
          <p:nvSpPr>
            <p:cNvPr id="37" name="Google Shape;37;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2" name="Google Shape;42;p3"/>
          <p:cNvGrpSpPr/>
          <p:nvPr/>
        </p:nvGrpSpPr>
        <p:grpSpPr>
          <a:xfrm>
            <a:off x="-10" y="-2237114"/>
            <a:ext cx="9822707" cy="9720614"/>
            <a:chOff x="-10" y="-2237114"/>
            <a:chExt cx="9822707" cy="9720614"/>
          </a:xfrm>
        </p:grpSpPr>
        <p:sp>
          <p:nvSpPr>
            <p:cNvPr id="43" name="Google Shape;43;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flipH="1">
            <a:off x="-1344315" y="539496"/>
            <a:ext cx="3074607" cy="453954"/>
            <a:chOff x="5478797" y="847321"/>
            <a:chExt cx="3074607" cy="453954"/>
          </a:xfrm>
        </p:grpSpPr>
        <p:grpSp>
          <p:nvGrpSpPr>
            <p:cNvPr id="46" name="Google Shape;46;p3"/>
            <p:cNvGrpSpPr/>
            <p:nvPr/>
          </p:nvGrpSpPr>
          <p:grpSpPr>
            <a:xfrm flipH="1">
              <a:off x="5675409" y="922405"/>
              <a:ext cx="2877996" cy="223763"/>
              <a:chOff x="1687059" y="2012316"/>
              <a:chExt cx="3573375" cy="277863"/>
            </a:xfrm>
          </p:grpSpPr>
          <p:sp>
            <p:nvSpPr>
              <p:cNvPr id="47" name="Google Shape;47;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8" name="Google Shape;48;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3"/>
            <p:cNvGrpSpPr/>
            <p:nvPr/>
          </p:nvGrpSpPr>
          <p:grpSpPr>
            <a:xfrm flipH="1">
              <a:off x="5478797" y="1255615"/>
              <a:ext cx="3010303" cy="45661"/>
              <a:chOff x="1766900" y="2869225"/>
              <a:chExt cx="3737650" cy="56700"/>
            </a:xfrm>
          </p:grpSpPr>
          <p:cxnSp>
            <p:nvCxnSpPr>
              <p:cNvPr id="50" name="Google Shape;50;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flipH="1">
              <a:off x="6072799" y="847321"/>
              <a:ext cx="2430997" cy="185534"/>
              <a:chOff x="1748547" y="1392116"/>
              <a:chExt cx="5911958" cy="451312"/>
            </a:xfrm>
          </p:grpSpPr>
          <p:sp>
            <p:nvSpPr>
              <p:cNvPr id="53" name="Google Shape;53;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54" name="Shape 454"/>
        <p:cNvGrpSpPr/>
        <p:nvPr/>
      </p:nvGrpSpPr>
      <p:grpSpPr>
        <a:xfrm>
          <a:off x="0" y="0"/>
          <a:ext cx="0" cy="0"/>
          <a:chOff x="0" y="0"/>
          <a:chExt cx="0" cy="0"/>
        </a:xfrm>
      </p:grpSpPr>
      <p:sp>
        <p:nvSpPr>
          <p:cNvPr id="455" name="Google Shape;45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7" name="Google Shape;45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58" name="Google Shape;458;p21"/>
          <p:cNvGrpSpPr/>
          <p:nvPr/>
        </p:nvGrpSpPr>
        <p:grpSpPr>
          <a:xfrm rot="10800000">
            <a:off x="-106737" y="-1645006"/>
            <a:ext cx="9548249" cy="7357518"/>
            <a:chOff x="-1311525" y="-1414418"/>
            <a:chExt cx="9548249" cy="7357518"/>
          </a:xfrm>
        </p:grpSpPr>
        <p:sp>
          <p:nvSpPr>
            <p:cNvPr id="459" name="Google Shape;45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rot="10800000">
            <a:off x="-1228535" y="-1130234"/>
            <a:ext cx="11726682" cy="8568910"/>
            <a:chOff x="-2306160" y="-3140581"/>
            <a:chExt cx="11726682" cy="8568910"/>
          </a:xfrm>
        </p:grpSpPr>
        <p:sp>
          <p:nvSpPr>
            <p:cNvPr id="463" name="Google Shape;46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6" name="Google Shape;466;p21"/>
          <p:cNvGrpSpPr/>
          <p:nvPr/>
        </p:nvGrpSpPr>
        <p:grpSpPr>
          <a:xfrm flipH="1" rot="10800000">
            <a:off x="-1315487" y="4349469"/>
            <a:ext cx="3296400" cy="703085"/>
            <a:chOff x="-12" y="3628590"/>
            <a:chExt cx="3296400" cy="703085"/>
          </a:xfrm>
        </p:grpSpPr>
        <p:grpSp>
          <p:nvGrpSpPr>
            <p:cNvPr id="467" name="Google Shape;467;p21"/>
            <p:cNvGrpSpPr/>
            <p:nvPr/>
          </p:nvGrpSpPr>
          <p:grpSpPr>
            <a:xfrm>
              <a:off x="854867" y="3996692"/>
              <a:ext cx="1567047" cy="45661"/>
              <a:chOff x="1754675" y="2661275"/>
              <a:chExt cx="1945675" cy="56700"/>
            </a:xfrm>
          </p:grpSpPr>
          <p:cxnSp>
            <p:nvCxnSpPr>
              <p:cNvPr id="468" name="Google Shape;46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69" name="Google Shape;46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1"/>
            <p:cNvGrpSpPr/>
            <p:nvPr/>
          </p:nvGrpSpPr>
          <p:grpSpPr>
            <a:xfrm>
              <a:off x="518420" y="4195487"/>
              <a:ext cx="1561280" cy="136187"/>
              <a:chOff x="1754675" y="2824000"/>
              <a:chExt cx="4728285" cy="412439"/>
            </a:xfrm>
          </p:grpSpPr>
          <p:sp>
            <p:nvSpPr>
              <p:cNvPr id="471" name="Google Shape;47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2" name="Google Shape;47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1"/>
            <p:cNvGrpSpPr/>
            <p:nvPr/>
          </p:nvGrpSpPr>
          <p:grpSpPr>
            <a:xfrm>
              <a:off x="226304" y="3764887"/>
              <a:ext cx="3070084" cy="102364"/>
              <a:chOff x="1779150" y="2604263"/>
              <a:chExt cx="3811875" cy="127113"/>
            </a:xfrm>
          </p:grpSpPr>
          <p:sp>
            <p:nvSpPr>
              <p:cNvPr id="474" name="Google Shape;47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75" name="Google Shape;47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1"/>
            <p:cNvGrpSpPr/>
            <p:nvPr/>
          </p:nvGrpSpPr>
          <p:grpSpPr>
            <a:xfrm>
              <a:off x="-12" y="3628590"/>
              <a:ext cx="3010303" cy="45661"/>
              <a:chOff x="1766900" y="2869225"/>
              <a:chExt cx="3737650" cy="56700"/>
            </a:xfrm>
          </p:grpSpPr>
          <p:cxnSp>
            <p:nvCxnSpPr>
              <p:cNvPr id="477" name="Google Shape;47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9" name="Google Shape;4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80" name="Shape 480"/>
        <p:cNvGrpSpPr/>
        <p:nvPr/>
      </p:nvGrpSpPr>
      <p:grpSpPr>
        <a:xfrm>
          <a:off x="0" y="0"/>
          <a:ext cx="0" cy="0"/>
          <a:chOff x="0" y="0"/>
          <a:chExt cx="0" cy="0"/>
        </a:xfrm>
      </p:grpSpPr>
      <p:grpSp>
        <p:nvGrpSpPr>
          <p:cNvPr id="481" name="Google Shape;481;p22"/>
          <p:cNvGrpSpPr/>
          <p:nvPr/>
        </p:nvGrpSpPr>
        <p:grpSpPr>
          <a:xfrm>
            <a:off x="-1123779" y="-1437185"/>
            <a:ext cx="12025151" cy="8843536"/>
            <a:chOff x="-1123779" y="-1437185"/>
            <a:chExt cx="12025151" cy="8843536"/>
          </a:xfrm>
        </p:grpSpPr>
        <p:sp>
          <p:nvSpPr>
            <p:cNvPr id="482" name="Google Shape;482;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 name="Google Shape;486;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0" name="Google Shape;490;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1" name="Google Shape;491;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92" name="Google Shape;492;p22"/>
          <p:cNvGrpSpPr/>
          <p:nvPr/>
        </p:nvGrpSpPr>
        <p:grpSpPr>
          <a:xfrm flipH="1" rot="10800000">
            <a:off x="-1469087" y="4289940"/>
            <a:ext cx="3296400" cy="703085"/>
            <a:chOff x="-12" y="3628590"/>
            <a:chExt cx="3296400" cy="703085"/>
          </a:xfrm>
        </p:grpSpPr>
        <p:grpSp>
          <p:nvGrpSpPr>
            <p:cNvPr id="493" name="Google Shape;493;p22"/>
            <p:cNvGrpSpPr/>
            <p:nvPr/>
          </p:nvGrpSpPr>
          <p:grpSpPr>
            <a:xfrm>
              <a:off x="854867" y="3996692"/>
              <a:ext cx="1567047" cy="45661"/>
              <a:chOff x="1754675" y="2661275"/>
              <a:chExt cx="1945675" cy="56700"/>
            </a:xfrm>
          </p:grpSpPr>
          <p:cxnSp>
            <p:nvCxnSpPr>
              <p:cNvPr id="494" name="Google Shape;494;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95" name="Google Shape;495;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2"/>
            <p:cNvGrpSpPr/>
            <p:nvPr/>
          </p:nvGrpSpPr>
          <p:grpSpPr>
            <a:xfrm>
              <a:off x="518420" y="4195487"/>
              <a:ext cx="1561280" cy="136187"/>
              <a:chOff x="1754675" y="2824000"/>
              <a:chExt cx="4728285" cy="412439"/>
            </a:xfrm>
          </p:grpSpPr>
          <p:sp>
            <p:nvSpPr>
              <p:cNvPr id="497" name="Google Shape;497;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98" name="Google Shape;498;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2"/>
            <p:cNvGrpSpPr/>
            <p:nvPr/>
          </p:nvGrpSpPr>
          <p:grpSpPr>
            <a:xfrm>
              <a:off x="226304" y="3764887"/>
              <a:ext cx="3070084" cy="102364"/>
              <a:chOff x="1779150" y="2604263"/>
              <a:chExt cx="3811875" cy="127113"/>
            </a:xfrm>
          </p:grpSpPr>
          <p:sp>
            <p:nvSpPr>
              <p:cNvPr id="500" name="Google Shape;500;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1" name="Google Shape;501;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a:off x="-12" y="3628590"/>
              <a:ext cx="3010303" cy="45661"/>
              <a:chOff x="1766900" y="2869225"/>
              <a:chExt cx="3737650" cy="56700"/>
            </a:xfrm>
          </p:grpSpPr>
          <p:cxnSp>
            <p:nvCxnSpPr>
              <p:cNvPr id="503" name="Google Shape;503;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04" name="Google Shape;504;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22"/>
          <p:cNvGrpSpPr/>
          <p:nvPr/>
        </p:nvGrpSpPr>
        <p:grpSpPr>
          <a:xfrm>
            <a:off x="-592558" y="-10342"/>
            <a:ext cx="7481573" cy="5159023"/>
            <a:chOff x="-592558" y="-10342"/>
            <a:chExt cx="7481573" cy="5159023"/>
          </a:xfrm>
        </p:grpSpPr>
        <p:sp>
          <p:nvSpPr>
            <p:cNvPr id="506" name="Google Shape;506;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10" name="Shape 510"/>
        <p:cNvGrpSpPr/>
        <p:nvPr/>
      </p:nvGrpSpPr>
      <p:grpSpPr>
        <a:xfrm>
          <a:off x="0" y="0"/>
          <a:ext cx="0" cy="0"/>
          <a:chOff x="0" y="0"/>
          <a:chExt cx="0" cy="0"/>
        </a:xfrm>
      </p:grpSpPr>
      <p:sp>
        <p:nvSpPr>
          <p:cNvPr id="511" name="Google Shape;5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2" name="Google Shape;512;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3" name="Google Shape;513;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4" name="Google Shape;514;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5" name="Google Shape;515;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6" name="Google Shape;516;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7" name="Google Shape;517;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8" name="Google Shape;518;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9" name="Google Shape;519;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20" name="Google Shape;520;p23"/>
          <p:cNvGrpSpPr/>
          <p:nvPr/>
        </p:nvGrpSpPr>
        <p:grpSpPr>
          <a:xfrm>
            <a:off x="-1014025" y="-964868"/>
            <a:ext cx="10158024" cy="7826893"/>
            <a:chOff x="-1014025" y="-964868"/>
            <a:chExt cx="10158024" cy="7826893"/>
          </a:xfrm>
        </p:grpSpPr>
        <p:sp>
          <p:nvSpPr>
            <p:cNvPr id="521" name="Google Shape;521;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flipH="1">
            <a:off x="-2799911" y="4184068"/>
            <a:ext cx="3894036" cy="692436"/>
            <a:chOff x="5477439" y="1590790"/>
            <a:chExt cx="3894036" cy="692436"/>
          </a:xfrm>
        </p:grpSpPr>
        <p:grpSp>
          <p:nvGrpSpPr>
            <p:cNvPr id="524" name="Google Shape;524;p23"/>
            <p:cNvGrpSpPr/>
            <p:nvPr/>
          </p:nvGrpSpPr>
          <p:grpSpPr>
            <a:xfrm flipH="1">
              <a:off x="5803750" y="2180862"/>
              <a:ext cx="3070084" cy="102364"/>
              <a:chOff x="1779150" y="2604263"/>
              <a:chExt cx="3811875" cy="127113"/>
            </a:xfrm>
          </p:grpSpPr>
          <p:sp>
            <p:nvSpPr>
              <p:cNvPr id="525" name="Google Shape;525;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26" name="Google Shape;526;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3"/>
            <p:cNvGrpSpPr/>
            <p:nvPr/>
          </p:nvGrpSpPr>
          <p:grpSpPr>
            <a:xfrm flipH="1">
              <a:off x="5898325" y="1789205"/>
              <a:ext cx="1567047" cy="45661"/>
              <a:chOff x="1754675" y="2566652"/>
              <a:chExt cx="1945675" cy="56700"/>
            </a:xfrm>
          </p:grpSpPr>
          <p:cxnSp>
            <p:nvCxnSpPr>
              <p:cNvPr id="528" name="Google Shape;528;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3"/>
            <p:cNvGrpSpPr/>
            <p:nvPr/>
          </p:nvGrpSpPr>
          <p:grpSpPr>
            <a:xfrm flipH="1">
              <a:off x="5477439" y="1987637"/>
              <a:ext cx="1561280" cy="136187"/>
              <a:chOff x="1754675" y="2824000"/>
              <a:chExt cx="4728285" cy="412439"/>
            </a:xfrm>
          </p:grpSpPr>
          <p:sp>
            <p:nvSpPr>
              <p:cNvPr id="531" name="Google Shape;531;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32" name="Google Shape;532;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flipH="1">
              <a:off x="6361172" y="1590790"/>
              <a:ext cx="3010303" cy="45661"/>
              <a:chOff x="631564" y="2679979"/>
              <a:chExt cx="3737650" cy="56700"/>
            </a:xfrm>
          </p:grpSpPr>
          <p:cxnSp>
            <p:nvCxnSpPr>
              <p:cNvPr id="534" name="Google Shape;534;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35" name="Google Shape;535;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3"/>
          <p:cNvGrpSpPr/>
          <p:nvPr/>
        </p:nvGrpSpPr>
        <p:grpSpPr>
          <a:xfrm>
            <a:off x="-2689610" y="-2478031"/>
            <a:ext cx="13399307" cy="8256735"/>
            <a:chOff x="-2689610" y="-2478031"/>
            <a:chExt cx="13399307" cy="8256735"/>
          </a:xfrm>
        </p:grpSpPr>
        <p:sp>
          <p:nvSpPr>
            <p:cNvPr id="538" name="Google Shape;538;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41" name="Shape 541"/>
        <p:cNvGrpSpPr/>
        <p:nvPr/>
      </p:nvGrpSpPr>
      <p:grpSpPr>
        <a:xfrm>
          <a:off x="0" y="0"/>
          <a:ext cx="0" cy="0"/>
          <a:chOff x="0" y="0"/>
          <a:chExt cx="0" cy="0"/>
        </a:xfrm>
      </p:grpSpPr>
      <p:sp>
        <p:nvSpPr>
          <p:cNvPr id="542" name="Google Shape;5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6" name="Google Shape;546;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7" name="Google Shape;547;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8" name="Google Shape;548;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0" name="Google Shape;550;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1" name="Google Shape;551;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2" name="Google Shape;552;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3" name="Google Shape;553;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4" name="Google Shape;554;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55" name="Google Shape;555;p24"/>
          <p:cNvGrpSpPr/>
          <p:nvPr/>
        </p:nvGrpSpPr>
        <p:grpSpPr>
          <a:xfrm>
            <a:off x="-1764035" y="-2478031"/>
            <a:ext cx="10908034" cy="9340057"/>
            <a:chOff x="-1764035" y="-2478031"/>
            <a:chExt cx="10908034" cy="9340057"/>
          </a:xfrm>
        </p:grpSpPr>
        <p:sp>
          <p:nvSpPr>
            <p:cNvPr id="556" name="Google Shape;556;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041939" y="144568"/>
            <a:ext cx="3894036" cy="692436"/>
            <a:chOff x="5477439" y="1590790"/>
            <a:chExt cx="3894036" cy="692436"/>
          </a:xfrm>
        </p:grpSpPr>
        <p:grpSp>
          <p:nvGrpSpPr>
            <p:cNvPr id="559" name="Google Shape;559;p24"/>
            <p:cNvGrpSpPr/>
            <p:nvPr/>
          </p:nvGrpSpPr>
          <p:grpSpPr>
            <a:xfrm flipH="1">
              <a:off x="5803750" y="2180862"/>
              <a:ext cx="3070084" cy="102364"/>
              <a:chOff x="1779150" y="2604263"/>
              <a:chExt cx="3811875" cy="127113"/>
            </a:xfrm>
          </p:grpSpPr>
          <p:sp>
            <p:nvSpPr>
              <p:cNvPr id="560" name="Google Shape;560;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61" name="Google Shape;561;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4"/>
            <p:cNvGrpSpPr/>
            <p:nvPr/>
          </p:nvGrpSpPr>
          <p:grpSpPr>
            <a:xfrm flipH="1">
              <a:off x="5898325" y="1789205"/>
              <a:ext cx="1567047" cy="45661"/>
              <a:chOff x="1754675" y="2566652"/>
              <a:chExt cx="1945675" cy="56700"/>
            </a:xfrm>
          </p:grpSpPr>
          <p:cxnSp>
            <p:nvCxnSpPr>
              <p:cNvPr id="563" name="Google Shape;563;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4"/>
            <p:cNvGrpSpPr/>
            <p:nvPr/>
          </p:nvGrpSpPr>
          <p:grpSpPr>
            <a:xfrm flipH="1">
              <a:off x="5477439" y="1987637"/>
              <a:ext cx="1561280" cy="136187"/>
              <a:chOff x="1754675" y="2824000"/>
              <a:chExt cx="4728285" cy="412439"/>
            </a:xfrm>
          </p:grpSpPr>
          <p:sp>
            <p:nvSpPr>
              <p:cNvPr id="566" name="Google Shape;566;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67" name="Google Shape;567;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4"/>
            <p:cNvGrpSpPr/>
            <p:nvPr/>
          </p:nvGrpSpPr>
          <p:grpSpPr>
            <a:xfrm flipH="1">
              <a:off x="6361172" y="1590790"/>
              <a:ext cx="3010303" cy="45661"/>
              <a:chOff x="631564" y="2679979"/>
              <a:chExt cx="3737650" cy="56700"/>
            </a:xfrm>
          </p:grpSpPr>
          <p:cxnSp>
            <p:nvCxnSpPr>
              <p:cNvPr id="569" name="Google Shape;569;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70" name="Google Shape;570;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1" name="Google Shape;571;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4"/>
          <p:cNvGrpSpPr/>
          <p:nvPr/>
        </p:nvGrpSpPr>
        <p:grpSpPr>
          <a:xfrm>
            <a:off x="-1205775" y="-700418"/>
            <a:ext cx="11406422" cy="6958608"/>
            <a:chOff x="-1205775" y="-700418"/>
            <a:chExt cx="11406422" cy="6958608"/>
          </a:xfrm>
        </p:grpSpPr>
        <p:sp>
          <p:nvSpPr>
            <p:cNvPr id="573" name="Google Shape;573;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6" name="Shape 576"/>
        <p:cNvGrpSpPr/>
        <p:nvPr/>
      </p:nvGrpSpPr>
      <p:grpSpPr>
        <a:xfrm>
          <a:off x="0" y="0"/>
          <a:ext cx="0" cy="0"/>
          <a:chOff x="0" y="0"/>
          <a:chExt cx="0" cy="0"/>
        </a:xfrm>
      </p:grpSpPr>
      <p:grpSp>
        <p:nvGrpSpPr>
          <p:cNvPr id="577" name="Google Shape;577;p25"/>
          <p:cNvGrpSpPr/>
          <p:nvPr/>
        </p:nvGrpSpPr>
        <p:grpSpPr>
          <a:xfrm>
            <a:off x="-810334" y="-1436216"/>
            <a:ext cx="10049270" cy="7866187"/>
            <a:chOff x="-810334" y="-1436216"/>
            <a:chExt cx="10049270" cy="7866187"/>
          </a:xfrm>
        </p:grpSpPr>
        <p:sp>
          <p:nvSpPr>
            <p:cNvPr id="578" name="Google Shape;578;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483963" y="343842"/>
            <a:ext cx="10364069" cy="4799653"/>
            <a:chOff x="-483963" y="343842"/>
            <a:chExt cx="10364069" cy="4799653"/>
          </a:xfrm>
        </p:grpSpPr>
        <p:sp>
          <p:nvSpPr>
            <p:cNvPr id="582" name="Google Shape;582;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7" name="Google Shape;587;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88" name="Google Shape;588;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9" name="Google Shape;589;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90" name="Google Shape;590;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91" name="Google Shape;591;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92" name="Google Shape;592;p25"/>
          <p:cNvGrpSpPr/>
          <p:nvPr/>
        </p:nvGrpSpPr>
        <p:grpSpPr>
          <a:xfrm>
            <a:off x="-955172" y="-1359417"/>
            <a:ext cx="11011936" cy="8170456"/>
            <a:chOff x="-955172" y="-1359417"/>
            <a:chExt cx="11011936" cy="8170456"/>
          </a:xfrm>
        </p:grpSpPr>
        <p:sp>
          <p:nvSpPr>
            <p:cNvPr id="593" name="Google Shape;593;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a:off x="-3334299" y="835002"/>
            <a:ext cx="14148600" cy="3523278"/>
            <a:chOff x="-3334299" y="835002"/>
            <a:chExt cx="14148600" cy="3523278"/>
          </a:xfrm>
        </p:grpSpPr>
        <p:grpSp>
          <p:nvGrpSpPr>
            <p:cNvPr id="598" name="Google Shape;598;p25"/>
            <p:cNvGrpSpPr/>
            <p:nvPr/>
          </p:nvGrpSpPr>
          <p:grpSpPr>
            <a:xfrm flipH="1">
              <a:off x="7517900" y="835002"/>
              <a:ext cx="3296400" cy="703085"/>
              <a:chOff x="-12" y="3628590"/>
              <a:chExt cx="3296400" cy="703085"/>
            </a:xfrm>
          </p:grpSpPr>
          <p:grpSp>
            <p:nvGrpSpPr>
              <p:cNvPr id="599" name="Google Shape;599;p25"/>
              <p:cNvGrpSpPr/>
              <p:nvPr/>
            </p:nvGrpSpPr>
            <p:grpSpPr>
              <a:xfrm>
                <a:off x="854867" y="3996692"/>
                <a:ext cx="1567047" cy="45661"/>
                <a:chOff x="1754675" y="2661275"/>
                <a:chExt cx="1945675" cy="56700"/>
              </a:xfrm>
            </p:grpSpPr>
            <p:cxnSp>
              <p:nvCxnSpPr>
                <p:cNvPr id="600" name="Google Shape;600;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01" name="Google Shape;601;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5"/>
              <p:cNvGrpSpPr/>
              <p:nvPr/>
            </p:nvGrpSpPr>
            <p:grpSpPr>
              <a:xfrm>
                <a:off x="518420" y="4195487"/>
                <a:ext cx="1561280" cy="136187"/>
                <a:chOff x="1754675" y="2824000"/>
                <a:chExt cx="4728285" cy="412439"/>
              </a:xfrm>
            </p:grpSpPr>
            <p:sp>
              <p:nvSpPr>
                <p:cNvPr id="603" name="Google Shape;603;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04" name="Google Shape;604;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226304" y="3764887"/>
                <a:ext cx="3070084" cy="102364"/>
                <a:chOff x="1779150" y="2604263"/>
                <a:chExt cx="3811875" cy="127113"/>
              </a:xfrm>
            </p:grpSpPr>
            <p:sp>
              <p:nvSpPr>
                <p:cNvPr id="606" name="Google Shape;606;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07" name="Google Shape;607;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12" y="3628590"/>
                <a:ext cx="3010303" cy="45661"/>
                <a:chOff x="1766900" y="2869225"/>
                <a:chExt cx="3737650" cy="56700"/>
              </a:xfrm>
            </p:grpSpPr>
            <p:cxnSp>
              <p:nvCxnSpPr>
                <p:cNvPr id="609" name="Google Shape;609;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10" name="Google Shape;610;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25"/>
            <p:cNvGrpSpPr/>
            <p:nvPr/>
          </p:nvGrpSpPr>
          <p:grpSpPr>
            <a:xfrm flipH="1">
              <a:off x="-3334299" y="3816365"/>
              <a:ext cx="4555892" cy="541915"/>
              <a:chOff x="5950034" y="3380465"/>
              <a:chExt cx="4555892" cy="541915"/>
            </a:xfrm>
          </p:grpSpPr>
          <p:grpSp>
            <p:nvGrpSpPr>
              <p:cNvPr id="612" name="Google Shape;612;p25"/>
              <p:cNvGrpSpPr/>
              <p:nvPr/>
            </p:nvGrpSpPr>
            <p:grpSpPr>
              <a:xfrm rot="10800000">
                <a:off x="5950034" y="3380473"/>
                <a:ext cx="2877996" cy="223763"/>
                <a:chOff x="1748550" y="2064750"/>
                <a:chExt cx="3573375" cy="277863"/>
              </a:xfrm>
            </p:grpSpPr>
            <p:sp>
              <p:nvSpPr>
                <p:cNvPr id="613" name="Google Shape;613;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14" name="Google Shape;614;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rot="10800000">
                <a:off x="6396949" y="3536010"/>
                <a:ext cx="2430997" cy="185534"/>
                <a:chOff x="1748547" y="1392116"/>
                <a:chExt cx="5911958" cy="451312"/>
              </a:xfrm>
            </p:grpSpPr>
            <p:sp>
              <p:nvSpPr>
                <p:cNvPr id="616" name="Google Shape;616;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17" name="Google Shape;617;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5"/>
              <p:cNvGrpSpPr/>
              <p:nvPr/>
            </p:nvGrpSpPr>
            <p:grpSpPr>
              <a:xfrm rot="10800000">
                <a:off x="6906834" y="3876719"/>
                <a:ext cx="3140396" cy="45661"/>
                <a:chOff x="234768" y="1449263"/>
                <a:chExt cx="3899175" cy="56700"/>
              </a:xfrm>
            </p:grpSpPr>
            <p:cxnSp>
              <p:nvCxnSpPr>
                <p:cNvPr id="619" name="Google Shape;619;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5"/>
              <p:cNvGrpSpPr/>
              <p:nvPr/>
            </p:nvGrpSpPr>
            <p:grpSpPr>
              <a:xfrm flipH="1">
                <a:off x="7495622" y="3380465"/>
                <a:ext cx="3010303" cy="45661"/>
                <a:chOff x="1766900" y="2869225"/>
                <a:chExt cx="3737650" cy="56700"/>
              </a:xfrm>
            </p:grpSpPr>
            <p:cxnSp>
              <p:nvCxnSpPr>
                <p:cNvPr id="622" name="Google Shape;622;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3" name="Google Shape;623;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24" name="Google Shape;62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25" name="Shape 625"/>
        <p:cNvGrpSpPr/>
        <p:nvPr/>
      </p:nvGrpSpPr>
      <p:grpSpPr>
        <a:xfrm>
          <a:off x="0" y="0"/>
          <a:ext cx="0" cy="0"/>
          <a:chOff x="0" y="0"/>
          <a:chExt cx="0" cy="0"/>
        </a:xfrm>
      </p:grpSpPr>
      <p:grpSp>
        <p:nvGrpSpPr>
          <p:cNvPr id="626" name="Google Shape;626;p26"/>
          <p:cNvGrpSpPr/>
          <p:nvPr/>
        </p:nvGrpSpPr>
        <p:grpSpPr>
          <a:xfrm flipH="1">
            <a:off x="-254387" y="-883043"/>
            <a:ext cx="10284849" cy="7556893"/>
            <a:chOff x="-1900475" y="-883043"/>
            <a:chExt cx="10284849" cy="7556893"/>
          </a:xfrm>
        </p:grpSpPr>
        <p:sp>
          <p:nvSpPr>
            <p:cNvPr id="627" name="Google Shape;627;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28" name="Google Shape;628;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29" name="Google Shape;629;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30" name="Google Shape;630;p26"/>
          <p:cNvGrpSpPr/>
          <p:nvPr/>
        </p:nvGrpSpPr>
        <p:grpSpPr>
          <a:xfrm>
            <a:off x="-1129385" y="-2478031"/>
            <a:ext cx="12010982" cy="8673260"/>
            <a:chOff x="-1129385" y="-2478031"/>
            <a:chExt cx="12010982" cy="8673260"/>
          </a:xfrm>
        </p:grpSpPr>
        <p:sp>
          <p:nvSpPr>
            <p:cNvPr id="631" name="Google Shape;631;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32" name="Google Shape;632;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33" name="Google Shape;633;p26"/>
          <p:cNvGrpSpPr/>
          <p:nvPr/>
        </p:nvGrpSpPr>
        <p:grpSpPr>
          <a:xfrm>
            <a:off x="-1765037" y="118040"/>
            <a:ext cx="3296400" cy="703085"/>
            <a:chOff x="-12" y="3628590"/>
            <a:chExt cx="3296400" cy="703085"/>
          </a:xfrm>
        </p:grpSpPr>
        <p:grpSp>
          <p:nvGrpSpPr>
            <p:cNvPr id="634" name="Google Shape;634;p26"/>
            <p:cNvGrpSpPr/>
            <p:nvPr/>
          </p:nvGrpSpPr>
          <p:grpSpPr>
            <a:xfrm>
              <a:off x="854867" y="3996692"/>
              <a:ext cx="1567047" cy="45661"/>
              <a:chOff x="1754675" y="2661275"/>
              <a:chExt cx="1945675" cy="56700"/>
            </a:xfrm>
          </p:grpSpPr>
          <p:cxnSp>
            <p:nvCxnSpPr>
              <p:cNvPr id="635" name="Google Shape;635;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6"/>
            <p:cNvGrpSpPr/>
            <p:nvPr/>
          </p:nvGrpSpPr>
          <p:grpSpPr>
            <a:xfrm>
              <a:off x="518420" y="4195487"/>
              <a:ext cx="1561280" cy="136187"/>
              <a:chOff x="1754675" y="2824000"/>
              <a:chExt cx="4728285" cy="412439"/>
            </a:xfrm>
          </p:grpSpPr>
          <p:sp>
            <p:nvSpPr>
              <p:cNvPr id="638" name="Google Shape;638;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6"/>
            <p:cNvGrpSpPr/>
            <p:nvPr/>
          </p:nvGrpSpPr>
          <p:grpSpPr>
            <a:xfrm>
              <a:off x="226304" y="3764887"/>
              <a:ext cx="3070084" cy="102364"/>
              <a:chOff x="1779150" y="2604263"/>
              <a:chExt cx="3811875" cy="127113"/>
            </a:xfrm>
          </p:grpSpPr>
          <p:sp>
            <p:nvSpPr>
              <p:cNvPr id="641" name="Google Shape;641;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42" name="Google Shape;642;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12" y="3628590"/>
              <a:ext cx="3010303" cy="45661"/>
              <a:chOff x="1766900" y="2869225"/>
              <a:chExt cx="3737650" cy="56700"/>
            </a:xfrm>
          </p:grpSpPr>
          <p:cxnSp>
            <p:nvCxnSpPr>
              <p:cNvPr id="644" name="Google Shape;644;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5" name="Google Shape;645;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6" name="Google Shape;646;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47" name="Google Shape;647;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8" name="Google Shape;648;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49" name="Google Shape;649;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0" name="Google Shape;650;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1" name="Google Shape;651;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2" name="Google Shape;652;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3" name="Google Shape;653;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4" name="Google Shape;654;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5" name="Google Shape;655;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6" name="Google Shape;65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57" name="Shape 657"/>
        <p:cNvGrpSpPr/>
        <p:nvPr/>
      </p:nvGrpSpPr>
      <p:grpSpPr>
        <a:xfrm>
          <a:off x="0" y="0"/>
          <a:ext cx="0" cy="0"/>
          <a:chOff x="0" y="0"/>
          <a:chExt cx="0" cy="0"/>
        </a:xfrm>
      </p:grpSpPr>
      <p:sp>
        <p:nvSpPr>
          <p:cNvPr id="658" name="Google Shape;6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9" name="Google Shape;659;p27"/>
          <p:cNvGrpSpPr/>
          <p:nvPr/>
        </p:nvGrpSpPr>
        <p:grpSpPr>
          <a:xfrm flipH="1" rot="10800000">
            <a:off x="7632084" y="158865"/>
            <a:ext cx="3010303" cy="380635"/>
            <a:chOff x="5446772" y="1743190"/>
            <a:chExt cx="3010303" cy="380635"/>
          </a:xfrm>
        </p:grpSpPr>
        <p:grpSp>
          <p:nvGrpSpPr>
            <p:cNvPr id="660" name="Google Shape;660;p27"/>
            <p:cNvGrpSpPr/>
            <p:nvPr/>
          </p:nvGrpSpPr>
          <p:grpSpPr>
            <a:xfrm flipH="1">
              <a:off x="5898325" y="1865405"/>
              <a:ext cx="1567047" cy="45661"/>
              <a:chOff x="1754675" y="2661275"/>
              <a:chExt cx="1945675" cy="56700"/>
            </a:xfrm>
          </p:grpSpPr>
          <p:cxnSp>
            <p:nvCxnSpPr>
              <p:cNvPr id="661" name="Google Shape;661;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62" name="Google Shape;662;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flipH="1">
              <a:off x="5477439" y="1987637"/>
              <a:ext cx="1561280" cy="136187"/>
              <a:chOff x="1754675" y="2824000"/>
              <a:chExt cx="4728285" cy="412439"/>
            </a:xfrm>
          </p:grpSpPr>
          <p:sp>
            <p:nvSpPr>
              <p:cNvPr id="664" name="Google Shape;664;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5" name="Google Shape;665;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7"/>
            <p:cNvGrpSpPr/>
            <p:nvPr/>
          </p:nvGrpSpPr>
          <p:grpSpPr>
            <a:xfrm flipH="1">
              <a:off x="5446772" y="1743190"/>
              <a:ext cx="3010303" cy="45661"/>
              <a:chOff x="1766900" y="2869225"/>
              <a:chExt cx="3737650" cy="56700"/>
            </a:xfrm>
          </p:grpSpPr>
          <p:cxnSp>
            <p:nvCxnSpPr>
              <p:cNvPr id="667" name="Google Shape;667;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8" name="Google Shape;668;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27"/>
          <p:cNvGrpSpPr/>
          <p:nvPr/>
        </p:nvGrpSpPr>
        <p:grpSpPr>
          <a:xfrm>
            <a:off x="-201828" y="-265593"/>
            <a:ext cx="9294978" cy="6913322"/>
            <a:chOff x="-201828" y="-265593"/>
            <a:chExt cx="9294978" cy="6913322"/>
          </a:xfrm>
        </p:grpSpPr>
        <p:sp>
          <p:nvSpPr>
            <p:cNvPr id="670" name="Google Shape;670;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75" name="Shape 675"/>
        <p:cNvGrpSpPr/>
        <p:nvPr/>
      </p:nvGrpSpPr>
      <p:grpSpPr>
        <a:xfrm>
          <a:off x="0" y="0"/>
          <a:ext cx="0" cy="0"/>
          <a:chOff x="0" y="0"/>
          <a:chExt cx="0" cy="0"/>
        </a:xfrm>
      </p:grpSpPr>
      <p:grpSp>
        <p:nvGrpSpPr>
          <p:cNvPr id="676" name="Google Shape;676;p28"/>
          <p:cNvGrpSpPr/>
          <p:nvPr/>
        </p:nvGrpSpPr>
        <p:grpSpPr>
          <a:xfrm>
            <a:off x="-1199871" y="-1359417"/>
            <a:ext cx="10183874" cy="7869675"/>
            <a:chOff x="-1199871" y="-1359417"/>
            <a:chExt cx="10183874" cy="7869675"/>
          </a:xfrm>
        </p:grpSpPr>
        <p:grpSp>
          <p:nvGrpSpPr>
            <p:cNvPr id="677" name="Google Shape;677;p28"/>
            <p:cNvGrpSpPr/>
            <p:nvPr/>
          </p:nvGrpSpPr>
          <p:grpSpPr>
            <a:xfrm>
              <a:off x="-955172" y="-1359417"/>
              <a:ext cx="9939175" cy="7789388"/>
              <a:chOff x="-955172" y="-1359417"/>
              <a:chExt cx="9939175" cy="7789388"/>
            </a:xfrm>
          </p:grpSpPr>
          <p:sp>
            <p:nvSpPr>
              <p:cNvPr id="678" name="Google Shape;678;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8"/>
          <p:cNvGrpSpPr/>
          <p:nvPr/>
        </p:nvGrpSpPr>
        <p:grpSpPr>
          <a:xfrm flipH="1" rot="10800000">
            <a:off x="-1576500" y="4252465"/>
            <a:ext cx="3296400" cy="703085"/>
            <a:chOff x="-12" y="3628590"/>
            <a:chExt cx="3296400" cy="703085"/>
          </a:xfrm>
        </p:grpSpPr>
        <p:grpSp>
          <p:nvGrpSpPr>
            <p:cNvPr id="683" name="Google Shape;683;p28"/>
            <p:cNvGrpSpPr/>
            <p:nvPr/>
          </p:nvGrpSpPr>
          <p:grpSpPr>
            <a:xfrm>
              <a:off x="854867" y="3996692"/>
              <a:ext cx="1567047" cy="45661"/>
              <a:chOff x="1754675" y="2661275"/>
              <a:chExt cx="1945675" cy="56700"/>
            </a:xfrm>
          </p:grpSpPr>
          <p:cxnSp>
            <p:nvCxnSpPr>
              <p:cNvPr id="684" name="Google Shape;684;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85" name="Google Shape;685;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8"/>
            <p:cNvGrpSpPr/>
            <p:nvPr/>
          </p:nvGrpSpPr>
          <p:grpSpPr>
            <a:xfrm>
              <a:off x="518420" y="4195487"/>
              <a:ext cx="1561280" cy="136187"/>
              <a:chOff x="1754675" y="2824000"/>
              <a:chExt cx="4728285" cy="412439"/>
            </a:xfrm>
          </p:grpSpPr>
          <p:sp>
            <p:nvSpPr>
              <p:cNvPr id="687" name="Google Shape;687;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8" name="Google Shape;688;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8"/>
            <p:cNvGrpSpPr/>
            <p:nvPr/>
          </p:nvGrpSpPr>
          <p:grpSpPr>
            <a:xfrm>
              <a:off x="226304" y="3764887"/>
              <a:ext cx="3070084" cy="102364"/>
              <a:chOff x="1779150" y="2604263"/>
              <a:chExt cx="3811875" cy="127113"/>
            </a:xfrm>
          </p:grpSpPr>
          <p:sp>
            <p:nvSpPr>
              <p:cNvPr id="690" name="Google Shape;690;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91" name="Google Shape;691;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8"/>
            <p:cNvGrpSpPr/>
            <p:nvPr/>
          </p:nvGrpSpPr>
          <p:grpSpPr>
            <a:xfrm>
              <a:off x="-12" y="3628590"/>
              <a:ext cx="3010303" cy="45661"/>
              <a:chOff x="1766900" y="2869225"/>
              <a:chExt cx="3737650" cy="56700"/>
            </a:xfrm>
          </p:grpSpPr>
          <p:cxnSp>
            <p:nvCxnSpPr>
              <p:cNvPr id="693" name="Google Shape;693;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94" name="Google Shape;694;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5" name="Google Shape;69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6" name="Google Shape;696;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98" name="Shape 698"/>
        <p:cNvGrpSpPr/>
        <p:nvPr/>
      </p:nvGrpSpPr>
      <p:grpSpPr>
        <a:xfrm>
          <a:off x="0" y="0"/>
          <a:ext cx="0" cy="0"/>
          <a:chOff x="0" y="0"/>
          <a:chExt cx="0" cy="0"/>
        </a:xfrm>
      </p:grpSpPr>
      <p:sp>
        <p:nvSpPr>
          <p:cNvPr id="699" name="Google Shape;69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0" name="Google Shape;700;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1690350" y="187965"/>
            <a:ext cx="3296400" cy="703085"/>
            <a:chOff x="-12" y="3628590"/>
            <a:chExt cx="3296400" cy="703085"/>
          </a:xfrm>
        </p:grpSpPr>
        <p:grpSp>
          <p:nvGrpSpPr>
            <p:cNvPr id="703" name="Google Shape;703;p29"/>
            <p:cNvGrpSpPr/>
            <p:nvPr/>
          </p:nvGrpSpPr>
          <p:grpSpPr>
            <a:xfrm>
              <a:off x="854867" y="3996692"/>
              <a:ext cx="1567047" cy="45661"/>
              <a:chOff x="1754675" y="2661275"/>
              <a:chExt cx="1945675" cy="56700"/>
            </a:xfrm>
          </p:grpSpPr>
          <p:cxnSp>
            <p:nvCxnSpPr>
              <p:cNvPr id="704" name="Google Shape;704;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05" name="Google Shape;705;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9"/>
            <p:cNvGrpSpPr/>
            <p:nvPr/>
          </p:nvGrpSpPr>
          <p:grpSpPr>
            <a:xfrm>
              <a:off x="518420" y="4195487"/>
              <a:ext cx="1561280" cy="136187"/>
              <a:chOff x="1754675" y="2824000"/>
              <a:chExt cx="4728285" cy="412439"/>
            </a:xfrm>
          </p:grpSpPr>
          <p:sp>
            <p:nvSpPr>
              <p:cNvPr id="707" name="Google Shape;707;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08" name="Google Shape;708;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9"/>
            <p:cNvGrpSpPr/>
            <p:nvPr/>
          </p:nvGrpSpPr>
          <p:grpSpPr>
            <a:xfrm>
              <a:off x="226304" y="3764887"/>
              <a:ext cx="3070084" cy="102364"/>
              <a:chOff x="1779150" y="2604263"/>
              <a:chExt cx="3811875" cy="127113"/>
            </a:xfrm>
          </p:grpSpPr>
          <p:sp>
            <p:nvSpPr>
              <p:cNvPr id="710" name="Google Shape;710;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11" name="Google Shape;711;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a:off x="-12" y="3628590"/>
              <a:ext cx="3010303" cy="45661"/>
              <a:chOff x="1766900" y="2869225"/>
              <a:chExt cx="3737650" cy="56700"/>
            </a:xfrm>
          </p:grpSpPr>
          <p:cxnSp>
            <p:nvCxnSpPr>
              <p:cNvPr id="713" name="Google Shape;713;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9"/>
          <p:cNvGrpSpPr/>
          <p:nvPr/>
        </p:nvGrpSpPr>
        <p:grpSpPr>
          <a:xfrm>
            <a:off x="-2028096" y="-665229"/>
            <a:ext cx="5371751" cy="7430144"/>
            <a:chOff x="-2028096" y="-665229"/>
            <a:chExt cx="5371751" cy="7430144"/>
          </a:xfrm>
        </p:grpSpPr>
        <p:sp>
          <p:nvSpPr>
            <p:cNvPr id="716" name="Google Shape;716;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9" name="Shape 719"/>
        <p:cNvGrpSpPr/>
        <p:nvPr/>
      </p:nvGrpSpPr>
      <p:grpSpPr>
        <a:xfrm>
          <a:off x="0" y="0"/>
          <a:ext cx="0" cy="0"/>
          <a:chOff x="0" y="0"/>
          <a:chExt cx="0" cy="0"/>
        </a:xfrm>
      </p:grpSpPr>
      <p:grpSp>
        <p:nvGrpSpPr>
          <p:cNvPr id="720" name="Google Shape;720;p30"/>
          <p:cNvGrpSpPr/>
          <p:nvPr/>
        </p:nvGrpSpPr>
        <p:grpSpPr>
          <a:xfrm>
            <a:off x="-1206796" y="-728442"/>
            <a:ext cx="11075673" cy="7393347"/>
            <a:chOff x="-1206796" y="-728442"/>
            <a:chExt cx="11075673" cy="7393347"/>
          </a:xfrm>
        </p:grpSpPr>
        <p:sp>
          <p:nvSpPr>
            <p:cNvPr id="721" name="Google Shape;721;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30"/>
          <p:cNvGrpSpPr/>
          <p:nvPr/>
        </p:nvGrpSpPr>
        <p:grpSpPr>
          <a:xfrm>
            <a:off x="-460988" y="5"/>
            <a:ext cx="8180159" cy="5143491"/>
            <a:chOff x="-460988" y="5"/>
            <a:chExt cx="8180159" cy="5143491"/>
          </a:xfrm>
        </p:grpSpPr>
        <p:sp>
          <p:nvSpPr>
            <p:cNvPr id="725" name="Google Shape;725;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0"/>
            <p:cNvGrpSpPr/>
            <p:nvPr/>
          </p:nvGrpSpPr>
          <p:grpSpPr>
            <a:xfrm>
              <a:off x="-460988" y="447730"/>
              <a:ext cx="7721994" cy="4695766"/>
              <a:chOff x="-460988" y="447730"/>
              <a:chExt cx="7721994" cy="4695766"/>
            </a:xfrm>
          </p:grpSpPr>
          <p:sp>
            <p:nvSpPr>
              <p:cNvPr id="727" name="Google Shape;727;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0"/>
              <p:cNvGrpSpPr/>
              <p:nvPr/>
            </p:nvGrpSpPr>
            <p:grpSpPr>
              <a:xfrm>
                <a:off x="117004" y="4911501"/>
                <a:ext cx="7144003" cy="231995"/>
                <a:chOff x="117004" y="4911501"/>
                <a:chExt cx="7144003" cy="231995"/>
              </a:xfrm>
            </p:grpSpPr>
            <p:sp>
              <p:nvSpPr>
                <p:cNvPr id="729" name="Google Shape;729;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31" name="Google Shape;731;p30"/>
          <p:cNvGrpSpPr/>
          <p:nvPr/>
        </p:nvGrpSpPr>
        <p:grpSpPr>
          <a:xfrm>
            <a:off x="-1206808" y="-1311142"/>
            <a:ext cx="12598531" cy="8806268"/>
            <a:chOff x="-1206808" y="-1311142"/>
            <a:chExt cx="12598531" cy="8806268"/>
          </a:xfrm>
        </p:grpSpPr>
        <p:sp>
          <p:nvSpPr>
            <p:cNvPr id="732" name="Google Shape;732;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8" name="Google Shape;738;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739" name="Google Shape;73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4"/>
          <p:cNvGrpSpPr/>
          <p:nvPr/>
        </p:nvGrpSpPr>
        <p:grpSpPr>
          <a:xfrm>
            <a:off x="7852085" y="4186321"/>
            <a:ext cx="3074607" cy="453954"/>
            <a:chOff x="5478797" y="847321"/>
            <a:chExt cx="3074607" cy="453954"/>
          </a:xfrm>
        </p:grpSpPr>
        <p:grpSp>
          <p:nvGrpSpPr>
            <p:cNvPr id="58" name="Google Shape;58;p4"/>
            <p:cNvGrpSpPr/>
            <p:nvPr/>
          </p:nvGrpSpPr>
          <p:grpSpPr>
            <a:xfrm flipH="1">
              <a:off x="5675409" y="922405"/>
              <a:ext cx="2877996" cy="223763"/>
              <a:chOff x="1687059" y="2012316"/>
              <a:chExt cx="3573375" cy="277863"/>
            </a:xfrm>
          </p:grpSpPr>
          <p:sp>
            <p:nvSpPr>
              <p:cNvPr id="59" name="Google Shape;59;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6072799" y="847321"/>
              <a:ext cx="2430997" cy="185534"/>
              <a:chOff x="1748547" y="1392116"/>
              <a:chExt cx="5911958" cy="451312"/>
            </a:xfrm>
          </p:grpSpPr>
          <p:sp>
            <p:nvSpPr>
              <p:cNvPr id="62" name="Google Shape;62;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3" name="Google Shape;63;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flipH="1">
              <a:off x="5478797" y="1255615"/>
              <a:ext cx="3010303" cy="45661"/>
              <a:chOff x="1766900" y="2869225"/>
              <a:chExt cx="3737650" cy="56700"/>
            </a:xfrm>
          </p:grpSpPr>
          <p:cxnSp>
            <p:nvCxnSpPr>
              <p:cNvPr id="65" name="Google Shape;65;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4"/>
          <p:cNvGrpSpPr/>
          <p:nvPr/>
        </p:nvGrpSpPr>
        <p:grpSpPr>
          <a:xfrm>
            <a:off x="-522276" y="-1302097"/>
            <a:ext cx="7191391" cy="7853482"/>
            <a:chOff x="-522276" y="-1302097"/>
            <a:chExt cx="7191391" cy="7853482"/>
          </a:xfrm>
        </p:grpSpPr>
        <p:sp>
          <p:nvSpPr>
            <p:cNvPr id="68" name="Google Shape;68;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72" name="Google Shape;72;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4"/>
          <p:cNvGrpSpPr/>
          <p:nvPr/>
        </p:nvGrpSpPr>
        <p:grpSpPr>
          <a:xfrm>
            <a:off x="4132575" y="4716825"/>
            <a:ext cx="5724316" cy="2084515"/>
            <a:chOff x="4132575" y="4716825"/>
            <a:chExt cx="5724316" cy="2084515"/>
          </a:xfrm>
        </p:grpSpPr>
        <p:sp>
          <p:nvSpPr>
            <p:cNvPr id="74" name="Google Shape;74;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40" name="Shape 740"/>
        <p:cNvGrpSpPr/>
        <p:nvPr/>
      </p:nvGrpSpPr>
      <p:grpSpPr>
        <a:xfrm>
          <a:off x="0" y="0"/>
          <a:ext cx="0" cy="0"/>
          <a:chOff x="0" y="0"/>
          <a:chExt cx="0" cy="0"/>
        </a:xfrm>
      </p:grpSpPr>
      <p:grpSp>
        <p:nvGrpSpPr>
          <p:cNvPr id="741" name="Google Shape;741;p31"/>
          <p:cNvGrpSpPr/>
          <p:nvPr/>
        </p:nvGrpSpPr>
        <p:grpSpPr>
          <a:xfrm rot="10800000">
            <a:off x="-1889528" y="158865"/>
            <a:ext cx="3010303" cy="380635"/>
            <a:chOff x="5446772" y="1743190"/>
            <a:chExt cx="3010303" cy="380635"/>
          </a:xfrm>
        </p:grpSpPr>
        <p:grpSp>
          <p:nvGrpSpPr>
            <p:cNvPr id="742" name="Google Shape;742;p31"/>
            <p:cNvGrpSpPr/>
            <p:nvPr/>
          </p:nvGrpSpPr>
          <p:grpSpPr>
            <a:xfrm flipH="1">
              <a:off x="5898325" y="1865405"/>
              <a:ext cx="1567047" cy="45661"/>
              <a:chOff x="1754675" y="2661275"/>
              <a:chExt cx="1945675" cy="56700"/>
            </a:xfrm>
          </p:grpSpPr>
          <p:cxnSp>
            <p:nvCxnSpPr>
              <p:cNvPr id="743" name="Google Shape;74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44" name="Google Shape;74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flipH="1">
              <a:off x="5477439" y="1987637"/>
              <a:ext cx="1561280" cy="136187"/>
              <a:chOff x="1754675" y="2824000"/>
              <a:chExt cx="4728285" cy="412439"/>
            </a:xfrm>
          </p:grpSpPr>
          <p:sp>
            <p:nvSpPr>
              <p:cNvPr id="746" name="Google Shape;74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47" name="Google Shape;74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1"/>
            <p:cNvGrpSpPr/>
            <p:nvPr/>
          </p:nvGrpSpPr>
          <p:grpSpPr>
            <a:xfrm flipH="1">
              <a:off x="5446772" y="1743190"/>
              <a:ext cx="3010303" cy="45661"/>
              <a:chOff x="1766900" y="2869225"/>
              <a:chExt cx="3737650" cy="56700"/>
            </a:xfrm>
          </p:grpSpPr>
          <p:cxnSp>
            <p:nvCxnSpPr>
              <p:cNvPr id="749" name="Google Shape;74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50" name="Google Shape;75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1" name="Google Shape;751;p31"/>
          <p:cNvGrpSpPr/>
          <p:nvPr/>
        </p:nvGrpSpPr>
        <p:grpSpPr>
          <a:xfrm flipH="1">
            <a:off x="1347409" y="-265593"/>
            <a:ext cx="9294978" cy="6913322"/>
            <a:chOff x="-201828" y="-265593"/>
            <a:chExt cx="9294978" cy="6913322"/>
          </a:xfrm>
        </p:grpSpPr>
        <p:sp>
          <p:nvSpPr>
            <p:cNvPr id="752" name="Google Shape;75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57" name="Shape 757"/>
        <p:cNvGrpSpPr/>
        <p:nvPr/>
      </p:nvGrpSpPr>
      <p:grpSpPr>
        <a:xfrm>
          <a:off x="0" y="0"/>
          <a:ext cx="0" cy="0"/>
          <a:chOff x="0" y="0"/>
          <a:chExt cx="0" cy="0"/>
        </a:xfrm>
      </p:grpSpPr>
      <p:grpSp>
        <p:nvGrpSpPr>
          <p:cNvPr id="758" name="Google Shape;758;p32"/>
          <p:cNvGrpSpPr/>
          <p:nvPr/>
        </p:nvGrpSpPr>
        <p:grpSpPr>
          <a:xfrm flipH="1">
            <a:off x="-2028096" y="-1770656"/>
            <a:ext cx="4007050" cy="2363739"/>
            <a:chOff x="6549401" y="-1824231"/>
            <a:chExt cx="4007050" cy="2363739"/>
          </a:xfrm>
        </p:grpSpPr>
        <p:sp>
          <p:nvSpPr>
            <p:cNvPr id="759" name="Google Shape;759;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2"/>
          <p:cNvGrpSpPr/>
          <p:nvPr/>
        </p:nvGrpSpPr>
        <p:grpSpPr>
          <a:xfrm flipH="1">
            <a:off x="7391104" y="241540"/>
            <a:ext cx="3296400" cy="703085"/>
            <a:chOff x="-12" y="3628590"/>
            <a:chExt cx="3296400" cy="703085"/>
          </a:xfrm>
        </p:grpSpPr>
        <p:grpSp>
          <p:nvGrpSpPr>
            <p:cNvPr id="762" name="Google Shape;762;p32"/>
            <p:cNvGrpSpPr/>
            <p:nvPr/>
          </p:nvGrpSpPr>
          <p:grpSpPr>
            <a:xfrm>
              <a:off x="854867" y="3996692"/>
              <a:ext cx="1567047" cy="45661"/>
              <a:chOff x="1754675" y="2661275"/>
              <a:chExt cx="1945675" cy="56700"/>
            </a:xfrm>
          </p:grpSpPr>
          <p:cxnSp>
            <p:nvCxnSpPr>
              <p:cNvPr id="763" name="Google Shape;763;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64" name="Google Shape;764;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2"/>
            <p:cNvGrpSpPr/>
            <p:nvPr/>
          </p:nvGrpSpPr>
          <p:grpSpPr>
            <a:xfrm>
              <a:off x="518420" y="4195487"/>
              <a:ext cx="1561280" cy="136187"/>
              <a:chOff x="1754675" y="2824000"/>
              <a:chExt cx="4728285" cy="412439"/>
            </a:xfrm>
          </p:grpSpPr>
          <p:sp>
            <p:nvSpPr>
              <p:cNvPr id="766" name="Google Shape;766;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7" name="Google Shape;767;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a:off x="226304" y="3764887"/>
              <a:ext cx="3070084" cy="102364"/>
              <a:chOff x="1779150" y="2604263"/>
              <a:chExt cx="3811875" cy="127113"/>
            </a:xfrm>
          </p:grpSpPr>
          <p:sp>
            <p:nvSpPr>
              <p:cNvPr id="769" name="Google Shape;769;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0" name="Google Shape;770;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12" y="3628590"/>
              <a:ext cx="3010303" cy="45661"/>
              <a:chOff x="1766900" y="2869225"/>
              <a:chExt cx="3737650" cy="56700"/>
            </a:xfrm>
          </p:grpSpPr>
          <p:cxnSp>
            <p:nvCxnSpPr>
              <p:cNvPr id="772" name="Google Shape;772;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73" name="Google Shape;773;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32"/>
          <p:cNvGrpSpPr/>
          <p:nvPr/>
        </p:nvGrpSpPr>
        <p:grpSpPr>
          <a:xfrm flipH="1">
            <a:off x="-1341650" y="-685669"/>
            <a:ext cx="10751988" cy="7671703"/>
            <a:chOff x="-881984" y="-739244"/>
            <a:chExt cx="10751988" cy="7671703"/>
          </a:xfrm>
        </p:grpSpPr>
        <p:sp>
          <p:nvSpPr>
            <p:cNvPr id="775" name="Google Shape;775;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4" name="Shape 784"/>
        <p:cNvGrpSpPr/>
        <p:nvPr/>
      </p:nvGrpSpPr>
      <p:grpSpPr>
        <a:xfrm>
          <a:off x="0" y="0"/>
          <a:ext cx="0" cy="0"/>
          <a:chOff x="0" y="0"/>
          <a:chExt cx="0" cy="0"/>
        </a:xfrm>
      </p:grpSpPr>
      <p:grpSp>
        <p:nvGrpSpPr>
          <p:cNvPr id="785" name="Google Shape;785;p34"/>
          <p:cNvGrpSpPr/>
          <p:nvPr/>
        </p:nvGrpSpPr>
        <p:grpSpPr>
          <a:xfrm>
            <a:off x="-6782" y="-1232671"/>
            <a:ext cx="9807905" cy="7974474"/>
            <a:chOff x="-6782" y="-1232671"/>
            <a:chExt cx="9807905" cy="7974474"/>
          </a:xfrm>
        </p:grpSpPr>
        <p:sp>
          <p:nvSpPr>
            <p:cNvPr id="786" name="Google Shape;786;p34"/>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4"/>
          <p:cNvGrpSpPr/>
          <p:nvPr/>
        </p:nvGrpSpPr>
        <p:grpSpPr>
          <a:xfrm>
            <a:off x="-885529" y="302485"/>
            <a:ext cx="10998540" cy="4878740"/>
            <a:chOff x="-885529" y="302485"/>
            <a:chExt cx="10998540" cy="4878740"/>
          </a:xfrm>
        </p:grpSpPr>
        <p:sp>
          <p:nvSpPr>
            <p:cNvPr id="790" name="Google Shape;790;p34"/>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4"/>
          <p:cNvGrpSpPr/>
          <p:nvPr/>
        </p:nvGrpSpPr>
        <p:grpSpPr>
          <a:xfrm>
            <a:off x="-689412" y="-2417039"/>
            <a:ext cx="11168660" cy="9105554"/>
            <a:chOff x="-689412" y="-2417039"/>
            <a:chExt cx="11168660" cy="9105554"/>
          </a:xfrm>
        </p:grpSpPr>
        <p:grpSp>
          <p:nvGrpSpPr>
            <p:cNvPr id="796" name="Google Shape;796;p34"/>
            <p:cNvGrpSpPr/>
            <p:nvPr/>
          </p:nvGrpSpPr>
          <p:grpSpPr>
            <a:xfrm>
              <a:off x="6699625" y="4455725"/>
              <a:ext cx="3779622" cy="1782883"/>
              <a:chOff x="5782225" y="4455725"/>
              <a:chExt cx="3779622" cy="1782883"/>
            </a:xfrm>
          </p:grpSpPr>
          <p:sp>
            <p:nvSpPr>
              <p:cNvPr id="797" name="Google Shape;797;p34"/>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4"/>
            <p:cNvGrpSpPr/>
            <p:nvPr/>
          </p:nvGrpSpPr>
          <p:grpSpPr>
            <a:xfrm>
              <a:off x="-48925" y="4604000"/>
              <a:ext cx="5424616" cy="2084515"/>
              <a:chOff x="0" y="4604000"/>
              <a:chExt cx="5424616" cy="2084515"/>
            </a:xfrm>
          </p:grpSpPr>
          <p:sp>
            <p:nvSpPr>
              <p:cNvPr id="800" name="Google Shape;800;p34"/>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4"/>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4"/>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05" name="Google Shape;805;p34"/>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6" name="Google Shape;80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7" name="Shape 807"/>
        <p:cNvGrpSpPr/>
        <p:nvPr/>
      </p:nvGrpSpPr>
      <p:grpSpPr>
        <a:xfrm>
          <a:off x="0" y="0"/>
          <a:ext cx="0" cy="0"/>
          <a:chOff x="0" y="0"/>
          <a:chExt cx="0" cy="0"/>
        </a:xfrm>
      </p:grpSpPr>
      <p:grpSp>
        <p:nvGrpSpPr>
          <p:cNvPr id="808" name="Google Shape;808;p35"/>
          <p:cNvGrpSpPr/>
          <p:nvPr/>
        </p:nvGrpSpPr>
        <p:grpSpPr>
          <a:xfrm>
            <a:off x="-642935" y="-1483293"/>
            <a:ext cx="10417533" cy="7928897"/>
            <a:chOff x="-642935" y="-1483293"/>
            <a:chExt cx="10417533" cy="7928897"/>
          </a:xfrm>
        </p:grpSpPr>
        <p:sp>
          <p:nvSpPr>
            <p:cNvPr id="809" name="Google Shape;809;p35"/>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5"/>
          <p:cNvGrpSpPr/>
          <p:nvPr/>
        </p:nvGrpSpPr>
        <p:grpSpPr>
          <a:xfrm>
            <a:off x="-732996" y="7"/>
            <a:ext cx="7266640" cy="5159850"/>
            <a:chOff x="-732996" y="7"/>
            <a:chExt cx="7266640" cy="5159850"/>
          </a:xfrm>
        </p:grpSpPr>
        <p:sp>
          <p:nvSpPr>
            <p:cNvPr id="812" name="Google Shape;812;p35"/>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35"/>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16" name="Google Shape;816;p35"/>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817" name="Google Shape;817;p35"/>
          <p:cNvGrpSpPr/>
          <p:nvPr/>
        </p:nvGrpSpPr>
        <p:grpSpPr>
          <a:xfrm>
            <a:off x="-10" y="-2237114"/>
            <a:ext cx="9822707" cy="9720614"/>
            <a:chOff x="-10" y="-2237114"/>
            <a:chExt cx="9822707" cy="9720614"/>
          </a:xfrm>
        </p:grpSpPr>
        <p:sp>
          <p:nvSpPr>
            <p:cNvPr id="818" name="Google Shape;818;p35"/>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5"/>
          <p:cNvGrpSpPr/>
          <p:nvPr/>
        </p:nvGrpSpPr>
        <p:grpSpPr>
          <a:xfrm flipH="1">
            <a:off x="-1344315" y="539496"/>
            <a:ext cx="3074607" cy="453954"/>
            <a:chOff x="5478797" y="847321"/>
            <a:chExt cx="3074607" cy="453954"/>
          </a:xfrm>
        </p:grpSpPr>
        <p:grpSp>
          <p:nvGrpSpPr>
            <p:cNvPr id="821" name="Google Shape;821;p35"/>
            <p:cNvGrpSpPr/>
            <p:nvPr/>
          </p:nvGrpSpPr>
          <p:grpSpPr>
            <a:xfrm flipH="1">
              <a:off x="5675409" y="922405"/>
              <a:ext cx="2877996" cy="223763"/>
              <a:chOff x="1687059" y="2012316"/>
              <a:chExt cx="3573375" cy="277863"/>
            </a:xfrm>
          </p:grpSpPr>
          <p:sp>
            <p:nvSpPr>
              <p:cNvPr id="822" name="Google Shape;822;p35"/>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23" name="Google Shape;823;p35"/>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5"/>
            <p:cNvGrpSpPr/>
            <p:nvPr/>
          </p:nvGrpSpPr>
          <p:grpSpPr>
            <a:xfrm flipH="1">
              <a:off x="5478797" y="1255615"/>
              <a:ext cx="3010303" cy="45661"/>
              <a:chOff x="1766900" y="2869225"/>
              <a:chExt cx="3737650" cy="56700"/>
            </a:xfrm>
          </p:grpSpPr>
          <p:cxnSp>
            <p:nvCxnSpPr>
              <p:cNvPr id="825" name="Google Shape;825;p3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26" name="Google Shape;826;p3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5"/>
            <p:cNvGrpSpPr/>
            <p:nvPr/>
          </p:nvGrpSpPr>
          <p:grpSpPr>
            <a:xfrm flipH="1">
              <a:off x="6072799" y="847321"/>
              <a:ext cx="2430997" cy="185534"/>
              <a:chOff x="1748547" y="1392116"/>
              <a:chExt cx="5911958" cy="451312"/>
            </a:xfrm>
          </p:grpSpPr>
          <p:sp>
            <p:nvSpPr>
              <p:cNvPr id="828" name="Google Shape;828;p3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830" name="Google Shape;83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1" name="Shape 831"/>
        <p:cNvGrpSpPr/>
        <p:nvPr/>
      </p:nvGrpSpPr>
      <p:grpSpPr>
        <a:xfrm>
          <a:off x="0" y="0"/>
          <a:ext cx="0" cy="0"/>
          <a:chOff x="0" y="0"/>
          <a:chExt cx="0" cy="0"/>
        </a:xfrm>
      </p:grpSpPr>
      <p:grpSp>
        <p:nvGrpSpPr>
          <p:cNvPr id="832" name="Google Shape;832;p36"/>
          <p:cNvGrpSpPr/>
          <p:nvPr/>
        </p:nvGrpSpPr>
        <p:grpSpPr>
          <a:xfrm>
            <a:off x="7852085" y="4186321"/>
            <a:ext cx="3074607" cy="453954"/>
            <a:chOff x="5478797" y="847321"/>
            <a:chExt cx="3074607" cy="453954"/>
          </a:xfrm>
        </p:grpSpPr>
        <p:grpSp>
          <p:nvGrpSpPr>
            <p:cNvPr id="833" name="Google Shape;833;p36"/>
            <p:cNvGrpSpPr/>
            <p:nvPr/>
          </p:nvGrpSpPr>
          <p:grpSpPr>
            <a:xfrm flipH="1">
              <a:off x="5675409" y="922405"/>
              <a:ext cx="2877996" cy="223763"/>
              <a:chOff x="1687059" y="2012316"/>
              <a:chExt cx="3573375" cy="277863"/>
            </a:xfrm>
          </p:grpSpPr>
          <p:sp>
            <p:nvSpPr>
              <p:cNvPr id="834" name="Google Shape;834;p3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35" name="Google Shape;835;p3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6"/>
            <p:cNvGrpSpPr/>
            <p:nvPr/>
          </p:nvGrpSpPr>
          <p:grpSpPr>
            <a:xfrm flipH="1">
              <a:off x="6072799" y="847321"/>
              <a:ext cx="2430997" cy="185534"/>
              <a:chOff x="1748547" y="1392116"/>
              <a:chExt cx="5911958" cy="451312"/>
            </a:xfrm>
          </p:grpSpPr>
          <p:sp>
            <p:nvSpPr>
              <p:cNvPr id="837" name="Google Shape;837;p3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38" name="Google Shape;838;p3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6"/>
            <p:cNvGrpSpPr/>
            <p:nvPr/>
          </p:nvGrpSpPr>
          <p:grpSpPr>
            <a:xfrm flipH="1">
              <a:off x="5478797" y="1255615"/>
              <a:ext cx="3010303" cy="45661"/>
              <a:chOff x="1766900" y="2869225"/>
              <a:chExt cx="3737650" cy="56700"/>
            </a:xfrm>
          </p:grpSpPr>
          <p:cxnSp>
            <p:nvCxnSpPr>
              <p:cNvPr id="840" name="Google Shape;840;p3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41" name="Google Shape;841;p3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2" name="Google Shape;842;p36"/>
          <p:cNvGrpSpPr/>
          <p:nvPr/>
        </p:nvGrpSpPr>
        <p:grpSpPr>
          <a:xfrm>
            <a:off x="-522276" y="-1302097"/>
            <a:ext cx="7191391" cy="7853482"/>
            <a:chOff x="-522276" y="-1302097"/>
            <a:chExt cx="7191391" cy="7853482"/>
          </a:xfrm>
        </p:grpSpPr>
        <p:sp>
          <p:nvSpPr>
            <p:cNvPr id="843" name="Google Shape;843;p36"/>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46" name="Google Shape;846;p36"/>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
        <p:nvSpPr>
          <p:cNvPr id="847" name="Google Shape;847;p36"/>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6"/>
          <p:cNvGrpSpPr/>
          <p:nvPr/>
        </p:nvGrpSpPr>
        <p:grpSpPr>
          <a:xfrm>
            <a:off x="4132575" y="4716825"/>
            <a:ext cx="5724316" cy="2084515"/>
            <a:chOff x="4132575" y="4716825"/>
            <a:chExt cx="5724316" cy="2084515"/>
          </a:xfrm>
        </p:grpSpPr>
        <p:sp>
          <p:nvSpPr>
            <p:cNvPr id="849" name="Google Shape;849;p3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2" name="Shape 852"/>
        <p:cNvGrpSpPr/>
        <p:nvPr/>
      </p:nvGrpSpPr>
      <p:grpSpPr>
        <a:xfrm>
          <a:off x="0" y="0"/>
          <a:ext cx="0" cy="0"/>
          <a:chOff x="0" y="0"/>
          <a:chExt cx="0" cy="0"/>
        </a:xfrm>
      </p:grpSpPr>
      <p:grpSp>
        <p:nvGrpSpPr>
          <p:cNvPr id="853" name="Google Shape;853;p37"/>
          <p:cNvGrpSpPr/>
          <p:nvPr/>
        </p:nvGrpSpPr>
        <p:grpSpPr>
          <a:xfrm>
            <a:off x="-1093351" y="-1466368"/>
            <a:ext cx="10388326" cy="8402728"/>
            <a:chOff x="-1093351" y="-1466368"/>
            <a:chExt cx="10388326" cy="8402728"/>
          </a:xfrm>
        </p:grpSpPr>
        <p:sp>
          <p:nvSpPr>
            <p:cNvPr id="854" name="Google Shape;854;p37"/>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Font typeface="Poppins"/>
              <a:buNone/>
              <a:defRPr>
                <a:latin typeface="Poppins"/>
                <a:ea typeface="Poppins"/>
                <a:cs typeface="Poppins"/>
                <a:sym typeface="Poppins"/>
              </a:defRPr>
            </a:lvl2pPr>
            <a:lvl3pPr lvl="2">
              <a:spcBef>
                <a:spcPts val="0"/>
              </a:spcBef>
              <a:spcAft>
                <a:spcPts val="0"/>
              </a:spcAft>
              <a:buSzPts val="3500"/>
              <a:buFont typeface="Poppins"/>
              <a:buNone/>
              <a:defRPr>
                <a:latin typeface="Poppins"/>
                <a:ea typeface="Poppins"/>
                <a:cs typeface="Poppins"/>
                <a:sym typeface="Poppins"/>
              </a:defRPr>
            </a:lvl3pPr>
            <a:lvl4pPr lvl="3">
              <a:spcBef>
                <a:spcPts val="0"/>
              </a:spcBef>
              <a:spcAft>
                <a:spcPts val="0"/>
              </a:spcAft>
              <a:buSzPts val="3500"/>
              <a:buFont typeface="Poppins"/>
              <a:buNone/>
              <a:defRPr>
                <a:latin typeface="Poppins"/>
                <a:ea typeface="Poppins"/>
                <a:cs typeface="Poppins"/>
                <a:sym typeface="Poppins"/>
              </a:defRPr>
            </a:lvl4pPr>
            <a:lvl5pPr lvl="4">
              <a:spcBef>
                <a:spcPts val="0"/>
              </a:spcBef>
              <a:spcAft>
                <a:spcPts val="0"/>
              </a:spcAft>
              <a:buSzPts val="3500"/>
              <a:buFont typeface="Poppins"/>
              <a:buNone/>
              <a:defRPr>
                <a:latin typeface="Poppins"/>
                <a:ea typeface="Poppins"/>
                <a:cs typeface="Poppins"/>
                <a:sym typeface="Poppins"/>
              </a:defRPr>
            </a:lvl5pPr>
            <a:lvl6pPr lvl="5">
              <a:spcBef>
                <a:spcPts val="0"/>
              </a:spcBef>
              <a:spcAft>
                <a:spcPts val="0"/>
              </a:spcAft>
              <a:buSzPts val="3500"/>
              <a:buFont typeface="Poppins"/>
              <a:buNone/>
              <a:defRPr>
                <a:latin typeface="Poppins"/>
                <a:ea typeface="Poppins"/>
                <a:cs typeface="Poppins"/>
                <a:sym typeface="Poppins"/>
              </a:defRPr>
            </a:lvl6pPr>
            <a:lvl7pPr lvl="6">
              <a:spcBef>
                <a:spcPts val="0"/>
              </a:spcBef>
              <a:spcAft>
                <a:spcPts val="0"/>
              </a:spcAft>
              <a:buSzPts val="3500"/>
              <a:buFont typeface="Poppins"/>
              <a:buNone/>
              <a:defRPr>
                <a:latin typeface="Poppins"/>
                <a:ea typeface="Poppins"/>
                <a:cs typeface="Poppins"/>
                <a:sym typeface="Poppins"/>
              </a:defRPr>
            </a:lvl7pPr>
            <a:lvl8pPr lvl="7">
              <a:spcBef>
                <a:spcPts val="0"/>
              </a:spcBef>
              <a:spcAft>
                <a:spcPts val="0"/>
              </a:spcAft>
              <a:buSzPts val="3500"/>
              <a:buFont typeface="Poppins"/>
              <a:buNone/>
              <a:defRPr>
                <a:latin typeface="Poppins"/>
                <a:ea typeface="Poppins"/>
                <a:cs typeface="Poppins"/>
                <a:sym typeface="Poppins"/>
              </a:defRPr>
            </a:lvl8pPr>
            <a:lvl9pPr lvl="8">
              <a:spcBef>
                <a:spcPts val="0"/>
              </a:spcBef>
              <a:spcAft>
                <a:spcPts val="0"/>
              </a:spcAft>
              <a:buSzPts val="3500"/>
              <a:buFont typeface="Poppins"/>
              <a:buNone/>
              <a:defRPr>
                <a:latin typeface="Poppins"/>
                <a:ea typeface="Poppins"/>
                <a:cs typeface="Poppins"/>
                <a:sym typeface="Poppins"/>
              </a:defRPr>
            </a:lvl9pPr>
          </a:lstStyle>
          <a:p/>
        </p:txBody>
      </p:sp>
      <p:sp>
        <p:nvSpPr>
          <p:cNvPr id="857" name="Google Shape;857;p37"/>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8" name="Google Shape;858;p37"/>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9" name="Google Shape;859;p37"/>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60" name="Google Shape;860;p37"/>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1" name="Google Shape;861;p37"/>
          <p:cNvGrpSpPr/>
          <p:nvPr/>
        </p:nvGrpSpPr>
        <p:grpSpPr>
          <a:xfrm>
            <a:off x="7568059" y="4604012"/>
            <a:ext cx="3010303" cy="380635"/>
            <a:chOff x="5446772" y="1743190"/>
            <a:chExt cx="3010303" cy="380635"/>
          </a:xfrm>
        </p:grpSpPr>
        <p:grpSp>
          <p:nvGrpSpPr>
            <p:cNvPr id="862" name="Google Shape;862;p37"/>
            <p:cNvGrpSpPr/>
            <p:nvPr/>
          </p:nvGrpSpPr>
          <p:grpSpPr>
            <a:xfrm flipH="1">
              <a:off x="5898325" y="1865405"/>
              <a:ext cx="1567047" cy="45661"/>
              <a:chOff x="1754675" y="2661275"/>
              <a:chExt cx="1945675" cy="56700"/>
            </a:xfrm>
          </p:grpSpPr>
          <p:cxnSp>
            <p:nvCxnSpPr>
              <p:cNvPr id="863" name="Google Shape;863;p3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64" name="Google Shape;864;p3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7"/>
            <p:cNvGrpSpPr/>
            <p:nvPr/>
          </p:nvGrpSpPr>
          <p:grpSpPr>
            <a:xfrm flipH="1">
              <a:off x="5477439" y="1987637"/>
              <a:ext cx="1561280" cy="136187"/>
              <a:chOff x="1754675" y="2824000"/>
              <a:chExt cx="4728285" cy="412439"/>
            </a:xfrm>
          </p:grpSpPr>
          <p:sp>
            <p:nvSpPr>
              <p:cNvPr id="866" name="Google Shape;866;p3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67" name="Google Shape;867;p3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7"/>
            <p:cNvGrpSpPr/>
            <p:nvPr/>
          </p:nvGrpSpPr>
          <p:grpSpPr>
            <a:xfrm flipH="1">
              <a:off x="5446772" y="1743190"/>
              <a:ext cx="3010303" cy="45661"/>
              <a:chOff x="1766900" y="2869225"/>
              <a:chExt cx="3737650" cy="56700"/>
            </a:xfrm>
          </p:grpSpPr>
          <p:cxnSp>
            <p:nvCxnSpPr>
              <p:cNvPr id="869" name="Google Shape;869;p3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70" name="Google Shape;870;p3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1" name="Google Shape;871;p37"/>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4" name="Shape 874"/>
        <p:cNvGrpSpPr/>
        <p:nvPr/>
      </p:nvGrpSpPr>
      <p:grpSpPr>
        <a:xfrm>
          <a:off x="0" y="0"/>
          <a:ext cx="0" cy="0"/>
          <a:chOff x="0" y="0"/>
          <a:chExt cx="0" cy="0"/>
        </a:xfrm>
      </p:grpSpPr>
      <p:sp>
        <p:nvSpPr>
          <p:cNvPr id="875" name="Google Shape;875;p38"/>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8"/>
          <p:cNvGrpSpPr/>
          <p:nvPr/>
        </p:nvGrpSpPr>
        <p:grpSpPr>
          <a:xfrm rot="10800000">
            <a:off x="-984940" y="165546"/>
            <a:ext cx="3074607" cy="453954"/>
            <a:chOff x="5478797" y="847321"/>
            <a:chExt cx="3074607" cy="453954"/>
          </a:xfrm>
        </p:grpSpPr>
        <p:grpSp>
          <p:nvGrpSpPr>
            <p:cNvPr id="877" name="Google Shape;877;p38"/>
            <p:cNvGrpSpPr/>
            <p:nvPr/>
          </p:nvGrpSpPr>
          <p:grpSpPr>
            <a:xfrm flipH="1">
              <a:off x="5675409" y="922405"/>
              <a:ext cx="2877996" cy="223763"/>
              <a:chOff x="1687059" y="2012316"/>
              <a:chExt cx="3573375" cy="277863"/>
            </a:xfrm>
          </p:grpSpPr>
          <p:sp>
            <p:nvSpPr>
              <p:cNvPr id="878" name="Google Shape;878;p38"/>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79" name="Google Shape;879;p38"/>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38"/>
            <p:cNvGrpSpPr/>
            <p:nvPr/>
          </p:nvGrpSpPr>
          <p:grpSpPr>
            <a:xfrm flipH="1">
              <a:off x="6072799" y="847321"/>
              <a:ext cx="2430997" cy="185534"/>
              <a:chOff x="1748547" y="1392116"/>
              <a:chExt cx="5911958" cy="451312"/>
            </a:xfrm>
          </p:grpSpPr>
          <p:sp>
            <p:nvSpPr>
              <p:cNvPr id="881" name="Google Shape;881;p3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82" name="Google Shape;882;p3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38"/>
            <p:cNvGrpSpPr/>
            <p:nvPr/>
          </p:nvGrpSpPr>
          <p:grpSpPr>
            <a:xfrm flipH="1">
              <a:off x="5478797" y="1255615"/>
              <a:ext cx="3010303" cy="45661"/>
              <a:chOff x="1766900" y="2869225"/>
              <a:chExt cx="3737650" cy="56700"/>
            </a:xfrm>
          </p:grpSpPr>
          <p:cxnSp>
            <p:nvCxnSpPr>
              <p:cNvPr id="884" name="Google Shape;884;p3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85" name="Google Shape;885;p3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6" name="Google Shape;886;p38"/>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8"/>
          <p:cNvGrpSpPr/>
          <p:nvPr/>
        </p:nvGrpSpPr>
        <p:grpSpPr>
          <a:xfrm flipH="1">
            <a:off x="-3634650" y="4404925"/>
            <a:ext cx="5724316" cy="2084515"/>
            <a:chOff x="4132575" y="4716825"/>
            <a:chExt cx="5724316" cy="2084515"/>
          </a:xfrm>
        </p:grpSpPr>
        <p:sp>
          <p:nvSpPr>
            <p:cNvPr id="889" name="Google Shape;889;p38"/>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2" name="Google Shape;89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3" name="Shape 893"/>
        <p:cNvGrpSpPr/>
        <p:nvPr/>
      </p:nvGrpSpPr>
      <p:grpSpPr>
        <a:xfrm>
          <a:off x="0" y="0"/>
          <a:ext cx="0" cy="0"/>
          <a:chOff x="0" y="0"/>
          <a:chExt cx="0" cy="0"/>
        </a:xfrm>
      </p:grpSpPr>
      <p:sp>
        <p:nvSpPr>
          <p:cNvPr id="894" name="Google Shape;894;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5" name="Google Shape;895;p39"/>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896" name="Google Shape;896;p39"/>
          <p:cNvSpPr/>
          <p:nvPr>
            <p:ph idx="2" type="pic"/>
          </p:nvPr>
        </p:nvSpPr>
        <p:spPr>
          <a:xfrm>
            <a:off x="4393774" y="1379588"/>
            <a:ext cx="3903300" cy="3033600"/>
          </a:xfrm>
          <a:prstGeom prst="rect">
            <a:avLst/>
          </a:prstGeom>
          <a:noFill/>
          <a:ln>
            <a:noFill/>
          </a:ln>
        </p:spPr>
      </p:sp>
      <p:sp>
        <p:nvSpPr>
          <p:cNvPr id="897" name="Google Shape;897;p39"/>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39"/>
          <p:cNvGrpSpPr/>
          <p:nvPr/>
        </p:nvGrpSpPr>
        <p:grpSpPr>
          <a:xfrm>
            <a:off x="645846" y="7"/>
            <a:ext cx="7230373" cy="5143500"/>
            <a:chOff x="645846" y="7"/>
            <a:chExt cx="7230373" cy="5143500"/>
          </a:xfrm>
        </p:grpSpPr>
        <p:sp>
          <p:nvSpPr>
            <p:cNvPr id="900" name="Google Shape;900;p39"/>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9"/>
          <p:cNvGrpSpPr/>
          <p:nvPr/>
        </p:nvGrpSpPr>
        <p:grpSpPr>
          <a:xfrm>
            <a:off x="-1510053" y="314652"/>
            <a:ext cx="3296400" cy="703085"/>
            <a:chOff x="-12" y="3628590"/>
            <a:chExt cx="3296400" cy="703085"/>
          </a:xfrm>
        </p:grpSpPr>
        <p:grpSp>
          <p:nvGrpSpPr>
            <p:cNvPr id="903" name="Google Shape;903;p39"/>
            <p:cNvGrpSpPr/>
            <p:nvPr/>
          </p:nvGrpSpPr>
          <p:grpSpPr>
            <a:xfrm>
              <a:off x="854867" y="3996692"/>
              <a:ext cx="1567047" cy="45661"/>
              <a:chOff x="1754675" y="2661275"/>
              <a:chExt cx="1945675" cy="56700"/>
            </a:xfrm>
          </p:grpSpPr>
          <p:cxnSp>
            <p:nvCxnSpPr>
              <p:cNvPr id="904" name="Google Shape;904;p3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05" name="Google Shape;905;p3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9"/>
            <p:cNvGrpSpPr/>
            <p:nvPr/>
          </p:nvGrpSpPr>
          <p:grpSpPr>
            <a:xfrm>
              <a:off x="518420" y="4195487"/>
              <a:ext cx="1561280" cy="136187"/>
              <a:chOff x="1754675" y="2824000"/>
              <a:chExt cx="4728285" cy="412439"/>
            </a:xfrm>
          </p:grpSpPr>
          <p:sp>
            <p:nvSpPr>
              <p:cNvPr id="907" name="Google Shape;907;p3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08" name="Google Shape;908;p3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9"/>
            <p:cNvGrpSpPr/>
            <p:nvPr/>
          </p:nvGrpSpPr>
          <p:grpSpPr>
            <a:xfrm>
              <a:off x="226304" y="3764887"/>
              <a:ext cx="3070084" cy="102364"/>
              <a:chOff x="1779150" y="2604263"/>
              <a:chExt cx="3811875" cy="127113"/>
            </a:xfrm>
          </p:grpSpPr>
          <p:sp>
            <p:nvSpPr>
              <p:cNvPr id="910" name="Google Shape;910;p3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11" name="Google Shape;911;p3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9"/>
            <p:cNvGrpSpPr/>
            <p:nvPr/>
          </p:nvGrpSpPr>
          <p:grpSpPr>
            <a:xfrm>
              <a:off x="-12" y="3628590"/>
              <a:ext cx="3010303" cy="45661"/>
              <a:chOff x="1766900" y="2869225"/>
              <a:chExt cx="3737650" cy="56700"/>
            </a:xfrm>
          </p:grpSpPr>
          <p:cxnSp>
            <p:nvCxnSpPr>
              <p:cNvPr id="913" name="Google Shape;913;p3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4" name="Google Shape;914;p3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5" name="Google Shape;915;p39"/>
          <p:cNvGrpSpPr/>
          <p:nvPr/>
        </p:nvGrpSpPr>
        <p:grpSpPr>
          <a:xfrm>
            <a:off x="-1510039" y="-1589006"/>
            <a:ext cx="11920665" cy="7774731"/>
            <a:chOff x="-1510039" y="-1589006"/>
            <a:chExt cx="11920665" cy="7774731"/>
          </a:xfrm>
        </p:grpSpPr>
        <p:sp>
          <p:nvSpPr>
            <p:cNvPr id="916" name="Google Shape;916;p39"/>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9" name="Shape 919"/>
        <p:cNvGrpSpPr/>
        <p:nvPr/>
      </p:nvGrpSpPr>
      <p:grpSpPr>
        <a:xfrm>
          <a:off x="0" y="0"/>
          <a:ext cx="0" cy="0"/>
          <a:chOff x="0" y="0"/>
          <a:chExt cx="0" cy="0"/>
        </a:xfrm>
      </p:grpSpPr>
      <p:grpSp>
        <p:nvGrpSpPr>
          <p:cNvPr id="920" name="Google Shape;920;p40"/>
          <p:cNvGrpSpPr/>
          <p:nvPr/>
        </p:nvGrpSpPr>
        <p:grpSpPr>
          <a:xfrm>
            <a:off x="-10" y="-1009617"/>
            <a:ext cx="9640083" cy="7443072"/>
            <a:chOff x="-10" y="-1009617"/>
            <a:chExt cx="9640083" cy="7443072"/>
          </a:xfrm>
        </p:grpSpPr>
        <p:sp>
          <p:nvSpPr>
            <p:cNvPr id="921" name="Google Shape;921;p40"/>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0"/>
          <p:cNvGrpSpPr/>
          <p:nvPr/>
        </p:nvGrpSpPr>
        <p:grpSpPr>
          <a:xfrm>
            <a:off x="2503206" y="5"/>
            <a:ext cx="7007334" cy="4699016"/>
            <a:chOff x="2503206" y="5"/>
            <a:chExt cx="7007334" cy="4699016"/>
          </a:xfrm>
        </p:grpSpPr>
        <p:grpSp>
          <p:nvGrpSpPr>
            <p:cNvPr id="925" name="Google Shape;925;p40"/>
            <p:cNvGrpSpPr/>
            <p:nvPr/>
          </p:nvGrpSpPr>
          <p:grpSpPr>
            <a:xfrm>
              <a:off x="2503206" y="5"/>
              <a:ext cx="5597879" cy="4699016"/>
              <a:chOff x="2503206" y="5"/>
              <a:chExt cx="5597879" cy="4699016"/>
            </a:xfrm>
          </p:grpSpPr>
          <p:sp>
            <p:nvSpPr>
              <p:cNvPr id="926" name="Google Shape;926;p40"/>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40"/>
            <p:cNvGrpSpPr/>
            <p:nvPr/>
          </p:nvGrpSpPr>
          <p:grpSpPr>
            <a:xfrm>
              <a:off x="7937781" y="5"/>
              <a:ext cx="1572759" cy="183531"/>
              <a:chOff x="7937781" y="5"/>
              <a:chExt cx="1572759" cy="183531"/>
            </a:xfrm>
          </p:grpSpPr>
          <p:sp>
            <p:nvSpPr>
              <p:cNvPr id="929" name="Google Shape;929;p40"/>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1" name="Google Shape;931;p40"/>
          <p:cNvGrpSpPr/>
          <p:nvPr/>
        </p:nvGrpSpPr>
        <p:grpSpPr>
          <a:xfrm>
            <a:off x="-1320285" y="-2292139"/>
            <a:ext cx="12455532" cy="9684964"/>
            <a:chOff x="-1320285" y="-2292139"/>
            <a:chExt cx="12455532" cy="9684964"/>
          </a:xfrm>
        </p:grpSpPr>
        <p:sp>
          <p:nvSpPr>
            <p:cNvPr id="932" name="Google Shape;932;p40"/>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40"/>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36" name="Google Shape;936;p40"/>
          <p:cNvGrpSpPr/>
          <p:nvPr/>
        </p:nvGrpSpPr>
        <p:grpSpPr>
          <a:xfrm>
            <a:off x="-1892403" y="831971"/>
            <a:ext cx="12928869" cy="3635055"/>
            <a:chOff x="-1892403" y="831971"/>
            <a:chExt cx="12928869" cy="3635055"/>
          </a:xfrm>
        </p:grpSpPr>
        <p:grpSp>
          <p:nvGrpSpPr>
            <p:cNvPr id="937" name="Google Shape;937;p40"/>
            <p:cNvGrpSpPr/>
            <p:nvPr/>
          </p:nvGrpSpPr>
          <p:grpSpPr>
            <a:xfrm flipH="1">
              <a:off x="7436679" y="831971"/>
              <a:ext cx="3599787" cy="1044104"/>
              <a:chOff x="-1431671" y="656496"/>
              <a:chExt cx="3599787" cy="1044104"/>
            </a:xfrm>
          </p:grpSpPr>
          <p:grpSp>
            <p:nvGrpSpPr>
              <p:cNvPr id="938" name="Google Shape;938;p40"/>
              <p:cNvGrpSpPr/>
              <p:nvPr/>
            </p:nvGrpSpPr>
            <p:grpSpPr>
              <a:xfrm>
                <a:off x="-368508" y="1432892"/>
                <a:ext cx="1567047" cy="45661"/>
                <a:chOff x="1754675" y="2661275"/>
                <a:chExt cx="1945675" cy="56700"/>
              </a:xfrm>
            </p:grpSpPr>
            <p:cxnSp>
              <p:nvCxnSpPr>
                <p:cNvPr id="939" name="Google Shape;939;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40" name="Google Shape;940;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40"/>
              <p:cNvGrpSpPr/>
              <p:nvPr/>
            </p:nvGrpSpPr>
            <p:grpSpPr>
              <a:xfrm>
                <a:off x="-766480" y="1564412"/>
                <a:ext cx="1561280" cy="136187"/>
                <a:chOff x="1754675" y="2824000"/>
                <a:chExt cx="4728285" cy="412439"/>
              </a:xfrm>
            </p:grpSpPr>
            <p:sp>
              <p:nvSpPr>
                <p:cNvPr id="942" name="Google Shape;942;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43" name="Google Shape;943;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40"/>
              <p:cNvGrpSpPr/>
              <p:nvPr/>
            </p:nvGrpSpPr>
            <p:grpSpPr>
              <a:xfrm>
                <a:off x="-1431671" y="1201087"/>
                <a:ext cx="3070084" cy="102364"/>
                <a:chOff x="1779150" y="2604263"/>
                <a:chExt cx="3811875" cy="127113"/>
              </a:xfrm>
            </p:grpSpPr>
            <p:sp>
              <p:nvSpPr>
                <p:cNvPr id="945" name="Google Shape;945;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46" name="Google Shape;946;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0"/>
              <p:cNvGrpSpPr/>
              <p:nvPr/>
            </p:nvGrpSpPr>
            <p:grpSpPr>
              <a:xfrm>
                <a:off x="-856941" y="773805"/>
                <a:ext cx="2877996" cy="223763"/>
                <a:chOff x="1748550" y="2064750"/>
                <a:chExt cx="3573375" cy="277863"/>
              </a:xfrm>
            </p:grpSpPr>
            <p:sp>
              <p:nvSpPr>
                <p:cNvPr id="948" name="Google Shape;948;p4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49" name="Google Shape;949;p4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40"/>
              <p:cNvGrpSpPr/>
              <p:nvPr/>
            </p:nvGrpSpPr>
            <p:grpSpPr>
              <a:xfrm>
                <a:off x="-856882" y="656496"/>
                <a:ext cx="2430997" cy="185534"/>
                <a:chOff x="1748547" y="1392116"/>
                <a:chExt cx="5911958" cy="451312"/>
              </a:xfrm>
            </p:grpSpPr>
            <p:sp>
              <p:nvSpPr>
                <p:cNvPr id="951" name="Google Shape;951;p4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52" name="Google Shape;952;p4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40"/>
              <p:cNvGrpSpPr/>
              <p:nvPr/>
            </p:nvGrpSpPr>
            <p:grpSpPr>
              <a:xfrm>
                <a:off x="-842187" y="1064790"/>
                <a:ext cx="3010303" cy="45661"/>
                <a:chOff x="1766900" y="2869225"/>
                <a:chExt cx="3737650" cy="56700"/>
              </a:xfrm>
            </p:grpSpPr>
            <p:cxnSp>
              <p:nvCxnSpPr>
                <p:cNvPr id="954" name="Google Shape;954;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5" name="Google Shape;955;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6" name="Google Shape;956;p40"/>
            <p:cNvGrpSpPr/>
            <p:nvPr/>
          </p:nvGrpSpPr>
          <p:grpSpPr>
            <a:xfrm>
              <a:off x="-1892403" y="3926990"/>
              <a:ext cx="3427062" cy="540036"/>
              <a:chOff x="-1366378" y="3596340"/>
              <a:chExt cx="3427062" cy="540036"/>
            </a:xfrm>
          </p:grpSpPr>
          <p:grpSp>
            <p:nvGrpSpPr>
              <p:cNvPr id="957" name="Google Shape;957;p40"/>
              <p:cNvGrpSpPr/>
              <p:nvPr/>
            </p:nvGrpSpPr>
            <p:grpSpPr>
              <a:xfrm>
                <a:off x="-1366378" y="4034012"/>
                <a:ext cx="3070084" cy="102364"/>
                <a:chOff x="1779150" y="2604263"/>
                <a:chExt cx="3811875" cy="127113"/>
              </a:xfrm>
            </p:grpSpPr>
            <p:sp>
              <p:nvSpPr>
                <p:cNvPr id="958" name="Google Shape;958;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59" name="Google Shape;959;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40"/>
              <p:cNvGrpSpPr/>
              <p:nvPr/>
            </p:nvGrpSpPr>
            <p:grpSpPr>
              <a:xfrm flipH="1">
                <a:off x="-949619" y="3596340"/>
                <a:ext cx="3010303" cy="380635"/>
                <a:chOff x="5446772" y="1743190"/>
                <a:chExt cx="3010303" cy="380635"/>
              </a:xfrm>
            </p:grpSpPr>
            <p:grpSp>
              <p:nvGrpSpPr>
                <p:cNvPr id="961" name="Google Shape;961;p40"/>
                <p:cNvGrpSpPr/>
                <p:nvPr/>
              </p:nvGrpSpPr>
              <p:grpSpPr>
                <a:xfrm flipH="1">
                  <a:off x="5898325" y="1865405"/>
                  <a:ext cx="1567047" cy="45661"/>
                  <a:chOff x="1754675" y="2661275"/>
                  <a:chExt cx="1945675" cy="56700"/>
                </a:xfrm>
              </p:grpSpPr>
              <p:cxnSp>
                <p:nvCxnSpPr>
                  <p:cNvPr id="962" name="Google Shape;962;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63" name="Google Shape;963;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0"/>
                <p:cNvGrpSpPr/>
                <p:nvPr/>
              </p:nvGrpSpPr>
              <p:grpSpPr>
                <a:xfrm flipH="1">
                  <a:off x="5477439" y="1987637"/>
                  <a:ext cx="1561280" cy="136187"/>
                  <a:chOff x="1754675" y="2824000"/>
                  <a:chExt cx="4728285" cy="412439"/>
                </a:xfrm>
              </p:grpSpPr>
              <p:sp>
                <p:nvSpPr>
                  <p:cNvPr id="965" name="Google Shape;965;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66" name="Google Shape;966;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0"/>
                <p:cNvGrpSpPr/>
                <p:nvPr/>
              </p:nvGrpSpPr>
              <p:grpSpPr>
                <a:xfrm flipH="1">
                  <a:off x="5446772" y="1743190"/>
                  <a:ext cx="3010303" cy="45661"/>
                  <a:chOff x="1766900" y="2869225"/>
                  <a:chExt cx="3737650" cy="56700"/>
                </a:xfrm>
              </p:grpSpPr>
              <p:cxnSp>
                <p:nvCxnSpPr>
                  <p:cNvPr id="968" name="Google Shape;968;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69" name="Google Shape;969;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970" name="Google Shape;97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1" name="Shape 971"/>
        <p:cNvGrpSpPr/>
        <p:nvPr/>
      </p:nvGrpSpPr>
      <p:grpSpPr>
        <a:xfrm>
          <a:off x="0" y="0"/>
          <a:ext cx="0" cy="0"/>
          <a:chOff x="0" y="0"/>
          <a:chExt cx="0" cy="0"/>
        </a:xfrm>
      </p:grpSpPr>
      <p:grpSp>
        <p:nvGrpSpPr>
          <p:cNvPr id="972" name="Google Shape;972;p41"/>
          <p:cNvGrpSpPr/>
          <p:nvPr/>
        </p:nvGrpSpPr>
        <p:grpSpPr>
          <a:xfrm>
            <a:off x="-427509" y="-1247071"/>
            <a:ext cx="9750025" cy="7678774"/>
            <a:chOff x="-427509" y="-1247071"/>
            <a:chExt cx="9750025" cy="7678774"/>
          </a:xfrm>
        </p:grpSpPr>
        <p:sp>
          <p:nvSpPr>
            <p:cNvPr id="973" name="Google Shape;973;p41"/>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41"/>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sz="52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977" name="Google Shape;977;p41"/>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978" name="Google Shape;978;p41"/>
          <p:cNvGrpSpPr/>
          <p:nvPr/>
        </p:nvGrpSpPr>
        <p:grpSpPr>
          <a:xfrm>
            <a:off x="-427494" y="7"/>
            <a:ext cx="9851067" cy="5168274"/>
            <a:chOff x="-427494" y="7"/>
            <a:chExt cx="9851067" cy="5168274"/>
          </a:xfrm>
        </p:grpSpPr>
        <p:sp>
          <p:nvSpPr>
            <p:cNvPr id="979" name="Google Shape;979;p41"/>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41"/>
          <p:cNvGrpSpPr/>
          <p:nvPr/>
        </p:nvGrpSpPr>
        <p:grpSpPr>
          <a:xfrm>
            <a:off x="-591414" y="-2175664"/>
            <a:ext cx="11258111" cy="9004879"/>
            <a:chOff x="-591414" y="-2175664"/>
            <a:chExt cx="11258111" cy="9004879"/>
          </a:xfrm>
        </p:grpSpPr>
        <p:grpSp>
          <p:nvGrpSpPr>
            <p:cNvPr id="984" name="Google Shape;984;p41"/>
            <p:cNvGrpSpPr/>
            <p:nvPr/>
          </p:nvGrpSpPr>
          <p:grpSpPr>
            <a:xfrm flipH="1">
              <a:off x="4314168" y="4744700"/>
              <a:ext cx="5712041" cy="2084515"/>
              <a:chOff x="0" y="4530625"/>
              <a:chExt cx="5712041" cy="2084515"/>
            </a:xfrm>
          </p:grpSpPr>
          <p:sp>
            <p:nvSpPr>
              <p:cNvPr id="985" name="Google Shape;985;p41"/>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41"/>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1"/>
            <p:cNvGrpSpPr/>
            <p:nvPr/>
          </p:nvGrpSpPr>
          <p:grpSpPr>
            <a:xfrm flipH="1">
              <a:off x="-501963" y="4669800"/>
              <a:ext cx="3820522" cy="1537408"/>
              <a:chOff x="5741325" y="4455725"/>
              <a:chExt cx="3820522" cy="1537408"/>
            </a:xfrm>
          </p:grpSpPr>
          <p:sp>
            <p:nvSpPr>
              <p:cNvPr id="990" name="Google Shape;990;p4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grpSp>
        <p:nvGrpSpPr>
          <p:cNvPr id="78" name="Google Shape;78;p5"/>
          <p:cNvGrpSpPr/>
          <p:nvPr/>
        </p:nvGrpSpPr>
        <p:grpSpPr>
          <a:xfrm>
            <a:off x="-1093351" y="-1466368"/>
            <a:ext cx="10388326" cy="8402728"/>
            <a:chOff x="-1093351" y="-1466368"/>
            <a:chExt cx="10388326" cy="8402728"/>
          </a:xfrm>
        </p:grpSpPr>
        <p:sp>
          <p:nvSpPr>
            <p:cNvPr id="79" name="Google Shape;79;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82" name="Google Shape;82;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5" name="Google Shape;85;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 name="Google Shape;86;p5"/>
          <p:cNvGrpSpPr/>
          <p:nvPr/>
        </p:nvGrpSpPr>
        <p:grpSpPr>
          <a:xfrm>
            <a:off x="7568059" y="4604012"/>
            <a:ext cx="3010303" cy="380635"/>
            <a:chOff x="5446772" y="1743190"/>
            <a:chExt cx="3010303" cy="380635"/>
          </a:xfrm>
        </p:grpSpPr>
        <p:grpSp>
          <p:nvGrpSpPr>
            <p:cNvPr id="87" name="Google Shape;87;p5"/>
            <p:cNvGrpSpPr/>
            <p:nvPr/>
          </p:nvGrpSpPr>
          <p:grpSpPr>
            <a:xfrm flipH="1">
              <a:off x="5898325" y="1865405"/>
              <a:ext cx="1567047" cy="45661"/>
              <a:chOff x="1754675" y="2661275"/>
              <a:chExt cx="1945675" cy="56700"/>
            </a:xfrm>
          </p:grpSpPr>
          <p:cxnSp>
            <p:nvCxnSpPr>
              <p:cNvPr id="88" name="Google Shape;88;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9" name="Google Shape;89;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5"/>
            <p:cNvGrpSpPr/>
            <p:nvPr/>
          </p:nvGrpSpPr>
          <p:grpSpPr>
            <a:xfrm flipH="1">
              <a:off x="5477439" y="1987637"/>
              <a:ext cx="1561280" cy="136187"/>
              <a:chOff x="1754675" y="2824000"/>
              <a:chExt cx="4728285" cy="412439"/>
            </a:xfrm>
          </p:grpSpPr>
          <p:sp>
            <p:nvSpPr>
              <p:cNvPr id="91" name="Google Shape;91;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2" name="Google Shape;92;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flipH="1">
              <a:off x="5446772" y="1743190"/>
              <a:ext cx="3010303" cy="45661"/>
              <a:chOff x="1766900" y="2869225"/>
              <a:chExt cx="3737650" cy="56700"/>
            </a:xfrm>
          </p:grpSpPr>
          <p:cxnSp>
            <p:nvCxnSpPr>
              <p:cNvPr id="94" name="Google Shape;94;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 name="Google Shape;95;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3" name="Shape 993"/>
        <p:cNvGrpSpPr/>
        <p:nvPr/>
      </p:nvGrpSpPr>
      <p:grpSpPr>
        <a:xfrm>
          <a:off x="0" y="0"/>
          <a:ext cx="0" cy="0"/>
          <a:chOff x="0" y="0"/>
          <a:chExt cx="0" cy="0"/>
        </a:xfrm>
      </p:grpSpPr>
      <p:sp>
        <p:nvSpPr>
          <p:cNvPr id="994" name="Google Shape;994;p42"/>
          <p:cNvSpPr/>
          <p:nvPr>
            <p:ph idx="2" type="pic"/>
          </p:nvPr>
        </p:nvSpPr>
        <p:spPr>
          <a:xfrm>
            <a:off x="0" y="0"/>
            <a:ext cx="9144000" cy="5143500"/>
          </a:xfrm>
          <a:prstGeom prst="rect">
            <a:avLst/>
          </a:prstGeom>
          <a:noFill/>
          <a:ln>
            <a:noFill/>
          </a:ln>
        </p:spPr>
      </p:sp>
      <p:sp>
        <p:nvSpPr>
          <p:cNvPr id="995" name="Google Shape;995;p4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algn="ctr">
              <a:spcBef>
                <a:spcPts val="0"/>
              </a:spcBef>
              <a:spcAft>
                <a:spcPts val="0"/>
              </a:spcAft>
              <a:buSzPts val="2600"/>
              <a:buNone/>
              <a:defRPr/>
            </a:lvl1pPr>
            <a:lvl2pPr lvl="1"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996" name="Google Shape;99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7" name="Shape 997"/>
        <p:cNvGrpSpPr/>
        <p:nvPr/>
      </p:nvGrpSpPr>
      <p:grpSpPr>
        <a:xfrm>
          <a:off x="0" y="0"/>
          <a:ext cx="0" cy="0"/>
          <a:chOff x="0" y="0"/>
          <a:chExt cx="0" cy="0"/>
        </a:xfrm>
      </p:grpSpPr>
      <p:grpSp>
        <p:nvGrpSpPr>
          <p:cNvPr id="998" name="Google Shape;998;p43"/>
          <p:cNvGrpSpPr/>
          <p:nvPr/>
        </p:nvGrpSpPr>
        <p:grpSpPr>
          <a:xfrm flipH="1" rot="10800000">
            <a:off x="-3394" y="-2273839"/>
            <a:ext cx="9804518" cy="8448224"/>
            <a:chOff x="-3394" y="-1706421"/>
            <a:chExt cx="9804518" cy="8448224"/>
          </a:xfrm>
        </p:grpSpPr>
        <p:sp>
          <p:nvSpPr>
            <p:cNvPr id="999" name="Google Shape;999;p43"/>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43"/>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1003" name="Google Shape;1003;p43"/>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004" name="Google Shape;1004;p43"/>
          <p:cNvGrpSpPr/>
          <p:nvPr/>
        </p:nvGrpSpPr>
        <p:grpSpPr>
          <a:xfrm>
            <a:off x="998171" y="-8"/>
            <a:ext cx="6608794" cy="5143512"/>
            <a:chOff x="998171" y="-8"/>
            <a:chExt cx="6608794" cy="5143512"/>
          </a:xfrm>
        </p:grpSpPr>
        <p:sp>
          <p:nvSpPr>
            <p:cNvPr id="1005" name="Google Shape;1005;p43"/>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43"/>
          <p:cNvGrpSpPr/>
          <p:nvPr/>
        </p:nvGrpSpPr>
        <p:grpSpPr>
          <a:xfrm flipH="1" rot="10800000">
            <a:off x="-1443375" y="-2220551"/>
            <a:ext cx="11922622" cy="9653454"/>
            <a:chOff x="-1443375" y="-2964939"/>
            <a:chExt cx="11922622" cy="9653454"/>
          </a:xfrm>
        </p:grpSpPr>
        <p:grpSp>
          <p:nvGrpSpPr>
            <p:cNvPr id="1008" name="Google Shape;1008;p43"/>
            <p:cNvGrpSpPr/>
            <p:nvPr/>
          </p:nvGrpSpPr>
          <p:grpSpPr>
            <a:xfrm>
              <a:off x="6475250" y="3928475"/>
              <a:ext cx="4003997" cy="2064658"/>
              <a:chOff x="5557850" y="3928475"/>
              <a:chExt cx="4003997" cy="2064658"/>
            </a:xfrm>
          </p:grpSpPr>
          <p:sp>
            <p:nvSpPr>
              <p:cNvPr id="1009" name="Google Shape;1009;p43"/>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3"/>
            <p:cNvGrpSpPr/>
            <p:nvPr/>
          </p:nvGrpSpPr>
          <p:grpSpPr>
            <a:xfrm>
              <a:off x="-1443375" y="3908625"/>
              <a:ext cx="5889466" cy="2779890"/>
              <a:chOff x="-1394450" y="3908625"/>
              <a:chExt cx="5889466" cy="2779890"/>
            </a:xfrm>
          </p:grpSpPr>
          <p:sp>
            <p:nvSpPr>
              <p:cNvPr id="1012" name="Google Shape;1012;p43"/>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3"/>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17" name="Shape 1017"/>
        <p:cNvGrpSpPr/>
        <p:nvPr/>
      </p:nvGrpSpPr>
      <p:grpSpPr>
        <a:xfrm>
          <a:off x="0" y="0"/>
          <a:ext cx="0" cy="0"/>
          <a:chOff x="0" y="0"/>
          <a:chExt cx="0" cy="0"/>
        </a:xfrm>
      </p:grpSpPr>
      <p:sp>
        <p:nvSpPr>
          <p:cNvPr id="1018" name="Google Shape;101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9" name="Shape 1019"/>
        <p:cNvGrpSpPr/>
        <p:nvPr/>
      </p:nvGrpSpPr>
      <p:grpSpPr>
        <a:xfrm>
          <a:off x="0" y="0"/>
          <a:ext cx="0" cy="0"/>
          <a:chOff x="0" y="0"/>
          <a:chExt cx="0" cy="0"/>
        </a:xfrm>
      </p:grpSpPr>
      <p:grpSp>
        <p:nvGrpSpPr>
          <p:cNvPr id="1020" name="Google Shape;1020;p45"/>
          <p:cNvGrpSpPr/>
          <p:nvPr/>
        </p:nvGrpSpPr>
        <p:grpSpPr>
          <a:xfrm>
            <a:off x="-150966" y="-1569997"/>
            <a:ext cx="9294978" cy="8009776"/>
            <a:chOff x="-150966" y="-1569997"/>
            <a:chExt cx="9294978" cy="8009776"/>
          </a:xfrm>
        </p:grpSpPr>
        <p:sp>
          <p:nvSpPr>
            <p:cNvPr id="1021" name="Google Shape;1021;p45"/>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45"/>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4" name="Google Shape;1024;p45"/>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5" name="Google Shape;1025;p45"/>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6" name="Google Shape;1026;p45"/>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7" name="Google Shape;1027;p45"/>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8" name="Google Shape;1028;p45"/>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029" name="Google Shape;1029;p45"/>
          <p:cNvGrpSpPr/>
          <p:nvPr/>
        </p:nvGrpSpPr>
        <p:grpSpPr>
          <a:xfrm rot="10800000">
            <a:off x="-2096303" y="3730190"/>
            <a:ext cx="3010303" cy="380635"/>
            <a:chOff x="5446772" y="1743190"/>
            <a:chExt cx="3010303" cy="380635"/>
          </a:xfrm>
        </p:grpSpPr>
        <p:grpSp>
          <p:nvGrpSpPr>
            <p:cNvPr id="1030" name="Google Shape;1030;p45"/>
            <p:cNvGrpSpPr/>
            <p:nvPr/>
          </p:nvGrpSpPr>
          <p:grpSpPr>
            <a:xfrm flipH="1">
              <a:off x="5898325" y="1865405"/>
              <a:ext cx="1567047" cy="45661"/>
              <a:chOff x="1754675" y="2661275"/>
              <a:chExt cx="1945675" cy="56700"/>
            </a:xfrm>
          </p:grpSpPr>
          <p:cxnSp>
            <p:nvCxnSpPr>
              <p:cNvPr id="1031" name="Google Shape;1031;p4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32" name="Google Shape;1032;p4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45"/>
            <p:cNvGrpSpPr/>
            <p:nvPr/>
          </p:nvGrpSpPr>
          <p:grpSpPr>
            <a:xfrm flipH="1">
              <a:off x="5477439" y="1987637"/>
              <a:ext cx="1561280" cy="136187"/>
              <a:chOff x="1754675" y="2824000"/>
              <a:chExt cx="4728285" cy="412439"/>
            </a:xfrm>
          </p:grpSpPr>
          <p:sp>
            <p:nvSpPr>
              <p:cNvPr id="1034" name="Google Shape;1034;p4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35" name="Google Shape;1035;p4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5"/>
            <p:cNvGrpSpPr/>
            <p:nvPr/>
          </p:nvGrpSpPr>
          <p:grpSpPr>
            <a:xfrm flipH="1">
              <a:off x="5446772" y="1743190"/>
              <a:ext cx="3010303" cy="45661"/>
              <a:chOff x="1766900" y="2869225"/>
              <a:chExt cx="3737650" cy="56700"/>
            </a:xfrm>
          </p:grpSpPr>
          <p:cxnSp>
            <p:nvCxnSpPr>
              <p:cNvPr id="1037" name="Google Shape;1037;p4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38" name="Google Shape;1038;p4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40" name="Google Shape;1040;p45"/>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1" name="Google Shape;1041;p45"/>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2" name="Google Shape;1042;p45"/>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3" name="Google Shape;1043;p45"/>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4" name="Google Shape;1044;p45"/>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5" name="Google Shape;1045;p45"/>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6" name="Google Shape;1046;p45"/>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9" name="Shape 1049"/>
        <p:cNvGrpSpPr/>
        <p:nvPr/>
      </p:nvGrpSpPr>
      <p:grpSpPr>
        <a:xfrm>
          <a:off x="0" y="0"/>
          <a:ext cx="0" cy="0"/>
          <a:chOff x="0" y="0"/>
          <a:chExt cx="0" cy="0"/>
        </a:xfrm>
      </p:grpSpPr>
      <p:grpSp>
        <p:nvGrpSpPr>
          <p:cNvPr id="1050" name="Google Shape;1050;p46"/>
          <p:cNvGrpSpPr/>
          <p:nvPr/>
        </p:nvGrpSpPr>
        <p:grpSpPr>
          <a:xfrm>
            <a:off x="-10" y="-1658067"/>
            <a:ext cx="9294978" cy="7822922"/>
            <a:chOff x="-10" y="-1658067"/>
            <a:chExt cx="9294978" cy="7822922"/>
          </a:xfrm>
        </p:grpSpPr>
        <p:sp>
          <p:nvSpPr>
            <p:cNvPr id="1051" name="Google Shape;1051;p46"/>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46"/>
          <p:cNvGrpSpPr/>
          <p:nvPr/>
        </p:nvGrpSpPr>
        <p:grpSpPr>
          <a:xfrm>
            <a:off x="214581" y="-8"/>
            <a:ext cx="1593209" cy="183531"/>
            <a:chOff x="385056" y="-8"/>
            <a:chExt cx="1593209" cy="183531"/>
          </a:xfrm>
        </p:grpSpPr>
        <p:sp>
          <p:nvSpPr>
            <p:cNvPr id="1055" name="Google Shape;1055;p46"/>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6"/>
          <p:cNvGrpSpPr/>
          <p:nvPr/>
        </p:nvGrpSpPr>
        <p:grpSpPr>
          <a:xfrm>
            <a:off x="-641180" y="447742"/>
            <a:ext cx="10174669" cy="4695754"/>
            <a:chOff x="-641180" y="447742"/>
            <a:chExt cx="10174669" cy="4695754"/>
          </a:xfrm>
        </p:grpSpPr>
        <p:sp>
          <p:nvSpPr>
            <p:cNvPr id="1058" name="Google Shape;1058;p46"/>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6"/>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26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062" name="Google Shape;1062;p46"/>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63" name="Google Shape;1063;p46"/>
          <p:cNvGrpSpPr/>
          <p:nvPr/>
        </p:nvGrpSpPr>
        <p:grpSpPr>
          <a:xfrm>
            <a:off x="-689412" y="-1311142"/>
            <a:ext cx="10419597" cy="8141306"/>
            <a:chOff x="-689412" y="-1311142"/>
            <a:chExt cx="10419597" cy="8141306"/>
          </a:xfrm>
        </p:grpSpPr>
        <p:sp>
          <p:nvSpPr>
            <p:cNvPr id="1064" name="Google Shape;1064;p46"/>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69" name="Shape 1069"/>
        <p:cNvGrpSpPr/>
        <p:nvPr/>
      </p:nvGrpSpPr>
      <p:grpSpPr>
        <a:xfrm>
          <a:off x="0" y="0"/>
          <a:ext cx="0" cy="0"/>
          <a:chOff x="0" y="0"/>
          <a:chExt cx="0" cy="0"/>
        </a:xfrm>
      </p:grpSpPr>
      <p:sp>
        <p:nvSpPr>
          <p:cNvPr id="1070" name="Google Shape;1070;p47"/>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71" name="Google Shape;1071;p47"/>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2" name="Google Shape;1072;p47"/>
          <p:cNvSpPr/>
          <p:nvPr>
            <p:ph idx="2" type="pic"/>
          </p:nvPr>
        </p:nvSpPr>
        <p:spPr>
          <a:xfrm>
            <a:off x="4272425" y="613850"/>
            <a:ext cx="3768300" cy="3796800"/>
          </a:xfrm>
          <a:prstGeom prst="rect">
            <a:avLst/>
          </a:prstGeom>
          <a:noFill/>
          <a:ln>
            <a:noFill/>
          </a:ln>
        </p:spPr>
      </p:sp>
      <p:grpSp>
        <p:nvGrpSpPr>
          <p:cNvPr id="1073" name="Google Shape;1073;p47"/>
          <p:cNvGrpSpPr/>
          <p:nvPr/>
        </p:nvGrpSpPr>
        <p:grpSpPr>
          <a:xfrm flipH="1" rot="10800000">
            <a:off x="-1536301" y="-1730518"/>
            <a:ext cx="10804826" cy="8381753"/>
            <a:chOff x="-1589201" y="-1194493"/>
            <a:chExt cx="10804826" cy="8381753"/>
          </a:xfrm>
        </p:grpSpPr>
        <p:sp>
          <p:nvSpPr>
            <p:cNvPr id="1074" name="Google Shape;1074;p47"/>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47"/>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47"/>
          <p:cNvGrpSpPr/>
          <p:nvPr/>
        </p:nvGrpSpPr>
        <p:grpSpPr>
          <a:xfrm flipH="1">
            <a:off x="-1397466" y="738820"/>
            <a:ext cx="3010303" cy="380635"/>
            <a:chOff x="5446772" y="1743190"/>
            <a:chExt cx="3010303" cy="380635"/>
          </a:xfrm>
        </p:grpSpPr>
        <p:grpSp>
          <p:nvGrpSpPr>
            <p:cNvPr id="1079" name="Google Shape;1079;p47"/>
            <p:cNvGrpSpPr/>
            <p:nvPr/>
          </p:nvGrpSpPr>
          <p:grpSpPr>
            <a:xfrm flipH="1">
              <a:off x="5898325" y="1865405"/>
              <a:ext cx="1567047" cy="45661"/>
              <a:chOff x="1754675" y="2661275"/>
              <a:chExt cx="1945675" cy="56700"/>
            </a:xfrm>
          </p:grpSpPr>
          <p:cxnSp>
            <p:nvCxnSpPr>
              <p:cNvPr id="1080" name="Google Shape;1080;p4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81" name="Google Shape;1081;p4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7"/>
            <p:cNvGrpSpPr/>
            <p:nvPr/>
          </p:nvGrpSpPr>
          <p:grpSpPr>
            <a:xfrm flipH="1">
              <a:off x="5477439" y="1987637"/>
              <a:ext cx="1561280" cy="136187"/>
              <a:chOff x="1754675" y="2824000"/>
              <a:chExt cx="4728285" cy="412439"/>
            </a:xfrm>
          </p:grpSpPr>
          <p:sp>
            <p:nvSpPr>
              <p:cNvPr id="1083" name="Google Shape;1083;p4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84" name="Google Shape;1084;p4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47"/>
            <p:cNvGrpSpPr/>
            <p:nvPr/>
          </p:nvGrpSpPr>
          <p:grpSpPr>
            <a:xfrm flipH="1">
              <a:off x="5446772" y="1743190"/>
              <a:ext cx="3010303" cy="45661"/>
              <a:chOff x="1766900" y="2869225"/>
              <a:chExt cx="3737650" cy="56700"/>
            </a:xfrm>
          </p:grpSpPr>
          <p:cxnSp>
            <p:nvCxnSpPr>
              <p:cNvPr id="1086" name="Google Shape;1086;p4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87" name="Google Shape;1087;p4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89" name="Shape 1089"/>
        <p:cNvGrpSpPr/>
        <p:nvPr/>
      </p:nvGrpSpPr>
      <p:grpSpPr>
        <a:xfrm>
          <a:off x="0" y="0"/>
          <a:ext cx="0" cy="0"/>
          <a:chOff x="0" y="0"/>
          <a:chExt cx="0" cy="0"/>
        </a:xfrm>
      </p:grpSpPr>
      <p:sp>
        <p:nvSpPr>
          <p:cNvPr id="1090" name="Google Shape;1090;p48"/>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91" name="Google Shape;1091;p48"/>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092" name="Google Shape;1092;p48"/>
          <p:cNvGrpSpPr/>
          <p:nvPr/>
        </p:nvGrpSpPr>
        <p:grpSpPr>
          <a:xfrm>
            <a:off x="-213475" y="-435968"/>
            <a:ext cx="10430912" cy="6926993"/>
            <a:chOff x="-213475" y="-435968"/>
            <a:chExt cx="10430912" cy="6926993"/>
          </a:xfrm>
        </p:grpSpPr>
        <p:sp>
          <p:nvSpPr>
            <p:cNvPr id="1093" name="Google Shape;1093;p48"/>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8"/>
          <p:cNvGrpSpPr/>
          <p:nvPr/>
        </p:nvGrpSpPr>
        <p:grpSpPr>
          <a:xfrm flipH="1">
            <a:off x="-1986736" y="257018"/>
            <a:ext cx="3567725" cy="692436"/>
            <a:chOff x="5803750" y="1590790"/>
            <a:chExt cx="3567725" cy="692436"/>
          </a:xfrm>
        </p:grpSpPr>
        <p:grpSp>
          <p:nvGrpSpPr>
            <p:cNvPr id="1096" name="Google Shape;1096;p48"/>
            <p:cNvGrpSpPr/>
            <p:nvPr/>
          </p:nvGrpSpPr>
          <p:grpSpPr>
            <a:xfrm flipH="1">
              <a:off x="5803750" y="2180862"/>
              <a:ext cx="3070084" cy="102364"/>
              <a:chOff x="1779150" y="2604263"/>
              <a:chExt cx="3811875" cy="127113"/>
            </a:xfrm>
          </p:grpSpPr>
          <p:sp>
            <p:nvSpPr>
              <p:cNvPr id="1097" name="Google Shape;1097;p4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98" name="Google Shape;1098;p4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8"/>
            <p:cNvGrpSpPr/>
            <p:nvPr/>
          </p:nvGrpSpPr>
          <p:grpSpPr>
            <a:xfrm flipH="1">
              <a:off x="5898325" y="1789205"/>
              <a:ext cx="1567047" cy="45661"/>
              <a:chOff x="1754675" y="2566652"/>
              <a:chExt cx="1945675" cy="56700"/>
            </a:xfrm>
          </p:grpSpPr>
          <p:cxnSp>
            <p:nvCxnSpPr>
              <p:cNvPr id="1100" name="Google Shape;1100;p48"/>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101" name="Google Shape;1101;p48"/>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48"/>
            <p:cNvGrpSpPr/>
            <p:nvPr/>
          </p:nvGrpSpPr>
          <p:grpSpPr>
            <a:xfrm flipH="1">
              <a:off x="6107964" y="1938899"/>
              <a:ext cx="1561280" cy="136187"/>
              <a:chOff x="-154850" y="2676400"/>
              <a:chExt cx="4728285" cy="412439"/>
            </a:xfrm>
          </p:grpSpPr>
          <p:sp>
            <p:nvSpPr>
              <p:cNvPr id="1103" name="Google Shape;1103;p48"/>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04" name="Google Shape;1104;p48"/>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8"/>
            <p:cNvGrpSpPr/>
            <p:nvPr/>
          </p:nvGrpSpPr>
          <p:grpSpPr>
            <a:xfrm flipH="1">
              <a:off x="6361172" y="1590790"/>
              <a:ext cx="3010303" cy="45661"/>
              <a:chOff x="631564" y="2679979"/>
              <a:chExt cx="3737650" cy="56700"/>
            </a:xfrm>
          </p:grpSpPr>
          <p:cxnSp>
            <p:nvCxnSpPr>
              <p:cNvPr id="1106" name="Google Shape;1106;p48"/>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107" name="Google Shape;1107;p48"/>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8" name="Google Shape;1108;p48"/>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48"/>
          <p:cNvGrpSpPr/>
          <p:nvPr/>
        </p:nvGrpSpPr>
        <p:grpSpPr>
          <a:xfrm>
            <a:off x="-1754525" y="-2478031"/>
            <a:ext cx="12821147" cy="8256735"/>
            <a:chOff x="-1754525" y="-2478031"/>
            <a:chExt cx="12821147" cy="8256735"/>
          </a:xfrm>
        </p:grpSpPr>
        <p:sp>
          <p:nvSpPr>
            <p:cNvPr id="1110" name="Google Shape;1110;p48"/>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13" name="Shape 1113"/>
        <p:cNvGrpSpPr/>
        <p:nvPr/>
      </p:nvGrpSpPr>
      <p:grpSpPr>
        <a:xfrm>
          <a:off x="0" y="0"/>
          <a:ext cx="0" cy="0"/>
          <a:chOff x="0" y="0"/>
          <a:chExt cx="0" cy="0"/>
        </a:xfrm>
      </p:grpSpPr>
      <p:sp>
        <p:nvSpPr>
          <p:cNvPr id="1114" name="Google Shape;1114;p49"/>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9"/>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49"/>
          <p:cNvGrpSpPr/>
          <p:nvPr/>
        </p:nvGrpSpPr>
        <p:grpSpPr>
          <a:xfrm>
            <a:off x="6644522" y="4451415"/>
            <a:ext cx="3427062" cy="540036"/>
            <a:chOff x="5446772" y="1743190"/>
            <a:chExt cx="3427062" cy="540036"/>
          </a:xfrm>
        </p:grpSpPr>
        <p:grpSp>
          <p:nvGrpSpPr>
            <p:cNvPr id="1118" name="Google Shape;1118;p49"/>
            <p:cNvGrpSpPr/>
            <p:nvPr/>
          </p:nvGrpSpPr>
          <p:grpSpPr>
            <a:xfrm flipH="1">
              <a:off x="5803750" y="2180862"/>
              <a:ext cx="3070084" cy="102364"/>
              <a:chOff x="1779150" y="2604263"/>
              <a:chExt cx="3811875" cy="127113"/>
            </a:xfrm>
          </p:grpSpPr>
          <p:sp>
            <p:nvSpPr>
              <p:cNvPr id="1119" name="Google Shape;1119;p4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20" name="Google Shape;1120;p4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9"/>
            <p:cNvGrpSpPr/>
            <p:nvPr/>
          </p:nvGrpSpPr>
          <p:grpSpPr>
            <a:xfrm flipH="1">
              <a:off x="5898325" y="1865405"/>
              <a:ext cx="1567047" cy="45661"/>
              <a:chOff x="1754675" y="2661275"/>
              <a:chExt cx="1945675" cy="56700"/>
            </a:xfrm>
          </p:grpSpPr>
          <p:cxnSp>
            <p:nvCxnSpPr>
              <p:cNvPr id="1122" name="Google Shape;1122;p4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23" name="Google Shape;1123;p4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49"/>
            <p:cNvGrpSpPr/>
            <p:nvPr/>
          </p:nvGrpSpPr>
          <p:grpSpPr>
            <a:xfrm flipH="1">
              <a:off x="5477439" y="1987637"/>
              <a:ext cx="1561280" cy="136187"/>
              <a:chOff x="1754675" y="2824000"/>
              <a:chExt cx="4728285" cy="412439"/>
            </a:xfrm>
          </p:grpSpPr>
          <p:sp>
            <p:nvSpPr>
              <p:cNvPr id="1125" name="Google Shape;1125;p4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26" name="Google Shape;1126;p4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9"/>
            <p:cNvGrpSpPr/>
            <p:nvPr/>
          </p:nvGrpSpPr>
          <p:grpSpPr>
            <a:xfrm flipH="1">
              <a:off x="5446772" y="1743190"/>
              <a:ext cx="3010303" cy="45661"/>
              <a:chOff x="1766900" y="2869225"/>
              <a:chExt cx="3737650" cy="56700"/>
            </a:xfrm>
          </p:grpSpPr>
          <p:cxnSp>
            <p:nvCxnSpPr>
              <p:cNvPr id="1128" name="Google Shape;1128;p4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29" name="Google Shape;1129;p4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0" name="Google Shape;1130;p49"/>
          <p:cNvGrpSpPr/>
          <p:nvPr/>
        </p:nvGrpSpPr>
        <p:grpSpPr>
          <a:xfrm>
            <a:off x="-694176" y="-920239"/>
            <a:ext cx="10964574" cy="6661025"/>
            <a:chOff x="-694176" y="-920239"/>
            <a:chExt cx="10964574" cy="6661025"/>
          </a:xfrm>
        </p:grpSpPr>
        <p:sp>
          <p:nvSpPr>
            <p:cNvPr id="1131" name="Google Shape;1131;p49"/>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9"/>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algn="r">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34" name="Google Shape;1134;p49"/>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algn="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5" name="Google Shape;113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136" name="Shape 1136"/>
        <p:cNvGrpSpPr/>
        <p:nvPr/>
      </p:nvGrpSpPr>
      <p:grpSpPr>
        <a:xfrm>
          <a:off x="0" y="0"/>
          <a:ext cx="0" cy="0"/>
          <a:chOff x="0" y="0"/>
          <a:chExt cx="0" cy="0"/>
        </a:xfrm>
      </p:grpSpPr>
      <p:grpSp>
        <p:nvGrpSpPr>
          <p:cNvPr id="1137" name="Google Shape;1137;p50"/>
          <p:cNvGrpSpPr/>
          <p:nvPr/>
        </p:nvGrpSpPr>
        <p:grpSpPr>
          <a:xfrm>
            <a:off x="-1289846" y="-464980"/>
            <a:ext cx="3520400" cy="7145645"/>
            <a:chOff x="-1289846" y="-464980"/>
            <a:chExt cx="3520400" cy="7145645"/>
          </a:xfrm>
        </p:grpSpPr>
        <p:sp>
          <p:nvSpPr>
            <p:cNvPr id="1138" name="Google Shape;1138;p50"/>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41" name="Google Shape;1141;p50"/>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142" name="Google Shape;1142;p50"/>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50"/>
          <p:cNvGrpSpPr/>
          <p:nvPr/>
        </p:nvGrpSpPr>
        <p:grpSpPr>
          <a:xfrm flipH="1">
            <a:off x="7324525" y="151290"/>
            <a:ext cx="3296400" cy="703085"/>
            <a:chOff x="-12" y="3628590"/>
            <a:chExt cx="3296400" cy="703085"/>
          </a:xfrm>
        </p:grpSpPr>
        <p:grpSp>
          <p:nvGrpSpPr>
            <p:cNvPr id="1145" name="Google Shape;1145;p50"/>
            <p:cNvGrpSpPr/>
            <p:nvPr/>
          </p:nvGrpSpPr>
          <p:grpSpPr>
            <a:xfrm>
              <a:off x="854867" y="3996692"/>
              <a:ext cx="1567047" cy="45661"/>
              <a:chOff x="1754675" y="2661275"/>
              <a:chExt cx="1945675" cy="56700"/>
            </a:xfrm>
          </p:grpSpPr>
          <p:cxnSp>
            <p:nvCxnSpPr>
              <p:cNvPr id="1146" name="Google Shape;1146;p5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47" name="Google Shape;1147;p5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50"/>
            <p:cNvGrpSpPr/>
            <p:nvPr/>
          </p:nvGrpSpPr>
          <p:grpSpPr>
            <a:xfrm>
              <a:off x="518420" y="4195487"/>
              <a:ext cx="1561280" cy="136187"/>
              <a:chOff x="1754675" y="2824000"/>
              <a:chExt cx="4728285" cy="412439"/>
            </a:xfrm>
          </p:grpSpPr>
          <p:sp>
            <p:nvSpPr>
              <p:cNvPr id="1149" name="Google Shape;1149;p5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50" name="Google Shape;1150;p5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50"/>
            <p:cNvGrpSpPr/>
            <p:nvPr/>
          </p:nvGrpSpPr>
          <p:grpSpPr>
            <a:xfrm>
              <a:off x="226304" y="3764887"/>
              <a:ext cx="3070084" cy="102364"/>
              <a:chOff x="1779150" y="2604263"/>
              <a:chExt cx="3811875" cy="127113"/>
            </a:xfrm>
          </p:grpSpPr>
          <p:sp>
            <p:nvSpPr>
              <p:cNvPr id="1152" name="Google Shape;1152;p5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53" name="Google Shape;1153;p5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50"/>
            <p:cNvGrpSpPr/>
            <p:nvPr/>
          </p:nvGrpSpPr>
          <p:grpSpPr>
            <a:xfrm>
              <a:off x="-12" y="3628590"/>
              <a:ext cx="3010303" cy="45661"/>
              <a:chOff x="1766900" y="2869225"/>
              <a:chExt cx="3737650" cy="56700"/>
            </a:xfrm>
          </p:grpSpPr>
          <p:cxnSp>
            <p:nvCxnSpPr>
              <p:cNvPr id="1155" name="Google Shape;1155;p5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56" name="Google Shape;1156;p5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7" name="Google Shape;115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1158" name="Shape 1158"/>
        <p:cNvGrpSpPr/>
        <p:nvPr/>
      </p:nvGrpSpPr>
      <p:grpSpPr>
        <a:xfrm>
          <a:off x="0" y="0"/>
          <a:ext cx="0" cy="0"/>
          <a:chOff x="0" y="0"/>
          <a:chExt cx="0" cy="0"/>
        </a:xfrm>
      </p:grpSpPr>
      <p:grpSp>
        <p:nvGrpSpPr>
          <p:cNvPr id="1159" name="Google Shape;1159;p51"/>
          <p:cNvGrpSpPr/>
          <p:nvPr/>
        </p:nvGrpSpPr>
        <p:grpSpPr>
          <a:xfrm>
            <a:off x="-1657830" y="-1821713"/>
            <a:ext cx="13368611" cy="9000374"/>
            <a:chOff x="-1657830" y="-1821713"/>
            <a:chExt cx="13368611" cy="9000374"/>
          </a:xfrm>
        </p:grpSpPr>
        <p:sp>
          <p:nvSpPr>
            <p:cNvPr id="1160" name="Google Shape;1160;p51"/>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1"/>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51"/>
          <p:cNvGrpSpPr/>
          <p:nvPr/>
        </p:nvGrpSpPr>
        <p:grpSpPr>
          <a:xfrm>
            <a:off x="-1296840" y="259346"/>
            <a:ext cx="11980094" cy="4549229"/>
            <a:chOff x="-1296840" y="259346"/>
            <a:chExt cx="11980094" cy="4549229"/>
          </a:xfrm>
        </p:grpSpPr>
        <p:grpSp>
          <p:nvGrpSpPr>
            <p:cNvPr id="1163" name="Google Shape;1163;p51"/>
            <p:cNvGrpSpPr/>
            <p:nvPr/>
          </p:nvGrpSpPr>
          <p:grpSpPr>
            <a:xfrm rot="10800000">
              <a:off x="-1296840" y="259346"/>
              <a:ext cx="3074607" cy="453954"/>
              <a:chOff x="5478797" y="847321"/>
              <a:chExt cx="3074607" cy="453954"/>
            </a:xfrm>
          </p:grpSpPr>
          <p:grpSp>
            <p:nvGrpSpPr>
              <p:cNvPr id="1164" name="Google Shape;1164;p51"/>
              <p:cNvGrpSpPr/>
              <p:nvPr/>
            </p:nvGrpSpPr>
            <p:grpSpPr>
              <a:xfrm flipH="1">
                <a:off x="5675409" y="922405"/>
                <a:ext cx="2877996" cy="223763"/>
                <a:chOff x="1687059" y="2012316"/>
                <a:chExt cx="3573375" cy="277863"/>
              </a:xfrm>
            </p:grpSpPr>
            <p:sp>
              <p:nvSpPr>
                <p:cNvPr id="1165" name="Google Shape;1165;p51"/>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66" name="Google Shape;1166;p51"/>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51"/>
              <p:cNvGrpSpPr/>
              <p:nvPr/>
            </p:nvGrpSpPr>
            <p:grpSpPr>
              <a:xfrm flipH="1">
                <a:off x="6072799" y="847321"/>
                <a:ext cx="2430997" cy="185534"/>
                <a:chOff x="1748547" y="1392116"/>
                <a:chExt cx="5911958" cy="451312"/>
              </a:xfrm>
            </p:grpSpPr>
            <p:sp>
              <p:nvSpPr>
                <p:cNvPr id="1168" name="Google Shape;1168;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69" name="Google Shape;1169;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1"/>
              <p:cNvGrpSpPr/>
              <p:nvPr/>
            </p:nvGrpSpPr>
            <p:grpSpPr>
              <a:xfrm flipH="1">
                <a:off x="5478797" y="1255615"/>
                <a:ext cx="3010303" cy="45661"/>
                <a:chOff x="1766900" y="2869225"/>
                <a:chExt cx="3737650" cy="56700"/>
              </a:xfrm>
            </p:grpSpPr>
            <p:cxnSp>
              <p:nvCxnSpPr>
                <p:cNvPr id="1171" name="Google Shape;1171;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72" name="Google Shape;1172;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3" name="Google Shape;1173;p51"/>
            <p:cNvGrpSpPr/>
            <p:nvPr/>
          </p:nvGrpSpPr>
          <p:grpSpPr>
            <a:xfrm flipH="1">
              <a:off x="7083467" y="3764471"/>
              <a:ext cx="3599787" cy="1044104"/>
              <a:chOff x="-1431671" y="656496"/>
              <a:chExt cx="3599787" cy="1044104"/>
            </a:xfrm>
          </p:grpSpPr>
          <p:grpSp>
            <p:nvGrpSpPr>
              <p:cNvPr id="1174" name="Google Shape;1174;p51"/>
              <p:cNvGrpSpPr/>
              <p:nvPr/>
            </p:nvGrpSpPr>
            <p:grpSpPr>
              <a:xfrm>
                <a:off x="-368508" y="1432892"/>
                <a:ext cx="1567047" cy="45661"/>
                <a:chOff x="1754675" y="2661275"/>
                <a:chExt cx="1945675" cy="56700"/>
              </a:xfrm>
            </p:grpSpPr>
            <p:cxnSp>
              <p:nvCxnSpPr>
                <p:cNvPr id="1175" name="Google Shape;1175;p5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76" name="Google Shape;1176;p5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51"/>
              <p:cNvGrpSpPr/>
              <p:nvPr/>
            </p:nvGrpSpPr>
            <p:grpSpPr>
              <a:xfrm>
                <a:off x="-766480" y="1564412"/>
                <a:ext cx="1561280" cy="136187"/>
                <a:chOff x="1754675" y="2824000"/>
                <a:chExt cx="4728285" cy="412439"/>
              </a:xfrm>
            </p:grpSpPr>
            <p:sp>
              <p:nvSpPr>
                <p:cNvPr id="1178" name="Google Shape;1178;p5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79" name="Google Shape;1179;p5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51"/>
              <p:cNvGrpSpPr/>
              <p:nvPr/>
            </p:nvGrpSpPr>
            <p:grpSpPr>
              <a:xfrm>
                <a:off x="-1431671" y="1201087"/>
                <a:ext cx="3070084" cy="102364"/>
                <a:chOff x="1779150" y="2604263"/>
                <a:chExt cx="3811875" cy="127113"/>
              </a:xfrm>
            </p:grpSpPr>
            <p:sp>
              <p:nvSpPr>
                <p:cNvPr id="1181" name="Google Shape;1181;p5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82" name="Google Shape;1182;p5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1"/>
              <p:cNvGrpSpPr/>
              <p:nvPr/>
            </p:nvGrpSpPr>
            <p:grpSpPr>
              <a:xfrm>
                <a:off x="-856941" y="773805"/>
                <a:ext cx="2877996" cy="223763"/>
                <a:chOff x="1748550" y="2064750"/>
                <a:chExt cx="3573375" cy="277863"/>
              </a:xfrm>
            </p:grpSpPr>
            <p:sp>
              <p:nvSpPr>
                <p:cNvPr id="1184" name="Google Shape;1184;p5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85" name="Google Shape;1185;p5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1"/>
              <p:cNvGrpSpPr/>
              <p:nvPr/>
            </p:nvGrpSpPr>
            <p:grpSpPr>
              <a:xfrm>
                <a:off x="-856882" y="656496"/>
                <a:ext cx="2430997" cy="185534"/>
                <a:chOff x="1748547" y="1392116"/>
                <a:chExt cx="5911958" cy="451312"/>
              </a:xfrm>
            </p:grpSpPr>
            <p:sp>
              <p:nvSpPr>
                <p:cNvPr id="1187" name="Google Shape;1187;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88" name="Google Shape;1188;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1"/>
              <p:cNvGrpSpPr/>
              <p:nvPr/>
            </p:nvGrpSpPr>
            <p:grpSpPr>
              <a:xfrm>
                <a:off x="-842187" y="1064790"/>
                <a:ext cx="3010303" cy="45661"/>
                <a:chOff x="1766900" y="2869225"/>
                <a:chExt cx="3737650" cy="56700"/>
              </a:xfrm>
            </p:grpSpPr>
            <p:cxnSp>
              <p:nvCxnSpPr>
                <p:cNvPr id="1190" name="Google Shape;1190;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91" name="Google Shape;1191;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92" name="Google Shape;1192;p51"/>
          <p:cNvGrpSpPr/>
          <p:nvPr/>
        </p:nvGrpSpPr>
        <p:grpSpPr>
          <a:xfrm>
            <a:off x="-2546154" y="-635197"/>
            <a:ext cx="12379564" cy="6575223"/>
            <a:chOff x="-2546154" y="-635197"/>
            <a:chExt cx="12379564" cy="6575223"/>
          </a:xfrm>
        </p:grpSpPr>
        <p:sp>
          <p:nvSpPr>
            <p:cNvPr id="1193" name="Google Shape;1193;p51"/>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51"/>
            <p:cNvGrpSpPr/>
            <p:nvPr/>
          </p:nvGrpSpPr>
          <p:grpSpPr>
            <a:xfrm flipH="1">
              <a:off x="-2546154" y="4429587"/>
              <a:ext cx="4147840" cy="1510440"/>
              <a:chOff x="4132575" y="4716825"/>
              <a:chExt cx="5724316" cy="2084515"/>
            </a:xfrm>
          </p:grpSpPr>
          <p:sp>
            <p:nvSpPr>
              <p:cNvPr id="1195" name="Google Shape;1195;p51"/>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1"/>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51"/>
          <p:cNvGrpSpPr/>
          <p:nvPr/>
        </p:nvGrpSpPr>
        <p:grpSpPr>
          <a:xfrm>
            <a:off x="-281888" y="-10703"/>
            <a:ext cx="10398364" cy="4440282"/>
            <a:chOff x="-281888" y="-10703"/>
            <a:chExt cx="10398364" cy="4440282"/>
          </a:xfrm>
        </p:grpSpPr>
        <p:sp>
          <p:nvSpPr>
            <p:cNvPr id="1198" name="Google Shape;1198;p51"/>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1"/>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02" name="Google Shape;1202;p51"/>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203" name="Google Shape;120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6"/>
          <p:cNvGrpSpPr/>
          <p:nvPr/>
        </p:nvGrpSpPr>
        <p:grpSpPr>
          <a:xfrm rot="10800000">
            <a:off x="-984940" y="165546"/>
            <a:ext cx="3074607" cy="453954"/>
            <a:chOff x="5478797" y="847321"/>
            <a:chExt cx="3074607" cy="453954"/>
          </a:xfrm>
        </p:grpSpPr>
        <p:grpSp>
          <p:nvGrpSpPr>
            <p:cNvPr id="102" name="Google Shape;102;p6"/>
            <p:cNvGrpSpPr/>
            <p:nvPr/>
          </p:nvGrpSpPr>
          <p:grpSpPr>
            <a:xfrm flipH="1">
              <a:off x="5675409" y="922405"/>
              <a:ext cx="2877996" cy="223763"/>
              <a:chOff x="1687059" y="2012316"/>
              <a:chExt cx="3573375" cy="277863"/>
            </a:xfrm>
          </p:grpSpPr>
          <p:sp>
            <p:nvSpPr>
              <p:cNvPr id="103" name="Google Shape;103;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4" name="Google Shape;104;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flipH="1">
              <a:off x="6072799" y="847321"/>
              <a:ext cx="2430997" cy="185534"/>
              <a:chOff x="1748547" y="1392116"/>
              <a:chExt cx="5911958" cy="451312"/>
            </a:xfrm>
          </p:grpSpPr>
          <p:sp>
            <p:nvSpPr>
              <p:cNvPr id="106" name="Google Shape;106;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7" name="Google Shape;107;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flipH="1">
              <a:off x="5478797" y="1255615"/>
              <a:ext cx="3010303" cy="45661"/>
              <a:chOff x="1766900" y="2869225"/>
              <a:chExt cx="3737650" cy="56700"/>
            </a:xfrm>
          </p:grpSpPr>
          <p:cxnSp>
            <p:nvCxnSpPr>
              <p:cNvPr id="109" name="Google Shape;109;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flipH="1">
            <a:off x="-3634650" y="4404925"/>
            <a:ext cx="5724316" cy="2084515"/>
            <a:chOff x="4132575" y="4716825"/>
            <a:chExt cx="5724316" cy="2084515"/>
          </a:xfrm>
        </p:grpSpPr>
        <p:sp>
          <p:nvSpPr>
            <p:cNvPr id="114" name="Google Shape;114;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04" name="Shape 1204"/>
        <p:cNvGrpSpPr/>
        <p:nvPr/>
      </p:nvGrpSpPr>
      <p:grpSpPr>
        <a:xfrm>
          <a:off x="0" y="0"/>
          <a:ext cx="0" cy="0"/>
          <a:chOff x="0" y="0"/>
          <a:chExt cx="0" cy="0"/>
        </a:xfrm>
      </p:grpSpPr>
      <p:grpSp>
        <p:nvGrpSpPr>
          <p:cNvPr id="1205" name="Google Shape;1205;p52"/>
          <p:cNvGrpSpPr/>
          <p:nvPr/>
        </p:nvGrpSpPr>
        <p:grpSpPr>
          <a:xfrm>
            <a:off x="-706235" y="-1528931"/>
            <a:ext cx="9861884" cy="9150482"/>
            <a:chOff x="-706235" y="-1528931"/>
            <a:chExt cx="9861884" cy="9150482"/>
          </a:xfrm>
        </p:grpSpPr>
        <p:sp>
          <p:nvSpPr>
            <p:cNvPr id="1206" name="Google Shape;1206;p52"/>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52"/>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2"/>
          <p:cNvGrpSpPr/>
          <p:nvPr/>
        </p:nvGrpSpPr>
        <p:grpSpPr>
          <a:xfrm>
            <a:off x="7632064" y="4367465"/>
            <a:ext cx="3894036" cy="692436"/>
            <a:chOff x="5477439" y="1590790"/>
            <a:chExt cx="3894036" cy="692436"/>
          </a:xfrm>
        </p:grpSpPr>
        <p:grpSp>
          <p:nvGrpSpPr>
            <p:cNvPr id="1211" name="Google Shape;1211;p52"/>
            <p:cNvGrpSpPr/>
            <p:nvPr/>
          </p:nvGrpSpPr>
          <p:grpSpPr>
            <a:xfrm flipH="1">
              <a:off x="5803750" y="2180862"/>
              <a:ext cx="3070084" cy="102364"/>
              <a:chOff x="1779150" y="2604263"/>
              <a:chExt cx="3811875" cy="127113"/>
            </a:xfrm>
          </p:grpSpPr>
          <p:sp>
            <p:nvSpPr>
              <p:cNvPr id="1212" name="Google Shape;1212;p5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13" name="Google Shape;1213;p5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52"/>
            <p:cNvGrpSpPr/>
            <p:nvPr/>
          </p:nvGrpSpPr>
          <p:grpSpPr>
            <a:xfrm flipH="1">
              <a:off x="5898325" y="1789205"/>
              <a:ext cx="1567047" cy="45661"/>
              <a:chOff x="1754675" y="2566652"/>
              <a:chExt cx="1945675" cy="56700"/>
            </a:xfrm>
          </p:grpSpPr>
          <p:cxnSp>
            <p:nvCxnSpPr>
              <p:cNvPr id="1215" name="Google Shape;1215;p52"/>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216" name="Google Shape;1216;p52"/>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52"/>
            <p:cNvGrpSpPr/>
            <p:nvPr/>
          </p:nvGrpSpPr>
          <p:grpSpPr>
            <a:xfrm flipH="1">
              <a:off x="5477439" y="1987637"/>
              <a:ext cx="1561280" cy="136187"/>
              <a:chOff x="1754675" y="2824000"/>
              <a:chExt cx="4728285" cy="412439"/>
            </a:xfrm>
          </p:grpSpPr>
          <p:sp>
            <p:nvSpPr>
              <p:cNvPr id="1218" name="Google Shape;1218;p5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19" name="Google Shape;1219;p5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52"/>
            <p:cNvGrpSpPr/>
            <p:nvPr/>
          </p:nvGrpSpPr>
          <p:grpSpPr>
            <a:xfrm flipH="1">
              <a:off x="6361172" y="1590790"/>
              <a:ext cx="3010303" cy="45661"/>
              <a:chOff x="631564" y="2679979"/>
              <a:chExt cx="3737650" cy="56700"/>
            </a:xfrm>
          </p:grpSpPr>
          <p:cxnSp>
            <p:nvCxnSpPr>
              <p:cNvPr id="1221" name="Google Shape;1221;p52"/>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222" name="Google Shape;1222;p52"/>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3" name="Google Shape;1223;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24" name="Google Shape;1224;p52"/>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5" name="Google Shape;1225;p52"/>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6" name="Google Shape;1226;p52"/>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7" name="Google Shape;1227;p52"/>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8" name="Google Shape;122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29" name="Shape 1229"/>
        <p:cNvGrpSpPr/>
        <p:nvPr/>
      </p:nvGrpSpPr>
      <p:grpSpPr>
        <a:xfrm>
          <a:off x="0" y="0"/>
          <a:ext cx="0" cy="0"/>
          <a:chOff x="0" y="0"/>
          <a:chExt cx="0" cy="0"/>
        </a:xfrm>
      </p:grpSpPr>
      <p:sp>
        <p:nvSpPr>
          <p:cNvPr id="1230" name="Google Shape;1230;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31" name="Google Shape;1231;p53"/>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32" name="Google Shape;1232;p53"/>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233" name="Google Shape;1233;p53"/>
          <p:cNvGrpSpPr/>
          <p:nvPr/>
        </p:nvGrpSpPr>
        <p:grpSpPr>
          <a:xfrm rot="10800000">
            <a:off x="-106737" y="-1645006"/>
            <a:ext cx="9548249" cy="7357518"/>
            <a:chOff x="-1311525" y="-1414418"/>
            <a:chExt cx="9548249" cy="7357518"/>
          </a:xfrm>
        </p:grpSpPr>
        <p:sp>
          <p:nvSpPr>
            <p:cNvPr id="1234" name="Google Shape;1234;p53"/>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5" name="Google Shape;1235;p53"/>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36" name="Google Shape;1236;p53"/>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53"/>
          <p:cNvGrpSpPr/>
          <p:nvPr/>
        </p:nvGrpSpPr>
        <p:grpSpPr>
          <a:xfrm rot="10800000">
            <a:off x="-1228535" y="-1130234"/>
            <a:ext cx="11726682" cy="8568910"/>
            <a:chOff x="-2306160" y="-3140581"/>
            <a:chExt cx="11726682" cy="8568910"/>
          </a:xfrm>
        </p:grpSpPr>
        <p:sp>
          <p:nvSpPr>
            <p:cNvPr id="1238" name="Google Shape;1238;p53"/>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9" name="Google Shape;1239;p53"/>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0" name="Google Shape;1240;p53"/>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41" name="Google Shape;1241;p53"/>
          <p:cNvGrpSpPr/>
          <p:nvPr/>
        </p:nvGrpSpPr>
        <p:grpSpPr>
          <a:xfrm flipH="1" rot="10800000">
            <a:off x="-1315487" y="4349469"/>
            <a:ext cx="3296400" cy="703085"/>
            <a:chOff x="-12" y="3628590"/>
            <a:chExt cx="3296400" cy="703085"/>
          </a:xfrm>
        </p:grpSpPr>
        <p:grpSp>
          <p:nvGrpSpPr>
            <p:cNvPr id="1242" name="Google Shape;1242;p53"/>
            <p:cNvGrpSpPr/>
            <p:nvPr/>
          </p:nvGrpSpPr>
          <p:grpSpPr>
            <a:xfrm>
              <a:off x="854867" y="3996692"/>
              <a:ext cx="1567047" cy="45661"/>
              <a:chOff x="1754675" y="2661275"/>
              <a:chExt cx="1945675" cy="56700"/>
            </a:xfrm>
          </p:grpSpPr>
          <p:cxnSp>
            <p:nvCxnSpPr>
              <p:cNvPr id="1243" name="Google Shape;1243;p5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4" name="Google Shape;1244;p5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53"/>
            <p:cNvGrpSpPr/>
            <p:nvPr/>
          </p:nvGrpSpPr>
          <p:grpSpPr>
            <a:xfrm>
              <a:off x="518420" y="4195487"/>
              <a:ext cx="1561280" cy="136187"/>
              <a:chOff x="1754675" y="2824000"/>
              <a:chExt cx="4728285" cy="412439"/>
            </a:xfrm>
          </p:grpSpPr>
          <p:sp>
            <p:nvSpPr>
              <p:cNvPr id="1246" name="Google Shape;1246;p5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47" name="Google Shape;1247;p5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53"/>
            <p:cNvGrpSpPr/>
            <p:nvPr/>
          </p:nvGrpSpPr>
          <p:grpSpPr>
            <a:xfrm>
              <a:off x="226304" y="3764887"/>
              <a:ext cx="3070084" cy="102364"/>
              <a:chOff x="1779150" y="2604263"/>
              <a:chExt cx="3811875" cy="127113"/>
            </a:xfrm>
          </p:grpSpPr>
          <p:sp>
            <p:nvSpPr>
              <p:cNvPr id="1249" name="Google Shape;1249;p5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50" name="Google Shape;1250;p5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53"/>
            <p:cNvGrpSpPr/>
            <p:nvPr/>
          </p:nvGrpSpPr>
          <p:grpSpPr>
            <a:xfrm>
              <a:off x="-12" y="3628590"/>
              <a:ext cx="3010303" cy="45661"/>
              <a:chOff x="1766900" y="2869225"/>
              <a:chExt cx="3737650" cy="56700"/>
            </a:xfrm>
          </p:grpSpPr>
          <p:cxnSp>
            <p:nvCxnSpPr>
              <p:cNvPr id="1252" name="Google Shape;1252;p5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53" name="Google Shape;1253;p5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4" name="Google Shape;125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55" name="Shape 1255"/>
        <p:cNvGrpSpPr/>
        <p:nvPr/>
      </p:nvGrpSpPr>
      <p:grpSpPr>
        <a:xfrm>
          <a:off x="0" y="0"/>
          <a:ext cx="0" cy="0"/>
          <a:chOff x="0" y="0"/>
          <a:chExt cx="0" cy="0"/>
        </a:xfrm>
      </p:grpSpPr>
      <p:grpSp>
        <p:nvGrpSpPr>
          <p:cNvPr id="1256" name="Google Shape;1256;p54"/>
          <p:cNvGrpSpPr/>
          <p:nvPr/>
        </p:nvGrpSpPr>
        <p:grpSpPr>
          <a:xfrm>
            <a:off x="-1123779" y="-1437185"/>
            <a:ext cx="12025151" cy="8843536"/>
            <a:chOff x="-1123779" y="-1437185"/>
            <a:chExt cx="12025151" cy="8843536"/>
          </a:xfrm>
        </p:grpSpPr>
        <p:sp>
          <p:nvSpPr>
            <p:cNvPr id="1257" name="Google Shape;1257;p54"/>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61" name="Google Shape;1261;p54"/>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2" name="Google Shape;1262;p54"/>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3" name="Google Shape;1263;p54"/>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4" name="Google Shape;1264;p54"/>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5" name="Google Shape;1265;p54"/>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6" name="Google Shape;1266;p54"/>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267" name="Google Shape;1267;p54"/>
          <p:cNvGrpSpPr/>
          <p:nvPr/>
        </p:nvGrpSpPr>
        <p:grpSpPr>
          <a:xfrm flipH="1" rot="10800000">
            <a:off x="-1469087" y="4289940"/>
            <a:ext cx="3296400" cy="703085"/>
            <a:chOff x="-12" y="3628590"/>
            <a:chExt cx="3296400" cy="703085"/>
          </a:xfrm>
        </p:grpSpPr>
        <p:grpSp>
          <p:nvGrpSpPr>
            <p:cNvPr id="1268" name="Google Shape;1268;p54"/>
            <p:cNvGrpSpPr/>
            <p:nvPr/>
          </p:nvGrpSpPr>
          <p:grpSpPr>
            <a:xfrm>
              <a:off x="854867" y="3996692"/>
              <a:ext cx="1567047" cy="45661"/>
              <a:chOff x="1754675" y="2661275"/>
              <a:chExt cx="1945675" cy="56700"/>
            </a:xfrm>
          </p:grpSpPr>
          <p:cxnSp>
            <p:nvCxnSpPr>
              <p:cNvPr id="1269" name="Google Shape;1269;p5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70" name="Google Shape;1270;p5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4"/>
            <p:cNvGrpSpPr/>
            <p:nvPr/>
          </p:nvGrpSpPr>
          <p:grpSpPr>
            <a:xfrm>
              <a:off x="518420" y="4195487"/>
              <a:ext cx="1561280" cy="136187"/>
              <a:chOff x="1754675" y="2824000"/>
              <a:chExt cx="4728285" cy="412439"/>
            </a:xfrm>
          </p:grpSpPr>
          <p:sp>
            <p:nvSpPr>
              <p:cNvPr id="1272" name="Google Shape;1272;p5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3" name="Google Shape;1273;p5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54"/>
            <p:cNvGrpSpPr/>
            <p:nvPr/>
          </p:nvGrpSpPr>
          <p:grpSpPr>
            <a:xfrm>
              <a:off x="226304" y="3764887"/>
              <a:ext cx="3070084" cy="102364"/>
              <a:chOff x="1779150" y="2604263"/>
              <a:chExt cx="3811875" cy="127113"/>
            </a:xfrm>
          </p:grpSpPr>
          <p:sp>
            <p:nvSpPr>
              <p:cNvPr id="1275" name="Google Shape;1275;p5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76" name="Google Shape;1276;p5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54"/>
            <p:cNvGrpSpPr/>
            <p:nvPr/>
          </p:nvGrpSpPr>
          <p:grpSpPr>
            <a:xfrm>
              <a:off x="-12" y="3628590"/>
              <a:ext cx="3010303" cy="45661"/>
              <a:chOff x="1766900" y="2869225"/>
              <a:chExt cx="3737650" cy="56700"/>
            </a:xfrm>
          </p:grpSpPr>
          <p:cxnSp>
            <p:nvCxnSpPr>
              <p:cNvPr id="1278" name="Google Shape;1278;p5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79" name="Google Shape;1279;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0" name="Google Shape;1280;p54"/>
          <p:cNvGrpSpPr/>
          <p:nvPr/>
        </p:nvGrpSpPr>
        <p:grpSpPr>
          <a:xfrm>
            <a:off x="-592558" y="-10342"/>
            <a:ext cx="7481573" cy="5159023"/>
            <a:chOff x="-592558" y="-10342"/>
            <a:chExt cx="7481573" cy="5159023"/>
          </a:xfrm>
        </p:grpSpPr>
        <p:sp>
          <p:nvSpPr>
            <p:cNvPr id="1281" name="Google Shape;1281;p54"/>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54"/>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85" name="Shape 1285"/>
        <p:cNvGrpSpPr/>
        <p:nvPr/>
      </p:nvGrpSpPr>
      <p:grpSpPr>
        <a:xfrm>
          <a:off x="0" y="0"/>
          <a:ext cx="0" cy="0"/>
          <a:chOff x="0" y="0"/>
          <a:chExt cx="0" cy="0"/>
        </a:xfrm>
      </p:grpSpPr>
      <p:sp>
        <p:nvSpPr>
          <p:cNvPr id="1286" name="Google Shape;128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87" name="Google Shape;1287;p55"/>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8" name="Google Shape;1288;p55"/>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9" name="Google Shape;1289;p55"/>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0" name="Google Shape;1290;p55"/>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1" name="Google Shape;1291;p55"/>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2" name="Google Shape;1292;p55"/>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3" name="Google Shape;1293;p55"/>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4" name="Google Shape;1294;p55"/>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295" name="Google Shape;1295;p55"/>
          <p:cNvGrpSpPr/>
          <p:nvPr/>
        </p:nvGrpSpPr>
        <p:grpSpPr>
          <a:xfrm>
            <a:off x="-1014025" y="-964868"/>
            <a:ext cx="10158024" cy="7826893"/>
            <a:chOff x="-1014025" y="-964868"/>
            <a:chExt cx="10158024" cy="7826893"/>
          </a:xfrm>
        </p:grpSpPr>
        <p:sp>
          <p:nvSpPr>
            <p:cNvPr id="1296" name="Google Shape;1296;p55"/>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55"/>
          <p:cNvGrpSpPr/>
          <p:nvPr/>
        </p:nvGrpSpPr>
        <p:grpSpPr>
          <a:xfrm flipH="1">
            <a:off x="-2799911" y="4184068"/>
            <a:ext cx="3894036" cy="692436"/>
            <a:chOff x="5477439" y="1590790"/>
            <a:chExt cx="3894036" cy="692436"/>
          </a:xfrm>
        </p:grpSpPr>
        <p:grpSp>
          <p:nvGrpSpPr>
            <p:cNvPr id="1299" name="Google Shape;1299;p55"/>
            <p:cNvGrpSpPr/>
            <p:nvPr/>
          </p:nvGrpSpPr>
          <p:grpSpPr>
            <a:xfrm flipH="1">
              <a:off x="5803750" y="2180862"/>
              <a:ext cx="3070084" cy="102364"/>
              <a:chOff x="1779150" y="2604263"/>
              <a:chExt cx="3811875" cy="127113"/>
            </a:xfrm>
          </p:grpSpPr>
          <p:sp>
            <p:nvSpPr>
              <p:cNvPr id="1300" name="Google Shape;1300;p5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1" name="Google Shape;1301;p5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55"/>
            <p:cNvGrpSpPr/>
            <p:nvPr/>
          </p:nvGrpSpPr>
          <p:grpSpPr>
            <a:xfrm flipH="1">
              <a:off x="5898325" y="1789205"/>
              <a:ext cx="1567047" cy="45661"/>
              <a:chOff x="1754675" y="2566652"/>
              <a:chExt cx="1945675" cy="56700"/>
            </a:xfrm>
          </p:grpSpPr>
          <p:cxnSp>
            <p:nvCxnSpPr>
              <p:cNvPr id="1303" name="Google Shape;1303;p55"/>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04" name="Google Shape;1304;p55"/>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5"/>
            <p:cNvGrpSpPr/>
            <p:nvPr/>
          </p:nvGrpSpPr>
          <p:grpSpPr>
            <a:xfrm flipH="1">
              <a:off x="5477439" y="1987637"/>
              <a:ext cx="1561280" cy="136187"/>
              <a:chOff x="1754675" y="2824000"/>
              <a:chExt cx="4728285" cy="412439"/>
            </a:xfrm>
          </p:grpSpPr>
          <p:sp>
            <p:nvSpPr>
              <p:cNvPr id="1306" name="Google Shape;1306;p5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07" name="Google Shape;1307;p5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55"/>
            <p:cNvGrpSpPr/>
            <p:nvPr/>
          </p:nvGrpSpPr>
          <p:grpSpPr>
            <a:xfrm flipH="1">
              <a:off x="6361172" y="1590790"/>
              <a:ext cx="3010303" cy="45661"/>
              <a:chOff x="631564" y="2679979"/>
              <a:chExt cx="3737650" cy="56700"/>
            </a:xfrm>
          </p:grpSpPr>
          <p:cxnSp>
            <p:nvCxnSpPr>
              <p:cNvPr id="1309" name="Google Shape;1309;p55"/>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10" name="Google Shape;1310;p55"/>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1" name="Google Shape;1311;p55"/>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55"/>
          <p:cNvGrpSpPr/>
          <p:nvPr/>
        </p:nvGrpSpPr>
        <p:grpSpPr>
          <a:xfrm>
            <a:off x="-2689610" y="-2478031"/>
            <a:ext cx="13399307" cy="8256735"/>
            <a:chOff x="-2689610" y="-2478031"/>
            <a:chExt cx="13399307" cy="8256735"/>
          </a:xfrm>
        </p:grpSpPr>
        <p:sp>
          <p:nvSpPr>
            <p:cNvPr id="1313" name="Google Shape;1313;p55"/>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6" name="Shape 1316"/>
        <p:cNvGrpSpPr/>
        <p:nvPr/>
      </p:nvGrpSpPr>
      <p:grpSpPr>
        <a:xfrm>
          <a:off x="0" y="0"/>
          <a:ext cx="0" cy="0"/>
          <a:chOff x="0" y="0"/>
          <a:chExt cx="0" cy="0"/>
        </a:xfrm>
      </p:grpSpPr>
      <p:sp>
        <p:nvSpPr>
          <p:cNvPr id="1317" name="Google Shape;131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18" name="Google Shape;1318;p56"/>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9" name="Google Shape;1319;p56"/>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0" name="Google Shape;1320;p56"/>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1" name="Google Shape;1321;p56"/>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2" name="Google Shape;1322;p56"/>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3" name="Google Shape;1323;p56"/>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4" name="Google Shape;1324;p56"/>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5" name="Google Shape;1325;p56"/>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6" name="Google Shape;1326;p56"/>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7" name="Google Shape;1327;p56"/>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8" name="Google Shape;1328;p56"/>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9" name="Google Shape;1329;p56"/>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330" name="Google Shape;1330;p56"/>
          <p:cNvGrpSpPr/>
          <p:nvPr/>
        </p:nvGrpSpPr>
        <p:grpSpPr>
          <a:xfrm>
            <a:off x="-1764035" y="-2478031"/>
            <a:ext cx="10908034" cy="9340057"/>
            <a:chOff x="-1764035" y="-2478031"/>
            <a:chExt cx="10908034" cy="9340057"/>
          </a:xfrm>
        </p:grpSpPr>
        <p:sp>
          <p:nvSpPr>
            <p:cNvPr id="1331" name="Google Shape;1331;p56"/>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56"/>
          <p:cNvGrpSpPr/>
          <p:nvPr/>
        </p:nvGrpSpPr>
        <p:grpSpPr>
          <a:xfrm flipH="1" rot="10800000">
            <a:off x="8041939" y="144568"/>
            <a:ext cx="3894036" cy="692436"/>
            <a:chOff x="5477439" y="1590790"/>
            <a:chExt cx="3894036" cy="692436"/>
          </a:xfrm>
        </p:grpSpPr>
        <p:grpSp>
          <p:nvGrpSpPr>
            <p:cNvPr id="1334" name="Google Shape;1334;p56"/>
            <p:cNvGrpSpPr/>
            <p:nvPr/>
          </p:nvGrpSpPr>
          <p:grpSpPr>
            <a:xfrm flipH="1">
              <a:off x="5803750" y="2180862"/>
              <a:ext cx="3070084" cy="102364"/>
              <a:chOff x="1779150" y="2604263"/>
              <a:chExt cx="3811875" cy="127113"/>
            </a:xfrm>
          </p:grpSpPr>
          <p:sp>
            <p:nvSpPr>
              <p:cNvPr id="1335" name="Google Shape;1335;p5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36" name="Google Shape;1336;p5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56"/>
            <p:cNvGrpSpPr/>
            <p:nvPr/>
          </p:nvGrpSpPr>
          <p:grpSpPr>
            <a:xfrm flipH="1">
              <a:off x="5898325" y="1789205"/>
              <a:ext cx="1567047" cy="45661"/>
              <a:chOff x="1754675" y="2566652"/>
              <a:chExt cx="1945675" cy="56700"/>
            </a:xfrm>
          </p:grpSpPr>
          <p:cxnSp>
            <p:nvCxnSpPr>
              <p:cNvPr id="1338" name="Google Shape;1338;p5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39" name="Google Shape;1339;p5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56"/>
            <p:cNvGrpSpPr/>
            <p:nvPr/>
          </p:nvGrpSpPr>
          <p:grpSpPr>
            <a:xfrm flipH="1">
              <a:off x="5477439" y="1987637"/>
              <a:ext cx="1561280" cy="136187"/>
              <a:chOff x="1754675" y="2824000"/>
              <a:chExt cx="4728285" cy="412439"/>
            </a:xfrm>
          </p:grpSpPr>
          <p:sp>
            <p:nvSpPr>
              <p:cNvPr id="1341" name="Google Shape;1341;p5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42" name="Google Shape;1342;p5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6"/>
            <p:cNvGrpSpPr/>
            <p:nvPr/>
          </p:nvGrpSpPr>
          <p:grpSpPr>
            <a:xfrm flipH="1">
              <a:off x="6361172" y="1590790"/>
              <a:ext cx="3010303" cy="45661"/>
              <a:chOff x="631564" y="2679979"/>
              <a:chExt cx="3737650" cy="56700"/>
            </a:xfrm>
          </p:grpSpPr>
          <p:cxnSp>
            <p:nvCxnSpPr>
              <p:cNvPr id="1344" name="Google Shape;1344;p5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45" name="Google Shape;1345;p5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6" name="Google Shape;1346;p56"/>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56"/>
          <p:cNvGrpSpPr/>
          <p:nvPr/>
        </p:nvGrpSpPr>
        <p:grpSpPr>
          <a:xfrm>
            <a:off x="-1205775" y="-700418"/>
            <a:ext cx="11406422" cy="6958608"/>
            <a:chOff x="-1205775" y="-700418"/>
            <a:chExt cx="11406422" cy="6958608"/>
          </a:xfrm>
        </p:grpSpPr>
        <p:sp>
          <p:nvSpPr>
            <p:cNvPr id="1348" name="Google Shape;1348;p56"/>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51" name="Shape 1351"/>
        <p:cNvGrpSpPr/>
        <p:nvPr/>
      </p:nvGrpSpPr>
      <p:grpSpPr>
        <a:xfrm>
          <a:off x="0" y="0"/>
          <a:ext cx="0" cy="0"/>
          <a:chOff x="0" y="0"/>
          <a:chExt cx="0" cy="0"/>
        </a:xfrm>
      </p:grpSpPr>
      <p:grpSp>
        <p:nvGrpSpPr>
          <p:cNvPr id="1352" name="Google Shape;1352;p57"/>
          <p:cNvGrpSpPr/>
          <p:nvPr/>
        </p:nvGrpSpPr>
        <p:grpSpPr>
          <a:xfrm>
            <a:off x="-810334" y="-1436216"/>
            <a:ext cx="10049270" cy="7866187"/>
            <a:chOff x="-810334" y="-1436216"/>
            <a:chExt cx="10049270" cy="7866187"/>
          </a:xfrm>
        </p:grpSpPr>
        <p:sp>
          <p:nvSpPr>
            <p:cNvPr id="1353" name="Google Shape;1353;p57"/>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7"/>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7"/>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57"/>
          <p:cNvGrpSpPr/>
          <p:nvPr/>
        </p:nvGrpSpPr>
        <p:grpSpPr>
          <a:xfrm>
            <a:off x="-483963" y="343842"/>
            <a:ext cx="10364069" cy="4799653"/>
            <a:chOff x="-483963" y="343842"/>
            <a:chExt cx="10364069" cy="4799653"/>
          </a:xfrm>
        </p:grpSpPr>
        <p:sp>
          <p:nvSpPr>
            <p:cNvPr id="1357" name="Google Shape;1357;p57"/>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7"/>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7"/>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57"/>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7"/>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2" name="Google Shape;1362;p57"/>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3" name="Google Shape;1363;p57"/>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4" name="Google Shape;1364;p57"/>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5" name="Google Shape;1365;p57"/>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6" name="Google Shape;1366;p57"/>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367" name="Google Shape;1367;p57"/>
          <p:cNvGrpSpPr/>
          <p:nvPr/>
        </p:nvGrpSpPr>
        <p:grpSpPr>
          <a:xfrm>
            <a:off x="-955172" y="-1359417"/>
            <a:ext cx="11011936" cy="8170456"/>
            <a:chOff x="-955172" y="-1359417"/>
            <a:chExt cx="11011936" cy="8170456"/>
          </a:xfrm>
        </p:grpSpPr>
        <p:sp>
          <p:nvSpPr>
            <p:cNvPr id="1368" name="Google Shape;1368;p57"/>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7"/>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7"/>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7"/>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57"/>
          <p:cNvGrpSpPr/>
          <p:nvPr/>
        </p:nvGrpSpPr>
        <p:grpSpPr>
          <a:xfrm>
            <a:off x="-3334299" y="835002"/>
            <a:ext cx="14148600" cy="3523278"/>
            <a:chOff x="-3334299" y="835002"/>
            <a:chExt cx="14148600" cy="3523278"/>
          </a:xfrm>
        </p:grpSpPr>
        <p:grpSp>
          <p:nvGrpSpPr>
            <p:cNvPr id="1373" name="Google Shape;1373;p57"/>
            <p:cNvGrpSpPr/>
            <p:nvPr/>
          </p:nvGrpSpPr>
          <p:grpSpPr>
            <a:xfrm flipH="1">
              <a:off x="7517900" y="835002"/>
              <a:ext cx="3296400" cy="703085"/>
              <a:chOff x="-12" y="3628590"/>
              <a:chExt cx="3296400" cy="703085"/>
            </a:xfrm>
          </p:grpSpPr>
          <p:grpSp>
            <p:nvGrpSpPr>
              <p:cNvPr id="1374" name="Google Shape;1374;p57"/>
              <p:cNvGrpSpPr/>
              <p:nvPr/>
            </p:nvGrpSpPr>
            <p:grpSpPr>
              <a:xfrm>
                <a:off x="854867" y="3996692"/>
                <a:ext cx="1567047" cy="45661"/>
                <a:chOff x="1754675" y="2661275"/>
                <a:chExt cx="1945675" cy="56700"/>
              </a:xfrm>
            </p:grpSpPr>
            <p:cxnSp>
              <p:nvCxnSpPr>
                <p:cNvPr id="1375" name="Google Shape;1375;p5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76" name="Google Shape;1376;p5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57"/>
              <p:cNvGrpSpPr/>
              <p:nvPr/>
            </p:nvGrpSpPr>
            <p:grpSpPr>
              <a:xfrm>
                <a:off x="518420" y="4195487"/>
                <a:ext cx="1561280" cy="136187"/>
                <a:chOff x="1754675" y="2824000"/>
                <a:chExt cx="4728285" cy="412439"/>
              </a:xfrm>
            </p:grpSpPr>
            <p:sp>
              <p:nvSpPr>
                <p:cNvPr id="1378" name="Google Shape;1378;p5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79" name="Google Shape;1379;p5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57"/>
              <p:cNvGrpSpPr/>
              <p:nvPr/>
            </p:nvGrpSpPr>
            <p:grpSpPr>
              <a:xfrm>
                <a:off x="226304" y="3764887"/>
                <a:ext cx="3070084" cy="102364"/>
                <a:chOff x="1779150" y="2604263"/>
                <a:chExt cx="3811875" cy="127113"/>
              </a:xfrm>
            </p:grpSpPr>
            <p:sp>
              <p:nvSpPr>
                <p:cNvPr id="1381" name="Google Shape;1381;p5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82" name="Google Shape;1382;p5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57"/>
              <p:cNvGrpSpPr/>
              <p:nvPr/>
            </p:nvGrpSpPr>
            <p:grpSpPr>
              <a:xfrm>
                <a:off x="-12" y="3628590"/>
                <a:ext cx="3010303" cy="45661"/>
                <a:chOff x="1766900" y="2869225"/>
                <a:chExt cx="3737650" cy="56700"/>
              </a:xfrm>
            </p:grpSpPr>
            <p:cxnSp>
              <p:nvCxnSpPr>
                <p:cNvPr id="1384" name="Google Shape;1384;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85" name="Google Shape;1385;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6" name="Google Shape;1386;p57"/>
            <p:cNvGrpSpPr/>
            <p:nvPr/>
          </p:nvGrpSpPr>
          <p:grpSpPr>
            <a:xfrm flipH="1">
              <a:off x="-3334299" y="3816365"/>
              <a:ext cx="4555892" cy="541915"/>
              <a:chOff x="5950034" y="3380465"/>
              <a:chExt cx="4555892" cy="541915"/>
            </a:xfrm>
          </p:grpSpPr>
          <p:grpSp>
            <p:nvGrpSpPr>
              <p:cNvPr id="1387" name="Google Shape;1387;p57"/>
              <p:cNvGrpSpPr/>
              <p:nvPr/>
            </p:nvGrpSpPr>
            <p:grpSpPr>
              <a:xfrm rot="10800000">
                <a:off x="5950034" y="3380473"/>
                <a:ext cx="2877996" cy="223763"/>
                <a:chOff x="1748550" y="2064750"/>
                <a:chExt cx="3573375" cy="277863"/>
              </a:xfrm>
            </p:grpSpPr>
            <p:sp>
              <p:nvSpPr>
                <p:cNvPr id="1388" name="Google Shape;1388;p5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89" name="Google Shape;1389;p5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57"/>
              <p:cNvGrpSpPr/>
              <p:nvPr/>
            </p:nvGrpSpPr>
            <p:grpSpPr>
              <a:xfrm rot="10800000">
                <a:off x="6396949" y="3536010"/>
                <a:ext cx="2430997" cy="185534"/>
                <a:chOff x="1748547" y="1392116"/>
                <a:chExt cx="5911958" cy="451312"/>
              </a:xfrm>
            </p:grpSpPr>
            <p:sp>
              <p:nvSpPr>
                <p:cNvPr id="1391" name="Google Shape;1391;p5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92" name="Google Shape;1392;p5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7"/>
              <p:cNvGrpSpPr/>
              <p:nvPr/>
            </p:nvGrpSpPr>
            <p:grpSpPr>
              <a:xfrm rot="10800000">
                <a:off x="6906834" y="3876719"/>
                <a:ext cx="3140396" cy="45661"/>
                <a:chOff x="234768" y="1449263"/>
                <a:chExt cx="3899175" cy="56700"/>
              </a:xfrm>
            </p:grpSpPr>
            <p:cxnSp>
              <p:nvCxnSpPr>
                <p:cNvPr id="1394" name="Google Shape;1394;p57"/>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1395" name="Google Shape;1395;p57"/>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57"/>
              <p:cNvGrpSpPr/>
              <p:nvPr/>
            </p:nvGrpSpPr>
            <p:grpSpPr>
              <a:xfrm flipH="1">
                <a:off x="7495622" y="3380465"/>
                <a:ext cx="3010303" cy="45661"/>
                <a:chOff x="1766900" y="2869225"/>
                <a:chExt cx="3737650" cy="56700"/>
              </a:xfrm>
            </p:grpSpPr>
            <p:cxnSp>
              <p:nvCxnSpPr>
                <p:cNvPr id="1397" name="Google Shape;1397;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8" name="Google Shape;1398;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99" name="Google Shape;139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400" name="Shape 1400"/>
        <p:cNvGrpSpPr/>
        <p:nvPr/>
      </p:nvGrpSpPr>
      <p:grpSpPr>
        <a:xfrm>
          <a:off x="0" y="0"/>
          <a:ext cx="0" cy="0"/>
          <a:chOff x="0" y="0"/>
          <a:chExt cx="0" cy="0"/>
        </a:xfrm>
      </p:grpSpPr>
      <p:grpSp>
        <p:nvGrpSpPr>
          <p:cNvPr id="1401" name="Google Shape;1401;p58"/>
          <p:cNvGrpSpPr/>
          <p:nvPr/>
        </p:nvGrpSpPr>
        <p:grpSpPr>
          <a:xfrm flipH="1">
            <a:off x="-254387" y="-883043"/>
            <a:ext cx="10284849" cy="7556893"/>
            <a:chOff x="-1900475" y="-883043"/>
            <a:chExt cx="10284849" cy="7556893"/>
          </a:xfrm>
        </p:grpSpPr>
        <p:sp>
          <p:nvSpPr>
            <p:cNvPr id="1402" name="Google Shape;1402;p58"/>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3" name="Google Shape;1403;p58"/>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1404" name="Google Shape;1404;p58"/>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1405" name="Google Shape;1405;p58"/>
          <p:cNvGrpSpPr/>
          <p:nvPr/>
        </p:nvGrpSpPr>
        <p:grpSpPr>
          <a:xfrm>
            <a:off x="-1129385" y="-2478031"/>
            <a:ext cx="12010982" cy="8673260"/>
            <a:chOff x="-1129385" y="-2478031"/>
            <a:chExt cx="12010982" cy="8673260"/>
          </a:xfrm>
        </p:grpSpPr>
        <p:sp>
          <p:nvSpPr>
            <p:cNvPr id="1406" name="Google Shape;1406;p58"/>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7" name="Google Shape;1407;p58"/>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1408" name="Google Shape;1408;p58"/>
          <p:cNvGrpSpPr/>
          <p:nvPr/>
        </p:nvGrpSpPr>
        <p:grpSpPr>
          <a:xfrm>
            <a:off x="-1765037" y="118040"/>
            <a:ext cx="3296400" cy="703085"/>
            <a:chOff x="-12" y="3628590"/>
            <a:chExt cx="3296400" cy="703085"/>
          </a:xfrm>
        </p:grpSpPr>
        <p:grpSp>
          <p:nvGrpSpPr>
            <p:cNvPr id="1409" name="Google Shape;1409;p58"/>
            <p:cNvGrpSpPr/>
            <p:nvPr/>
          </p:nvGrpSpPr>
          <p:grpSpPr>
            <a:xfrm>
              <a:off x="854867" y="3996692"/>
              <a:ext cx="1567047" cy="45661"/>
              <a:chOff x="1754675" y="2661275"/>
              <a:chExt cx="1945675" cy="56700"/>
            </a:xfrm>
          </p:grpSpPr>
          <p:cxnSp>
            <p:nvCxnSpPr>
              <p:cNvPr id="1410" name="Google Shape;1410;p5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11" name="Google Shape;1411;p5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58"/>
            <p:cNvGrpSpPr/>
            <p:nvPr/>
          </p:nvGrpSpPr>
          <p:grpSpPr>
            <a:xfrm>
              <a:off x="518420" y="4195487"/>
              <a:ext cx="1561280" cy="136187"/>
              <a:chOff x="1754675" y="2824000"/>
              <a:chExt cx="4728285" cy="412439"/>
            </a:xfrm>
          </p:grpSpPr>
          <p:sp>
            <p:nvSpPr>
              <p:cNvPr id="1413" name="Google Shape;1413;p5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14" name="Google Shape;1414;p5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58"/>
            <p:cNvGrpSpPr/>
            <p:nvPr/>
          </p:nvGrpSpPr>
          <p:grpSpPr>
            <a:xfrm>
              <a:off x="226304" y="3764887"/>
              <a:ext cx="3070084" cy="102364"/>
              <a:chOff x="1779150" y="2604263"/>
              <a:chExt cx="3811875" cy="127113"/>
            </a:xfrm>
          </p:grpSpPr>
          <p:sp>
            <p:nvSpPr>
              <p:cNvPr id="1416" name="Google Shape;1416;p5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17" name="Google Shape;1417;p5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58"/>
            <p:cNvGrpSpPr/>
            <p:nvPr/>
          </p:nvGrpSpPr>
          <p:grpSpPr>
            <a:xfrm>
              <a:off x="-12" y="3628590"/>
              <a:ext cx="3010303" cy="45661"/>
              <a:chOff x="1766900" y="2869225"/>
              <a:chExt cx="3737650" cy="56700"/>
            </a:xfrm>
          </p:grpSpPr>
          <p:cxnSp>
            <p:nvCxnSpPr>
              <p:cNvPr id="1419" name="Google Shape;1419;p5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20" name="Google Shape;1420;p5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1" name="Google Shape;1421;p58"/>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2" name="Google Shape;1422;p58"/>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3" name="Google Shape;1423;p58"/>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4" name="Google Shape;1424;p58"/>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5" name="Google Shape;1425;p58"/>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6" name="Google Shape;1426;p58"/>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7" name="Google Shape;1427;p58"/>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8" name="Google Shape;1428;p58"/>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9" name="Google Shape;1429;p58"/>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30" name="Google Shape;1430;p58"/>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31" name="Google Shape;143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432" name="Shape 1432"/>
        <p:cNvGrpSpPr/>
        <p:nvPr/>
      </p:nvGrpSpPr>
      <p:grpSpPr>
        <a:xfrm>
          <a:off x="0" y="0"/>
          <a:ext cx="0" cy="0"/>
          <a:chOff x="0" y="0"/>
          <a:chExt cx="0" cy="0"/>
        </a:xfrm>
      </p:grpSpPr>
      <p:sp>
        <p:nvSpPr>
          <p:cNvPr id="1433" name="Google Shape;143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434" name="Google Shape;1434;p59"/>
          <p:cNvGrpSpPr/>
          <p:nvPr/>
        </p:nvGrpSpPr>
        <p:grpSpPr>
          <a:xfrm flipH="1" rot="10800000">
            <a:off x="7632084" y="158865"/>
            <a:ext cx="3010303" cy="380635"/>
            <a:chOff x="5446772" y="1743190"/>
            <a:chExt cx="3010303" cy="380635"/>
          </a:xfrm>
        </p:grpSpPr>
        <p:grpSp>
          <p:nvGrpSpPr>
            <p:cNvPr id="1435" name="Google Shape;1435;p59"/>
            <p:cNvGrpSpPr/>
            <p:nvPr/>
          </p:nvGrpSpPr>
          <p:grpSpPr>
            <a:xfrm flipH="1">
              <a:off x="5898325" y="1865405"/>
              <a:ext cx="1567047" cy="45661"/>
              <a:chOff x="1754675" y="2661275"/>
              <a:chExt cx="1945675" cy="56700"/>
            </a:xfrm>
          </p:grpSpPr>
          <p:cxnSp>
            <p:nvCxnSpPr>
              <p:cNvPr id="1436" name="Google Shape;1436;p5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37" name="Google Shape;1437;p5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59"/>
            <p:cNvGrpSpPr/>
            <p:nvPr/>
          </p:nvGrpSpPr>
          <p:grpSpPr>
            <a:xfrm flipH="1">
              <a:off x="5477439" y="1987637"/>
              <a:ext cx="1561280" cy="136187"/>
              <a:chOff x="1754675" y="2824000"/>
              <a:chExt cx="4728285" cy="412439"/>
            </a:xfrm>
          </p:grpSpPr>
          <p:sp>
            <p:nvSpPr>
              <p:cNvPr id="1439" name="Google Shape;1439;p5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40" name="Google Shape;1440;p5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59"/>
            <p:cNvGrpSpPr/>
            <p:nvPr/>
          </p:nvGrpSpPr>
          <p:grpSpPr>
            <a:xfrm flipH="1">
              <a:off x="5446772" y="1743190"/>
              <a:ext cx="3010303" cy="45661"/>
              <a:chOff x="1766900" y="2869225"/>
              <a:chExt cx="3737650" cy="56700"/>
            </a:xfrm>
          </p:grpSpPr>
          <p:cxnSp>
            <p:nvCxnSpPr>
              <p:cNvPr id="1442" name="Google Shape;1442;p5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43" name="Google Shape;1443;p5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4" name="Google Shape;1444;p59"/>
          <p:cNvGrpSpPr/>
          <p:nvPr/>
        </p:nvGrpSpPr>
        <p:grpSpPr>
          <a:xfrm>
            <a:off x="-201828" y="-265593"/>
            <a:ext cx="9294978" cy="6913322"/>
            <a:chOff x="-201828" y="-265593"/>
            <a:chExt cx="9294978" cy="6913322"/>
          </a:xfrm>
        </p:grpSpPr>
        <p:sp>
          <p:nvSpPr>
            <p:cNvPr id="1445" name="Google Shape;1445;p59"/>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59"/>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50" name="Shape 1450"/>
        <p:cNvGrpSpPr/>
        <p:nvPr/>
      </p:nvGrpSpPr>
      <p:grpSpPr>
        <a:xfrm>
          <a:off x="0" y="0"/>
          <a:ext cx="0" cy="0"/>
          <a:chOff x="0" y="0"/>
          <a:chExt cx="0" cy="0"/>
        </a:xfrm>
      </p:grpSpPr>
      <p:grpSp>
        <p:nvGrpSpPr>
          <p:cNvPr id="1451" name="Google Shape;1451;p60"/>
          <p:cNvGrpSpPr/>
          <p:nvPr/>
        </p:nvGrpSpPr>
        <p:grpSpPr>
          <a:xfrm>
            <a:off x="-1199871" y="-1359417"/>
            <a:ext cx="10183874" cy="7869675"/>
            <a:chOff x="-1199871" y="-1359417"/>
            <a:chExt cx="10183874" cy="7869675"/>
          </a:xfrm>
        </p:grpSpPr>
        <p:grpSp>
          <p:nvGrpSpPr>
            <p:cNvPr id="1452" name="Google Shape;1452;p60"/>
            <p:cNvGrpSpPr/>
            <p:nvPr/>
          </p:nvGrpSpPr>
          <p:grpSpPr>
            <a:xfrm>
              <a:off x="-955172" y="-1359417"/>
              <a:ext cx="9939175" cy="7789388"/>
              <a:chOff x="-955172" y="-1359417"/>
              <a:chExt cx="9939175" cy="7789388"/>
            </a:xfrm>
          </p:grpSpPr>
          <p:sp>
            <p:nvSpPr>
              <p:cNvPr id="1453" name="Google Shape;1453;p60"/>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60"/>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6" name="Google Shape;1456;p60"/>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7" name="Google Shape;1457;p60"/>
          <p:cNvGrpSpPr/>
          <p:nvPr/>
        </p:nvGrpSpPr>
        <p:grpSpPr>
          <a:xfrm flipH="1" rot="10800000">
            <a:off x="-1576500" y="4252465"/>
            <a:ext cx="3296400" cy="703085"/>
            <a:chOff x="-12" y="3628590"/>
            <a:chExt cx="3296400" cy="703085"/>
          </a:xfrm>
        </p:grpSpPr>
        <p:grpSp>
          <p:nvGrpSpPr>
            <p:cNvPr id="1458" name="Google Shape;1458;p60"/>
            <p:cNvGrpSpPr/>
            <p:nvPr/>
          </p:nvGrpSpPr>
          <p:grpSpPr>
            <a:xfrm>
              <a:off x="854867" y="3996692"/>
              <a:ext cx="1567047" cy="45661"/>
              <a:chOff x="1754675" y="2661275"/>
              <a:chExt cx="1945675" cy="56700"/>
            </a:xfrm>
          </p:grpSpPr>
          <p:cxnSp>
            <p:nvCxnSpPr>
              <p:cNvPr id="1459" name="Google Shape;1459;p6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60" name="Google Shape;1460;p6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60"/>
            <p:cNvGrpSpPr/>
            <p:nvPr/>
          </p:nvGrpSpPr>
          <p:grpSpPr>
            <a:xfrm>
              <a:off x="518420" y="4195487"/>
              <a:ext cx="1561280" cy="136187"/>
              <a:chOff x="1754675" y="2824000"/>
              <a:chExt cx="4728285" cy="412439"/>
            </a:xfrm>
          </p:grpSpPr>
          <p:sp>
            <p:nvSpPr>
              <p:cNvPr id="1462" name="Google Shape;1462;p6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63" name="Google Shape;1463;p6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60"/>
            <p:cNvGrpSpPr/>
            <p:nvPr/>
          </p:nvGrpSpPr>
          <p:grpSpPr>
            <a:xfrm>
              <a:off x="226304" y="3764887"/>
              <a:ext cx="3070084" cy="102364"/>
              <a:chOff x="1779150" y="2604263"/>
              <a:chExt cx="3811875" cy="127113"/>
            </a:xfrm>
          </p:grpSpPr>
          <p:sp>
            <p:nvSpPr>
              <p:cNvPr id="1465" name="Google Shape;1465;p6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66" name="Google Shape;1466;p6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60"/>
            <p:cNvGrpSpPr/>
            <p:nvPr/>
          </p:nvGrpSpPr>
          <p:grpSpPr>
            <a:xfrm>
              <a:off x="-12" y="3628590"/>
              <a:ext cx="3010303" cy="45661"/>
              <a:chOff x="1766900" y="2869225"/>
              <a:chExt cx="3737650" cy="56700"/>
            </a:xfrm>
          </p:grpSpPr>
          <p:cxnSp>
            <p:nvCxnSpPr>
              <p:cNvPr id="1468" name="Google Shape;1468;p6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69" name="Google Shape;1469;p6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0" name="Google Shape;1470;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1" name="Google Shape;1471;p60"/>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1473" name="Shape 1473"/>
        <p:cNvGrpSpPr/>
        <p:nvPr/>
      </p:nvGrpSpPr>
      <p:grpSpPr>
        <a:xfrm>
          <a:off x="0" y="0"/>
          <a:ext cx="0" cy="0"/>
          <a:chOff x="0" y="0"/>
          <a:chExt cx="0" cy="0"/>
        </a:xfrm>
      </p:grpSpPr>
      <p:sp>
        <p:nvSpPr>
          <p:cNvPr id="1474" name="Google Shape;147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5" name="Google Shape;1475;p61"/>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61"/>
          <p:cNvGrpSpPr/>
          <p:nvPr/>
        </p:nvGrpSpPr>
        <p:grpSpPr>
          <a:xfrm>
            <a:off x="-1690350" y="187965"/>
            <a:ext cx="3296400" cy="703085"/>
            <a:chOff x="-12" y="3628590"/>
            <a:chExt cx="3296400" cy="703085"/>
          </a:xfrm>
        </p:grpSpPr>
        <p:grpSp>
          <p:nvGrpSpPr>
            <p:cNvPr id="1478" name="Google Shape;1478;p61"/>
            <p:cNvGrpSpPr/>
            <p:nvPr/>
          </p:nvGrpSpPr>
          <p:grpSpPr>
            <a:xfrm>
              <a:off x="854867" y="3996692"/>
              <a:ext cx="1567047" cy="45661"/>
              <a:chOff x="1754675" y="2661275"/>
              <a:chExt cx="1945675" cy="56700"/>
            </a:xfrm>
          </p:grpSpPr>
          <p:cxnSp>
            <p:nvCxnSpPr>
              <p:cNvPr id="1479" name="Google Shape;1479;p6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80" name="Google Shape;1480;p6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61"/>
            <p:cNvGrpSpPr/>
            <p:nvPr/>
          </p:nvGrpSpPr>
          <p:grpSpPr>
            <a:xfrm>
              <a:off x="518420" y="4195487"/>
              <a:ext cx="1561280" cy="136187"/>
              <a:chOff x="1754675" y="2824000"/>
              <a:chExt cx="4728285" cy="412439"/>
            </a:xfrm>
          </p:grpSpPr>
          <p:sp>
            <p:nvSpPr>
              <p:cNvPr id="1482" name="Google Shape;1482;p6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83" name="Google Shape;1483;p6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61"/>
            <p:cNvGrpSpPr/>
            <p:nvPr/>
          </p:nvGrpSpPr>
          <p:grpSpPr>
            <a:xfrm>
              <a:off x="226304" y="3764887"/>
              <a:ext cx="3070084" cy="102364"/>
              <a:chOff x="1779150" y="2604263"/>
              <a:chExt cx="3811875" cy="127113"/>
            </a:xfrm>
          </p:grpSpPr>
          <p:sp>
            <p:nvSpPr>
              <p:cNvPr id="1485" name="Google Shape;1485;p6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86" name="Google Shape;1486;p6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61"/>
            <p:cNvGrpSpPr/>
            <p:nvPr/>
          </p:nvGrpSpPr>
          <p:grpSpPr>
            <a:xfrm>
              <a:off x="-12" y="3628590"/>
              <a:ext cx="3010303" cy="45661"/>
              <a:chOff x="1766900" y="2869225"/>
              <a:chExt cx="3737650" cy="56700"/>
            </a:xfrm>
          </p:grpSpPr>
          <p:cxnSp>
            <p:nvCxnSpPr>
              <p:cNvPr id="1488" name="Google Shape;1488;p6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89" name="Google Shape;1489;p6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0" name="Google Shape;1490;p61"/>
          <p:cNvGrpSpPr/>
          <p:nvPr/>
        </p:nvGrpSpPr>
        <p:grpSpPr>
          <a:xfrm>
            <a:off x="-2028096" y="-665229"/>
            <a:ext cx="5371751" cy="7430144"/>
            <a:chOff x="-2028096" y="-665229"/>
            <a:chExt cx="5371751" cy="7430144"/>
          </a:xfrm>
        </p:grpSpPr>
        <p:sp>
          <p:nvSpPr>
            <p:cNvPr id="1491" name="Google Shape;1491;p61"/>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1" name="Google Shape;121;p7"/>
          <p:cNvSpPr/>
          <p:nvPr>
            <p:ph idx="2" type="pic"/>
          </p:nvPr>
        </p:nvSpPr>
        <p:spPr>
          <a:xfrm>
            <a:off x="4393774" y="1379588"/>
            <a:ext cx="3903300" cy="3033600"/>
          </a:xfrm>
          <a:prstGeom prst="rect">
            <a:avLst/>
          </a:prstGeom>
          <a:noFill/>
          <a:ln>
            <a:noFill/>
          </a:ln>
        </p:spPr>
      </p:sp>
      <p:sp>
        <p:nvSpPr>
          <p:cNvPr id="122" name="Google Shape;122;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7"/>
          <p:cNvGrpSpPr/>
          <p:nvPr/>
        </p:nvGrpSpPr>
        <p:grpSpPr>
          <a:xfrm>
            <a:off x="645846" y="7"/>
            <a:ext cx="7230373" cy="5143500"/>
            <a:chOff x="645846" y="7"/>
            <a:chExt cx="7230373" cy="5143500"/>
          </a:xfrm>
        </p:grpSpPr>
        <p:sp>
          <p:nvSpPr>
            <p:cNvPr id="125" name="Google Shape;125;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7"/>
          <p:cNvGrpSpPr/>
          <p:nvPr/>
        </p:nvGrpSpPr>
        <p:grpSpPr>
          <a:xfrm>
            <a:off x="-1510053" y="314652"/>
            <a:ext cx="3296400" cy="703085"/>
            <a:chOff x="-12" y="3628590"/>
            <a:chExt cx="3296400" cy="703085"/>
          </a:xfrm>
        </p:grpSpPr>
        <p:grpSp>
          <p:nvGrpSpPr>
            <p:cNvPr id="128" name="Google Shape;128;p7"/>
            <p:cNvGrpSpPr/>
            <p:nvPr/>
          </p:nvGrpSpPr>
          <p:grpSpPr>
            <a:xfrm>
              <a:off x="854867" y="3996692"/>
              <a:ext cx="1567047" cy="45661"/>
              <a:chOff x="1754675" y="2661275"/>
              <a:chExt cx="1945675" cy="56700"/>
            </a:xfrm>
          </p:grpSpPr>
          <p:cxnSp>
            <p:nvCxnSpPr>
              <p:cNvPr id="129" name="Google Shape;129;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518420" y="4195487"/>
              <a:ext cx="1561280" cy="136187"/>
              <a:chOff x="1754675" y="2824000"/>
              <a:chExt cx="4728285" cy="412439"/>
            </a:xfrm>
          </p:grpSpPr>
          <p:sp>
            <p:nvSpPr>
              <p:cNvPr id="132" name="Google Shape;132;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3" name="Google Shape;133;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7"/>
            <p:cNvGrpSpPr/>
            <p:nvPr/>
          </p:nvGrpSpPr>
          <p:grpSpPr>
            <a:xfrm>
              <a:off x="226304" y="3764887"/>
              <a:ext cx="3070084" cy="102364"/>
              <a:chOff x="1779150" y="2604263"/>
              <a:chExt cx="3811875" cy="127113"/>
            </a:xfrm>
          </p:grpSpPr>
          <p:sp>
            <p:nvSpPr>
              <p:cNvPr id="135" name="Google Shape;135;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6" name="Google Shape;136;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7"/>
            <p:cNvGrpSpPr/>
            <p:nvPr/>
          </p:nvGrpSpPr>
          <p:grpSpPr>
            <a:xfrm>
              <a:off x="-12" y="3628590"/>
              <a:ext cx="3010303" cy="45661"/>
              <a:chOff x="1766900" y="2869225"/>
              <a:chExt cx="3737650" cy="56700"/>
            </a:xfrm>
          </p:grpSpPr>
          <p:cxnSp>
            <p:nvCxnSpPr>
              <p:cNvPr id="138" name="Google Shape;138;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 name="Google Shape;140;p7"/>
          <p:cNvGrpSpPr/>
          <p:nvPr/>
        </p:nvGrpSpPr>
        <p:grpSpPr>
          <a:xfrm>
            <a:off x="-1510039" y="-1589006"/>
            <a:ext cx="11920665" cy="7774731"/>
            <a:chOff x="-1510039" y="-1589006"/>
            <a:chExt cx="11920665" cy="7774731"/>
          </a:xfrm>
        </p:grpSpPr>
        <p:sp>
          <p:nvSpPr>
            <p:cNvPr id="141" name="Google Shape;141;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94" name="Shape 1494"/>
        <p:cNvGrpSpPr/>
        <p:nvPr/>
      </p:nvGrpSpPr>
      <p:grpSpPr>
        <a:xfrm>
          <a:off x="0" y="0"/>
          <a:ext cx="0" cy="0"/>
          <a:chOff x="0" y="0"/>
          <a:chExt cx="0" cy="0"/>
        </a:xfrm>
      </p:grpSpPr>
      <p:grpSp>
        <p:nvGrpSpPr>
          <p:cNvPr id="1495" name="Google Shape;1495;p62"/>
          <p:cNvGrpSpPr/>
          <p:nvPr/>
        </p:nvGrpSpPr>
        <p:grpSpPr>
          <a:xfrm>
            <a:off x="-1206796" y="-728442"/>
            <a:ext cx="11075673" cy="7393347"/>
            <a:chOff x="-1206796" y="-728442"/>
            <a:chExt cx="11075673" cy="7393347"/>
          </a:xfrm>
        </p:grpSpPr>
        <p:sp>
          <p:nvSpPr>
            <p:cNvPr id="1496" name="Google Shape;1496;p62"/>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62"/>
          <p:cNvGrpSpPr/>
          <p:nvPr/>
        </p:nvGrpSpPr>
        <p:grpSpPr>
          <a:xfrm>
            <a:off x="-460988" y="5"/>
            <a:ext cx="8180159" cy="5143491"/>
            <a:chOff x="-460988" y="5"/>
            <a:chExt cx="8180159" cy="5143491"/>
          </a:xfrm>
        </p:grpSpPr>
        <p:sp>
          <p:nvSpPr>
            <p:cNvPr id="1500" name="Google Shape;1500;p62"/>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62"/>
            <p:cNvGrpSpPr/>
            <p:nvPr/>
          </p:nvGrpSpPr>
          <p:grpSpPr>
            <a:xfrm>
              <a:off x="-460988" y="447730"/>
              <a:ext cx="7721994" cy="4695766"/>
              <a:chOff x="-460988" y="447730"/>
              <a:chExt cx="7721994" cy="4695766"/>
            </a:xfrm>
          </p:grpSpPr>
          <p:sp>
            <p:nvSpPr>
              <p:cNvPr id="1502" name="Google Shape;1502;p62"/>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62"/>
              <p:cNvGrpSpPr/>
              <p:nvPr/>
            </p:nvGrpSpPr>
            <p:grpSpPr>
              <a:xfrm>
                <a:off x="117004" y="4911501"/>
                <a:ext cx="7144003" cy="231995"/>
                <a:chOff x="117004" y="4911501"/>
                <a:chExt cx="7144003" cy="231995"/>
              </a:xfrm>
            </p:grpSpPr>
            <p:sp>
              <p:nvSpPr>
                <p:cNvPr id="1504" name="Google Shape;1504;p62"/>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6" name="Google Shape;1506;p62"/>
          <p:cNvGrpSpPr/>
          <p:nvPr/>
        </p:nvGrpSpPr>
        <p:grpSpPr>
          <a:xfrm>
            <a:off x="-1206808" y="-1311142"/>
            <a:ext cx="12598531" cy="8806268"/>
            <a:chOff x="-1206808" y="-1311142"/>
            <a:chExt cx="12598531" cy="8806268"/>
          </a:xfrm>
        </p:grpSpPr>
        <p:sp>
          <p:nvSpPr>
            <p:cNvPr id="1507" name="Google Shape;1507;p62"/>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1" name="Google Shape;1511;p62"/>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5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12" name="Google Shape;1512;p62"/>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13" name="Google Shape;1513;p6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1514" name="Google Shape;151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15" name="Shape 1515"/>
        <p:cNvGrpSpPr/>
        <p:nvPr/>
      </p:nvGrpSpPr>
      <p:grpSpPr>
        <a:xfrm>
          <a:off x="0" y="0"/>
          <a:ext cx="0" cy="0"/>
          <a:chOff x="0" y="0"/>
          <a:chExt cx="0" cy="0"/>
        </a:xfrm>
      </p:grpSpPr>
      <p:grpSp>
        <p:nvGrpSpPr>
          <p:cNvPr id="1516" name="Google Shape;1516;p63"/>
          <p:cNvGrpSpPr/>
          <p:nvPr/>
        </p:nvGrpSpPr>
        <p:grpSpPr>
          <a:xfrm rot="10800000">
            <a:off x="-1889528" y="158865"/>
            <a:ext cx="3010303" cy="380635"/>
            <a:chOff x="5446772" y="1743190"/>
            <a:chExt cx="3010303" cy="380635"/>
          </a:xfrm>
        </p:grpSpPr>
        <p:grpSp>
          <p:nvGrpSpPr>
            <p:cNvPr id="1517" name="Google Shape;1517;p63"/>
            <p:cNvGrpSpPr/>
            <p:nvPr/>
          </p:nvGrpSpPr>
          <p:grpSpPr>
            <a:xfrm flipH="1">
              <a:off x="5898325" y="1865405"/>
              <a:ext cx="1567047" cy="45661"/>
              <a:chOff x="1754675" y="2661275"/>
              <a:chExt cx="1945675" cy="56700"/>
            </a:xfrm>
          </p:grpSpPr>
          <p:cxnSp>
            <p:nvCxnSpPr>
              <p:cNvPr id="1518" name="Google Shape;1518;p6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19" name="Google Shape;1519;p6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63"/>
            <p:cNvGrpSpPr/>
            <p:nvPr/>
          </p:nvGrpSpPr>
          <p:grpSpPr>
            <a:xfrm flipH="1">
              <a:off x="5477439" y="1987637"/>
              <a:ext cx="1561280" cy="136187"/>
              <a:chOff x="1754675" y="2824000"/>
              <a:chExt cx="4728285" cy="412439"/>
            </a:xfrm>
          </p:grpSpPr>
          <p:sp>
            <p:nvSpPr>
              <p:cNvPr id="1521" name="Google Shape;1521;p6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22" name="Google Shape;1522;p6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63"/>
            <p:cNvGrpSpPr/>
            <p:nvPr/>
          </p:nvGrpSpPr>
          <p:grpSpPr>
            <a:xfrm flipH="1">
              <a:off x="5446772" y="1743190"/>
              <a:ext cx="3010303" cy="45661"/>
              <a:chOff x="1766900" y="2869225"/>
              <a:chExt cx="3737650" cy="56700"/>
            </a:xfrm>
          </p:grpSpPr>
          <p:cxnSp>
            <p:nvCxnSpPr>
              <p:cNvPr id="1524" name="Google Shape;1524;p6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25" name="Google Shape;1525;p6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6" name="Google Shape;1526;p63"/>
          <p:cNvGrpSpPr/>
          <p:nvPr/>
        </p:nvGrpSpPr>
        <p:grpSpPr>
          <a:xfrm flipH="1">
            <a:off x="1347409" y="-265593"/>
            <a:ext cx="9294978" cy="6913322"/>
            <a:chOff x="-201828" y="-265593"/>
            <a:chExt cx="9294978" cy="6913322"/>
          </a:xfrm>
        </p:grpSpPr>
        <p:sp>
          <p:nvSpPr>
            <p:cNvPr id="1527" name="Google Shape;1527;p63"/>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3"/>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63"/>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3"/>
          <p:cNvSpPr/>
          <p:nvPr/>
        </p:nvSpPr>
        <p:spPr>
          <a:xfrm flipH="1">
            <a:off x="-561112"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32" name="Shape 1532"/>
        <p:cNvGrpSpPr/>
        <p:nvPr/>
      </p:nvGrpSpPr>
      <p:grpSpPr>
        <a:xfrm>
          <a:off x="0" y="0"/>
          <a:ext cx="0" cy="0"/>
          <a:chOff x="0" y="0"/>
          <a:chExt cx="0" cy="0"/>
        </a:xfrm>
      </p:grpSpPr>
      <p:grpSp>
        <p:nvGrpSpPr>
          <p:cNvPr id="1533" name="Google Shape;1533;p64"/>
          <p:cNvGrpSpPr/>
          <p:nvPr/>
        </p:nvGrpSpPr>
        <p:grpSpPr>
          <a:xfrm flipH="1">
            <a:off x="-2028096" y="-1770656"/>
            <a:ext cx="4007050" cy="2363739"/>
            <a:chOff x="6549401" y="-1824231"/>
            <a:chExt cx="4007050" cy="2363739"/>
          </a:xfrm>
        </p:grpSpPr>
        <p:sp>
          <p:nvSpPr>
            <p:cNvPr id="1534" name="Google Shape;1534;p64"/>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64"/>
          <p:cNvGrpSpPr/>
          <p:nvPr/>
        </p:nvGrpSpPr>
        <p:grpSpPr>
          <a:xfrm flipH="1">
            <a:off x="7391104" y="241540"/>
            <a:ext cx="3296400" cy="703085"/>
            <a:chOff x="-12" y="3628590"/>
            <a:chExt cx="3296400" cy="703085"/>
          </a:xfrm>
        </p:grpSpPr>
        <p:grpSp>
          <p:nvGrpSpPr>
            <p:cNvPr id="1537" name="Google Shape;1537;p64"/>
            <p:cNvGrpSpPr/>
            <p:nvPr/>
          </p:nvGrpSpPr>
          <p:grpSpPr>
            <a:xfrm>
              <a:off x="854867" y="3996692"/>
              <a:ext cx="1567047" cy="45661"/>
              <a:chOff x="1754675" y="2661275"/>
              <a:chExt cx="1945675" cy="56700"/>
            </a:xfrm>
          </p:grpSpPr>
          <p:cxnSp>
            <p:nvCxnSpPr>
              <p:cNvPr id="1538" name="Google Shape;1538;p6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39" name="Google Shape;1539;p6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64"/>
            <p:cNvGrpSpPr/>
            <p:nvPr/>
          </p:nvGrpSpPr>
          <p:grpSpPr>
            <a:xfrm>
              <a:off x="518420" y="4195487"/>
              <a:ext cx="1561280" cy="136187"/>
              <a:chOff x="1754675" y="2824000"/>
              <a:chExt cx="4728285" cy="412439"/>
            </a:xfrm>
          </p:grpSpPr>
          <p:sp>
            <p:nvSpPr>
              <p:cNvPr id="1541" name="Google Shape;1541;p6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42" name="Google Shape;1542;p6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64"/>
            <p:cNvGrpSpPr/>
            <p:nvPr/>
          </p:nvGrpSpPr>
          <p:grpSpPr>
            <a:xfrm>
              <a:off x="226304" y="3764887"/>
              <a:ext cx="3070084" cy="102364"/>
              <a:chOff x="1779150" y="2604263"/>
              <a:chExt cx="3811875" cy="127113"/>
            </a:xfrm>
          </p:grpSpPr>
          <p:sp>
            <p:nvSpPr>
              <p:cNvPr id="1544" name="Google Shape;1544;p6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45" name="Google Shape;1545;p6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64"/>
            <p:cNvGrpSpPr/>
            <p:nvPr/>
          </p:nvGrpSpPr>
          <p:grpSpPr>
            <a:xfrm>
              <a:off x="-12" y="3628590"/>
              <a:ext cx="3010303" cy="45661"/>
              <a:chOff x="1766900" y="2869225"/>
              <a:chExt cx="3737650" cy="56700"/>
            </a:xfrm>
          </p:grpSpPr>
          <p:cxnSp>
            <p:nvCxnSpPr>
              <p:cNvPr id="1547" name="Google Shape;1547;p6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48" name="Google Shape;1548;p6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64"/>
          <p:cNvGrpSpPr/>
          <p:nvPr/>
        </p:nvGrpSpPr>
        <p:grpSpPr>
          <a:xfrm flipH="1">
            <a:off x="-1341650" y="-685669"/>
            <a:ext cx="10751988" cy="7671703"/>
            <a:chOff x="-881984" y="-739244"/>
            <a:chExt cx="10751988" cy="7671703"/>
          </a:xfrm>
        </p:grpSpPr>
        <p:sp>
          <p:nvSpPr>
            <p:cNvPr id="1550" name="Google Shape;1550;p64"/>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4"/>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64"/>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grpSp>
        <p:nvGrpSpPr>
          <p:cNvPr id="145" name="Google Shape;145;p8"/>
          <p:cNvGrpSpPr/>
          <p:nvPr/>
        </p:nvGrpSpPr>
        <p:grpSpPr>
          <a:xfrm>
            <a:off x="-10" y="-1009617"/>
            <a:ext cx="9640083" cy="7443072"/>
            <a:chOff x="-10" y="-1009617"/>
            <a:chExt cx="9640083" cy="7443072"/>
          </a:xfrm>
        </p:grpSpPr>
        <p:sp>
          <p:nvSpPr>
            <p:cNvPr id="146" name="Google Shape;146;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8"/>
          <p:cNvGrpSpPr/>
          <p:nvPr/>
        </p:nvGrpSpPr>
        <p:grpSpPr>
          <a:xfrm>
            <a:off x="2503206" y="5"/>
            <a:ext cx="7007334" cy="4699016"/>
            <a:chOff x="2503206" y="5"/>
            <a:chExt cx="7007334" cy="4699016"/>
          </a:xfrm>
        </p:grpSpPr>
        <p:grpSp>
          <p:nvGrpSpPr>
            <p:cNvPr id="150" name="Google Shape;150;p8"/>
            <p:cNvGrpSpPr/>
            <p:nvPr/>
          </p:nvGrpSpPr>
          <p:grpSpPr>
            <a:xfrm>
              <a:off x="2503206" y="5"/>
              <a:ext cx="5597879" cy="4699016"/>
              <a:chOff x="2503206" y="5"/>
              <a:chExt cx="5597879" cy="4699016"/>
            </a:xfrm>
          </p:grpSpPr>
          <p:sp>
            <p:nvSpPr>
              <p:cNvPr id="151" name="Google Shape;151;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7937781" y="5"/>
              <a:ext cx="1572759" cy="183531"/>
              <a:chOff x="7937781" y="5"/>
              <a:chExt cx="1572759" cy="183531"/>
            </a:xfrm>
          </p:grpSpPr>
          <p:sp>
            <p:nvSpPr>
              <p:cNvPr id="154" name="Google Shape;154;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 name="Google Shape;156;p8"/>
          <p:cNvGrpSpPr/>
          <p:nvPr/>
        </p:nvGrpSpPr>
        <p:grpSpPr>
          <a:xfrm>
            <a:off x="-1320285" y="-2292139"/>
            <a:ext cx="12455532" cy="9684964"/>
            <a:chOff x="-1320285" y="-2292139"/>
            <a:chExt cx="12455532" cy="9684964"/>
          </a:xfrm>
        </p:grpSpPr>
        <p:sp>
          <p:nvSpPr>
            <p:cNvPr id="157" name="Google Shape;157;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1" name="Google Shape;161;p8"/>
          <p:cNvGrpSpPr/>
          <p:nvPr/>
        </p:nvGrpSpPr>
        <p:grpSpPr>
          <a:xfrm>
            <a:off x="-1892403" y="831971"/>
            <a:ext cx="12928869" cy="3635055"/>
            <a:chOff x="-1892403" y="831971"/>
            <a:chExt cx="12928869" cy="3635055"/>
          </a:xfrm>
        </p:grpSpPr>
        <p:grpSp>
          <p:nvGrpSpPr>
            <p:cNvPr id="162" name="Google Shape;162;p8"/>
            <p:cNvGrpSpPr/>
            <p:nvPr/>
          </p:nvGrpSpPr>
          <p:grpSpPr>
            <a:xfrm flipH="1">
              <a:off x="7436679" y="831971"/>
              <a:ext cx="3599787" cy="1044104"/>
              <a:chOff x="-1431671" y="656496"/>
              <a:chExt cx="3599787" cy="1044104"/>
            </a:xfrm>
          </p:grpSpPr>
          <p:grpSp>
            <p:nvGrpSpPr>
              <p:cNvPr id="163" name="Google Shape;163;p8"/>
              <p:cNvGrpSpPr/>
              <p:nvPr/>
            </p:nvGrpSpPr>
            <p:grpSpPr>
              <a:xfrm>
                <a:off x="-368508" y="1432892"/>
                <a:ext cx="1567047" cy="45661"/>
                <a:chOff x="1754675" y="2661275"/>
                <a:chExt cx="1945675" cy="56700"/>
              </a:xfrm>
            </p:grpSpPr>
            <p:cxnSp>
              <p:nvCxnSpPr>
                <p:cNvPr id="164" name="Google Shape;164;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766480" y="1564412"/>
                <a:ext cx="1561280" cy="136187"/>
                <a:chOff x="1754675" y="2824000"/>
                <a:chExt cx="4728285" cy="412439"/>
              </a:xfrm>
            </p:grpSpPr>
            <p:sp>
              <p:nvSpPr>
                <p:cNvPr id="167" name="Google Shape;167;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8" name="Google Shape;168;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8"/>
              <p:cNvGrpSpPr/>
              <p:nvPr/>
            </p:nvGrpSpPr>
            <p:grpSpPr>
              <a:xfrm>
                <a:off x="-1431671" y="1201087"/>
                <a:ext cx="3070084" cy="102364"/>
                <a:chOff x="1779150" y="2604263"/>
                <a:chExt cx="3811875" cy="127113"/>
              </a:xfrm>
            </p:grpSpPr>
            <p:sp>
              <p:nvSpPr>
                <p:cNvPr id="170" name="Google Shape;170;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1" name="Google Shape;171;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a:off x="-856941" y="773805"/>
                <a:ext cx="2877996" cy="223763"/>
                <a:chOff x="1748550" y="2064750"/>
                <a:chExt cx="3573375" cy="277863"/>
              </a:xfrm>
            </p:grpSpPr>
            <p:sp>
              <p:nvSpPr>
                <p:cNvPr id="173" name="Google Shape;173;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74" name="Google Shape;174;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56882" y="656496"/>
                <a:ext cx="2430997" cy="185534"/>
                <a:chOff x="1748547" y="1392116"/>
                <a:chExt cx="5911958" cy="451312"/>
              </a:xfrm>
            </p:grpSpPr>
            <p:sp>
              <p:nvSpPr>
                <p:cNvPr id="176" name="Google Shape;176;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a:off x="-842187" y="1064790"/>
                <a:ext cx="3010303" cy="45661"/>
                <a:chOff x="1766900" y="2869225"/>
                <a:chExt cx="3737650" cy="56700"/>
              </a:xfrm>
            </p:grpSpPr>
            <p:cxnSp>
              <p:nvCxnSpPr>
                <p:cNvPr id="179" name="Google Shape;179;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 name="Google Shape;181;p8"/>
            <p:cNvGrpSpPr/>
            <p:nvPr/>
          </p:nvGrpSpPr>
          <p:grpSpPr>
            <a:xfrm>
              <a:off x="-1892403" y="3926990"/>
              <a:ext cx="3427062" cy="540036"/>
              <a:chOff x="-1366378" y="3596340"/>
              <a:chExt cx="3427062" cy="540036"/>
            </a:xfrm>
          </p:grpSpPr>
          <p:grpSp>
            <p:nvGrpSpPr>
              <p:cNvPr id="182" name="Google Shape;182;p8"/>
              <p:cNvGrpSpPr/>
              <p:nvPr/>
            </p:nvGrpSpPr>
            <p:grpSpPr>
              <a:xfrm>
                <a:off x="-1366378" y="4034012"/>
                <a:ext cx="3070084" cy="102364"/>
                <a:chOff x="1779150" y="2604263"/>
                <a:chExt cx="3811875" cy="127113"/>
              </a:xfrm>
            </p:grpSpPr>
            <p:sp>
              <p:nvSpPr>
                <p:cNvPr id="183" name="Google Shape;18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949619" y="3596340"/>
                <a:ext cx="3010303" cy="380635"/>
                <a:chOff x="5446772" y="1743190"/>
                <a:chExt cx="3010303" cy="380635"/>
              </a:xfrm>
            </p:grpSpPr>
            <p:grpSp>
              <p:nvGrpSpPr>
                <p:cNvPr id="186" name="Google Shape;186;p8"/>
                <p:cNvGrpSpPr/>
                <p:nvPr/>
              </p:nvGrpSpPr>
              <p:grpSpPr>
                <a:xfrm flipH="1">
                  <a:off x="5898325" y="1865405"/>
                  <a:ext cx="1567047" cy="45661"/>
                  <a:chOff x="1754675" y="2661275"/>
                  <a:chExt cx="1945675" cy="56700"/>
                </a:xfrm>
              </p:grpSpPr>
              <p:cxnSp>
                <p:nvCxnSpPr>
                  <p:cNvPr id="187" name="Google Shape;18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flipH="1">
                  <a:off x="5477439" y="1987637"/>
                  <a:ext cx="1561280" cy="136187"/>
                  <a:chOff x="1754675" y="2824000"/>
                  <a:chExt cx="4728285" cy="412439"/>
                </a:xfrm>
              </p:grpSpPr>
              <p:sp>
                <p:nvSpPr>
                  <p:cNvPr id="190" name="Google Shape;19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91" name="Google Shape;19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8"/>
                <p:cNvGrpSpPr/>
                <p:nvPr/>
              </p:nvGrpSpPr>
              <p:grpSpPr>
                <a:xfrm flipH="1">
                  <a:off x="5446772" y="1743190"/>
                  <a:ext cx="3010303" cy="45661"/>
                  <a:chOff x="1766900" y="2869225"/>
                  <a:chExt cx="3737650" cy="56700"/>
                </a:xfrm>
              </p:grpSpPr>
              <p:cxnSp>
                <p:nvCxnSpPr>
                  <p:cNvPr id="193" name="Google Shape;193;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95" name="Google Shape;19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grpSp>
        <p:nvGrpSpPr>
          <p:cNvPr id="197" name="Google Shape;197;p9"/>
          <p:cNvGrpSpPr/>
          <p:nvPr/>
        </p:nvGrpSpPr>
        <p:grpSpPr>
          <a:xfrm>
            <a:off x="-427509" y="-1247071"/>
            <a:ext cx="9750025" cy="7678774"/>
            <a:chOff x="-427509" y="-1247071"/>
            <a:chExt cx="9750025" cy="7678774"/>
          </a:xfrm>
        </p:grpSpPr>
        <p:sp>
          <p:nvSpPr>
            <p:cNvPr id="198" name="Google Shape;198;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2" name="Google Shape;202;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3" name="Google Shape;203;p9"/>
          <p:cNvGrpSpPr/>
          <p:nvPr/>
        </p:nvGrpSpPr>
        <p:grpSpPr>
          <a:xfrm>
            <a:off x="-427494" y="7"/>
            <a:ext cx="9851067" cy="5168274"/>
            <a:chOff x="-427494" y="7"/>
            <a:chExt cx="9851067" cy="5168274"/>
          </a:xfrm>
        </p:grpSpPr>
        <p:sp>
          <p:nvSpPr>
            <p:cNvPr id="204" name="Google Shape;204;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9"/>
          <p:cNvGrpSpPr/>
          <p:nvPr/>
        </p:nvGrpSpPr>
        <p:grpSpPr>
          <a:xfrm>
            <a:off x="-591414" y="-2175664"/>
            <a:ext cx="11258111" cy="9004879"/>
            <a:chOff x="-591414" y="-2175664"/>
            <a:chExt cx="11258111" cy="9004879"/>
          </a:xfrm>
        </p:grpSpPr>
        <p:grpSp>
          <p:nvGrpSpPr>
            <p:cNvPr id="209" name="Google Shape;209;p9"/>
            <p:cNvGrpSpPr/>
            <p:nvPr/>
          </p:nvGrpSpPr>
          <p:grpSpPr>
            <a:xfrm flipH="1">
              <a:off x="4314168" y="4744700"/>
              <a:ext cx="5712041" cy="2084515"/>
              <a:chOff x="0" y="4530625"/>
              <a:chExt cx="5712041" cy="2084515"/>
            </a:xfrm>
          </p:grpSpPr>
          <p:sp>
            <p:nvSpPr>
              <p:cNvPr id="210" name="Google Shape;210;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9"/>
            <p:cNvGrpSpPr/>
            <p:nvPr/>
          </p:nvGrpSpPr>
          <p:grpSpPr>
            <a:xfrm flipH="1">
              <a:off x="-501963" y="4669800"/>
              <a:ext cx="3820522" cy="1537408"/>
              <a:chOff x="5741325" y="4455725"/>
              <a:chExt cx="3820522" cy="1537408"/>
            </a:xfrm>
          </p:grpSpPr>
          <p:sp>
            <p:nvSpPr>
              <p:cNvPr id="215" name="Google Shape;215;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10"/>
          <p:cNvSpPr/>
          <p:nvPr>
            <p:ph idx="2" type="pic"/>
          </p:nvPr>
        </p:nvSpPr>
        <p:spPr>
          <a:xfrm>
            <a:off x="0" y="0"/>
            <a:ext cx="9144000" cy="5143500"/>
          </a:xfrm>
          <a:prstGeom prst="rect">
            <a:avLst/>
          </a:prstGeom>
          <a:noFill/>
          <a:ln>
            <a:noFill/>
          </a:ln>
        </p:spPr>
      </p:sp>
      <p:sp>
        <p:nvSpPr>
          <p:cNvPr id="220" name="Google Shape;22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221" name="Google Shape;22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2.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80" name="Shape 780"/>
        <p:cNvGrpSpPr/>
        <p:nvPr/>
      </p:nvGrpSpPr>
      <p:grpSpPr>
        <a:xfrm>
          <a:off x="0" y="0"/>
          <a:ext cx="0" cy="0"/>
          <a:chOff x="0" y="0"/>
          <a:chExt cx="0" cy="0"/>
        </a:xfrm>
      </p:grpSpPr>
      <p:sp>
        <p:nvSpPr>
          <p:cNvPr id="781" name="Google Shape;781;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82" name="Google Shape;782;p3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783" name="Google Shape;783;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DATA606-Capstone-Project/devpay-insights" TargetMode="External"/><Relationship Id="rId4" Type="http://schemas.openxmlformats.org/officeDocument/2006/relationships/hyperlink" Target="https://github.com/DATA606-Capstone-Project/devpay-insigh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26.xml"/><Relationship Id="rId3" Type="http://schemas.openxmlformats.org/officeDocument/2006/relationships/hyperlink" Target="https://www.bls.gov/oes/special-requests/oesm24all.zip" TargetMode="External"/><Relationship Id="rId4" Type="http://schemas.openxmlformats.org/officeDocument/2006/relationships/hyperlink" Target="https://www.bls.gov/oes/special-requests/oesm24all.zip" TargetMode="External"/><Relationship Id="rId5" Type="http://schemas.openxmlformats.org/officeDocument/2006/relationships/hyperlink" Target="https://survey.stackoverflow.co/datasets/stack-overflow-developer-survey-2024.zip" TargetMode="External"/><Relationship Id="rId6" Type="http://schemas.openxmlformats.org/officeDocument/2006/relationships/hyperlink" Target="https://survey.stackoverflow.co/datasets/stack-overflow-developer-survey-2024.zip"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bls.gov/oes/special-requests/oesm24all.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65"/>
          <p:cNvSpPr txBox="1"/>
          <p:nvPr>
            <p:ph idx="1" type="subTitle"/>
          </p:nvPr>
        </p:nvSpPr>
        <p:spPr>
          <a:xfrm>
            <a:off x="1394250" y="2870975"/>
            <a:ext cx="6355500" cy="104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Team A</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Dereck Román Rosario</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latin typeface="Playfair Display"/>
                <a:ea typeface="Playfair Display"/>
                <a:cs typeface="Playfair Display"/>
                <a:sym typeface="Playfair Display"/>
              </a:rPr>
              <a:t>Simran Shah</a:t>
            </a:r>
            <a:endParaRPr sz="14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Gelareh Vakili</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p:txBody>
      </p:sp>
      <p:sp>
        <p:nvSpPr>
          <p:cNvPr id="1560" name="Google Shape;1560;p65"/>
          <p:cNvSpPr txBox="1"/>
          <p:nvPr>
            <p:ph type="ctrTitle"/>
          </p:nvPr>
        </p:nvSpPr>
        <p:spPr>
          <a:xfrm>
            <a:off x="1019325" y="1432275"/>
            <a:ext cx="7357800" cy="12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Predicting Tech Salaries: A Data-Driven Analysis of U.S. Labor Statistics</a:t>
            </a:r>
            <a:endParaRPr sz="2800"/>
          </a:p>
        </p:txBody>
      </p:sp>
      <p:grpSp>
        <p:nvGrpSpPr>
          <p:cNvPr id="1561" name="Google Shape;1561;p65"/>
          <p:cNvGrpSpPr/>
          <p:nvPr/>
        </p:nvGrpSpPr>
        <p:grpSpPr>
          <a:xfrm rot="10800000">
            <a:off x="6662200" y="3637323"/>
            <a:ext cx="3537150" cy="626797"/>
            <a:chOff x="1199232" y="2120038"/>
            <a:chExt cx="4391793" cy="778340"/>
          </a:xfrm>
        </p:grpSpPr>
        <p:grpSp>
          <p:nvGrpSpPr>
            <p:cNvPr id="1562" name="Google Shape;1562;p65"/>
            <p:cNvGrpSpPr/>
            <p:nvPr/>
          </p:nvGrpSpPr>
          <p:grpSpPr>
            <a:xfrm>
              <a:off x="2227732" y="2577138"/>
              <a:ext cx="1945675" cy="56700"/>
              <a:chOff x="2227732" y="2661275"/>
              <a:chExt cx="1945675" cy="56700"/>
            </a:xfrm>
          </p:grpSpPr>
          <p:cxnSp>
            <p:nvCxnSpPr>
              <p:cNvPr id="1563" name="Google Shape;1563;p65"/>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64" name="Google Shape;1564;p65"/>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65"/>
            <p:cNvGrpSpPr/>
            <p:nvPr/>
          </p:nvGrpSpPr>
          <p:grpSpPr>
            <a:xfrm>
              <a:off x="1943838" y="2729277"/>
              <a:ext cx="1938597" cy="169100"/>
              <a:chOff x="2216194" y="2593212"/>
              <a:chExt cx="4728285" cy="412439"/>
            </a:xfrm>
          </p:grpSpPr>
          <p:sp>
            <p:nvSpPr>
              <p:cNvPr id="1566" name="Google Shape;1566;p65"/>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67" name="Google Shape;1567;p65"/>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65"/>
            <p:cNvGrpSpPr/>
            <p:nvPr/>
          </p:nvGrpSpPr>
          <p:grpSpPr>
            <a:xfrm>
              <a:off x="1779150" y="2289288"/>
              <a:ext cx="3811875" cy="127113"/>
              <a:chOff x="1779150" y="2604263"/>
              <a:chExt cx="3811875" cy="127113"/>
            </a:xfrm>
          </p:grpSpPr>
          <p:sp>
            <p:nvSpPr>
              <p:cNvPr id="1569" name="Google Shape;1569;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70" name="Google Shape;1570;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65"/>
            <p:cNvGrpSpPr/>
            <p:nvPr/>
          </p:nvGrpSpPr>
          <p:grpSpPr>
            <a:xfrm>
              <a:off x="1199232" y="2120038"/>
              <a:ext cx="3737650" cy="56700"/>
              <a:chOff x="1199232" y="2869225"/>
              <a:chExt cx="3737650" cy="56700"/>
            </a:xfrm>
          </p:grpSpPr>
          <p:cxnSp>
            <p:nvCxnSpPr>
              <p:cNvPr id="1572" name="Google Shape;1572;p65"/>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73" name="Google Shape;1573;p65"/>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4" name="Google Shape;1574;p65"/>
          <p:cNvGrpSpPr/>
          <p:nvPr/>
        </p:nvGrpSpPr>
        <p:grpSpPr>
          <a:xfrm>
            <a:off x="-1696246" y="967896"/>
            <a:ext cx="3599787" cy="1044104"/>
            <a:chOff x="-1431671" y="656496"/>
            <a:chExt cx="3599787" cy="1044104"/>
          </a:xfrm>
        </p:grpSpPr>
        <p:grpSp>
          <p:nvGrpSpPr>
            <p:cNvPr id="1575" name="Google Shape;1575;p65"/>
            <p:cNvGrpSpPr/>
            <p:nvPr/>
          </p:nvGrpSpPr>
          <p:grpSpPr>
            <a:xfrm>
              <a:off x="-368508" y="1432892"/>
              <a:ext cx="1567047" cy="45661"/>
              <a:chOff x="1754675" y="2661275"/>
              <a:chExt cx="1945675" cy="56700"/>
            </a:xfrm>
          </p:grpSpPr>
          <p:cxnSp>
            <p:nvCxnSpPr>
              <p:cNvPr id="1576" name="Google Shape;1576;p6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77" name="Google Shape;1577;p6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65"/>
            <p:cNvGrpSpPr/>
            <p:nvPr/>
          </p:nvGrpSpPr>
          <p:grpSpPr>
            <a:xfrm>
              <a:off x="-766480" y="1564412"/>
              <a:ext cx="1561280" cy="136187"/>
              <a:chOff x="1754675" y="2824000"/>
              <a:chExt cx="4728285" cy="412439"/>
            </a:xfrm>
          </p:grpSpPr>
          <p:sp>
            <p:nvSpPr>
              <p:cNvPr id="1579" name="Google Shape;1579;p6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80" name="Google Shape;1580;p6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65"/>
            <p:cNvGrpSpPr/>
            <p:nvPr/>
          </p:nvGrpSpPr>
          <p:grpSpPr>
            <a:xfrm>
              <a:off x="-1431671" y="1201087"/>
              <a:ext cx="3070084" cy="102364"/>
              <a:chOff x="1779150" y="2604263"/>
              <a:chExt cx="3811875" cy="127113"/>
            </a:xfrm>
          </p:grpSpPr>
          <p:sp>
            <p:nvSpPr>
              <p:cNvPr id="1582" name="Google Shape;1582;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83" name="Google Shape;1583;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65"/>
            <p:cNvGrpSpPr/>
            <p:nvPr/>
          </p:nvGrpSpPr>
          <p:grpSpPr>
            <a:xfrm>
              <a:off x="-856941" y="773805"/>
              <a:ext cx="2877996" cy="223763"/>
              <a:chOff x="1748550" y="2064750"/>
              <a:chExt cx="3573375" cy="277863"/>
            </a:xfrm>
          </p:grpSpPr>
          <p:sp>
            <p:nvSpPr>
              <p:cNvPr id="1585" name="Google Shape;1585;p6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86" name="Google Shape;1586;p6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65"/>
            <p:cNvGrpSpPr/>
            <p:nvPr/>
          </p:nvGrpSpPr>
          <p:grpSpPr>
            <a:xfrm>
              <a:off x="-856882" y="656496"/>
              <a:ext cx="2430997" cy="185534"/>
              <a:chOff x="1748547" y="1392116"/>
              <a:chExt cx="5911958" cy="451312"/>
            </a:xfrm>
          </p:grpSpPr>
          <p:sp>
            <p:nvSpPr>
              <p:cNvPr id="1588" name="Google Shape;1588;p6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89" name="Google Shape;1589;p6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65"/>
            <p:cNvGrpSpPr/>
            <p:nvPr/>
          </p:nvGrpSpPr>
          <p:grpSpPr>
            <a:xfrm>
              <a:off x="-842187" y="1064790"/>
              <a:ext cx="3010303" cy="45661"/>
              <a:chOff x="1766900" y="2869225"/>
              <a:chExt cx="3737650" cy="56700"/>
            </a:xfrm>
          </p:grpSpPr>
          <p:cxnSp>
            <p:nvCxnSpPr>
              <p:cNvPr id="1591" name="Google Shape;1591;p6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92" name="Google Shape;1592;p6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3" name="Google Shape;1593;p65"/>
          <p:cNvSpPr txBox="1"/>
          <p:nvPr/>
        </p:nvSpPr>
        <p:spPr>
          <a:xfrm>
            <a:off x="3318900" y="967900"/>
            <a:ext cx="2595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DATA 606: Capstone Project</a:t>
            </a:r>
            <a:endParaRPr sz="1200">
              <a:solidFill>
                <a:schemeClr val="dk1"/>
              </a:solidFill>
              <a:latin typeface="Poppins"/>
              <a:ea typeface="Poppins"/>
              <a:cs typeface="Poppins"/>
              <a:sym typeface="Poppins"/>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Summer 2025- Dr. Unal Sakoglu</a:t>
            </a:r>
            <a:endParaRPr sz="12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3" name="Shape 1743"/>
        <p:cNvGrpSpPr/>
        <p:nvPr/>
      </p:nvGrpSpPr>
      <p:grpSpPr>
        <a:xfrm>
          <a:off x="0" y="0"/>
          <a:ext cx="0" cy="0"/>
          <a:chOff x="0" y="0"/>
          <a:chExt cx="0" cy="0"/>
        </a:xfrm>
      </p:grpSpPr>
      <p:sp>
        <p:nvSpPr>
          <p:cNvPr id="1744" name="Google Shape;1744;p7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45" name="Google Shape;1745;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6" name="Google Shape;1746;p74"/>
          <p:cNvSpPr txBox="1"/>
          <p:nvPr/>
        </p:nvSpPr>
        <p:spPr>
          <a:xfrm>
            <a:off x="1038150" y="1017725"/>
            <a:ext cx="69444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After Cleaning: </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before cleaning: 29</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after cleaning: 29</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KDE plot, before and after cleaning was plotted, the shape and range of the distribution remain consistent, confirming that we did not lose valuable salary insights during the cleaning process.</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latin typeface="Playfair Display"/>
              <a:ea typeface="Playfair Display"/>
              <a:cs typeface="Playfair Display"/>
              <a:sym typeface="Playfair Display"/>
            </a:endParaRPr>
          </a:p>
        </p:txBody>
      </p:sp>
      <p:pic>
        <p:nvPicPr>
          <p:cNvPr id="1747" name="Google Shape;1747;p74" title="download.png"/>
          <p:cNvPicPr preferRelativeResize="0"/>
          <p:nvPr/>
        </p:nvPicPr>
        <p:blipFill>
          <a:blip r:embed="rId3">
            <a:alphaModFix/>
          </a:blip>
          <a:stretch>
            <a:fillRect/>
          </a:stretch>
        </p:blipFill>
        <p:spPr>
          <a:xfrm>
            <a:off x="2486475" y="2686675"/>
            <a:ext cx="4171051" cy="231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1" name="Shape 1751"/>
        <p:cNvGrpSpPr/>
        <p:nvPr/>
      </p:nvGrpSpPr>
      <p:grpSpPr>
        <a:xfrm>
          <a:off x="0" y="0"/>
          <a:ext cx="0" cy="0"/>
          <a:chOff x="0" y="0"/>
          <a:chExt cx="0" cy="0"/>
        </a:xfrm>
      </p:grpSpPr>
      <p:sp>
        <p:nvSpPr>
          <p:cNvPr id="1752" name="Google Shape;1752;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Preparing the BLS OEWS Dataset for Modeling</a:t>
            </a:r>
            <a:endParaRPr sz="2400"/>
          </a:p>
        </p:txBody>
      </p:sp>
      <p:sp>
        <p:nvSpPr>
          <p:cNvPr id="1753" name="Google Shape;1753;p75"/>
          <p:cNvSpPr txBox="1"/>
          <p:nvPr>
            <p:ph idx="1" type="subTitle"/>
          </p:nvPr>
        </p:nvSpPr>
        <p:spPr>
          <a:xfrm>
            <a:off x="713225" y="1071950"/>
            <a:ext cx="7710900" cy="35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Handling Missing Values: </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Columns with 100% missing values were removed</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Sparse features were reviewed for possible aggregation</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Null checks and percentage summaries were performed across all features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100">
                <a:solidFill>
                  <a:srgbClr val="000000"/>
                </a:solidFill>
                <a:latin typeface="Playfair Display"/>
                <a:ea typeface="Playfair Display"/>
                <a:cs typeface="Playfair Display"/>
                <a:sym typeface="Playfair Display"/>
              </a:rPr>
              <a:t>Missing Value Heatmap</a:t>
            </a:r>
            <a:br>
              <a:rPr b="1"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To assess data quality, we visualized missing values across all columns in the filtered tech dataset. The heatmap reveals that most key features (occupation, region, salary, employment) are well-populated, with only a few columns requiring further review or removal. This step ensured that we proceeded with a clean and reliable dataset for analysis and modeling.</a:t>
            </a:r>
            <a:endParaRPr sz="11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
        <p:nvSpPr>
          <p:cNvPr id="1754" name="Google Shape;1754;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5" name="Google Shape;1755;p75"/>
          <p:cNvPicPr preferRelativeResize="0"/>
          <p:nvPr/>
        </p:nvPicPr>
        <p:blipFill rotWithShape="1">
          <a:blip r:embed="rId3">
            <a:alphaModFix/>
          </a:blip>
          <a:srcRect b="16554" l="22277" r="19236" t="30638"/>
          <a:stretch/>
        </p:blipFill>
        <p:spPr>
          <a:xfrm>
            <a:off x="2464850" y="3055225"/>
            <a:ext cx="3785323" cy="19625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Preparing the BLS OEWS Dataset for Modeling</a:t>
            </a:r>
            <a:endParaRPr sz="2400"/>
          </a:p>
        </p:txBody>
      </p:sp>
      <p:sp>
        <p:nvSpPr>
          <p:cNvPr id="1761" name="Google Shape;1761;p76"/>
          <p:cNvSpPr txBox="1"/>
          <p:nvPr>
            <p:ph idx="1" type="subTitle"/>
          </p:nvPr>
        </p:nvSpPr>
        <p:spPr>
          <a:xfrm>
            <a:off x="713225" y="1071950"/>
            <a:ext cx="7710900" cy="286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0000"/>
                </a:solidFill>
                <a:latin typeface="Playfair Display"/>
                <a:ea typeface="Playfair Display"/>
                <a:cs typeface="Playfair Display"/>
                <a:sym typeface="Playfair Display"/>
              </a:rPr>
              <a:t>Feature Selection</a:t>
            </a:r>
            <a:r>
              <a:rPr lang="en">
                <a:solidFill>
                  <a:srgbClr val="000000"/>
                </a:solidFill>
                <a:latin typeface="Playfair Display"/>
                <a:ea typeface="Playfair Display"/>
                <a:cs typeface="Playfair Display"/>
                <a:sym typeface="Playfair Display"/>
              </a:rPr>
              <a:t>:</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Kept modeling-relevant fields: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OCC_TITLE</a:t>
            </a:r>
            <a:r>
              <a:rPr lang="en">
                <a:solidFill>
                  <a:srgbClr val="000000"/>
                </a:solidFill>
                <a:latin typeface="Playfair Display"/>
                <a:ea typeface="Playfair Display"/>
                <a:cs typeface="Playfair Display"/>
                <a:sym typeface="Playfair Display"/>
              </a:rPr>
              <a:t> (occupation)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AREA_TITLE</a:t>
            </a:r>
            <a:r>
              <a:rPr lang="en">
                <a:solidFill>
                  <a:srgbClr val="000000"/>
                </a:solidFill>
                <a:latin typeface="Playfair Display"/>
                <a:ea typeface="Playfair Display"/>
                <a:cs typeface="Playfair Display"/>
                <a:sym typeface="Playfair Display"/>
              </a:rPr>
              <a:t> (location)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NAICS_TITLE</a:t>
            </a:r>
            <a:r>
              <a:rPr lang="en">
                <a:solidFill>
                  <a:srgbClr val="000000"/>
                </a:solidFill>
                <a:latin typeface="Playfair Display"/>
                <a:ea typeface="Playfair Display"/>
                <a:cs typeface="Playfair Display"/>
                <a:sym typeface="Playfair Display"/>
              </a:rPr>
              <a:t> (industry)</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TOT_EMP</a:t>
            </a:r>
            <a:r>
              <a:rPr lang="en">
                <a:solidFill>
                  <a:srgbClr val="000000"/>
                </a:solidFill>
                <a:latin typeface="Playfair Display"/>
                <a:ea typeface="Playfair Display"/>
                <a:cs typeface="Playfair Display"/>
                <a:sym typeface="Playfair Display"/>
              </a:rPr>
              <a:t> (employment count)</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A_MEDIAN</a:t>
            </a:r>
            <a:r>
              <a:rPr lang="en">
                <a:solidFill>
                  <a:srgbClr val="000000"/>
                </a:solidFill>
                <a:latin typeface="Playfair Display"/>
                <a:ea typeface="Playfair Display"/>
                <a:cs typeface="Playfair Display"/>
                <a:sym typeface="Playfair Display"/>
              </a:rPr>
              <a:t> / </a:t>
            </a:r>
            <a:r>
              <a:rPr lang="en">
                <a:solidFill>
                  <a:srgbClr val="188038"/>
                </a:solidFill>
                <a:latin typeface="Playfair Display"/>
                <a:ea typeface="Playfair Display"/>
                <a:cs typeface="Playfair Display"/>
                <a:sym typeface="Playfair Display"/>
              </a:rPr>
              <a:t>A_MEAN</a:t>
            </a:r>
            <a:r>
              <a:rPr lang="en">
                <a:solidFill>
                  <a:srgbClr val="000000"/>
                </a:solidFill>
                <a:latin typeface="Playfair Display"/>
                <a:ea typeface="Playfair Display"/>
                <a:cs typeface="Playfair Display"/>
                <a:sym typeface="Playfair Display"/>
              </a:rPr>
              <a:t> (target variables)</a:t>
            </a:r>
            <a:br>
              <a:rPr lang="en">
                <a:solidFill>
                  <a:srgbClr val="000000"/>
                </a:solidFill>
                <a:latin typeface="Playfair Display"/>
                <a:ea typeface="Playfair Display"/>
                <a:cs typeface="Playfair Display"/>
                <a:sym typeface="Playfair Display"/>
              </a:rPr>
            </a:b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Prepared categorical variables for encoding:</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Grouped overly specific titles into broader categories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Reserved space for encoding via one-hot or label methods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b="1">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latin typeface="Playfair Display"/>
              <a:ea typeface="Playfair Display"/>
              <a:cs typeface="Playfair Display"/>
              <a:sym typeface="Playfair Display"/>
            </a:endParaRPr>
          </a:p>
        </p:txBody>
      </p:sp>
      <p:sp>
        <p:nvSpPr>
          <p:cNvPr id="1762" name="Google Shape;1762;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63" name="Google Shape;1763;p76"/>
          <p:cNvGrpSpPr/>
          <p:nvPr/>
        </p:nvGrpSpPr>
        <p:grpSpPr>
          <a:xfrm rot="-5400000">
            <a:off x="5276722" y="2000603"/>
            <a:ext cx="2932581" cy="1142275"/>
            <a:chOff x="1808063" y="4294338"/>
            <a:chExt cx="3370782" cy="721817"/>
          </a:xfrm>
        </p:grpSpPr>
        <p:sp>
          <p:nvSpPr>
            <p:cNvPr id="1764" name="Google Shape;1764;p76"/>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5" name="Google Shape;1765;p76"/>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6" name="Google Shape;1766;p76"/>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7" name="Google Shape;1767;p76"/>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8" name="Google Shape;1768;p76"/>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9" name="Google Shape;1769;p76"/>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70" name="Google Shape;1770;p76"/>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71" name="Google Shape;1771;p76"/>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72" name="Google Shape;1772;p76"/>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73" name="Google Shape;1773;p76"/>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7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Exploring Tech Salary &amp; Employment Patterns</a:t>
            </a:r>
            <a:endParaRPr sz="2400"/>
          </a:p>
        </p:txBody>
      </p:sp>
      <p:sp>
        <p:nvSpPr>
          <p:cNvPr id="1779" name="Google Shape;1779;p77"/>
          <p:cNvSpPr txBox="1"/>
          <p:nvPr>
            <p:ph idx="1" type="subTitle"/>
          </p:nvPr>
        </p:nvSpPr>
        <p:spPr>
          <a:xfrm>
            <a:off x="954900" y="1269601"/>
            <a:ext cx="3201000" cy="28812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
                <a:latin typeface="Playfair Display"/>
                <a:ea typeface="Playfair Display"/>
                <a:cs typeface="Playfair Display"/>
                <a:sym typeface="Playfair Display"/>
              </a:rPr>
              <a:t>Cleaned dataset used to analyze salary trends across U.S. tech occupations and regions</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a:latin typeface="Playfair Display"/>
                <a:ea typeface="Playfair Display"/>
                <a:cs typeface="Playfair Display"/>
                <a:sym typeface="Playfair Display"/>
              </a:rPr>
              <a:t>Visualized distributions, correlations, and regional disparities</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a:latin typeface="Playfair Display"/>
                <a:ea typeface="Playfair Display"/>
                <a:cs typeface="Playfair Display"/>
                <a:sym typeface="Playfair Display"/>
              </a:rPr>
              <a:t>Confirmed strong linear relationships between wage fields (e.g., A_MEAN, A_MEDIAN)</a:t>
            </a:r>
            <a:br>
              <a:rPr lang="en">
                <a:latin typeface="Playfair Display"/>
                <a:ea typeface="Playfair Display"/>
                <a:cs typeface="Playfair Display"/>
                <a:sym typeface="Playfair Display"/>
              </a:rPr>
            </a:br>
            <a:endParaRPr>
              <a:latin typeface="Playfair Display"/>
              <a:ea typeface="Playfair Display"/>
              <a:cs typeface="Playfair Display"/>
              <a:sym typeface="Playfair Display"/>
            </a:endParaRPr>
          </a:p>
        </p:txBody>
      </p:sp>
      <p:sp>
        <p:nvSpPr>
          <p:cNvPr id="1780" name="Google Shape;1780;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1" name="Google Shape;1781;p77"/>
          <p:cNvPicPr preferRelativeResize="0"/>
          <p:nvPr/>
        </p:nvPicPr>
        <p:blipFill rotWithShape="1">
          <a:blip r:embed="rId3">
            <a:alphaModFix/>
          </a:blip>
          <a:srcRect b="987" l="20417" r="26892" t="21294"/>
          <a:stretch/>
        </p:blipFill>
        <p:spPr>
          <a:xfrm>
            <a:off x="4394750" y="1095975"/>
            <a:ext cx="4366301" cy="34615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7" name="Google Shape;1787;p78"/>
          <p:cNvPicPr preferRelativeResize="0"/>
          <p:nvPr/>
        </p:nvPicPr>
        <p:blipFill rotWithShape="1">
          <a:blip r:embed="rId3">
            <a:alphaModFix/>
          </a:blip>
          <a:srcRect b="4877" l="20384" r="19323" t="37195"/>
          <a:stretch/>
        </p:blipFill>
        <p:spPr>
          <a:xfrm>
            <a:off x="1404537" y="936050"/>
            <a:ext cx="6334925" cy="3271399"/>
          </a:xfrm>
          <a:prstGeom prst="rect">
            <a:avLst/>
          </a:prstGeom>
          <a:noFill/>
          <a:ln>
            <a:noFill/>
          </a:ln>
        </p:spPr>
      </p:pic>
      <p:sp>
        <p:nvSpPr>
          <p:cNvPr id="1788" name="Google Shape;1788;p78"/>
          <p:cNvSpPr txBox="1"/>
          <p:nvPr/>
        </p:nvSpPr>
        <p:spPr>
          <a:xfrm>
            <a:off x="1367250" y="303825"/>
            <a:ext cx="6261300" cy="520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900">
                <a:latin typeface="Poppins"/>
                <a:ea typeface="Poppins"/>
                <a:cs typeface="Poppins"/>
                <a:sym typeface="Poppins"/>
              </a:rPr>
              <a:t>Distribution of Tech Occupation Median Wages</a:t>
            </a:r>
            <a:endParaRPr b="1" sz="2000">
              <a:solidFill>
                <a:schemeClr val="dk1"/>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2" name="Shape 1792"/>
        <p:cNvGrpSpPr/>
        <p:nvPr/>
      </p:nvGrpSpPr>
      <p:grpSpPr>
        <a:xfrm>
          <a:off x="0" y="0"/>
          <a:ext cx="0" cy="0"/>
          <a:chOff x="0" y="0"/>
          <a:chExt cx="0" cy="0"/>
        </a:xfrm>
      </p:grpSpPr>
      <p:sp>
        <p:nvSpPr>
          <p:cNvPr id="1793" name="Google Shape;1793;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94" name="Google Shape;1794;p79" title="newplot.png"/>
          <p:cNvPicPr preferRelativeResize="0"/>
          <p:nvPr/>
        </p:nvPicPr>
        <p:blipFill>
          <a:blip r:embed="rId3">
            <a:alphaModFix/>
          </a:blip>
          <a:stretch>
            <a:fillRect/>
          </a:stretch>
        </p:blipFill>
        <p:spPr>
          <a:xfrm>
            <a:off x="828413" y="1008962"/>
            <a:ext cx="7487175" cy="3125576"/>
          </a:xfrm>
          <a:prstGeom prst="rect">
            <a:avLst/>
          </a:prstGeom>
          <a:noFill/>
          <a:ln>
            <a:noFill/>
          </a:ln>
        </p:spPr>
      </p:pic>
      <p:sp>
        <p:nvSpPr>
          <p:cNvPr id="1795" name="Google Shape;1795;p79"/>
          <p:cNvSpPr txBox="1"/>
          <p:nvPr/>
        </p:nvSpPr>
        <p:spPr>
          <a:xfrm>
            <a:off x="1605975" y="271275"/>
            <a:ext cx="6066000" cy="61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Poppins"/>
                <a:ea typeface="Poppins"/>
                <a:cs typeface="Poppins"/>
                <a:sym typeface="Poppins"/>
              </a:rPr>
              <a:t>Average Tech Salaries by State</a:t>
            </a:r>
            <a:endParaRPr b="1" sz="2600">
              <a:solidFill>
                <a:schemeClr val="dk1"/>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01" name="Google Shape;1801;p80"/>
          <p:cNvPicPr preferRelativeResize="0"/>
          <p:nvPr/>
        </p:nvPicPr>
        <p:blipFill rotWithShape="1">
          <a:blip r:embed="rId3">
            <a:alphaModFix/>
          </a:blip>
          <a:srcRect b="6103" l="22430" r="19128" t="32187"/>
          <a:stretch/>
        </p:blipFill>
        <p:spPr>
          <a:xfrm>
            <a:off x="1395974" y="769126"/>
            <a:ext cx="6352075" cy="3605251"/>
          </a:xfrm>
          <a:prstGeom prst="rect">
            <a:avLst/>
          </a:prstGeom>
          <a:noFill/>
          <a:ln>
            <a:noFill/>
          </a:ln>
        </p:spPr>
      </p:pic>
      <p:sp>
        <p:nvSpPr>
          <p:cNvPr id="1802" name="Google Shape;1802;p80"/>
          <p:cNvSpPr txBox="1"/>
          <p:nvPr/>
        </p:nvSpPr>
        <p:spPr>
          <a:xfrm>
            <a:off x="1605975" y="184475"/>
            <a:ext cx="6174300" cy="54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Poppins"/>
                <a:ea typeface="Poppins"/>
                <a:cs typeface="Poppins"/>
                <a:sym typeface="Poppins"/>
              </a:rPr>
              <a:t>Top 10 Tech Occupations by Salary &amp; Employment</a:t>
            </a:r>
            <a:endParaRPr b="1" sz="1800">
              <a:solidFill>
                <a:schemeClr val="dk1"/>
              </a:solidFill>
              <a:latin typeface="Poppins"/>
              <a:ea typeface="Poppins"/>
              <a:cs typeface="Poppins"/>
              <a:sym typeface="Poppi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6" name="Shape 1806"/>
        <p:cNvGrpSpPr/>
        <p:nvPr/>
      </p:nvGrpSpPr>
      <p:grpSpPr>
        <a:xfrm>
          <a:off x="0" y="0"/>
          <a:ext cx="0" cy="0"/>
          <a:chOff x="0" y="0"/>
          <a:chExt cx="0" cy="0"/>
        </a:xfrm>
      </p:grpSpPr>
      <p:sp>
        <p:nvSpPr>
          <p:cNvPr id="1807" name="Google Shape;1807;p8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Approach and Training Process</a:t>
            </a:r>
            <a:endParaRPr/>
          </a:p>
        </p:txBody>
      </p:sp>
      <p:sp>
        <p:nvSpPr>
          <p:cNvPr id="1808" name="Google Shape;1808;p81"/>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Training: 70%</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Validation: 15%</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Testing: 15%</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809" name="Google Shape;180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10" name="Google Shape;1810;p81"/>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(annual median wage)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Ridge Regression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Random Forest Regressor</a:t>
            </a:r>
            <a:endParaRPr sz="11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
        <p:nvSpPr>
          <p:cNvPr id="1811" name="Google Shape;1811;p81"/>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Playfair Display"/>
                <a:ea typeface="Playfair Display"/>
                <a:cs typeface="Playfair Display"/>
                <a:sym typeface="Playfair Display"/>
              </a:rPr>
              <a:t>Encoded:</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TOT_EMP</a:t>
            </a:r>
            <a:endParaRPr>
              <a:latin typeface="Playfair Display"/>
              <a:ea typeface="Playfair Display"/>
              <a:cs typeface="Playfair Display"/>
              <a:sym typeface="Playfair Display"/>
            </a:endParaRPr>
          </a:p>
        </p:txBody>
      </p:sp>
      <p:sp>
        <p:nvSpPr>
          <p:cNvPr id="1812" name="Google Shape;1812;p81"/>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One-hot for categorical features</a:t>
            </a:r>
            <a:endParaRPr>
              <a:latin typeface="Playfair Display"/>
              <a:ea typeface="Playfair Display"/>
              <a:cs typeface="Playfair Display"/>
              <a:sym typeface="Playfair Display"/>
            </a:endParaRPr>
          </a:p>
        </p:txBody>
      </p:sp>
      <p:sp>
        <p:nvSpPr>
          <p:cNvPr id="1813" name="Google Shape;1813;p81"/>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Target variable &amp; Models Trained</a:t>
            </a:r>
            <a:endParaRPr sz="1200"/>
          </a:p>
        </p:txBody>
      </p:sp>
      <p:sp>
        <p:nvSpPr>
          <p:cNvPr id="1814" name="Google Shape;1814;p81"/>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Data split</a:t>
            </a:r>
            <a:endParaRPr sz="1300"/>
          </a:p>
        </p:txBody>
      </p:sp>
      <p:sp>
        <p:nvSpPr>
          <p:cNvPr id="1815" name="Google Shape;1815;p81"/>
          <p:cNvSpPr txBox="1"/>
          <p:nvPr>
            <p:ph idx="7" type="subTitle"/>
          </p:nvPr>
        </p:nvSpPr>
        <p:spPr>
          <a:xfrm>
            <a:off x="5210851" y="1455550"/>
            <a:ext cx="2811000" cy="37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Features used</a:t>
            </a:r>
            <a:endParaRPr sz="1500"/>
          </a:p>
        </p:txBody>
      </p:sp>
      <p:sp>
        <p:nvSpPr>
          <p:cNvPr id="1816" name="Google Shape;1816;p81"/>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Feature encoding</a:t>
            </a:r>
            <a:endParaRPr sz="1500"/>
          </a:p>
        </p:txBody>
      </p:sp>
      <p:grpSp>
        <p:nvGrpSpPr>
          <p:cNvPr id="1817" name="Google Shape;1817;p81"/>
          <p:cNvGrpSpPr/>
          <p:nvPr/>
        </p:nvGrpSpPr>
        <p:grpSpPr>
          <a:xfrm>
            <a:off x="1365704" y="1464520"/>
            <a:ext cx="359154" cy="359154"/>
            <a:chOff x="-46772025" y="2701925"/>
            <a:chExt cx="300900" cy="300900"/>
          </a:xfrm>
        </p:grpSpPr>
        <p:sp>
          <p:nvSpPr>
            <p:cNvPr id="1818" name="Google Shape;1818;p81"/>
            <p:cNvSpPr/>
            <p:nvPr/>
          </p:nvSpPr>
          <p:spPr>
            <a:xfrm>
              <a:off x="-46647575" y="2826375"/>
              <a:ext cx="53575" cy="53575"/>
            </a:xfrm>
            <a:custGeom>
              <a:rect b="b" l="l" r="r" t="t"/>
              <a:pathLst>
                <a:path extrusionOk="0" h="2143" w="2143">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81"/>
            <p:cNvSpPr/>
            <p:nvPr/>
          </p:nvSpPr>
          <p:spPr>
            <a:xfrm>
              <a:off x="-46772025" y="2701925"/>
              <a:ext cx="300900" cy="300900"/>
            </a:xfrm>
            <a:custGeom>
              <a:rect b="b" l="l" r="r" t="t"/>
              <a:pathLst>
                <a:path extrusionOk="0" h="12036" w="12036">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0" name="Google Shape;1820;p81"/>
          <p:cNvSpPr/>
          <p:nvPr/>
        </p:nvSpPr>
        <p:spPr>
          <a:xfrm>
            <a:off x="1330936" y="3049450"/>
            <a:ext cx="358199" cy="358199"/>
          </a:xfrm>
          <a:custGeom>
            <a:rect b="b" l="l" r="r" t="t"/>
            <a:pathLst>
              <a:path extrusionOk="0" h="12004" w="12004">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1" name="Google Shape;1821;p81"/>
          <p:cNvGrpSpPr/>
          <p:nvPr/>
        </p:nvGrpSpPr>
        <p:grpSpPr>
          <a:xfrm>
            <a:off x="4852685" y="1464985"/>
            <a:ext cx="358199" cy="358229"/>
            <a:chOff x="-50154850" y="2316775"/>
            <a:chExt cx="300100" cy="300125"/>
          </a:xfrm>
        </p:grpSpPr>
        <p:sp>
          <p:nvSpPr>
            <p:cNvPr id="1822" name="Google Shape;1822;p81"/>
            <p:cNvSpPr/>
            <p:nvPr/>
          </p:nvSpPr>
          <p:spPr>
            <a:xfrm>
              <a:off x="-50154850" y="2316775"/>
              <a:ext cx="300100" cy="300125"/>
            </a:xfrm>
            <a:custGeom>
              <a:rect b="b" l="l" r="r" t="t"/>
              <a:pathLst>
                <a:path extrusionOk="0" h="12005" w="12004">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81"/>
            <p:cNvSpPr/>
            <p:nvPr/>
          </p:nvSpPr>
          <p:spPr>
            <a:xfrm>
              <a:off x="-50083975" y="2368775"/>
              <a:ext cx="158325" cy="193775"/>
            </a:xfrm>
            <a:custGeom>
              <a:rect b="b" l="l" r="r" t="t"/>
              <a:pathLst>
                <a:path extrusionOk="0" h="7751" w="6333">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4" name="Google Shape;1824;p81"/>
          <p:cNvGrpSpPr/>
          <p:nvPr/>
        </p:nvGrpSpPr>
        <p:grpSpPr>
          <a:xfrm>
            <a:off x="4852661" y="3102147"/>
            <a:ext cx="358229" cy="314961"/>
            <a:chOff x="-45664625" y="2352225"/>
            <a:chExt cx="300125" cy="263875"/>
          </a:xfrm>
        </p:grpSpPr>
        <p:sp>
          <p:nvSpPr>
            <p:cNvPr id="1825" name="Google Shape;1825;p81"/>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81"/>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81"/>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81"/>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81"/>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81"/>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81"/>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82"/>
          <p:cNvSpPr txBox="1"/>
          <p:nvPr>
            <p:ph type="title"/>
          </p:nvPr>
        </p:nvSpPr>
        <p:spPr>
          <a:xfrm>
            <a:off x="1419900" y="366075"/>
            <a:ext cx="63042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Performance &amp; Comparison</a:t>
            </a:r>
            <a:endParaRPr/>
          </a:p>
        </p:txBody>
      </p:sp>
      <p:sp>
        <p:nvSpPr>
          <p:cNvPr id="1837" name="Google Shape;1837;p82"/>
          <p:cNvSpPr txBox="1"/>
          <p:nvPr>
            <p:ph idx="1" type="subTitle"/>
          </p:nvPr>
        </p:nvSpPr>
        <p:spPr>
          <a:xfrm>
            <a:off x="1419900" y="1081900"/>
            <a:ext cx="63042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Metric Used</a:t>
            </a:r>
            <a:r>
              <a:rPr lang="en" sz="1200">
                <a:solidFill>
                  <a:srgbClr val="000000"/>
                </a:solidFill>
                <a:latin typeface="Playfair Display"/>
                <a:ea typeface="Playfair Display"/>
                <a:cs typeface="Playfair Display"/>
                <a:sym typeface="Playfair Display"/>
              </a:rPr>
              <a:t>: Root Mean Squared Error (RMSE)</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Validation Results</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Ridge Regression: RMSE = </a:t>
            </a:r>
            <a:r>
              <a:rPr b="1" lang="en" sz="1200">
                <a:solidFill>
                  <a:srgbClr val="000000"/>
                </a:solidFill>
                <a:latin typeface="Playfair Display"/>
                <a:ea typeface="Playfair Display"/>
                <a:cs typeface="Playfair Display"/>
                <a:sym typeface="Playfair Display"/>
              </a:rPr>
              <a:t>29,922.20</a:t>
            </a:r>
            <a:endParaRPr b="1"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RMSE = </a:t>
            </a:r>
            <a:r>
              <a:rPr b="1" lang="en" sz="1200">
                <a:solidFill>
                  <a:srgbClr val="000000"/>
                </a:solidFill>
                <a:latin typeface="Playfair Display"/>
                <a:ea typeface="Playfair Display"/>
                <a:cs typeface="Playfair Display"/>
                <a:sym typeface="Playfair Display"/>
              </a:rPr>
              <a:t>17,495.56</a:t>
            </a:r>
            <a:endParaRPr b="1"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Ridge Cross-Validation (5-Fold):</a:t>
            </a:r>
            <a:endParaRPr b="1"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Playfair Display"/>
              <a:buChar char="❖"/>
            </a:pPr>
            <a:r>
              <a:rPr lang="en" sz="1200">
                <a:solidFill>
                  <a:srgbClr val="000000"/>
                </a:solidFill>
                <a:latin typeface="Playfair Display"/>
                <a:ea typeface="Playfair Display"/>
                <a:cs typeface="Playfair Display"/>
                <a:sym typeface="Playfair Display"/>
              </a:rPr>
              <a:t>Mean RMSE = 31,261.60</a:t>
            </a:r>
            <a:endParaRPr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Test Set Performance</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Test RMSE: </a:t>
            </a:r>
            <a:r>
              <a:rPr b="1" lang="en" sz="1200">
                <a:solidFill>
                  <a:srgbClr val="000000"/>
                </a:solidFill>
                <a:latin typeface="Playfair Display"/>
                <a:ea typeface="Playfair Display"/>
                <a:cs typeface="Playfair Display"/>
                <a:sym typeface="Playfair Display"/>
              </a:rPr>
              <a:t>17,502.32</a:t>
            </a:r>
            <a:endParaRPr b="1" sz="13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sz="1200">
              <a:latin typeface="Playfair Display"/>
              <a:ea typeface="Playfair Display"/>
              <a:cs typeface="Playfair Display"/>
              <a:sym typeface="Playfair Display"/>
            </a:endParaRPr>
          </a:p>
        </p:txBody>
      </p:sp>
      <p:sp>
        <p:nvSpPr>
          <p:cNvPr id="1838" name="Google Shape;183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39" name="Google Shape;1839;p82"/>
          <p:cNvGrpSpPr/>
          <p:nvPr/>
        </p:nvGrpSpPr>
        <p:grpSpPr>
          <a:xfrm rot="5400000">
            <a:off x="6045712" y="586316"/>
            <a:ext cx="164064" cy="1414916"/>
            <a:chOff x="4428249" y="1369375"/>
            <a:chExt cx="36905" cy="429569"/>
          </a:xfrm>
        </p:grpSpPr>
        <p:sp>
          <p:nvSpPr>
            <p:cNvPr id="1840" name="Google Shape;1840;p82"/>
            <p:cNvSpPr/>
            <p:nvPr/>
          </p:nvSpPr>
          <p:spPr>
            <a:xfrm>
              <a:off x="4428249" y="1369375"/>
              <a:ext cx="2375" cy="429104"/>
            </a:xfrm>
            <a:custGeom>
              <a:rect b="b" l="l" r="r" t="t"/>
              <a:pathLst>
                <a:path extrusionOk="0" h="18328" w="95">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82"/>
            <p:cNvSpPr/>
            <p:nvPr/>
          </p:nvSpPr>
          <p:spPr>
            <a:xfrm>
              <a:off x="4428354" y="1369375"/>
              <a:ext cx="36800" cy="2200"/>
            </a:xfrm>
            <a:custGeom>
              <a:rect b="b" l="l" r="r" t="t"/>
              <a:pathLst>
                <a:path extrusionOk="0" h="88" w="1472">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82"/>
            <p:cNvSpPr/>
            <p:nvPr/>
          </p:nvSpPr>
          <p:spPr>
            <a:xfrm>
              <a:off x="4428704" y="1383625"/>
              <a:ext cx="17350" cy="2200"/>
            </a:xfrm>
            <a:custGeom>
              <a:rect b="b" l="l" r="r" t="t"/>
              <a:pathLst>
                <a:path extrusionOk="0" h="88" w="694">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82"/>
            <p:cNvSpPr/>
            <p:nvPr/>
          </p:nvSpPr>
          <p:spPr>
            <a:xfrm>
              <a:off x="4428704" y="1397875"/>
              <a:ext cx="17350" cy="2175"/>
            </a:xfrm>
            <a:custGeom>
              <a:rect b="b" l="l" r="r" t="t"/>
              <a:pathLst>
                <a:path extrusionOk="0" h="87" w="694">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82"/>
            <p:cNvSpPr/>
            <p:nvPr/>
          </p:nvSpPr>
          <p:spPr>
            <a:xfrm>
              <a:off x="4428704" y="1412125"/>
              <a:ext cx="36100" cy="2175"/>
            </a:xfrm>
            <a:custGeom>
              <a:rect b="b" l="l" r="r" t="t"/>
              <a:pathLst>
                <a:path extrusionOk="0" h="87" w="1444">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82"/>
            <p:cNvSpPr/>
            <p:nvPr/>
          </p:nvSpPr>
          <p:spPr>
            <a:xfrm>
              <a:off x="4428354" y="1426350"/>
              <a:ext cx="18050" cy="2200"/>
            </a:xfrm>
            <a:custGeom>
              <a:rect b="b" l="l" r="r" t="t"/>
              <a:pathLst>
                <a:path extrusionOk="0" h="88" w="722">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82"/>
            <p:cNvSpPr/>
            <p:nvPr/>
          </p:nvSpPr>
          <p:spPr>
            <a:xfrm>
              <a:off x="4428704" y="1440600"/>
              <a:ext cx="17350" cy="2200"/>
            </a:xfrm>
            <a:custGeom>
              <a:rect b="b" l="l" r="r" t="t"/>
              <a:pathLst>
                <a:path extrusionOk="0" h="88" w="694">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82"/>
            <p:cNvSpPr/>
            <p:nvPr/>
          </p:nvSpPr>
          <p:spPr>
            <a:xfrm>
              <a:off x="4428704" y="1454850"/>
              <a:ext cx="36100" cy="2375"/>
            </a:xfrm>
            <a:custGeom>
              <a:rect b="b" l="l" r="r" t="t"/>
              <a:pathLst>
                <a:path extrusionOk="0" h="95" w="1444">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82"/>
            <p:cNvSpPr/>
            <p:nvPr/>
          </p:nvSpPr>
          <p:spPr>
            <a:xfrm>
              <a:off x="4428354" y="1469100"/>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82"/>
            <p:cNvSpPr/>
            <p:nvPr/>
          </p:nvSpPr>
          <p:spPr>
            <a:xfrm>
              <a:off x="4428354" y="1483350"/>
              <a:ext cx="18050" cy="2350"/>
            </a:xfrm>
            <a:custGeom>
              <a:rect b="b" l="l" r="r" t="t"/>
              <a:pathLst>
                <a:path extrusionOk="0" h="94"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82"/>
            <p:cNvSpPr/>
            <p:nvPr/>
          </p:nvSpPr>
          <p:spPr>
            <a:xfrm>
              <a:off x="4428704" y="1497575"/>
              <a:ext cx="36100" cy="2200"/>
            </a:xfrm>
            <a:custGeom>
              <a:rect b="b" l="l" r="r" t="t"/>
              <a:pathLst>
                <a:path extrusionOk="0" h="88" w="1444">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82"/>
            <p:cNvSpPr/>
            <p:nvPr/>
          </p:nvSpPr>
          <p:spPr>
            <a:xfrm>
              <a:off x="4428704" y="151182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82"/>
            <p:cNvSpPr/>
            <p:nvPr/>
          </p:nvSpPr>
          <p:spPr>
            <a:xfrm>
              <a:off x="4428354" y="1526075"/>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82"/>
            <p:cNvSpPr/>
            <p:nvPr/>
          </p:nvSpPr>
          <p:spPr>
            <a:xfrm>
              <a:off x="4428704" y="1540325"/>
              <a:ext cx="36100" cy="2350"/>
            </a:xfrm>
            <a:custGeom>
              <a:rect b="b" l="l" r="r" t="t"/>
              <a:pathLst>
                <a:path extrusionOk="0" h="94" w="1444">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82"/>
            <p:cNvSpPr/>
            <p:nvPr/>
          </p:nvSpPr>
          <p:spPr>
            <a:xfrm>
              <a:off x="4428704" y="1554550"/>
              <a:ext cx="17350" cy="2375"/>
            </a:xfrm>
            <a:custGeom>
              <a:rect b="b" l="l" r="r" t="t"/>
              <a:pathLst>
                <a:path extrusionOk="0" h="95" w="694">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82"/>
            <p:cNvSpPr/>
            <p:nvPr/>
          </p:nvSpPr>
          <p:spPr>
            <a:xfrm>
              <a:off x="4428704" y="1568800"/>
              <a:ext cx="17350" cy="2375"/>
            </a:xfrm>
            <a:custGeom>
              <a:rect b="b" l="l" r="r" t="t"/>
              <a:pathLst>
                <a:path extrusionOk="0" h="95" w="694">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82"/>
            <p:cNvSpPr/>
            <p:nvPr/>
          </p:nvSpPr>
          <p:spPr>
            <a:xfrm>
              <a:off x="4428354" y="1583050"/>
              <a:ext cx="36800" cy="2375"/>
            </a:xfrm>
            <a:custGeom>
              <a:rect b="b" l="l" r="r" t="t"/>
              <a:pathLst>
                <a:path extrusionOk="0" h="95" w="1472">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82"/>
            <p:cNvSpPr/>
            <p:nvPr/>
          </p:nvSpPr>
          <p:spPr>
            <a:xfrm>
              <a:off x="4428704" y="1597300"/>
              <a:ext cx="17350" cy="2375"/>
            </a:xfrm>
            <a:custGeom>
              <a:rect b="b" l="l" r="r" t="t"/>
              <a:pathLst>
                <a:path extrusionOk="0" h="95" w="694">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82"/>
            <p:cNvSpPr/>
            <p:nvPr/>
          </p:nvSpPr>
          <p:spPr>
            <a:xfrm>
              <a:off x="4428704" y="1611550"/>
              <a:ext cx="17350" cy="2350"/>
            </a:xfrm>
            <a:custGeom>
              <a:rect b="b" l="l" r="r" t="t"/>
              <a:pathLst>
                <a:path extrusionOk="0" h="94" w="694">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82"/>
            <p:cNvSpPr/>
            <p:nvPr/>
          </p:nvSpPr>
          <p:spPr>
            <a:xfrm>
              <a:off x="4428704" y="1625775"/>
              <a:ext cx="36100" cy="2375"/>
            </a:xfrm>
            <a:custGeom>
              <a:rect b="b" l="l" r="r" t="t"/>
              <a:pathLst>
                <a:path extrusionOk="0" h="95" w="1444">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82"/>
            <p:cNvSpPr/>
            <p:nvPr/>
          </p:nvSpPr>
          <p:spPr>
            <a:xfrm>
              <a:off x="4428354" y="1640025"/>
              <a:ext cx="18050" cy="2375"/>
            </a:xfrm>
            <a:custGeom>
              <a:rect b="b" l="l" r="r" t="t"/>
              <a:pathLst>
                <a:path extrusionOk="0" h="95" w="722">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82"/>
            <p:cNvSpPr/>
            <p:nvPr/>
          </p:nvSpPr>
          <p:spPr>
            <a:xfrm>
              <a:off x="4428704" y="1654275"/>
              <a:ext cx="17350" cy="2375"/>
            </a:xfrm>
            <a:custGeom>
              <a:rect b="b" l="l" r="r" t="t"/>
              <a:pathLst>
                <a:path extrusionOk="0" h="95" w="694">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82"/>
            <p:cNvSpPr/>
            <p:nvPr/>
          </p:nvSpPr>
          <p:spPr>
            <a:xfrm>
              <a:off x="4428704" y="1668525"/>
              <a:ext cx="36100" cy="2350"/>
            </a:xfrm>
            <a:custGeom>
              <a:rect b="b" l="l" r="r" t="t"/>
              <a:pathLst>
                <a:path extrusionOk="0" h="94" w="1444">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82"/>
            <p:cNvSpPr/>
            <p:nvPr/>
          </p:nvSpPr>
          <p:spPr>
            <a:xfrm>
              <a:off x="4428704" y="1682950"/>
              <a:ext cx="17350" cy="2175"/>
            </a:xfrm>
            <a:custGeom>
              <a:rect b="b" l="l" r="r" t="t"/>
              <a:pathLst>
                <a:path extrusionOk="0" h="87" w="694">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82"/>
            <p:cNvSpPr/>
            <p:nvPr/>
          </p:nvSpPr>
          <p:spPr>
            <a:xfrm>
              <a:off x="4428354" y="1697200"/>
              <a:ext cx="18050" cy="2175"/>
            </a:xfrm>
            <a:custGeom>
              <a:rect b="b" l="l" r="r" t="t"/>
              <a:pathLst>
                <a:path extrusionOk="0" h="87" w="722">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82"/>
            <p:cNvSpPr/>
            <p:nvPr/>
          </p:nvSpPr>
          <p:spPr>
            <a:xfrm>
              <a:off x="4428704" y="1711425"/>
              <a:ext cx="36100" cy="2200"/>
            </a:xfrm>
            <a:custGeom>
              <a:rect b="b" l="l" r="r" t="t"/>
              <a:pathLst>
                <a:path extrusionOk="0" h="88" w="1444">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82"/>
            <p:cNvSpPr/>
            <p:nvPr/>
          </p:nvSpPr>
          <p:spPr>
            <a:xfrm>
              <a:off x="4428704" y="172567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82"/>
            <p:cNvSpPr/>
            <p:nvPr/>
          </p:nvSpPr>
          <p:spPr>
            <a:xfrm>
              <a:off x="4428704" y="1739925"/>
              <a:ext cx="17350" cy="2175"/>
            </a:xfrm>
            <a:custGeom>
              <a:rect b="b" l="l" r="r" t="t"/>
              <a:pathLst>
                <a:path extrusionOk="0" h="87" w="694">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82"/>
            <p:cNvSpPr/>
            <p:nvPr/>
          </p:nvSpPr>
          <p:spPr>
            <a:xfrm>
              <a:off x="4428354" y="1754175"/>
              <a:ext cx="36800" cy="2175"/>
            </a:xfrm>
            <a:custGeom>
              <a:rect b="b" l="l" r="r" t="t"/>
              <a:pathLst>
                <a:path extrusionOk="0" h="87" w="1472">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82"/>
            <p:cNvSpPr/>
            <p:nvPr/>
          </p:nvSpPr>
          <p:spPr>
            <a:xfrm>
              <a:off x="4428704" y="1768400"/>
              <a:ext cx="17350" cy="2200"/>
            </a:xfrm>
            <a:custGeom>
              <a:rect b="b" l="l" r="r" t="t"/>
              <a:pathLst>
                <a:path extrusionOk="0" h="88" w="694">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82"/>
            <p:cNvSpPr/>
            <p:nvPr/>
          </p:nvSpPr>
          <p:spPr>
            <a:xfrm>
              <a:off x="4428704" y="1782650"/>
              <a:ext cx="17350" cy="2200"/>
            </a:xfrm>
            <a:custGeom>
              <a:rect b="b" l="l" r="r" t="t"/>
              <a:pathLst>
                <a:path extrusionOk="0" h="88" w="694">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82"/>
            <p:cNvSpPr/>
            <p:nvPr/>
          </p:nvSpPr>
          <p:spPr>
            <a:xfrm>
              <a:off x="4428542" y="1796744"/>
              <a:ext cx="36100" cy="2200"/>
            </a:xfrm>
            <a:custGeom>
              <a:rect b="b" l="l" r="r" t="t"/>
              <a:pathLst>
                <a:path extrusionOk="0" h="88" w="1444">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2" name="Google Shape;1872;p82"/>
          <p:cNvGrpSpPr/>
          <p:nvPr/>
        </p:nvGrpSpPr>
        <p:grpSpPr>
          <a:xfrm>
            <a:off x="5330612" y="1763573"/>
            <a:ext cx="2070107" cy="1468885"/>
            <a:chOff x="685475" y="2318350"/>
            <a:chExt cx="297750" cy="296200"/>
          </a:xfrm>
        </p:grpSpPr>
        <p:sp>
          <p:nvSpPr>
            <p:cNvPr id="1873" name="Google Shape;1873;p82"/>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82"/>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82"/>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76" name="Google Shape;1876;p82"/>
          <p:cNvGrpSpPr/>
          <p:nvPr/>
        </p:nvGrpSpPr>
        <p:grpSpPr>
          <a:xfrm>
            <a:off x="7048496" y="1415025"/>
            <a:ext cx="352230" cy="348542"/>
            <a:chOff x="1049375" y="2318350"/>
            <a:chExt cx="298525" cy="295400"/>
          </a:xfrm>
        </p:grpSpPr>
        <p:sp>
          <p:nvSpPr>
            <p:cNvPr id="1877" name="Google Shape;1877;p82"/>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82"/>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82"/>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82"/>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83"/>
          <p:cNvSpPr txBox="1"/>
          <p:nvPr>
            <p:ph type="title"/>
          </p:nvPr>
        </p:nvSpPr>
        <p:spPr>
          <a:xfrm>
            <a:off x="1003513"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Ridge Model Performance Visualization</a:t>
            </a:r>
            <a:endParaRPr/>
          </a:p>
        </p:txBody>
      </p:sp>
      <p:sp>
        <p:nvSpPr>
          <p:cNvPr id="1886" name="Google Shape;1886;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87" name="Google Shape;1887;p83" title="LR_Actual_v_Predicted.png"/>
          <p:cNvPicPr preferRelativeResize="0"/>
          <p:nvPr/>
        </p:nvPicPr>
        <p:blipFill>
          <a:blip r:embed="rId3">
            <a:alphaModFix/>
          </a:blip>
          <a:stretch>
            <a:fillRect/>
          </a:stretch>
        </p:blipFill>
        <p:spPr>
          <a:xfrm>
            <a:off x="2122638" y="1027874"/>
            <a:ext cx="4898734" cy="3674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Project Repository – DevPay Insights</a:t>
            </a:r>
            <a:endParaRPr b="0" sz="2600">
              <a:latin typeface="Poppins Black"/>
              <a:ea typeface="Poppins Black"/>
              <a:cs typeface="Poppins Black"/>
              <a:sym typeface="Poppins Black"/>
            </a:endParaRPr>
          </a:p>
        </p:txBody>
      </p:sp>
      <p:sp>
        <p:nvSpPr>
          <p:cNvPr id="1599" name="Google Shape;1599;p66"/>
          <p:cNvSpPr txBox="1"/>
          <p:nvPr/>
        </p:nvSpPr>
        <p:spPr>
          <a:xfrm>
            <a:off x="1454975" y="1250475"/>
            <a:ext cx="5811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Project Repository:</a:t>
            </a:r>
            <a:r>
              <a:rPr b="1" lang="en" sz="1100">
                <a:uFill>
                  <a:noFill/>
                </a:uFill>
                <a:latin typeface="Playfair Display"/>
                <a:ea typeface="Playfair Display"/>
                <a:cs typeface="Playfair Display"/>
                <a:sym typeface="Playfair Display"/>
                <a:hlinkClick r:id="rId3"/>
              </a:rPr>
              <a:t> </a:t>
            </a:r>
            <a:endParaRPr b="1"/>
          </a:p>
          <a:p>
            <a:pPr indent="0" lvl="0" marL="0" rtl="0" algn="ctr">
              <a:spcBef>
                <a:spcPts val="0"/>
              </a:spcBef>
              <a:spcAft>
                <a:spcPts val="0"/>
              </a:spcAft>
              <a:buNone/>
            </a:pPr>
            <a:r>
              <a:rPr lang="en" sz="1100" u="sng">
                <a:solidFill>
                  <a:schemeClr val="hlink"/>
                </a:solidFill>
                <a:latin typeface="Playfair Display"/>
                <a:ea typeface="Playfair Display"/>
                <a:cs typeface="Playfair Display"/>
                <a:sym typeface="Playfair Display"/>
                <a:hlinkClick r:id="rId4"/>
              </a:rPr>
              <a:t>https://github.com/DATA606-Capstone-Project/devpay-insights</a:t>
            </a:r>
            <a:endParaRPr sz="1200">
              <a:solidFill>
                <a:schemeClr val="dk1"/>
              </a:solidFill>
              <a:latin typeface="Playfair Display"/>
              <a:ea typeface="Playfair Display"/>
              <a:cs typeface="Playfair Display"/>
              <a:sym typeface="Playfair Display"/>
            </a:endParaRPr>
          </a:p>
        </p:txBody>
      </p:sp>
      <p:sp>
        <p:nvSpPr>
          <p:cNvPr id="1600" name="Google Shape;1600;p66"/>
          <p:cNvSpPr txBox="1"/>
          <p:nvPr/>
        </p:nvSpPr>
        <p:spPr>
          <a:xfrm>
            <a:off x="652775" y="1918975"/>
            <a:ext cx="3657000" cy="21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Playfair Display"/>
              <a:ea typeface="Playfair Display"/>
              <a:cs typeface="Playfair Display"/>
              <a:sym typeface="Playfair Display"/>
            </a:endParaRPr>
          </a:p>
        </p:txBody>
      </p:sp>
      <p:grpSp>
        <p:nvGrpSpPr>
          <p:cNvPr id="1601" name="Google Shape;1601;p66"/>
          <p:cNvGrpSpPr/>
          <p:nvPr/>
        </p:nvGrpSpPr>
        <p:grpSpPr>
          <a:xfrm>
            <a:off x="1115675" y="1336638"/>
            <a:ext cx="339300" cy="338875"/>
            <a:chOff x="1750125" y="2118450"/>
            <a:chExt cx="339300" cy="338875"/>
          </a:xfrm>
        </p:grpSpPr>
        <p:sp>
          <p:nvSpPr>
            <p:cNvPr id="1602" name="Google Shape;1602;p66"/>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6"/>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6"/>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6"/>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6"/>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6"/>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6"/>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6"/>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6"/>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6"/>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2" name="Google Shape;1612;p66"/>
          <p:cNvSpPr txBox="1"/>
          <p:nvPr>
            <p:ph idx="1" type="subTitle"/>
          </p:nvPr>
        </p:nvSpPr>
        <p:spPr>
          <a:xfrm>
            <a:off x="4869051" y="2513325"/>
            <a:ext cx="2916900" cy="17085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Latest modeling and data cleansing updates pushed</a:t>
            </a:r>
            <a:endParaRPr sz="1100">
              <a:latin typeface="Playfair Display"/>
              <a:ea typeface="Playfair Display"/>
              <a:cs typeface="Playfair Display"/>
              <a:sym typeface="Playfair Display"/>
            </a:endParaRPr>
          </a:p>
          <a:p>
            <a:pPr indent="0" lvl="0" marL="0" rtl="0" algn="l">
              <a:spcBef>
                <a:spcPts val="0"/>
              </a:spcBef>
              <a:spcAft>
                <a:spcPts val="0"/>
              </a:spcAft>
              <a:buNone/>
            </a:pPr>
            <a:r>
              <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Phase 2 slides will be uploaded for full documentation</a:t>
            </a:r>
            <a:endParaRPr sz="1100">
              <a:latin typeface="Playfair Display"/>
              <a:ea typeface="Playfair Display"/>
              <a:cs typeface="Playfair Display"/>
              <a:sym typeface="Playfair Display"/>
            </a:endParaRPr>
          </a:p>
          <a:p>
            <a:pPr indent="0" lvl="0" marL="457200" rtl="0" algn="l">
              <a:spcBef>
                <a:spcPts val="0"/>
              </a:spcBef>
              <a:spcAft>
                <a:spcPts val="0"/>
              </a:spcAft>
              <a:buNone/>
            </a:pPr>
            <a:r>
              <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Visualization outputs and code walkthroughs are accessible in notebooks</a:t>
            </a:r>
            <a:endParaRPr/>
          </a:p>
        </p:txBody>
      </p:sp>
      <p:sp>
        <p:nvSpPr>
          <p:cNvPr id="1613" name="Google Shape;1613;p66"/>
          <p:cNvSpPr txBox="1"/>
          <p:nvPr>
            <p:ph idx="2" type="subTitle"/>
          </p:nvPr>
        </p:nvSpPr>
        <p:spPr>
          <a:xfrm>
            <a:off x="1213475" y="2513325"/>
            <a:ext cx="3481800" cy="2232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Organized into subfolders: data/, notebooks/, docs/, results/, and src/</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Contains full EDA and modeling notebooks for both BLS and Stack Overflow datasets</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Environment setup via requirements.txt; repository is MIT licensed</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README outlines the project objective, methodology, and dataset usage</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Actively maintained by team members: Dereck Román Rosario, Simran Shah, and Gelareh Vakili</a:t>
            </a:r>
            <a:endParaRPr sz="1100">
              <a:latin typeface="Playfair Display"/>
              <a:ea typeface="Playfair Display"/>
              <a:cs typeface="Playfair Display"/>
              <a:sym typeface="Playfair Display"/>
            </a:endParaRPr>
          </a:p>
          <a:p>
            <a:pPr indent="0" lvl="0" marL="0" rtl="0" algn="ctr">
              <a:spcBef>
                <a:spcPts val="0"/>
              </a:spcBef>
              <a:spcAft>
                <a:spcPts val="0"/>
              </a:spcAft>
              <a:buNone/>
            </a:pPr>
            <a:r>
              <a:t/>
            </a:r>
            <a:endParaRPr/>
          </a:p>
        </p:txBody>
      </p:sp>
      <p:sp>
        <p:nvSpPr>
          <p:cNvPr id="1614" name="Google Shape;1614;p66"/>
          <p:cNvSpPr txBox="1"/>
          <p:nvPr>
            <p:ph idx="3" type="subTitle"/>
          </p:nvPr>
        </p:nvSpPr>
        <p:spPr>
          <a:xfrm>
            <a:off x="1213470" y="2037225"/>
            <a:ext cx="253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500">
                <a:latin typeface="Playfair Display"/>
                <a:ea typeface="Playfair Display"/>
                <a:cs typeface="Playfair Display"/>
                <a:sym typeface="Playfair Display"/>
              </a:rPr>
              <a:t>Repository Highlights:</a:t>
            </a:r>
            <a:endParaRPr b="1" sz="1500">
              <a:latin typeface="Playfair Display"/>
              <a:ea typeface="Playfair Display"/>
              <a:cs typeface="Playfair Display"/>
              <a:sym typeface="Playfair Display"/>
            </a:endParaRPr>
          </a:p>
        </p:txBody>
      </p:sp>
      <p:sp>
        <p:nvSpPr>
          <p:cNvPr id="1615" name="Google Shape;1615;p66"/>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Playfair Display"/>
                <a:ea typeface="Playfair Display"/>
                <a:cs typeface="Playfair Display"/>
                <a:sym typeface="Playfair Display"/>
              </a:rPr>
              <a:t>Current Status:</a:t>
            </a:r>
            <a:endParaRPr sz="2300"/>
          </a:p>
        </p:txBody>
      </p:sp>
      <p:sp>
        <p:nvSpPr>
          <p:cNvPr id="1616" name="Google Shape;1616;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84"/>
          <p:cNvSpPr txBox="1"/>
          <p:nvPr>
            <p:ph type="title"/>
          </p:nvPr>
        </p:nvSpPr>
        <p:spPr>
          <a:xfrm>
            <a:off x="1003513"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Ridge Model Performance Visualization</a:t>
            </a:r>
            <a:endParaRPr/>
          </a:p>
        </p:txBody>
      </p:sp>
      <p:sp>
        <p:nvSpPr>
          <p:cNvPr id="1893" name="Google Shape;1893;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94" name="Google Shape;1894;p84" title="LR_Predicted_v_Residual.png"/>
          <p:cNvPicPr preferRelativeResize="0"/>
          <p:nvPr/>
        </p:nvPicPr>
        <p:blipFill>
          <a:blip r:embed="rId3">
            <a:alphaModFix/>
          </a:blip>
          <a:stretch>
            <a:fillRect/>
          </a:stretch>
        </p:blipFill>
        <p:spPr>
          <a:xfrm>
            <a:off x="2090704" y="1027887"/>
            <a:ext cx="4962632" cy="37219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85"/>
          <p:cNvSpPr txBox="1"/>
          <p:nvPr>
            <p:ph type="title"/>
          </p:nvPr>
        </p:nvSpPr>
        <p:spPr>
          <a:xfrm>
            <a:off x="1003500"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RF Model Performance Visualization</a:t>
            </a:r>
            <a:endParaRPr/>
          </a:p>
        </p:txBody>
      </p:sp>
      <p:sp>
        <p:nvSpPr>
          <p:cNvPr id="1900" name="Google Shape;1900;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1" name="Google Shape;1901;p85" title="RF_Actual_v_Predicted.png"/>
          <p:cNvPicPr preferRelativeResize="0"/>
          <p:nvPr/>
        </p:nvPicPr>
        <p:blipFill>
          <a:blip r:embed="rId3">
            <a:alphaModFix/>
          </a:blip>
          <a:stretch>
            <a:fillRect/>
          </a:stretch>
        </p:blipFill>
        <p:spPr>
          <a:xfrm>
            <a:off x="2090687" y="1027875"/>
            <a:ext cx="4962627" cy="37219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86"/>
          <p:cNvSpPr txBox="1"/>
          <p:nvPr>
            <p:ph type="title"/>
          </p:nvPr>
        </p:nvSpPr>
        <p:spPr>
          <a:xfrm>
            <a:off x="1003500" y="366075"/>
            <a:ext cx="71370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RF Model Performance Visualization</a:t>
            </a:r>
            <a:endParaRPr/>
          </a:p>
        </p:txBody>
      </p:sp>
      <p:sp>
        <p:nvSpPr>
          <p:cNvPr id="1907" name="Google Shape;1907;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8" name="Google Shape;1908;p86" title="RF_Predicted_v_Residual.png"/>
          <p:cNvPicPr preferRelativeResize="0"/>
          <p:nvPr/>
        </p:nvPicPr>
        <p:blipFill>
          <a:blip r:embed="rId3">
            <a:alphaModFix/>
          </a:blip>
          <a:stretch>
            <a:fillRect/>
          </a:stretch>
        </p:blipFill>
        <p:spPr>
          <a:xfrm>
            <a:off x="2090675" y="1027875"/>
            <a:ext cx="4962652" cy="37219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8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 and Future Milestones</a:t>
            </a:r>
            <a:endParaRPr/>
          </a:p>
        </p:txBody>
      </p:sp>
      <p:sp>
        <p:nvSpPr>
          <p:cNvPr id="1914" name="Google Shape;1914;p87"/>
          <p:cNvSpPr/>
          <p:nvPr/>
        </p:nvSpPr>
        <p:spPr>
          <a:xfrm>
            <a:off x="1281900"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915" name="Google Shape;1915;p87"/>
          <p:cNvSpPr/>
          <p:nvPr/>
        </p:nvSpPr>
        <p:spPr>
          <a:xfrm>
            <a:off x="3288559"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916" name="Google Shape;1916;p87"/>
          <p:cNvSpPr/>
          <p:nvPr/>
        </p:nvSpPr>
        <p:spPr>
          <a:xfrm>
            <a:off x="5295218"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917" name="Google Shape;1917;p87"/>
          <p:cNvSpPr/>
          <p:nvPr/>
        </p:nvSpPr>
        <p:spPr>
          <a:xfrm>
            <a:off x="7301876"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cxnSp>
        <p:nvCxnSpPr>
          <p:cNvPr id="1918" name="Google Shape;1918;p87"/>
          <p:cNvCxnSpPr>
            <a:stCxn id="1914" idx="3"/>
            <a:endCxn id="1915" idx="1"/>
          </p:cNvCxnSpPr>
          <p:nvPr/>
        </p:nvCxnSpPr>
        <p:spPr>
          <a:xfrm>
            <a:off x="1848900" y="1618363"/>
            <a:ext cx="1439700" cy="0"/>
          </a:xfrm>
          <a:prstGeom prst="straightConnector1">
            <a:avLst/>
          </a:prstGeom>
          <a:noFill/>
          <a:ln cap="flat" cmpd="sng" w="9525">
            <a:solidFill>
              <a:srgbClr val="202331"/>
            </a:solidFill>
            <a:prstDash val="solid"/>
            <a:round/>
            <a:headEnd len="med" w="med" type="none"/>
            <a:tailEnd len="med" w="med" type="diamond"/>
          </a:ln>
        </p:spPr>
      </p:cxnSp>
      <p:cxnSp>
        <p:nvCxnSpPr>
          <p:cNvPr id="1919" name="Google Shape;1919;p87"/>
          <p:cNvCxnSpPr>
            <a:stCxn id="1915" idx="3"/>
            <a:endCxn id="1916" idx="1"/>
          </p:cNvCxnSpPr>
          <p:nvPr/>
        </p:nvCxnSpPr>
        <p:spPr>
          <a:xfrm>
            <a:off x="3855559" y="1618363"/>
            <a:ext cx="1439700" cy="0"/>
          </a:xfrm>
          <a:prstGeom prst="straightConnector1">
            <a:avLst/>
          </a:prstGeom>
          <a:noFill/>
          <a:ln cap="flat" cmpd="sng" w="9525">
            <a:solidFill>
              <a:srgbClr val="202331"/>
            </a:solidFill>
            <a:prstDash val="solid"/>
            <a:round/>
            <a:headEnd len="med" w="med" type="none"/>
            <a:tailEnd len="med" w="med" type="diamond"/>
          </a:ln>
        </p:spPr>
      </p:cxnSp>
      <p:cxnSp>
        <p:nvCxnSpPr>
          <p:cNvPr id="1920" name="Google Shape;1920;p87"/>
          <p:cNvCxnSpPr>
            <a:stCxn id="1916" idx="3"/>
            <a:endCxn id="1917" idx="1"/>
          </p:cNvCxnSpPr>
          <p:nvPr/>
        </p:nvCxnSpPr>
        <p:spPr>
          <a:xfrm>
            <a:off x="5862218" y="1618363"/>
            <a:ext cx="1439700" cy="0"/>
          </a:xfrm>
          <a:prstGeom prst="straightConnector1">
            <a:avLst/>
          </a:prstGeom>
          <a:noFill/>
          <a:ln cap="flat" cmpd="sng" w="9525">
            <a:solidFill>
              <a:srgbClr val="202331"/>
            </a:solidFill>
            <a:prstDash val="solid"/>
            <a:round/>
            <a:headEnd len="med" w="med" type="none"/>
            <a:tailEnd len="med" w="med" type="diamond"/>
          </a:ln>
        </p:spPr>
      </p:cxnSp>
      <p:sp>
        <p:nvSpPr>
          <p:cNvPr id="1921" name="Google Shape;1921;p87"/>
          <p:cNvSpPr txBox="1"/>
          <p:nvPr/>
        </p:nvSpPr>
        <p:spPr>
          <a:xfrm>
            <a:off x="720000"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0: Team Formation &amp; Project Pitch</a:t>
            </a:r>
            <a:endParaRPr sz="900">
              <a:solidFill>
                <a:srgbClr val="202331"/>
              </a:solidFill>
              <a:latin typeface="Poppins ExtraBold"/>
              <a:ea typeface="Poppins ExtraBold"/>
              <a:cs typeface="Poppins ExtraBold"/>
              <a:sym typeface="Poppins ExtraBold"/>
            </a:endParaRPr>
          </a:p>
        </p:txBody>
      </p:sp>
      <p:sp>
        <p:nvSpPr>
          <p:cNvPr id="1922" name="Google Shape;1922;p87"/>
          <p:cNvSpPr txBox="1"/>
          <p:nvPr/>
        </p:nvSpPr>
        <p:spPr>
          <a:xfrm>
            <a:off x="720000" y="2397575"/>
            <a:ext cx="1922400" cy="161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Finalized topic, collected datasets, and defined objectives</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Conducted initial data cleaning and EDA previews</a:t>
            </a:r>
            <a:endParaRPr sz="1200">
              <a:solidFill>
                <a:srgbClr val="202331"/>
              </a:solidFill>
              <a:latin typeface="Playfair Display"/>
              <a:ea typeface="Playfair Display"/>
              <a:cs typeface="Playfair Display"/>
              <a:sym typeface="Playfair Display"/>
            </a:endParaRPr>
          </a:p>
        </p:txBody>
      </p:sp>
      <p:sp>
        <p:nvSpPr>
          <p:cNvPr id="1923" name="Google Shape;1923;p87"/>
          <p:cNvSpPr txBox="1"/>
          <p:nvPr/>
        </p:nvSpPr>
        <p:spPr>
          <a:xfrm>
            <a:off x="2726659"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1: Literature Review &amp; Initial EDA</a:t>
            </a:r>
            <a:endParaRPr sz="900">
              <a:solidFill>
                <a:srgbClr val="202331"/>
              </a:solidFill>
              <a:latin typeface="Poppins ExtraBold"/>
              <a:ea typeface="Poppins ExtraBold"/>
              <a:cs typeface="Poppins ExtraBold"/>
              <a:sym typeface="Poppins ExtraBold"/>
            </a:endParaRPr>
          </a:p>
        </p:txBody>
      </p:sp>
      <p:sp>
        <p:nvSpPr>
          <p:cNvPr id="1924" name="Google Shape;1924;p87"/>
          <p:cNvSpPr txBox="1"/>
          <p:nvPr/>
        </p:nvSpPr>
        <p:spPr>
          <a:xfrm>
            <a:off x="2642400" y="2475325"/>
            <a:ext cx="2091000" cy="187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Delivered P1 presentation with cleaned data and baseline analysis</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Compared project against state of the art and refined scope</a:t>
            </a:r>
            <a:endParaRPr sz="1200">
              <a:solidFill>
                <a:srgbClr val="202331"/>
              </a:solidFill>
              <a:latin typeface="Playfair Display"/>
              <a:ea typeface="Playfair Display"/>
              <a:cs typeface="Playfair Display"/>
              <a:sym typeface="Playfair Display"/>
            </a:endParaRPr>
          </a:p>
        </p:txBody>
      </p:sp>
      <p:sp>
        <p:nvSpPr>
          <p:cNvPr id="1925" name="Google Shape;1925;p87"/>
          <p:cNvSpPr txBox="1"/>
          <p:nvPr/>
        </p:nvSpPr>
        <p:spPr>
          <a:xfrm>
            <a:off x="4733318"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2: EDA &amp; Model Construction (Current)</a:t>
            </a:r>
            <a:endParaRPr sz="900">
              <a:solidFill>
                <a:srgbClr val="202331"/>
              </a:solidFill>
              <a:latin typeface="Poppins ExtraBold"/>
              <a:ea typeface="Poppins ExtraBold"/>
              <a:cs typeface="Poppins ExtraBold"/>
              <a:sym typeface="Poppins ExtraBold"/>
            </a:endParaRPr>
          </a:p>
        </p:txBody>
      </p:sp>
      <p:sp>
        <p:nvSpPr>
          <p:cNvPr id="1926" name="Google Shape;1926;p87"/>
          <p:cNvSpPr txBox="1"/>
          <p:nvPr/>
        </p:nvSpPr>
        <p:spPr>
          <a:xfrm>
            <a:off x="4572000" y="2397575"/>
            <a:ext cx="2293800" cy="22347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rgbClr val="202331"/>
              </a:buClr>
              <a:buSzPts val="1000"/>
              <a:buFont typeface="Playfair Display"/>
              <a:buChar char="❖"/>
            </a:pPr>
            <a:r>
              <a:rPr lang="en" sz="1000">
                <a:solidFill>
                  <a:srgbClr val="202331"/>
                </a:solidFill>
                <a:latin typeface="Playfair Display"/>
                <a:ea typeface="Playfair Display"/>
                <a:cs typeface="Playfair Display"/>
                <a:sym typeface="Playfair Display"/>
              </a:rPr>
              <a:t>Completed full EDA, visualizations, and cleansing</a:t>
            </a:r>
            <a:endParaRPr sz="1000">
              <a:solidFill>
                <a:srgbClr val="202331"/>
              </a:solidFill>
              <a:latin typeface="Playfair Display"/>
              <a:ea typeface="Playfair Display"/>
              <a:cs typeface="Playfair Display"/>
              <a:sym typeface="Playfair Display"/>
            </a:endParaRPr>
          </a:p>
          <a:p>
            <a:pPr indent="-292100" lvl="0" marL="457200" rtl="0" algn="l">
              <a:spcBef>
                <a:spcPts val="0"/>
              </a:spcBef>
              <a:spcAft>
                <a:spcPts val="0"/>
              </a:spcAft>
              <a:buClr>
                <a:srgbClr val="202331"/>
              </a:buClr>
              <a:buSzPts val="1000"/>
              <a:buFont typeface="Playfair Display"/>
              <a:buChar char="❖"/>
            </a:pPr>
            <a:r>
              <a:rPr lang="en" sz="1000">
                <a:solidFill>
                  <a:srgbClr val="202331"/>
                </a:solidFill>
                <a:latin typeface="Playfair Display"/>
                <a:ea typeface="Playfair Display"/>
                <a:cs typeface="Playfair Display"/>
                <a:sym typeface="Playfair Display"/>
              </a:rPr>
              <a:t>Trained and validated baseline models (Ridge, Random Forest)</a:t>
            </a:r>
            <a:endParaRPr sz="1000">
              <a:solidFill>
                <a:srgbClr val="202331"/>
              </a:solidFill>
              <a:latin typeface="Playfair Display"/>
              <a:ea typeface="Playfair Display"/>
              <a:cs typeface="Playfair Display"/>
              <a:sym typeface="Playfair Display"/>
            </a:endParaRPr>
          </a:p>
          <a:p>
            <a:pPr indent="-292100" lvl="0" marL="457200" rtl="0" algn="l">
              <a:spcBef>
                <a:spcPts val="0"/>
              </a:spcBef>
              <a:spcAft>
                <a:spcPts val="0"/>
              </a:spcAft>
              <a:buClr>
                <a:srgbClr val="202331"/>
              </a:buClr>
              <a:buSzPts val="1000"/>
              <a:buFont typeface="Playfair Display"/>
              <a:buChar char="❖"/>
            </a:pPr>
            <a:r>
              <a:rPr lang="en" sz="1000">
                <a:solidFill>
                  <a:srgbClr val="202331"/>
                </a:solidFill>
                <a:latin typeface="Playfair Display"/>
                <a:ea typeface="Playfair Display"/>
                <a:cs typeface="Playfair Display"/>
                <a:sym typeface="Playfair Display"/>
              </a:rPr>
              <a:t>Documented modeling workflow and results</a:t>
            </a:r>
            <a:endParaRPr sz="1000">
              <a:solidFill>
                <a:srgbClr val="202331"/>
              </a:solidFill>
              <a:latin typeface="Playfair Display"/>
              <a:ea typeface="Playfair Display"/>
              <a:cs typeface="Playfair Display"/>
              <a:sym typeface="Playfair Display"/>
            </a:endParaRPr>
          </a:p>
          <a:p>
            <a:pPr indent="-292100" lvl="0" marL="457200" rtl="0" algn="l">
              <a:spcBef>
                <a:spcPts val="0"/>
              </a:spcBef>
              <a:spcAft>
                <a:spcPts val="0"/>
              </a:spcAft>
              <a:buClr>
                <a:srgbClr val="202331"/>
              </a:buClr>
              <a:buSzPts val="1000"/>
              <a:buFont typeface="Playfair Display"/>
              <a:buChar char="❖"/>
            </a:pPr>
            <a:r>
              <a:rPr lang="en" sz="1000">
                <a:solidFill>
                  <a:srgbClr val="202331"/>
                </a:solidFill>
                <a:latin typeface="Playfair Display"/>
                <a:ea typeface="Playfair Display"/>
                <a:cs typeface="Playfair Display"/>
                <a:sym typeface="Playfair Display"/>
              </a:rPr>
              <a:t> Incorporated Phase 1 feedback by refining model scope and improving tech job filtering</a:t>
            </a:r>
            <a:endParaRPr sz="1000">
              <a:solidFill>
                <a:srgbClr val="202331"/>
              </a:solidFill>
              <a:latin typeface="Playfair Display"/>
              <a:ea typeface="Playfair Display"/>
              <a:cs typeface="Playfair Display"/>
              <a:sym typeface="Playfair Display"/>
            </a:endParaRPr>
          </a:p>
        </p:txBody>
      </p:sp>
      <p:sp>
        <p:nvSpPr>
          <p:cNvPr id="1927" name="Google Shape;1927;p87"/>
          <p:cNvSpPr txBox="1"/>
          <p:nvPr/>
        </p:nvSpPr>
        <p:spPr>
          <a:xfrm>
            <a:off x="6739976"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3: Interpretation &amp; Iteration (Upcoming)</a:t>
            </a:r>
            <a:endParaRPr sz="900">
              <a:solidFill>
                <a:srgbClr val="202331"/>
              </a:solidFill>
              <a:latin typeface="Poppins ExtraBold"/>
              <a:ea typeface="Poppins ExtraBold"/>
              <a:cs typeface="Poppins ExtraBold"/>
              <a:sym typeface="Poppins ExtraBold"/>
            </a:endParaRPr>
          </a:p>
        </p:txBody>
      </p:sp>
      <p:sp>
        <p:nvSpPr>
          <p:cNvPr id="1928" name="Google Shape;1928;p87"/>
          <p:cNvSpPr txBox="1"/>
          <p:nvPr/>
        </p:nvSpPr>
        <p:spPr>
          <a:xfrm>
            <a:off x="6739975" y="2397575"/>
            <a:ext cx="2013300" cy="1951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Refine models, add clustering and advanced features</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Integrate Stack Overflow dataset for comparative insights</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Prepare final presentation and formal write-up</a:t>
            </a:r>
            <a:endParaRPr sz="1200">
              <a:solidFill>
                <a:srgbClr val="202331"/>
              </a:solidFill>
              <a:latin typeface="Playfair Display"/>
              <a:ea typeface="Playfair Display"/>
              <a:cs typeface="Playfair Display"/>
              <a:sym typeface="Playfair Display"/>
            </a:endParaRPr>
          </a:p>
        </p:txBody>
      </p:sp>
      <p:grpSp>
        <p:nvGrpSpPr>
          <p:cNvPr id="1929" name="Google Shape;1929;p87"/>
          <p:cNvGrpSpPr/>
          <p:nvPr/>
        </p:nvGrpSpPr>
        <p:grpSpPr>
          <a:xfrm>
            <a:off x="7413664" y="1466063"/>
            <a:ext cx="343425" cy="304600"/>
            <a:chOff x="7088775" y="3273750"/>
            <a:chExt cx="343425" cy="304600"/>
          </a:xfrm>
        </p:grpSpPr>
        <p:sp>
          <p:nvSpPr>
            <p:cNvPr id="1930" name="Google Shape;1930;p87"/>
            <p:cNvSpPr/>
            <p:nvPr/>
          </p:nvSpPr>
          <p:spPr>
            <a:xfrm>
              <a:off x="7088775" y="3273750"/>
              <a:ext cx="343425" cy="304600"/>
            </a:xfrm>
            <a:custGeom>
              <a:rect b="b" l="l" r="r" t="t"/>
              <a:pathLst>
                <a:path extrusionOk="0" h="12184" w="13737">
                  <a:moveTo>
                    <a:pt x="6862" y="525"/>
                  </a:moveTo>
                  <a:cubicBezTo>
                    <a:pt x="7084" y="525"/>
                    <a:pt x="7263" y="704"/>
                    <a:pt x="7263" y="927"/>
                  </a:cubicBezTo>
                  <a:cubicBezTo>
                    <a:pt x="7250" y="1189"/>
                    <a:pt x="7057" y="1320"/>
                    <a:pt x="6863" y="1320"/>
                  </a:cubicBezTo>
                  <a:cubicBezTo>
                    <a:pt x="6669" y="1320"/>
                    <a:pt x="6475" y="1189"/>
                    <a:pt x="6460" y="927"/>
                  </a:cubicBezTo>
                  <a:cubicBezTo>
                    <a:pt x="6460" y="704"/>
                    <a:pt x="6639" y="525"/>
                    <a:pt x="6862" y="525"/>
                  </a:cubicBezTo>
                  <a:close/>
                  <a:moveTo>
                    <a:pt x="7499" y="1604"/>
                  </a:moveTo>
                  <a:lnTo>
                    <a:pt x="10238" y="3181"/>
                  </a:lnTo>
                  <a:lnTo>
                    <a:pt x="3486" y="3181"/>
                  </a:lnTo>
                  <a:lnTo>
                    <a:pt x="6224" y="1604"/>
                  </a:lnTo>
                  <a:cubicBezTo>
                    <a:pt x="6390" y="1770"/>
                    <a:pt x="6623" y="1853"/>
                    <a:pt x="6857" y="1853"/>
                  </a:cubicBezTo>
                  <a:cubicBezTo>
                    <a:pt x="7091" y="1853"/>
                    <a:pt x="7327" y="1770"/>
                    <a:pt x="7499" y="1604"/>
                  </a:cubicBezTo>
                  <a:close/>
                  <a:moveTo>
                    <a:pt x="12588" y="3705"/>
                  </a:moveTo>
                  <a:lnTo>
                    <a:pt x="12588" y="11659"/>
                  </a:lnTo>
                  <a:lnTo>
                    <a:pt x="1149" y="11659"/>
                  </a:lnTo>
                  <a:lnTo>
                    <a:pt x="1149" y="3705"/>
                  </a:lnTo>
                  <a:close/>
                  <a:moveTo>
                    <a:pt x="6862" y="1"/>
                  </a:moveTo>
                  <a:cubicBezTo>
                    <a:pt x="6281" y="1"/>
                    <a:pt x="5826" y="565"/>
                    <a:pt x="5962" y="1146"/>
                  </a:cubicBezTo>
                  <a:lnTo>
                    <a:pt x="2437" y="3181"/>
                  </a:lnTo>
                  <a:lnTo>
                    <a:pt x="349" y="3181"/>
                  </a:lnTo>
                  <a:cubicBezTo>
                    <a:pt x="0" y="3194"/>
                    <a:pt x="0" y="3692"/>
                    <a:pt x="349" y="3705"/>
                  </a:cubicBezTo>
                  <a:lnTo>
                    <a:pt x="624" y="3705"/>
                  </a:lnTo>
                  <a:lnTo>
                    <a:pt x="624" y="11659"/>
                  </a:lnTo>
                  <a:lnTo>
                    <a:pt x="362" y="11659"/>
                  </a:lnTo>
                  <a:cubicBezTo>
                    <a:pt x="223" y="11659"/>
                    <a:pt x="113" y="11755"/>
                    <a:pt x="83" y="11881"/>
                  </a:cubicBezTo>
                  <a:cubicBezTo>
                    <a:pt x="70" y="12047"/>
                    <a:pt x="196" y="12183"/>
                    <a:pt x="349" y="12183"/>
                  </a:cubicBezTo>
                  <a:lnTo>
                    <a:pt x="13391" y="12183"/>
                  </a:lnTo>
                  <a:cubicBezTo>
                    <a:pt x="13737" y="12170"/>
                    <a:pt x="13737" y="11672"/>
                    <a:pt x="13391" y="11659"/>
                  </a:cubicBezTo>
                  <a:lnTo>
                    <a:pt x="13113" y="11659"/>
                  </a:lnTo>
                  <a:lnTo>
                    <a:pt x="13113" y="3705"/>
                  </a:lnTo>
                  <a:lnTo>
                    <a:pt x="13378" y="3705"/>
                  </a:lnTo>
                  <a:cubicBezTo>
                    <a:pt x="13514" y="3705"/>
                    <a:pt x="13627" y="3609"/>
                    <a:pt x="13654" y="3486"/>
                  </a:cubicBezTo>
                  <a:cubicBezTo>
                    <a:pt x="13667" y="3320"/>
                    <a:pt x="13544" y="3181"/>
                    <a:pt x="13391" y="3181"/>
                  </a:cubicBezTo>
                  <a:lnTo>
                    <a:pt x="11303" y="3181"/>
                  </a:lnTo>
                  <a:lnTo>
                    <a:pt x="7775" y="1146"/>
                  </a:lnTo>
                  <a:cubicBezTo>
                    <a:pt x="7914" y="565"/>
                    <a:pt x="7456" y="1"/>
                    <a:pt x="6862"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87"/>
            <p:cNvSpPr/>
            <p:nvPr/>
          </p:nvSpPr>
          <p:spPr>
            <a:xfrm>
              <a:off x="7130675" y="3379900"/>
              <a:ext cx="259700" cy="171900"/>
            </a:xfrm>
            <a:custGeom>
              <a:rect b="b" l="l" r="r" t="t"/>
              <a:pathLst>
                <a:path extrusionOk="0" h="6876" w="10388">
                  <a:moveTo>
                    <a:pt x="9860" y="525"/>
                  </a:moveTo>
                  <a:lnTo>
                    <a:pt x="9860" y="6347"/>
                  </a:lnTo>
                  <a:lnTo>
                    <a:pt x="525" y="6347"/>
                  </a:lnTo>
                  <a:lnTo>
                    <a:pt x="525" y="525"/>
                  </a:lnTo>
                  <a:close/>
                  <a:moveTo>
                    <a:pt x="263" y="0"/>
                  </a:moveTo>
                  <a:cubicBezTo>
                    <a:pt x="123" y="0"/>
                    <a:pt x="1" y="110"/>
                    <a:pt x="1" y="262"/>
                  </a:cubicBezTo>
                  <a:lnTo>
                    <a:pt x="1" y="6610"/>
                  </a:lnTo>
                  <a:cubicBezTo>
                    <a:pt x="1" y="6762"/>
                    <a:pt x="123" y="6875"/>
                    <a:pt x="263" y="6875"/>
                  </a:cubicBezTo>
                  <a:lnTo>
                    <a:pt x="10125" y="6875"/>
                  </a:lnTo>
                  <a:cubicBezTo>
                    <a:pt x="10261" y="6875"/>
                    <a:pt x="10388" y="6762"/>
                    <a:pt x="10388" y="6610"/>
                  </a:cubicBezTo>
                  <a:lnTo>
                    <a:pt x="10388" y="262"/>
                  </a:lnTo>
                  <a:cubicBezTo>
                    <a:pt x="10388" y="110"/>
                    <a:pt x="10261" y="0"/>
                    <a:pt x="10125"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87"/>
            <p:cNvSpPr/>
            <p:nvPr/>
          </p:nvSpPr>
          <p:spPr>
            <a:xfrm>
              <a:off x="7155150" y="3407525"/>
              <a:ext cx="209250" cy="116550"/>
            </a:xfrm>
            <a:custGeom>
              <a:rect b="b" l="l" r="r" t="t"/>
              <a:pathLst>
                <a:path extrusionOk="0" h="4662" w="8370">
                  <a:moveTo>
                    <a:pt x="2092" y="1621"/>
                  </a:moveTo>
                  <a:lnTo>
                    <a:pt x="2092" y="4137"/>
                  </a:lnTo>
                  <a:lnTo>
                    <a:pt x="1040" y="4137"/>
                  </a:lnTo>
                  <a:lnTo>
                    <a:pt x="1040" y="1621"/>
                  </a:lnTo>
                  <a:close/>
                  <a:moveTo>
                    <a:pt x="4748" y="525"/>
                  </a:moveTo>
                  <a:lnTo>
                    <a:pt x="4748" y="4137"/>
                  </a:lnTo>
                  <a:lnTo>
                    <a:pt x="3682" y="4137"/>
                  </a:lnTo>
                  <a:lnTo>
                    <a:pt x="3682" y="525"/>
                  </a:lnTo>
                  <a:close/>
                  <a:moveTo>
                    <a:pt x="7387" y="2670"/>
                  </a:moveTo>
                  <a:lnTo>
                    <a:pt x="7387" y="4137"/>
                  </a:lnTo>
                  <a:lnTo>
                    <a:pt x="6338" y="4137"/>
                  </a:lnTo>
                  <a:lnTo>
                    <a:pt x="6338" y="2670"/>
                  </a:lnTo>
                  <a:close/>
                  <a:moveTo>
                    <a:pt x="3420" y="1"/>
                  </a:moveTo>
                  <a:cubicBezTo>
                    <a:pt x="3267" y="1"/>
                    <a:pt x="3155" y="127"/>
                    <a:pt x="3155" y="263"/>
                  </a:cubicBezTo>
                  <a:lnTo>
                    <a:pt x="3155" y="4137"/>
                  </a:lnTo>
                  <a:lnTo>
                    <a:pt x="2630" y="4137"/>
                  </a:lnTo>
                  <a:lnTo>
                    <a:pt x="2630" y="1355"/>
                  </a:lnTo>
                  <a:cubicBezTo>
                    <a:pt x="2630" y="1206"/>
                    <a:pt x="2507" y="1093"/>
                    <a:pt x="2354" y="1093"/>
                  </a:cubicBezTo>
                  <a:lnTo>
                    <a:pt x="778" y="1093"/>
                  </a:lnTo>
                  <a:cubicBezTo>
                    <a:pt x="625" y="1093"/>
                    <a:pt x="499" y="1206"/>
                    <a:pt x="499" y="1355"/>
                  </a:cubicBezTo>
                  <a:lnTo>
                    <a:pt x="499" y="4137"/>
                  </a:lnTo>
                  <a:lnTo>
                    <a:pt x="349" y="4137"/>
                  </a:lnTo>
                  <a:cubicBezTo>
                    <a:pt x="1" y="4150"/>
                    <a:pt x="1" y="4648"/>
                    <a:pt x="349" y="4661"/>
                  </a:cubicBezTo>
                  <a:lnTo>
                    <a:pt x="8068" y="4661"/>
                  </a:lnTo>
                  <a:cubicBezTo>
                    <a:pt x="8204" y="4661"/>
                    <a:pt x="8330" y="4565"/>
                    <a:pt x="8343" y="4442"/>
                  </a:cubicBezTo>
                  <a:cubicBezTo>
                    <a:pt x="8370" y="4276"/>
                    <a:pt x="8247" y="4137"/>
                    <a:pt x="8081" y="4137"/>
                  </a:cubicBezTo>
                  <a:lnTo>
                    <a:pt x="7928" y="4137"/>
                  </a:lnTo>
                  <a:lnTo>
                    <a:pt x="7928" y="2407"/>
                  </a:lnTo>
                  <a:cubicBezTo>
                    <a:pt x="7928" y="2268"/>
                    <a:pt x="7802" y="2145"/>
                    <a:pt x="7653" y="2145"/>
                  </a:cubicBezTo>
                  <a:lnTo>
                    <a:pt x="6076" y="2145"/>
                  </a:lnTo>
                  <a:cubicBezTo>
                    <a:pt x="5923" y="2145"/>
                    <a:pt x="5797" y="2268"/>
                    <a:pt x="5797" y="2407"/>
                  </a:cubicBezTo>
                  <a:lnTo>
                    <a:pt x="5797" y="4137"/>
                  </a:lnTo>
                  <a:lnTo>
                    <a:pt x="5272" y="4137"/>
                  </a:lnTo>
                  <a:lnTo>
                    <a:pt x="5272" y="263"/>
                  </a:lnTo>
                  <a:cubicBezTo>
                    <a:pt x="5272" y="127"/>
                    <a:pt x="5163" y="1"/>
                    <a:pt x="5010"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3" name="Google Shape;1933;p87"/>
          <p:cNvSpPr/>
          <p:nvPr/>
        </p:nvSpPr>
        <p:spPr>
          <a:xfrm>
            <a:off x="1394588" y="1448838"/>
            <a:ext cx="341625" cy="339050"/>
          </a:xfrm>
          <a:custGeom>
            <a:rect b="b" l="l" r="r" t="t"/>
            <a:pathLst>
              <a:path extrusionOk="0" h="13562" w="13665">
                <a:moveTo>
                  <a:pt x="4579" y="6518"/>
                </a:moveTo>
                <a:lnTo>
                  <a:pt x="4579" y="11650"/>
                </a:lnTo>
                <a:lnTo>
                  <a:pt x="3526" y="11650"/>
                </a:lnTo>
                <a:lnTo>
                  <a:pt x="3526" y="6518"/>
                </a:lnTo>
                <a:close/>
                <a:moveTo>
                  <a:pt x="4316" y="2163"/>
                </a:moveTo>
                <a:cubicBezTo>
                  <a:pt x="5422" y="2631"/>
                  <a:pt x="5561" y="5024"/>
                  <a:pt x="6956" y="5273"/>
                </a:cubicBezTo>
                <a:lnTo>
                  <a:pt x="6956" y="9160"/>
                </a:lnTo>
                <a:lnTo>
                  <a:pt x="6431" y="9160"/>
                </a:lnTo>
                <a:cubicBezTo>
                  <a:pt x="6292" y="9160"/>
                  <a:pt x="6169" y="9286"/>
                  <a:pt x="6169" y="9422"/>
                </a:cubicBezTo>
                <a:lnTo>
                  <a:pt x="6169" y="11650"/>
                </a:lnTo>
                <a:lnTo>
                  <a:pt x="5103" y="11650"/>
                </a:lnTo>
                <a:lnTo>
                  <a:pt x="5103" y="6242"/>
                </a:lnTo>
                <a:cubicBezTo>
                  <a:pt x="5103" y="6103"/>
                  <a:pt x="4994" y="5980"/>
                  <a:pt x="4841" y="5980"/>
                </a:cubicBezTo>
                <a:lnTo>
                  <a:pt x="4316" y="5980"/>
                </a:lnTo>
                <a:lnTo>
                  <a:pt x="4316" y="2163"/>
                </a:lnTo>
                <a:close/>
                <a:moveTo>
                  <a:pt x="7759" y="9685"/>
                </a:moveTo>
                <a:lnTo>
                  <a:pt x="7759" y="11650"/>
                </a:lnTo>
                <a:lnTo>
                  <a:pt x="6693" y="11650"/>
                </a:lnTo>
                <a:lnTo>
                  <a:pt x="6693" y="9685"/>
                </a:lnTo>
                <a:close/>
                <a:moveTo>
                  <a:pt x="10139" y="586"/>
                </a:moveTo>
                <a:lnTo>
                  <a:pt x="10139" y="4390"/>
                </a:lnTo>
                <a:lnTo>
                  <a:pt x="9611" y="4390"/>
                </a:lnTo>
                <a:cubicBezTo>
                  <a:pt x="9462" y="4390"/>
                  <a:pt x="9349" y="4513"/>
                  <a:pt x="9349" y="4665"/>
                </a:cubicBezTo>
                <a:lnTo>
                  <a:pt x="9349" y="11650"/>
                </a:lnTo>
                <a:lnTo>
                  <a:pt x="8283" y="11650"/>
                </a:lnTo>
                <a:lnTo>
                  <a:pt x="8283" y="9422"/>
                </a:lnTo>
                <a:cubicBezTo>
                  <a:pt x="8283" y="9286"/>
                  <a:pt x="8174" y="9160"/>
                  <a:pt x="8021" y="9160"/>
                </a:cubicBezTo>
                <a:lnTo>
                  <a:pt x="7497" y="9160"/>
                </a:lnTo>
                <a:lnTo>
                  <a:pt x="7497" y="5260"/>
                </a:lnTo>
                <a:cubicBezTo>
                  <a:pt x="7829" y="5177"/>
                  <a:pt x="8104" y="4914"/>
                  <a:pt x="8340" y="4456"/>
                </a:cubicBezTo>
                <a:cubicBezTo>
                  <a:pt x="8921" y="3460"/>
                  <a:pt x="9170" y="1014"/>
                  <a:pt x="10139" y="586"/>
                </a:cubicBezTo>
                <a:close/>
                <a:moveTo>
                  <a:pt x="10939" y="4928"/>
                </a:moveTo>
                <a:lnTo>
                  <a:pt x="10939" y="11650"/>
                </a:lnTo>
                <a:lnTo>
                  <a:pt x="9877" y="11650"/>
                </a:lnTo>
                <a:lnTo>
                  <a:pt x="9877" y="4928"/>
                </a:lnTo>
                <a:close/>
                <a:moveTo>
                  <a:pt x="1652" y="0"/>
                </a:moveTo>
                <a:cubicBezTo>
                  <a:pt x="1508" y="0"/>
                  <a:pt x="1395" y="118"/>
                  <a:pt x="1395" y="267"/>
                </a:cubicBezTo>
                <a:lnTo>
                  <a:pt x="1395" y="1220"/>
                </a:lnTo>
                <a:lnTo>
                  <a:pt x="303" y="1220"/>
                </a:lnTo>
                <a:cubicBezTo>
                  <a:pt x="167" y="1220"/>
                  <a:pt x="41" y="1303"/>
                  <a:pt x="28" y="1442"/>
                </a:cubicBezTo>
                <a:cubicBezTo>
                  <a:pt x="1" y="1608"/>
                  <a:pt x="124" y="1748"/>
                  <a:pt x="290" y="1748"/>
                </a:cubicBezTo>
                <a:lnTo>
                  <a:pt x="1395" y="1748"/>
                </a:lnTo>
                <a:lnTo>
                  <a:pt x="1395" y="2813"/>
                </a:lnTo>
                <a:lnTo>
                  <a:pt x="927" y="2813"/>
                </a:lnTo>
                <a:cubicBezTo>
                  <a:pt x="788" y="2813"/>
                  <a:pt x="665" y="2896"/>
                  <a:pt x="648" y="3032"/>
                </a:cubicBezTo>
                <a:cubicBezTo>
                  <a:pt x="622" y="3198"/>
                  <a:pt x="748" y="3338"/>
                  <a:pt x="914" y="3338"/>
                </a:cubicBezTo>
                <a:lnTo>
                  <a:pt x="1395" y="3338"/>
                </a:lnTo>
                <a:lnTo>
                  <a:pt x="1395" y="4390"/>
                </a:lnTo>
                <a:lnTo>
                  <a:pt x="927" y="4390"/>
                </a:lnTo>
                <a:cubicBezTo>
                  <a:pt x="788" y="4390"/>
                  <a:pt x="665" y="4486"/>
                  <a:pt x="648" y="4622"/>
                </a:cubicBezTo>
                <a:cubicBezTo>
                  <a:pt x="622" y="4788"/>
                  <a:pt x="748" y="4928"/>
                  <a:pt x="914" y="4928"/>
                </a:cubicBezTo>
                <a:lnTo>
                  <a:pt x="1395" y="4928"/>
                </a:lnTo>
                <a:lnTo>
                  <a:pt x="1395" y="5980"/>
                </a:lnTo>
                <a:lnTo>
                  <a:pt x="303" y="5980"/>
                </a:lnTo>
                <a:cubicBezTo>
                  <a:pt x="167" y="5980"/>
                  <a:pt x="41" y="6076"/>
                  <a:pt x="28" y="6216"/>
                </a:cubicBezTo>
                <a:cubicBezTo>
                  <a:pt x="1" y="6365"/>
                  <a:pt x="124" y="6518"/>
                  <a:pt x="290" y="6518"/>
                </a:cubicBezTo>
                <a:lnTo>
                  <a:pt x="1395" y="6518"/>
                </a:lnTo>
                <a:lnTo>
                  <a:pt x="1395" y="7570"/>
                </a:lnTo>
                <a:lnTo>
                  <a:pt x="927" y="7570"/>
                </a:lnTo>
                <a:cubicBezTo>
                  <a:pt x="788" y="7570"/>
                  <a:pt x="665" y="7666"/>
                  <a:pt x="648" y="7806"/>
                </a:cubicBezTo>
                <a:cubicBezTo>
                  <a:pt x="622" y="7959"/>
                  <a:pt x="748" y="8108"/>
                  <a:pt x="914" y="8108"/>
                </a:cubicBezTo>
                <a:lnTo>
                  <a:pt x="1395" y="8108"/>
                </a:lnTo>
                <a:lnTo>
                  <a:pt x="1395" y="9160"/>
                </a:lnTo>
                <a:lnTo>
                  <a:pt x="927" y="9160"/>
                </a:lnTo>
                <a:cubicBezTo>
                  <a:pt x="788" y="9160"/>
                  <a:pt x="665" y="9256"/>
                  <a:pt x="648" y="9383"/>
                </a:cubicBezTo>
                <a:cubicBezTo>
                  <a:pt x="622" y="9549"/>
                  <a:pt x="748" y="9685"/>
                  <a:pt x="914" y="9685"/>
                </a:cubicBezTo>
                <a:lnTo>
                  <a:pt x="1395" y="9685"/>
                </a:lnTo>
                <a:lnTo>
                  <a:pt x="1395" y="10750"/>
                </a:lnTo>
                <a:lnTo>
                  <a:pt x="303" y="10750"/>
                </a:lnTo>
                <a:cubicBezTo>
                  <a:pt x="167" y="10750"/>
                  <a:pt x="41" y="10847"/>
                  <a:pt x="28" y="10973"/>
                </a:cubicBezTo>
                <a:cubicBezTo>
                  <a:pt x="1" y="11139"/>
                  <a:pt x="124" y="11278"/>
                  <a:pt x="290" y="11278"/>
                </a:cubicBezTo>
                <a:lnTo>
                  <a:pt x="1395" y="11278"/>
                </a:lnTo>
                <a:lnTo>
                  <a:pt x="1395" y="11912"/>
                </a:lnTo>
                <a:cubicBezTo>
                  <a:pt x="1395" y="12065"/>
                  <a:pt x="1521" y="12174"/>
                  <a:pt x="1661" y="12174"/>
                </a:cubicBezTo>
                <a:lnTo>
                  <a:pt x="2989" y="12174"/>
                </a:lnTo>
                <a:lnTo>
                  <a:pt x="2989" y="13283"/>
                </a:lnTo>
                <a:cubicBezTo>
                  <a:pt x="2989" y="13419"/>
                  <a:pt x="3085" y="13532"/>
                  <a:pt x="3221" y="13559"/>
                </a:cubicBezTo>
                <a:cubicBezTo>
                  <a:pt x="3234" y="13561"/>
                  <a:pt x="3247" y="13562"/>
                  <a:pt x="3260" y="13562"/>
                </a:cubicBezTo>
                <a:cubicBezTo>
                  <a:pt x="3399" y="13562"/>
                  <a:pt x="3526" y="13436"/>
                  <a:pt x="3526" y="13296"/>
                </a:cubicBezTo>
                <a:lnTo>
                  <a:pt x="3526" y="12174"/>
                </a:lnTo>
                <a:lnTo>
                  <a:pt x="4579" y="12174"/>
                </a:lnTo>
                <a:lnTo>
                  <a:pt x="4579" y="12659"/>
                </a:lnTo>
                <a:cubicBezTo>
                  <a:pt x="4579" y="12798"/>
                  <a:pt x="4675" y="12908"/>
                  <a:pt x="4798" y="12938"/>
                </a:cubicBezTo>
                <a:cubicBezTo>
                  <a:pt x="4812" y="12940"/>
                  <a:pt x="4825" y="12941"/>
                  <a:pt x="4839" y="12941"/>
                </a:cubicBezTo>
                <a:cubicBezTo>
                  <a:pt x="4986" y="12941"/>
                  <a:pt x="5103" y="12812"/>
                  <a:pt x="5103" y="12672"/>
                </a:cubicBezTo>
                <a:lnTo>
                  <a:pt x="5103" y="12174"/>
                </a:lnTo>
                <a:lnTo>
                  <a:pt x="6169" y="12174"/>
                </a:lnTo>
                <a:lnTo>
                  <a:pt x="6169" y="12659"/>
                </a:lnTo>
                <a:cubicBezTo>
                  <a:pt x="6169" y="12798"/>
                  <a:pt x="6265" y="12908"/>
                  <a:pt x="6391" y="12938"/>
                </a:cubicBezTo>
                <a:cubicBezTo>
                  <a:pt x="6405" y="12940"/>
                  <a:pt x="6419" y="12941"/>
                  <a:pt x="6432" y="12941"/>
                </a:cubicBezTo>
                <a:cubicBezTo>
                  <a:pt x="6579" y="12941"/>
                  <a:pt x="6693" y="12812"/>
                  <a:pt x="6693" y="12672"/>
                </a:cubicBezTo>
                <a:lnTo>
                  <a:pt x="6693" y="12174"/>
                </a:lnTo>
                <a:lnTo>
                  <a:pt x="7759" y="12174"/>
                </a:lnTo>
                <a:lnTo>
                  <a:pt x="7759" y="13283"/>
                </a:lnTo>
                <a:cubicBezTo>
                  <a:pt x="7759" y="13419"/>
                  <a:pt x="7855" y="13532"/>
                  <a:pt x="7981" y="13559"/>
                </a:cubicBezTo>
                <a:cubicBezTo>
                  <a:pt x="7995" y="13561"/>
                  <a:pt x="8009" y="13562"/>
                  <a:pt x="8023" y="13562"/>
                </a:cubicBezTo>
                <a:cubicBezTo>
                  <a:pt x="8169" y="13562"/>
                  <a:pt x="8283" y="13436"/>
                  <a:pt x="8283" y="13296"/>
                </a:cubicBezTo>
                <a:lnTo>
                  <a:pt x="8283" y="12174"/>
                </a:lnTo>
                <a:lnTo>
                  <a:pt x="9349" y="12174"/>
                </a:lnTo>
                <a:lnTo>
                  <a:pt x="9349" y="12659"/>
                </a:lnTo>
                <a:cubicBezTo>
                  <a:pt x="9349" y="12798"/>
                  <a:pt x="9445" y="12908"/>
                  <a:pt x="9571" y="12938"/>
                </a:cubicBezTo>
                <a:cubicBezTo>
                  <a:pt x="9585" y="12940"/>
                  <a:pt x="9599" y="12941"/>
                  <a:pt x="9612" y="12941"/>
                </a:cubicBezTo>
                <a:cubicBezTo>
                  <a:pt x="9760" y="12941"/>
                  <a:pt x="9877" y="12812"/>
                  <a:pt x="9877" y="12672"/>
                </a:cubicBezTo>
                <a:lnTo>
                  <a:pt x="9877" y="12174"/>
                </a:lnTo>
                <a:lnTo>
                  <a:pt x="10939" y="12174"/>
                </a:lnTo>
                <a:lnTo>
                  <a:pt x="10939" y="12659"/>
                </a:lnTo>
                <a:cubicBezTo>
                  <a:pt x="10939" y="12798"/>
                  <a:pt x="11039" y="12908"/>
                  <a:pt x="11161" y="12938"/>
                </a:cubicBezTo>
                <a:cubicBezTo>
                  <a:pt x="11175" y="12940"/>
                  <a:pt x="11189" y="12941"/>
                  <a:pt x="11202" y="12941"/>
                </a:cubicBezTo>
                <a:cubicBezTo>
                  <a:pt x="11350" y="12941"/>
                  <a:pt x="11467" y="12812"/>
                  <a:pt x="11467" y="12672"/>
                </a:cubicBezTo>
                <a:lnTo>
                  <a:pt x="11467" y="12174"/>
                </a:lnTo>
                <a:lnTo>
                  <a:pt x="12532" y="12174"/>
                </a:lnTo>
                <a:lnTo>
                  <a:pt x="12532" y="13283"/>
                </a:lnTo>
                <a:cubicBezTo>
                  <a:pt x="12532" y="13419"/>
                  <a:pt x="12615" y="13532"/>
                  <a:pt x="12752" y="13559"/>
                </a:cubicBezTo>
                <a:cubicBezTo>
                  <a:pt x="12766" y="13561"/>
                  <a:pt x="12780" y="13562"/>
                  <a:pt x="12793" y="13562"/>
                </a:cubicBezTo>
                <a:cubicBezTo>
                  <a:pt x="12940" y="13562"/>
                  <a:pt x="13057" y="13436"/>
                  <a:pt x="13057" y="13296"/>
                </a:cubicBezTo>
                <a:lnTo>
                  <a:pt x="13057" y="12174"/>
                </a:lnTo>
                <a:lnTo>
                  <a:pt x="13319" y="12174"/>
                </a:lnTo>
                <a:cubicBezTo>
                  <a:pt x="13664" y="12174"/>
                  <a:pt x="13664" y="11663"/>
                  <a:pt x="13319" y="11650"/>
                </a:cubicBezTo>
                <a:lnTo>
                  <a:pt x="11467" y="11650"/>
                </a:lnTo>
                <a:lnTo>
                  <a:pt x="11467" y="4665"/>
                </a:lnTo>
                <a:cubicBezTo>
                  <a:pt x="11467" y="4513"/>
                  <a:pt x="11341" y="4390"/>
                  <a:pt x="11205" y="4390"/>
                </a:cubicBezTo>
                <a:lnTo>
                  <a:pt x="10677" y="4390"/>
                </a:lnTo>
                <a:lnTo>
                  <a:pt x="10677" y="529"/>
                </a:lnTo>
                <a:lnTo>
                  <a:pt x="11205" y="529"/>
                </a:lnTo>
                <a:cubicBezTo>
                  <a:pt x="11550" y="516"/>
                  <a:pt x="11550" y="18"/>
                  <a:pt x="11205" y="5"/>
                </a:cubicBezTo>
                <a:lnTo>
                  <a:pt x="10401" y="5"/>
                </a:lnTo>
                <a:cubicBezTo>
                  <a:pt x="10395" y="5"/>
                  <a:pt x="10388" y="5"/>
                  <a:pt x="10381" y="5"/>
                </a:cubicBezTo>
                <a:cubicBezTo>
                  <a:pt x="8328" y="5"/>
                  <a:pt x="8584" y="4596"/>
                  <a:pt x="7234" y="4762"/>
                </a:cubicBezTo>
                <a:cubicBezTo>
                  <a:pt x="5830" y="4692"/>
                  <a:pt x="5824" y="1581"/>
                  <a:pt x="4076" y="1581"/>
                </a:cubicBezTo>
                <a:cubicBezTo>
                  <a:pt x="4068" y="1581"/>
                  <a:pt x="4059" y="1581"/>
                  <a:pt x="4051" y="1582"/>
                </a:cubicBezTo>
                <a:lnTo>
                  <a:pt x="3251" y="1582"/>
                </a:lnTo>
                <a:cubicBezTo>
                  <a:pt x="2906" y="1595"/>
                  <a:pt x="2906" y="2106"/>
                  <a:pt x="3251" y="2119"/>
                </a:cubicBezTo>
                <a:lnTo>
                  <a:pt x="3789" y="2119"/>
                </a:lnTo>
                <a:lnTo>
                  <a:pt x="3789" y="5980"/>
                </a:lnTo>
                <a:lnTo>
                  <a:pt x="3251" y="5980"/>
                </a:lnTo>
                <a:cubicBezTo>
                  <a:pt x="3111" y="5980"/>
                  <a:pt x="2989" y="6103"/>
                  <a:pt x="2989" y="6242"/>
                </a:cubicBezTo>
                <a:lnTo>
                  <a:pt x="2989" y="11650"/>
                </a:lnTo>
                <a:lnTo>
                  <a:pt x="1936" y="11650"/>
                </a:lnTo>
                <a:lnTo>
                  <a:pt x="1936" y="267"/>
                </a:lnTo>
                <a:cubicBezTo>
                  <a:pt x="1936" y="141"/>
                  <a:pt x="1840" y="18"/>
                  <a:pt x="1701" y="5"/>
                </a:cubicBezTo>
                <a:cubicBezTo>
                  <a:pt x="1684" y="2"/>
                  <a:pt x="1668" y="0"/>
                  <a:pt x="1652"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34" name="Google Shape;1934;p87"/>
          <p:cNvGrpSpPr/>
          <p:nvPr/>
        </p:nvGrpSpPr>
        <p:grpSpPr>
          <a:xfrm>
            <a:off x="5409118" y="1466025"/>
            <a:ext cx="339200" cy="304675"/>
            <a:chOff x="5553875" y="2135725"/>
            <a:chExt cx="339200" cy="304675"/>
          </a:xfrm>
        </p:grpSpPr>
        <p:sp>
          <p:nvSpPr>
            <p:cNvPr id="1935" name="Google Shape;1935;p87"/>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87"/>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7" name="Google Shape;1937;p87"/>
          <p:cNvGrpSpPr/>
          <p:nvPr/>
        </p:nvGrpSpPr>
        <p:grpSpPr>
          <a:xfrm>
            <a:off x="3401221" y="1448825"/>
            <a:ext cx="341675" cy="339075"/>
            <a:chOff x="4026125" y="2118350"/>
            <a:chExt cx="341675" cy="339075"/>
          </a:xfrm>
        </p:grpSpPr>
        <p:sp>
          <p:nvSpPr>
            <p:cNvPr id="1938" name="Google Shape;1938;p87"/>
            <p:cNvSpPr/>
            <p:nvPr/>
          </p:nvSpPr>
          <p:spPr>
            <a:xfrm>
              <a:off x="4026125" y="2118350"/>
              <a:ext cx="341675" cy="339075"/>
            </a:xfrm>
            <a:custGeom>
              <a:rect b="b" l="l" r="r" t="t"/>
              <a:pathLst>
                <a:path extrusionOk="0" h="13563" w="13667">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87"/>
            <p:cNvSpPr/>
            <p:nvPr/>
          </p:nvSpPr>
          <p:spPr>
            <a:xfrm>
              <a:off x="4120550" y="2148750"/>
              <a:ext cx="53225" cy="212175"/>
            </a:xfrm>
            <a:custGeom>
              <a:rect b="b" l="l" r="r" t="t"/>
              <a:pathLst>
                <a:path extrusionOk="0" h="8487" w="2129">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87"/>
            <p:cNvSpPr/>
            <p:nvPr/>
          </p:nvSpPr>
          <p:spPr>
            <a:xfrm>
              <a:off x="4200075" y="2188550"/>
              <a:ext cx="52950" cy="211850"/>
            </a:xfrm>
            <a:custGeom>
              <a:rect b="b" l="l" r="r" t="t"/>
              <a:pathLst>
                <a:path extrusionOk="0" h="8474" w="2118">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87"/>
            <p:cNvSpPr/>
            <p:nvPr/>
          </p:nvSpPr>
          <p:spPr>
            <a:xfrm>
              <a:off x="4279575" y="2148750"/>
              <a:ext cx="52975" cy="172350"/>
            </a:xfrm>
            <a:custGeom>
              <a:rect b="b" l="l" r="r" t="t"/>
              <a:pathLst>
                <a:path extrusionOk="0" h="6894" w="2119">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2" name="Google Shape;1942;p87"/>
          <p:cNvGrpSpPr/>
          <p:nvPr/>
        </p:nvGrpSpPr>
        <p:grpSpPr>
          <a:xfrm>
            <a:off x="2418162" y="2135780"/>
            <a:ext cx="301161" cy="339535"/>
            <a:chOff x="3299850" y="238575"/>
            <a:chExt cx="427725" cy="482225"/>
          </a:xfrm>
        </p:grpSpPr>
        <p:sp>
          <p:nvSpPr>
            <p:cNvPr id="1943" name="Google Shape;1943;p87"/>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4" name="Google Shape;1944;p87"/>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5" name="Google Shape;1945;p87"/>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6" name="Google Shape;1946;p87"/>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7" name="Google Shape;1947;p87"/>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48" name="Google Shape;1948;p87"/>
          <p:cNvGrpSpPr/>
          <p:nvPr/>
        </p:nvGrpSpPr>
        <p:grpSpPr>
          <a:xfrm>
            <a:off x="4270837" y="2099755"/>
            <a:ext cx="301161" cy="339535"/>
            <a:chOff x="3299850" y="238575"/>
            <a:chExt cx="427725" cy="482225"/>
          </a:xfrm>
        </p:grpSpPr>
        <p:sp>
          <p:nvSpPr>
            <p:cNvPr id="1949" name="Google Shape;1949;p87"/>
            <p:cNvSpPr/>
            <p:nvPr/>
          </p:nvSpPr>
          <p:spPr>
            <a:xfrm>
              <a:off x="3299850" y="323500"/>
              <a:ext cx="427725" cy="397300"/>
            </a:xfrm>
            <a:custGeom>
              <a:rect b="b" l="l" r="r" t="t"/>
              <a:pathLst>
                <a:path extrusionOk="0" h="15892" w="17109">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0" name="Google Shape;1950;p87"/>
            <p:cNvSpPr/>
            <p:nvPr/>
          </p:nvSpPr>
          <p:spPr>
            <a:xfrm>
              <a:off x="3467650" y="238575"/>
              <a:ext cx="46525" cy="56650"/>
            </a:xfrm>
            <a:custGeom>
              <a:rect b="b" l="l" r="r" t="t"/>
              <a:pathLst>
                <a:path extrusionOk="0" h="2266" w="1861">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1" name="Google Shape;1951;p87"/>
            <p:cNvSpPr/>
            <p:nvPr/>
          </p:nvSpPr>
          <p:spPr>
            <a:xfrm>
              <a:off x="3566675" y="238575"/>
              <a:ext cx="46525" cy="56675"/>
            </a:xfrm>
            <a:custGeom>
              <a:rect b="b" l="l" r="r" t="t"/>
              <a:pathLst>
                <a:path extrusionOk="0" h="2267" w="1861">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2" name="Google Shape;1952;p87"/>
            <p:cNvSpPr/>
            <p:nvPr/>
          </p:nvSpPr>
          <p:spPr>
            <a:xfrm>
              <a:off x="361122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53" name="Google Shape;1953;p87"/>
            <p:cNvSpPr/>
            <p:nvPr/>
          </p:nvSpPr>
          <p:spPr>
            <a:xfrm>
              <a:off x="3413075" y="323500"/>
              <a:ext cx="56550" cy="28325"/>
            </a:xfrm>
            <a:custGeom>
              <a:rect b="b" l="l" r="r" t="t"/>
              <a:pathLst>
                <a:path extrusionOk="0" h="1133" w="2262">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1954" name="Google Shape;1954;p87"/>
          <p:cNvSpPr txBox="1"/>
          <p:nvPr/>
        </p:nvSpPr>
        <p:spPr>
          <a:xfrm>
            <a:off x="2375125" y="4113225"/>
            <a:ext cx="4365000" cy="6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oppins"/>
                <a:ea typeface="Poppins"/>
                <a:cs typeface="Poppins"/>
                <a:sym typeface="Poppins"/>
              </a:rPr>
              <a:t>Final Deliverables – Week of 08/12</a:t>
            </a:r>
            <a:endParaRPr b="1" sz="1100">
              <a:latin typeface="Poppins"/>
              <a:ea typeface="Poppins"/>
              <a:cs typeface="Poppins"/>
              <a:sym typeface="Poppins"/>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Submit final slide deck, notebook, and written report</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Present findings and insights to full class</a:t>
            </a:r>
            <a:endParaRPr sz="1200">
              <a:solidFill>
                <a:schemeClr val="dk1"/>
              </a:solidFill>
              <a:latin typeface="Playfair Display"/>
              <a:ea typeface="Playfair Display"/>
              <a:cs typeface="Playfair Display"/>
              <a:sym typeface="Playfair Display"/>
            </a:endParaRPr>
          </a:p>
        </p:txBody>
      </p:sp>
      <p:sp>
        <p:nvSpPr>
          <p:cNvPr id="1955" name="Google Shape;1955;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9" name="Shape 1959"/>
        <p:cNvGrpSpPr/>
        <p:nvPr/>
      </p:nvGrpSpPr>
      <p:grpSpPr>
        <a:xfrm>
          <a:off x="0" y="0"/>
          <a:ext cx="0" cy="0"/>
          <a:chOff x="0" y="0"/>
          <a:chExt cx="0" cy="0"/>
        </a:xfrm>
      </p:grpSpPr>
      <p:sp>
        <p:nvSpPr>
          <p:cNvPr id="1960" name="Google Shape;1960;p88"/>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 &amp; Mitigations</a:t>
            </a:r>
            <a:endParaRPr/>
          </a:p>
        </p:txBody>
      </p:sp>
      <p:sp>
        <p:nvSpPr>
          <p:cNvPr id="1961" name="Google Shape;1961;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2" name="Google Shape;1962;p88"/>
          <p:cNvSpPr txBox="1"/>
          <p:nvPr/>
        </p:nvSpPr>
        <p:spPr>
          <a:xfrm>
            <a:off x="1217250" y="1509750"/>
            <a:ext cx="67095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During Phase 2, we faced several practical challenges typical of large public datasets. A significant portion of the raw BLS data contained suppressed or missing values, which we addressed by filtering and retaining only complete, high-quality records. The categorical variables—especially job titles and regions—had high cardinality, which we found by testing for multicollinearity. This required thoughtful grouping and encoding to keep the model both interpretable and efficient. To reduce the risk of overfitting, we incorporated cross-validation and maintained a strict training/validation/test split. Finally, given the limited time frame, we prioritized a robust regression pipeline and deferred secondary analysis and clustering for the next phase.</a:t>
            </a:r>
            <a:endParaRPr sz="1300">
              <a:latin typeface="Playfair Display"/>
              <a:ea typeface="Playfair Display"/>
              <a:cs typeface="Playfair Display"/>
              <a:sym typeface="Playfair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8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We’ve Done and Why It Matters</a:t>
            </a:r>
            <a:endParaRPr/>
          </a:p>
        </p:txBody>
      </p:sp>
      <p:sp>
        <p:nvSpPr>
          <p:cNvPr id="1968" name="Google Shape;1968;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69" name="Google Shape;1969;p89"/>
          <p:cNvSpPr txBox="1"/>
          <p:nvPr/>
        </p:nvSpPr>
        <p:spPr>
          <a:xfrm>
            <a:off x="1926850" y="1659450"/>
            <a:ext cx="5238000" cy="24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Built a reproducible pipeline using public U.S. labor data</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Explored salary trends across tech occupations and regions</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Constructed and evaluated regression models to predict wages</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Highlighted disparities in compensation by role, location, and industry</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Laid the groundwork for extended analysis in Phase 3</a:t>
            </a:r>
            <a:endParaRPr sz="1200">
              <a:solidFill>
                <a:schemeClr val="dk1"/>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3" name="Shape 1973"/>
        <p:cNvGrpSpPr/>
        <p:nvPr/>
      </p:nvGrpSpPr>
      <p:grpSpPr>
        <a:xfrm>
          <a:off x="0" y="0"/>
          <a:ext cx="0" cy="0"/>
          <a:chOff x="0" y="0"/>
          <a:chExt cx="0" cy="0"/>
        </a:xfrm>
      </p:grpSpPr>
      <p:sp>
        <p:nvSpPr>
          <p:cNvPr id="1974" name="Google Shape;1974;p9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Sources &amp; Supporting Materials</a:t>
            </a:r>
            <a:endParaRPr/>
          </a:p>
        </p:txBody>
      </p:sp>
      <p:sp>
        <p:nvSpPr>
          <p:cNvPr id="1975" name="Google Shape;1975;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76" name="Google Shape;1976;p90"/>
          <p:cNvSpPr txBox="1"/>
          <p:nvPr/>
        </p:nvSpPr>
        <p:spPr>
          <a:xfrm>
            <a:off x="672000" y="1195425"/>
            <a:ext cx="7884900" cy="31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Datasets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Bureau of Labor Statistics (OEWS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3"/>
              </a:rPr>
              <a:t> </a:t>
            </a:r>
            <a:r>
              <a:rPr lang="en" sz="1200" u="sng">
                <a:solidFill>
                  <a:schemeClr val="hlink"/>
                </a:solidFill>
                <a:latin typeface="Playfair Display"/>
                <a:ea typeface="Playfair Display"/>
                <a:cs typeface="Playfair Display"/>
                <a:sym typeface="Playfair Display"/>
                <a:hlinkClick r:id="rId4"/>
              </a:rPr>
              <a:t>https://www.bls.gov/oes/special-requests/oesm24all.zip</a:t>
            </a:r>
            <a:endParaRPr sz="1200" u="sng">
              <a:solidFill>
                <a:schemeClr val="hlink"/>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Developer Survey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5"/>
              </a:rPr>
              <a:t> </a:t>
            </a:r>
            <a:r>
              <a:rPr lang="en" sz="1200" u="sng">
                <a:solidFill>
                  <a:schemeClr val="hlink"/>
                </a:solidFill>
                <a:latin typeface="Playfair Display"/>
                <a:ea typeface="Playfair Display"/>
                <a:cs typeface="Playfair Display"/>
                <a:sym typeface="Playfair Display"/>
                <a:hlinkClick r:id="rId6"/>
              </a:rPr>
              <a:t>https://survey.stackoverflow.co/datasets/stack-overflow-developer-survey-2024.zip</a:t>
            </a:r>
            <a:endParaRPr sz="1200" u="sng">
              <a:solidFill>
                <a:schemeClr val="hlink"/>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Tools &amp; Libraries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Python 3.11, Pandas, NumPy, Seaborn, Matplotlib, Scikit-learn</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Jupyter Notebook, GitHub</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Background Reading</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Pedregosa et al. (2011). </a:t>
            </a:r>
            <a:r>
              <a:rPr i="1" lang="en" sz="1200">
                <a:latin typeface="Playfair Display"/>
                <a:ea typeface="Playfair Display"/>
                <a:cs typeface="Playfair Display"/>
                <a:sym typeface="Playfair Display"/>
              </a:rPr>
              <a:t>Scikit-learn: Machine Learning in Python</a:t>
            </a:r>
            <a:r>
              <a:rPr lang="en" sz="1200">
                <a:latin typeface="Playfair Display"/>
                <a:ea typeface="Playfair Display"/>
                <a:cs typeface="Playfair Display"/>
                <a:sym typeface="Playfair Display"/>
              </a:rPr>
              <a:t>. Journal of Machine Learning Research.</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Insights. (2024). </a:t>
            </a:r>
            <a:r>
              <a:rPr i="1" lang="en" sz="1200">
                <a:latin typeface="Playfair Display"/>
                <a:ea typeface="Playfair Display"/>
                <a:cs typeface="Playfair Display"/>
                <a:sym typeface="Playfair Display"/>
              </a:rPr>
              <a:t>Developer Survey Results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Department of Labor. (2024). </a:t>
            </a:r>
            <a:r>
              <a:rPr i="1" lang="en" sz="1200">
                <a:latin typeface="Playfair Display"/>
                <a:ea typeface="Playfair Display"/>
                <a:cs typeface="Playfair Display"/>
                <a:sym typeface="Playfair Display"/>
              </a:rPr>
              <a:t>Occupational Employment and Wage Statistics (OEWS)</a:t>
            </a:r>
            <a:r>
              <a:rPr lang="en" sz="1200">
                <a:latin typeface="Playfair Display"/>
                <a:ea typeface="Playfair Display"/>
                <a:cs typeface="Playfair Display"/>
                <a:sym typeface="Playfair Display"/>
              </a:rPr>
              <a:t>.</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0" name="Shape 1980"/>
        <p:cNvGrpSpPr/>
        <p:nvPr/>
      </p:nvGrpSpPr>
      <p:grpSpPr>
        <a:xfrm>
          <a:off x="0" y="0"/>
          <a:ext cx="0" cy="0"/>
          <a:chOff x="0" y="0"/>
          <a:chExt cx="0" cy="0"/>
        </a:xfrm>
      </p:grpSpPr>
      <p:sp>
        <p:nvSpPr>
          <p:cNvPr id="1981" name="Google Shape;1981;p91"/>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82" name="Google Shape;1982;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3" name="Google Shape;1983;p91"/>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Playfair Display"/>
                <a:ea typeface="Playfair Display"/>
                <a:cs typeface="Playfair Display"/>
                <a:sym typeface="Playfair Display"/>
              </a:rPr>
              <a:t>Questions?</a:t>
            </a:r>
            <a:endParaRPr sz="29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pic>
        <p:nvPicPr>
          <p:cNvPr id="1621" name="Google Shape;1621;p67"/>
          <p:cNvPicPr preferRelativeResize="0"/>
          <p:nvPr/>
        </p:nvPicPr>
        <p:blipFill rotWithShape="1">
          <a:blip r:embed="rId3">
            <a:alphaModFix/>
          </a:blip>
          <a:srcRect b="0" l="0" r="0" t="11847"/>
          <a:stretch/>
        </p:blipFill>
        <p:spPr>
          <a:xfrm>
            <a:off x="1692275" y="1207225"/>
            <a:ext cx="5759448" cy="2729026"/>
          </a:xfrm>
          <a:prstGeom prst="rect">
            <a:avLst/>
          </a:prstGeom>
          <a:noFill/>
          <a:ln>
            <a:noFill/>
          </a:ln>
        </p:spPr>
      </p:pic>
      <p:sp>
        <p:nvSpPr>
          <p:cNvPr id="1622" name="Google Shape;1622;p67"/>
          <p:cNvSpPr txBox="1"/>
          <p:nvPr/>
        </p:nvSpPr>
        <p:spPr>
          <a:xfrm>
            <a:off x="1692275" y="330325"/>
            <a:ext cx="5759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Poppins"/>
                <a:ea typeface="Poppins"/>
                <a:cs typeface="Poppins"/>
                <a:sym typeface="Poppins"/>
              </a:rPr>
              <a:t>screenshot of the GitHub repo homepage</a:t>
            </a:r>
            <a:endParaRPr b="1" sz="2000">
              <a:solidFill>
                <a:schemeClr val="dk1"/>
              </a:solidFill>
              <a:latin typeface="Poppins"/>
              <a:ea typeface="Poppins"/>
              <a:cs typeface="Poppins"/>
              <a:sym typeface="Poppins"/>
            </a:endParaRPr>
          </a:p>
        </p:txBody>
      </p:sp>
      <p:sp>
        <p:nvSpPr>
          <p:cNvPr id="1623" name="Google Shape;1623;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7" name="Shape 1627"/>
        <p:cNvGrpSpPr/>
        <p:nvPr/>
      </p:nvGrpSpPr>
      <p:grpSpPr>
        <a:xfrm>
          <a:off x="0" y="0"/>
          <a:ext cx="0" cy="0"/>
          <a:chOff x="0" y="0"/>
          <a:chExt cx="0" cy="0"/>
        </a:xfrm>
      </p:grpSpPr>
      <p:sp>
        <p:nvSpPr>
          <p:cNvPr id="1628" name="Google Shape;1628;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Summary and Objective</a:t>
            </a:r>
            <a:endParaRPr/>
          </a:p>
        </p:txBody>
      </p:sp>
      <p:sp>
        <p:nvSpPr>
          <p:cNvPr id="1629" name="Google Shape;1629;p68"/>
          <p:cNvSpPr txBox="1"/>
          <p:nvPr/>
        </p:nvSpPr>
        <p:spPr>
          <a:xfrm>
            <a:off x="3674175" y="1369875"/>
            <a:ext cx="474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Predicting Tech Salaries: A Data-Driven Analysis of U.S. Labor Statistics</a:t>
            </a:r>
            <a:endParaRPr sz="1200">
              <a:solidFill>
                <a:schemeClr val="dk1"/>
              </a:solidFill>
              <a:latin typeface="Playfair Display"/>
              <a:ea typeface="Playfair Display"/>
              <a:cs typeface="Playfair Display"/>
              <a:sym typeface="Playfair Display"/>
            </a:endParaRPr>
          </a:p>
        </p:txBody>
      </p:sp>
      <p:sp>
        <p:nvSpPr>
          <p:cNvPr id="1630" name="Google Shape;1630;p68"/>
          <p:cNvSpPr txBox="1"/>
          <p:nvPr/>
        </p:nvSpPr>
        <p:spPr>
          <a:xfrm>
            <a:off x="3516300" y="2803825"/>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Enhances transparency in tech compensation</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Informs policy, workforce planning, and career decision-making</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Uses standardized, non-self-reported data for model reliability</a:t>
            </a:r>
            <a:endParaRPr sz="1300">
              <a:solidFill>
                <a:schemeClr val="dk1"/>
              </a:solidFill>
              <a:latin typeface="Playfair Display"/>
              <a:ea typeface="Playfair Display"/>
              <a:cs typeface="Playfair Display"/>
              <a:sym typeface="Playfair Display"/>
            </a:endParaRPr>
          </a:p>
        </p:txBody>
      </p:sp>
      <p:sp>
        <p:nvSpPr>
          <p:cNvPr id="1631" name="Google Shape;1631;p68"/>
          <p:cNvSpPr txBox="1"/>
          <p:nvPr/>
        </p:nvSpPr>
        <p:spPr>
          <a:xfrm>
            <a:off x="3674175" y="2086850"/>
            <a:ext cx="48102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Develop a supervised machine learning model to predict salaries in the U.S. tech sector. The project uses government labor statistics to identify how factors like occupation, industry, and geography influence compensation.</a:t>
            </a:r>
            <a:endParaRPr sz="1200">
              <a:solidFill>
                <a:schemeClr val="dk1"/>
              </a:solidFill>
              <a:latin typeface="Playfair Display"/>
              <a:ea typeface="Playfair Display"/>
              <a:cs typeface="Playfair Display"/>
              <a:sym typeface="Playfair Display"/>
            </a:endParaRPr>
          </a:p>
        </p:txBody>
      </p:sp>
      <p:sp>
        <p:nvSpPr>
          <p:cNvPr id="1632" name="Google Shape;1632;p68"/>
          <p:cNvSpPr txBox="1"/>
          <p:nvPr/>
        </p:nvSpPr>
        <p:spPr>
          <a:xfrm>
            <a:off x="2078705" y="1369884"/>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Project Title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3" name="Google Shape;1633;p68"/>
          <p:cNvSpPr txBox="1"/>
          <p:nvPr/>
        </p:nvSpPr>
        <p:spPr>
          <a:xfrm>
            <a:off x="2078705" y="2803836"/>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Why This Matters</a:t>
            </a:r>
            <a:r>
              <a:rPr lang="en" sz="1100">
                <a:latin typeface="Playfair Display"/>
                <a:ea typeface="Playfair Display"/>
                <a:cs typeface="Playfair Display"/>
                <a:sym typeface="Playfair Display"/>
              </a:rPr>
              <a:t>:</a:t>
            </a:r>
            <a:endParaRPr sz="1100">
              <a:solidFill>
                <a:schemeClr val="dk1"/>
              </a:solidFill>
              <a:latin typeface="Playfair Display ExtraBold"/>
              <a:ea typeface="Playfair Display ExtraBold"/>
              <a:cs typeface="Playfair Display ExtraBold"/>
              <a:sym typeface="Playfair Display ExtraBold"/>
            </a:endParaRPr>
          </a:p>
        </p:txBody>
      </p:sp>
      <p:sp>
        <p:nvSpPr>
          <p:cNvPr id="1634" name="Google Shape;1634;p68"/>
          <p:cNvSpPr txBox="1"/>
          <p:nvPr/>
        </p:nvSpPr>
        <p:spPr>
          <a:xfrm>
            <a:off x="2078705" y="2086860"/>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Objective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5" name="Google Shape;1635;p68"/>
          <p:cNvSpPr/>
          <p:nvPr/>
        </p:nvSpPr>
        <p:spPr>
          <a:xfrm>
            <a:off x="1382800" y="1455976"/>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8"/>
          <p:cNvSpPr/>
          <p:nvPr/>
        </p:nvSpPr>
        <p:spPr>
          <a:xfrm>
            <a:off x="1500716" y="1542199"/>
            <a:ext cx="351140" cy="256933"/>
          </a:xfrm>
          <a:custGeom>
            <a:rect b="b" l="l" r="r" t="t"/>
            <a:pathLst>
              <a:path extrusionOk="0" h="13571" w="13568">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8"/>
          <p:cNvSpPr/>
          <p:nvPr/>
        </p:nvSpPr>
        <p:spPr>
          <a:xfrm>
            <a:off x="1382800" y="217295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68"/>
          <p:cNvSpPr/>
          <p:nvPr/>
        </p:nvSpPr>
        <p:spPr>
          <a:xfrm>
            <a:off x="1382800" y="288993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9" name="Google Shape;1639;p68"/>
          <p:cNvGrpSpPr/>
          <p:nvPr/>
        </p:nvGrpSpPr>
        <p:grpSpPr>
          <a:xfrm>
            <a:off x="1500391" y="2989333"/>
            <a:ext cx="351140" cy="230730"/>
            <a:chOff x="5553875" y="2135725"/>
            <a:chExt cx="339200" cy="304675"/>
          </a:xfrm>
        </p:grpSpPr>
        <p:sp>
          <p:nvSpPr>
            <p:cNvPr id="1640" name="Google Shape;1640;p68"/>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68"/>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2" name="Google Shape;1642;p68"/>
          <p:cNvGrpSpPr/>
          <p:nvPr/>
        </p:nvGrpSpPr>
        <p:grpSpPr>
          <a:xfrm>
            <a:off x="1500211" y="2259235"/>
            <a:ext cx="351502" cy="256933"/>
            <a:chOff x="5543825" y="1573475"/>
            <a:chExt cx="339550" cy="339275"/>
          </a:xfrm>
        </p:grpSpPr>
        <p:sp>
          <p:nvSpPr>
            <p:cNvPr id="1643" name="Google Shape;1643;p68"/>
            <p:cNvSpPr/>
            <p:nvPr/>
          </p:nvSpPr>
          <p:spPr>
            <a:xfrm>
              <a:off x="5543825" y="1573475"/>
              <a:ext cx="339550" cy="339275"/>
            </a:xfrm>
            <a:custGeom>
              <a:rect b="b" l="l" r="r" t="t"/>
              <a:pathLst>
                <a:path extrusionOk="0" h="13571" w="13582">
                  <a:moveTo>
                    <a:pt x="12781" y="541"/>
                  </a:moveTo>
                  <a:cubicBezTo>
                    <a:pt x="12934" y="541"/>
                    <a:pt x="13057" y="651"/>
                    <a:pt x="13057" y="803"/>
                  </a:cubicBezTo>
                  <a:lnTo>
                    <a:pt x="13057" y="1882"/>
                  </a:lnTo>
                  <a:cubicBezTo>
                    <a:pt x="13057" y="2035"/>
                    <a:pt x="12934" y="2144"/>
                    <a:pt x="12781" y="2144"/>
                  </a:cubicBezTo>
                  <a:lnTo>
                    <a:pt x="7413" y="2144"/>
                  </a:lnTo>
                  <a:cubicBezTo>
                    <a:pt x="7261" y="2144"/>
                    <a:pt x="7138" y="2035"/>
                    <a:pt x="7138" y="1882"/>
                  </a:cubicBezTo>
                  <a:lnTo>
                    <a:pt x="7138" y="803"/>
                  </a:lnTo>
                  <a:cubicBezTo>
                    <a:pt x="7138" y="651"/>
                    <a:pt x="7261" y="541"/>
                    <a:pt x="7413" y="541"/>
                  </a:cubicBezTo>
                  <a:close/>
                  <a:moveTo>
                    <a:pt x="12781" y="2682"/>
                  </a:moveTo>
                  <a:cubicBezTo>
                    <a:pt x="12934" y="2682"/>
                    <a:pt x="13057" y="2795"/>
                    <a:pt x="13057" y="2948"/>
                  </a:cubicBezTo>
                  <a:lnTo>
                    <a:pt x="13057" y="4027"/>
                  </a:lnTo>
                  <a:cubicBezTo>
                    <a:pt x="13057" y="4176"/>
                    <a:pt x="12934" y="4289"/>
                    <a:pt x="12781" y="4289"/>
                  </a:cubicBezTo>
                  <a:lnTo>
                    <a:pt x="7413" y="4289"/>
                  </a:lnTo>
                  <a:cubicBezTo>
                    <a:pt x="7261" y="4289"/>
                    <a:pt x="7138" y="4176"/>
                    <a:pt x="7138" y="4027"/>
                  </a:cubicBezTo>
                  <a:lnTo>
                    <a:pt x="7138" y="2948"/>
                  </a:lnTo>
                  <a:cubicBezTo>
                    <a:pt x="7138" y="2795"/>
                    <a:pt x="7261" y="2682"/>
                    <a:pt x="7413" y="2682"/>
                  </a:cubicBezTo>
                  <a:close/>
                  <a:moveTo>
                    <a:pt x="12781" y="4827"/>
                  </a:moveTo>
                  <a:cubicBezTo>
                    <a:pt x="12934" y="4827"/>
                    <a:pt x="13057" y="4953"/>
                    <a:pt x="13057" y="5089"/>
                  </a:cubicBezTo>
                  <a:lnTo>
                    <a:pt x="13057" y="6168"/>
                  </a:lnTo>
                  <a:cubicBezTo>
                    <a:pt x="13057" y="6320"/>
                    <a:pt x="12934" y="6447"/>
                    <a:pt x="12781" y="6447"/>
                  </a:cubicBezTo>
                  <a:lnTo>
                    <a:pt x="7413" y="6447"/>
                  </a:lnTo>
                  <a:cubicBezTo>
                    <a:pt x="7261" y="6447"/>
                    <a:pt x="7138" y="6320"/>
                    <a:pt x="7138" y="6168"/>
                  </a:cubicBezTo>
                  <a:lnTo>
                    <a:pt x="7138" y="5089"/>
                  </a:lnTo>
                  <a:cubicBezTo>
                    <a:pt x="7138" y="4953"/>
                    <a:pt x="7261" y="4827"/>
                    <a:pt x="7413" y="4827"/>
                  </a:cubicBezTo>
                  <a:close/>
                  <a:moveTo>
                    <a:pt x="6667" y="4302"/>
                  </a:moveTo>
                  <a:cubicBezTo>
                    <a:pt x="6693" y="4398"/>
                    <a:pt x="6750" y="4481"/>
                    <a:pt x="6819" y="4564"/>
                  </a:cubicBezTo>
                  <a:cubicBezTo>
                    <a:pt x="6693" y="4704"/>
                    <a:pt x="6610" y="4896"/>
                    <a:pt x="6610" y="5089"/>
                  </a:cubicBezTo>
                  <a:lnTo>
                    <a:pt x="6610" y="6168"/>
                  </a:lnTo>
                  <a:cubicBezTo>
                    <a:pt x="6610" y="6613"/>
                    <a:pt x="6972" y="6971"/>
                    <a:pt x="7413" y="6971"/>
                  </a:cubicBezTo>
                  <a:lnTo>
                    <a:pt x="9282" y="6971"/>
                  </a:lnTo>
                  <a:cubicBezTo>
                    <a:pt x="9075" y="8407"/>
                    <a:pt x="7974" y="9105"/>
                    <a:pt x="6878" y="9105"/>
                  </a:cubicBezTo>
                  <a:cubicBezTo>
                    <a:pt x="5692" y="9105"/>
                    <a:pt x="4512" y="8290"/>
                    <a:pt x="4469" y="6709"/>
                  </a:cubicBezTo>
                  <a:cubicBezTo>
                    <a:pt x="4469" y="5451"/>
                    <a:pt x="5435" y="4412"/>
                    <a:pt x="6667" y="4302"/>
                  </a:cubicBezTo>
                  <a:close/>
                  <a:moveTo>
                    <a:pt x="3832" y="9321"/>
                  </a:moveTo>
                  <a:cubicBezTo>
                    <a:pt x="3971" y="9474"/>
                    <a:pt x="4107" y="9613"/>
                    <a:pt x="4260" y="9736"/>
                  </a:cubicBezTo>
                  <a:lnTo>
                    <a:pt x="3888" y="10138"/>
                  </a:lnTo>
                  <a:lnTo>
                    <a:pt x="3430" y="9696"/>
                  </a:lnTo>
                  <a:lnTo>
                    <a:pt x="3832" y="9321"/>
                  </a:lnTo>
                  <a:close/>
                  <a:moveTo>
                    <a:pt x="6610" y="3223"/>
                  </a:moveTo>
                  <a:lnTo>
                    <a:pt x="6610" y="3778"/>
                  </a:lnTo>
                  <a:cubicBezTo>
                    <a:pt x="5133" y="3874"/>
                    <a:pt x="3901" y="5215"/>
                    <a:pt x="3928" y="6709"/>
                  </a:cubicBezTo>
                  <a:cubicBezTo>
                    <a:pt x="3928" y="8326"/>
                    <a:pt x="5256" y="9653"/>
                    <a:pt x="6876" y="9653"/>
                  </a:cubicBezTo>
                  <a:cubicBezTo>
                    <a:pt x="6893" y="9654"/>
                    <a:pt x="6911" y="9654"/>
                    <a:pt x="6929" y="9654"/>
                  </a:cubicBezTo>
                  <a:cubicBezTo>
                    <a:pt x="8401" y="9654"/>
                    <a:pt x="9712" y="8434"/>
                    <a:pt x="9807" y="6971"/>
                  </a:cubicBezTo>
                  <a:lnTo>
                    <a:pt x="10361" y="6971"/>
                  </a:lnTo>
                  <a:cubicBezTo>
                    <a:pt x="10222" y="8770"/>
                    <a:pt x="8701" y="10194"/>
                    <a:pt x="6876" y="10194"/>
                  </a:cubicBezTo>
                  <a:cubicBezTo>
                    <a:pt x="2408" y="10042"/>
                    <a:pt x="2198" y="3721"/>
                    <a:pt x="6610" y="3223"/>
                  </a:cubicBezTo>
                  <a:close/>
                  <a:moveTo>
                    <a:pt x="3058" y="10055"/>
                  </a:moveTo>
                  <a:lnTo>
                    <a:pt x="3526" y="10526"/>
                  </a:lnTo>
                  <a:lnTo>
                    <a:pt x="1285" y="12907"/>
                  </a:lnTo>
                  <a:cubicBezTo>
                    <a:pt x="1211" y="12987"/>
                    <a:pt x="1101" y="13025"/>
                    <a:pt x="991" y="13025"/>
                  </a:cubicBezTo>
                  <a:cubicBezTo>
                    <a:pt x="874" y="13025"/>
                    <a:pt x="756" y="12983"/>
                    <a:pt x="678" y="12907"/>
                  </a:cubicBezTo>
                  <a:cubicBezTo>
                    <a:pt x="512" y="12741"/>
                    <a:pt x="499" y="12448"/>
                    <a:pt x="678" y="12282"/>
                  </a:cubicBezTo>
                  <a:lnTo>
                    <a:pt x="3058" y="10055"/>
                  </a:lnTo>
                  <a:close/>
                  <a:moveTo>
                    <a:pt x="7413" y="0"/>
                  </a:moveTo>
                  <a:cubicBezTo>
                    <a:pt x="6972" y="0"/>
                    <a:pt x="6610" y="359"/>
                    <a:pt x="6610" y="803"/>
                  </a:cubicBezTo>
                  <a:lnTo>
                    <a:pt x="6610" y="1882"/>
                  </a:lnTo>
                  <a:cubicBezTo>
                    <a:pt x="6610" y="2088"/>
                    <a:pt x="6693" y="2267"/>
                    <a:pt x="6819" y="2407"/>
                  </a:cubicBezTo>
                  <a:cubicBezTo>
                    <a:pt x="6750" y="2490"/>
                    <a:pt x="6693" y="2586"/>
                    <a:pt x="6653" y="2699"/>
                  </a:cubicBezTo>
                  <a:cubicBezTo>
                    <a:pt x="3583" y="2835"/>
                    <a:pt x="1827" y="6364"/>
                    <a:pt x="3513" y="8906"/>
                  </a:cubicBezTo>
                  <a:lnTo>
                    <a:pt x="303" y="11911"/>
                  </a:lnTo>
                  <a:cubicBezTo>
                    <a:pt x="124" y="12090"/>
                    <a:pt x="14" y="12326"/>
                    <a:pt x="14" y="12575"/>
                  </a:cubicBezTo>
                  <a:cubicBezTo>
                    <a:pt x="1" y="13105"/>
                    <a:pt x="456" y="13571"/>
                    <a:pt x="988" y="13571"/>
                  </a:cubicBezTo>
                  <a:cubicBezTo>
                    <a:pt x="995" y="13571"/>
                    <a:pt x="1003" y="13571"/>
                    <a:pt x="1010" y="13570"/>
                  </a:cubicBezTo>
                  <a:cubicBezTo>
                    <a:pt x="1259" y="13570"/>
                    <a:pt x="1495" y="13458"/>
                    <a:pt x="1674" y="13278"/>
                  </a:cubicBezTo>
                  <a:lnTo>
                    <a:pt x="4688" y="10068"/>
                  </a:lnTo>
                  <a:cubicBezTo>
                    <a:pt x="5365" y="10522"/>
                    <a:pt x="6113" y="10728"/>
                    <a:pt x="6848" y="10728"/>
                  </a:cubicBezTo>
                  <a:cubicBezTo>
                    <a:pt x="8852" y="10728"/>
                    <a:pt x="10764" y="9198"/>
                    <a:pt x="10886" y="6971"/>
                  </a:cubicBezTo>
                  <a:lnTo>
                    <a:pt x="12781" y="6971"/>
                  </a:lnTo>
                  <a:cubicBezTo>
                    <a:pt x="13223" y="6971"/>
                    <a:pt x="13581" y="6613"/>
                    <a:pt x="13581" y="6168"/>
                  </a:cubicBezTo>
                  <a:lnTo>
                    <a:pt x="13581" y="5089"/>
                  </a:lnTo>
                  <a:cubicBezTo>
                    <a:pt x="13581" y="4883"/>
                    <a:pt x="13498" y="4704"/>
                    <a:pt x="13375" y="4564"/>
                  </a:cubicBezTo>
                  <a:cubicBezTo>
                    <a:pt x="13498" y="4412"/>
                    <a:pt x="13581" y="4232"/>
                    <a:pt x="13581" y="4027"/>
                  </a:cubicBezTo>
                  <a:lnTo>
                    <a:pt x="13581" y="2948"/>
                  </a:lnTo>
                  <a:cubicBezTo>
                    <a:pt x="13581" y="2739"/>
                    <a:pt x="13498" y="2559"/>
                    <a:pt x="13375" y="2407"/>
                  </a:cubicBezTo>
                  <a:cubicBezTo>
                    <a:pt x="13498" y="2267"/>
                    <a:pt x="13581" y="2088"/>
                    <a:pt x="13581" y="1882"/>
                  </a:cubicBezTo>
                  <a:lnTo>
                    <a:pt x="13581" y="803"/>
                  </a:lnTo>
                  <a:cubicBezTo>
                    <a:pt x="13581" y="359"/>
                    <a:pt x="13223" y="0"/>
                    <a:pt x="12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8"/>
            <p:cNvSpPr/>
            <p:nvPr/>
          </p:nvSpPr>
          <p:spPr>
            <a:xfrm>
              <a:off x="5768900" y="1600100"/>
              <a:ext cx="52975" cy="13150"/>
            </a:xfrm>
            <a:custGeom>
              <a:rect b="b" l="l" r="r" t="t"/>
              <a:pathLst>
                <a:path extrusionOk="0" h="526" w="2119">
                  <a:moveTo>
                    <a:pt x="362" y="1"/>
                  </a:moveTo>
                  <a:cubicBezTo>
                    <a:pt x="1" y="14"/>
                    <a:pt x="1" y="512"/>
                    <a:pt x="362" y="525"/>
                  </a:cubicBezTo>
                  <a:lnTo>
                    <a:pt x="1826" y="525"/>
                  </a:lnTo>
                  <a:cubicBezTo>
                    <a:pt x="1992" y="525"/>
                    <a:pt x="2118" y="389"/>
                    <a:pt x="2089" y="223"/>
                  </a:cubicBezTo>
                  <a:cubicBezTo>
                    <a:pt x="2075" y="97"/>
                    <a:pt x="1952" y="1"/>
                    <a:pt x="1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8"/>
            <p:cNvSpPr/>
            <p:nvPr/>
          </p:nvSpPr>
          <p:spPr>
            <a:xfrm>
              <a:off x="5739525" y="1600100"/>
              <a:ext cx="13125" cy="13300"/>
            </a:xfrm>
            <a:custGeom>
              <a:rect b="b" l="l" r="r" t="t"/>
              <a:pathLst>
                <a:path extrusionOk="0" h="532" w="525">
                  <a:moveTo>
                    <a:pt x="263" y="1"/>
                  </a:moveTo>
                  <a:cubicBezTo>
                    <a:pt x="110" y="1"/>
                    <a:pt x="0" y="123"/>
                    <a:pt x="0" y="263"/>
                  </a:cubicBezTo>
                  <a:cubicBezTo>
                    <a:pt x="0" y="442"/>
                    <a:pt x="128" y="532"/>
                    <a:pt x="258" y="532"/>
                  </a:cubicBezTo>
                  <a:cubicBezTo>
                    <a:pt x="387" y="532"/>
                    <a:pt x="518" y="442"/>
                    <a:pt x="525" y="263"/>
                  </a:cubicBezTo>
                  <a:cubicBezTo>
                    <a:pt x="525" y="123"/>
                    <a:pt x="402"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8"/>
            <p:cNvSpPr/>
            <p:nvPr/>
          </p:nvSpPr>
          <p:spPr>
            <a:xfrm>
              <a:off x="5768900" y="1707325"/>
              <a:ext cx="52975" cy="13125"/>
            </a:xfrm>
            <a:custGeom>
              <a:rect b="b" l="l" r="r" t="t"/>
              <a:pathLst>
                <a:path extrusionOk="0" h="525" w="2119">
                  <a:moveTo>
                    <a:pt x="362" y="0"/>
                  </a:moveTo>
                  <a:cubicBezTo>
                    <a:pt x="1" y="14"/>
                    <a:pt x="1" y="512"/>
                    <a:pt x="362" y="525"/>
                  </a:cubicBezTo>
                  <a:lnTo>
                    <a:pt x="1826" y="525"/>
                  </a:lnTo>
                  <a:cubicBezTo>
                    <a:pt x="1992" y="525"/>
                    <a:pt x="2118" y="386"/>
                    <a:pt x="2089" y="220"/>
                  </a:cubicBezTo>
                  <a:cubicBezTo>
                    <a:pt x="2075" y="97"/>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8"/>
            <p:cNvSpPr/>
            <p:nvPr/>
          </p:nvSpPr>
          <p:spPr>
            <a:xfrm>
              <a:off x="5739525" y="1707325"/>
              <a:ext cx="13125" cy="13375"/>
            </a:xfrm>
            <a:custGeom>
              <a:rect b="b" l="l" r="r" t="t"/>
              <a:pathLst>
                <a:path extrusionOk="0" h="535" w="525">
                  <a:moveTo>
                    <a:pt x="263" y="0"/>
                  </a:moveTo>
                  <a:cubicBezTo>
                    <a:pt x="110" y="0"/>
                    <a:pt x="0" y="123"/>
                    <a:pt x="0" y="276"/>
                  </a:cubicBezTo>
                  <a:cubicBezTo>
                    <a:pt x="0" y="449"/>
                    <a:pt x="128" y="535"/>
                    <a:pt x="258" y="535"/>
                  </a:cubicBezTo>
                  <a:cubicBezTo>
                    <a:pt x="387" y="535"/>
                    <a:pt x="518" y="449"/>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8"/>
            <p:cNvSpPr/>
            <p:nvPr/>
          </p:nvSpPr>
          <p:spPr>
            <a:xfrm>
              <a:off x="5768900" y="1653725"/>
              <a:ext cx="52975" cy="13125"/>
            </a:xfrm>
            <a:custGeom>
              <a:rect b="b" l="l" r="r" t="t"/>
              <a:pathLst>
                <a:path extrusionOk="0" h="525" w="2119">
                  <a:moveTo>
                    <a:pt x="362" y="0"/>
                  </a:moveTo>
                  <a:cubicBezTo>
                    <a:pt x="1" y="13"/>
                    <a:pt x="1" y="511"/>
                    <a:pt x="362" y="525"/>
                  </a:cubicBezTo>
                  <a:lnTo>
                    <a:pt x="1826" y="525"/>
                  </a:lnTo>
                  <a:cubicBezTo>
                    <a:pt x="1992" y="525"/>
                    <a:pt x="2118" y="385"/>
                    <a:pt x="2089" y="219"/>
                  </a:cubicBezTo>
                  <a:cubicBezTo>
                    <a:pt x="2075" y="96"/>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68"/>
            <p:cNvSpPr/>
            <p:nvPr/>
          </p:nvSpPr>
          <p:spPr>
            <a:xfrm>
              <a:off x="5739525" y="1653725"/>
              <a:ext cx="13125" cy="13375"/>
            </a:xfrm>
            <a:custGeom>
              <a:rect b="b" l="l" r="r" t="t"/>
              <a:pathLst>
                <a:path extrusionOk="0" h="535" w="525">
                  <a:moveTo>
                    <a:pt x="263" y="0"/>
                  </a:moveTo>
                  <a:cubicBezTo>
                    <a:pt x="110" y="0"/>
                    <a:pt x="0" y="123"/>
                    <a:pt x="0" y="276"/>
                  </a:cubicBezTo>
                  <a:cubicBezTo>
                    <a:pt x="0" y="448"/>
                    <a:pt x="128" y="534"/>
                    <a:pt x="258" y="534"/>
                  </a:cubicBezTo>
                  <a:cubicBezTo>
                    <a:pt x="387" y="534"/>
                    <a:pt x="518" y="448"/>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0" name="Google Shape;1650;p68"/>
          <p:cNvSpPr txBox="1"/>
          <p:nvPr/>
        </p:nvSpPr>
        <p:spPr>
          <a:xfrm>
            <a:off x="3516175" y="3606900"/>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b="1" lang="en" sz="1100">
                <a:latin typeface="Playfair Display"/>
                <a:ea typeface="Playfair Display"/>
                <a:cs typeface="Playfair Display"/>
                <a:sym typeface="Playfair Display"/>
              </a:rPr>
              <a:t>Type</a:t>
            </a:r>
            <a:r>
              <a:rPr lang="en" sz="1100">
                <a:latin typeface="Playfair Display"/>
                <a:ea typeface="Playfair Display"/>
                <a:cs typeface="Playfair Display"/>
                <a:sym typeface="Playfair Display"/>
              </a:rPr>
              <a:t>: Regression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b="1" lang="en" sz="1100">
                <a:latin typeface="Playfair Display"/>
                <a:ea typeface="Playfair Display"/>
                <a:cs typeface="Playfair Display"/>
                <a:sym typeface="Playfair Display"/>
              </a:rPr>
              <a:t>Target Variable</a:t>
            </a:r>
            <a:r>
              <a:rPr lang="en" sz="1100">
                <a:latin typeface="Playfair Display"/>
                <a:ea typeface="Playfair Display"/>
                <a:cs typeface="Playfair Display"/>
                <a:sym typeface="Playfair Display"/>
              </a:rPr>
              <a:t>: Annual median wage (</a:t>
            </a:r>
            <a:r>
              <a:rPr lang="en" sz="1100">
                <a:solidFill>
                  <a:srgbClr val="188038"/>
                </a:solidFill>
                <a:latin typeface="Playfair Display"/>
                <a:ea typeface="Playfair Display"/>
                <a:cs typeface="Playfair Display"/>
                <a:sym typeface="Playfair Display"/>
              </a:rPr>
              <a:t>A_MEDIAN</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b="1" lang="en" sz="1100">
                <a:latin typeface="Playfair Display"/>
                <a:ea typeface="Playfair Display"/>
                <a:cs typeface="Playfair Display"/>
                <a:sym typeface="Playfair Display"/>
              </a:rPr>
              <a:t>Outcome</a:t>
            </a:r>
            <a:r>
              <a:rPr lang="en" sz="1100">
                <a:latin typeface="Playfair Display"/>
                <a:ea typeface="Playfair Display"/>
                <a:cs typeface="Playfair Display"/>
                <a:sym typeface="Playfair Display"/>
              </a:rPr>
              <a:t>: Predict salary across occupations and regions</a:t>
            </a:r>
            <a:endParaRPr sz="1100">
              <a:latin typeface="Playfair Display"/>
              <a:ea typeface="Playfair Display"/>
              <a:cs typeface="Playfair Display"/>
              <a:sym typeface="Playfair Display"/>
            </a:endParaRPr>
          </a:p>
        </p:txBody>
      </p:sp>
      <p:sp>
        <p:nvSpPr>
          <p:cNvPr id="1651" name="Google Shape;1651;p68"/>
          <p:cNvSpPr txBox="1"/>
          <p:nvPr/>
        </p:nvSpPr>
        <p:spPr>
          <a:xfrm>
            <a:off x="2078705" y="3606911"/>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ML Task</a:t>
            </a:r>
            <a:r>
              <a:rPr lang="en" sz="11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52" name="Google Shape;1652;p68"/>
          <p:cNvSpPr/>
          <p:nvPr/>
        </p:nvSpPr>
        <p:spPr>
          <a:xfrm>
            <a:off x="1382800" y="3693008"/>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68"/>
          <p:cNvGrpSpPr/>
          <p:nvPr/>
        </p:nvGrpSpPr>
        <p:grpSpPr>
          <a:xfrm>
            <a:off x="1501010" y="3757514"/>
            <a:ext cx="386660" cy="292714"/>
            <a:chOff x="4843225" y="3831450"/>
            <a:chExt cx="372075" cy="278775"/>
          </a:xfrm>
        </p:grpSpPr>
        <p:sp>
          <p:nvSpPr>
            <p:cNvPr id="1654" name="Google Shape;1654;p68"/>
            <p:cNvSpPr/>
            <p:nvPr/>
          </p:nvSpPr>
          <p:spPr>
            <a:xfrm>
              <a:off x="5037600" y="3964225"/>
              <a:ext cx="119275" cy="118900"/>
            </a:xfrm>
            <a:custGeom>
              <a:rect b="b" l="l" r="r" t="t"/>
              <a:pathLst>
                <a:path extrusionOk="0" h="4756" w="4771">
                  <a:moveTo>
                    <a:pt x="1660" y="694"/>
                  </a:moveTo>
                  <a:lnTo>
                    <a:pt x="1660" y="694"/>
                  </a:lnTo>
                  <a:cubicBezTo>
                    <a:pt x="1494" y="1079"/>
                    <a:pt x="1411" y="1607"/>
                    <a:pt x="1381" y="2132"/>
                  </a:cubicBezTo>
                  <a:lnTo>
                    <a:pt x="551" y="2132"/>
                  </a:lnTo>
                  <a:cubicBezTo>
                    <a:pt x="651" y="1481"/>
                    <a:pt x="1079" y="943"/>
                    <a:pt x="1660" y="694"/>
                  </a:cubicBezTo>
                  <a:close/>
                  <a:moveTo>
                    <a:pt x="2394" y="555"/>
                  </a:moveTo>
                  <a:cubicBezTo>
                    <a:pt x="2696" y="734"/>
                    <a:pt x="2849" y="1647"/>
                    <a:pt x="2862" y="2132"/>
                  </a:cubicBezTo>
                  <a:lnTo>
                    <a:pt x="1922" y="2132"/>
                  </a:lnTo>
                  <a:cubicBezTo>
                    <a:pt x="1936" y="1647"/>
                    <a:pt x="2088" y="721"/>
                    <a:pt x="2394" y="555"/>
                  </a:cubicBezTo>
                  <a:close/>
                  <a:moveTo>
                    <a:pt x="3124" y="694"/>
                  </a:moveTo>
                  <a:lnTo>
                    <a:pt x="3124" y="694"/>
                  </a:lnTo>
                  <a:cubicBezTo>
                    <a:pt x="3705" y="943"/>
                    <a:pt x="4137" y="1481"/>
                    <a:pt x="4233" y="2132"/>
                  </a:cubicBezTo>
                  <a:lnTo>
                    <a:pt x="3390" y="2132"/>
                  </a:lnTo>
                  <a:cubicBezTo>
                    <a:pt x="3373" y="1607"/>
                    <a:pt x="3277" y="1079"/>
                    <a:pt x="3124" y="694"/>
                  </a:cubicBezTo>
                  <a:close/>
                  <a:moveTo>
                    <a:pt x="1381" y="2656"/>
                  </a:moveTo>
                  <a:cubicBezTo>
                    <a:pt x="1411" y="3184"/>
                    <a:pt x="1494" y="3708"/>
                    <a:pt x="1660" y="4110"/>
                  </a:cubicBezTo>
                  <a:cubicBezTo>
                    <a:pt x="1079" y="3861"/>
                    <a:pt x="651" y="3307"/>
                    <a:pt x="551" y="2656"/>
                  </a:cubicBezTo>
                  <a:close/>
                  <a:moveTo>
                    <a:pt x="4233" y="2656"/>
                  </a:moveTo>
                  <a:cubicBezTo>
                    <a:pt x="4137" y="3307"/>
                    <a:pt x="3705" y="3861"/>
                    <a:pt x="3124" y="4110"/>
                  </a:cubicBezTo>
                  <a:cubicBezTo>
                    <a:pt x="3277" y="3708"/>
                    <a:pt x="3373" y="3184"/>
                    <a:pt x="3390" y="2656"/>
                  </a:cubicBezTo>
                  <a:close/>
                  <a:moveTo>
                    <a:pt x="2862" y="2656"/>
                  </a:moveTo>
                  <a:cubicBezTo>
                    <a:pt x="2849" y="3154"/>
                    <a:pt x="2696" y="4067"/>
                    <a:pt x="2394" y="4249"/>
                  </a:cubicBezTo>
                  <a:cubicBezTo>
                    <a:pt x="2088" y="4067"/>
                    <a:pt x="1936" y="3154"/>
                    <a:pt x="1922" y="2656"/>
                  </a:cubicBezTo>
                  <a:close/>
                  <a:moveTo>
                    <a:pt x="2394" y="0"/>
                  </a:moveTo>
                  <a:cubicBezTo>
                    <a:pt x="1079" y="0"/>
                    <a:pt x="0" y="1066"/>
                    <a:pt x="0" y="2381"/>
                  </a:cubicBezTo>
                  <a:cubicBezTo>
                    <a:pt x="62" y="3964"/>
                    <a:pt x="1227" y="4756"/>
                    <a:pt x="2390" y="4756"/>
                  </a:cubicBezTo>
                  <a:cubicBezTo>
                    <a:pt x="3554" y="4756"/>
                    <a:pt x="4716" y="3964"/>
                    <a:pt x="4771" y="2381"/>
                  </a:cubicBezTo>
                  <a:cubicBezTo>
                    <a:pt x="4771" y="1066"/>
                    <a:pt x="3705" y="0"/>
                    <a:pt x="2394"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68"/>
            <p:cNvSpPr/>
            <p:nvPr/>
          </p:nvSpPr>
          <p:spPr>
            <a:xfrm>
              <a:off x="4843225" y="3831450"/>
              <a:ext cx="372075" cy="278775"/>
            </a:xfrm>
            <a:custGeom>
              <a:rect b="b" l="l" r="r" t="t"/>
              <a:pathLst>
                <a:path extrusionOk="0" h="11151" w="14883">
                  <a:moveTo>
                    <a:pt x="10401" y="528"/>
                  </a:moveTo>
                  <a:lnTo>
                    <a:pt x="10401" y="4249"/>
                  </a:lnTo>
                  <a:cubicBezTo>
                    <a:pt x="10324" y="4243"/>
                    <a:pt x="10247" y="4240"/>
                    <a:pt x="10170" y="4240"/>
                  </a:cubicBezTo>
                  <a:cubicBezTo>
                    <a:pt x="9889" y="4240"/>
                    <a:pt x="9610" y="4280"/>
                    <a:pt x="9339" y="4345"/>
                  </a:cubicBezTo>
                  <a:lnTo>
                    <a:pt x="9339" y="528"/>
                  </a:lnTo>
                  <a:close/>
                  <a:moveTo>
                    <a:pt x="2062" y="2118"/>
                  </a:moveTo>
                  <a:lnTo>
                    <a:pt x="2062" y="6364"/>
                  </a:lnTo>
                  <a:lnTo>
                    <a:pt x="997" y="6364"/>
                  </a:lnTo>
                  <a:lnTo>
                    <a:pt x="997" y="2118"/>
                  </a:lnTo>
                  <a:close/>
                  <a:moveTo>
                    <a:pt x="4841" y="528"/>
                  </a:moveTo>
                  <a:lnTo>
                    <a:pt x="4841" y="6364"/>
                  </a:lnTo>
                  <a:lnTo>
                    <a:pt x="3779" y="6364"/>
                  </a:lnTo>
                  <a:lnTo>
                    <a:pt x="3779" y="528"/>
                  </a:lnTo>
                  <a:close/>
                  <a:moveTo>
                    <a:pt x="7623" y="3184"/>
                  </a:moveTo>
                  <a:lnTo>
                    <a:pt x="7623" y="5368"/>
                  </a:lnTo>
                  <a:cubicBezTo>
                    <a:pt x="7360" y="5660"/>
                    <a:pt x="7138" y="5992"/>
                    <a:pt x="6985" y="6364"/>
                  </a:cubicBezTo>
                  <a:lnTo>
                    <a:pt x="6557" y="6364"/>
                  </a:lnTo>
                  <a:lnTo>
                    <a:pt x="6557" y="3184"/>
                  </a:lnTo>
                  <a:close/>
                  <a:moveTo>
                    <a:pt x="10167" y="4799"/>
                  </a:moveTo>
                  <a:cubicBezTo>
                    <a:pt x="11589" y="4799"/>
                    <a:pt x="13010" y="5763"/>
                    <a:pt x="13087" y="7692"/>
                  </a:cubicBezTo>
                  <a:cubicBezTo>
                    <a:pt x="13087" y="9311"/>
                    <a:pt x="11772" y="10609"/>
                    <a:pt x="10169" y="10609"/>
                  </a:cubicBezTo>
                  <a:cubicBezTo>
                    <a:pt x="8562" y="10609"/>
                    <a:pt x="7248" y="9311"/>
                    <a:pt x="7248" y="7692"/>
                  </a:cubicBezTo>
                  <a:cubicBezTo>
                    <a:pt x="7324" y="5763"/>
                    <a:pt x="8745" y="4799"/>
                    <a:pt x="10167" y="4799"/>
                  </a:cubicBezTo>
                  <a:close/>
                  <a:moveTo>
                    <a:pt x="3513" y="0"/>
                  </a:moveTo>
                  <a:cubicBezTo>
                    <a:pt x="3364" y="0"/>
                    <a:pt x="3251" y="126"/>
                    <a:pt x="3251" y="266"/>
                  </a:cubicBezTo>
                  <a:lnTo>
                    <a:pt x="3251" y="6364"/>
                  </a:lnTo>
                  <a:lnTo>
                    <a:pt x="2587" y="6364"/>
                  </a:lnTo>
                  <a:lnTo>
                    <a:pt x="2587" y="1856"/>
                  </a:lnTo>
                  <a:cubicBezTo>
                    <a:pt x="2587" y="1703"/>
                    <a:pt x="2464" y="1593"/>
                    <a:pt x="2325" y="1593"/>
                  </a:cubicBezTo>
                  <a:lnTo>
                    <a:pt x="708" y="1593"/>
                  </a:lnTo>
                  <a:cubicBezTo>
                    <a:pt x="555" y="1593"/>
                    <a:pt x="442" y="1703"/>
                    <a:pt x="442" y="1856"/>
                  </a:cubicBezTo>
                  <a:lnTo>
                    <a:pt x="442" y="6377"/>
                  </a:lnTo>
                  <a:lnTo>
                    <a:pt x="293" y="6377"/>
                  </a:lnTo>
                  <a:cubicBezTo>
                    <a:pt x="154" y="6377"/>
                    <a:pt x="44" y="6473"/>
                    <a:pt x="14" y="6613"/>
                  </a:cubicBezTo>
                  <a:cubicBezTo>
                    <a:pt x="1" y="6779"/>
                    <a:pt x="127" y="6918"/>
                    <a:pt x="276" y="6918"/>
                  </a:cubicBezTo>
                  <a:lnTo>
                    <a:pt x="6806" y="6918"/>
                  </a:lnTo>
                  <a:cubicBezTo>
                    <a:pt x="6272" y="9020"/>
                    <a:pt x="7947" y="11151"/>
                    <a:pt x="10112" y="11151"/>
                  </a:cubicBezTo>
                  <a:cubicBezTo>
                    <a:pt x="10125" y="11151"/>
                    <a:pt x="10139" y="11151"/>
                    <a:pt x="10152" y="11151"/>
                  </a:cubicBezTo>
                  <a:cubicBezTo>
                    <a:pt x="14275" y="11054"/>
                    <a:pt x="14883" y="5341"/>
                    <a:pt x="10929" y="4345"/>
                  </a:cubicBezTo>
                  <a:lnTo>
                    <a:pt x="10929" y="266"/>
                  </a:lnTo>
                  <a:cubicBezTo>
                    <a:pt x="10929" y="126"/>
                    <a:pt x="10816" y="0"/>
                    <a:pt x="10667" y="0"/>
                  </a:cubicBezTo>
                  <a:lnTo>
                    <a:pt x="9073" y="0"/>
                  </a:lnTo>
                  <a:cubicBezTo>
                    <a:pt x="8924" y="0"/>
                    <a:pt x="8811" y="126"/>
                    <a:pt x="8811" y="266"/>
                  </a:cubicBezTo>
                  <a:lnTo>
                    <a:pt x="8811" y="4525"/>
                  </a:lnTo>
                  <a:cubicBezTo>
                    <a:pt x="8575" y="4621"/>
                    <a:pt x="8356" y="4747"/>
                    <a:pt x="8147" y="4896"/>
                  </a:cubicBezTo>
                  <a:lnTo>
                    <a:pt x="8147" y="2921"/>
                  </a:lnTo>
                  <a:cubicBezTo>
                    <a:pt x="8147" y="2769"/>
                    <a:pt x="8024" y="2642"/>
                    <a:pt x="7885" y="2642"/>
                  </a:cubicBezTo>
                  <a:lnTo>
                    <a:pt x="6295" y="2642"/>
                  </a:lnTo>
                  <a:cubicBezTo>
                    <a:pt x="6142" y="2642"/>
                    <a:pt x="6033" y="2769"/>
                    <a:pt x="6033" y="2921"/>
                  </a:cubicBezTo>
                  <a:lnTo>
                    <a:pt x="6033" y="6364"/>
                  </a:lnTo>
                  <a:lnTo>
                    <a:pt x="5369" y="6364"/>
                  </a:lnTo>
                  <a:lnTo>
                    <a:pt x="5369" y="266"/>
                  </a:lnTo>
                  <a:cubicBezTo>
                    <a:pt x="5369" y="126"/>
                    <a:pt x="5242" y="0"/>
                    <a:pt x="5106"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6" name="Google Shape;165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0" name="Shape 1660"/>
        <p:cNvGrpSpPr/>
        <p:nvPr/>
      </p:nvGrpSpPr>
      <p:grpSpPr>
        <a:xfrm>
          <a:off x="0" y="0"/>
          <a:ext cx="0" cy="0"/>
          <a:chOff x="0" y="0"/>
          <a:chExt cx="0" cy="0"/>
        </a:xfrm>
      </p:grpSpPr>
      <p:sp>
        <p:nvSpPr>
          <p:cNvPr id="1661" name="Google Shape;1661;p69"/>
          <p:cNvSpPr txBox="1"/>
          <p:nvPr>
            <p:ph type="title"/>
          </p:nvPr>
        </p:nvSpPr>
        <p:spPr>
          <a:xfrm>
            <a:off x="720000" y="281200"/>
            <a:ext cx="7704000" cy="7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Primary Dataset: U.S. Bureau of Labor Statistics (OEWS)</a:t>
            </a:r>
            <a:endParaRPr b="1" sz="2000">
              <a:latin typeface="Poppins"/>
              <a:ea typeface="Poppins"/>
              <a:cs typeface="Poppins"/>
              <a:sym typeface="Poppins"/>
            </a:endParaRPr>
          </a:p>
        </p:txBody>
      </p:sp>
      <p:sp>
        <p:nvSpPr>
          <p:cNvPr id="1662" name="Google Shape;1662;p69"/>
          <p:cNvSpPr txBox="1"/>
          <p:nvPr>
            <p:ph idx="2" type="subTitle"/>
          </p:nvPr>
        </p:nvSpPr>
        <p:spPr>
          <a:xfrm>
            <a:off x="831850" y="1089775"/>
            <a:ext cx="7704000" cy="3479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Source:</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U.S. Bureau of Labor Statistics (BLS)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u="sng">
                <a:solidFill>
                  <a:schemeClr val="hlink"/>
                </a:solidFill>
                <a:latin typeface="Playfair Display"/>
                <a:ea typeface="Playfair Display"/>
                <a:cs typeface="Playfair Display"/>
                <a:sym typeface="Playfair Display"/>
                <a:hlinkClick r:id="rId3"/>
              </a:rPr>
              <a:t>Download Link</a:t>
            </a:r>
            <a:endParaRPr u="sng">
              <a:solidFill>
                <a:schemeClr val="hlink"/>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Dataset Properties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~400,000 records → ~92,000 after filtering for tech-related jobs</a:t>
            </a:r>
            <a:br>
              <a:rPr lang="en">
                <a:solidFill>
                  <a:srgbClr val="000000"/>
                </a:solidFill>
                <a:latin typeface="Playfair Display"/>
                <a:ea typeface="Playfair Display"/>
                <a:cs typeface="Playfair Display"/>
                <a:sym typeface="Playfair Display"/>
              </a:rPr>
            </a:br>
            <a:r>
              <a:rPr lang="en">
                <a:solidFill>
                  <a:srgbClr val="000000"/>
                </a:solidFill>
                <a:latin typeface="Playfair Display"/>
                <a:ea typeface="Playfair Display"/>
                <a:cs typeface="Playfair Display"/>
                <a:sym typeface="Playfair Display"/>
              </a:rPr>
              <a:t>32 columns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Covers all U.S. states, territories, and metro regions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Includes wage, employment, occupation, and industry data</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Format: Excel (XLSX), government-verified, public domain</a:t>
            </a:r>
            <a:endParaRPr>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Key Variables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Occupation title</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Region</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Industry sector</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TOT_EMP</a:t>
            </a:r>
            <a:r>
              <a:rPr lang="en" sz="1100">
                <a:solidFill>
                  <a:srgbClr val="000000"/>
                </a:solidFill>
                <a:latin typeface="Playfair Display"/>
                <a:ea typeface="Playfair Display"/>
                <a:cs typeface="Playfair Display"/>
                <a:sym typeface="Playfair Display"/>
              </a:rPr>
              <a:t>: Total estimated employment</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t>
            </a:r>
            <a:r>
              <a:rPr lang="en" sz="1100">
                <a:solidFill>
                  <a:srgbClr val="188038"/>
                </a:solidFill>
                <a:latin typeface="Playfair Display"/>
                <a:ea typeface="Playfair Display"/>
                <a:cs typeface="Playfair Display"/>
                <a:sym typeface="Playfair Display"/>
              </a:rPr>
              <a:t>A_MEAN</a:t>
            </a:r>
            <a:r>
              <a:rPr lang="en" sz="1100">
                <a:solidFill>
                  <a:srgbClr val="000000"/>
                </a:solidFill>
                <a:latin typeface="Playfair Display"/>
                <a:ea typeface="Playfair Display"/>
                <a:cs typeface="Playfair Display"/>
                <a:sym typeface="Playfair Display"/>
              </a:rPr>
              <a:t>: Median and mean annual wage</a:t>
            </a:r>
            <a:endParaRPr>
              <a:latin typeface="Playfair Display"/>
              <a:ea typeface="Playfair Display"/>
              <a:cs typeface="Playfair Display"/>
              <a:sym typeface="Playfair Display"/>
            </a:endParaRPr>
          </a:p>
        </p:txBody>
      </p:sp>
      <p:sp>
        <p:nvSpPr>
          <p:cNvPr id="1663" name="Google Shape;166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64" name="Google Shape;1664;p69"/>
          <p:cNvGrpSpPr/>
          <p:nvPr/>
        </p:nvGrpSpPr>
        <p:grpSpPr>
          <a:xfrm>
            <a:off x="935500" y="1089775"/>
            <a:ext cx="339300" cy="338875"/>
            <a:chOff x="1750125" y="2118450"/>
            <a:chExt cx="339300" cy="338875"/>
          </a:xfrm>
        </p:grpSpPr>
        <p:sp>
          <p:nvSpPr>
            <p:cNvPr id="1665" name="Google Shape;1665;p69"/>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9"/>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9"/>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9"/>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9"/>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9"/>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9"/>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9"/>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69"/>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69"/>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69"/>
          <p:cNvGrpSpPr/>
          <p:nvPr/>
        </p:nvGrpSpPr>
        <p:grpSpPr>
          <a:xfrm>
            <a:off x="935700" y="1974875"/>
            <a:ext cx="338875" cy="291550"/>
            <a:chOff x="4775850" y="2706275"/>
            <a:chExt cx="338875" cy="291550"/>
          </a:xfrm>
        </p:grpSpPr>
        <p:sp>
          <p:nvSpPr>
            <p:cNvPr id="1676" name="Google Shape;1676;p69"/>
            <p:cNvSpPr/>
            <p:nvPr/>
          </p:nvSpPr>
          <p:spPr>
            <a:xfrm>
              <a:off x="4775850" y="2706275"/>
              <a:ext cx="338875" cy="291550"/>
            </a:xfrm>
            <a:custGeom>
              <a:rect b="b" l="l" r="r" t="t"/>
              <a:pathLst>
                <a:path extrusionOk="0" h="11662" w="13555">
                  <a:moveTo>
                    <a:pt x="11964" y="1590"/>
                  </a:moveTo>
                  <a:lnTo>
                    <a:pt x="11964" y="7954"/>
                  </a:lnTo>
                  <a:lnTo>
                    <a:pt x="1590" y="7954"/>
                  </a:lnTo>
                  <a:lnTo>
                    <a:pt x="1590" y="1590"/>
                  </a:lnTo>
                  <a:close/>
                  <a:moveTo>
                    <a:pt x="12764" y="541"/>
                  </a:moveTo>
                  <a:cubicBezTo>
                    <a:pt x="12904" y="541"/>
                    <a:pt x="13030" y="651"/>
                    <a:pt x="13030" y="804"/>
                  </a:cubicBezTo>
                  <a:lnTo>
                    <a:pt x="13030" y="7954"/>
                  </a:lnTo>
                  <a:lnTo>
                    <a:pt x="12502" y="7954"/>
                  </a:lnTo>
                  <a:lnTo>
                    <a:pt x="12502" y="1328"/>
                  </a:lnTo>
                  <a:cubicBezTo>
                    <a:pt x="12502" y="1189"/>
                    <a:pt x="12379" y="1066"/>
                    <a:pt x="12226" y="1066"/>
                  </a:cubicBezTo>
                  <a:lnTo>
                    <a:pt x="1312" y="1066"/>
                  </a:lnTo>
                  <a:cubicBezTo>
                    <a:pt x="1175" y="1066"/>
                    <a:pt x="1049" y="1189"/>
                    <a:pt x="1049" y="1328"/>
                  </a:cubicBezTo>
                  <a:lnTo>
                    <a:pt x="1049" y="7954"/>
                  </a:lnTo>
                  <a:lnTo>
                    <a:pt x="525" y="7954"/>
                  </a:lnTo>
                  <a:lnTo>
                    <a:pt x="525" y="804"/>
                  </a:lnTo>
                  <a:cubicBezTo>
                    <a:pt x="525" y="651"/>
                    <a:pt x="648" y="541"/>
                    <a:pt x="787" y="541"/>
                  </a:cubicBezTo>
                  <a:close/>
                  <a:moveTo>
                    <a:pt x="13030" y="8478"/>
                  </a:moveTo>
                  <a:lnTo>
                    <a:pt x="13030" y="8741"/>
                  </a:lnTo>
                  <a:cubicBezTo>
                    <a:pt x="13030" y="8893"/>
                    <a:pt x="12904" y="9020"/>
                    <a:pt x="12764" y="9020"/>
                  </a:cubicBezTo>
                  <a:lnTo>
                    <a:pt x="787" y="9020"/>
                  </a:lnTo>
                  <a:cubicBezTo>
                    <a:pt x="648" y="9020"/>
                    <a:pt x="525" y="8893"/>
                    <a:pt x="525" y="8741"/>
                  </a:cubicBezTo>
                  <a:lnTo>
                    <a:pt x="525" y="8478"/>
                  </a:lnTo>
                  <a:close/>
                  <a:moveTo>
                    <a:pt x="7579" y="9544"/>
                  </a:moveTo>
                  <a:lnTo>
                    <a:pt x="8007" y="11134"/>
                  </a:lnTo>
                  <a:lnTo>
                    <a:pt x="5518" y="11134"/>
                  </a:lnTo>
                  <a:lnTo>
                    <a:pt x="5946" y="9544"/>
                  </a:lnTo>
                  <a:close/>
                  <a:moveTo>
                    <a:pt x="787" y="0"/>
                  </a:moveTo>
                  <a:cubicBezTo>
                    <a:pt x="346" y="0"/>
                    <a:pt x="0" y="359"/>
                    <a:pt x="0" y="804"/>
                  </a:cubicBezTo>
                  <a:lnTo>
                    <a:pt x="0" y="8741"/>
                  </a:lnTo>
                  <a:cubicBezTo>
                    <a:pt x="0" y="9186"/>
                    <a:pt x="346" y="9544"/>
                    <a:pt x="787" y="9544"/>
                  </a:cubicBezTo>
                  <a:lnTo>
                    <a:pt x="5408" y="9544"/>
                  </a:lnTo>
                  <a:lnTo>
                    <a:pt x="4980" y="11134"/>
                  </a:lnTo>
                  <a:lnTo>
                    <a:pt x="4648" y="11134"/>
                  </a:lnTo>
                  <a:cubicBezTo>
                    <a:pt x="4286" y="11147"/>
                    <a:pt x="4286" y="11645"/>
                    <a:pt x="4648" y="11662"/>
                  </a:cubicBezTo>
                  <a:lnTo>
                    <a:pt x="8880" y="11662"/>
                  </a:lnTo>
                  <a:cubicBezTo>
                    <a:pt x="9225" y="11645"/>
                    <a:pt x="9239" y="11147"/>
                    <a:pt x="8880" y="11134"/>
                  </a:cubicBezTo>
                  <a:lnTo>
                    <a:pt x="8562" y="11134"/>
                  </a:lnTo>
                  <a:lnTo>
                    <a:pt x="8133" y="9544"/>
                  </a:lnTo>
                  <a:lnTo>
                    <a:pt x="12764" y="9544"/>
                  </a:lnTo>
                  <a:cubicBezTo>
                    <a:pt x="13196" y="9544"/>
                    <a:pt x="13554" y="9186"/>
                    <a:pt x="13554" y="8741"/>
                  </a:cubicBezTo>
                  <a:lnTo>
                    <a:pt x="13554" y="804"/>
                  </a:lnTo>
                  <a:cubicBezTo>
                    <a:pt x="13554" y="359"/>
                    <a:pt x="13196" y="0"/>
                    <a:pt x="12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9"/>
            <p:cNvSpPr/>
            <p:nvPr/>
          </p:nvSpPr>
          <p:spPr>
            <a:xfrm>
              <a:off x="4901650" y="2759550"/>
              <a:ext cx="59200" cy="59450"/>
            </a:xfrm>
            <a:custGeom>
              <a:rect b="b" l="l" r="r" t="t"/>
              <a:pathLst>
                <a:path extrusionOk="0" h="2378" w="2368">
                  <a:moveTo>
                    <a:pt x="529" y="551"/>
                  </a:moveTo>
                  <a:cubicBezTo>
                    <a:pt x="1193" y="664"/>
                    <a:pt x="1704" y="1189"/>
                    <a:pt x="1813" y="1853"/>
                  </a:cubicBezTo>
                  <a:lnTo>
                    <a:pt x="529" y="1853"/>
                  </a:lnTo>
                  <a:lnTo>
                    <a:pt x="529" y="551"/>
                  </a:lnTo>
                  <a:close/>
                  <a:moveTo>
                    <a:pt x="263" y="0"/>
                  </a:moveTo>
                  <a:cubicBezTo>
                    <a:pt x="114" y="0"/>
                    <a:pt x="1" y="123"/>
                    <a:pt x="1" y="263"/>
                  </a:cubicBezTo>
                  <a:lnTo>
                    <a:pt x="1" y="2115"/>
                  </a:lnTo>
                  <a:cubicBezTo>
                    <a:pt x="1" y="2254"/>
                    <a:pt x="114" y="2377"/>
                    <a:pt x="263" y="2377"/>
                  </a:cubicBezTo>
                  <a:lnTo>
                    <a:pt x="2105" y="2377"/>
                  </a:lnTo>
                  <a:cubicBezTo>
                    <a:pt x="2255" y="2377"/>
                    <a:pt x="2368" y="2254"/>
                    <a:pt x="2368" y="2115"/>
                  </a:cubicBezTo>
                  <a:cubicBezTo>
                    <a:pt x="2368" y="953"/>
                    <a:pt x="142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9"/>
            <p:cNvSpPr/>
            <p:nvPr/>
          </p:nvSpPr>
          <p:spPr>
            <a:xfrm>
              <a:off x="4811125" y="2786175"/>
              <a:ext cx="122750" cy="105425"/>
            </a:xfrm>
            <a:custGeom>
              <a:rect b="b" l="l" r="r" t="t"/>
              <a:pathLst>
                <a:path extrusionOk="0" h="4217" w="4910">
                  <a:moveTo>
                    <a:pt x="2530" y="552"/>
                  </a:moveTo>
                  <a:lnTo>
                    <a:pt x="2530" y="1963"/>
                  </a:lnTo>
                  <a:lnTo>
                    <a:pt x="1311" y="2670"/>
                  </a:lnTo>
                  <a:cubicBezTo>
                    <a:pt x="953" y="1757"/>
                    <a:pt x="1577" y="691"/>
                    <a:pt x="2530" y="552"/>
                  </a:cubicBezTo>
                  <a:close/>
                  <a:moveTo>
                    <a:pt x="4369" y="2378"/>
                  </a:moveTo>
                  <a:cubicBezTo>
                    <a:pt x="4299" y="2753"/>
                    <a:pt x="4093" y="3085"/>
                    <a:pt x="3818" y="3334"/>
                  </a:cubicBezTo>
                  <a:lnTo>
                    <a:pt x="3263" y="2378"/>
                  </a:lnTo>
                  <a:close/>
                  <a:moveTo>
                    <a:pt x="2709" y="2474"/>
                  </a:moveTo>
                  <a:lnTo>
                    <a:pt x="3346" y="3596"/>
                  </a:lnTo>
                  <a:cubicBezTo>
                    <a:pt x="3176" y="3666"/>
                    <a:pt x="2993" y="3699"/>
                    <a:pt x="2810" y="3699"/>
                  </a:cubicBezTo>
                  <a:cubicBezTo>
                    <a:pt x="2340" y="3699"/>
                    <a:pt x="1867" y="3483"/>
                    <a:pt x="1590" y="3125"/>
                  </a:cubicBezTo>
                  <a:lnTo>
                    <a:pt x="2709" y="2474"/>
                  </a:lnTo>
                  <a:close/>
                  <a:moveTo>
                    <a:pt x="2792" y="1"/>
                  </a:moveTo>
                  <a:cubicBezTo>
                    <a:pt x="0" y="97"/>
                    <a:pt x="0" y="4121"/>
                    <a:pt x="2792" y="4217"/>
                  </a:cubicBezTo>
                  <a:cubicBezTo>
                    <a:pt x="3954" y="4217"/>
                    <a:pt x="4910" y="3277"/>
                    <a:pt x="4910" y="2102"/>
                  </a:cubicBezTo>
                  <a:cubicBezTo>
                    <a:pt x="4910" y="1963"/>
                    <a:pt x="4784" y="1840"/>
                    <a:pt x="4648" y="1840"/>
                  </a:cubicBezTo>
                  <a:lnTo>
                    <a:pt x="3054" y="1840"/>
                  </a:lnTo>
                  <a:lnTo>
                    <a:pt x="3054" y="263"/>
                  </a:lnTo>
                  <a:cubicBezTo>
                    <a:pt x="3054" y="111"/>
                    <a:pt x="2945" y="1"/>
                    <a:pt x="2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9"/>
            <p:cNvSpPr/>
            <p:nvPr/>
          </p:nvSpPr>
          <p:spPr>
            <a:xfrm>
              <a:off x="4977750" y="2852175"/>
              <a:ext cx="84025" cy="39850"/>
            </a:xfrm>
            <a:custGeom>
              <a:rect b="b" l="l" r="r" t="t"/>
              <a:pathLst>
                <a:path extrusionOk="0" h="1594" w="3361">
                  <a:moveTo>
                    <a:pt x="2836" y="528"/>
                  </a:moveTo>
                  <a:lnTo>
                    <a:pt x="2836" y="1052"/>
                  </a:lnTo>
                  <a:lnTo>
                    <a:pt x="525" y="1052"/>
                  </a:lnTo>
                  <a:lnTo>
                    <a:pt x="525" y="528"/>
                  </a:lnTo>
                  <a:close/>
                  <a:moveTo>
                    <a:pt x="263" y="0"/>
                  </a:moveTo>
                  <a:cubicBezTo>
                    <a:pt x="110" y="0"/>
                    <a:pt x="1" y="113"/>
                    <a:pt x="1" y="266"/>
                  </a:cubicBezTo>
                  <a:lnTo>
                    <a:pt x="1" y="1328"/>
                  </a:lnTo>
                  <a:cubicBezTo>
                    <a:pt x="1" y="1467"/>
                    <a:pt x="110" y="1593"/>
                    <a:pt x="263" y="1593"/>
                  </a:cubicBezTo>
                  <a:lnTo>
                    <a:pt x="3098" y="1593"/>
                  </a:lnTo>
                  <a:cubicBezTo>
                    <a:pt x="3238" y="1593"/>
                    <a:pt x="3360" y="1467"/>
                    <a:pt x="3360" y="1328"/>
                  </a:cubicBezTo>
                  <a:lnTo>
                    <a:pt x="3360" y="266"/>
                  </a:lnTo>
                  <a:cubicBezTo>
                    <a:pt x="3360" y="113"/>
                    <a:pt x="3238" y="0"/>
                    <a:pt x="3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9"/>
            <p:cNvSpPr/>
            <p:nvPr/>
          </p:nvSpPr>
          <p:spPr>
            <a:xfrm>
              <a:off x="4975350" y="2821050"/>
              <a:ext cx="88175" cy="13225"/>
            </a:xfrm>
            <a:custGeom>
              <a:rect b="b" l="l" r="r" t="t"/>
              <a:pathLst>
                <a:path extrusionOk="0" h="529" w="3527">
                  <a:moveTo>
                    <a:pt x="346" y="0"/>
                  </a:moveTo>
                  <a:cubicBezTo>
                    <a:pt x="1" y="17"/>
                    <a:pt x="1" y="515"/>
                    <a:pt x="346" y="528"/>
                  </a:cubicBezTo>
                  <a:lnTo>
                    <a:pt x="3181" y="528"/>
                  </a:lnTo>
                  <a:cubicBezTo>
                    <a:pt x="3526" y="515"/>
                    <a:pt x="3526" y="17"/>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69"/>
            <p:cNvSpPr/>
            <p:nvPr/>
          </p:nvSpPr>
          <p:spPr>
            <a:xfrm>
              <a:off x="4975350" y="2790675"/>
              <a:ext cx="88175" cy="13125"/>
            </a:xfrm>
            <a:custGeom>
              <a:rect b="b" l="l" r="r" t="t"/>
              <a:pathLst>
                <a:path extrusionOk="0" h="525" w="3527">
                  <a:moveTo>
                    <a:pt x="346" y="0"/>
                  </a:moveTo>
                  <a:cubicBezTo>
                    <a:pt x="1" y="14"/>
                    <a:pt x="1" y="511"/>
                    <a:pt x="346" y="525"/>
                  </a:cubicBezTo>
                  <a:lnTo>
                    <a:pt x="3181" y="525"/>
                  </a:lnTo>
                  <a:cubicBezTo>
                    <a:pt x="3526" y="511"/>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69"/>
            <p:cNvSpPr/>
            <p:nvPr/>
          </p:nvSpPr>
          <p:spPr>
            <a:xfrm>
              <a:off x="4975350" y="2759550"/>
              <a:ext cx="88175" cy="13125"/>
            </a:xfrm>
            <a:custGeom>
              <a:rect b="b" l="l" r="r" t="t"/>
              <a:pathLst>
                <a:path extrusionOk="0" h="525" w="3527">
                  <a:moveTo>
                    <a:pt x="346" y="0"/>
                  </a:moveTo>
                  <a:cubicBezTo>
                    <a:pt x="1" y="14"/>
                    <a:pt x="1" y="512"/>
                    <a:pt x="346" y="525"/>
                  </a:cubicBezTo>
                  <a:lnTo>
                    <a:pt x="3181" y="525"/>
                  </a:lnTo>
                  <a:cubicBezTo>
                    <a:pt x="3526" y="512"/>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3" name="Google Shape;1683;p69"/>
          <p:cNvSpPr/>
          <p:nvPr/>
        </p:nvSpPr>
        <p:spPr>
          <a:xfrm>
            <a:off x="954162" y="3342713"/>
            <a:ext cx="301950" cy="338875"/>
          </a:xfrm>
          <a:custGeom>
            <a:rect b="b" l="l" r="r" t="t"/>
            <a:pathLst>
              <a:path extrusionOk="0" h="13555" w="12078">
                <a:moveTo>
                  <a:pt x="7679" y="525"/>
                </a:moveTo>
                <a:cubicBezTo>
                  <a:pt x="7815" y="525"/>
                  <a:pt x="7941" y="651"/>
                  <a:pt x="7941" y="787"/>
                </a:cubicBezTo>
                <a:lnTo>
                  <a:pt x="7941" y="1050"/>
                </a:lnTo>
                <a:lnTo>
                  <a:pt x="5823" y="1050"/>
                </a:lnTo>
                <a:cubicBezTo>
                  <a:pt x="5671" y="1050"/>
                  <a:pt x="5561" y="1176"/>
                  <a:pt x="5561" y="1328"/>
                </a:cubicBezTo>
                <a:cubicBezTo>
                  <a:pt x="5561" y="1465"/>
                  <a:pt x="5438" y="1591"/>
                  <a:pt x="5299" y="1591"/>
                </a:cubicBezTo>
                <a:lnTo>
                  <a:pt x="3168" y="1591"/>
                </a:lnTo>
                <a:cubicBezTo>
                  <a:pt x="3032" y="1591"/>
                  <a:pt x="2906" y="1465"/>
                  <a:pt x="2906" y="1315"/>
                </a:cubicBezTo>
                <a:cubicBezTo>
                  <a:pt x="2906" y="1176"/>
                  <a:pt x="2796" y="1050"/>
                  <a:pt x="2643" y="1050"/>
                </a:cubicBezTo>
                <a:lnTo>
                  <a:pt x="525" y="1050"/>
                </a:lnTo>
                <a:lnTo>
                  <a:pt x="525" y="787"/>
                </a:lnTo>
                <a:cubicBezTo>
                  <a:pt x="525" y="651"/>
                  <a:pt x="638" y="525"/>
                  <a:pt x="791" y="525"/>
                </a:cubicBezTo>
                <a:close/>
                <a:moveTo>
                  <a:pt x="8204" y="5063"/>
                </a:moveTo>
                <a:cubicBezTo>
                  <a:pt x="8426" y="5063"/>
                  <a:pt x="8605" y="5229"/>
                  <a:pt x="8605" y="5448"/>
                </a:cubicBezTo>
                <a:cubicBezTo>
                  <a:pt x="8605" y="5671"/>
                  <a:pt x="8426" y="5850"/>
                  <a:pt x="8204" y="5850"/>
                </a:cubicBezTo>
                <a:cubicBezTo>
                  <a:pt x="7679" y="5836"/>
                  <a:pt x="7679" y="5076"/>
                  <a:pt x="8204" y="5063"/>
                </a:cubicBezTo>
                <a:close/>
                <a:moveTo>
                  <a:pt x="2906" y="6112"/>
                </a:moveTo>
                <a:cubicBezTo>
                  <a:pt x="3128" y="6112"/>
                  <a:pt x="3307" y="6295"/>
                  <a:pt x="3307" y="6514"/>
                </a:cubicBezTo>
                <a:cubicBezTo>
                  <a:pt x="3294" y="6778"/>
                  <a:pt x="3101" y="6910"/>
                  <a:pt x="2907" y="6910"/>
                </a:cubicBezTo>
                <a:cubicBezTo>
                  <a:pt x="2713" y="6910"/>
                  <a:pt x="2519" y="6778"/>
                  <a:pt x="2504" y="6514"/>
                </a:cubicBezTo>
                <a:cubicBezTo>
                  <a:pt x="2504" y="6295"/>
                  <a:pt x="2683" y="6112"/>
                  <a:pt x="2906" y="6112"/>
                </a:cubicBezTo>
                <a:close/>
                <a:moveTo>
                  <a:pt x="5299" y="3443"/>
                </a:moveTo>
                <a:lnTo>
                  <a:pt x="5299" y="7221"/>
                </a:lnTo>
                <a:cubicBezTo>
                  <a:pt x="5160" y="7261"/>
                  <a:pt x="5037" y="7330"/>
                  <a:pt x="4940" y="7413"/>
                </a:cubicBezTo>
                <a:lnTo>
                  <a:pt x="3805" y="6749"/>
                </a:lnTo>
                <a:cubicBezTo>
                  <a:pt x="3945" y="6265"/>
                  <a:pt x="3639" y="5753"/>
                  <a:pt x="3168" y="5631"/>
                </a:cubicBezTo>
                <a:lnTo>
                  <a:pt x="3168" y="3443"/>
                </a:lnTo>
                <a:close/>
                <a:moveTo>
                  <a:pt x="5555" y="7710"/>
                </a:moveTo>
                <a:cubicBezTo>
                  <a:pt x="5749" y="7710"/>
                  <a:pt x="5943" y="7842"/>
                  <a:pt x="5950" y="8104"/>
                </a:cubicBezTo>
                <a:cubicBezTo>
                  <a:pt x="5950" y="8326"/>
                  <a:pt x="5784" y="8505"/>
                  <a:pt x="5561" y="8505"/>
                </a:cubicBezTo>
                <a:cubicBezTo>
                  <a:pt x="5339" y="8505"/>
                  <a:pt x="5160" y="8326"/>
                  <a:pt x="5160" y="8104"/>
                </a:cubicBezTo>
                <a:cubicBezTo>
                  <a:pt x="5166" y="7842"/>
                  <a:pt x="5360" y="7710"/>
                  <a:pt x="5555" y="7710"/>
                </a:cubicBezTo>
                <a:close/>
                <a:moveTo>
                  <a:pt x="10851" y="7710"/>
                </a:moveTo>
                <a:cubicBezTo>
                  <a:pt x="11045" y="7710"/>
                  <a:pt x="11239" y="7842"/>
                  <a:pt x="11248" y="8104"/>
                </a:cubicBezTo>
                <a:cubicBezTo>
                  <a:pt x="11248" y="8326"/>
                  <a:pt x="11082" y="8505"/>
                  <a:pt x="10859" y="8505"/>
                </a:cubicBezTo>
                <a:cubicBezTo>
                  <a:pt x="10637" y="8505"/>
                  <a:pt x="10458" y="8326"/>
                  <a:pt x="10458" y="8104"/>
                </a:cubicBezTo>
                <a:cubicBezTo>
                  <a:pt x="10464" y="7842"/>
                  <a:pt x="10658" y="7710"/>
                  <a:pt x="10851" y="7710"/>
                </a:cubicBezTo>
                <a:close/>
                <a:moveTo>
                  <a:pt x="3530" y="7191"/>
                </a:moveTo>
                <a:lnTo>
                  <a:pt x="4662" y="7871"/>
                </a:lnTo>
                <a:cubicBezTo>
                  <a:pt x="4525" y="8353"/>
                  <a:pt x="4828" y="8867"/>
                  <a:pt x="5299" y="8990"/>
                </a:cubicBezTo>
                <a:lnTo>
                  <a:pt x="5299" y="10650"/>
                </a:lnTo>
                <a:lnTo>
                  <a:pt x="3168" y="10650"/>
                </a:lnTo>
                <a:lnTo>
                  <a:pt x="3168" y="7400"/>
                </a:lnTo>
                <a:cubicBezTo>
                  <a:pt x="3307" y="7357"/>
                  <a:pt x="3430" y="7290"/>
                  <a:pt x="3530" y="7191"/>
                </a:cubicBezTo>
                <a:close/>
                <a:moveTo>
                  <a:pt x="7941" y="1591"/>
                </a:moveTo>
                <a:lnTo>
                  <a:pt x="7941" y="4565"/>
                </a:lnTo>
                <a:cubicBezTo>
                  <a:pt x="7400" y="4718"/>
                  <a:pt x="7111" y="5395"/>
                  <a:pt x="7387" y="5893"/>
                </a:cubicBezTo>
                <a:lnTo>
                  <a:pt x="6003" y="7290"/>
                </a:lnTo>
                <a:cubicBezTo>
                  <a:pt x="5950" y="7261"/>
                  <a:pt x="5880" y="7234"/>
                  <a:pt x="5823" y="7221"/>
                </a:cubicBezTo>
                <a:lnTo>
                  <a:pt x="5823" y="3181"/>
                </a:lnTo>
                <a:cubicBezTo>
                  <a:pt x="5823" y="3028"/>
                  <a:pt x="5701" y="2905"/>
                  <a:pt x="5561" y="2905"/>
                </a:cubicBezTo>
                <a:lnTo>
                  <a:pt x="2906" y="2905"/>
                </a:lnTo>
                <a:cubicBezTo>
                  <a:pt x="2766" y="2905"/>
                  <a:pt x="2643" y="3028"/>
                  <a:pt x="2643" y="3181"/>
                </a:cubicBezTo>
                <a:lnTo>
                  <a:pt x="2643" y="5631"/>
                </a:lnTo>
                <a:cubicBezTo>
                  <a:pt x="1770" y="5893"/>
                  <a:pt x="1770" y="7138"/>
                  <a:pt x="2643" y="7400"/>
                </a:cubicBezTo>
                <a:lnTo>
                  <a:pt x="2643" y="10650"/>
                </a:lnTo>
                <a:lnTo>
                  <a:pt x="1853" y="10650"/>
                </a:lnTo>
                <a:cubicBezTo>
                  <a:pt x="1730" y="10650"/>
                  <a:pt x="1604" y="10733"/>
                  <a:pt x="1591" y="10872"/>
                </a:cubicBezTo>
                <a:cubicBezTo>
                  <a:pt x="1564" y="11038"/>
                  <a:pt x="1687" y="11174"/>
                  <a:pt x="1853" y="11174"/>
                </a:cubicBezTo>
                <a:lnTo>
                  <a:pt x="6614" y="11174"/>
                </a:lnTo>
                <a:cubicBezTo>
                  <a:pt x="6736" y="11174"/>
                  <a:pt x="6862" y="11078"/>
                  <a:pt x="6876" y="10955"/>
                </a:cubicBezTo>
                <a:cubicBezTo>
                  <a:pt x="6902" y="10789"/>
                  <a:pt x="6779" y="10650"/>
                  <a:pt x="6614" y="10650"/>
                </a:cubicBezTo>
                <a:lnTo>
                  <a:pt x="5823" y="10650"/>
                </a:lnTo>
                <a:lnTo>
                  <a:pt x="5823" y="8990"/>
                </a:lnTo>
                <a:cubicBezTo>
                  <a:pt x="6365" y="8837"/>
                  <a:pt x="6653" y="8160"/>
                  <a:pt x="6378" y="7662"/>
                </a:cubicBezTo>
                <a:lnTo>
                  <a:pt x="7762" y="6265"/>
                </a:lnTo>
                <a:cubicBezTo>
                  <a:pt x="7815" y="6295"/>
                  <a:pt x="7885" y="6321"/>
                  <a:pt x="7941" y="6348"/>
                </a:cubicBezTo>
                <a:lnTo>
                  <a:pt x="7941" y="11964"/>
                </a:lnTo>
                <a:lnTo>
                  <a:pt x="525" y="11964"/>
                </a:lnTo>
                <a:lnTo>
                  <a:pt x="525" y="1591"/>
                </a:lnTo>
                <a:lnTo>
                  <a:pt x="2421" y="1591"/>
                </a:lnTo>
                <a:cubicBezTo>
                  <a:pt x="2534" y="1896"/>
                  <a:pt x="2823" y="2115"/>
                  <a:pt x="3168" y="2115"/>
                </a:cubicBezTo>
                <a:lnTo>
                  <a:pt x="5299" y="2115"/>
                </a:lnTo>
                <a:cubicBezTo>
                  <a:pt x="5644" y="2115"/>
                  <a:pt x="5936" y="1896"/>
                  <a:pt x="6046" y="1591"/>
                </a:cubicBezTo>
                <a:close/>
                <a:moveTo>
                  <a:pt x="7941" y="12502"/>
                </a:moveTo>
                <a:lnTo>
                  <a:pt x="7941" y="12768"/>
                </a:lnTo>
                <a:cubicBezTo>
                  <a:pt x="7941" y="12904"/>
                  <a:pt x="7815" y="13030"/>
                  <a:pt x="7679" y="13030"/>
                </a:cubicBezTo>
                <a:lnTo>
                  <a:pt x="791" y="13030"/>
                </a:lnTo>
                <a:cubicBezTo>
                  <a:pt x="638" y="13030"/>
                  <a:pt x="525" y="12904"/>
                  <a:pt x="525" y="12768"/>
                </a:cubicBezTo>
                <a:lnTo>
                  <a:pt x="525" y="12502"/>
                </a:lnTo>
                <a:close/>
                <a:moveTo>
                  <a:pt x="791" y="1"/>
                </a:moveTo>
                <a:cubicBezTo>
                  <a:pt x="346" y="1"/>
                  <a:pt x="1" y="359"/>
                  <a:pt x="1" y="787"/>
                </a:cubicBezTo>
                <a:lnTo>
                  <a:pt x="1" y="12768"/>
                </a:lnTo>
                <a:cubicBezTo>
                  <a:pt x="1" y="13209"/>
                  <a:pt x="346" y="13555"/>
                  <a:pt x="791" y="13555"/>
                </a:cubicBezTo>
                <a:lnTo>
                  <a:pt x="7679" y="13555"/>
                </a:lnTo>
                <a:cubicBezTo>
                  <a:pt x="8121" y="13555"/>
                  <a:pt x="8466" y="13209"/>
                  <a:pt x="8466" y="12768"/>
                </a:cubicBezTo>
                <a:lnTo>
                  <a:pt x="8466" y="6348"/>
                </a:lnTo>
                <a:cubicBezTo>
                  <a:pt x="8536" y="6321"/>
                  <a:pt x="8592" y="6295"/>
                  <a:pt x="8645" y="6265"/>
                </a:cubicBezTo>
                <a:lnTo>
                  <a:pt x="10043" y="7662"/>
                </a:lnTo>
                <a:cubicBezTo>
                  <a:pt x="9700" y="8252"/>
                  <a:pt x="10161" y="9033"/>
                  <a:pt x="10842" y="9033"/>
                </a:cubicBezTo>
                <a:cubicBezTo>
                  <a:pt x="10848" y="9033"/>
                  <a:pt x="10854" y="9033"/>
                  <a:pt x="10859" y="9033"/>
                </a:cubicBezTo>
                <a:cubicBezTo>
                  <a:pt x="12078" y="8977"/>
                  <a:pt x="12078" y="7221"/>
                  <a:pt x="10859" y="7178"/>
                </a:cubicBezTo>
                <a:cubicBezTo>
                  <a:pt x="10693" y="7178"/>
                  <a:pt x="10541" y="7221"/>
                  <a:pt x="10418" y="7290"/>
                </a:cubicBezTo>
                <a:lnTo>
                  <a:pt x="9020" y="5893"/>
                </a:lnTo>
                <a:cubicBezTo>
                  <a:pt x="9309" y="5395"/>
                  <a:pt x="9020" y="4718"/>
                  <a:pt x="8466" y="4565"/>
                </a:cubicBezTo>
                <a:lnTo>
                  <a:pt x="8466" y="787"/>
                </a:lnTo>
                <a:cubicBezTo>
                  <a:pt x="8466" y="359"/>
                  <a:pt x="8121" y="1"/>
                  <a:pt x="7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69"/>
          <p:cNvSpPr txBox="1"/>
          <p:nvPr/>
        </p:nvSpPr>
        <p:spPr>
          <a:xfrm>
            <a:off x="6293725" y="1974875"/>
            <a:ext cx="1768800" cy="148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latin typeface="Playfair Display"/>
                <a:ea typeface="Playfair Display"/>
                <a:cs typeface="Playfair Display"/>
                <a:sym typeface="Playfair Display"/>
              </a:rPr>
              <a:t>After Cleaning (for modeling)</a:t>
            </a:r>
            <a:endParaRPr b="1" sz="1200">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SzPts val="1200"/>
              <a:buFont typeface="Playfair Display"/>
              <a:buChar char="●"/>
            </a:pPr>
            <a:r>
              <a:rPr b="1" lang="en" sz="1200">
                <a:latin typeface="Playfair Display"/>
                <a:ea typeface="Playfair Display"/>
                <a:cs typeface="Playfair Display"/>
                <a:sym typeface="Playfair Display"/>
              </a:rPr>
              <a:t>17,398 records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b="1" lang="en" sz="1200">
                <a:latin typeface="Playfair Display"/>
                <a:ea typeface="Playfair Display"/>
                <a:cs typeface="Playfair Display"/>
                <a:sym typeface="Playfair Display"/>
              </a:rPr>
              <a:t>27 columns</a:t>
            </a:r>
            <a:endParaRPr b="1" sz="1200">
              <a:latin typeface="Playfair Display"/>
              <a:ea typeface="Playfair Display"/>
              <a:cs typeface="Playfair Display"/>
              <a:sym typeface="Playfair Display"/>
            </a:endParaRPr>
          </a:p>
          <a:p>
            <a:pPr indent="0" lvl="0" marL="0" rtl="0" algn="l">
              <a:spcBef>
                <a:spcPts val="120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Has Been Done Before?</a:t>
            </a:r>
            <a:endParaRPr/>
          </a:p>
        </p:txBody>
      </p:sp>
      <p:sp>
        <p:nvSpPr>
          <p:cNvPr id="1690" name="Google Shape;1690;p70"/>
          <p:cNvSpPr txBox="1"/>
          <p:nvPr>
            <p:ph idx="1" type="subTitle"/>
          </p:nvPr>
        </p:nvSpPr>
        <p:spPr>
          <a:xfrm>
            <a:off x="4860428" y="1234959"/>
            <a:ext cx="3288600" cy="33930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Common Limitations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Heavy reliance on </a:t>
            </a:r>
            <a:r>
              <a:rPr b="1" lang="en" sz="1100">
                <a:solidFill>
                  <a:srgbClr val="000000"/>
                </a:solidFill>
                <a:latin typeface="Playfair Display"/>
                <a:ea typeface="Playfair Display"/>
                <a:cs typeface="Playfair Display"/>
                <a:sym typeface="Playfair Display"/>
              </a:rPr>
              <a:t>self-reported</a:t>
            </a:r>
            <a:r>
              <a:rPr lang="en" sz="1100">
                <a:solidFill>
                  <a:srgbClr val="000000"/>
                </a:solidFill>
                <a:latin typeface="Playfair Display"/>
                <a:ea typeface="Playfair Display"/>
                <a:cs typeface="Playfair Display"/>
                <a:sym typeface="Playfair Display"/>
              </a:rPr>
              <a:t> data, often international and inconsistent.</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Most work is </a:t>
            </a:r>
            <a:r>
              <a:rPr b="1" lang="en" sz="1100">
                <a:solidFill>
                  <a:srgbClr val="000000"/>
                </a:solidFill>
                <a:latin typeface="Playfair Display"/>
                <a:ea typeface="Playfair Display"/>
                <a:cs typeface="Playfair Display"/>
                <a:sym typeface="Playfair Display"/>
              </a:rPr>
              <a:t>descriptive</a:t>
            </a:r>
            <a:r>
              <a:rPr lang="en" sz="1100">
                <a:solidFill>
                  <a:srgbClr val="000000"/>
                </a:solidFill>
                <a:latin typeface="Playfair Display"/>
                <a:ea typeface="Playfair Display"/>
                <a:cs typeface="Playfair Display"/>
                <a:sym typeface="Playfair Display"/>
              </a:rPr>
              <a:t>, lacking predictive or inferential modeling.</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Limited integration of </a:t>
            </a:r>
            <a:r>
              <a:rPr b="1" lang="en" sz="1100">
                <a:solidFill>
                  <a:srgbClr val="000000"/>
                </a:solidFill>
                <a:latin typeface="Playfair Display"/>
                <a:ea typeface="Playfair Display"/>
                <a:cs typeface="Playfair Display"/>
                <a:sym typeface="Playfair Display"/>
              </a:rPr>
              <a:t>structured public datasets</a:t>
            </a:r>
            <a:r>
              <a:rPr lang="en" sz="1100">
                <a:solidFill>
                  <a:srgbClr val="000000"/>
                </a:solidFill>
                <a:latin typeface="Playfair Display"/>
                <a:ea typeface="Playfair Display"/>
                <a:cs typeface="Playfair Display"/>
                <a:sym typeface="Playfair Display"/>
              </a:rPr>
              <a:t> like BLS OEWS.</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Often uses proprietary, non-generalizable standards</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91" name="Google Shape;1691;p70"/>
          <p:cNvSpPr txBox="1"/>
          <p:nvPr>
            <p:ph idx="2" type="subTitle"/>
          </p:nvPr>
        </p:nvSpPr>
        <p:spPr>
          <a:xfrm>
            <a:off x="1207975" y="1234959"/>
            <a:ext cx="3288600" cy="314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Existing Approaches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Stack Overflow Developer Survey</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Used in many community dashboards and salary comparison tools; primarily descriptive.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Glassdoor &amp; Levels.fyi Studies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Self-reported data analyzed using simple regression or filtering by job title and location.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BLS Reports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Government publications often visualize wage distributions but lack predictive modeling.</a:t>
            </a: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92" name="Google Shape;1692;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Playfair Display"/>
                <a:ea typeface="Playfair Display"/>
                <a:cs typeface="Playfair Display"/>
                <a:sym typeface="Playfair Display"/>
              </a:rPr>
              <a:t>‹#›</a:t>
            </a:fld>
            <a:endParaRPr>
              <a:latin typeface="Playfair Display"/>
              <a:ea typeface="Playfair Display"/>
              <a:cs typeface="Playfair Display"/>
              <a:sym typeface="Playfair Display"/>
            </a:endParaRPr>
          </a:p>
        </p:txBody>
      </p:sp>
      <p:grpSp>
        <p:nvGrpSpPr>
          <p:cNvPr id="1693" name="Google Shape;1693;p70"/>
          <p:cNvGrpSpPr/>
          <p:nvPr/>
        </p:nvGrpSpPr>
        <p:grpSpPr>
          <a:xfrm>
            <a:off x="830005" y="1234855"/>
            <a:ext cx="377949" cy="410133"/>
            <a:chOff x="3599700" y="1954475"/>
            <a:chExt cx="296175" cy="295400"/>
          </a:xfrm>
        </p:grpSpPr>
        <p:sp>
          <p:nvSpPr>
            <p:cNvPr id="1694" name="Google Shape;1694;p70"/>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70"/>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0"/>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7" name="Google Shape;1697;p70"/>
          <p:cNvGrpSpPr/>
          <p:nvPr/>
        </p:nvGrpSpPr>
        <p:grpSpPr>
          <a:xfrm>
            <a:off x="4861198" y="1234846"/>
            <a:ext cx="389217" cy="432047"/>
            <a:chOff x="-65129950" y="2646800"/>
            <a:chExt cx="311125" cy="317425"/>
          </a:xfrm>
        </p:grpSpPr>
        <p:sp>
          <p:nvSpPr>
            <p:cNvPr id="1698" name="Google Shape;1698;p70"/>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70"/>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3" name="Shape 1703"/>
        <p:cNvGrpSpPr/>
        <p:nvPr/>
      </p:nvGrpSpPr>
      <p:grpSpPr>
        <a:xfrm>
          <a:off x="0" y="0"/>
          <a:ext cx="0" cy="0"/>
          <a:chOff x="0" y="0"/>
          <a:chExt cx="0" cy="0"/>
        </a:xfrm>
      </p:grpSpPr>
      <p:sp>
        <p:nvSpPr>
          <p:cNvPr id="1704" name="Google Shape;1704;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layfair Display Black"/>
                <a:ea typeface="Playfair Display Black"/>
                <a:cs typeface="Playfair Display Black"/>
                <a:sym typeface="Playfair Display Black"/>
              </a:rPr>
              <a:t>Filling the Gaps: Our Distinctive Approach</a:t>
            </a:r>
            <a:endParaRPr>
              <a:latin typeface="Playfair Display Black"/>
              <a:ea typeface="Playfair Display Black"/>
              <a:cs typeface="Playfair Display Black"/>
              <a:sym typeface="Playfair Display Black"/>
            </a:endParaRPr>
          </a:p>
        </p:txBody>
      </p:sp>
      <p:sp>
        <p:nvSpPr>
          <p:cNvPr id="1705" name="Google Shape;1705;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6" name="Google Shape;1706;p71"/>
          <p:cNvSpPr txBox="1"/>
          <p:nvPr>
            <p:ph idx="1" type="subTitle"/>
          </p:nvPr>
        </p:nvSpPr>
        <p:spPr>
          <a:xfrm>
            <a:off x="945500" y="1584024"/>
            <a:ext cx="2326200" cy="245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Minimal use of structured, U.S. government labor datasets in machine learning</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Few predictive models using regional and occupational features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Lack of reproducibility in dashboards and survey-based tools</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7" name="Google Shape;1707;p71"/>
          <p:cNvSpPr txBox="1"/>
          <p:nvPr>
            <p:ph idx="2" type="subTitle"/>
          </p:nvPr>
        </p:nvSpPr>
        <p:spPr>
          <a:xfrm>
            <a:off x="3348925" y="1584025"/>
            <a:ext cx="2486700" cy="336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Public, reproducible data</a:t>
            </a:r>
            <a:r>
              <a:rPr lang="en">
                <a:solidFill>
                  <a:srgbClr val="000000"/>
                </a:solidFill>
                <a:latin typeface="Playfair Display"/>
                <a:ea typeface="Playfair Display"/>
                <a:cs typeface="Playfair Display"/>
                <a:sym typeface="Playfair Display"/>
              </a:rPr>
              <a:t>: Using the BLS OEWS dataset, which is standardized and verifiable</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Predictive Modeling</a:t>
            </a:r>
            <a:r>
              <a:rPr lang="en">
                <a:solidFill>
                  <a:srgbClr val="000000"/>
                </a:solidFill>
                <a:latin typeface="Playfair Display"/>
                <a:ea typeface="Playfair Display"/>
                <a:cs typeface="Playfair Display"/>
                <a:sym typeface="Playfair Display"/>
              </a:rPr>
              <a:t>: Implementing regression to forecast salaries across occupations and regions</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Feature Engineering</a:t>
            </a:r>
            <a:r>
              <a:rPr lang="en">
                <a:solidFill>
                  <a:srgbClr val="000000"/>
                </a:solidFill>
                <a:latin typeface="Playfair Display"/>
                <a:ea typeface="Playfair Display"/>
                <a:cs typeface="Playfair Display"/>
                <a:sym typeface="Playfair Display"/>
              </a:rPr>
              <a:t>: Incorporating geographic, occupational, and industry-level variables</a:t>
            </a:r>
            <a:br>
              <a:rPr lang="en">
                <a:solidFill>
                  <a:srgbClr val="000000"/>
                </a:solidFill>
                <a:latin typeface="Playfair Display"/>
                <a:ea typeface="Playfair Display"/>
                <a:cs typeface="Playfair Display"/>
                <a:sym typeface="Playfair Display"/>
              </a:rPr>
            </a:br>
            <a:r>
              <a:rPr b="1" lang="en">
                <a:solidFill>
                  <a:srgbClr val="000000"/>
                </a:solidFill>
                <a:latin typeface="Playfair Display"/>
                <a:ea typeface="Playfair Display"/>
                <a:cs typeface="Playfair Display"/>
                <a:sym typeface="Playfair Display"/>
              </a:rPr>
              <a:t>Transparent Workflow</a:t>
            </a:r>
            <a:r>
              <a:rPr lang="en">
                <a:solidFill>
                  <a:srgbClr val="000000"/>
                </a:solidFill>
                <a:latin typeface="Playfair Display"/>
                <a:ea typeface="Playfair Display"/>
                <a:cs typeface="Playfair Display"/>
                <a:sym typeface="Playfair Display"/>
              </a:rPr>
              <a:t>: Full pipeline documented and version-controlled on GitHub</a:t>
            </a:r>
            <a:endParaRPr>
              <a:solidFill>
                <a:srgbClr val="000000"/>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p:txBody>
      </p:sp>
      <p:sp>
        <p:nvSpPr>
          <p:cNvPr id="1708" name="Google Shape;1708;p71"/>
          <p:cNvSpPr txBox="1"/>
          <p:nvPr>
            <p:ph idx="3" type="subTitle"/>
          </p:nvPr>
        </p:nvSpPr>
        <p:spPr>
          <a:xfrm>
            <a:off x="5752375" y="1584025"/>
            <a:ext cx="2450400" cy="138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Clustering occupations and regions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Cross-validating insights with the Stack Overflow Developer Survey (2024)</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9" name="Google Shape;1709;p71"/>
          <p:cNvSpPr txBox="1"/>
          <p:nvPr>
            <p:ph idx="4" type="subTitle"/>
          </p:nvPr>
        </p:nvSpPr>
        <p:spPr>
          <a:xfrm>
            <a:off x="945500"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Gaps in Prior Work</a:t>
            </a:r>
            <a:r>
              <a:rPr lang="en" sz="1400">
                <a:solidFill>
                  <a:srgbClr val="000000"/>
                </a:solidFill>
                <a:latin typeface="Playfair Display"/>
                <a:ea typeface="Playfair Display"/>
                <a:cs typeface="Playfair Display"/>
                <a:sym typeface="Playfair Display"/>
              </a:rPr>
              <a:t>:</a:t>
            </a:r>
            <a:endParaRPr sz="2300">
              <a:latin typeface="Playfair Display ExtraBold"/>
              <a:ea typeface="Playfair Display ExtraBold"/>
              <a:cs typeface="Playfair Display ExtraBold"/>
              <a:sym typeface="Playfair Display ExtraBold"/>
            </a:endParaRPr>
          </a:p>
        </p:txBody>
      </p:sp>
      <p:sp>
        <p:nvSpPr>
          <p:cNvPr id="1710" name="Google Shape;1710;p71"/>
          <p:cNvSpPr txBox="1"/>
          <p:nvPr>
            <p:ph idx="5" type="subTitle"/>
          </p:nvPr>
        </p:nvSpPr>
        <p:spPr>
          <a:xfrm>
            <a:off x="3348938"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Our Contribution</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sp>
        <p:nvSpPr>
          <p:cNvPr id="1711" name="Google Shape;1711;p71"/>
          <p:cNvSpPr txBox="1"/>
          <p:nvPr>
            <p:ph idx="6" type="subTitle"/>
          </p:nvPr>
        </p:nvSpPr>
        <p:spPr>
          <a:xfrm>
            <a:off x="5752377"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Optional Extensions</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grpSp>
        <p:nvGrpSpPr>
          <p:cNvPr id="1712" name="Google Shape;1712;p71"/>
          <p:cNvGrpSpPr/>
          <p:nvPr/>
        </p:nvGrpSpPr>
        <p:grpSpPr>
          <a:xfrm>
            <a:off x="6425557" y="3054817"/>
            <a:ext cx="1104030" cy="1019080"/>
            <a:chOff x="-50523475" y="2316000"/>
            <a:chExt cx="299325" cy="300100"/>
          </a:xfrm>
        </p:grpSpPr>
        <p:sp>
          <p:nvSpPr>
            <p:cNvPr id="1713" name="Google Shape;1713;p71"/>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1"/>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5" name="Google Shape;1715;p71"/>
          <p:cNvGrpSpPr/>
          <p:nvPr/>
        </p:nvGrpSpPr>
        <p:grpSpPr>
          <a:xfrm>
            <a:off x="1800358" y="3853813"/>
            <a:ext cx="890071" cy="770599"/>
            <a:chOff x="-65131525" y="2281350"/>
            <a:chExt cx="316650" cy="316650"/>
          </a:xfrm>
        </p:grpSpPr>
        <p:sp>
          <p:nvSpPr>
            <p:cNvPr id="1716" name="Google Shape;1716;p71"/>
            <p:cNvSpPr/>
            <p:nvPr/>
          </p:nvSpPr>
          <p:spPr>
            <a:xfrm>
              <a:off x="-65131525" y="2322300"/>
              <a:ext cx="275675" cy="275700"/>
            </a:xfrm>
            <a:custGeom>
              <a:rect b="b" l="l" r="r" t="t"/>
              <a:pathLst>
                <a:path extrusionOk="0" h="11028" w="11027">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71"/>
            <p:cNvSpPr/>
            <p:nvPr/>
          </p:nvSpPr>
          <p:spPr>
            <a:xfrm>
              <a:off x="-64963775" y="2281350"/>
              <a:ext cx="148900" cy="148875"/>
            </a:xfrm>
            <a:custGeom>
              <a:rect b="b" l="l" r="r" t="t"/>
              <a:pathLst>
                <a:path extrusionOk="0" h="5955" w="5956">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7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23" name="Google Shape;1723;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4" name="Google Shape;1724;p72"/>
          <p:cNvSpPr txBox="1"/>
          <p:nvPr/>
        </p:nvSpPr>
        <p:spPr>
          <a:xfrm>
            <a:off x="1038150" y="1170050"/>
            <a:ext cx="69444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Cleaning &amp; Filtering Steps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Loaded raw Excel file into a DataFrame using </a:t>
            </a:r>
            <a:r>
              <a:rPr lang="en" sz="1200">
                <a:solidFill>
                  <a:srgbClr val="188038"/>
                </a:solidFill>
                <a:latin typeface="Playfair Display"/>
                <a:ea typeface="Playfair Display"/>
                <a:cs typeface="Playfair Display"/>
                <a:sym typeface="Playfair Display"/>
              </a:rPr>
              <a:t>pandas</a:t>
            </a:r>
            <a:endParaRPr sz="1200">
              <a:solidFill>
                <a:srgbClr val="188038"/>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Dropped rows with suppressed or missing wage and employment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Filtered out:</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Summary/aggregate rows (e.g., “All Occupations”)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Invalid or unknown area codes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Records with placeholder or zero salary values</a:t>
            </a:r>
            <a:br>
              <a:rPr lang="en" sz="1200">
                <a:latin typeface="Playfair Display"/>
                <a:ea typeface="Playfair Display"/>
                <a:cs typeface="Playfair Display"/>
                <a:sym typeface="Playfair Display"/>
              </a:rPr>
            </a:br>
            <a:endParaRPr b="1" sz="13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Standard Occupational Classification (SOC) codes Group Filtering: </a:t>
            </a:r>
            <a:r>
              <a:rPr lang="en" sz="1200">
                <a:latin typeface="Playfair Display"/>
                <a:ea typeface="Playfair Display"/>
                <a:cs typeface="Playfair Display"/>
                <a:sym typeface="Playfair Display"/>
              </a:rPr>
              <a:t>We filtered only major occupation groups relevant to tech through federal code standards</a:t>
            </a:r>
            <a:br>
              <a:rPr lang="en" sz="12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Example: </a:t>
            </a:r>
            <a:r>
              <a:rPr lang="en" sz="1100">
                <a:solidFill>
                  <a:srgbClr val="188038"/>
                </a:solidFill>
                <a:latin typeface="Playfair Display"/>
                <a:ea typeface="Playfair Display"/>
                <a:cs typeface="Playfair Display"/>
                <a:sym typeface="Playfair Display"/>
              </a:rPr>
              <a:t>15-xxxx</a:t>
            </a:r>
            <a:r>
              <a:rPr lang="en" sz="1100">
                <a:latin typeface="Playfair Display"/>
                <a:ea typeface="Playfair Display"/>
                <a:cs typeface="Playfair Display"/>
                <a:sym typeface="Playfair Display"/>
              </a:rPr>
              <a:t> = Computer and Mathematical Occupations</a:t>
            </a:r>
            <a:br>
              <a:rPr lang="en" sz="11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Keyword Filtering: </a:t>
            </a:r>
            <a:r>
              <a:rPr lang="en" sz="1200">
                <a:latin typeface="Playfair Display"/>
                <a:ea typeface="Playfair Display"/>
                <a:cs typeface="Playfair Display"/>
                <a:sym typeface="Playfair Display"/>
              </a:rPr>
              <a:t>We further filtered job titles using tech-related keywords such as “developer,” “engineer,” “data,” “IT,” and “cyber.”</a:t>
            </a:r>
            <a:endParaRPr sz="1200">
              <a:latin typeface="Playfair Display"/>
              <a:ea typeface="Playfair Display"/>
              <a:cs typeface="Playfair Display"/>
              <a:sym typeface="Playfair Display"/>
            </a:endParaRPr>
          </a:p>
        </p:txBody>
      </p:sp>
      <p:grpSp>
        <p:nvGrpSpPr>
          <p:cNvPr id="1725" name="Google Shape;1725;p72"/>
          <p:cNvGrpSpPr/>
          <p:nvPr/>
        </p:nvGrpSpPr>
        <p:grpSpPr>
          <a:xfrm>
            <a:off x="6768919" y="1466438"/>
            <a:ext cx="1119322" cy="1058246"/>
            <a:chOff x="951975" y="315800"/>
            <a:chExt cx="5860325" cy="4933550"/>
          </a:xfrm>
        </p:grpSpPr>
        <p:sp>
          <p:nvSpPr>
            <p:cNvPr id="1726" name="Google Shape;1726;p72"/>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2"/>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2"/>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2"/>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9525">
              <a:solidFill>
                <a:srgbClr val="435D74"/>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2"/>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9525">
              <a:solidFill>
                <a:srgbClr val="869FB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72"/>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9525">
              <a:solidFill>
                <a:srgbClr val="BAC8D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72"/>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72"/>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7" name="Shape 1737"/>
        <p:cNvGrpSpPr/>
        <p:nvPr/>
      </p:nvGrpSpPr>
      <p:grpSpPr>
        <a:xfrm>
          <a:off x="0" y="0"/>
          <a:ext cx="0" cy="0"/>
          <a:chOff x="0" y="0"/>
          <a:chExt cx="0" cy="0"/>
        </a:xfrm>
      </p:grpSpPr>
      <p:sp>
        <p:nvSpPr>
          <p:cNvPr id="1738" name="Google Shape;1738;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9" name="Google Shape;1739;p73"/>
          <p:cNvPicPr preferRelativeResize="0"/>
          <p:nvPr/>
        </p:nvPicPr>
        <p:blipFill rotWithShape="1">
          <a:blip r:embed="rId3">
            <a:alphaModFix/>
          </a:blip>
          <a:srcRect b="11246" l="23264" r="32515" t="40627"/>
          <a:stretch/>
        </p:blipFill>
        <p:spPr>
          <a:xfrm>
            <a:off x="1705325" y="894900"/>
            <a:ext cx="5733350" cy="3353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