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10" r:id="rId5"/>
    <p:sldMasterId id="214748371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Titillium Web SemiBold"/>
      <p:regular r:id="rId37"/>
      <p:bold r:id="rId38"/>
      <p:italic r:id="rId39"/>
      <p:boldItalic r:id="rId40"/>
    </p:embeddedFont>
    <p:embeddedFont>
      <p:font typeface="Raleway"/>
      <p:regular r:id="rId41"/>
      <p:bold r:id="rId42"/>
      <p:italic r:id="rId43"/>
      <p:boldItalic r:id="rId44"/>
    </p:embeddedFont>
    <p:embeddedFont>
      <p:font typeface="Playfair Display"/>
      <p:regular r:id="rId45"/>
      <p:bold r:id="rId46"/>
      <p:italic r:id="rId47"/>
      <p:boldItalic r:id="rId48"/>
    </p:embeddedFont>
    <p:embeddedFont>
      <p:font typeface="Poppins"/>
      <p:regular r:id="rId49"/>
      <p:bold r:id="rId50"/>
      <p:italic r:id="rId51"/>
      <p:boldItalic r:id="rId52"/>
    </p:embeddedFont>
    <p:embeddedFont>
      <p:font typeface="Bungee"/>
      <p:regular r:id="rId53"/>
    </p:embeddedFont>
    <p:embeddedFont>
      <p:font typeface="Poppins Black"/>
      <p:bold r:id="rId54"/>
      <p:boldItalic r:id="rId55"/>
    </p:embeddedFont>
    <p:embeddedFont>
      <p:font typeface="Playfair Display ExtraBold"/>
      <p:bold r:id="rId56"/>
      <p:boldItalic r:id="rId57"/>
    </p:embeddedFont>
    <p:embeddedFont>
      <p:font typeface="Roboto Mono"/>
      <p:regular r:id="rId58"/>
      <p:bold r:id="rId59"/>
      <p:italic r:id="rId60"/>
      <p:boldItalic r:id="rId61"/>
    </p:embeddedFont>
    <p:embeddedFont>
      <p:font typeface="Barlow"/>
      <p:regular r:id="rId62"/>
      <p:bold r:id="rId63"/>
      <p:italic r:id="rId64"/>
      <p:boldItalic r:id="rId65"/>
    </p:embeddedFont>
    <p:embeddedFont>
      <p:font typeface="Poppins ExtraBold"/>
      <p:bold r:id="rId66"/>
      <p:boldItalic r:id="rId67"/>
    </p:embeddedFont>
    <p:embeddedFont>
      <p:font typeface="Playfair Display Black"/>
      <p:bold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53516A-8CC6-4A49-A10E-58B5630F1BBB}">
  <a:tblStyle styleId="{2E53516A-8CC6-4A49-A10E-58B5630F1B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SemiBold-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PlayfairDisplay-bold.fntdata"/><Relationship Id="rId45"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layfairDisplay-boldItalic.fntdata"/><Relationship Id="rId47" Type="http://schemas.openxmlformats.org/officeDocument/2006/relationships/font" Target="fonts/PlayfairDisplay-italic.fntdata"/><Relationship Id="rId49" Type="http://schemas.openxmlformats.org/officeDocument/2006/relationships/font" Target="fonts/Poppi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TitilliumWebSemiBold-regular.fntdata"/><Relationship Id="rId36" Type="http://schemas.openxmlformats.org/officeDocument/2006/relationships/slide" Target="slides/slide29.xml"/><Relationship Id="rId39" Type="http://schemas.openxmlformats.org/officeDocument/2006/relationships/font" Target="fonts/TitilliumWebSemiBold-italic.fntdata"/><Relationship Id="rId38" Type="http://schemas.openxmlformats.org/officeDocument/2006/relationships/font" Target="fonts/TitilliumWebSemiBold-bold.fntdata"/><Relationship Id="rId62" Type="http://schemas.openxmlformats.org/officeDocument/2006/relationships/font" Target="fonts/Barlow-regular.fntdata"/><Relationship Id="rId61" Type="http://schemas.openxmlformats.org/officeDocument/2006/relationships/font" Target="fonts/RobotoMono-boldItalic.fntdata"/><Relationship Id="rId20" Type="http://schemas.openxmlformats.org/officeDocument/2006/relationships/slide" Target="slides/slide13.xml"/><Relationship Id="rId64" Type="http://schemas.openxmlformats.org/officeDocument/2006/relationships/font" Target="fonts/Barlow-italic.fntdata"/><Relationship Id="rId63" Type="http://schemas.openxmlformats.org/officeDocument/2006/relationships/font" Target="fonts/Barlow-bold.fntdata"/><Relationship Id="rId22" Type="http://schemas.openxmlformats.org/officeDocument/2006/relationships/slide" Target="slides/slide15.xml"/><Relationship Id="rId66" Type="http://schemas.openxmlformats.org/officeDocument/2006/relationships/font" Target="fonts/PoppinsExtraBold-bold.fntdata"/><Relationship Id="rId21" Type="http://schemas.openxmlformats.org/officeDocument/2006/relationships/slide" Target="slides/slide14.xml"/><Relationship Id="rId65" Type="http://schemas.openxmlformats.org/officeDocument/2006/relationships/font" Target="fonts/Barlow-boldItalic.fntdata"/><Relationship Id="rId24" Type="http://schemas.openxmlformats.org/officeDocument/2006/relationships/slide" Target="slides/slide17.xml"/><Relationship Id="rId68" Type="http://schemas.openxmlformats.org/officeDocument/2006/relationships/font" Target="fonts/PlayfairDisplayBlack-bold.fntdata"/><Relationship Id="rId23" Type="http://schemas.openxmlformats.org/officeDocument/2006/relationships/slide" Target="slides/slide16.xml"/><Relationship Id="rId67" Type="http://schemas.openxmlformats.org/officeDocument/2006/relationships/font" Target="fonts/PoppinsExtraBold-boldItalic.fntdata"/><Relationship Id="rId60" Type="http://schemas.openxmlformats.org/officeDocument/2006/relationships/font" Target="fonts/RobotoMono-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layfairDisplayBlack-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oppins-italic.fntdata"/><Relationship Id="rId50" Type="http://schemas.openxmlformats.org/officeDocument/2006/relationships/font" Target="fonts/Poppins-bold.fntdata"/><Relationship Id="rId53" Type="http://schemas.openxmlformats.org/officeDocument/2006/relationships/font" Target="fonts/Bungee-regular.fntdata"/><Relationship Id="rId52" Type="http://schemas.openxmlformats.org/officeDocument/2006/relationships/font" Target="fonts/Poppins-boldItalic.fntdata"/><Relationship Id="rId11" Type="http://schemas.openxmlformats.org/officeDocument/2006/relationships/slide" Target="slides/slide4.xml"/><Relationship Id="rId55" Type="http://schemas.openxmlformats.org/officeDocument/2006/relationships/font" Target="fonts/PoppinsBlack-boldItalic.fntdata"/><Relationship Id="rId10" Type="http://schemas.openxmlformats.org/officeDocument/2006/relationships/slide" Target="slides/slide3.xml"/><Relationship Id="rId54" Type="http://schemas.openxmlformats.org/officeDocument/2006/relationships/font" Target="fonts/PoppinsBlack-bold.fntdata"/><Relationship Id="rId13" Type="http://schemas.openxmlformats.org/officeDocument/2006/relationships/slide" Target="slides/slide6.xml"/><Relationship Id="rId57" Type="http://schemas.openxmlformats.org/officeDocument/2006/relationships/font" Target="fonts/PlayfairDisplayExtraBold-boldItalic.fntdata"/><Relationship Id="rId12" Type="http://schemas.openxmlformats.org/officeDocument/2006/relationships/slide" Target="slides/slide5.xml"/><Relationship Id="rId56" Type="http://schemas.openxmlformats.org/officeDocument/2006/relationships/font" Target="fonts/PlayfairDisplayExtraBold-bold.fntdata"/><Relationship Id="rId15" Type="http://schemas.openxmlformats.org/officeDocument/2006/relationships/slide" Target="slides/slide8.xml"/><Relationship Id="rId59" Type="http://schemas.openxmlformats.org/officeDocument/2006/relationships/font" Target="fonts/RobotoMono-bold.fntdata"/><Relationship Id="rId14" Type="http://schemas.openxmlformats.org/officeDocument/2006/relationships/slide" Target="slides/slide7.xml"/><Relationship Id="rId58" Type="http://schemas.openxmlformats.org/officeDocument/2006/relationships/font" Target="fonts/RobotoMono-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36316b31b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36316b31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“We’re Team A, and our project is </a:t>
            </a:r>
            <a:r>
              <a:rPr i="1" lang="en">
                <a:solidFill>
                  <a:schemeClr val="dk1"/>
                </a:solidFill>
              </a:rPr>
              <a:t>Predicting Tech Salaries: A Data-Driven Analysis of U.S. Labor Statistics</a:t>
            </a:r>
            <a:r>
              <a:rPr lang="en">
                <a:solidFill>
                  <a:schemeClr val="dk1"/>
                </a:solidFill>
              </a:rPr>
              <a:t>. This is our final Phase 3 presentation. Our GitHub repository contains all code, notebooks, visualizations, and documentation, and is organized for reproducibility.”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36316b31b40_0_3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36316b31b40_0_3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t/>
            </a:r>
            <a:endParaRPr/>
          </a:p>
          <a:p>
            <a:pPr indent="0" lvl="0" marL="381000" marR="381000" rtl="0" algn="l">
              <a:lnSpc>
                <a:spcPct val="115000"/>
              </a:lnSpc>
              <a:spcBef>
                <a:spcPts val="1200"/>
              </a:spcBef>
              <a:spcAft>
                <a:spcPts val="1200"/>
              </a:spcAft>
              <a:buNone/>
            </a:pPr>
            <a:r>
              <a:rPr lang="en"/>
              <a:t>“Here we see wage distributions across states, occupations, and industry sectors. Median wage correlates strongly with mean wage, confirming our target’s reliability. These patterns shaped our feature engineering choices.”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344ca88fcd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344ca88fc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choropleth map shows the average tech salaries across U.S. states, using the A_MEAN field from the BLS dataset.</a:t>
            </a:r>
            <a:endParaRPr/>
          </a:p>
          <a:p>
            <a:pPr indent="0" lvl="0" marL="0" rtl="0" algn="l">
              <a:lnSpc>
                <a:spcPct val="115000"/>
              </a:lnSpc>
              <a:spcBef>
                <a:spcPts val="1200"/>
              </a:spcBef>
              <a:spcAft>
                <a:spcPts val="0"/>
              </a:spcAft>
              <a:buClr>
                <a:schemeClr val="dk1"/>
              </a:buClr>
              <a:buSzPts val="1100"/>
              <a:buFont typeface="Arial"/>
              <a:buNone/>
            </a:pPr>
            <a:r>
              <a:rPr lang="en"/>
              <a:t>As expected, states like California and Washington stand out with higher average salaries—likely due to the concentration of tech hubs and cost of living.</a:t>
            </a:r>
            <a:endParaRPr/>
          </a:p>
          <a:p>
            <a:pPr indent="0" lvl="0" marL="0" rtl="0" algn="l">
              <a:lnSpc>
                <a:spcPct val="115000"/>
              </a:lnSpc>
              <a:spcBef>
                <a:spcPts val="1200"/>
              </a:spcBef>
              <a:spcAft>
                <a:spcPts val="0"/>
              </a:spcAft>
              <a:buClr>
                <a:schemeClr val="dk1"/>
              </a:buClr>
              <a:buSzPts val="1100"/>
              <a:buFont typeface="Arial"/>
              <a:buNone/>
            </a:pPr>
            <a:r>
              <a:rPr lang="en"/>
              <a:t>Conversely, some central states reflect lower averages, which might indicate fewer high-paying tech jobs or lower living costs.</a:t>
            </a:r>
            <a:endParaRPr/>
          </a:p>
          <a:p>
            <a:pPr indent="0" lvl="0" marL="0" rtl="0" algn="l">
              <a:lnSpc>
                <a:spcPct val="115000"/>
              </a:lnSpc>
              <a:spcBef>
                <a:spcPts val="1200"/>
              </a:spcBef>
              <a:spcAft>
                <a:spcPts val="0"/>
              </a:spcAft>
              <a:buClr>
                <a:schemeClr val="dk1"/>
              </a:buClr>
              <a:buSzPts val="1100"/>
              <a:buFont typeface="Arial"/>
              <a:buNone/>
            </a:pPr>
            <a:r>
              <a:rPr lang="en"/>
              <a:t>This state-level breakdown gave us a clearer picture of geographic wage disparities and will help us evaluate the importance of location in our modeling.”</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344ca88fc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344ca88fc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histogram displays the distribution of annual median wages across tech occupations in the U.S.</a:t>
            </a:r>
            <a:endParaRPr/>
          </a:p>
          <a:p>
            <a:pPr indent="0" lvl="0" marL="0" rtl="0" algn="l">
              <a:lnSpc>
                <a:spcPct val="115000"/>
              </a:lnSpc>
              <a:spcBef>
                <a:spcPts val="1200"/>
              </a:spcBef>
              <a:spcAft>
                <a:spcPts val="0"/>
              </a:spcAft>
              <a:buClr>
                <a:schemeClr val="dk1"/>
              </a:buClr>
              <a:buSzPts val="1100"/>
              <a:buFont typeface="Arial"/>
              <a:buNone/>
            </a:pPr>
            <a:r>
              <a:rPr lang="en"/>
              <a:t>As you can see, the majority of wages fall between $80,000 and $120,000, with a noticeable peak just above $100,000. There’s a long right tail showing higher-wage roles, likely representing specialized or senior-level positions.</a:t>
            </a:r>
            <a:endParaRPr/>
          </a:p>
          <a:p>
            <a:pPr indent="0" lvl="0" marL="0" rtl="0" algn="l">
              <a:lnSpc>
                <a:spcPct val="115000"/>
              </a:lnSpc>
              <a:spcBef>
                <a:spcPts val="1200"/>
              </a:spcBef>
              <a:spcAft>
                <a:spcPts val="0"/>
              </a:spcAft>
              <a:buClr>
                <a:schemeClr val="dk1"/>
              </a:buClr>
              <a:buSzPts val="1100"/>
              <a:buFont typeface="Arial"/>
              <a:buNone/>
            </a:pPr>
            <a:r>
              <a:rPr lang="en"/>
              <a:t>The slight dips or gaps may correspond to suppressed or less frequently reported occupations, but overall the distribution appears relatively normal with a positive skew.</a:t>
            </a:r>
            <a:endParaRPr/>
          </a:p>
          <a:p>
            <a:pPr indent="0" lvl="0" marL="0" rtl="0" algn="l">
              <a:lnSpc>
                <a:spcPct val="115000"/>
              </a:lnSpc>
              <a:spcBef>
                <a:spcPts val="1200"/>
              </a:spcBef>
              <a:spcAft>
                <a:spcPts val="0"/>
              </a:spcAft>
              <a:buClr>
                <a:schemeClr val="dk1"/>
              </a:buClr>
              <a:buSzPts val="1100"/>
              <a:buFont typeface="Arial"/>
              <a:buNone/>
            </a:pPr>
            <a:r>
              <a:rPr lang="en"/>
              <a:t>This visualization helped us validate salary consistency and informed our approach to outlier detection and normalization for modeling.”</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344ca88fc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4" name="Google Shape;1764;g344ca88fc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bubble chart illustrates the top 10 tech occupations, showing the relationship between total employment (on the x-axis) and average annual salary (on the y-axis).</a:t>
            </a:r>
            <a:endParaRPr/>
          </a:p>
          <a:p>
            <a:pPr indent="0" lvl="0" marL="0" rtl="0" algn="l">
              <a:lnSpc>
                <a:spcPct val="115000"/>
              </a:lnSpc>
              <a:spcBef>
                <a:spcPts val="1200"/>
              </a:spcBef>
              <a:spcAft>
                <a:spcPts val="0"/>
              </a:spcAft>
              <a:buClr>
                <a:schemeClr val="dk1"/>
              </a:buClr>
              <a:buSzPts val="1100"/>
              <a:buFont typeface="Arial"/>
              <a:buNone/>
            </a:pPr>
            <a:r>
              <a:rPr lang="en"/>
              <a:t>Each bubble’s size represents the number of employees, while color indicates the occupation category.</a:t>
            </a:r>
            <a:endParaRPr/>
          </a:p>
          <a:p>
            <a:pPr indent="0" lvl="0" marL="0" rtl="0" algn="l">
              <a:lnSpc>
                <a:spcPct val="115000"/>
              </a:lnSpc>
              <a:spcBef>
                <a:spcPts val="1200"/>
              </a:spcBef>
              <a:spcAft>
                <a:spcPts val="0"/>
              </a:spcAft>
              <a:buClr>
                <a:schemeClr val="dk1"/>
              </a:buClr>
              <a:buSzPts val="1100"/>
              <a:buFont typeface="Arial"/>
              <a:buNone/>
            </a:pPr>
            <a:r>
              <a:rPr lang="en"/>
              <a:t>We can see that some roles, like Software Developers and Computer Systems Analysts, have both high employment and strong salaries, making them central to the tech job market.</a:t>
            </a:r>
            <a:endParaRPr/>
          </a:p>
          <a:p>
            <a:pPr indent="0" lvl="0" marL="0" rtl="0" algn="l">
              <a:lnSpc>
                <a:spcPct val="115000"/>
              </a:lnSpc>
              <a:spcBef>
                <a:spcPts val="1200"/>
              </a:spcBef>
              <a:spcAft>
                <a:spcPts val="0"/>
              </a:spcAft>
              <a:buClr>
                <a:schemeClr val="dk1"/>
              </a:buClr>
              <a:buSzPts val="1100"/>
              <a:buFont typeface="Arial"/>
              <a:buNone/>
            </a:pPr>
            <a:r>
              <a:rPr lang="en"/>
              <a:t>On the other hand, certain niche roles show high salaries but relatively low employment, which may point to specialized skill sets or limited demand.</a:t>
            </a:r>
            <a:endParaRPr/>
          </a:p>
          <a:p>
            <a:pPr indent="0" lvl="0" marL="0" rtl="0" algn="l">
              <a:lnSpc>
                <a:spcPct val="115000"/>
              </a:lnSpc>
              <a:spcBef>
                <a:spcPts val="1200"/>
              </a:spcBef>
              <a:spcAft>
                <a:spcPts val="0"/>
              </a:spcAft>
              <a:buClr>
                <a:schemeClr val="dk1"/>
              </a:buClr>
              <a:buSzPts val="1100"/>
              <a:buFont typeface="Arial"/>
              <a:buNone/>
            </a:pPr>
            <a:r>
              <a:rPr lang="en"/>
              <a:t>This visualization helped us identify which job titles carry the most predictive weight for our salary model and informed our feature selection process.”</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36ec50e657e_0_3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36ec50e657e_0_3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“After cleaning, we wanted to validate that we didn’t accidentally lose meaningful salary data or distort the distribution.</a:t>
            </a:r>
            <a:endParaRPr/>
          </a:p>
          <a:p>
            <a:pPr indent="0" lvl="0" marL="381000" marR="381000" rtl="0" algn="l">
              <a:lnSpc>
                <a:spcPct val="115000"/>
              </a:lnSpc>
              <a:spcBef>
                <a:spcPts val="1200"/>
              </a:spcBef>
              <a:spcAft>
                <a:spcPts val="0"/>
              </a:spcAft>
              <a:buClr>
                <a:schemeClr val="dk1"/>
              </a:buClr>
              <a:buSzPts val="1100"/>
              <a:buFont typeface="Arial"/>
              <a:buNone/>
            </a:pPr>
            <a:r>
              <a:rPr lang="en"/>
              <a:t>The line chart here is a KDE plot comparing the distribution of annual median wages before and after cleaning. As you can see, the shapes are nearly identical, which means we retained the full range and character of the original salary data.</a:t>
            </a:r>
            <a:endParaRPr/>
          </a:p>
          <a:p>
            <a:pPr indent="0" lvl="0" marL="381000" marR="381000" rtl="0" algn="l">
              <a:lnSpc>
                <a:spcPct val="115000"/>
              </a:lnSpc>
              <a:spcBef>
                <a:spcPts val="1200"/>
              </a:spcBef>
              <a:spcAft>
                <a:spcPts val="0"/>
              </a:spcAft>
              <a:buClr>
                <a:schemeClr val="dk1"/>
              </a:buClr>
              <a:buSzPts val="1100"/>
              <a:buFont typeface="Arial"/>
              <a:buNone/>
            </a:pPr>
            <a:r>
              <a:rPr lang="en"/>
              <a:t>Also, we confirmed that the number of unique tech job titles remained stable—29 both before and after cleaning.</a:t>
            </a:r>
            <a:endParaRPr/>
          </a:p>
          <a:p>
            <a:pPr indent="0" lvl="0" marL="381000" marR="381000" rtl="0" algn="l">
              <a:lnSpc>
                <a:spcPct val="115000"/>
              </a:lnSpc>
              <a:spcBef>
                <a:spcPts val="1200"/>
              </a:spcBef>
              <a:spcAft>
                <a:spcPts val="0"/>
              </a:spcAft>
              <a:buClr>
                <a:schemeClr val="dk1"/>
              </a:buClr>
              <a:buSzPts val="1100"/>
              <a:buFont typeface="Arial"/>
              <a:buNone/>
            </a:pPr>
            <a:r>
              <a:rPr lang="en"/>
              <a:t>This validation step gave us confidence to move forward with modeling, knowing our dataset was both clean and representative.”</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g36316b31b40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9" name="Google Shape;1779;g36316b31b40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“Once we cleaned the dataset, we focused on selecting only the features relevant for modeling.</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 kept key columns like </a:t>
            </a:r>
            <a:r>
              <a:rPr lang="en">
                <a:solidFill>
                  <a:srgbClr val="188038"/>
                </a:solidFill>
                <a:latin typeface="Roboto Mono"/>
                <a:ea typeface="Roboto Mono"/>
                <a:cs typeface="Roboto Mono"/>
                <a:sym typeface="Roboto Mono"/>
              </a:rPr>
              <a:t>OCC_TITLE</a:t>
            </a:r>
            <a:r>
              <a:rPr lang="en">
                <a:solidFill>
                  <a:schemeClr val="dk1"/>
                </a:solidFill>
              </a:rPr>
              <a:t> for job title, </a:t>
            </a:r>
            <a:r>
              <a:rPr lang="en">
                <a:solidFill>
                  <a:srgbClr val="188038"/>
                </a:solidFill>
                <a:latin typeface="Roboto Mono"/>
                <a:ea typeface="Roboto Mono"/>
                <a:cs typeface="Roboto Mono"/>
                <a:sym typeface="Roboto Mono"/>
              </a:rPr>
              <a:t>AREA_TITLE</a:t>
            </a:r>
            <a:r>
              <a:rPr lang="en">
                <a:solidFill>
                  <a:schemeClr val="dk1"/>
                </a:solidFill>
              </a:rPr>
              <a:t> for region, and </a:t>
            </a:r>
            <a:r>
              <a:rPr lang="en">
                <a:solidFill>
                  <a:srgbClr val="188038"/>
                </a:solidFill>
                <a:latin typeface="Roboto Mono"/>
                <a:ea typeface="Roboto Mono"/>
                <a:cs typeface="Roboto Mono"/>
                <a:sym typeface="Roboto Mono"/>
              </a:rPr>
              <a:t>NAICS_TITLE</a:t>
            </a:r>
            <a:r>
              <a:rPr lang="en">
                <a:solidFill>
                  <a:schemeClr val="dk1"/>
                </a:solidFill>
              </a:rPr>
              <a:t> for industry sector. We also retained </a:t>
            </a:r>
            <a:r>
              <a:rPr lang="en">
                <a:solidFill>
                  <a:srgbClr val="188038"/>
                </a:solidFill>
                <a:latin typeface="Roboto Mono"/>
                <a:ea typeface="Roboto Mono"/>
                <a:cs typeface="Roboto Mono"/>
                <a:sym typeface="Roboto Mono"/>
              </a:rPr>
              <a:t>TOT_EMP</a:t>
            </a:r>
            <a:r>
              <a:rPr lang="en">
                <a:solidFill>
                  <a:schemeClr val="dk1"/>
                </a:solidFill>
              </a:rPr>
              <a:t> for employment estimates and our target variables: </a:t>
            </a:r>
            <a:r>
              <a:rPr lang="en">
                <a:solidFill>
                  <a:srgbClr val="188038"/>
                </a:solidFill>
                <a:latin typeface="Roboto Mono"/>
                <a:ea typeface="Roboto Mono"/>
                <a:cs typeface="Roboto Mono"/>
                <a:sym typeface="Roboto Mono"/>
              </a:rPr>
              <a:t>A_MEDIAN</a:t>
            </a:r>
            <a:r>
              <a:rPr lang="en">
                <a:solidFill>
                  <a:schemeClr val="dk1"/>
                </a:solidFill>
              </a:rPr>
              <a:t> and </a:t>
            </a:r>
            <a:r>
              <a:rPr lang="en">
                <a:solidFill>
                  <a:srgbClr val="188038"/>
                </a:solidFill>
                <a:latin typeface="Roboto Mono"/>
                <a:ea typeface="Roboto Mono"/>
                <a:cs typeface="Roboto Mono"/>
                <a:sym typeface="Roboto Mono"/>
              </a:rPr>
              <a:t>A_MEAN</a:t>
            </a:r>
            <a:r>
              <a:rPr lang="en">
                <a:solidFill>
                  <a:schemeClr val="dk1"/>
                </a:solidFill>
              </a:rPr>
              <a:t> salary.</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Since many of these are categorical, we planned for encoding. For example, very specific job titles were grouped into broader occupation categories so we could simplify the input space.</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 reserved the next stage of preprocessing for applying one-hot or label encoding depending on what worked best for our chosen models.”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36316b31b40_0_3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36316b31b40_0_3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 we began our exploratory analysis of the cleaned tech dataset. The goal was to understand how salaries vary across occupations, regions, and other structural factors.</a:t>
            </a:r>
            <a:endParaRPr/>
          </a:p>
          <a:p>
            <a:pPr indent="0" lvl="0" marL="0" rtl="0" algn="l">
              <a:lnSpc>
                <a:spcPct val="115000"/>
              </a:lnSpc>
              <a:spcBef>
                <a:spcPts val="1200"/>
              </a:spcBef>
              <a:spcAft>
                <a:spcPts val="0"/>
              </a:spcAft>
              <a:buClr>
                <a:schemeClr val="dk1"/>
              </a:buClr>
              <a:buSzPts val="1100"/>
              <a:buFont typeface="Arial"/>
              <a:buNone/>
            </a:pPr>
            <a:r>
              <a:rPr lang="en"/>
              <a:t>The correlation heatmap shown here helped us verify redundancy and relationship strength between our main salary features — for example, A_MEAN and A_MEDIAN are nearly perfectly correlated, so we considered retaining only one for modeling to reduce multicollinearity.</a:t>
            </a:r>
            <a:endParaRPr/>
          </a:p>
          <a:p>
            <a:pPr indent="0" lvl="0" marL="0" rtl="0" algn="l">
              <a:lnSpc>
                <a:spcPct val="115000"/>
              </a:lnSpc>
              <a:spcBef>
                <a:spcPts val="1200"/>
              </a:spcBef>
              <a:spcAft>
                <a:spcPts val="0"/>
              </a:spcAft>
              <a:buClr>
                <a:schemeClr val="dk1"/>
              </a:buClr>
              <a:buSzPts val="1100"/>
              <a:buFont typeface="Arial"/>
              <a:buNone/>
            </a:pPr>
            <a:r>
              <a:rPr lang="en"/>
              <a:t>Additionally, some percentile-based wage fields had lower correlations with each other and with the median and mean, which might offer complementary information during feature selection or clustering.</a:t>
            </a:r>
            <a:endParaRPr/>
          </a:p>
          <a:p>
            <a:pPr indent="0" lvl="0" marL="0" rtl="0" algn="l">
              <a:lnSpc>
                <a:spcPct val="115000"/>
              </a:lnSpc>
              <a:spcBef>
                <a:spcPts val="1200"/>
              </a:spcBef>
              <a:spcAft>
                <a:spcPts val="0"/>
              </a:spcAft>
              <a:buClr>
                <a:schemeClr val="dk1"/>
              </a:buClr>
              <a:buSzPts val="1100"/>
              <a:buFont typeface="Arial"/>
              <a:buNone/>
            </a:pPr>
            <a:r>
              <a:rPr lang="en"/>
              <a:t>This step was key to confirming our dataset’s internal consistency before we moved into modeling.”</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36316b31b40_0_3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36316b31b40_0_3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split data 70/15/15. Ridge Regression served as our baseline, Random Forest as our main model. Random Forest achieved lower RMSE on both validation and test sets, capturing non-linear feature interactions missed by Ridge.”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3452dced4d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3452dced4d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began with Ridge Regression as a baseline, knowing it would capture linear patterns but might miss more complex interactions. Random Forest outperformed Ridge in both validation and test RMSE, demonstrating stronger generalization and interpretability. The model’s ability to rank features also supports our Phase 3 interpretation goals.”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36316b31b40_0_3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36316b31b40_0_3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evaluated two models—Ridge regression and Random Forest—using RMSE as our primary metric because it emphasizes larger prediction errors, which is critical for wage prediction.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Ridge regression gave us a validation RMSE of around 29,922, but its 5-fold cross-validation average was slightly higher at about 31,262.</a:t>
            </a:r>
            <a:br>
              <a:rPr lang="en">
                <a:solidFill>
                  <a:schemeClr val="dk1"/>
                </a:solidFill>
              </a:rPr>
            </a:br>
            <a:r>
              <a:rPr lang="en">
                <a:solidFill>
                  <a:schemeClr val="dk1"/>
                </a:solidFill>
              </a:rPr>
              <a:t> In contrast, the Random Forest model performed significantly better, with a validation RMSE of 17,495 and a test RMSE of 17,502, indicating consistent performance across datasets.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used 5-fold cross-validation with Ridge regression to ensure robustness. This helps reduce variance and validate model performance across different splits.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results show that Random Forest is currently our best-performing model, likely due to its ability to capture complex, nonlinear relationships that Ridge regression may miss.”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36316b31b40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36316b31b40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All of our work has been tracked in a shared GitHub repository called </a:t>
            </a:r>
            <a:r>
              <a:rPr i="1" lang="en">
                <a:solidFill>
                  <a:schemeClr val="dk1"/>
                </a:solidFill>
              </a:rPr>
              <a:t>DevPay Insights</a:t>
            </a: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It’s structured for reproducibility with clearly separated folders for data, results, notebooks, and source code. We’ve also included all of our exploratory analysis and modeling in Jupyter notebooks.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Our GitHub repository serves as both the technical record and final deliverable platform for this project. It contains every stage of our workflow and will be updated with final Phase 3 results, ensuring transparency and reproducibility</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3452dced4d7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3452dced4d7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“This diagram summarizes our workflow from cleaning and feature engineering to training, evaluation, and model selection.”</a:t>
            </a:r>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344ca88fcd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344ca88fcd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“Residual plots show our model predicts mid-range salaries accurately but underestimates very high salaries, a common effect of skewed wage distributions. RMSE stayed consistent between validation and test sets, showing good generalization.”</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“Here are some of the visualizations that we’re using to further evaluate the </a:t>
            </a:r>
            <a:r>
              <a:rPr lang="en">
                <a:solidFill>
                  <a:schemeClr val="dk1"/>
                </a:solidFill>
              </a:rPr>
              <a:t>performance</a:t>
            </a:r>
            <a:r>
              <a:rPr lang="en">
                <a:solidFill>
                  <a:schemeClr val="dk1"/>
                </a:solidFill>
              </a:rPr>
              <a:t> of the models. For the Ridge regression we plotted the actual salaries against our predictions in order to visualize the accuracy of our model and try to visually detect potentially bad regularization strength, see if there were particular ranges where the model performed better or worse, and identify outliers that could suggest </a:t>
            </a:r>
            <a:r>
              <a:rPr lang="en">
                <a:solidFill>
                  <a:schemeClr val="dk1"/>
                </a:solidFill>
              </a:rPr>
              <a:t>that</a:t>
            </a:r>
            <a:r>
              <a:rPr lang="en">
                <a:solidFill>
                  <a:schemeClr val="dk1"/>
                </a:solidFill>
              </a:rPr>
              <a:t> our model is missing robustness in capturing behaviours in the data.”</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344ca88fcde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344ca88fcde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“Additionally, our next visualization to evaluate model </a:t>
            </a:r>
            <a:r>
              <a:rPr lang="en">
                <a:solidFill>
                  <a:schemeClr val="dk1"/>
                </a:solidFill>
              </a:rPr>
              <a:t>performance</a:t>
            </a:r>
            <a:r>
              <a:rPr lang="en">
                <a:solidFill>
                  <a:schemeClr val="dk1"/>
                </a:solidFill>
              </a:rPr>
              <a:t> was to plot the predicted values against the residual for each salary prediction. As the residuals are defined as the difference between our actual salary values and our predicted values, a plot like this can validate the linearity and constant </a:t>
            </a:r>
            <a:r>
              <a:rPr lang="en">
                <a:solidFill>
                  <a:schemeClr val="dk1"/>
                </a:solidFill>
              </a:rPr>
              <a:t>variance</a:t>
            </a:r>
            <a:r>
              <a:rPr lang="en">
                <a:solidFill>
                  <a:schemeClr val="dk1"/>
                </a:solidFill>
              </a:rPr>
              <a:t> assumptions necessary to run a ridge model, and function as an additional visual method to identify potential outliers and bias from regularization in order to improve model performance in phase 3.”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344ca88fcde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344ca88fcde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are also using a random forest model in this project, and as it could prove </a:t>
            </a:r>
            <a:r>
              <a:rPr lang="en">
                <a:solidFill>
                  <a:schemeClr val="dk1"/>
                </a:solidFill>
              </a:rPr>
              <a:t>insightful</a:t>
            </a:r>
            <a:r>
              <a:rPr lang="en">
                <a:solidFill>
                  <a:schemeClr val="dk1"/>
                </a:solidFill>
              </a:rPr>
              <a:t> to compare and contrast these models not just against themselves but pre-existing attempts at salary prediction, we performed the same operations and created the same plots for the random forest model as well. Again a plot like this will help in detecting bias in predictions, checking for potential fit issues, and having a visual method to compare model performance. In contrast to ridge regression, this plot shows that we </a:t>
            </a:r>
            <a:r>
              <a:rPr lang="en">
                <a:solidFill>
                  <a:schemeClr val="dk1"/>
                </a:solidFill>
              </a:rPr>
              <a:t>have</a:t>
            </a:r>
            <a:r>
              <a:rPr lang="en">
                <a:solidFill>
                  <a:schemeClr val="dk1"/>
                </a:solidFill>
              </a:rPr>
              <a:t> less clustering around the 80k salary range, but also have a more </a:t>
            </a:r>
            <a:r>
              <a:rPr lang="en">
                <a:solidFill>
                  <a:schemeClr val="dk1"/>
                </a:solidFill>
              </a:rPr>
              <a:t>noticeable</a:t>
            </a:r>
            <a:r>
              <a:rPr lang="en">
                <a:solidFill>
                  <a:schemeClr val="dk1"/>
                </a:solidFill>
              </a:rPr>
              <a:t> outlier in the higher range, indicating that there is more work to be done in improving model performance.”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344ca88fcde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344ca88fcde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“This was one of the more interesting visualizations to come out of preliminary model evaluation. Like with ridge regression, plotting the residual vs predicted salary allows for a method to detect prediction bias, check variance consistency, and most importantly here – identifying outliers. As you can see there is not only a very clear outlier at the </a:t>
            </a:r>
            <a:r>
              <a:rPr lang="en">
                <a:solidFill>
                  <a:schemeClr val="dk1"/>
                </a:solidFill>
              </a:rPr>
              <a:t>higher end of the salary range but potentially other outliers at the lowest end as well, although the high range outlier skews the plot so much it becomes difficult to tell for the other points. This clearly indicates that more work is needed, either data cleaning (addressing something we may have missed), or potential model adjustments for improvement.</a:t>
            </a:r>
            <a:r>
              <a:rPr lang="en">
                <a:solidFill>
                  <a:schemeClr val="dk1"/>
                </a:solidFill>
              </a:rPr>
              <a:t>”</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36316b31b40_0_3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36316b31b40_0_3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“Occupation is the strongest predictor, followed by location and industry. Employment size is less correlated. Geographic and occupational targeting can inform policy and career planning. Industry choice significantly impacts earning potential.”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36316b31b40_0_3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36316b31b40_0_3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built a reproducible pipeline using verified U.S. labor data, analyzed salary trends across tech roles, industries, and regions, and tested multiple regression models, selecting Random Forest for its strong performance. This work reveals key drivers of salary variation and provides insights useful for policy, workforce planning, and career guidance.”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36316b31b40_0_3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36316b31b40_0_3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performed well, but there’s room to refine it. We could test advanced algorithms like XGBoost, add cost of living and experience data for richer predictions, and apply transformations to better handle extreme salaries. Additional analyses, like clustering and time-series trends, could provide deeper insights, and an interactive dashboard would make our results more accessible to policymakers and job seekers.”</a:t>
            </a:r>
            <a:endParaRPr/>
          </a:p>
          <a:p>
            <a:pPr indent="0" lvl="0" marL="0" rtl="0" algn="l">
              <a:spcBef>
                <a:spcPts val="0"/>
              </a:spcBef>
              <a:spcAft>
                <a:spcPts val="0"/>
              </a:spcAft>
              <a:buNone/>
            </a:pPr>
            <a:r>
              <a:t/>
            </a:r>
            <a:endParaRPr/>
          </a:p>
          <a:p>
            <a:pPr indent="0" lvl="0" marL="381000" marR="381000" rtl="0" algn="l">
              <a:lnSpc>
                <a:spcPct val="115000"/>
              </a:lnSpc>
              <a:spcBef>
                <a:spcPts val="1200"/>
              </a:spcBef>
              <a:spcAft>
                <a:spcPts val="0"/>
              </a:spcAft>
              <a:buClr>
                <a:schemeClr val="dk1"/>
              </a:buClr>
              <a:buSzPts val="1100"/>
              <a:buFont typeface="Arial"/>
              <a:buNone/>
            </a:pPr>
            <a:r>
              <a:rPr lang="en"/>
              <a:t>“Future refinements could include integrating cost of living indices, education and experience data, and advanced algorithms like XGBoost. Additional analyses like clustering or trend analysis could add depth, and an interactive dashboard could make results more accessible.”</a:t>
            </a:r>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36316b31b40_0_3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36316b31b40_0_3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datasets, tools, and literature used are cited here. Thank you — we welcome any questions.”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33cf96fe2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33cf96fe2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“Thank you for your time and attention. We hope this work sparks meaningful discussion and look forward to your feedback!”</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36316b31b40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36316b31b40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Here’s a visual snapshot of our GitHub repository.</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As you can see, the project is titled </a:t>
            </a:r>
            <a:r>
              <a:rPr i="1" lang="en">
                <a:solidFill>
                  <a:schemeClr val="dk1"/>
                </a:solidFill>
              </a:rPr>
              <a:t>DevPay Insights</a:t>
            </a:r>
            <a:r>
              <a:rPr lang="en">
                <a:solidFill>
                  <a:schemeClr val="dk1"/>
                </a:solidFill>
              </a:rPr>
              <a:t>, and we’ve kept everything organized and version-controlled.</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The README outlines the project scope, methods, and datasets used. This transparency ensures others can understand and replicate our process, which is key for data science best practices.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We’ve kept all relevant files—models, EDA, and outputs—in well-labeled folders for easy navigation.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36316b31b40_0_2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36316b31b40_0_2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objective is to </a:t>
            </a:r>
            <a:r>
              <a:rPr b="1" lang="en">
                <a:solidFill>
                  <a:schemeClr val="dk1"/>
                </a:solidFill>
              </a:rPr>
              <a:t>develop a supervised machine learning model</a:t>
            </a:r>
            <a:r>
              <a:rPr lang="en">
                <a:solidFill>
                  <a:schemeClr val="dk1"/>
                </a:solidFill>
              </a:rPr>
              <a:t> that can predict tech salaries in the U.S. using government labor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Specifically, we’re analyzing how </a:t>
            </a:r>
            <a:r>
              <a:rPr b="1" lang="en">
                <a:solidFill>
                  <a:schemeClr val="dk1"/>
                </a:solidFill>
              </a:rPr>
              <a:t>occupation</a:t>
            </a:r>
            <a:r>
              <a:rPr lang="en">
                <a:solidFill>
                  <a:schemeClr val="dk1"/>
                </a:solidFill>
              </a:rPr>
              <a:t>, </a:t>
            </a:r>
            <a:r>
              <a:rPr b="1" lang="en">
                <a:solidFill>
                  <a:schemeClr val="dk1"/>
                </a:solidFill>
              </a:rPr>
              <a:t>industry</a:t>
            </a:r>
            <a:r>
              <a:rPr lang="en">
                <a:solidFill>
                  <a:schemeClr val="dk1"/>
                </a:solidFill>
              </a:rPr>
              <a:t>, and </a:t>
            </a:r>
            <a:r>
              <a:rPr b="1" lang="en">
                <a:solidFill>
                  <a:schemeClr val="dk1"/>
                </a:solidFill>
              </a:rPr>
              <a:t>geographic region</a:t>
            </a:r>
            <a:r>
              <a:rPr lang="en">
                <a:solidFill>
                  <a:schemeClr val="dk1"/>
                </a:solidFill>
              </a:rPr>
              <a:t> influence compensation.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a </a:t>
            </a:r>
            <a:r>
              <a:rPr b="1" lang="en">
                <a:solidFill>
                  <a:schemeClr val="dk1"/>
                </a:solidFill>
              </a:rPr>
              <a:t>regression task</a:t>
            </a:r>
            <a:r>
              <a:rPr lang="en">
                <a:solidFill>
                  <a:schemeClr val="dk1"/>
                </a:solidFill>
              </a:rPr>
              <a:t>, and our target variable is the </a:t>
            </a:r>
            <a:r>
              <a:rPr b="1" lang="en">
                <a:solidFill>
                  <a:schemeClr val="dk1"/>
                </a:solidFill>
              </a:rPr>
              <a:t>annual median wage</a:t>
            </a:r>
            <a:r>
              <a:rPr lang="en">
                <a:solidFill>
                  <a:schemeClr val="dk1"/>
                </a:solidFill>
              </a:rPr>
              <a:t> (</a:t>
            </a:r>
            <a:r>
              <a:rPr lang="en">
                <a:solidFill>
                  <a:srgbClr val="188038"/>
                </a:solidFill>
                <a:latin typeface="Roboto Mono"/>
                <a:ea typeface="Roboto Mono"/>
                <a:cs typeface="Roboto Mono"/>
                <a:sym typeface="Roboto Mono"/>
              </a:rPr>
              <a:t>A_MEDIAN</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By building on standardized public datasets rather than self-reported information, we aim to deliver a more consistent and policy-relevant model.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36ec50e657e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36ec50e657e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“Our primary dataset is the BLS OEWS, with ~400k records, filtered to ~92k tech jobs, and finally 17,398 for modeling. We also reviewed the Stack Overflow Developer Survey for potential validation. The task is regression, predicting the continuous variable A_MEDIAN — annual median wage.”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36316b31b40_0_3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36316b31b40_0_3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A</a:t>
            </a:r>
            <a:r>
              <a:rPr lang="en"/>
              <a:t> lot of the existing work on tech salaries relies on self-reported data. The Stack Overflow Developer Survey, for instance, powers many dashboards and salary calculators, but it's primarily descriptive—it tells us what respondents earn but doesn’t model the factors behind those earnings.</a:t>
            </a:r>
            <a:endParaRPr/>
          </a:p>
          <a:p>
            <a:pPr indent="0" lvl="0" marL="381000" marR="381000" rtl="0" algn="l">
              <a:lnSpc>
                <a:spcPct val="115000"/>
              </a:lnSpc>
              <a:spcBef>
                <a:spcPts val="1200"/>
              </a:spcBef>
              <a:spcAft>
                <a:spcPts val="0"/>
              </a:spcAft>
              <a:buClr>
                <a:schemeClr val="dk1"/>
              </a:buClr>
              <a:buSzPts val="1100"/>
              <a:buFont typeface="Arial"/>
              <a:buNone/>
            </a:pPr>
            <a:r>
              <a:rPr lang="en"/>
              <a:t>Similarly, sites like Glassdoor and Levels.fyi use user submissions to show ranges by role and location, but again, that data is often incomplete or skewed by selective reporting.</a:t>
            </a:r>
            <a:endParaRPr/>
          </a:p>
          <a:p>
            <a:pPr indent="0" lvl="0" marL="381000" marR="381000" rtl="0" algn="l">
              <a:lnSpc>
                <a:spcPct val="115000"/>
              </a:lnSpc>
              <a:spcBef>
                <a:spcPts val="1200"/>
              </a:spcBef>
              <a:spcAft>
                <a:spcPts val="0"/>
              </a:spcAft>
              <a:buClr>
                <a:schemeClr val="dk1"/>
              </a:buClr>
              <a:buSzPts val="1100"/>
              <a:buFont typeface="Arial"/>
              <a:buNone/>
            </a:pPr>
            <a:r>
              <a:rPr lang="en"/>
              <a:t>Even government sources like BLS reports tend to stop at summary statistics and visualizations—they don’t go deeper into predictive modeling.</a:t>
            </a:r>
            <a:endParaRPr/>
          </a:p>
          <a:p>
            <a:pPr indent="0" lvl="0" marL="381000" marR="381000" rtl="0" algn="l">
              <a:lnSpc>
                <a:spcPct val="115000"/>
              </a:lnSpc>
              <a:spcBef>
                <a:spcPts val="1200"/>
              </a:spcBef>
              <a:spcAft>
                <a:spcPts val="0"/>
              </a:spcAft>
              <a:buClr>
                <a:schemeClr val="dk1"/>
              </a:buClr>
              <a:buSzPts val="1100"/>
              <a:buFont typeface="Arial"/>
              <a:buNone/>
            </a:pPr>
            <a:r>
              <a:rPr lang="en"/>
              <a:t>Across the board, most tools suffer from the same limitations: they rely on self-reporting, they’re lack  international reporting or inconsistent, and they rarely make use of structured, public datasets like OEWS.</a:t>
            </a:r>
            <a:endParaRPr/>
          </a:p>
          <a:p>
            <a:pPr indent="0" lvl="0" marL="381000" marR="381000" rtl="0" algn="l">
              <a:lnSpc>
                <a:spcPct val="115000"/>
              </a:lnSpc>
              <a:spcBef>
                <a:spcPts val="1200"/>
              </a:spcBef>
              <a:spcAft>
                <a:spcPts val="0"/>
              </a:spcAft>
              <a:buClr>
                <a:schemeClr val="dk1"/>
              </a:buClr>
              <a:buSzPts val="1100"/>
              <a:buFont typeface="Arial"/>
              <a:buNone/>
            </a:pPr>
            <a:r>
              <a:rPr lang="en"/>
              <a:t>That’s where our project fills the gap. We're building a predictive model using verified, U.S.-focused, structured data with regional and occupational detail that’s often missing elsewhere.”</a:t>
            </a:r>
            <a:endParaRPr/>
          </a:p>
          <a:p>
            <a:pPr indent="0" lvl="0" marL="0" rtl="0" algn="l">
              <a:spcBef>
                <a:spcPts val="1200"/>
              </a:spcBef>
              <a:spcAft>
                <a:spcPts val="0"/>
              </a:spcAft>
              <a:buNone/>
            </a:pPr>
            <a:r>
              <a:rPr lang="en"/>
              <a:t>“Existing studies often use self-reported, inconsistent data like Stack Overflow or Glassdoor, which are descriptive rather than predictive. BLS reports provide authoritative wage data but rarely apply machine learning. Our work fills this gap with predictive modeling on structured, government-verified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36316b31b40_0_3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36316b31b40_0_3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Clr>
                <a:schemeClr val="dk1"/>
              </a:buClr>
              <a:buSzPts val="1100"/>
              <a:buFont typeface="Arial"/>
              <a:buNone/>
            </a:pPr>
            <a:r>
              <a:rPr lang="en">
                <a:solidFill>
                  <a:schemeClr val="dk1"/>
                </a:solidFill>
              </a:rPr>
              <a:t>“So how is our work different from what's already out there? First, there's very little predictive modeling done using structured U.S. government labor datasets like OEWS. Most tools are descriptive and rely on survey data, which lacks standardization.</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We're addressing that by building a regression model using </a:t>
            </a:r>
            <a:r>
              <a:rPr b="1" lang="en">
                <a:solidFill>
                  <a:schemeClr val="dk1"/>
                </a:solidFill>
              </a:rPr>
              <a:t>public, verifiable data</a:t>
            </a:r>
            <a:r>
              <a:rPr lang="en">
                <a:solidFill>
                  <a:schemeClr val="dk1"/>
                </a:solidFill>
              </a:rPr>
              <a:t> that’s updated annually. Our approach incorporates </a:t>
            </a:r>
            <a:r>
              <a:rPr b="1" lang="en">
                <a:solidFill>
                  <a:schemeClr val="dk1"/>
                </a:solidFill>
              </a:rPr>
              <a:t>regional, occupational, and industry-level features</a:t>
            </a:r>
            <a:r>
              <a:rPr lang="en">
                <a:solidFill>
                  <a:schemeClr val="dk1"/>
                </a:solidFill>
              </a:rPr>
              <a:t>, which we’ve engineered from raw columns like </a:t>
            </a:r>
            <a:r>
              <a:rPr lang="en">
                <a:solidFill>
                  <a:srgbClr val="188038"/>
                </a:solidFill>
                <a:latin typeface="Roboto Mono"/>
                <a:ea typeface="Roboto Mono"/>
                <a:cs typeface="Roboto Mono"/>
                <a:sym typeface="Roboto Mono"/>
              </a:rPr>
              <a:t>OCC_TITLE</a:t>
            </a:r>
            <a:r>
              <a:rPr lang="en">
                <a:solidFill>
                  <a:schemeClr val="dk1"/>
                </a:solidFill>
              </a:rPr>
              <a:t>, </a:t>
            </a:r>
            <a:r>
              <a:rPr lang="en">
                <a:solidFill>
                  <a:srgbClr val="188038"/>
                </a:solidFill>
                <a:latin typeface="Roboto Mono"/>
                <a:ea typeface="Roboto Mono"/>
                <a:cs typeface="Roboto Mono"/>
                <a:sym typeface="Roboto Mono"/>
              </a:rPr>
              <a:t>AREA_TITLE</a:t>
            </a:r>
            <a:r>
              <a:rPr lang="en">
                <a:solidFill>
                  <a:schemeClr val="dk1"/>
                </a:solidFill>
              </a:rPr>
              <a:t>, and </a:t>
            </a:r>
            <a:r>
              <a:rPr lang="en">
                <a:solidFill>
                  <a:srgbClr val="188038"/>
                </a:solidFill>
                <a:latin typeface="Roboto Mono"/>
                <a:ea typeface="Roboto Mono"/>
                <a:cs typeface="Roboto Mono"/>
                <a:sym typeface="Roboto Mono"/>
              </a:rPr>
              <a:t>NAICS_TITLE</a:t>
            </a: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Everything is version-controlled and documented in our GitHub repo, making our pipeline reproducible and transparent.</a:t>
            </a:r>
            <a:endParaRPr>
              <a:solidFill>
                <a:schemeClr val="dk1"/>
              </a:solidFill>
            </a:endParaRPr>
          </a:p>
          <a:p>
            <a:pPr indent="0" lvl="0" marL="381000" marR="381000" rtl="0" algn="l">
              <a:lnSpc>
                <a:spcPct val="115000"/>
              </a:lnSpc>
              <a:spcBef>
                <a:spcPts val="1200"/>
              </a:spcBef>
              <a:spcAft>
                <a:spcPts val="1200"/>
              </a:spcAft>
              <a:buClr>
                <a:schemeClr val="dk1"/>
              </a:buClr>
              <a:buSzPts val="1100"/>
              <a:buFont typeface="Arial"/>
              <a:buNone/>
            </a:pPr>
            <a:r>
              <a:rPr lang="en">
                <a:solidFill>
                  <a:schemeClr val="dk1"/>
                </a:solidFill>
              </a:rPr>
              <a:t>Looking ahead, we plan to enhance our model by clustering similar occupations or regions and integrating insights from the Stack Overflow Developer Survey as a secondary reference point. That’ll let us see where crowd-sourced patterns align—or diverge—from standardized labor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3452dced4d7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3452dced4d7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“Key findings: Salary varies strongly by state, occupation, and industry. California, Washington, and New York lead in pay. Certain tech roles and sectors consistently outpay others. These insights validated using occupation, location, and industry as core features, justifying one-hot encoding and a non-linear model.”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36ec50e657e_0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36ec50e657e_0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slide shows how we cleaned and filtered the BLS dataset before modeling.</a:t>
            </a:r>
            <a:endParaRPr/>
          </a:p>
          <a:p>
            <a:pPr indent="0" lvl="0" marL="0" rtl="0" algn="l">
              <a:lnSpc>
                <a:spcPct val="115000"/>
              </a:lnSpc>
              <a:spcBef>
                <a:spcPts val="1200"/>
              </a:spcBef>
              <a:spcAft>
                <a:spcPts val="0"/>
              </a:spcAft>
              <a:buClr>
                <a:schemeClr val="dk1"/>
              </a:buClr>
              <a:buSzPts val="1100"/>
              <a:buFont typeface="Arial"/>
              <a:buNone/>
            </a:pPr>
            <a:r>
              <a:rPr lang="en"/>
              <a:t>First, we loaded the raw Excel file using pandas and immediately removed rows with suppressed or missing wage and employment values. We also filtered out non-specific entries like ‘All Occupations’, unknown area codes, and records with zero or placeholder salary values.</a:t>
            </a:r>
            <a:endParaRPr/>
          </a:p>
          <a:p>
            <a:pPr indent="0" lvl="0" marL="0" rtl="0" algn="l">
              <a:lnSpc>
                <a:spcPct val="115000"/>
              </a:lnSpc>
              <a:spcBef>
                <a:spcPts val="1200"/>
              </a:spcBef>
              <a:spcAft>
                <a:spcPts val="0"/>
              </a:spcAft>
              <a:buClr>
                <a:schemeClr val="dk1"/>
              </a:buClr>
              <a:buSzPts val="1100"/>
              <a:buFont typeface="Arial"/>
              <a:buNone/>
            </a:pPr>
            <a:r>
              <a:rPr lang="en"/>
              <a:t>Next, we applied two levels of occupational filtering. The first was based on SOC codes—we retained only major groups relevant to tech, such as Computer and Mathematical Occupations, which begin with the code ‘15’.</a:t>
            </a:r>
            <a:endParaRPr/>
          </a:p>
          <a:p>
            <a:pPr indent="0" lvl="0" marL="0" rtl="0" algn="l">
              <a:lnSpc>
                <a:spcPct val="115000"/>
              </a:lnSpc>
              <a:spcBef>
                <a:spcPts val="1200"/>
              </a:spcBef>
              <a:spcAft>
                <a:spcPts val="0"/>
              </a:spcAft>
              <a:buClr>
                <a:schemeClr val="dk1"/>
              </a:buClr>
              <a:buSzPts val="1100"/>
              <a:buFont typeface="Arial"/>
              <a:buNone/>
            </a:pPr>
            <a:r>
              <a:rPr lang="en"/>
              <a:t>Then we layered on keyword filtering to catch specific job titles with terms like 'developer', 'engineer', 'data', 'IT', and 'cyber'. This helped us focus on actual tech roles while excluding unrelated fields that might’ve slipped through.</a:t>
            </a:r>
            <a:endParaRPr/>
          </a:p>
          <a:p>
            <a:pPr indent="0" lvl="0" marL="0" rtl="0" algn="l">
              <a:lnSpc>
                <a:spcPct val="115000"/>
              </a:lnSpc>
              <a:spcBef>
                <a:spcPts val="1200"/>
              </a:spcBef>
              <a:spcAft>
                <a:spcPts val="0"/>
              </a:spcAft>
              <a:buClr>
                <a:schemeClr val="dk1"/>
              </a:buClr>
              <a:buSzPts val="1100"/>
              <a:buFont typeface="Arial"/>
              <a:buNone/>
            </a:pPr>
            <a:r>
              <a:rPr lang="en"/>
              <a:t>These cleaning steps were essential for improving model accuracy and ensuring we didn’t dilute the dataset with irrelevant roles.”</a:t>
            </a:r>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Playfair Display"/>
                <a:ea typeface="Playfair Display"/>
                <a:cs typeface="Playfair Display"/>
                <a:sym typeface="Playfair Display"/>
              </a:rPr>
              <a:t>Standard Occupational Classification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782" y="-1232671"/>
            <a:ext cx="9807905" cy="7974474"/>
            <a:chOff x="-6782" y="-1232671"/>
            <a:chExt cx="9807905" cy="7974474"/>
          </a:xfrm>
        </p:grpSpPr>
        <p:sp>
          <p:nvSpPr>
            <p:cNvPr id="11" name="Google Shape;11;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85529" y="302485"/>
            <a:ext cx="10998540" cy="4878740"/>
            <a:chOff x="-885529" y="302485"/>
            <a:chExt cx="10998540" cy="4878740"/>
          </a:xfrm>
        </p:grpSpPr>
        <p:sp>
          <p:nvSpPr>
            <p:cNvPr id="15" name="Google Shape;15;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89412" y="-2417039"/>
            <a:ext cx="11168660" cy="9105554"/>
            <a:chOff x="-689412" y="-2417039"/>
            <a:chExt cx="11168660" cy="9105554"/>
          </a:xfrm>
        </p:grpSpPr>
        <p:grpSp>
          <p:nvGrpSpPr>
            <p:cNvPr id="21" name="Google Shape;21;p2"/>
            <p:cNvGrpSpPr/>
            <p:nvPr/>
          </p:nvGrpSpPr>
          <p:grpSpPr>
            <a:xfrm>
              <a:off x="6699625" y="4455725"/>
              <a:ext cx="3779622" cy="1782883"/>
              <a:chOff x="5782225" y="4455725"/>
              <a:chExt cx="3779622" cy="1782883"/>
            </a:xfrm>
          </p:grpSpPr>
          <p:sp>
            <p:nvSpPr>
              <p:cNvPr id="22" name="Google Shape;22;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48925" y="4604000"/>
              <a:ext cx="5424616" cy="2084515"/>
              <a:chOff x="0" y="4604000"/>
              <a:chExt cx="5424616" cy="2084515"/>
            </a:xfrm>
          </p:grpSpPr>
          <p:sp>
            <p:nvSpPr>
              <p:cNvPr id="25" name="Google Shape;25;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0" name="Google Shape;30;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 name="Google Shape;3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grpSp>
        <p:nvGrpSpPr>
          <p:cNvPr id="223" name="Google Shape;223;p11"/>
          <p:cNvGrpSpPr/>
          <p:nvPr/>
        </p:nvGrpSpPr>
        <p:grpSpPr>
          <a:xfrm flipH="1" rot="10800000">
            <a:off x="-3394" y="-2273839"/>
            <a:ext cx="9804518" cy="8448224"/>
            <a:chOff x="-3394" y="-1706421"/>
            <a:chExt cx="9804518" cy="8448224"/>
          </a:xfrm>
        </p:grpSpPr>
        <p:sp>
          <p:nvSpPr>
            <p:cNvPr id="224" name="Google Shape;22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28" name="Google Shape;22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29" name="Google Shape;229;p11"/>
          <p:cNvGrpSpPr/>
          <p:nvPr/>
        </p:nvGrpSpPr>
        <p:grpSpPr>
          <a:xfrm>
            <a:off x="998171" y="-8"/>
            <a:ext cx="6608794" cy="5143512"/>
            <a:chOff x="998171" y="-8"/>
            <a:chExt cx="6608794" cy="5143512"/>
          </a:xfrm>
        </p:grpSpPr>
        <p:sp>
          <p:nvSpPr>
            <p:cNvPr id="230" name="Google Shape;23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flipH="1" rot="10800000">
            <a:off x="-1443375" y="-2220551"/>
            <a:ext cx="11922622" cy="9653454"/>
            <a:chOff x="-1443375" y="-2964939"/>
            <a:chExt cx="11922622" cy="9653454"/>
          </a:xfrm>
        </p:grpSpPr>
        <p:grpSp>
          <p:nvGrpSpPr>
            <p:cNvPr id="233" name="Google Shape;233;p11"/>
            <p:cNvGrpSpPr/>
            <p:nvPr/>
          </p:nvGrpSpPr>
          <p:grpSpPr>
            <a:xfrm>
              <a:off x="6475250" y="3928475"/>
              <a:ext cx="4003997" cy="2064658"/>
              <a:chOff x="5557850" y="3928475"/>
              <a:chExt cx="4003997" cy="2064658"/>
            </a:xfrm>
          </p:grpSpPr>
          <p:sp>
            <p:nvSpPr>
              <p:cNvPr id="234" name="Google Shape;23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1443375" y="3908625"/>
              <a:ext cx="5889466" cy="2779890"/>
              <a:chOff x="-1394450" y="3908625"/>
              <a:chExt cx="5889466" cy="2779890"/>
            </a:xfrm>
          </p:grpSpPr>
          <p:sp>
            <p:nvSpPr>
              <p:cNvPr id="237" name="Google Shape;23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42" name="Shape 242"/>
        <p:cNvGrpSpPr/>
        <p:nvPr/>
      </p:nvGrpSpPr>
      <p:grpSpPr>
        <a:xfrm>
          <a:off x="0" y="0"/>
          <a:ext cx="0" cy="0"/>
          <a:chOff x="0" y="0"/>
          <a:chExt cx="0" cy="0"/>
        </a:xfrm>
      </p:grpSpPr>
      <p:sp>
        <p:nvSpPr>
          <p:cNvPr id="243" name="Google Shape;24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4" name="Shape 244"/>
        <p:cNvGrpSpPr/>
        <p:nvPr/>
      </p:nvGrpSpPr>
      <p:grpSpPr>
        <a:xfrm>
          <a:off x="0" y="0"/>
          <a:ext cx="0" cy="0"/>
          <a:chOff x="0" y="0"/>
          <a:chExt cx="0" cy="0"/>
        </a:xfrm>
      </p:grpSpPr>
      <p:grpSp>
        <p:nvGrpSpPr>
          <p:cNvPr id="245" name="Google Shape;245;p13"/>
          <p:cNvGrpSpPr/>
          <p:nvPr/>
        </p:nvGrpSpPr>
        <p:grpSpPr>
          <a:xfrm>
            <a:off x="-150966" y="-1569997"/>
            <a:ext cx="9294978" cy="8009776"/>
            <a:chOff x="-150966" y="-1569997"/>
            <a:chExt cx="9294978" cy="8009776"/>
          </a:xfrm>
        </p:grpSpPr>
        <p:sp>
          <p:nvSpPr>
            <p:cNvPr id="246" name="Google Shape;246;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9" name="Google Shape;249;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0" name="Google Shape;250;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1" name="Google Shape;251;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2" name="Google Shape;252;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3" name="Google Shape;253;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54" name="Google Shape;254;p13"/>
          <p:cNvGrpSpPr/>
          <p:nvPr/>
        </p:nvGrpSpPr>
        <p:grpSpPr>
          <a:xfrm rot="10800000">
            <a:off x="-2096303" y="3730190"/>
            <a:ext cx="3010303" cy="380635"/>
            <a:chOff x="5446772" y="1743190"/>
            <a:chExt cx="3010303" cy="380635"/>
          </a:xfrm>
        </p:grpSpPr>
        <p:grpSp>
          <p:nvGrpSpPr>
            <p:cNvPr id="255" name="Google Shape;255;p13"/>
            <p:cNvGrpSpPr/>
            <p:nvPr/>
          </p:nvGrpSpPr>
          <p:grpSpPr>
            <a:xfrm flipH="1">
              <a:off x="5898325" y="1865405"/>
              <a:ext cx="1567047" cy="45661"/>
              <a:chOff x="1754675" y="2661275"/>
              <a:chExt cx="1945675" cy="56700"/>
            </a:xfrm>
          </p:grpSpPr>
          <p:cxnSp>
            <p:nvCxnSpPr>
              <p:cNvPr id="256" name="Google Shape;256;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57" name="Google Shape;257;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3"/>
            <p:cNvGrpSpPr/>
            <p:nvPr/>
          </p:nvGrpSpPr>
          <p:grpSpPr>
            <a:xfrm flipH="1">
              <a:off x="5477439" y="1987637"/>
              <a:ext cx="1561280" cy="136187"/>
              <a:chOff x="1754675" y="2824000"/>
              <a:chExt cx="4728285" cy="412439"/>
            </a:xfrm>
          </p:grpSpPr>
          <p:sp>
            <p:nvSpPr>
              <p:cNvPr id="259" name="Google Shape;259;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60" name="Google Shape;260;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3"/>
            <p:cNvGrpSpPr/>
            <p:nvPr/>
          </p:nvGrpSpPr>
          <p:grpSpPr>
            <a:xfrm flipH="1">
              <a:off x="5446772" y="1743190"/>
              <a:ext cx="3010303" cy="45661"/>
              <a:chOff x="1766900" y="2869225"/>
              <a:chExt cx="3737650" cy="56700"/>
            </a:xfrm>
          </p:grpSpPr>
          <p:cxnSp>
            <p:nvCxnSpPr>
              <p:cNvPr id="262" name="Google Shape;262;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63" name="Google Shape;263;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6" name="Google Shape;266;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7" name="Google Shape;267;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8" name="Google Shape;268;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9" name="Google Shape;269;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0" name="Google Shape;270;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1" name="Google Shape;271;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4" name="Shape 274"/>
        <p:cNvGrpSpPr/>
        <p:nvPr/>
      </p:nvGrpSpPr>
      <p:grpSpPr>
        <a:xfrm>
          <a:off x="0" y="0"/>
          <a:ext cx="0" cy="0"/>
          <a:chOff x="0" y="0"/>
          <a:chExt cx="0" cy="0"/>
        </a:xfrm>
      </p:grpSpPr>
      <p:grpSp>
        <p:nvGrpSpPr>
          <p:cNvPr id="275" name="Google Shape;275;p14"/>
          <p:cNvGrpSpPr/>
          <p:nvPr/>
        </p:nvGrpSpPr>
        <p:grpSpPr>
          <a:xfrm>
            <a:off x="-10" y="-1658067"/>
            <a:ext cx="9294978" cy="7822922"/>
            <a:chOff x="-10" y="-1658067"/>
            <a:chExt cx="9294978" cy="7822922"/>
          </a:xfrm>
        </p:grpSpPr>
        <p:sp>
          <p:nvSpPr>
            <p:cNvPr id="276" name="Google Shape;276;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4"/>
          <p:cNvGrpSpPr/>
          <p:nvPr/>
        </p:nvGrpSpPr>
        <p:grpSpPr>
          <a:xfrm>
            <a:off x="214581" y="-8"/>
            <a:ext cx="1593209" cy="183531"/>
            <a:chOff x="385056" y="-8"/>
            <a:chExt cx="1593209" cy="183531"/>
          </a:xfrm>
        </p:grpSpPr>
        <p:sp>
          <p:nvSpPr>
            <p:cNvPr id="280" name="Google Shape;280;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4"/>
          <p:cNvGrpSpPr/>
          <p:nvPr/>
        </p:nvGrpSpPr>
        <p:grpSpPr>
          <a:xfrm>
            <a:off x="-641180" y="447742"/>
            <a:ext cx="10174669" cy="4695754"/>
            <a:chOff x="-641180" y="447742"/>
            <a:chExt cx="10174669" cy="4695754"/>
          </a:xfrm>
        </p:grpSpPr>
        <p:sp>
          <p:nvSpPr>
            <p:cNvPr id="283" name="Google Shape;283;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7" name="Google Shape;287;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88" name="Google Shape;288;p14"/>
          <p:cNvGrpSpPr/>
          <p:nvPr/>
        </p:nvGrpSpPr>
        <p:grpSpPr>
          <a:xfrm>
            <a:off x="-689412" y="-1311142"/>
            <a:ext cx="10419597" cy="8141306"/>
            <a:chOff x="-689412" y="-1311142"/>
            <a:chExt cx="10419597" cy="8141306"/>
          </a:xfrm>
        </p:grpSpPr>
        <p:sp>
          <p:nvSpPr>
            <p:cNvPr id="289" name="Google Shape;289;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4" name="Shape 294"/>
        <p:cNvGrpSpPr/>
        <p:nvPr/>
      </p:nvGrpSpPr>
      <p:grpSpPr>
        <a:xfrm>
          <a:off x="0" y="0"/>
          <a:ext cx="0" cy="0"/>
          <a:chOff x="0" y="0"/>
          <a:chExt cx="0" cy="0"/>
        </a:xfrm>
      </p:grpSpPr>
      <p:sp>
        <p:nvSpPr>
          <p:cNvPr id="295" name="Google Shape;295;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7" name="Google Shape;297;p15"/>
          <p:cNvSpPr/>
          <p:nvPr>
            <p:ph idx="2" type="pic"/>
          </p:nvPr>
        </p:nvSpPr>
        <p:spPr>
          <a:xfrm>
            <a:off x="4272425" y="613850"/>
            <a:ext cx="3768300" cy="3796800"/>
          </a:xfrm>
          <a:prstGeom prst="rect">
            <a:avLst/>
          </a:prstGeom>
          <a:noFill/>
          <a:ln>
            <a:noFill/>
          </a:ln>
        </p:spPr>
      </p:sp>
      <p:grpSp>
        <p:nvGrpSpPr>
          <p:cNvPr id="298" name="Google Shape;298;p15"/>
          <p:cNvGrpSpPr/>
          <p:nvPr/>
        </p:nvGrpSpPr>
        <p:grpSpPr>
          <a:xfrm flipH="1" rot="10800000">
            <a:off x="-1536301" y="-1730518"/>
            <a:ext cx="10804826" cy="8381753"/>
            <a:chOff x="-1589201" y="-1194493"/>
            <a:chExt cx="10804826" cy="8381753"/>
          </a:xfrm>
        </p:grpSpPr>
        <p:sp>
          <p:nvSpPr>
            <p:cNvPr id="299" name="Google Shape;299;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flipH="1">
            <a:off x="-1397466" y="738820"/>
            <a:ext cx="3010303" cy="380635"/>
            <a:chOff x="5446772" y="1743190"/>
            <a:chExt cx="3010303" cy="380635"/>
          </a:xfrm>
        </p:grpSpPr>
        <p:grpSp>
          <p:nvGrpSpPr>
            <p:cNvPr id="304" name="Google Shape;304;p15"/>
            <p:cNvGrpSpPr/>
            <p:nvPr/>
          </p:nvGrpSpPr>
          <p:grpSpPr>
            <a:xfrm flipH="1">
              <a:off x="5898325" y="1865405"/>
              <a:ext cx="1567047" cy="45661"/>
              <a:chOff x="1754675" y="2661275"/>
              <a:chExt cx="1945675" cy="56700"/>
            </a:xfrm>
          </p:grpSpPr>
          <p:cxnSp>
            <p:nvCxnSpPr>
              <p:cNvPr id="305" name="Google Shape;305;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06" name="Google Shape;306;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5"/>
            <p:cNvGrpSpPr/>
            <p:nvPr/>
          </p:nvGrpSpPr>
          <p:grpSpPr>
            <a:xfrm flipH="1">
              <a:off x="5477439" y="1987637"/>
              <a:ext cx="1561280" cy="136187"/>
              <a:chOff x="1754675" y="2824000"/>
              <a:chExt cx="4728285" cy="412439"/>
            </a:xfrm>
          </p:grpSpPr>
          <p:sp>
            <p:nvSpPr>
              <p:cNvPr id="308" name="Google Shape;308;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09" name="Google Shape;309;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5"/>
            <p:cNvGrpSpPr/>
            <p:nvPr/>
          </p:nvGrpSpPr>
          <p:grpSpPr>
            <a:xfrm flipH="1">
              <a:off x="5446772" y="1743190"/>
              <a:ext cx="3010303" cy="45661"/>
              <a:chOff x="1766900" y="2869225"/>
              <a:chExt cx="3737650" cy="56700"/>
            </a:xfrm>
          </p:grpSpPr>
          <p:cxnSp>
            <p:nvCxnSpPr>
              <p:cNvPr id="311" name="Google Shape;311;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12" name="Google Shape;312;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14" name="Shape 314"/>
        <p:cNvGrpSpPr/>
        <p:nvPr/>
      </p:nvGrpSpPr>
      <p:grpSpPr>
        <a:xfrm>
          <a:off x="0" y="0"/>
          <a:ext cx="0" cy="0"/>
          <a:chOff x="0" y="0"/>
          <a:chExt cx="0" cy="0"/>
        </a:xfrm>
      </p:grpSpPr>
      <p:sp>
        <p:nvSpPr>
          <p:cNvPr id="315" name="Google Shape;315;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6" name="Google Shape;316;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17" name="Google Shape;317;p16"/>
          <p:cNvGrpSpPr/>
          <p:nvPr/>
        </p:nvGrpSpPr>
        <p:grpSpPr>
          <a:xfrm>
            <a:off x="-213475" y="-435968"/>
            <a:ext cx="10430912" cy="6926993"/>
            <a:chOff x="-213475" y="-435968"/>
            <a:chExt cx="10430912" cy="6926993"/>
          </a:xfrm>
        </p:grpSpPr>
        <p:sp>
          <p:nvSpPr>
            <p:cNvPr id="318" name="Google Shape;318;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6"/>
          <p:cNvGrpSpPr/>
          <p:nvPr/>
        </p:nvGrpSpPr>
        <p:grpSpPr>
          <a:xfrm flipH="1">
            <a:off x="-1986736" y="257018"/>
            <a:ext cx="3567725" cy="692436"/>
            <a:chOff x="5803750" y="1590790"/>
            <a:chExt cx="3567725" cy="692436"/>
          </a:xfrm>
        </p:grpSpPr>
        <p:grpSp>
          <p:nvGrpSpPr>
            <p:cNvPr id="321" name="Google Shape;321;p16"/>
            <p:cNvGrpSpPr/>
            <p:nvPr/>
          </p:nvGrpSpPr>
          <p:grpSpPr>
            <a:xfrm flipH="1">
              <a:off x="5803750" y="2180862"/>
              <a:ext cx="3070084" cy="102364"/>
              <a:chOff x="1779150" y="2604263"/>
              <a:chExt cx="3811875" cy="127113"/>
            </a:xfrm>
          </p:grpSpPr>
          <p:sp>
            <p:nvSpPr>
              <p:cNvPr id="322" name="Google Shape;322;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3" name="Google Shape;323;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6"/>
            <p:cNvGrpSpPr/>
            <p:nvPr/>
          </p:nvGrpSpPr>
          <p:grpSpPr>
            <a:xfrm flipH="1">
              <a:off x="5898325" y="1789205"/>
              <a:ext cx="1567047" cy="45661"/>
              <a:chOff x="1754675" y="2566652"/>
              <a:chExt cx="1945675" cy="56700"/>
            </a:xfrm>
          </p:grpSpPr>
          <p:cxnSp>
            <p:nvCxnSpPr>
              <p:cNvPr id="325" name="Google Shape;325;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26" name="Google Shape;326;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6"/>
            <p:cNvGrpSpPr/>
            <p:nvPr/>
          </p:nvGrpSpPr>
          <p:grpSpPr>
            <a:xfrm flipH="1">
              <a:off x="6107964" y="1938899"/>
              <a:ext cx="1561280" cy="136187"/>
              <a:chOff x="-154850" y="2676400"/>
              <a:chExt cx="4728285" cy="412439"/>
            </a:xfrm>
          </p:grpSpPr>
          <p:sp>
            <p:nvSpPr>
              <p:cNvPr id="328" name="Google Shape;328;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29" name="Google Shape;329;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6"/>
            <p:cNvGrpSpPr/>
            <p:nvPr/>
          </p:nvGrpSpPr>
          <p:grpSpPr>
            <a:xfrm flipH="1">
              <a:off x="6361172" y="1590790"/>
              <a:ext cx="3010303" cy="45661"/>
              <a:chOff x="631564" y="2679979"/>
              <a:chExt cx="3737650" cy="56700"/>
            </a:xfrm>
          </p:grpSpPr>
          <p:cxnSp>
            <p:nvCxnSpPr>
              <p:cNvPr id="331" name="Google Shape;331;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6"/>
          <p:cNvGrpSpPr/>
          <p:nvPr/>
        </p:nvGrpSpPr>
        <p:grpSpPr>
          <a:xfrm>
            <a:off x="-1754525" y="-2478031"/>
            <a:ext cx="12821147" cy="8256735"/>
            <a:chOff x="-1754525" y="-2478031"/>
            <a:chExt cx="12821147" cy="8256735"/>
          </a:xfrm>
        </p:grpSpPr>
        <p:sp>
          <p:nvSpPr>
            <p:cNvPr id="335" name="Google Shape;335;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38" name="Shape 338"/>
        <p:cNvGrpSpPr/>
        <p:nvPr/>
      </p:nvGrpSpPr>
      <p:grpSpPr>
        <a:xfrm>
          <a:off x="0" y="0"/>
          <a:ext cx="0" cy="0"/>
          <a:chOff x="0" y="0"/>
          <a:chExt cx="0" cy="0"/>
        </a:xfrm>
      </p:grpSpPr>
      <p:sp>
        <p:nvSpPr>
          <p:cNvPr id="339" name="Google Shape;339;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7"/>
          <p:cNvGrpSpPr/>
          <p:nvPr/>
        </p:nvGrpSpPr>
        <p:grpSpPr>
          <a:xfrm>
            <a:off x="6644522" y="4451415"/>
            <a:ext cx="3427062" cy="540036"/>
            <a:chOff x="5446772" y="1743190"/>
            <a:chExt cx="3427062" cy="540036"/>
          </a:xfrm>
        </p:grpSpPr>
        <p:grpSp>
          <p:nvGrpSpPr>
            <p:cNvPr id="343" name="Google Shape;343;p17"/>
            <p:cNvGrpSpPr/>
            <p:nvPr/>
          </p:nvGrpSpPr>
          <p:grpSpPr>
            <a:xfrm flipH="1">
              <a:off x="5803750" y="2180862"/>
              <a:ext cx="3070084" cy="102364"/>
              <a:chOff x="1779150" y="2604263"/>
              <a:chExt cx="3811875" cy="127113"/>
            </a:xfrm>
          </p:grpSpPr>
          <p:sp>
            <p:nvSpPr>
              <p:cNvPr id="344" name="Google Shape;344;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45" name="Google Shape;345;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7"/>
            <p:cNvGrpSpPr/>
            <p:nvPr/>
          </p:nvGrpSpPr>
          <p:grpSpPr>
            <a:xfrm flipH="1">
              <a:off x="5898325" y="1865405"/>
              <a:ext cx="1567047" cy="45661"/>
              <a:chOff x="1754675" y="2661275"/>
              <a:chExt cx="1945675" cy="56700"/>
            </a:xfrm>
          </p:grpSpPr>
          <p:cxnSp>
            <p:nvCxnSpPr>
              <p:cNvPr id="347" name="Google Shape;347;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48" name="Google Shape;348;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7"/>
            <p:cNvGrpSpPr/>
            <p:nvPr/>
          </p:nvGrpSpPr>
          <p:grpSpPr>
            <a:xfrm flipH="1">
              <a:off x="5477439" y="1987637"/>
              <a:ext cx="1561280" cy="136187"/>
              <a:chOff x="1754675" y="2824000"/>
              <a:chExt cx="4728285" cy="412439"/>
            </a:xfrm>
          </p:grpSpPr>
          <p:sp>
            <p:nvSpPr>
              <p:cNvPr id="350" name="Google Shape;350;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1" name="Google Shape;351;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flipH="1">
              <a:off x="5446772" y="1743190"/>
              <a:ext cx="3010303" cy="45661"/>
              <a:chOff x="1766900" y="2869225"/>
              <a:chExt cx="3737650" cy="56700"/>
            </a:xfrm>
          </p:grpSpPr>
          <p:cxnSp>
            <p:nvCxnSpPr>
              <p:cNvPr id="353" name="Google Shape;353;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54" name="Google Shape;354;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 name="Google Shape;355;p17"/>
          <p:cNvGrpSpPr/>
          <p:nvPr/>
        </p:nvGrpSpPr>
        <p:grpSpPr>
          <a:xfrm>
            <a:off x="-694176" y="-920239"/>
            <a:ext cx="10964574" cy="6661025"/>
            <a:chOff x="-694176" y="-920239"/>
            <a:chExt cx="10964574" cy="6661025"/>
          </a:xfrm>
        </p:grpSpPr>
        <p:sp>
          <p:nvSpPr>
            <p:cNvPr id="356" name="Google Shape;356;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0" name="Google Shape;36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61" name="Shape 361"/>
        <p:cNvGrpSpPr/>
        <p:nvPr/>
      </p:nvGrpSpPr>
      <p:grpSpPr>
        <a:xfrm>
          <a:off x="0" y="0"/>
          <a:ext cx="0" cy="0"/>
          <a:chOff x="0" y="0"/>
          <a:chExt cx="0" cy="0"/>
        </a:xfrm>
      </p:grpSpPr>
      <p:grpSp>
        <p:nvGrpSpPr>
          <p:cNvPr id="362" name="Google Shape;362;p18"/>
          <p:cNvGrpSpPr/>
          <p:nvPr/>
        </p:nvGrpSpPr>
        <p:grpSpPr>
          <a:xfrm>
            <a:off x="-1289846" y="-464980"/>
            <a:ext cx="3520400" cy="7145645"/>
            <a:chOff x="-1289846" y="-464980"/>
            <a:chExt cx="3520400" cy="7145645"/>
          </a:xfrm>
        </p:grpSpPr>
        <p:sp>
          <p:nvSpPr>
            <p:cNvPr id="363" name="Google Shape;363;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67" name="Google Shape;367;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8"/>
          <p:cNvGrpSpPr/>
          <p:nvPr/>
        </p:nvGrpSpPr>
        <p:grpSpPr>
          <a:xfrm flipH="1">
            <a:off x="7324525" y="151290"/>
            <a:ext cx="3296400" cy="703085"/>
            <a:chOff x="-12" y="3628590"/>
            <a:chExt cx="3296400" cy="703085"/>
          </a:xfrm>
        </p:grpSpPr>
        <p:grpSp>
          <p:nvGrpSpPr>
            <p:cNvPr id="370" name="Google Shape;370;p18"/>
            <p:cNvGrpSpPr/>
            <p:nvPr/>
          </p:nvGrpSpPr>
          <p:grpSpPr>
            <a:xfrm>
              <a:off x="854867" y="3996692"/>
              <a:ext cx="1567047" cy="45661"/>
              <a:chOff x="1754675" y="2661275"/>
              <a:chExt cx="1945675" cy="56700"/>
            </a:xfrm>
          </p:grpSpPr>
          <p:cxnSp>
            <p:nvCxnSpPr>
              <p:cNvPr id="371" name="Google Shape;371;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72" name="Google Shape;372;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8"/>
            <p:cNvGrpSpPr/>
            <p:nvPr/>
          </p:nvGrpSpPr>
          <p:grpSpPr>
            <a:xfrm>
              <a:off x="518420" y="4195487"/>
              <a:ext cx="1561280" cy="136187"/>
              <a:chOff x="1754675" y="2824000"/>
              <a:chExt cx="4728285" cy="412439"/>
            </a:xfrm>
          </p:grpSpPr>
          <p:sp>
            <p:nvSpPr>
              <p:cNvPr id="374" name="Google Shape;374;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75" name="Google Shape;375;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8"/>
            <p:cNvGrpSpPr/>
            <p:nvPr/>
          </p:nvGrpSpPr>
          <p:grpSpPr>
            <a:xfrm>
              <a:off x="226304" y="3764887"/>
              <a:ext cx="3070084" cy="102364"/>
              <a:chOff x="1779150" y="2604263"/>
              <a:chExt cx="3811875" cy="127113"/>
            </a:xfrm>
          </p:grpSpPr>
          <p:sp>
            <p:nvSpPr>
              <p:cNvPr id="377" name="Google Shape;377;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78" name="Google Shape;378;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8"/>
            <p:cNvGrpSpPr/>
            <p:nvPr/>
          </p:nvGrpSpPr>
          <p:grpSpPr>
            <a:xfrm>
              <a:off x="-12" y="3628590"/>
              <a:ext cx="3010303" cy="45661"/>
              <a:chOff x="1766900" y="2869225"/>
              <a:chExt cx="3737650" cy="56700"/>
            </a:xfrm>
          </p:grpSpPr>
          <p:cxnSp>
            <p:nvCxnSpPr>
              <p:cNvPr id="380" name="Google Shape;380;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81" name="Google Shape;381;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 name="Google Shape;38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83" name="Shape 383"/>
        <p:cNvGrpSpPr/>
        <p:nvPr/>
      </p:nvGrpSpPr>
      <p:grpSpPr>
        <a:xfrm>
          <a:off x="0" y="0"/>
          <a:ext cx="0" cy="0"/>
          <a:chOff x="0" y="0"/>
          <a:chExt cx="0" cy="0"/>
        </a:xfrm>
      </p:grpSpPr>
      <p:grpSp>
        <p:nvGrpSpPr>
          <p:cNvPr id="384" name="Google Shape;384;p19"/>
          <p:cNvGrpSpPr/>
          <p:nvPr/>
        </p:nvGrpSpPr>
        <p:grpSpPr>
          <a:xfrm>
            <a:off x="-1657830" y="-1821713"/>
            <a:ext cx="13368611" cy="9000374"/>
            <a:chOff x="-1657830" y="-1821713"/>
            <a:chExt cx="13368611" cy="9000374"/>
          </a:xfrm>
        </p:grpSpPr>
        <p:sp>
          <p:nvSpPr>
            <p:cNvPr id="385" name="Google Shape;385;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296840" y="259346"/>
            <a:ext cx="11980094" cy="4549229"/>
            <a:chOff x="-1296840" y="259346"/>
            <a:chExt cx="11980094" cy="4549229"/>
          </a:xfrm>
        </p:grpSpPr>
        <p:grpSp>
          <p:nvGrpSpPr>
            <p:cNvPr id="388" name="Google Shape;388;p19"/>
            <p:cNvGrpSpPr/>
            <p:nvPr/>
          </p:nvGrpSpPr>
          <p:grpSpPr>
            <a:xfrm rot="10800000">
              <a:off x="-1296840" y="259346"/>
              <a:ext cx="3074607" cy="453954"/>
              <a:chOff x="5478797" y="847321"/>
              <a:chExt cx="3074607" cy="453954"/>
            </a:xfrm>
          </p:grpSpPr>
          <p:grpSp>
            <p:nvGrpSpPr>
              <p:cNvPr id="389" name="Google Shape;389;p19"/>
              <p:cNvGrpSpPr/>
              <p:nvPr/>
            </p:nvGrpSpPr>
            <p:grpSpPr>
              <a:xfrm flipH="1">
                <a:off x="5675409" y="922405"/>
                <a:ext cx="2877996" cy="223763"/>
                <a:chOff x="1687059" y="2012316"/>
                <a:chExt cx="3573375" cy="277863"/>
              </a:xfrm>
            </p:grpSpPr>
            <p:sp>
              <p:nvSpPr>
                <p:cNvPr id="390" name="Google Shape;390;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1" name="Google Shape;391;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9"/>
              <p:cNvGrpSpPr/>
              <p:nvPr/>
            </p:nvGrpSpPr>
            <p:grpSpPr>
              <a:xfrm flipH="1">
                <a:off x="6072799" y="847321"/>
                <a:ext cx="2430997" cy="185534"/>
                <a:chOff x="1748547" y="1392116"/>
                <a:chExt cx="5911958" cy="451312"/>
              </a:xfrm>
            </p:grpSpPr>
            <p:sp>
              <p:nvSpPr>
                <p:cNvPr id="393" name="Google Shape;393;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4" name="Google Shape;394;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9"/>
              <p:cNvGrpSpPr/>
              <p:nvPr/>
            </p:nvGrpSpPr>
            <p:grpSpPr>
              <a:xfrm flipH="1">
                <a:off x="5478797" y="1255615"/>
                <a:ext cx="3010303" cy="45661"/>
                <a:chOff x="1766900" y="2869225"/>
                <a:chExt cx="3737650" cy="56700"/>
              </a:xfrm>
            </p:grpSpPr>
            <p:cxnSp>
              <p:nvCxnSpPr>
                <p:cNvPr id="396" name="Google Shape;396;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7" name="Google Shape;397;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8" name="Google Shape;398;p19"/>
            <p:cNvGrpSpPr/>
            <p:nvPr/>
          </p:nvGrpSpPr>
          <p:grpSpPr>
            <a:xfrm flipH="1">
              <a:off x="7083467" y="3764471"/>
              <a:ext cx="3599787" cy="1044104"/>
              <a:chOff x="-1431671" y="656496"/>
              <a:chExt cx="3599787" cy="1044104"/>
            </a:xfrm>
          </p:grpSpPr>
          <p:grpSp>
            <p:nvGrpSpPr>
              <p:cNvPr id="399" name="Google Shape;399;p19"/>
              <p:cNvGrpSpPr/>
              <p:nvPr/>
            </p:nvGrpSpPr>
            <p:grpSpPr>
              <a:xfrm>
                <a:off x="-368508" y="1432892"/>
                <a:ext cx="1567047" cy="45661"/>
                <a:chOff x="1754675" y="2661275"/>
                <a:chExt cx="1945675" cy="56700"/>
              </a:xfrm>
            </p:grpSpPr>
            <p:cxnSp>
              <p:nvCxnSpPr>
                <p:cNvPr id="400" name="Google Shape;400;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01" name="Google Shape;401;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766480" y="1564412"/>
                <a:ext cx="1561280" cy="136187"/>
                <a:chOff x="1754675" y="2824000"/>
                <a:chExt cx="4728285" cy="412439"/>
              </a:xfrm>
            </p:grpSpPr>
            <p:sp>
              <p:nvSpPr>
                <p:cNvPr id="403" name="Google Shape;403;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04" name="Google Shape;404;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9"/>
              <p:cNvGrpSpPr/>
              <p:nvPr/>
            </p:nvGrpSpPr>
            <p:grpSpPr>
              <a:xfrm>
                <a:off x="-1431671" y="1201087"/>
                <a:ext cx="3070084" cy="102364"/>
                <a:chOff x="1779150" y="2604263"/>
                <a:chExt cx="3811875" cy="127113"/>
              </a:xfrm>
            </p:grpSpPr>
            <p:sp>
              <p:nvSpPr>
                <p:cNvPr id="406" name="Google Shape;406;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07" name="Google Shape;407;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9"/>
              <p:cNvGrpSpPr/>
              <p:nvPr/>
            </p:nvGrpSpPr>
            <p:grpSpPr>
              <a:xfrm>
                <a:off x="-856941" y="773805"/>
                <a:ext cx="2877996" cy="223763"/>
                <a:chOff x="1748550" y="2064750"/>
                <a:chExt cx="3573375" cy="277863"/>
              </a:xfrm>
            </p:grpSpPr>
            <p:sp>
              <p:nvSpPr>
                <p:cNvPr id="409" name="Google Shape;409;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10" name="Google Shape;410;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9"/>
              <p:cNvGrpSpPr/>
              <p:nvPr/>
            </p:nvGrpSpPr>
            <p:grpSpPr>
              <a:xfrm>
                <a:off x="-856882" y="656496"/>
                <a:ext cx="2430997" cy="185534"/>
                <a:chOff x="1748547" y="1392116"/>
                <a:chExt cx="5911958" cy="451312"/>
              </a:xfrm>
            </p:grpSpPr>
            <p:sp>
              <p:nvSpPr>
                <p:cNvPr id="412" name="Google Shape;412;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413" name="Google Shape;413;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9"/>
              <p:cNvGrpSpPr/>
              <p:nvPr/>
            </p:nvGrpSpPr>
            <p:grpSpPr>
              <a:xfrm>
                <a:off x="-842187" y="1064790"/>
                <a:ext cx="3010303" cy="45661"/>
                <a:chOff x="1766900" y="2869225"/>
                <a:chExt cx="3737650" cy="56700"/>
              </a:xfrm>
            </p:grpSpPr>
            <p:cxnSp>
              <p:nvCxnSpPr>
                <p:cNvPr id="415" name="Google Shape;415;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16" name="Google Shape;416;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7" name="Google Shape;417;p19"/>
          <p:cNvGrpSpPr/>
          <p:nvPr/>
        </p:nvGrpSpPr>
        <p:grpSpPr>
          <a:xfrm>
            <a:off x="-2546154" y="-635197"/>
            <a:ext cx="12379564" cy="6575223"/>
            <a:chOff x="-2546154" y="-635197"/>
            <a:chExt cx="12379564" cy="6575223"/>
          </a:xfrm>
        </p:grpSpPr>
        <p:sp>
          <p:nvSpPr>
            <p:cNvPr id="418" name="Google Shape;418;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19"/>
            <p:cNvGrpSpPr/>
            <p:nvPr/>
          </p:nvGrpSpPr>
          <p:grpSpPr>
            <a:xfrm flipH="1">
              <a:off x="-2546154" y="4429587"/>
              <a:ext cx="4147840" cy="1510440"/>
              <a:chOff x="4132575" y="4716825"/>
              <a:chExt cx="5724316" cy="2084515"/>
            </a:xfrm>
          </p:grpSpPr>
          <p:sp>
            <p:nvSpPr>
              <p:cNvPr id="420" name="Google Shape;420;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 name="Google Shape;422;p19"/>
          <p:cNvGrpSpPr/>
          <p:nvPr/>
        </p:nvGrpSpPr>
        <p:grpSpPr>
          <a:xfrm>
            <a:off x="-281888" y="-10703"/>
            <a:ext cx="10398364" cy="4440282"/>
            <a:chOff x="-281888" y="-10703"/>
            <a:chExt cx="10398364" cy="4440282"/>
          </a:xfrm>
        </p:grpSpPr>
        <p:sp>
          <p:nvSpPr>
            <p:cNvPr id="423" name="Google Shape;423;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428" name="Google Shape;42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9" name="Shape 429"/>
        <p:cNvGrpSpPr/>
        <p:nvPr/>
      </p:nvGrpSpPr>
      <p:grpSpPr>
        <a:xfrm>
          <a:off x="0" y="0"/>
          <a:ext cx="0" cy="0"/>
          <a:chOff x="0" y="0"/>
          <a:chExt cx="0" cy="0"/>
        </a:xfrm>
      </p:grpSpPr>
      <p:grpSp>
        <p:nvGrpSpPr>
          <p:cNvPr id="430" name="Google Shape;430;p20"/>
          <p:cNvGrpSpPr/>
          <p:nvPr/>
        </p:nvGrpSpPr>
        <p:grpSpPr>
          <a:xfrm>
            <a:off x="-706235" y="-1528931"/>
            <a:ext cx="9861884" cy="9150482"/>
            <a:chOff x="-706235" y="-1528931"/>
            <a:chExt cx="9861884" cy="9150482"/>
          </a:xfrm>
        </p:grpSpPr>
        <p:sp>
          <p:nvSpPr>
            <p:cNvPr id="431" name="Google Shape;431;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0"/>
          <p:cNvGrpSpPr/>
          <p:nvPr/>
        </p:nvGrpSpPr>
        <p:grpSpPr>
          <a:xfrm>
            <a:off x="7632064" y="4367465"/>
            <a:ext cx="3894036" cy="692436"/>
            <a:chOff x="5477439" y="1590790"/>
            <a:chExt cx="3894036" cy="692436"/>
          </a:xfrm>
        </p:grpSpPr>
        <p:grpSp>
          <p:nvGrpSpPr>
            <p:cNvPr id="436" name="Google Shape;436;p20"/>
            <p:cNvGrpSpPr/>
            <p:nvPr/>
          </p:nvGrpSpPr>
          <p:grpSpPr>
            <a:xfrm flipH="1">
              <a:off x="5803750" y="2180862"/>
              <a:ext cx="3070084" cy="102364"/>
              <a:chOff x="1779150" y="2604263"/>
              <a:chExt cx="3811875" cy="127113"/>
            </a:xfrm>
          </p:grpSpPr>
          <p:sp>
            <p:nvSpPr>
              <p:cNvPr id="437" name="Google Shape;437;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38" name="Google Shape;438;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0"/>
            <p:cNvGrpSpPr/>
            <p:nvPr/>
          </p:nvGrpSpPr>
          <p:grpSpPr>
            <a:xfrm flipH="1">
              <a:off x="5898325" y="1789205"/>
              <a:ext cx="1567047" cy="45661"/>
              <a:chOff x="1754675" y="2566652"/>
              <a:chExt cx="1945675" cy="56700"/>
            </a:xfrm>
          </p:grpSpPr>
          <p:cxnSp>
            <p:nvCxnSpPr>
              <p:cNvPr id="440" name="Google Shape;440;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41" name="Google Shape;441;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0"/>
            <p:cNvGrpSpPr/>
            <p:nvPr/>
          </p:nvGrpSpPr>
          <p:grpSpPr>
            <a:xfrm flipH="1">
              <a:off x="5477439" y="1987637"/>
              <a:ext cx="1561280" cy="136187"/>
              <a:chOff x="1754675" y="2824000"/>
              <a:chExt cx="4728285" cy="412439"/>
            </a:xfrm>
          </p:grpSpPr>
          <p:sp>
            <p:nvSpPr>
              <p:cNvPr id="443" name="Google Shape;443;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44" name="Google Shape;444;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0"/>
            <p:cNvGrpSpPr/>
            <p:nvPr/>
          </p:nvGrpSpPr>
          <p:grpSpPr>
            <a:xfrm flipH="1">
              <a:off x="6361172" y="1590790"/>
              <a:ext cx="3010303" cy="45661"/>
              <a:chOff x="631564" y="2679979"/>
              <a:chExt cx="3737650" cy="56700"/>
            </a:xfrm>
          </p:grpSpPr>
          <p:cxnSp>
            <p:nvCxnSpPr>
              <p:cNvPr id="446" name="Google Shape;446;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47" name="Google Shape;447;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2" name="Google Shape;452;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3" name="Google Shape;45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3"/>
          <p:cNvGrpSpPr/>
          <p:nvPr/>
        </p:nvGrpSpPr>
        <p:grpSpPr>
          <a:xfrm>
            <a:off x="-642935" y="-1483293"/>
            <a:ext cx="10417533" cy="7928897"/>
            <a:chOff x="-642935" y="-1483293"/>
            <a:chExt cx="10417533" cy="7928897"/>
          </a:xfrm>
        </p:grpSpPr>
        <p:sp>
          <p:nvSpPr>
            <p:cNvPr id="34" name="Google Shape;34;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a:off x="-732996" y="7"/>
            <a:ext cx="7266640" cy="5159850"/>
            <a:chOff x="-732996" y="7"/>
            <a:chExt cx="7266640" cy="5159850"/>
          </a:xfrm>
        </p:grpSpPr>
        <p:sp>
          <p:nvSpPr>
            <p:cNvPr id="37" name="Google Shape;37;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 name="Google Shape;41;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2" name="Google Shape;42;p3"/>
          <p:cNvGrpSpPr/>
          <p:nvPr/>
        </p:nvGrpSpPr>
        <p:grpSpPr>
          <a:xfrm>
            <a:off x="-10" y="-2237114"/>
            <a:ext cx="9822707" cy="9720614"/>
            <a:chOff x="-10" y="-2237114"/>
            <a:chExt cx="9822707" cy="9720614"/>
          </a:xfrm>
        </p:grpSpPr>
        <p:sp>
          <p:nvSpPr>
            <p:cNvPr id="43" name="Google Shape;43;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flipH="1">
            <a:off x="-1344315" y="539496"/>
            <a:ext cx="3074607" cy="453954"/>
            <a:chOff x="5478797" y="847321"/>
            <a:chExt cx="3074607" cy="453954"/>
          </a:xfrm>
        </p:grpSpPr>
        <p:grpSp>
          <p:nvGrpSpPr>
            <p:cNvPr id="46" name="Google Shape;46;p3"/>
            <p:cNvGrpSpPr/>
            <p:nvPr/>
          </p:nvGrpSpPr>
          <p:grpSpPr>
            <a:xfrm flipH="1">
              <a:off x="5675409" y="922405"/>
              <a:ext cx="2877996" cy="223763"/>
              <a:chOff x="1687059" y="2012316"/>
              <a:chExt cx="3573375" cy="277863"/>
            </a:xfrm>
          </p:grpSpPr>
          <p:sp>
            <p:nvSpPr>
              <p:cNvPr id="47" name="Google Shape;47;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8" name="Google Shape;48;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3"/>
            <p:cNvGrpSpPr/>
            <p:nvPr/>
          </p:nvGrpSpPr>
          <p:grpSpPr>
            <a:xfrm flipH="1">
              <a:off x="5478797" y="1255615"/>
              <a:ext cx="3010303" cy="45661"/>
              <a:chOff x="1766900" y="2869225"/>
              <a:chExt cx="3737650" cy="56700"/>
            </a:xfrm>
          </p:grpSpPr>
          <p:cxnSp>
            <p:nvCxnSpPr>
              <p:cNvPr id="50" name="Google Shape;50;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1" name="Google Shape;51;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flipH="1">
              <a:off x="6072799" y="847321"/>
              <a:ext cx="2430997" cy="185534"/>
              <a:chOff x="1748547" y="1392116"/>
              <a:chExt cx="5911958" cy="451312"/>
            </a:xfrm>
          </p:grpSpPr>
          <p:sp>
            <p:nvSpPr>
              <p:cNvPr id="53" name="Google Shape;53;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54" name="Shape 454"/>
        <p:cNvGrpSpPr/>
        <p:nvPr/>
      </p:nvGrpSpPr>
      <p:grpSpPr>
        <a:xfrm>
          <a:off x="0" y="0"/>
          <a:ext cx="0" cy="0"/>
          <a:chOff x="0" y="0"/>
          <a:chExt cx="0" cy="0"/>
        </a:xfrm>
      </p:grpSpPr>
      <p:sp>
        <p:nvSpPr>
          <p:cNvPr id="455" name="Google Shape;45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7" name="Google Shape;45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58" name="Google Shape;458;p21"/>
          <p:cNvGrpSpPr/>
          <p:nvPr/>
        </p:nvGrpSpPr>
        <p:grpSpPr>
          <a:xfrm rot="10800000">
            <a:off x="-106737" y="-1645006"/>
            <a:ext cx="9548249" cy="7357518"/>
            <a:chOff x="-1311525" y="-1414418"/>
            <a:chExt cx="9548249" cy="7357518"/>
          </a:xfrm>
        </p:grpSpPr>
        <p:sp>
          <p:nvSpPr>
            <p:cNvPr id="459" name="Google Shape;45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1" name="Google Shape;46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1"/>
          <p:cNvGrpSpPr/>
          <p:nvPr/>
        </p:nvGrpSpPr>
        <p:grpSpPr>
          <a:xfrm rot="10800000">
            <a:off x="-1228535" y="-1130234"/>
            <a:ext cx="11726682" cy="8568910"/>
            <a:chOff x="-2306160" y="-3140581"/>
            <a:chExt cx="11726682" cy="8568910"/>
          </a:xfrm>
        </p:grpSpPr>
        <p:sp>
          <p:nvSpPr>
            <p:cNvPr id="463" name="Google Shape;46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66" name="Google Shape;466;p21"/>
          <p:cNvGrpSpPr/>
          <p:nvPr/>
        </p:nvGrpSpPr>
        <p:grpSpPr>
          <a:xfrm flipH="1" rot="10800000">
            <a:off x="-1315487" y="4349469"/>
            <a:ext cx="3296400" cy="703085"/>
            <a:chOff x="-12" y="3628590"/>
            <a:chExt cx="3296400" cy="703085"/>
          </a:xfrm>
        </p:grpSpPr>
        <p:grpSp>
          <p:nvGrpSpPr>
            <p:cNvPr id="467" name="Google Shape;467;p21"/>
            <p:cNvGrpSpPr/>
            <p:nvPr/>
          </p:nvGrpSpPr>
          <p:grpSpPr>
            <a:xfrm>
              <a:off x="854867" y="3996692"/>
              <a:ext cx="1567047" cy="45661"/>
              <a:chOff x="1754675" y="2661275"/>
              <a:chExt cx="1945675" cy="56700"/>
            </a:xfrm>
          </p:grpSpPr>
          <p:cxnSp>
            <p:nvCxnSpPr>
              <p:cNvPr id="468" name="Google Shape;46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69" name="Google Shape;46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1"/>
            <p:cNvGrpSpPr/>
            <p:nvPr/>
          </p:nvGrpSpPr>
          <p:grpSpPr>
            <a:xfrm>
              <a:off x="518420" y="4195487"/>
              <a:ext cx="1561280" cy="136187"/>
              <a:chOff x="1754675" y="2824000"/>
              <a:chExt cx="4728285" cy="412439"/>
            </a:xfrm>
          </p:grpSpPr>
          <p:sp>
            <p:nvSpPr>
              <p:cNvPr id="471" name="Google Shape;47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2" name="Google Shape;47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1"/>
            <p:cNvGrpSpPr/>
            <p:nvPr/>
          </p:nvGrpSpPr>
          <p:grpSpPr>
            <a:xfrm>
              <a:off x="226304" y="3764887"/>
              <a:ext cx="3070084" cy="102364"/>
              <a:chOff x="1779150" y="2604263"/>
              <a:chExt cx="3811875" cy="127113"/>
            </a:xfrm>
          </p:grpSpPr>
          <p:sp>
            <p:nvSpPr>
              <p:cNvPr id="474" name="Google Shape;47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75" name="Google Shape;47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1"/>
            <p:cNvGrpSpPr/>
            <p:nvPr/>
          </p:nvGrpSpPr>
          <p:grpSpPr>
            <a:xfrm>
              <a:off x="-12" y="3628590"/>
              <a:ext cx="3010303" cy="45661"/>
              <a:chOff x="1766900" y="2869225"/>
              <a:chExt cx="3737650" cy="56700"/>
            </a:xfrm>
          </p:grpSpPr>
          <p:cxnSp>
            <p:nvCxnSpPr>
              <p:cNvPr id="477" name="Google Shape;47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9" name="Google Shape;4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80" name="Shape 480"/>
        <p:cNvGrpSpPr/>
        <p:nvPr/>
      </p:nvGrpSpPr>
      <p:grpSpPr>
        <a:xfrm>
          <a:off x="0" y="0"/>
          <a:ext cx="0" cy="0"/>
          <a:chOff x="0" y="0"/>
          <a:chExt cx="0" cy="0"/>
        </a:xfrm>
      </p:grpSpPr>
      <p:grpSp>
        <p:nvGrpSpPr>
          <p:cNvPr id="481" name="Google Shape;481;p22"/>
          <p:cNvGrpSpPr/>
          <p:nvPr/>
        </p:nvGrpSpPr>
        <p:grpSpPr>
          <a:xfrm>
            <a:off x="-1123779" y="-1437185"/>
            <a:ext cx="12025151" cy="8843536"/>
            <a:chOff x="-1123779" y="-1437185"/>
            <a:chExt cx="12025151" cy="8843536"/>
          </a:xfrm>
        </p:grpSpPr>
        <p:sp>
          <p:nvSpPr>
            <p:cNvPr id="482" name="Google Shape;482;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6" name="Google Shape;486;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0" name="Google Shape;490;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1" name="Google Shape;491;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92" name="Google Shape;492;p22"/>
          <p:cNvGrpSpPr/>
          <p:nvPr/>
        </p:nvGrpSpPr>
        <p:grpSpPr>
          <a:xfrm flipH="1" rot="10800000">
            <a:off x="-1469087" y="4289940"/>
            <a:ext cx="3296400" cy="703085"/>
            <a:chOff x="-12" y="3628590"/>
            <a:chExt cx="3296400" cy="703085"/>
          </a:xfrm>
        </p:grpSpPr>
        <p:grpSp>
          <p:nvGrpSpPr>
            <p:cNvPr id="493" name="Google Shape;493;p22"/>
            <p:cNvGrpSpPr/>
            <p:nvPr/>
          </p:nvGrpSpPr>
          <p:grpSpPr>
            <a:xfrm>
              <a:off x="854867" y="3996692"/>
              <a:ext cx="1567047" cy="45661"/>
              <a:chOff x="1754675" y="2661275"/>
              <a:chExt cx="1945675" cy="56700"/>
            </a:xfrm>
          </p:grpSpPr>
          <p:cxnSp>
            <p:nvCxnSpPr>
              <p:cNvPr id="494" name="Google Shape;494;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95" name="Google Shape;495;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2"/>
            <p:cNvGrpSpPr/>
            <p:nvPr/>
          </p:nvGrpSpPr>
          <p:grpSpPr>
            <a:xfrm>
              <a:off x="518420" y="4195487"/>
              <a:ext cx="1561280" cy="136187"/>
              <a:chOff x="1754675" y="2824000"/>
              <a:chExt cx="4728285" cy="412439"/>
            </a:xfrm>
          </p:grpSpPr>
          <p:sp>
            <p:nvSpPr>
              <p:cNvPr id="497" name="Google Shape;497;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98" name="Google Shape;498;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2"/>
            <p:cNvGrpSpPr/>
            <p:nvPr/>
          </p:nvGrpSpPr>
          <p:grpSpPr>
            <a:xfrm>
              <a:off x="226304" y="3764887"/>
              <a:ext cx="3070084" cy="102364"/>
              <a:chOff x="1779150" y="2604263"/>
              <a:chExt cx="3811875" cy="127113"/>
            </a:xfrm>
          </p:grpSpPr>
          <p:sp>
            <p:nvSpPr>
              <p:cNvPr id="500" name="Google Shape;500;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1" name="Google Shape;501;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2"/>
            <p:cNvGrpSpPr/>
            <p:nvPr/>
          </p:nvGrpSpPr>
          <p:grpSpPr>
            <a:xfrm>
              <a:off x="-12" y="3628590"/>
              <a:ext cx="3010303" cy="45661"/>
              <a:chOff x="1766900" y="2869225"/>
              <a:chExt cx="3737650" cy="56700"/>
            </a:xfrm>
          </p:grpSpPr>
          <p:cxnSp>
            <p:nvCxnSpPr>
              <p:cNvPr id="503" name="Google Shape;503;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04" name="Google Shape;504;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22"/>
          <p:cNvGrpSpPr/>
          <p:nvPr/>
        </p:nvGrpSpPr>
        <p:grpSpPr>
          <a:xfrm>
            <a:off x="-592558" y="-10342"/>
            <a:ext cx="7481573" cy="5159023"/>
            <a:chOff x="-592558" y="-10342"/>
            <a:chExt cx="7481573" cy="5159023"/>
          </a:xfrm>
        </p:grpSpPr>
        <p:sp>
          <p:nvSpPr>
            <p:cNvPr id="506" name="Google Shape;506;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10" name="Shape 510"/>
        <p:cNvGrpSpPr/>
        <p:nvPr/>
      </p:nvGrpSpPr>
      <p:grpSpPr>
        <a:xfrm>
          <a:off x="0" y="0"/>
          <a:ext cx="0" cy="0"/>
          <a:chOff x="0" y="0"/>
          <a:chExt cx="0" cy="0"/>
        </a:xfrm>
      </p:grpSpPr>
      <p:sp>
        <p:nvSpPr>
          <p:cNvPr id="511" name="Google Shape;51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2" name="Google Shape;512;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3" name="Google Shape;513;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4" name="Google Shape;514;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5" name="Google Shape;515;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6" name="Google Shape;516;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7" name="Google Shape;517;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8" name="Google Shape;518;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9" name="Google Shape;519;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20" name="Google Shape;520;p23"/>
          <p:cNvGrpSpPr/>
          <p:nvPr/>
        </p:nvGrpSpPr>
        <p:grpSpPr>
          <a:xfrm>
            <a:off x="-1014025" y="-964868"/>
            <a:ext cx="10158024" cy="7826893"/>
            <a:chOff x="-1014025" y="-964868"/>
            <a:chExt cx="10158024" cy="7826893"/>
          </a:xfrm>
        </p:grpSpPr>
        <p:sp>
          <p:nvSpPr>
            <p:cNvPr id="521" name="Google Shape;521;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3"/>
          <p:cNvGrpSpPr/>
          <p:nvPr/>
        </p:nvGrpSpPr>
        <p:grpSpPr>
          <a:xfrm flipH="1">
            <a:off x="-2799911" y="4184068"/>
            <a:ext cx="3894036" cy="692436"/>
            <a:chOff x="5477439" y="1590790"/>
            <a:chExt cx="3894036" cy="692436"/>
          </a:xfrm>
        </p:grpSpPr>
        <p:grpSp>
          <p:nvGrpSpPr>
            <p:cNvPr id="524" name="Google Shape;524;p23"/>
            <p:cNvGrpSpPr/>
            <p:nvPr/>
          </p:nvGrpSpPr>
          <p:grpSpPr>
            <a:xfrm flipH="1">
              <a:off x="5803750" y="2180862"/>
              <a:ext cx="3070084" cy="102364"/>
              <a:chOff x="1779150" y="2604263"/>
              <a:chExt cx="3811875" cy="127113"/>
            </a:xfrm>
          </p:grpSpPr>
          <p:sp>
            <p:nvSpPr>
              <p:cNvPr id="525" name="Google Shape;525;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26" name="Google Shape;526;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3"/>
            <p:cNvGrpSpPr/>
            <p:nvPr/>
          </p:nvGrpSpPr>
          <p:grpSpPr>
            <a:xfrm flipH="1">
              <a:off x="5898325" y="1789205"/>
              <a:ext cx="1567047" cy="45661"/>
              <a:chOff x="1754675" y="2566652"/>
              <a:chExt cx="1945675" cy="56700"/>
            </a:xfrm>
          </p:grpSpPr>
          <p:cxnSp>
            <p:nvCxnSpPr>
              <p:cNvPr id="528" name="Google Shape;528;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29" name="Google Shape;529;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3"/>
            <p:cNvGrpSpPr/>
            <p:nvPr/>
          </p:nvGrpSpPr>
          <p:grpSpPr>
            <a:xfrm flipH="1">
              <a:off x="5477439" y="1987637"/>
              <a:ext cx="1561280" cy="136187"/>
              <a:chOff x="1754675" y="2824000"/>
              <a:chExt cx="4728285" cy="412439"/>
            </a:xfrm>
          </p:grpSpPr>
          <p:sp>
            <p:nvSpPr>
              <p:cNvPr id="531" name="Google Shape;531;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32" name="Google Shape;532;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3"/>
            <p:cNvGrpSpPr/>
            <p:nvPr/>
          </p:nvGrpSpPr>
          <p:grpSpPr>
            <a:xfrm flipH="1">
              <a:off x="6361172" y="1590790"/>
              <a:ext cx="3010303" cy="45661"/>
              <a:chOff x="631564" y="2679979"/>
              <a:chExt cx="3737650" cy="56700"/>
            </a:xfrm>
          </p:grpSpPr>
          <p:cxnSp>
            <p:nvCxnSpPr>
              <p:cNvPr id="534" name="Google Shape;534;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35" name="Google Shape;535;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3"/>
          <p:cNvGrpSpPr/>
          <p:nvPr/>
        </p:nvGrpSpPr>
        <p:grpSpPr>
          <a:xfrm>
            <a:off x="-2689610" y="-2478031"/>
            <a:ext cx="13399307" cy="8256735"/>
            <a:chOff x="-2689610" y="-2478031"/>
            <a:chExt cx="13399307" cy="8256735"/>
          </a:xfrm>
        </p:grpSpPr>
        <p:sp>
          <p:nvSpPr>
            <p:cNvPr id="538" name="Google Shape;538;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41" name="Shape 541"/>
        <p:cNvGrpSpPr/>
        <p:nvPr/>
      </p:nvGrpSpPr>
      <p:grpSpPr>
        <a:xfrm>
          <a:off x="0" y="0"/>
          <a:ext cx="0" cy="0"/>
          <a:chOff x="0" y="0"/>
          <a:chExt cx="0" cy="0"/>
        </a:xfrm>
      </p:grpSpPr>
      <p:sp>
        <p:nvSpPr>
          <p:cNvPr id="542" name="Google Shape;54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4" name="Google Shape;544;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6" name="Google Shape;546;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7" name="Google Shape;547;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8" name="Google Shape;548;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9" name="Google Shape;549;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0" name="Google Shape;550;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1" name="Google Shape;551;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2" name="Google Shape;552;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3" name="Google Shape;553;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4" name="Google Shape;554;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55" name="Google Shape;555;p24"/>
          <p:cNvGrpSpPr/>
          <p:nvPr/>
        </p:nvGrpSpPr>
        <p:grpSpPr>
          <a:xfrm>
            <a:off x="-1764035" y="-2478031"/>
            <a:ext cx="10908034" cy="9340057"/>
            <a:chOff x="-1764035" y="-2478031"/>
            <a:chExt cx="10908034" cy="9340057"/>
          </a:xfrm>
        </p:grpSpPr>
        <p:sp>
          <p:nvSpPr>
            <p:cNvPr id="556" name="Google Shape;556;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041939" y="144568"/>
            <a:ext cx="3894036" cy="692436"/>
            <a:chOff x="5477439" y="1590790"/>
            <a:chExt cx="3894036" cy="692436"/>
          </a:xfrm>
        </p:grpSpPr>
        <p:grpSp>
          <p:nvGrpSpPr>
            <p:cNvPr id="559" name="Google Shape;559;p24"/>
            <p:cNvGrpSpPr/>
            <p:nvPr/>
          </p:nvGrpSpPr>
          <p:grpSpPr>
            <a:xfrm flipH="1">
              <a:off x="5803750" y="2180862"/>
              <a:ext cx="3070084" cy="102364"/>
              <a:chOff x="1779150" y="2604263"/>
              <a:chExt cx="3811875" cy="127113"/>
            </a:xfrm>
          </p:grpSpPr>
          <p:sp>
            <p:nvSpPr>
              <p:cNvPr id="560" name="Google Shape;560;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61" name="Google Shape;561;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4"/>
            <p:cNvGrpSpPr/>
            <p:nvPr/>
          </p:nvGrpSpPr>
          <p:grpSpPr>
            <a:xfrm flipH="1">
              <a:off x="5898325" y="1789205"/>
              <a:ext cx="1567047" cy="45661"/>
              <a:chOff x="1754675" y="2566652"/>
              <a:chExt cx="1945675" cy="56700"/>
            </a:xfrm>
          </p:grpSpPr>
          <p:cxnSp>
            <p:nvCxnSpPr>
              <p:cNvPr id="563" name="Google Shape;563;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4"/>
            <p:cNvGrpSpPr/>
            <p:nvPr/>
          </p:nvGrpSpPr>
          <p:grpSpPr>
            <a:xfrm flipH="1">
              <a:off x="5477439" y="1987637"/>
              <a:ext cx="1561280" cy="136187"/>
              <a:chOff x="1754675" y="2824000"/>
              <a:chExt cx="4728285" cy="412439"/>
            </a:xfrm>
          </p:grpSpPr>
          <p:sp>
            <p:nvSpPr>
              <p:cNvPr id="566" name="Google Shape;566;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67" name="Google Shape;567;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4"/>
            <p:cNvGrpSpPr/>
            <p:nvPr/>
          </p:nvGrpSpPr>
          <p:grpSpPr>
            <a:xfrm flipH="1">
              <a:off x="6361172" y="1590790"/>
              <a:ext cx="3010303" cy="45661"/>
              <a:chOff x="631564" y="2679979"/>
              <a:chExt cx="3737650" cy="56700"/>
            </a:xfrm>
          </p:grpSpPr>
          <p:cxnSp>
            <p:nvCxnSpPr>
              <p:cNvPr id="569" name="Google Shape;569;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70" name="Google Shape;570;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1" name="Google Shape;571;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4"/>
          <p:cNvGrpSpPr/>
          <p:nvPr/>
        </p:nvGrpSpPr>
        <p:grpSpPr>
          <a:xfrm>
            <a:off x="-1205775" y="-700418"/>
            <a:ext cx="11406422" cy="6958608"/>
            <a:chOff x="-1205775" y="-700418"/>
            <a:chExt cx="11406422" cy="6958608"/>
          </a:xfrm>
        </p:grpSpPr>
        <p:sp>
          <p:nvSpPr>
            <p:cNvPr id="573" name="Google Shape;573;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6" name="Shape 576"/>
        <p:cNvGrpSpPr/>
        <p:nvPr/>
      </p:nvGrpSpPr>
      <p:grpSpPr>
        <a:xfrm>
          <a:off x="0" y="0"/>
          <a:ext cx="0" cy="0"/>
          <a:chOff x="0" y="0"/>
          <a:chExt cx="0" cy="0"/>
        </a:xfrm>
      </p:grpSpPr>
      <p:grpSp>
        <p:nvGrpSpPr>
          <p:cNvPr id="577" name="Google Shape;577;p25"/>
          <p:cNvGrpSpPr/>
          <p:nvPr/>
        </p:nvGrpSpPr>
        <p:grpSpPr>
          <a:xfrm>
            <a:off x="-810334" y="-1436216"/>
            <a:ext cx="10049270" cy="7866187"/>
            <a:chOff x="-810334" y="-1436216"/>
            <a:chExt cx="10049270" cy="7866187"/>
          </a:xfrm>
        </p:grpSpPr>
        <p:sp>
          <p:nvSpPr>
            <p:cNvPr id="578" name="Google Shape;578;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483963" y="343842"/>
            <a:ext cx="10364069" cy="4799653"/>
            <a:chOff x="-483963" y="343842"/>
            <a:chExt cx="10364069" cy="4799653"/>
          </a:xfrm>
        </p:grpSpPr>
        <p:sp>
          <p:nvSpPr>
            <p:cNvPr id="582" name="Google Shape;582;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7" name="Google Shape;587;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88" name="Google Shape;588;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9" name="Google Shape;589;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90" name="Google Shape;590;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91" name="Google Shape;591;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92" name="Google Shape;592;p25"/>
          <p:cNvGrpSpPr/>
          <p:nvPr/>
        </p:nvGrpSpPr>
        <p:grpSpPr>
          <a:xfrm>
            <a:off x="-955172" y="-1359417"/>
            <a:ext cx="11011936" cy="8170456"/>
            <a:chOff x="-955172" y="-1359417"/>
            <a:chExt cx="11011936" cy="8170456"/>
          </a:xfrm>
        </p:grpSpPr>
        <p:sp>
          <p:nvSpPr>
            <p:cNvPr id="593" name="Google Shape;593;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a:off x="-3334299" y="835002"/>
            <a:ext cx="14148600" cy="3523278"/>
            <a:chOff x="-3334299" y="835002"/>
            <a:chExt cx="14148600" cy="3523278"/>
          </a:xfrm>
        </p:grpSpPr>
        <p:grpSp>
          <p:nvGrpSpPr>
            <p:cNvPr id="598" name="Google Shape;598;p25"/>
            <p:cNvGrpSpPr/>
            <p:nvPr/>
          </p:nvGrpSpPr>
          <p:grpSpPr>
            <a:xfrm flipH="1">
              <a:off x="7517900" y="835002"/>
              <a:ext cx="3296400" cy="703085"/>
              <a:chOff x="-12" y="3628590"/>
              <a:chExt cx="3296400" cy="703085"/>
            </a:xfrm>
          </p:grpSpPr>
          <p:grpSp>
            <p:nvGrpSpPr>
              <p:cNvPr id="599" name="Google Shape;599;p25"/>
              <p:cNvGrpSpPr/>
              <p:nvPr/>
            </p:nvGrpSpPr>
            <p:grpSpPr>
              <a:xfrm>
                <a:off x="854867" y="3996692"/>
                <a:ext cx="1567047" cy="45661"/>
                <a:chOff x="1754675" y="2661275"/>
                <a:chExt cx="1945675" cy="56700"/>
              </a:xfrm>
            </p:grpSpPr>
            <p:cxnSp>
              <p:nvCxnSpPr>
                <p:cNvPr id="600" name="Google Shape;600;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01" name="Google Shape;601;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5"/>
              <p:cNvGrpSpPr/>
              <p:nvPr/>
            </p:nvGrpSpPr>
            <p:grpSpPr>
              <a:xfrm>
                <a:off x="518420" y="4195487"/>
                <a:ext cx="1561280" cy="136187"/>
                <a:chOff x="1754675" y="2824000"/>
                <a:chExt cx="4728285" cy="412439"/>
              </a:xfrm>
            </p:grpSpPr>
            <p:sp>
              <p:nvSpPr>
                <p:cNvPr id="603" name="Google Shape;603;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04" name="Google Shape;604;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226304" y="3764887"/>
                <a:ext cx="3070084" cy="102364"/>
                <a:chOff x="1779150" y="2604263"/>
                <a:chExt cx="3811875" cy="127113"/>
              </a:xfrm>
            </p:grpSpPr>
            <p:sp>
              <p:nvSpPr>
                <p:cNvPr id="606" name="Google Shape;606;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07" name="Google Shape;607;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5"/>
              <p:cNvGrpSpPr/>
              <p:nvPr/>
            </p:nvGrpSpPr>
            <p:grpSpPr>
              <a:xfrm>
                <a:off x="-12" y="3628590"/>
                <a:ext cx="3010303" cy="45661"/>
                <a:chOff x="1766900" y="2869225"/>
                <a:chExt cx="3737650" cy="56700"/>
              </a:xfrm>
            </p:grpSpPr>
            <p:cxnSp>
              <p:nvCxnSpPr>
                <p:cNvPr id="609" name="Google Shape;609;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10" name="Google Shape;610;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1" name="Google Shape;611;p25"/>
            <p:cNvGrpSpPr/>
            <p:nvPr/>
          </p:nvGrpSpPr>
          <p:grpSpPr>
            <a:xfrm flipH="1">
              <a:off x="-3334299" y="3816365"/>
              <a:ext cx="4555892" cy="541915"/>
              <a:chOff x="5950034" y="3380465"/>
              <a:chExt cx="4555892" cy="541915"/>
            </a:xfrm>
          </p:grpSpPr>
          <p:grpSp>
            <p:nvGrpSpPr>
              <p:cNvPr id="612" name="Google Shape;612;p25"/>
              <p:cNvGrpSpPr/>
              <p:nvPr/>
            </p:nvGrpSpPr>
            <p:grpSpPr>
              <a:xfrm rot="10800000">
                <a:off x="5950034" y="3380473"/>
                <a:ext cx="2877996" cy="223763"/>
                <a:chOff x="1748550" y="2064750"/>
                <a:chExt cx="3573375" cy="277863"/>
              </a:xfrm>
            </p:grpSpPr>
            <p:sp>
              <p:nvSpPr>
                <p:cNvPr id="613" name="Google Shape;613;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14" name="Google Shape;614;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5"/>
              <p:cNvGrpSpPr/>
              <p:nvPr/>
            </p:nvGrpSpPr>
            <p:grpSpPr>
              <a:xfrm rot="10800000">
                <a:off x="6396949" y="3536010"/>
                <a:ext cx="2430997" cy="185534"/>
                <a:chOff x="1748547" y="1392116"/>
                <a:chExt cx="5911958" cy="451312"/>
              </a:xfrm>
            </p:grpSpPr>
            <p:sp>
              <p:nvSpPr>
                <p:cNvPr id="616" name="Google Shape;616;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17" name="Google Shape;617;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5"/>
              <p:cNvGrpSpPr/>
              <p:nvPr/>
            </p:nvGrpSpPr>
            <p:grpSpPr>
              <a:xfrm rot="10800000">
                <a:off x="6906834" y="3876719"/>
                <a:ext cx="3140396" cy="45661"/>
                <a:chOff x="234768" y="1449263"/>
                <a:chExt cx="3899175" cy="56700"/>
              </a:xfrm>
            </p:grpSpPr>
            <p:cxnSp>
              <p:nvCxnSpPr>
                <p:cNvPr id="619" name="Google Shape;619;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5"/>
              <p:cNvGrpSpPr/>
              <p:nvPr/>
            </p:nvGrpSpPr>
            <p:grpSpPr>
              <a:xfrm flipH="1">
                <a:off x="7495622" y="3380465"/>
                <a:ext cx="3010303" cy="45661"/>
                <a:chOff x="1766900" y="2869225"/>
                <a:chExt cx="3737650" cy="56700"/>
              </a:xfrm>
            </p:grpSpPr>
            <p:cxnSp>
              <p:nvCxnSpPr>
                <p:cNvPr id="622" name="Google Shape;622;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3" name="Google Shape;623;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24" name="Google Shape;62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25" name="Shape 625"/>
        <p:cNvGrpSpPr/>
        <p:nvPr/>
      </p:nvGrpSpPr>
      <p:grpSpPr>
        <a:xfrm>
          <a:off x="0" y="0"/>
          <a:ext cx="0" cy="0"/>
          <a:chOff x="0" y="0"/>
          <a:chExt cx="0" cy="0"/>
        </a:xfrm>
      </p:grpSpPr>
      <p:grpSp>
        <p:nvGrpSpPr>
          <p:cNvPr id="626" name="Google Shape;626;p26"/>
          <p:cNvGrpSpPr/>
          <p:nvPr/>
        </p:nvGrpSpPr>
        <p:grpSpPr>
          <a:xfrm flipH="1">
            <a:off x="-254387" y="-883043"/>
            <a:ext cx="10284849" cy="7556893"/>
            <a:chOff x="-1900475" y="-883043"/>
            <a:chExt cx="10284849" cy="7556893"/>
          </a:xfrm>
        </p:grpSpPr>
        <p:sp>
          <p:nvSpPr>
            <p:cNvPr id="627" name="Google Shape;627;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28" name="Google Shape;628;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29" name="Google Shape;629;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30" name="Google Shape;630;p26"/>
          <p:cNvGrpSpPr/>
          <p:nvPr/>
        </p:nvGrpSpPr>
        <p:grpSpPr>
          <a:xfrm>
            <a:off x="-1129385" y="-2478031"/>
            <a:ext cx="12010982" cy="8673260"/>
            <a:chOff x="-1129385" y="-2478031"/>
            <a:chExt cx="12010982" cy="8673260"/>
          </a:xfrm>
        </p:grpSpPr>
        <p:sp>
          <p:nvSpPr>
            <p:cNvPr id="631" name="Google Shape;631;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32" name="Google Shape;632;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33" name="Google Shape;633;p26"/>
          <p:cNvGrpSpPr/>
          <p:nvPr/>
        </p:nvGrpSpPr>
        <p:grpSpPr>
          <a:xfrm>
            <a:off x="-1765037" y="118040"/>
            <a:ext cx="3296400" cy="703085"/>
            <a:chOff x="-12" y="3628590"/>
            <a:chExt cx="3296400" cy="703085"/>
          </a:xfrm>
        </p:grpSpPr>
        <p:grpSp>
          <p:nvGrpSpPr>
            <p:cNvPr id="634" name="Google Shape;634;p26"/>
            <p:cNvGrpSpPr/>
            <p:nvPr/>
          </p:nvGrpSpPr>
          <p:grpSpPr>
            <a:xfrm>
              <a:off x="854867" y="3996692"/>
              <a:ext cx="1567047" cy="45661"/>
              <a:chOff x="1754675" y="2661275"/>
              <a:chExt cx="1945675" cy="56700"/>
            </a:xfrm>
          </p:grpSpPr>
          <p:cxnSp>
            <p:nvCxnSpPr>
              <p:cNvPr id="635" name="Google Shape;635;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6"/>
            <p:cNvGrpSpPr/>
            <p:nvPr/>
          </p:nvGrpSpPr>
          <p:grpSpPr>
            <a:xfrm>
              <a:off x="518420" y="4195487"/>
              <a:ext cx="1561280" cy="136187"/>
              <a:chOff x="1754675" y="2824000"/>
              <a:chExt cx="4728285" cy="412439"/>
            </a:xfrm>
          </p:grpSpPr>
          <p:sp>
            <p:nvSpPr>
              <p:cNvPr id="638" name="Google Shape;638;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6"/>
            <p:cNvGrpSpPr/>
            <p:nvPr/>
          </p:nvGrpSpPr>
          <p:grpSpPr>
            <a:xfrm>
              <a:off x="226304" y="3764887"/>
              <a:ext cx="3070084" cy="102364"/>
              <a:chOff x="1779150" y="2604263"/>
              <a:chExt cx="3811875" cy="127113"/>
            </a:xfrm>
          </p:grpSpPr>
          <p:sp>
            <p:nvSpPr>
              <p:cNvPr id="641" name="Google Shape;641;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42" name="Google Shape;642;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6"/>
            <p:cNvGrpSpPr/>
            <p:nvPr/>
          </p:nvGrpSpPr>
          <p:grpSpPr>
            <a:xfrm>
              <a:off x="-12" y="3628590"/>
              <a:ext cx="3010303" cy="45661"/>
              <a:chOff x="1766900" y="2869225"/>
              <a:chExt cx="3737650" cy="56700"/>
            </a:xfrm>
          </p:grpSpPr>
          <p:cxnSp>
            <p:nvCxnSpPr>
              <p:cNvPr id="644" name="Google Shape;644;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5" name="Google Shape;645;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6" name="Google Shape;646;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47" name="Google Shape;647;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8" name="Google Shape;648;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49" name="Google Shape;649;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0" name="Google Shape;650;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1" name="Google Shape;651;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2" name="Google Shape;652;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3" name="Google Shape;653;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4" name="Google Shape;654;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5" name="Google Shape;655;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6" name="Google Shape;65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57" name="Shape 657"/>
        <p:cNvGrpSpPr/>
        <p:nvPr/>
      </p:nvGrpSpPr>
      <p:grpSpPr>
        <a:xfrm>
          <a:off x="0" y="0"/>
          <a:ext cx="0" cy="0"/>
          <a:chOff x="0" y="0"/>
          <a:chExt cx="0" cy="0"/>
        </a:xfrm>
      </p:grpSpPr>
      <p:sp>
        <p:nvSpPr>
          <p:cNvPr id="658" name="Google Shape;65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9" name="Google Shape;659;p27"/>
          <p:cNvGrpSpPr/>
          <p:nvPr/>
        </p:nvGrpSpPr>
        <p:grpSpPr>
          <a:xfrm flipH="1" rot="10800000">
            <a:off x="7632084" y="158865"/>
            <a:ext cx="3010303" cy="380635"/>
            <a:chOff x="5446772" y="1743190"/>
            <a:chExt cx="3010303" cy="380635"/>
          </a:xfrm>
        </p:grpSpPr>
        <p:grpSp>
          <p:nvGrpSpPr>
            <p:cNvPr id="660" name="Google Shape;660;p27"/>
            <p:cNvGrpSpPr/>
            <p:nvPr/>
          </p:nvGrpSpPr>
          <p:grpSpPr>
            <a:xfrm flipH="1">
              <a:off x="5898325" y="1865405"/>
              <a:ext cx="1567047" cy="45661"/>
              <a:chOff x="1754675" y="2661275"/>
              <a:chExt cx="1945675" cy="56700"/>
            </a:xfrm>
          </p:grpSpPr>
          <p:cxnSp>
            <p:nvCxnSpPr>
              <p:cNvPr id="661" name="Google Shape;661;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62" name="Google Shape;662;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flipH="1">
              <a:off x="5477439" y="1987637"/>
              <a:ext cx="1561280" cy="136187"/>
              <a:chOff x="1754675" y="2824000"/>
              <a:chExt cx="4728285" cy="412439"/>
            </a:xfrm>
          </p:grpSpPr>
          <p:sp>
            <p:nvSpPr>
              <p:cNvPr id="664" name="Google Shape;664;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5" name="Google Shape;665;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7"/>
            <p:cNvGrpSpPr/>
            <p:nvPr/>
          </p:nvGrpSpPr>
          <p:grpSpPr>
            <a:xfrm flipH="1">
              <a:off x="5446772" y="1743190"/>
              <a:ext cx="3010303" cy="45661"/>
              <a:chOff x="1766900" y="2869225"/>
              <a:chExt cx="3737650" cy="56700"/>
            </a:xfrm>
          </p:grpSpPr>
          <p:cxnSp>
            <p:nvCxnSpPr>
              <p:cNvPr id="667" name="Google Shape;667;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8" name="Google Shape;668;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27"/>
          <p:cNvGrpSpPr/>
          <p:nvPr/>
        </p:nvGrpSpPr>
        <p:grpSpPr>
          <a:xfrm>
            <a:off x="-201828" y="-265593"/>
            <a:ext cx="9294978" cy="6913322"/>
            <a:chOff x="-201828" y="-265593"/>
            <a:chExt cx="9294978" cy="6913322"/>
          </a:xfrm>
        </p:grpSpPr>
        <p:sp>
          <p:nvSpPr>
            <p:cNvPr id="670" name="Google Shape;670;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75" name="Shape 675"/>
        <p:cNvGrpSpPr/>
        <p:nvPr/>
      </p:nvGrpSpPr>
      <p:grpSpPr>
        <a:xfrm>
          <a:off x="0" y="0"/>
          <a:ext cx="0" cy="0"/>
          <a:chOff x="0" y="0"/>
          <a:chExt cx="0" cy="0"/>
        </a:xfrm>
      </p:grpSpPr>
      <p:grpSp>
        <p:nvGrpSpPr>
          <p:cNvPr id="676" name="Google Shape;676;p28"/>
          <p:cNvGrpSpPr/>
          <p:nvPr/>
        </p:nvGrpSpPr>
        <p:grpSpPr>
          <a:xfrm>
            <a:off x="-1199871" y="-1359417"/>
            <a:ext cx="10183874" cy="7869675"/>
            <a:chOff x="-1199871" y="-1359417"/>
            <a:chExt cx="10183874" cy="7869675"/>
          </a:xfrm>
        </p:grpSpPr>
        <p:grpSp>
          <p:nvGrpSpPr>
            <p:cNvPr id="677" name="Google Shape;677;p28"/>
            <p:cNvGrpSpPr/>
            <p:nvPr/>
          </p:nvGrpSpPr>
          <p:grpSpPr>
            <a:xfrm>
              <a:off x="-955172" y="-1359417"/>
              <a:ext cx="9939175" cy="7789388"/>
              <a:chOff x="-955172" y="-1359417"/>
              <a:chExt cx="9939175" cy="7789388"/>
            </a:xfrm>
          </p:grpSpPr>
          <p:sp>
            <p:nvSpPr>
              <p:cNvPr id="678" name="Google Shape;678;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28"/>
          <p:cNvGrpSpPr/>
          <p:nvPr/>
        </p:nvGrpSpPr>
        <p:grpSpPr>
          <a:xfrm flipH="1" rot="10800000">
            <a:off x="-1576500" y="4252465"/>
            <a:ext cx="3296400" cy="703085"/>
            <a:chOff x="-12" y="3628590"/>
            <a:chExt cx="3296400" cy="703085"/>
          </a:xfrm>
        </p:grpSpPr>
        <p:grpSp>
          <p:nvGrpSpPr>
            <p:cNvPr id="683" name="Google Shape;683;p28"/>
            <p:cNvGrpSpPr/>
            <p:nvPr/>
          </p:nvGrpSpPr>
          <p:grpSpPr>
            <a:xfrm>
              <a:off x="854867" y="3996692"/>
              <a:ext cx="1567047" cy="45661"/>
              <a:chOff x="1754675" y="2661275"/>
              <a:chExt cx="1945675" cy="56700"/>
            </a:xfrm>
          </p:grpSpPr>
          <p:cxnSp>
            <p:nvCxnSpPr>
              <p:cNvPr id="684" name="Google Shape;684;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85" name="Google Shape;685;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8"/>
            <p:cNvGrpSpPr/>
            <p:nvPr/>
          </p:nvGrpSpPr>
          <p:grpSpPr>
            <a:xfrm>
              <a:off x="518420" y="4195487"/>
              <a:ext cx="1561280" cy="136187"/>
              <a:chOff x="1754675" y="2824000"/>
              <a:chExt cx="4728285" cy="412439"/>
            </a:xfrm>
          </p:grpSpPr>
          <p:sp>
            <p:nvSpPr>
              <p:cNvPr id="687" name="Google Shape;687;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8" name="Google Shape;688;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8"/>
            <p:cNvGrpSpPr/>
            <p:nvPr/>
          </p:nvGrpSpPr>
          <p:grpSpPr>
            <a:xfrm>
              <a:off x="226304" y="3764887"/>
              <a:ext cx="3070084" cy="102364"/>
              <a:chOff x="1779150" y="2604263"/>
              <a:chExt cx="3811875" cy="127113"/>
            </a:xfrm>
          </p:grpSpPr>
          <p:sp>
            <p:nvSpPr>
              <p:cNvPr id="690" name="Google Shape;690;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91" name="Google Shape;691;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28"/>
            <p:cNvGrpSpPr/>
            <p:nvPr/>
          </p:nvGrpSpPr>
          <p:grpSpPr>
            <a:xfrm>
              <a:off x="-12" y="3628590"/>
              <a:ext cx="3010303" cy="45661"/>
              <a:chOff x="1766900" y="2869225"/>
              <a:chExt cx="3737650" cy="56700"/>
            </a:xfrm>
          </p:grpSpPr>
          <p:cxnSp>
            <p:nvCxnSpPr>
              <p:cNvPr id="693" name="Google Shape;693;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94" name="Google Shape;694;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5" name="Google Shape;69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6" name="Google Shape;696;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98" name="Shape 698"/>
        <p:cNvGrpSpPr/>
        <p:nvPr/>
      </p:nvGrpSpPr>
      <p:grpSpPr>
        <a:xfrm>
          <a:off x="0" y="0"/>
          <a:ext cx="0" cy="0"/>
          <a:chOff x="0" y="0"/>
          <a:chExt cx="0" cy="0"/>
        </a:xfrm>
      </p:grpSpPr>
      <p:sp>
        <p:nvSpPr>
          <p:cNvPr id="699" name="Google Shape;69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0" name="Google Shape;700;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1690350" y="187965"/>
            <a:ext cx="3296400" cy="703085"/>
            <a:chOff x="-12" y="3628590"/>
            <a:chExt cx="3296400" cy="703085"/>
          </a:xfrm>
        </p:grpSpPr>
        <p:grpSp>
          <p:nvGrpSpPr>
            <p:cNvPr id="703" name="Google Shape;703;p29"/>
            <p:cNvGrpSpPr/>
            <p:nvPr/>
          </p:nvGrpSpPr>
          <p:grpSpPr>
            <a:xfrm>
              <a:off x="854867" y="3996692"/>
              <a:ext cx="1567047" cy="45661"/>
              <a:chOff x="1754675" y="2661275"/>
              <a:chExt cx="1945675" cy="56700"/>
            </a:xfrm>
          </p:grpSpPr>
          <p:cxnSp>
            <p:nvCxnSpPr>
              <p:cNvPr id="704" name="Google Shape;704;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05" name="Google Shape;705;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9"/>
            <p:cNvGrpSpPr/>
            <p:nvPr/>
          </p:nvGrpSpPr>
          <p:grpSpPr>
            <a:xfrm>
              <a:off x="518420" y="4195487"/>
              <a:ext cx="1561280" cy="136187"/>
              <a:chOff x="1754675" y="2824000"/>
              <a:chExt cx="4728285" cy="412439"/>
            </a:xfrm>
          </p:grpSpPr>
          <p:sp>
            <p:nvSpPr>
              <p:cNvPr id="707" name="Google Shape;707;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08" name="Google Shape;708;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9"/>
            <p:cNvGrpSpPr/>
            <p:nvPr/>
          </p:nvGrpSpPr>
          <p:grpSpPr>
            <a:xfrm>
              <a:off x="226304" y="3764887"/>
              <a:ext cx="3070084" cy="102364"/>
              <a:chOff x="1779150" y="2604263"/>
              <a:chExt cx="3811875" cy="127113"/>
            </a:xfrm>
          </p:grpSpPr>
          <p:sp>
            <p:nvSpPr>
              <p:cNvPr id="710" name="Google Shape;710;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11" name="Google Shape;711;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9"/>
            <p:cNvGrpSpPr/>
            <p:nvPr/>
          </p:nvGrpSpPr>
          <p:grpSpPr>
            <a:xfrm>
              <a:off x="-12" y="3628590"/>
              <a:ext cx="3010303" cy="45661"/>
              <a:chOff x="1766900" y="2869225"/>
              <a:chExt cx="3737650" cy="56700"/>
            </a:xfrm>
          </p:grpSpPr>
          <p:cxnSp>
            <p:nvCxnSpPr>
              <p:cNvPr id="713" name="Google Shape;713;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29"/>
          <p:cNvGrpSpPr/>
          <p:nvPr/>
        </p:nvGrpSpPr>
        <p:grpSpPr>
          <a:xfrm>
            <a:off x="-2028096" y="-665229"/>
            <a:ext cx="5371751" cy="7430144"/>
            <a:chOff x="-2028096" y="-665229"/>
            <a:chExt cx="5371751" cy="7430144"/>
          </a:xfrm>
        </p:grpSpPr>
        <p:sp>
          <p:nvSpPr>
            <p:cNvPr id="716" name="Google Shape;716;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9" name="Shape 719"/>
        <p:cNvGrpSpPr/>
        <p:nvPr/>
      </p:nvGrpSpPr>
      <p:grpSpPr>
        <a:xfrm>
          <a:off x="0" y="0"/>
          <a:ext cx="0" cy="0"/>
          <a:chOff x="0" y="0"/>
          <a:chExt cx="0" cy="0"/>
        </a:xfrm>
      </p:grpSpPr>
      <p:grpSp>
        <p:nvGrpSpPr>
          <p:cNvPr id="720" name="Google Shape;720;p30"/>
          <p:cNvGrpSpPr/>
          <p:nvPr/>
        </p:nvGrpSpPr>
        <p:grpSpPr>
          <a:xfrm>
            <a:off x="-1206796" y="-728442"/>
            <a:ext cx="11075673" cy="7393347"/>
            <a:chOff x="-1206796" y="-728442"/>
            <a:chExt cx="11075673" cy="7393347"/>
          </a:xfrm>
        </p:grpSpPr>
        <p:sp>
          <p:nvSpPr>
            <p:cNvPr id="721" name="Google Shape;721;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30"/>
          <p:cNvGrpSpPr/>
          <p:nvPr/>
        </p:nvGrpSpPr>
        <p:grpSpPr>
          <a:xfrm>
            <a:off x="-460988" y="5"/>
            <a:ext cx="8180159" cy="5143491"/>
            <a:chOff x="-460988" y="5"/>
            <a:chExt cx="8180159" cy="5143491"/>
          </a:xfrm>
        </p:grpSpPr>
        <p:sp>
          <p:nvSpPr>
            <p:cNvPr id="725" name="Google Shape;725;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0"/>
            <p:cNvGrpSpPr/>
            <p:nvPr/>
          </p:nvGrpSpPr>
          <p:grpSpPr>
            <a:xfrm>
              <a:off x="-460988" y="447730"/>
              <a:ext cx="7721994" cy="4695766"/>
              <a:chOff x="-460988" y="447730"/>
              <a:chExt cx="7721994" cy="4695766"/>
            </a:xfrm>
          </p:grpSpPr>
          <p:sp>
            <p:nvSpPr>
              <p:cNvPr id="727" name="Google Shape;727;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0"/>
              <p:cNvGrpSpPr/>
              <p:nvPr/>
            </p:nvGrpSpPr>
            <p:grpSpPr>
              <a:xfrm>
                <a:off x="117004" y="4911501"/>
                <a:ext cx="7144003" cy="231995"/>
                <a:chOff x="117004" y="4911501"/>
                <a:chExt cx="7144003" cy="231995"/>
              </a:xfrm>
            </p:grpSpPr>
            <p:sp>
              <p:nvSpPr>
                <p:cNvPr id="729" name="Google Shape;729;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31" name="Google Shape;731;p30"/>
          <p:cNvGrpSpPr/>
          <p:nvPr/>
        </p:nvGrpSpPr>
        <p:grpSpPr>
          <a:xfrm>
            <a:off x="-1206808" y="-1311142"/>
            <a:ext cx="12598531" cy="8806268"/>
            <a:chOff x="-1206808" y="-1311142"/>
            <a:chExt cx="12598531" cy="8806268"/>
          </a:xfrm>
        </p:grpSpPr>
        <p:sp>
          <p:nvSpPr>
            <p:cNvPr id="732" name="Google Shape;732;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8" name="Google Shape;738;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739" name="Google Shape;73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4"/>
          <p:cNvGrpSpPr/>
          <p:nvPr/>
        </p:nvGrpSpPr>
        <p:grpSpPr>
          <a:xfrm>
            <a:off x="7852085" y="4186321"/>
            <a:ext cx="3074607" cy="453954"/>
            <a:chOff x="5478797" y="847321"/>
            <a:chExt cx="3074607" cy="453954"/>
          </a:xfrm>
        </p:grpSpPr>
        <p:grpSp>
          <p:nvGrpSpPr>
            <p:cNvPr id="58" name="Google Shape;58;p4"/>
            <p:cNvGrpSpPr/>
            <p:nvPr/>
          </p:nvGrpSpPr>
          <p:grpSpPr>
            <a:xfrm flipH="1">
              <a:off x="5675409" y="922405"/>
              <a:ext cx="2877996" cy="223763"/>
              <a:chOff x="1687059" y="2012316"/>
              <a:chExt cx="3573375" cy="277863"/>
            </a:xfrm>
          </p:grpSpPr>
          <p:sp>
            <p:nvSpPr>
              <p:cNvPr id="59" name="Google Shape;59;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6072799" y="847321"/>
              <a:ext cx="2430997" cy="185534"/>
              <a:chOff x="1748547" y="1392116"/>
              <a:chExt cx="5911958" cy="451312"/>
            </a:xfrm>
          </p:grpSpPr>
          <p:sp>
            <p:nvSpPr>
              <p:cNvPr id="62" name="Google Shape;62;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3" name="Google Shape;63;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flipH="1">
              <a:off x="5478797" y="1255615"/>
              <a:ext cx="3010303" cy="45661"/>
              <a:chOff x="1766900" y="2869225"/>
              <a:chExt cx="3737650" cy="56700"/>
            </a:xfrm>
          </p:grpSpPr>
          <p:cxnSp>
            <p:nvCxnSpPr>
              <p:cNvPr id="65" name="Google Shape;65;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 name="Google Shape;66;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4"/>
          <p:cNvGrpSpPr/>
          <p:nvPr/>
        </p:nvGrpSpPr>
        <p:grpSpPr>
          <a:xfrm>
            <a:off x="-522276" y="-1302097"/>
            <a:ext cx="7191391" cy="7853482"/>
            <a:chOff x="-522276" y="-1302097"/>
            <a:chExt cx="7191391" cy="7853482"/>
          </a:xfrm>
        </p:grpSpPr>
        <p:sp>
          <p:nvSpPr>
            <p:cNvPr id="68" name="Google Shape;68;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72" name="Google Shape;72;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4"/>
          <p:cNvGrpSpPr/>
          <p:nvPr/>
        </p:nvGrpSpPr>
        <p:grpSpPr>
          <a:xfrm>
            <a:off x="4132575" y="4716825"/>
            <a:ext cx="5724316" cy="2084515"/>
            <a:chOff x="4132575" y="4716825"/>
            <a:chExt cx="5724316" cy="2084515"/>
          </a:xfrm>
        </p:grpSpPr>
        <p:sp>
          <p:nvSpPr>
            <p:cNvPr id="74" name="Google Shape;74;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40" name="Shape 740"/>
        <p:cNvGrpSpPr/>
        <p:nvPr/>
      </p:nvGrpSpPr>
      <p:grpSpPr>
        <a:xfrm>
          <a:off x="0" y="0"/>
          <a:ext cx="0" cy="0"/>
          <a:chOff x="0" y="0"/>
          <a:chExt cx="0" cy="0"/>
        </a:xfrm>
      </p:grpSpPr>
      <p:grpSp>
        <p:nvGrpSpPr>
          <p:cNvPr id="741" name="Google Shape;741;p31"/>
          <p:cNvGrpSpPr/>
          <p:nvPr/>
        </p:nvGrpSpPr>
        <p:grpSpPr>
          <a:xfrm rot="10800000">
            <a:off x="-1889528" y="158865"/>
            <a:ext cx="3010303" cy="380635"/>
            <a:chOff x="5446772" y="1743190"/>
            <a:chExt cx="3010303" cy="380635"/>
          </a:xfrm>
        </p:grpSpPr>
        <p:grpSp>
          <p:nvGrpSpPr>
            <p:cNvPr id="742" name="Google Shape;742;p31"/>
            <p:cNvGrpSpPr/>
            <p:nvPr/>
          </p:nvGrpSpPr>
          <p:grpSpPr>
            <a:xfrm flipH="1">
              <a:off x="5898325" y="1865405"/>
              <a:ext cx="1567047" cy="45661"/>
              <a:chOff x="1754675" y="2661275"/>
              <a:chExt cx="1945675" cy="56700"/>
            </a:xfrm>
          </p:grpSpPr>
          <p:cxnSp>
            <p:nvCxnSpPr>
              <p:cNvPr id="743" name="Google Shape;74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44" name="Google Shape;74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1"/>
            <p:cNvGrpSpPr/>
            <p:nvPr/>
          </p:nvGrpSpPr>
          <p:grpSpPr>
            <a:xfrm flipH="1">
              <a:off x="5477439" y="1987637"/>
              <a:ext cx="1561280" cy="136187"/>
              <a:chOff x="1754675" y="2824000"/>
              <a:chExt cx="4728285" cy="412439"/>
            </a:xfrm>
          </p:grpSpPr>
          <p:sp>
            <p:nvSpPr>
              <p:cNvPr id="746" name="Google Shape;74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47" name="Google Shape;74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1"/>
            <p:cNvGrpSpPr/>
            <p:nvPr/>
          </p:nvGrpSpPr>
          <p:grpSpPr>
            <a:xfrm flipH="1">
              <a:off x="5446772" y="1743190"/>
              <a:ext cx="3010303" cy="45661"/>
              <a:chOff x="1766900" y="2869225"/>
              <a:chExt cx="3737650" cy="56700"/>
            </a:xfrm>
          </p:grpSpPr>
          <p:cxnSp>
            <p:nvCxnSpPr>
              <p:cNvPr id="749" name="Google Shape;74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50" name="Google Shape;75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1" name="Google Shape;751;p31"/>
          <p:cNvGrpSpPr/>
          <p:nvPr/>
        </p:nvGrpSpPr>
        <p:grpSpPr>
          <a:xfrm flipH="1">
            <a:off x="1347409" y="-265593"/>
            <a:ext cx="9294978" cy="6913322"/>
            <a:chOff x="-201828" y="-265593"/>
            <a:chExt cx="9294978" cy="6913322"/>
          </a:xfrm>
        </p:grpSpPr>
        <p:sp>
          <p:nvSpPr>
            <p:cNvPr id="752" name="Google Shape;75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57" name="Shape 757"/>
        <p:cNvGrpSpPr/>
        <p:nvPr/>
      </p:nvGrpSpPr>
      <p:grpSpPr>
        <a:xfrm>
          <a:off x="0" y="0"/>
          <a:ext cx="0" cy="0"/>
          <a:chOff x="0" y="0"/>
          <a:chExt cx="0" cy="0"/>
        </a:xfrm>
      </p:grpSpPr>
      <p:grpSp>
        <p:nvGrpSpPr>
          <p:cNvPr id="758" name="Google Shape;758;p32"/>
          <p:cNvGrpSpPr/>
          <p:nvPr/>
        </p:nvGrpSpPr>
        <p:grpSpPr>
          <a:xfrm flipH="1">
            <a:off x="-2028096" y="-1770656"/>
            <a:ext cx="4007050" cy="2363739"/>
            <a:chOff x="6549401" y="-1824231"/>
            <a:chExt cx="4007050" cy="2363739"/>
          </a:xfrm>
        </p:grpSpPr>
        <p:sp>
          <p:nvSpPr>
            <p:cNvPr id="759" name="Google Shape;759;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2"/>
          <p:cNvGrpSpPr/>
          <p:nvPr/>
        </p:nvGrpSpPr>
        <p:grpSpPr>
          <a:xfrm flipH="1">
            <a:off x="7391104" y="241540"/>
            <a:ext cx="3296400" cy="703085"/>
            <a:chOff x="-12" y="3628590"/>
            <a:chExt cx="3296400" cy="703085"/>
          </a:xfrm>
        </p:grpSpPr>
        <p:grpSp>
          <p:nvGrpSpPr>
            <p:cNvPr id="762" name="Google Shape;762;p32"/>
            <p:cNvGrpSpPr/>
            <p:nvPr/>
          </p:nvGrpSpPr>
          <p:grpSpPr>
            <a:xfrm>
              <a:off x="854867" y="3996692"/>
              <a:ext cx="1567047" cy="45661"/>
              <a:chOff x="1754675" y="2661275"/>
              <a:chExt cx="1945675" cy="56700"/>
            </a:xfrm>
          </p:grpSpPr>
          <p:cxnSp>
            <p:nvCxnSpPr>
              <p:cNvPr id="763" name="Google Shape;763;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64" name="Google Shape;764;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2"/>
            <p:cNvGrpSpPr/>
            <p:nvPr/>
          </p:nvGrpSpPr>
          <p:grpSpPr>
            <a:xfrm>
              <a:off x="518420" y="4195487"/>
              <a:ext cx="1561280" cy="136187"/>
              <a:chOff x="1754675" y="2824000"/>
              <a:chExt cx="4728285" cy="412439"/>
            </a:xfrm>
          </p:grpSpPr>
          <p:sp>
            <p:nvSpPr>
              <p:cNvPr id="766" name="Google Shape;766;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7" name="Google Shape;767;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2"/>
            <p:cNvGrpSpPr/>
            <p:nvPr/>
          </p:nvGrpSpPr>
          <p:grpSpPr>
            <a:xfrm>
              <a:off x="226304" y="3764887"/>
              <a:ext cx="3070084" cy="102364"/>
              <a:chOff x="1779150" y="2604263"/>
              <a:chExt cx="3811875" cy="127113"/>
            </a:xfrm>
          </p:grpSpPr>
          <p:sp>
            <p:nvSpPr>
              <p:cNvPr id="769" name="Google Shape;769;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0" name="Google Shape;770;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2"/>
            <p:cNvGrpSpPr/>
            <p:nvPr/>
          </p:nvGrpSpPr>
          <p:grpSpPr>
            <a:xfrm>
              <a:off x="-12" y="3628590"/>
              <a:ext cx="3010303" cy="45661"/>
              <a:chOff x="1766900" y="2869225"/>
              <a:chExt cx="3737650" cy="56700"/>
            </a:xfrm>
          </p:grpSpPr>
          <p:cxnSp>
            <p:nvCxnSpPr>
              <p:cNvPr id="772" name="Google Shape;772;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73" name="Google Shape;773;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32"/>
          <p:cNvGrpSpPr/>
          <p:nvPr/>
        </p:nvGrpSpPr>
        <p:grpSpPr>
          <a:xfrm flipH="1">
            <a:off x="-1341650" y="-685669"/>
            <a:ext cx="10751988" cy="7671703"/>
            <a:chOff x="-881984" y="-739244"/>
            <a:chExt cx="10751988" cy="7671703"/>
          </a:xfrm>
        </p:grpSpPr>
        <p:sp>
          <p:nvSpPr>
            <p:cNvPr id="775" name="Google Shape;775;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4" name="Shape 784"/>
        <p:cNvGrpSpPr/>
        <p:nvPr/>
      </p:nvGrpSpPr>
      <p:grpSpPr>
        <a:xfrm>
          <a:off x="0" y="0"/>
          <a:ext cx="0" cy="0"/>
          <a:chOff x="0" y="0"/>
          <a:chExt cx="0" cy="0"/>
        </a:xfrm>
      </p:grpSpPr>
      <p:grpSp>
        <p:nvGrpSpPr>
          <p:cNvPr id="785" name="Google Shape;785;p34"/>
          <p:cNvGrpSpPr/>
          <p:nvPr/>
        </p:nvGrpSpPr>
        <p:grpSpPr>
          <a:xfrm>
            <a:off x="-6782" y="-1232671"/>
            <a:ext cx="9807905" cy="7974474"/>
            <a:chOff x="-6782" y="-1232671"/>
            <a:chExt cx="9807905" cy="7974474"/>
          </a:xfrm>
        </p:grpSpPr>
        <p:sp>
          <p:nvSpPr>
            <p:cNvPr id="786" name="Google Shape;786;p34"/>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4"/>
          <p:cNvGrpSpPr/>
          <p:nvPr/>
        </p:nvGrpSpPr>
        <p:grpSpPr>
          <a:xfrm>
            <a:off x="-885529" y="302485"/>
            <a:ext cx="10998540" cy="4878740"/>
            <a:chOff x="-885529" y="302485"/>
            <a:chExt cx="10998540" cy="4878740"/>
          </a:xfrm>
        </p:grpSpPr>
        <p:sp>
          <p:nvSpPr>
            <p:cNvPr id="790" name="Google Shape;790;p34"/>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4"/>
          <p:cNvGrpSpPr/>
          <p:nvPr/>
        </p:nvGrpSpPr>
        <p:grpSpPr>
          <a:xfrm>
            <a:off x="-689412" y="-2417039"/>
            <a:ext cx="11168660" cy="9105554"/>
            <a:chOff x="-689412" y="-2417039"/>
            <a:chExt cx="11168660" cy="9105554"/>
          </a:xfrm>
        </p:grpSpPr>
        <p:grpSp>
          <p:nvGrpSpPr>
            <p:cNvPr id="796" name="Google Shape;796;p34"/>
            <p:cNvGrpSpPr/>
            <p:nvPr/>
          </p:nvGrpSpPr>
          <p:grpSpPr>
            <a:xfrm>
              <a:off x="6699625" y="4455725"/>
              <a:ext cx="3779622" cy="1782883"/>
              <a:chOff x="5782225" y="4455725"/>
              <a:chExt cx="3779622" cy="1782883"/>
            </a:xfrm>
          </p:grpSpPr>
          <p:sp>
            <p:nvSpPr>
              <p:cNvPr id="797" name="Google Shape;797;p34"/>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4"/>
            <p:cNvGrpSpPr/>
            <p:nvPr/>
          </p:nvGrpSpPr>
          <p:grpSpPr>
            <a:xfrm>
              <a:off x="-48925" y="4604000"/>
              <a:ext cx="5424616" cy="2084515"/>
              <a:chOff x="0" y="4604000"/>
              <a:chExt cx="5424616" cy="2084515"/>
            </a:xfrm>
          </p:grpSpPr>
          <p:sp>
            <p:nvSpPr>
              <p:cNvPr id="800" name="Google Shape;800;p34"/>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4"/>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34"/>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05" name="Google Shape;805;p34"/>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06" name="Google Shape;80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7" name="Shape 807"/>
        <p:cNvGrpSpPr/>
        <p:nvPr/>
      </p:nvGrpSpPr>
      <p:grpSpPr>
        <a:xfrm>
          <a:off x="0" y="0"/>
          <a:ext cx="0" cy="0"/>
          <a:chOff x="0" y="0"/>
          <a:chExt cx="0" cy="0"/>
        </a:xfrm>
      </p:grpSpPr>
      <p:grpSp>
        <p:nvGrpSpPr>
          <p:cNvPr id="808" name="Google Shape;808;p35"/>
          <p:cNvGrpSpPr/>
          <p:nvPr/>
        </p:nvGrpSpPr>
        <p:grpSpPr>
          <a:xfrm>
            <a:off x="-642935" y="-1483293"/>
            <a:ext cx="10417533" cy="7928897"/>
            <a:chOff x="-642935" y="-1483293"/>
            <a:chExt cx="10417533" cy="7928897"/>
          </a:xfrm>
        </p:grpSpPr>
        <p:sp>
          <p:nvSpPr>
            <p:cNvPr id="809" name="Google Shape;809;p35"/>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5"/>
          <p:cNvGrpSpPr/>
          <p:nvPr/>
        </p:nvGrpSpPr>
        <p:grpSpPr>
          <a:xfrm>
            <a:off x="-732996" y="7"/>
            <a:ext cx="7266640" cy="5159850"/>
            <a:chOff x="-732996" y="7"/>
            <a:chExt cx="7266640" cy="5159850"/>
          </a:xfrm>
        </p:grpSpPr>
        <p:sp>
          <p:nvSpPr>
            <p:cNvPr id="812" name="Google Shape;812;p35"/>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35"/>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16" name="Google Shape;816;p35"/>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817" name="Google Shape;817;p35"/>
          <p:cNvGrpSpPr/>
          <p:nvPr/>
        </p:nvGrpSpPr>
        <p:grpSpPr>
          <a:xfrm>
            <a:off x="-10" y="-2237114"/>
            <a:ext cx="9822707" cy="9720614"/>
            <a:chOff x="-10" y="-2237114"/>
            <a:chExt cx="9822707" cy="9720614"/>
          </a:xfrm>
        </p:grpSpPr>
        <p:sp>
          <p:nvSpPr>
            <p:cNvPr id="818" name="Google Shape;818;p35"/>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5"/>
          <p:cNvGrpSpPr/>
          <p:nvPr/>
        </p:nvGrpSpPr>
        <p:grpSpPr>
          <a:xfrm flipH="1">
            <a:off x="-1344315" y="539496"/>
            <a:ext cx="3074607" cy="453954"/>
            <a:chOff x="5478797" y="847321"/>
            <a:chExt cx="3074607" cy="453954"/>
          </a:xfrm>
        </p:grpSpPr>
        <p:grpSp>
          <p:nvGrpSpPr>
            <p:cNvPr id="821" name="Google Shape;821;p35"/>
            <p:cNvGrpSpPr/>
            <p:nvPr/>
          </p:nvGrpSpPr>
          <p:grpSpPr>
            <a:xfrm flipH="1">
              <a:off x="5675409" y="922405"/>
              <a:ext cx="2877996" cy="223763"/>
              <a:chOff x="1687059" y="2012316"/>
              <a:chExt cx="3573375" cy="277863"/>
            </a:xfrm>
          </p:grpSpPr>
          <p:sp>
            <p:nvSpPr>
              <p:cNvPr id="822" name="Google Shape;822;p35"/>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23" name="Google Shape;823;p35"/>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5"/>
            <p:cNvGrpSpPr/>
            <p:nvPr/>
          </p:nvGrpSpPr>
          <p:grpSpPr>
            <a:xfrm flipH="1">
              <a:off x="5478797" y="1255615"/>
              <a:ext cx="3010303" cy="45661"/>
              <a:chOff x="1766900" y="2869225"/>
              <a:chExt cx="3737650" cy="56700"/>
            </a:xfrm>
          </p:grpSpPr>
          <p:cxnSp>
            <p:nvCxnSpPr>
              <p:cNvPr id="825" name="Google Shape;825;p3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26" name="Google Shape;826;p3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5"/>
            <p:cNvGrpSpPr/>
            <p:nvPr/>
          </p:nvGrpSpPr>
          <p:grpSpPr>
            <a:xfrm flipH="1">
              <a:off x="6072799" y="847321"/>
              <a:ext cx="2430997" cy="185534"/>
              <a:chOff x="1748547" y="1392116"/>
              <a:chExt cx="5911958" cy="451312"/>
            </a:xfrm>
          </p:grpSpPr>
          <p:sp>
            <p:nvSpPr>
              <p:cNvPr id="828" name="Google Shape;828;p3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830" name="Google Shape;83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1" name="Shape 831"/>
        <p:cNvGrpSpPr/>
        <p:nvPr/>
      </p:nvGrpSpPr>
      <p:grpSpPr>
        <a:xfrm>
          <a:off x="0" y="0"/>
          <a:ext cx="0" cy="0"/>
          <a:chOff x="0" y="0"/>
          <a:chExt cx="0" cy="0"/>
        </a:xfrm>
      </p:grpSpPr>
      <p:grpSp>
        <p:nvGrpSpPr>
          <p:cNvPr id="832" name="Google Shape;832;p36"/>
          <p:cNvGrpSpPr/>
          <p:nvPr/>
        </p:nvGrpSpPr>
        <p:grpSpPr>
          <a:xfrm>
            <a:off x="7852085" y="4186321"/>
            <a:ext cx="3074607" cy="453954"/>
            <a:chOff x="5478797" y="847321"/>
            <a:chExt cx="3074607" cy="453954"/>
          </a:xfrm>
        </p:grpSpPr>
        <p:grpSp>
          <p:nvGrpSpPr>
            <p:cNvPr id="833" name="Google Shape;833;p36"/>
            <p:cNvGrpSpPr/>
            <p:nvPr/>
          </p:nvGrpSpPr>
          <p:grpSpPr>
            <a:xfrm flipH="1">
              <a:off x="5675409" y="922405"/>
              <a:ext cx="2877996" cy="223763"/>
              <a:chOff x="1687059" y="2012316"/>
              <a:chExt cx="3573375" cy="277863"/>
            </a:xfrm>
          </p:grpSpPr>
          <p:sp>
            <p:nvSpPr>
              <p:cNvPr id="834" name="Google Shape;834;p3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35" name="Google Shape;835;p3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6"/>
            <p:cNvGrpSpPr/>
            <p:nvPr/>
          </p:nvGrpSpPr>
          <p:grpSpPr>
            <a:xfrm flipH="1">
              <a:off x="6072799" y="847321"/>
              <a:ext cx="2430997" cy="185534"/>
              <a:chOff x="1748547" y="1392116"/>
              <a:chExt cx="5911958" cy="451312"/>
            </a:xfrm>
          </p:grpSpPr>
          <p:sp>
            <p:nvSpPr>
              <p:cNvPr id="837" name="Google Shape;837;p3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38" name="Google Shape;838;p3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6"/>
            <p:cNvGrpSpPr/>
            <p:nvPr/>
          </p:nvGrpSpPr>
          <p:grpSpPr>
            <a:xfrm flipH="1">
              <a:off x="5478797" y="1255615"/>
              <a:ext cx="3010303" cy="45661"/>
              <a:chOff x="1766900" y="2869225"/>
              <a:chExt cx="3737650" cy="56700"/>
            </a:xfrm>
          </p:grpSpPr>
          <p:cxnSp>
            <p:nvCxnSpPr>
              <p:cNvPr id="840" name="Google Shape;840;p3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41" name="Google Shape;841;p3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2" name="Google Shape;842;p36"/>
          <p:cNvGrpSpPr/>
          <p:nvPr/>
        </p:nvGrpSpPr>
        <p:grpSpPr>
          <a:xfrm>
            <a:off x="-522276" y="-1302097"/>
            <a:ext cx="7191391" cy="7853482"/>
            <a:chOff x="-522276" y="-1302097"/>
            <a:chExt cx="7191391" cy="7853482"/>
          </a:xfrm>
        </p:grpSpPr>
        <p:sp>
          <p:nvSpPr>
            <p:cNvPr id="843" name="Google Shape;843;p36"/>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46" name="Google Shape;846;p36"/>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
        <p:nvSpPr>
          <p:cNvPr id="847" name="Google Shape;847;p36"/>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36"/>
          <p:cNvGrpSpPr/>
          <p:nvPr/>
        </p:nvGrpSpPr>
        <p:grpSpPr>
          <a:xfrm>
            <a:off x="4132575" y="4716825"/>
            <a:ext cx="5724316" cy="2084515"/>
            <a:chOff x="4132575" y="4716825"/>
            <a:chExt cx="5724316" cy="2084515"/>
          </a:xfrm>
        </p:grpSpPr>
        <p:sp>
          <p:nvSpPr>
            <p:cNvPr id="849" name="Google Shape;849;p3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2" name="Shape 852"/>
        <p:cNvGrpSpPr/>
        <p:nvPr/>
      </p:nvGrpSpPr>
      <p:grpSpPr>
        <a:xfrm>
          <a:off x="0" y="0"/>
          <a:ext cx="0" cy="0"/>
          <a:chOff x="0" y="0"/>
          <a:chExt cx="0" cy="0"/>
        </a:xfrm>
      </p:grpSpPr>
      <p:grpSp>
        <p:nvGrpSpPr>
          <p:cNvPr id="853" name="Google Shape;853;p37"/>
          <p:cNvGrpSpPr/>
          <p:nvPr/>
        </p:nvGrpSpPr>
        <p:grpSpPr>
          <a:xfrm>
            <a:off x="-1093351" y="-1466368"/>
            <a:ext cx="10388326" cy="8402728"/>
            <a:chOff x="-1093351" y="-1466368"/>
            <a:chExt cx="10388326" cy="8402728"/>
          </a:xfrm>
        </p:grpSpPr>
        <p:sp>
          <p:nvSpPr>
            <p:cNvPr id="854" name="Google Shape;854;p37"/>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Font typeface="Poppins"/>
              <a:buNone/>
              <a:defRPr>
                <a:latin typeface="Poppins"/>
                <a:ea typeface="Poppins"/>
                <a:cs typeface="Poppins"/>
                <a:sym typeface="Poppins"/>
              </a:defRPr>
            </a:lvl2pPr>
            <a:lvl3pPr lvl="2">
              <a:spcBef>
                <a:spcPts val="0"/>
              </a:spcBef>
              <a:spcAft>
                <a:spcPts val="0"/>
              </a:spcAft>
              <a:buSzPts val="3500"/>
              <a:buFont typeface="Poppins"/>
              <a:buNone/>
              <a:defRPr>
                <a:latin typeface="Poppins"/>
                <a:ea typeface="Poppins"/>
                <a:cs typeface="Poppins"/>
                <a:sym typeface="Poppins"/>
              </a:defRPr>
            </a:lvl3pPr>
            <a:lvl4pPr lvl="3">
              <a:spcBef>
                <a:spcPts val="0"/>
              </a:spcBef>
              <a:spcAft>
                <a:spcPts val="0"/>
              </a:spcAft>
              <a:buSzPts val="3500"/>
              <a:buFont typeface="Poppins"/>
              <a:buNone/>
              <a:defRPr>
                <a:latin typeface="Poppins"/>
                <a:ea typeface="Poppins"/>
                <a:cs typeface="Poppins"/>
                <a:sym typeface="Poppins"/>
              </a:defRPr>
            </a:lvl4pPr>
            <a:lvl5pPr lvl="4">
              <a:spcBef>
                <a:spcPts val="0"/>
              </a:spcBef>
              <a:spcAft>
                <a:spcPts val="0"/>
              </a:spcAft>
              <a:buSzPts val="3500"/>
              <a:buFont typeface="Poppins"/>
              <a:buNone/>
              <a:defRPr>
                <a:latin typeface="Poppins"/>
                <a:ea typeface="Poppins"/>
                <a:cs typeface="Poppins"/>
                <a:sym typeface="Poppins"/>
              </a:defRPr>
            </a:lvl5pPr>
            <a:lvl6pPr lvl="5">
              <a:spcBef>
                <a:spcPts val="0"/>
              </a:spcBef>
              <a:spcAft>
                <a:spcPts val="0"/>
              </a:spcAft>
              <a:buSzPts val="3500"/>
              <a:buFont typeface="Poppins"/>
              <a:buNone/>
              <a:defRPr>
                <a:latin typeface="Poppins"/>
                <a:ea typeface="Poppins"/>
                <a:cs typeface="Poppins"/>
                <a:sym typeface="Poppins"/>
              </a:defRPr>
            </a:lvl6pPr>
            <a:lvl7pPr lvl="6">
              <a:spcBef>
                <a:spcPts val="0"/>
              </a:spcBef>
              <a:spcAft>
                <a:spcPts val="0"/>
              </a:spcAft>
              <a:buSzPts val="3500"/>
              <a:buFont typeface="Poppins"/>
              <a:buNone/>
              <a:defRPr>
                <a:latin typeface="Poppins"/>
                <a:ea typeface="Poppins"/>
                <a:cs typeface="Poppins"/>
                <a:sym typeface="Poppins"/>
              </a:defRPr>
            </a:lvl7pPr>
            <a:lvl8pPr lvl="7">
              <a:spcBef>
                <a:spcPts val="0"/>
              </a:spcBef>
              <a:spcAft>
                <a:spcPts val="0"/>
              </a:spcAft>
              <a:buSzPts val="3500"/>
              <a:buFont typeface="Poppins"/>
              <a:buNone/>
              <a:defRPr>
                <a:latin typeface="Poppins"/>
                <a:ea typeface="Poppins"/>
                <a:cs typeface="Poppins"/>
                <a:sym typeface="Poppins"/>
              </a:defRPr>
            </a:lvl8pPr>
            <a:lvl9pPr lvl="8">
              <a:spcBef>
                <a:spcPts val="0"/>
              </a:spcBef>
              <a:spcAft>
                <a:spcPts val="0"/>
              </a:spcAft>
              <a:buSzPts val="3500"/>
              <a:buFont typeface="Poppins"/>
              <a:buNone/>
              <a:defRPr>
                <a:latin typeface="Poppins"/>
                <a:ea typeface="Poppins"/>
                <a:cs typeface="Poppins"/>
                <a:sym typeface="Poppins"/>
              </a:defRPr>
            </a:lvl9pPr>
          </a:lstStyle>
          <a:p/>
        </p:txBody>
      </p:sp>
      <p:sp>
        <p:nvSpPr>
          <p:cNvPr id="857" name="Google Shape;857;p37"/>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8" name="Google Shape;858;p37"/>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9" name="Google Shape;859;p37"/>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60" name="Google Shape;860;p37"/>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1" name="Google Shape;861;p37"/>
          <p:cNvGrpSpPr/>
          <p:nvPr/>
        </p:nvGrpSpPr>
        <p:grpSpPr>
          <a:xfrm>
            <a:off x="7568059" y="4604012"/>
            <a:ext cx="3010303" cy="380635"/>
            <a:chOff x="5446772" y="1743190"/>
            <a:chExt cx="3010303" cy="380635"/>
          </a:xfrm>
        </p:grpSpPr>
        <p:grpSp>
          <p:nvGrpSpPr>
            <p:cNvPr id="862" name="Google Shape;862;p37"/>
            <p:cNvGrpSpPr/>
            <p:nvPr/>
          </p:nvGrpSpPr>
          <p:grpSpPr>
            <a:xfrm flipH="1">
              <a:off x="5898325" y="1865405"/>
              <a:ext cx="1567047" cy="45661"/>
              <a:chOff x="1754675" y="2661275"/>
              <a:chExt cx="1945675" cy="56700"/>
            </a:xfrm>
          </p:grpSpPr>
          <p:cxnSp>
            <p:nvCxnSpPr>
              <p:cNvPr id="863" name="Google Shape;863;p3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64" name="Google Shape;864;p3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37"/>
            <p:cNvGrpSpPr/>
            <p:nvPr/>
          </p:nvGrpSpPr>
          <p:grpSpPr>
            <a:xfrm flipH="1">
              <a:off x="5477439" y="1987637"/>
              <a:ext cx="1561280" cy="136187"/>
              <a:chOff x="1754675" y="2824000"/>
              <a:chExt cx="4728285" cy="412439"/>
            </a:xfrm>
          </p:grpSpPr>
          <p:sp>
            <p:nvSpPr>
              <p:cNvPr id="866" name="Google Shape;866;p3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67" name="Google Shape;867;p3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7"/>
            <p:cNvGrpSpPr/>
            <p:nvPr/>
          </p:nvGrpSpPr>
          <p:grpSpPr>
            <a:xfrm flipH="1">
              <a:off x="5446772" y="1743190"/>
              <a:ext cx="3010303" cy="45661"/>
              <a:chOff x="1766900" y="2869225"/>
              <a:chExt cx="3737650" cy="56700"/>
            </a:xfrm>
          </p:grpSpPr>
          <p:cxnSp>
            <p:nvCxnSpPr>
              <p:cNvPr id="869" name="Google Shape;869;p3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70" name="Google Shape;870;p3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1" name="Google Shape;871;p37"/>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4" name="Shape 874"/>
        <p:cNvGrpSpPr/>
        <p:nvPr/>
      </p:nvGrpSpPr>
      <p:grpSpPr>
        <a:xfrm>
          <a:off x="0" y="0"/>
          <a:ext cx="0" cy="0"/>
          <a:chOff x="0" y="0"/>
          <a:chExt cx="0" cy="0"/>
        </a:xfrm>
      </p:grpSpPr>
      <p:sp>
        <p:nvSpPr>
          <p:cNvPr id="875" name="Google Shape;875;p38"/>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8"/>
          <p:cNvGrpSpPr/>
          <p:nvPr/>
        </p:nvGrpSpPr>
        <p:grpSpPr>
          <a:xfrm rot="10800000">
            <a:off x="-984940" y="165546"/>
            <a:ext cx="3074607" cy="453954"/>
            <a:chOff x="5478797" y="847321"/>
            <a:chExt cx="3074607" cy="453954"/>
          </a:xfrm>
        </p:grpSpPr>
        <p:grpSp>
          <p:nvGrpSpPr>
            <p:cNvPr id="877" name="Google Shape;877;p38"/>
            <p:cNvGrpSpPr/>
            <p:nvPr/>
          </p:nvGrpSpPr>
          <p:grpSpPr>
            <a:xfrm flipH="1">
              <a:off x="5675409" y="922405"/>
              <a:ext cx="2877996" cy="223763"/>
              <a:chOff x="1687059" y="2012316"/>
              <a:chExt cx="3573375" cy="277863"/>
            </a:xfrm>
          </p:grpSpPr>
          <p:sp>
            <p:nvSpPr>
              <p:cNvPr id="878" name="Google Shape;878;p38"/>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79" name="Google Shape;879;p38"/>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38"/>
            <p:cNvGrpSpPr/>
            <p:nvPr/>
          </p:nvGrpSpPr>
          <p:grpSpPr>
            <a:xfrm flipH="1">
              <a:off x="6072799" y="847321"/>
              <a:ext cx="2430997" cy="185534"/>
              <a:chOff x="1748547" y="1392116"/>
              <a:chExt cx="5911958" cy="451312"/>
            </a:xfrm>
          </p:grpSpPr>
          <p:sp>
            <p:nvSpPr>
              <p:cNvPr id="881" name="Google Shape;881;p3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82" name="Google Shape;882;p3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38"/>
            <p:cNvGrpSpPr/>
            <p:nvPr/>
          </p:nvGrpSpPr>
          <p:grpSpPr>
            <a:xfrm flipH="1">
              <a:off x="5478797" y="1255615"/>
              <a:ext cx="3010303" cy="45661"/>
              <a:chOff x="1766900" y="2869225"/>
              <a:chExt cx="3737650" cy="56700"/>
            </a:xfrm>
          </p:grpSpPr>
          <p:cxnSp>
            <p:nvCxnSpPr>
              <p:cNvPr id="884" name="Google Shape;884;p3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85" name="Google Shape;885;p3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6" name="Google Shape;886;p38"/>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8"/>
          <p:cNvGrpSpPr/>
          <p:nvPr/>
        </p:nvGrpSpPr>
        <p:grpSpPr>
          <a:xfrm flipH="1">
            <a:off x="-3634650" y="4404925"/>
            <a:ext cx="5724316" cy="2084515"/>
            <a:chOff x="4132575" y="4716825"/>
            <a:chExt cx="5724316" cy="2084515"/>
          </a:xfrm>
        </p:grpSpPr>
        <p:sp>
          <p:nvSpPr>
            <p:cNvPr id="889" name="Google Shape;889;p38"/>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2" name="Google Shape;89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3" name="Shape 893"/>
        <p:cNvGrpSpPr/>
        <p:nvPr/>
      </p:nvGrpSpPr>
      <p:grpSpPr>
        <a:xfrm>
          <a:off x="0" y="0"/>
          <a:ext cx="0" cy="0"/>
          <a:chOff x="0" y="0"/>
          <a:chExt cx="0" cy="0"/>
        </a:xfrm>
      </p:grpSpPr>
      <p:sp>
        <p:nvSpPr>
          <p:cNvPr id="894" name="Google Shape;894;p3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5" name="Google Shape;895;p39"/>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896" name="Google Shape;896;p39"/>
          <p:cNvSpPr/>
          <p:nvPr>
            <p:ph idx="2" type="pic"/>
          </p:nvPr>
        </p:nvSpPr>
        <p:spPr>
          <a:xfrm>
            <a:off x="4393774" y="1379588"/>
            <a:ext cx="3903300" cy="3033600"/>
          </a:xfrm>
          <a:prstGeom prst="rect">
            <a:avLst/>
          </a:prstGeom>
          <a:noFill/>
          <a:ln>
            <a:noFill/>
          </a:ln>
        </p:spPr>
      </p:sp>
      <p:sp>
        <p:nvSpPr>
          <p:cNvPr id="897" name="Google Shape;897;p39"/>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39"/>
          <p:cNvGrpSpPr/>
          <p:nvPr/>
        </p:nvGrpSpPr>
        <p:grpSpPr>
          <a:xfrm>
            <a:off x="645846" y="7"/>
            <a:ext cx="7230373" cy="5143500"/>
            <a:chOff x="645846" y="7"/>
            <a:chExt cx="7230373" cy="5143500"/>
          </a:xfrm>
        </p:grpSpPr>
        <p:sp>
          <p:nvSpPr>
            <p:cNvPr id="900" name="Google Shape;900;p39"/>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9"/>
          <p:cNvGrpSpPr/>
          <p:nvPr/>
        </p:nvGrpSpPr>
        <p:grpSpPr>
          <a:xfrm>
            <a:off x="-1510053" y="314652"/>
            <a:ext cx="3296400" cy="703085"/>
            <a:chOff x="-12" y="3628590"/>
            <a:chExt cx="3296400" cy="703085"/>
          </a:xfrm>
        </p:grpSpPr>
        <p:grpSp>
          <p:nvGrpSpPr>
            <p:cNvPr id="903" name="Google Shape;903;p39"/>
            <p:cNvGrpSpPr/>
            <p:nvPr/>
          </p:nvGrpSpPr>
          <p:grpSpPr>
            <a:xfrm>
              <a:off x="854867" y="3996692"/>
              <a:ext cx="1567047" cy="45661"/>
              <a:chOff x="1754675" y="2661275"/>
              <a:chExt cx="1945675" cy="56700"/>
            </a:xfrm>
          </p:grpSpPr>
          <p:cxnSp>
            <p:nvCxnSpPr>
              <p:cNvPr id="904" name="Google Shape;904;p3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05" name="Google Shape;905;p3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9"/>
            <p:cNvGrpSpPr/>
            <p:nvPr/>
          </p:nvGrpSpPr>
          <p:grpSpPr>
            <a:xfrm>
              <a:off x="518420" y="4195487"/>
              <a:ext cx="1561280" cy="136187"/>
              <a:chOff x="1754675" y="2824000"/>
              <a:chExt cx="4728285" cy="412439"/>
            </a:xfrm>
          </p:grpSpPr>
          <p:sp>
            <p:nvSpPr>
              <p:cNvPr id="907" name="Google Shape;907;p3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08" name="Google Shape;908;p3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9"/>
            <p:cNvGrpSpPr/>
            <p:nvPr/>
          </p:nvGrpSpPr>
          <p:grpSpPr>
            <a:xfrm>
              <a:off x="226304" y="3764887"/>
              <a:ext cx="3070084" cy="102364"/>
              <a:chOff x="1779150" y="2604263"/>
              <a:chExt cx="3811875" cy="127113"/>
            </a:xfrm>
          </p:grpSpPr>
          <p:sp>
            <p:nvSpPr>
              <p:cNvPr id="910" name="Google Shape;910;p3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11" name="Google Shape;911;p3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9"/>
            <p:cNvGrpSpPr/>
            <p:nvPr/>
          </p:nvGrpSpPr>
          <p:grpSpPr>
            <a:xfrm>
              <a:off x="-12" y="3628590"/>
              <a:ext cx="3010303" cy="45661"/>
              <a:chOff x="1766900" y="2869225"/>
              <a:chExt cx="3737650" cy="56700"/>
            </a:xfrm>
          </p:grpSpPr>
          <p:cxnSp>
            <p:nvCxnSpPr>
              <p:cNvPr id="913" name="Google Shape;913;p3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14" name="Google Shape;914;p3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5" name="Google Shape;915;p39"/>
          <p:cNvGrpSpPr/>
          <p:nvPr/>
        </p:nvGrpSpPr>
        <p:grpSpPr>
          <a:xfrm>
            <a:off x="-1510039" y="-1589006"/>
            <a:ext cx="11920665" cy="7774731"/>
            <a:chOff x="-1510039" y="-1589006"/>
            <a:chExt cx="11920665" cy="7774731"/>
          </a:xfrm>
        </p:grpSpPr>
        <p:sp>
          <p:nvSpPr>
            <p:cNvPr id="916" name="Google Shape;916;p39"/>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9" name="Shape 919"/>
        <p:cNvGrpSpPr/>
        <p:nvPr/>
      </p:nvGrpSpPr>
      <p:grpSpPr>
        <a:xfrm>
          <a:off x="0" y="0"/>
          <a:ext cx="0" cy="0"/>
          <a:chOff x="0" y="0"/>
          <a:chExt cx="0" cy="0"/>
        </a:xfrm>
      </p:grpSpPr>
      <p:grpSp>
        <p:nvGrpSpPr>
          <p:cNvPr id="920" name="Google Shape;920;p40"/>
          <p:cNvGrpSpPr/>
          <p:nvPr/>
        </p:nvGrpSpPr>
        <p:grpSpPr>
          <a:xfrm>
            <a:off x="-10" y="-1009617"/>
            <a:ext cx="9640083" cy="7443072"/>
            <a:chOff x="-10" y="-1009617"/>
            <a:chExt cx="9640083" cy="7443072"/>
          </a:xfrm>
        </p:grpSpPr>
        <p:sp>
          <p:nvSpPr>
            <p:cNvPr id="921" name="Google Shape;921;p40"/>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0"/>
          <p:cNvGrpSpPr/>
          <p:nvPr/>
        </p:nvGrpSpPr>
        <p:grpSpPr>
          <a:xfrm>
            <a:off x="2503206" y="5"/>
            <a:ext cx="7007334" cy="4699016"/>
            <a:chOff x="2503206" y="5"/>
            <a:chExt cx="7007334" cy="4699016"/>
          </a:xfrm>
        </p:grpSpPr>
        <p:grpSp>
          <p:nvGrpSpPr>
            <p:cNvPr id="925" name="Google Shape;925;p40"/>
            <p:cNvGrpSpPr/>
            <p:nvPr/>
          </p:nvGrpSpPr>
          <p:grpSpPr>
            <a:xfrm>
              <a:off x="2503206" y="5"/>
              <a:ext cx="5597879" cy="4699016"/>
              <a:chOff x="2503206" y="5"/>
              <a:chExt cx="5597879" cy="4699016"/>
            </a:xfrm>
          </p:grpSpPr>
          <p:sp>
            <p:nvSpPr>
              <p:cNvPr id="926" name="Google Shape;926;p40"/>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40"/>
            <p:cNvGrpSpPr/>
            <p:nvPr/>
          </p:nvGrpSpPr>
          <p:grpSpPr>
            <a:xfrm>
              <a:off x="7937781" y="5"/>
              <a:ext cx="1572759" cy="183531"/>
              <a:chOff x="7937781" y="5"/>
              <a:chExt cx="1572759" cy="183531"/>
            </a:xfrm>
          </p:grpSpPr>
          <p:sp>
            <p:nvSpPr>
              <p:cNvPr id="929" name="Google Shape;929;p40"/>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1" name="Google Shape;931;p40"/>
          <p:cNvGrpSpPr/>
          <p:nvPr/>
        </p:nvGrpSpPr>
        <p:grpSpPr>
          <a:xfrm>
            <a:off x="-1320285" y="-2292139"/>
            <a:ext cx="12455532" cy="9684964"/>
            <a:chOff x="-1320285" y="-2292139"/>
            <a:chExt cx="12455532" cy="9684964"/>
          </a:xfrm>
        </p:grpSpPr>
        <p:sp>
          <p:nvSpPr>
            <p:cNvPr id="932" name="Google Shape;932;p40"/>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40"/>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36" name="Google Shape;936;p40"/>
          <p:cNvGrpSpPr/>
          <p:nvPr/>
        </p:nvGrpSpPr>
        <p:grpSpPr>
          <a:xfrm>
            <a:off x="-1892403" y="831971"/>
            <a:ext cx="12928869" cy="3635055"/>
            <a:chOff x="-1892403" y="831971"/>
            <a:chExt cx="12928869" cy="3635055"/>
          </a:xfrm>
        </p:grpSpPr>
        <p:grpSp>
          <p:nvGrpSpPr>
            <p:cNvPr id="937" name="Google Shape;937;p40"/>
            <p:cNvGrpSpPr/>
            <p:nvPr/>
          </p:nvGrpSpPr>
          <p:grpSpPr>
            <a:xfrm flipH="1">
              <a:off x="7436679" y="831971"/>
              <a:ext cx="3599787" cy="1044104"/>
              <a:chOff x="-1431671" y="656496"/>
              <a:chExt cx="3599787" cy="1044104"/>
            </a:xfrm>
          </p:grpSpPr>
          <p:grpSp>
            <p:nvGrpSpPr>
              <p:cNvPr id="938" name="Google Shape;938;p40"/>
              <p:cNvGrpSpPr/>
              <p:nvPr/>
            </p:nvGrpSpPr>
            <p:grpSpPr>
              <a:xfrm>
                <a:off x="-368508" y="1432892"/>
                <a:ext cx="1567047" cy="45661"/>
                <a:chOff x="1754675" y="2661275"/>
                <a:chExt cx="1945675" cy="56700"/>
              </a:xfrm>
            </p:grpSpPr>
            <p:cxnSp>
              <p:nvCxnSpPr>
                <p:cNvPr id="939" name="Google Shape;939;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40" name="Google Shape;940;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40"/>
              <p:cNvGrpSpPr/>
              <p:nvPr/>
            </p:nvGrpSpPr>
            <p:grpSpPr>
              <a:xfrm>
                <a:off x="-766480" y="1564412"/>
                <a:ext cx="1561280" cy="136187"/>
                <a:chOff x="1754675" y="2824000"/>
                <a:chExt cx="4728285" cy="412439"/>
              </a:xfrm>
            </p:grpSpPr>
            <p:sp>
              <p:nvSpPr>
                <p:cNvPr id="942" name="Google Shape;942;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43" name="Google Shape;943;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40"/>
              <p:cNvGrpSpPr/>
              <p:nvPr/>
            </p:nvGrpSpPr>
            <p:grpSpPr>
              <a:xfrm>
                <a:off x="-1431671" y="1201087"/>
                <a:ext cx="3070084" cy="102364"/>
                <a:chOff x="1779150" y="2604263"/>
                <a:chExt cx="3811875" cy="127113"/>
              </a:xfrm>
            </p:grpSpPr>
            <p:sp>
              <p:nvSpPr>
                <p:cNvPr id="945" name="Google Shape;945;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46" name="Google Shape;946;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0"/>
              <p:cNvGrpSpPr/>
              <p:nvPr/>
            </p:nvGrpSpPr>
            <p:grpSpPr>
              <a:xfrm>
                <a:off x="-856941" y="773805"/>
                <a:ext cx="2877996" cy="223763"/>
                <a:chOff x="1748550" y="2064750"/>
                <a:chExt cx="3573375" cy="277863"/>
              </a:xfrm>
            </p:grpSpPr>
            <p:sp>
              <p:nvSpPr>
                <p:cNvPr id="948" name="Google Shape;948;p4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49" name="Google Shape;949;p4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40"/>
              <p:cNvGrpSpPr/>
              <p:nvPr/>
            </p:nvGrpSpPr>
            <p:grpSpPr>
              <a:xfrm>
                <a:off x="-856882" y="656496"/>
                <a:ext cx="2430997" cy="185534"/>
                <a:chOff x="1748547" y="1392116"/>
                <a:chExt cx="5911958" cy="451312"/>
              </a:xfrm>
            </p:grpSpPr>
            <p:sp>
              <p:nvSpPr>
                <p:cNvPr id="951" name="Google Shape;951;p4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52" name="Google Shape;952;p4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40"/>
              <p:cNvGrpSpPr/>
              <p:nvPr/>
            </p:nvGrpSpPr>
            <p:grpSpPr>
              <a:xfrm>
                <a:off x="-842187" y="1064790"/>
                <a:ext cx="3010303" cy="45661"/>
                <a:chOff x="1766900" y="2869225"/>
                <a:chExt cx="3737650" cy="56700"/>
              </a:xfrm>
            </p:grpSpPr>
            <p:cxnSp>
              <p:nvCxnSpPr>
                <p:cNvPr id="954" name="Google Shape;954;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5" name="Google Shape;955;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6" name="Google Shape;956;p40"/>
            <p:cNvGrpSpPr/>
            <p:nvPr/>
          </p:nvGrpSpPr>
          <p:grpSpPr>
            <a:xfrm>
              <a:off x="-1892403" y="3926990"/>
              <a:ext cx="3427062" cy="540036"/>
              <a:chOff x="-1366378" y="3596340"/>
              <a:chExt cx="3427062" cy="540036"/>
            </a:xfrm>
          </p:grpSpPr>
          <p:grpSp>
            <p:nvGrpSpPr>
              <p:cNvPr id="957" name="Google Shape;957;p40"/>
              <p:cNvGrpSpPr/>
              <p:nvPr/>
            </p:nvGrpSpPr>
            <p:grpSpPr>
              <a:xfrm>
                <a:off x="-1366378" y="4034012"/>
                <a:ext cx="3070084" cy="102364"/>
                <a:chOff x="1779150" y="2604263"/>
                <a:chExt cx="3811875" cy="127113"/>
              </a:xfrm>
            </p:grpSpPr>
            <p:sp>
              <p:nvSpPr>
                <p:cNvPr id="958" name="Google Shape;958;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59" name="Google Shape;959;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40"/>
              <p:cNvGrpSpPr/>
              <p:nvPr/>
            </p:nvGrpSpPr>
            <p:grpSpPr>
              <a:xfrm flipH="1">
                <a:off x="-949619" y="3596340"/>
                <a:ext cx="3010303" cy="380635"/>
                <a:chOff x="5446772" y="1743190"/>
                <a:chExt cx="3010303" cy="380635"/>
              </a:xfrm>
            </p:grpSpPr>
            <p:grpSp>
              <p:nvGrpSpPr>
                <p:cNvPr id="961" name="Google Shape;961;p40"/>
                <p:cNvGrpSpPr/>
                <p:nvPr/>
              </p:nvGrpSpPr>
              <p:grpSpPr>
                <a:xfrm flipH="1">
                  <a:off x="5898325" y="1865405"/>
                  <a:ext cx="1567047" cy="45661"/>
                  <a:chOff x="1754675" y="2661275"/>
                  <a:chExt cx="1945675" cy="56700"/>
                </a:xfrm>
              </p:grpSpPr>
              <p:cxnSp>
                <p:nvCxnSpPr>
                  <p:cNvPr id="962" name="Google Shape;962;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63" name="Google Shape;963;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40"/>
                <p:cNvGrpSpPr/>
                <p:nvPr/>
              </p:nvGrpSpPr>
              <p:grpSpPr>
                <a:xfrm flipH="1">
                  <a:off x="5477439" y="1987637"/>
                  <a:ext cx="1561280" cy="136187"/>
                  <a:chOff x="1754675" y="2824000"/>
                  <a:chExt cx="4728285" cy="412439"/>
                </a:xfrm>
              </p:grpSpPr>
              <p:sp>
                <p:nvSpPr>
                  <p:cNvPr id="965" name="Google Shape;965;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66" name="Google Shape;966;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0"/>
                <p:cNvGrpSpPr/>
                <p:nvPr/>
              </p:nvGrpSpPr>
              <p:grpSpPr>
                <a:xfrm flipH="1">
                  <a:off x="5446772" y="1743190"/>
                  <a:ext cx="3010303" cy="45661"/>
                  <a:chOff x="1766900" y="2869225"/>
                  <a:chExt cx="3737650" cy="56700"/>
                </a:xfrm>
              </p:grpSpPr>
              <p:cxnSp>
                <p:nvCxnSpPr>
                  <p:cNvPr id="968" name="Google Shape;968;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69" name="Google Shape;969;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970" name="Google Shape;97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1" name="Shape 971"/>
        <p:cNvGrpSpPr/>
        <p:nvPr/>
      </p:nvGrpSpPr>
      <p:grpSpPr>
        <a:xfrm>
          <a:off x="0" y="0"/>
          <a:ext cx="0" cy="0"/>
          <a:chOff x="0" y="0"/>
          <a:chExt cx="0" cy="0"/>
        </a:xfrm>
      </p:grpSpPr>
      <p:grpSp>
        <p:nvGrpSpPr>
          <p:cNvPr id="972" name="Google Shape;972;p41"/>
          <p:cNvGrpSpPr/>
          <p:nvPr/>
        </p:nvGrpSpPr>
        <p:grpSpPr>
          <a:xfrm>
            <a:off x="-427509" y="-1247071"/>
            <a:ext cx="9750025" cy="7678774"/>
            <a:chOff x="-427509" y="-1247071"/>
            <a:chExt cx="9750025" cy="7678774"/>
          </a:xfrm>
        </p:grpSpPr>
        <p:sp>
          <p:nvSpPr>
            <p:cNvPr id="973" name="Google Shape;973;p41"/>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41"/>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sz="52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977" name="Google Shape;977;p41"/>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978" name="Google Shape;978;p41"/>
          <p:cNvGrpSpPr/>
          <p:nvPr/>
        </p:nvGrpSpPr>
        <p:grpSpPr>
          <a:xfrm>
            <a:off x="-427494" y="7"/>
            <a:ext cx="9851067" cy="5168274"/>
            <a:chOff x="-427494" y="7"/>
            <a:chExt cx="9851067" cy="5168274"/>
          </a:xfrm>
        </p:grpSpPr>
        <p:sp>
          <p:nvSpPr>
            <p:cNvPr id="979" name="Google Shape;979;p41"/>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41"/>
          <p:cNvGrpSpPr/>
          <p:nvPr/>
        </p:nvGrpSpPr>
        <p:grpSpPr>
          <a:xfrm>
            <a:off x="-591414" y="-2175664"/>
            <a:ext cx="11258111" cy="9004879"/>
            <a:chOff x="-591414" y="-2175664"/>
            <a:chExt cx="11258111" cy="9004879"/>
          </a:xfrm>
        </p:grpSpPr>
        <p:grpSp>
          <p:nvGrpSpPr>
            <p:cNvPr id="984" name="Google Shape;984;p41"/>
            <p:cNvGrpSpPr/>
            <p:nvPr/>
          </p:nvGrpSpPr>
          <p:grpSpPr>
            <a:xfrm flipH="1">
              <a:off x="4314168" y="4744700"/>
              <a:ext cx="5712041" cy="2084515"/>
              <a:chOff x="0" y="4530625"/>
              <a:chExt cx="5712041" cy="2084515"/>
            </a:xfrm>
          </p:grpSpPr>
          <p:sp>
            <p:nvSpPr>
              <p:cNvPr id="985" name="Google Shape;985;p41"/>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41"/>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41"/>
            <p:cNvGrpSpPr/>
            <p:nvPr/>
          </p:nvGrpSpPr>
          <p:grpSpPr>
            <a:xfrm flipH="1">
              <a:off x="-501963" y="4669800"/>
              <a:ext cx="3820522" cy="1537408"/>
              <a:chOff x="5741325" y="4455725"/>
              <a:chExt cx="3820522" cy="1537408"/>
            </a:xfrm>
          </p:grpSpPr>
          <p:sp>
            <p:nvSpPr>
              <p:cNvPr id="990" name="Google Shape;990;p4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2" name="Google Shape;99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grpSp>
        <p:nvGrpSpPr>
          <p:cNvPr id="78" name="Google Shape;78;p5"/>
          <p:cNvGrpSpPr/>
          <p:nvPr/>
        </p:nvGrpSpPr>
        <p:grpSpPr>
          <a:xfrm>
            <a:off x="-1093351" y="-1466368"/>
            <a:ext cx="10388326" cy="8402728"/>
            <a:chOff x="-1093351" y="-1466368"/>
            <a:chExt cx="10388326" cy="8402728"/>
          </a:xfrm>
        </p:grpSpPr>
        <p:sp>
          <p:nvSpPr>
            <p:cNvPr id="79" name="Google Shape;79;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82" name="Google Shape;82;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 name="Google Shape;83;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5" name="Google Shape;85;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 name="Google Shape;86;p5"/>
          <p:cNvGrpSpPr/>
          <p:nvPr/>
        </p:nvGrpSpPr>
        <p:grpSpPr>
          <a:xfrm>
            <a:off x="7568059" y="4604012"/>
            <a:ext cx="3010303" cy="380635"/>
            <a:chOff x="5446772" y="1743190"/>
            <a:chExt cx="3010303" cy="380635"/>
          </a:xfrm>
        </p:grpSpPr>
        <p:grpSp>
          <p:nvGrpSpPr>
            <p:cNvPr id="87" name="Google Shape;87;p5"/>
            <p:cNvGrpSpPr/>
            <p:nvPr/>
          </p:nvGrpSpPr>
          <p:grpSpPr>
            <a:xfrm flipH="1">
              <a:off x="5898325" y="1865405"/>
              <a:ext cx="1567047" cy="45661"/>
              <a:chOff x="1754675" y="2661275"/>
              <a:chExt cx="1945675" cy="56700"/>
            </a:xfrm>
          </p:grpSpPr>
          <p:cxnSp>
            <p:nvCxnSpPr>
              <p:cNvPr id="88" name="Google Shape;88;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9" name="Google Shape;89;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5"/>
            <p:cNvGrpSpPr/>
            <p:nvPr/>
          </p:nvGrpSpPr>
          <p:grpSpPr>
            <a:xfrm flipH="1">
              <a:off x="5477439" y="1987637"/>
              <a:ext cx="1561280" cy="136187"/>
              <a:chOff x="1754675" y="2824000"/>
              <a:chExt cx="4728285" cy="412439"/>
            </a:xfrm>
          </p:grpSpPr>
          <p:sp>
            <p:nvSpPr>
              <p:cNvPr id="91" name="Google Shape;91;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2" name="Google Shape;92;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flipH="1">
              <a:off x="5446772" y="1743190"/>
              <a:ext cx="3010303" cy="45661"/>
              <a:chOff x="1766900" y="2869225"/>
              <a:chExt cx="3737650" cy="56700"/>
            </a:xfrm>
          </p:grpSpPr>
          <p:cxnSp>
            <p:nvCxnSpPr>
              <p:cNvPr id="94" name="Google Shape;94;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 name="Google Shape;95;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3" name="Shape 993"/>
        <p:cNvGrpSpPr/>
        <p:nvPr/>
      </p:nvGrpSpPr>
      <p:grpSpPr>
        <a:xfrm>
          <a:off x="0" y="0"/>
          <a:ext cx="0" cy="0"/>
          <a:chOff x="0" y="0"/>
          <a:chExt cx="0" cy="0"/>
        </a:xfrm>
      </p:grpSpPr>
      <p:sp>
        <p:nvSpPr>
          <p:cNvPr id="994" name="Google Shape;994;p42"/>
          <p:cNvSpPr/>
          <p:nvPr>
            <p:ph idx="2" type="pic"/>
          </p:nvPr>
        </p:nvSpPr>
        <p:spPr>
          <a:xfrm>
            <a:off x="0" y="0"/>
            <a:ext cx="9144000" cy="5143500"/>
          </a:xfrm>
          <a:prstGeom prst="rect">
            <a:avLst/>
          </a:prstGeom>
          <a:noFill/>
          <a:ln>
            <a:noFill/>
          </a:ln>
        </p:spPr>
      </p:sp>
      <p:sp>
        <p:nvSpPr>
          <p:cNvPr id="995" name="Google Shape;995;p4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algn="ctr">
              <a:spcBef>
                <a:spcPts val="0"/>
              </a:spcBef>
              <a:spcAft>
                <a:spcPts val="0"/>
              </a:spcAft>
              <a:buSzPts val="2600"/>
              <a:buNone/>
              <a:defRPr/>
            </a:lvl1pPr>
            <a:lvl2pPr lvl="1"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996" name="Google Shape;99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7" name="Shape 997"/>
        <p:cNvGrpSpPr/>
        <p:nvPr/>
      </p:nvGrpSpPr>
      <p:grpSpPr>
        <a:xfrm>
          <a:off x="0" y="0"/>
          <a:ext cx="0" cy="0"/>
          <a:chOff x="0" y="0"/>
          <a:chExt cx="0" cy="0"/>
        </a:xfrm>
      </p:grpSpPr>
      <p:grpSp>
        <p:nvGrpSpPr>
          <p:cNvPr id="998" name="Google Shape;998;p43"/>
          <p:cNvGrpSpPr/>
          <p:nvPr/>
        </p:nvGrpSpPr>
        <p:grpSpPr>
          <a:xfrm flipH="1" rot="10800000">
            <a:off x="-3394" y="-2273839"/>
            <a:ext cx="9804518" cy="8448224"/>
            <a:chOff x="-3394" y="-1706421"/>
            <a:chExt cx="9804518" cy="8448224"/>
          </a:xfrm>
        </p:grpSpPr>
        <p:sp>
          <p:nvSpPr>
            <p:cNvPr id="999" name="Google Shape;999;p43"/>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43"/>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1003" name="Google Shape;1003;p43"/>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004" name="Google Shape;1004;p43"/>
          <p:cNvGrpSpPr/>
          <p:nvPr/>
        </p:nvGrpSpPr>
        <p:grpSpPr>
          <a:xfrm>
            <a:off x="998171" y="-8"/>
            <a:ext cx="6608794" cy="5143512"/>
            <a:chOff x="998171" y="-8"/>
            <a:chExt cx="6608794" cy="5143512"/>
          </a:xfrm>
        </p:grpSpPr>
        <p:sp>
          <p:nvSpPr>
            <p:cNvPr id="1005" name="Google Shape;1005;p43"/>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43"/>
          <p:cNvGrpSpPr/>
          <p:nvPr/>
        </p:nvGrpSpPr>
        <p:grpSpPr>
          <a:xfrm flipH="1" rot="10800000">
            <a:off x="-1443375" y="-2220551"/>
            <a:ext cx="11922622" cy="9653454"/>
            <a:chOff x="-1443375" y="-2964939"/>
            <a:chExt cx="11922622" cy="9653454"/>
          </a:xfrm>
        </p:grpSpPr>
        <p:grpSp>
          <p:nvGrpSpPr>
            <p:cNvPr id="1008" name="Google Shape;1008;p43"/>
            <p:cNvGrpSpPr/>
            <p:nvPr/>
          </p:nvGrpSpPr>
          <p:grpSpPr>
            <a:xfrm>
              <a:off x="6475250" y="3928475"/>
              <a:ext cx="4003997" cy="2064658"/>
              <a:chOff x="5557850" y="3928475"/>
              <a:chExt cx="4003997" cy="2064658"/>
            </a:xfrm>
          </p:grpSpPr>
          <p:sp>
            <p:nvSpPr>
              <p:cNvPr id="1009" name="Google Shape;1009;p43"/>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3"/>
            <p:cNvGrpSpPr/>
            <p:nvPr/>
          </p:nvGrpSpPr>
          <p:grpSpPr>
            <a:xfrm>
              <a:off x="-1443375" y="3908625"/>
              <a:ext cx="5889466" cy="2779890"/>
              <a:chOff x="-1394450" y="3908625"/>
              <a:chExt cx="5889466" cy="2779890"/>
            </a:xfrm>
          </p:grpSpPr>
          <p:sp>
            <p:nvSpPr>
              <p:cNvPr id="1012" name="Google Shape;1012;p43"/>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3"/>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43"/>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017" name="Shape 1017"/>
        <p:cNvGrpSpPr/>
        <p:nvPr/>
      </p:nvGrpSpPr>
      <p:grpSpPr>
        <a:xfrm>
          <a:off x="0" y="0"/>
          <a:ext cx="0" cy="0"/>
          <a:chOff x="0" y="0"/>
          <a:chExt cx="0" cy="0"/>
        </a:xfrm>
      </p:grpSpPr>
      <p:sp>
        <p:nvSpPr>
          <p:cNvPr id="1018" name="Google Shape;101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9" name="Shape 1019"/>
        <p:cNvGrpSpPr/>
        <p:nvPr/>
      </p:nvGrpSpPr>
      <p:grpSpPr>
        <a:xfrm>
          <a:off x="0" y="0"/>
          <a:ext cx="0" cy="0"/>
          <a:chOff x="0" y="0"/>
          <a:chExt cx="0" cy="0"/>
        </a:xfrm>
      </p:grpSpPr>
      <p:grpSp>
        <p:nvGrpSpPr>
          <p:cNvPr id="1020" name="Google Shape;1020;p45"/>
          <p:cNvGrpSpPr/>
          <p:nvPr/>
        </p:nvGrpSpPr>
        <p:grpSpPr>
          <a:xfrm>
            <a:off x="-150966" y="-1569997"/>
            <a:ext cx="9294978" cy="8009776"/>
            <a:chOff x="-150966" y="-1569997"/>
            <a:chExt cx="9294978" cy="8009776"/>
          </a:xfrm>
        </p:grpSpPr>
        <p:sp>
          <p:nvSpPr>
            <p:cNvPr id="1021" name="Google Shape;1021;p45"/>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45"/>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4" name="Google Shape;1024;p45"/>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5" name="Google Shape;1025;p45"/>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6" name="Google Shape;1026;p45"/>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7" name="Google Shape;1027;p45"/>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8" name="Google Shape;1028;p45"/>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1029" name="Google Shape;1029;p45"/>
          <p:cNvGrpSpPr/>
          <p:nvPr/>
        </p:nvGrpSpPr>
        <p:grpSpPr>
          <a:xfrm rot="10800000">
            <a:off x="-2096303" y="3730190"/>
            <a:ext cx="3010303" cy="380635"/>
            <a:chOff x="5446772" y="1743190"/>
            <a:chExt cx="3010303" cy="380635"/>
          </a:xfrm>
        </p:grpSpPr>
        <p:grpSp>
          <p:nvGrpSpPr>
            <p:cNvPr id="1030" name="Google Shape;1030;p45"/>
            <p:cNvGrpSpPr/>
            <p:nvPr/>
          </p:nvGrpSpPr>
          <p:grpSpPr>
            <a:xfrm flipH="1">
              <a:off x="5898325" y="1865405"/>
              <a:ext cx="1567047" cy="45661"/>
              <a:chOff x="1754675" y="2661275"/>
              <a:chExt cx="1945675" cy="56700"/>
            </a:xfrm>
          </p:grpSpPr>
          <p:cxnSp>
            <p:nvCxnSpPr>
              <p:cNvPr id="1031" name="Google Shape;1031;p4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32" name="Google Shape;1032;p4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45"/>
            <p:cNvGrpSpPr/>
            <p:nvPr/>
          </p:nvGrpSpPr>
          <p:grpSpPr>
            <a:xfrm flipH="1">
              <a:off x="5477439" y="1987637"/>
              <a:ext cx="1561280" cy="136187"/>
              <a:chOff x="1754675" y="2824000"/>
              <a:chExt cx="4728285" cy="412439"/>
            </a:xfrm>
          </p:grpSpPr>
          <p:sp>
            <p:nvSpPr>
              <p:cNvPr id="1034" name="Google Shape;1034;p4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35" name="Google Shape;1035;p4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45"/>
            <p:cNvGrpSpPr/>
            <p:nvPr/>
          </p:nvGrpSpPr>
          <p:grpSpPr>
            <a:xfrm flipH="1">
              <a:off x="5446772" y="1743190"/>
              <a:ext cx="3010303" cy="45661"/>
              <a:chOff x="1766900" y="2869225"/>
              <a:chExt cx="3737650" cy="56700"/>
            </a:xfrm>
          </p:grpSpPr>
          <p:cxnSp>
            <p:nvCxnSpPr>
              <p:cNvPr id="1037" name="Google Shape;1037;p4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38" name="Google Shape;1038;p4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9" name="Google Shape;103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40" name="Google Shape;1040;p45"/>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1" name="Google Shape;1041;p45"/>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2" name="Google Shape;1042;p45"/>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3" name="Google Shape;1043;p45"/>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4" name="Google Shape;1044;p45"/>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5" name="Google Shape;1045;p45"/>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6" name="Google Shape;1046;p45"/>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9" name="Shape 1049"/>
        <p:cNvGrpSpPr/>
        <p:nvPr/>
      </p:nvGrpSpPr>
      <p:grpSpPr>
        <a:xfrm>
          <a:off x="0" y="0"/>
          <a:ext cx="0" cy="0"/>
          <a:chOff x="0" y="0"/>
          <a:chExt cx="0" cy="0"/>
        </a:xfrm>
      </p:grpSpPr>
      <p:grpSp>
        <p:nvGrpSpPr>
          <p:cNvPr id="1050" name="Google Shape;1050;p46"/>
          <p:cNvGrpSpPr/>
          <p:nvPr/>
        </p:nvGrpSpPr>
        <p:grpSpPr>
          <a:xfrm>
            <a:off x="-10" y="-1658067"/>
            <a:ext cx="9294978" cy="7822922"/>
            <a:chOff x="-10" y="-1658067"/>
            <a:chExt cx="9294978" cy="7822922"/>
          </a:xfrm>
        </p:grpSpPr>
        <p:sp>
          <p:nvSpPr>
            <p:cNvPr id="1051" name="Google Shape;1051;p46"/>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46"/>
          <p:cNvGrpSpPr/>
          <p:nvPr/>
        </p:nvGrpSpPr>
        <p:grpSpPr>
          <a:xfrm>
            <a:off x="214581" y="-8"/>
            <a:ext cx="1593209" cy="183531"/>
            <a:chOff x="385056" y="-8"/>
            <a:chExt cx="1593209" cy="183531"/>
          </a:xfrm>
        </p:grpSpPr>
        <p:sp>
          <p:nvSpPr>
            <p:cNvPr id="1055" name="Google Shape;1055;p46"/>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46"/>
          <p:cNvGrpSpPr/>
          <p:nvPr/>
        </p:nvGrpSpPr>
        <p:grpSpPr>
          <a:xfrm>
            <a:off x="-641180" y="447742"/>
            <a:ext cx="10174669" cy="4695754"/>
            <a:chOff x="-641180" y="447742"/>
            <a:chExt cx="10174669" cy="4695754"/>
          </a:xfrm>
        </p:grpSpPr>
        <p:sp>
          <p:nvSpPr>
            <p:cNvPr id="1058" name="Google Shape;1058;p46"/>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6"/>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26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062" name="Google Shape;1062;p46"/>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063" name="Google Shape;1063;p46"/>
          <p:cNvGrpSpPr/>
          <p:nvPr/>
        </p:nvGrpSpPr>
        <p:grpSpPr>
          <a:xfrm>
            <a:off x="-689412" y="-1311142"/>
            <a:ext cx="10419597" cy="8141306"/>
            <a:chOff x="-689412" y="-1311142"/>
            <a:chExt cx="10419597" cy="8141306"/>
          </a:xfrm>
        </p:grpSpPr>
        <p:sp>
          <p:nvSpPr>
            <p:cNvPr id="1064" name="Google Shape;1064;p46"/>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69" name="Shape 1069"/>
        <p:cNvGrpSpPr/>
        <p:nvPr/>
      </p:nvGrpSpPr>
      <p:grpSpPr>
        <a:xfrm>
          <a:off x="0" y="0"/>
          <a:ext cx="0" cy="0"/>
          <a:chOff x="0" y="0"/>
          <a:chExt cx="0" cy="0"/>
        </a:xfrm>
      </p:grpSpPr>
      <p:sp>
        <p:nvSpPr>
          <p:cNvPr id="1070" name="Google Shape;1070;p47"/>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71" name="Google Shape;1071;p47"/>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2" name="Google Shape;1072;p47"/>
          <p:cNvSpPr/>
          <p:nvPr>
            <p:ph idx="2" type="pic"/>
          </p:nvPr>
        </p:nvSpPr>
        <p:spPr>
          <a:xfrm>
            <a:off x="4272425" y="613850"/>
            <a:ext cx="3768300" cy="3796800"/>
          </a:xfrm>
          <a:prstGeom prst="rect">
            <a:avLst/>
          </a:prstGeom>
          <a:noFill/>
          <a:ln>
            <a:noFill/>
          </a:ln>
        </p:spPr>
      </p:sp>
      <p:grpSp>
        <p:nvGrpSpPr>
          <p:cNvPr id="1073" name="Google Shape;1073;p47"/>
          <p:cNvGrpSpPr/>
          <p:nvPr/>
        </p:nvGrpSpPr>
        <p:grpSpPr>
          <a:xfrm flipH="1" rot="10800000">
            <a:off x="-1536301" y="-1730518"/>
            <a:ext cx="10804826" cy="8381753"/>
            <a:chOff x="-1589201" y="-1194493"/>
            <a:chExt cx="10804826" cy="8381753"/>
          </a:xfrm>
        </p:grpSpPr>
        <p:sp>
          <p:nvSpPr>
            <p:cNvPr id="1074" name="Google Shape;1074;p47"/>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47"/>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47"/>
          <p:cNvGrpSpPr/>
          <p:nvPr/>
        </p:nvGrpSpPr>
        <p:grpSpPr>
          <a:xfrm flipH="1">
            <a:off x="-1397466" y="738820"/>
            <a:ext cx="3010303" cy="380635"/>
            <a:chOff x="5446772" y="1743190"/>
            <a:chExt cx="3010303" cy="380635"/>
          </a:xfrm>
        </p:grpSpPr>
        <p:grpSp>
          <p:nvGrpSpPr>
            <p:cNvPr id="1079" name="Google Shape;1079;p47"/>
            <p:cNvGrpSpPr/>
            <p:nvPr/>
          </p:nvGrpSpPr>
          <p:grpSpPr>
            <a:xfrm flipH="1">
              <a:off x="5898325" y="1865405"/>
              <a:ext cx="1567047" cy="45661"/>
              <a:chOff x="1754675" y="2661275"/>
              <a:chExt cx="1945675" cy="56700"/>
            </a:xfrm>
          </p:grpSpPr>
          <p:cxnSp>
            <p:nvCxnSpPr>
              <p:cNvPr id="1080" name="Google Shape;1080;p4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81" name="Google Shape;1081;p4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7"/>
            <p:cNvGrpSpPr/>
            <p:nvPr/>
          </p:nvGrpSpPr>
          <p:grpSpPr>
            <a:xfrm flipH="1">
              <a:off x="5477439" y="1987637"/>
              <a:ext cx="1561280" cy="136187"/>
              <a:chOff x="1754675" y="2824000"/>
              <a:chExt cx="4728285" cy="412439"/>
            </a:xfrm>
          </p:grpSpPr>
          <p:sp>
            <p:nvSpPr>
              <p:cNvPr id="1083" name="Google Shape;1083;p4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84" name="Google Shape;1084;p4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47"/>
            <p:cNvGrpSpPr/>
            <p:nvPr/>
          </p:nvGrpSpPr>
          <p:grpSpPr>
            <a:xfrm flipH="1">
              <a:off x="5446772" y="1743190"/>
              <a:ext cx="3010303" cy="45661"/>
              <a:chOff x="1766900" y="2869225"/>
              <a:chExt cx="3737650" cy="56700"/>
            </a:xfrm>
          </p:grpSpPr>
          <p:cxnSp>
            <p:nvCxnSpPr>
              <p:cNvPr id="1086" name="Google Shape;1086;p4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87" name="Google Shape;1087;p4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89" name="Shape 1089"/>
        <p:cNvGrpSpPr/>
        <p:nvPr/>
      </p:nvGrpSpPr>
      <p:grpSpPr>
        <a:xfrm>
          <a:off x="0" y="0"/>
          <a:ext cx="0" cy="0"/>
          <a:chOff x="0" y="0"/>
          <a:chExt cx="0" cy="0"/>
        </a:xfrm>
      </p:grpSpPr>
      <p:sp>
        <p:nvSpPr>
          <p:cNvPr id="1090" name="Google Shape;1090;p48"/>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91" name="Google Shape;1091;p48"/>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092" name="Google Shape;1092;p48"/>
          <p:cNvGrpSpPr/>
          <p:nvPr/>
        </p:nvGrpSpPr>
        <p:grpSpPr>
          <a:xfrm>
            <a:off x="-213475" y="-435968"/>
            <a:ext cx="10430912" cy="6926993"/>
            <a:chOff x="-213475" y="-435968"/>
            <a:chExt cx="10430912" cy="6926993"/>
          </a:xfrm>
        </p:grpSpPr>
        <p:sp>
          <p:nvSpPr>
            <p:cNvPr id="1093" name="Google Shape;1093;p48"/>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48"/>
          <p:cNvGrpSpPr/>
          <p:nvPr/>
        </p:nvGrpSpPr>
        <p:grpSpPr>
          <a:xfrm flipH="1">
            <a:off x="-1986736" y="257018"/>
            <a:ext cx="3567725" cy="692436"/>
            <a:chOff x="5803750" y="1590790"/>
            <a:chExt cx="3567725" cy="692436"/>
          </a:xfrm>
        </p:grpSpPr>
        <p:grpSp>
          <p:nvGrpSpPr>
            <p:cNvPr id="1096" name="Google Shape;1096;p48"/>
            <p:cNvGrpSpPr/>
            <p:nvPr/>
          </p:nvGrpSpPr>
          <p:grpSpPr>
            <a:xfrm flipH="1">
              <a:off x="5803750" y="2180862"/>
              <a:ext cx="3070084" cy="102364"/>
              <a:chOff x="1779150" y="2604263"/>
              <a:chExt cx="3811875" cy="127113"/>
            </a:xfrm>
          </p:grpSpPr>
          <p:sp>
            <p:nvSpPr>
              <p:cNvPr id="1097" name="Google Shape;1097;p4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098" name="Google Shape;1098;p4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8"/>
            <p:cNvGrpSpPr/>
            <p:nvPr/>
          </p:nvGrpSpPr>
          <p:grpSpPr>
            <a:xfrm flipH="1">
              <a:off x="5898325" y="1789205"/>
              <a:ext cx="1567047" cy="45661"/>
              <a:chOff x="1754675" y="2566652"/>
              <a:chExt cx="1945675" cy="56700"/>
            </a:xfrm>
          </p:grpSpPr>
          <p:cxnSp>
            <p:nvCxnSpPr>
              <p:cNvPr id="1100" name="Google Shape;1100;p48"/>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101" name="Google Shape;1101;p48"/>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48"/>
            <p:cNvGrpSpPr/>
            <p:nvPr/>
          </p:nvGrpSpPr>
          <p:grpSpPr>
            <a:xfrm flipH="1">
              <a:off x="6107964" y="1938899"/>
              <a:ext cx="1561280" cy="136187"/>
              <a:chOff x="-154850" y="2676400"/>
              <a:chExt cx="4728285" cy="412439"/>
            </a:xfrm>
          </p:grpSpPr>
          <p:sp>
            <p:nvSpPr>
              <p:cNvPr id="1103" name="Google Shape;1103;p48"/>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04" name="Google Shape;1104;p48"/>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8"/>
            <p:cNvGrpSpPr/>
            <p:nvPr/>
          </p:nvGrpSpPr>
          <p:grpSpPr>
            <a:xfrm flipH="1">
              <a:off x="6361172" y="1590790"/>
              <a:ext cx="3010303" cy="45661"/>
              <a:chOff x="631564" y="2679979"/>
              <a:chExt cx="3737650" cy="56700"/>
            </a:xfrm>
          </p:grpSpPr>
          <p:cxnSp>
            <p:nvCxnSpPr>
              <p:cNvPr id="1106" name="Google Shape;1106;p48"/>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107" name="Google Shape;1107;p48"/>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8" name="Google Shape;1108;p48"/>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48"/>
          <p:cNvGrpSpPr/>
          <p:nvPr/>
        </p:nvGrpSpPr>
        <p:grpSpPr>
          <a:xfrm>
            <a:off x="-1754525" y="-2478031"/>
            <a:ext cx="12821147" cy="8256735"/>
            <a:chOff x="-1754525" y="-2478031"/>
            <a:chExt cx="12821147" cy="8256735"/>
          </a:xfrm>
        </p:grpSpPr>
        <p:sp>
          <p:nvSpPr>
            <p:cNvPr id="1110" name="Google Shape;1110;p48"/>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13" name="Shape 1113"/>
        <p:cNvGrpSpPr/>
        <p:nvPr/>
      </p:nvGrpSpPr>
      <p:grpSpPr>
        <a:xfrm>
          <a:off x="0" y="0"/>
          <a:ext cx="0" cy="0"/>
          <a:chOff x="0" y="0"/>
          <a:chExt cx="0" cy="0"/>
        </a:xfrm>
      </p:grpSpPr>
      <p:sp>
        <p:nvSpPr>
          <p:cNvPr id="1114" name="Google Shape;1114;p49"/>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9"/>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9"/>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49"/>
          <p:cNvGrpSpPr/>
          <p:nvPr/>
        </p:nvGrpSpPr>
        <p:grpSpPr>
          <a:xfrm>
            <a:off x="6644522" y="4451415"/>
            <a:ext cx="3427062" cy="540036"/>
            <a:chOff x="5446772" y="1743190"/>
            <a:chExt cx="3427062" cy="540036"/>
          </a:xfrm>
        </p:grpSpPr>
        <p:grpSp>
          <p:nvGrpSpPr>
            <p:cNvPr id="1118" name="Google Shape;1118;p49"/>
            <p:cNvGrpSpPr/>
            <p:nvPr/>
          </p:nvGrpSpPr>
          <p:grpSpPr>
            <a:xfrm flipH="1">
              <a:off x="5803750" y="2180862"/>
              <a:ext cx="3070084" cy="102364"/>
              <a:chOff x="1779150" y="2604263"/>
              <a:chExt cx="3811875" cy="127113"/>
            </a:xfrm>
          </p:grpSpPr>
          <p:sp>
            <p:nvSpPr>
              <p:cNvPr id="1119" name="Google Shape;1119;p4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20" name="Google Shape;1120;p4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9"/>
            <p:cNvGrpSpPr/>
            <p:nvPr/>
          </p:nvGrpSpPr>
          <p:grpSpPr>
            <a:xfrm flipH="1">
              <a:off x="5898325" y="1865405"/>
              <a:ext cx="1567047" cy="45661"/>
              <a:chOff x="1754675" y="2661275"/>
              <a:chExt cx="1945675" cy="56700"/>
            </a:xfrm>
          </p:grpSpPr>
          <p:cxnSp>
            <p:nvCxnSpPr>
              <p:cNvPr id="1122" name="Google Shape;1122;p4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23" name="Google Shape;1123;p4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49"/>
            <p:cNvGrpSpPr/>
            <p:nvPr/>
          </p:nvGrpSpPr>
          <p:grpSpPr>
            <a:xfrm flipH="1">
              <a:off x="5477439" y="1987637"/>
              <a:ext cx="1561280" cy="136187"/>
              <a:chOff x="1754675" y="2824000"/>
              <a:chExt cx="4728285" cy="412439"/>
            </a:xfrm>
          </p:grpSpPr>
          <p:sp>
            <p:nvSpPr>
              <p:cNvPr id="1125" name="Google Shape;1125;p4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26" name="Google Shape;1126;p4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9"/>
            <p:cNvGrpSpPr/>
            <p:nvPr/>
          </p:nvGrpSpPr>
          <p:grpSpPr>
            <a:xfrm flipH="1">
              <a:off x="5446772" y="1743190"/>
              <a:ext cx="3010303" cy="45661"/>
              <a:chOff x="1766900" y="2869225"/>
              <a:chExt cx="3737650" cy="56700"/>
            </a:xfrm>
          </p:grpSpPr>
          <p:cxnSp>
            <p:nvCxnSpPr>
              <p:cNvPr id="1128" name="Google Shape;1128;p4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29" name="Google Shape;1129;p4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0" name="Google Shape;1130;p49"/>
          <p:cNvGrpSpPr/>
          <p:nvPr/>
        </p:nvGrpSpPr>
        <p:grpSpPr>
          <a:xfrm>
            <a:off x="-694176" y="-920239"/>
            <a:ext cx="10964574" cy="6661025"/>
            <a:chOff x="-694176" y="-920239"/>
            <a:chExt cx="10964574" cy="6661025"/>
          </a:xfrm>
        </p:grpSpPr>
        <p:sp>
          <p:nvSpPr>
            <p:cNvPr id="1131" name="Google Shape;1131;p49"/>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9"/>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algn="r">
              <a:spcBef>
                <a:spcPts val="0"/>
              </a:spcBef>
              <a:spcAft>
                <a:spcPts val="0"/>
              </a:spcAft>
              <a:buSzPts val="26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34" name="Google Shape;1134;p49"/>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algn="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5" name="Google Shape;113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136" name="Shape 1136"/>
        <p:cNvGrpSpPr/>
        <p:nvPr/>
      </p:nvGrpSpPr>
      <p:grpSpPr>
        <a:xfrm>
          <a:off x="0" y="0"/>
          <a:ext cx="0" cy="0"/>
          <a:chOff x="0" y="0"/>
          <a:chExt cx="0" cy="0"/>
        </a:xfrm>
      </p:grpSpPr>
      <p:grpSp>
        <p:nvGrpSpPr>
          <p:cNvPr id="1137" name="Google Shape;1137;p50"/>
          <p:cNvGrpSpPr/>
          <p:nvPr/>
        </p:nvGrpSpPr>
        <p:grpSpPr>
          <a:xfrm>
            <a:off x="-1289846" y="-464980"/>
            <a:ext cx="3520400" cy="7145645"/>
            <a:chOff x="-1289846" y="-464980"/>
            <a:chExt cx="3520400" cy="7145645"/>
          </a:xfrm>
        </p:grpSpPr>
        <p:sp>
          <p:nvSpPr>
            <p:cNvPr id="1138" name="Google Shape;1138;p50"/>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41" name="Google Shape;1141;p50"/>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142" name="Google Shape;1142;p50"/>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50"/>
          <p:cNvGrpSpPr/>
          <p:nvPr/>
        </p:nvGrpSpPr>
        <p:grpSpPr>
          <a:xfrm flipH="1">
            <a:off x="7324525" y="151290"/>
            <a:ext cx="3296400" cy="703085"/>
            <a:chOff x="-12" y="3628590"/>
            <a:chExt cx="3296400" cy="703085"/>
          </a:xfrm>
        </p:grpSpPr>
        <p:grpSp>
          <p:nvGrpSpPr>
            <p:cNvPr id="1145" name="Google Shape;1145;p50"/>
            <p:cNvGrpSpPr/>
            <p:nvPr/>
          </p:nvGrpSpPr>
          <p:grpSpPr>
            <a:xfrm>
              <a:off x="854867" y="3996692"/>
              <a:ext cx="1567047" cy="45661"/>
              <a:chOff x="1754675" y="2661275"/>
              <a:chExt cx="1945675" cy="56700"/>
            </a:xfrm>
          </p:grpSpPr>
          <p:cxnSp>
            <p:nvCxnSpPr>
              <p:cNvPr id="1146" name="Google Shape;1146;p5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47" name="Google Shape;1147;p5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50"/>
            <p:cNvGrpSpPr/>
            <p:nvPr/>
          </p:nvGrpSpPr>
          <p:grpSpPr>
            <a:xfrm>
              <a:off x="518420" y="4195487"/>
              <a:ext cx="1561280" cy="136187"/>
              <a:chOff x="1754675" y="2824000"/>
              <a:chExt cx="4728285" cy="412439"/>
            </a:xfrm>
          </p:grpSpPr>
          <p:sp>
            <p:nvSpPr>
              <p:cNvPr id="1149" name="Google Shape;1149;p5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50" name="Google Shape;1150;p5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50"/>
            <p:cNvGrpSpPr/>
            <p:nvPr/>
          </p:nvGrpSpPr>
          <p:grpSpPr>
            <a:xfrm>
              <a:off x="226304" y="3764887"/>
              <a:ext cx="3070084" cy="102364"/>
              <a:chOff x="1779150" y="2604263"/>
              <a:chExt cx="3811875" cy="127113"/>
            </a:xfrm>
          </p:grpSpPr>
          <p:sp>
            <p:nvSpPr>
              <p:cNvPr id="1152" name="Google Shape;1152;p5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53" name="Google Shape;1153;p5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50"/>
            <p:cNvGrpSpPr/>
            <p:nvPr/>
          </p:nvGrpSpPr>
          <p:grpSpPr>
            <a:xfrm>
              <a:off x="-12" y="3628590"/>
              <a:ext cx="3010303" cy="45661"/>
              <a:chOff x="1766900" y="2869225"/>
              <a:chExt cx="3737650" cy="56700"/>
            </a:xfrm>
          </p:grpSpPr>
          <p:cxnSp>
            <p:nvCxnSpPr>
              <p:cNvPr id="1155" name="Google Shape;1155;p5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56" name="Google Shape;1156;p5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7" name="Google Shape;115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1158" name="Shape 1158"/>
        <p:cNvGrpSpPr/>
        <p:nvPr/>
      </p:nvGrpSpPr>
      <p:grpSpPr>
        <a:xfrm>
          <a:off x="0" y="0"/>
          <a:ext cx="0" cy="0"/>
          <a:chOff x="0" y="0"/>
          <a:chExt cx="0" cy="0"/>
        </a:xfrm>
      </p:grpSpPr>
      <p:grpSp>
        <p:nvGrpSpPr>
          <p:cNvPr id="1159" name="Google Shape;1159;p51"/>
          <p:cNvGrpSpPr/>
          <p:nvPr/>
        </p:nvGrpSpPr>
        <p:grpSpPr>
          <a:xfrm>
            <a:off x="-1657830" y="-1821713"/>
            <a:ext cx="13368611" cy="9000374"/>
            <a:chOff x="-1657830" y="-1821713"/>
            <a:chExt cx="13368611" cy="9000374"/>
          </a:xfrm>
        </p:grpSpPr>
        <p:sp>
          <p:nvSpPr>
            <p:cNvPr id="1160" name="Google Shape;1160;p51"/>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1"/>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51"/>
          <p:cNvGrpSpPr/>
          <p:nvPr/>
        </p:nvGrpSpPr>
        <p:grpSpPr>
          <a:xfrm>
            <a:off x="-1296840" y="259346"/>
            <a:ext cx="11980094" cy="4549229"/>
            <a:chOff x="-1296840" y="259346"/>
            <a:chExt cx="11980094" cy="4549229"/>
          </a:xfrm>
        </p:grpSpPr>
        <p:grpSp>
          <p:nvGrpSpPr>
            <p:cNvPr id="1163" name="Google Shape;1163;p51"/>
            <p:cNvGrpSpPr/>
            <p:nvPr/>
          </p:nvGrpSpPr>
          <p:grpSpPr>
            <a:xfrm rot="10800000">
              <a:off x="-1296840" y="259346"/>
              <a:ext cx="3074607" cy="453954"/>
              <a:chOff x="5478797" y="847321"/>
              <a:chExt cx="3074607" cy="453954"/>
            </a:xfrm>
          </p:grpSpPr>
          <p:grpSp>
            <p:nvGrpSpPr>
              <p:cNvPr id="1164" name="Google Shape;1164;p51"/>
              <p:cNvGrpSpPr/>
              <p:nvPr/>
            </p:nvGrpSpPr>
            <p:grpSpPr>
              <a:xfrm flipH="1">
                <a:off x="5675409" y="922405"/>
                <a:ext cx="2877996" cy="223763"/>
                <a:chOff x="1687059" y="2012316"/>
                <a:chExt cx="3573375" cy="277863"/>
              </a:xfrm>
            </p:grpSpPr>
            <p:sp>
              <p:nvSpPr>
                <p:cNvPr id="1165" name="Google Shape;1165;p51"/>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66" name="Google Shape;1166;p51"/>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51"/>
              <p:cNvGrpSpPr/>
              <p:nvPr/>
            </p:nvGrpSpPr>
            <p:grpSpPr>
              <a:xfrm flipH="1">
                <a:off x="6072799" y="847321"/>
                <a:ext cx="2430997" cy="185534"/>
                <a:chOff x="1748547" y="1392116"/>
                <a:chExt cx="5911958" cy="451312"/>
              </a:xfrm>
            </p:grpSpPr>
            <p:sp>
              <p:nvSpPr>
                <p:cNvPr id="1168" name="Google Shape;1168;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69" name="Google Shape;1169;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51"/>
              <p:cNvGrpSpPr/>
              <p:nvPr/>
            </p:nvGrpSpPr>
            <p:grpSpPr>
              <a:xfrm flipH="1">
                <a:off x="5478797" y="1255615"/>
                <a:ext cx="3010303" cy="45661"/>
                <a:chOff x="1766900" y="2869225"/>
                <a:chExt cx="3737650" cy="56700"/>
              </a:xfrm>
            </p:grpSpPr>
            <p:cxnSp>
              <p:nvCxnSpPr>
                <p:cNvPr id="1171" name="Google Shape;1171;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72" name="Google Shape;1172;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3" name="Google Shape;1173;p51"/>
            <p:cNvGrpSpPr/>
            <p:nvPr/>
          </p:nvGrpSpPr>
          <p:grpSpPr>
            <a:xfrm flipH="1">
              <a:off x="7083467" y="3764471"/>
              <a:ext cx="3599787" cy="1044104"/>
              <a:chOff x="-1431671" y="656496"/>
              <a:chExt cx="3599787" cy="1044104"/>
            </a:xfrm>
          </p:grpSpPr>
          <p:grpSp>
            <p:nvGrpSpPr>
              <p:cNvPr id="1174" name="Google Shape;1174;p51"/>
              <p:cNvGrpSpPr/>
              <p:nvPr/>
            </p:nvGrpSpPr>
            <p:grpSpPr>
              <a:xfrm>
                <a:off x="-368508" y="1432892"/>
                <a:ext cx="1567047" cy="45661"/>
                <a:chOff x="1754675" y="2661275"/>
                <a:chExt cx="1945675" cy="56700"/>
              </a:xfrm>
            </p:grpSpPr>
            <p:cxnSp>
              <p:nvCxnSpPr>
                <p:cNvPr id="1175" name="Google Shape;1175;p5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76" name="Google Shape;1176;p5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51"/>
              <p:cNvGrpSpPr/>
              <p:nvPr/>
            </p:nvGrpSpPr>
            <p:grpSpPr>
              <a:xfrm>
                <a:off x="-766480" y="1564412"/>
                <a:ext cx="1561280" cy="136187"/>
                <a:chOff x="1754675" y="2824000"/>
                <a:chExt cx="4728285" cy="412439"/>
              </a:xfrm>
            </p:grpSpPr>
            <p:sp>
              <p:nvSpPr>
                <p:cNvPr id="1178" name="Google Shape;1178;p5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79" name="Google Shape;1179;p5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51"/>
              <p:cNvGrpSpPr/>
              <p:nvPr/>
            </p:nvGrpSpPr>
            <p:grpSpPr>
              <a:xfrm>
                <a:off x="-1431671" y="1201087"/>
                <a:ext cx="3070084" cy="102364"/>
                <a:chOff x="1779150" y="2604263"/>
                <a:chExt cx="3811875" cy="127113"/>
              </a:xfrm>
            </p:grpSpPr>
            <p:sp>
              <p:nvSpPr>
                <p:cNvPr id="1181" name="Google Shape;1181;p5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82" name="Google Shape;1182;p5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1"/>
              <p:cNvGrpSpPr/>
              <p:nvPr/>
            </p:nvGrpSpPr>
            <p:grpSpPr>
              <a:xfrm>
                <a:off x="-856941" y="773805"/>
                <a:ext cx="2877996" cy="223763"/>
                <a:chOff x="1748550" y="2064750"/>
                <a:chExt cx="3573375" cy="277863"/>
              </a:xfrm>
            </p:grpSpPr>
            <p:sp>
              <p:nvSpPr>
                <p:cNvPr id="1184" name="Google Shape;1184;p5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85" name="Google Shape;1185;p5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51"/>
              <p:cNvGrpSpPr/>
              <p:nvPr/>
            </p:nvGrpSpPr>
            <p:grpSpPr>
              <a:xfrm>
                <a:off x="-856882" y="656496"/>
                <a:ext cx="2430997" cy="185534"/>
                <a:chOff x="1748547" y="1392116"/>
                <a:chExt cx="5911958" cy="451312"/>
              </a:xfrm>
            </p:grpSpPr>
            <p:sp>
              <p:nvSpPr>
                <p:cNvPr id="1187" name="Google Shape;1187;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88" name="Google Shape;1188;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1"/>
              <p:cNvGrpSpPr/>
              <p:nvPr/>
            </p:nvGrpSpPr>
            <p:grpSpPr>
              <a:xfrm>
                <a:off x="-842187" y="1064790"/>
                <a:ext cx="3010303" cy="45661"/>
                <a:chOff x="1766900" y="2869225"/>
                <a:chExt cx="3737650" cy="56700"/>
              </a:xfrm>
            </p:grpSpPr>
            <p:cxnSp>
              <p:nvCxnSpPr>
                <p:cNvPr id="1190" name="Google Shape;1190;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91" name="Google Shape;1191;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92" name="Google Shape;1192;p51"/>
          <p:cNvGrpSpPr/>
          <p:nvPr/>
        </p:nvGrpSpPr>
        <p:grpSpPr>
          <a:xfrm>
            <a:off x="-2546154" y="-635197"/>
            <a:ext cx="12379564" cy="6575223"/>
            <a:chOff x="-2546154" y="-635197"/>
            <a:chExt cx="12379564" cy="6575223"/>
          </a:xfrm>
        </p:grpSpPr>
        <p:sp>
          <p:nvSpPr>
            <p:cNvPr id="1193" name="Google Shape;1193;p51"/>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51"/>
            <p:cNvGrpSpPr/>
            <p:nvPr/>
          </p:nvGrpSpPr>
          <p:grpSpPr>
            <a:xfrm flipH="1">
              <a:off x="-2546154" y="4429587"/>
              <a:ext cx="4147840" cy="1510440"/>
              <a:chOff x="4132575" y="4716825"/>
              <a:chExt cx="5724316" cy="2084515"/>
            </a:xfrm>
          </p:grpSpPr>
          <p:sp>
            <p:nvSpPr>
              <p:cNvPr id="1195" name="Google Shape;1195;p51"/>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1"/>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51"/>
          <p:cNvGrpSpPr/>
          <p:nvPr/>
        </p:nvGrpSpPr>
        <p:grpSpPr>
          <a:xfrm>
            <a:off x="-281888" y="-10703"/>
            <a:ext cx="10398364" cy="4440282"/>
            <a:chOff x="-281888" y="-10703"/>
            <a:chExt cx="10398364" cy="4440282"/>
          </a:xfrm>
        </p:grpSpPr>
        <p:sp>
          <p:nvSpPr>
            <p:cNvPr id="1198" name="Google Shape;1198;p51"/>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1"/>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1"/>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02" name="Google Shape;1202;p51"/>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203" name="Google Shape;120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6"/>
          <p:cNvGrpSpPr/>
          <p:nvPr/>
        </p:nvGrpSpPr>
        <p:grpSpPr>
          <a:xfrm rot="10800000">
            <a:off x="-984940" y="165546"/>
            <a:ext cx="3074607" cy="453954"/>
            <a:chOff x="5478797" y="847321"/>
            <a:chExt cx="3074607" cy="453954"/>
          </a:xfrm>
        </p:grpSpPr>
        <p:grpSp>
          <p:nvGrpSpPr>
            <p:cNvPr id="102" name="Google Shape;102;p6"/>
            <p:cNvGrpSpPr/>
            <p:nvPr/>
          </p:nvGrpSpPr>
          <p:grpSpPr>
            <a:xfrm flipH="1">
              <a:off x="5675409" y="922405"/>
              <a:ext cx="2877996" cy="223763"/>
              <a:chOff x="1687059" y="2012316"/>
              <a:chExt cx="3573375" cy="277863"/>
            </a:xfrm>
          </p:grpSpPr>
          <p:sp>
            <p:nvSpPr>
              <p:cNvPr id="103" name="Google Shape;103;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4" name="Google Shape;104;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6"/>
            <p:cNvGrpSpPr/>
            <p:nvPr/>
          </p:nvGrpSpPr>
          <p:grpSpPr>
            <a:xfrm flipH="1">
              <a:off x="6072799" y="847321"/>
              <a:ext cx="2430997" cy="185534"/>
              <a:chOff x="1748547" y="1392116"/>
              <a:chExt cx="5911958" cy="451312"/>
            </a:xfrm>
          </p:grpSpPr>
          <p:sp>
            <p:nvSpPr>
              <p:cNvPr id="106" name="Google Shape;106;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7" name="Google Shape;107;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6"/>
            <p:cNvGrpSpPr/>
            <p:nvPr/>
          </p:nvGrpSpPr>
          <p:grpSpPr>
            <a:xfrm flipH="1">
              <a:off x="5478797" y="1255615"/>
              <a:ext cx="3010303" cy="45661"/>
              <a:chOff x="1766900" y="2869225"/>
              <a:chExt cx="3737650" cy="56700"/>
            </a:xfrm>
          </p:grpSpPr>
          <p:cxnSp>
            <p:nvCxnSpPr>
              <p:cNvPr id="109" name="Google Shape;109;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 name="Google Shape;111;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flipH="1">
            <a:off x="-3634650" y="4404925"/>
            <a:ext cx="5724316" cy="2084515"/>
            <a:chOff x="4132575" y="4716825"/>
            <a:chExt cx="5724316" cy="2084515"/>
          </a:xfrm>
        </p:grpSpPr>
        <p:sp>
          <p:nvSpPr>
            <p:cNvPr id="114" name="Google Shape;114;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04" name="Shape 1204"/>
        <p:cNvGrpSpPr/>
        <p:nvPr/>
      </p:nvGrpSpPr>
      <p:grpSpPr>
        <a:xfrm>
          <a:off x="0" y="0"/>
          <a:ext cx="0" cy="0"/>
          <a:chOff x="0" y="0"/>
          <a:chExt cx="0" cy="0"/>
        </a:xfrm>
      </p:grpSpPr>
      <p:grpSp>
        <p:nvGrpSpPr>
          <p:cNvPr id="1205" name="Google Shape;1205;p52"/>
          <p:cNvGrpSpPr/>
          <p:nvPr/>
        </p:nvGrpSpPr>
        <p:grpSpPr>
          <a:xfrm>
            <a:off x="-706235" y="-1528931"/>
            <a:ext cx="9861884" cy="9150482"/>
            <a:chOff x="-706235" y="-1528931"/>
            <a:chExt cx="9861884" cy="9150482"/>
          </a:xfrm>
        </p:grpSpPr>
        <p:sp>
          <p:nvSpPr>
            <p:cNvPr id="1206" name="Google Shape;1206;p52"/>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52"/>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52"/>
          <p:cNvGrpSpPr/>
          <p:nvPr/>
        </p:nvGrpSpPr>
        <p:grpSpPr>
          <a:xfrm>
            <a:off x="7632064" y="4367465"/>
            <a:ext cx="3894036" cy="692436"/>
            <a:chOff x="5477439" y="1590790"/>
            <a:chExt cx="3894036" cy="692436"/>
          </a:xfrm>
        </p:grpSpPr>
        <p:grpSp>
          <p:nvGrpSpPr>
            <p:cNvPr id="1211" name="Google Shape;1211;p52"/>
            <p:cNvGrpSpPr/>
            <p:nvPr/>
          </p:nvGrpSpPr>
          <p:grpSpPr>
            <a:xfrm flipH="1">
              <a:off x="5803750" y="2180862"/>
              <a:ext cx="3070084" cy="102364"/>
              <a:chOff x="1779150" y="2604263"/>
              <a:chExt cx="3811875" cy="127113"/>
            </a:xfrm>
          </p:grpSpPr>
          <p:sp>
            <p:nvSpPr>
              <p:cNvPr id="1212" name="Google Shape;1212;p5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13" name="Google Shape;1213;p5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52"/>
            <p:cNvGrpSpPr/>
            <p:nvPr/>
          </p:nvGrpSpPr>
          <p:grpSpPr>
            <a:xfrm flipH="1">
              <a:off x="5898325" y="1789205"/>
              <a:ext cx="1567047" cy="45661"/>
              <a:chOff x="1754675" y="2566652"/>
              <a:chExt cx="1945675" cy="56700"/>
            </a:xfrm>
          </p:grpSpPr>
          <p:cxnSp>
            <p:nvCxnSpPr>
              <p:cNvPr id="1215" name="Google Shape;1215;p52"/>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216" name="Google Shape;1216;p52"/>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52"/>
            <p:cNvGrpSpPr/>
            <p:nvPr/>
          </p:nvGrpSpPr>
          <p:grpSpPr>
            <a:xfrm flipH="1">
              <a:off x="5477439" y="1987637"/>
              <a:ext cx="1561280" cy="136187"/>
              <a:chOff x="1754675" y="2824000"/>
              <a:chExt cx="4728285" cy="412439"/>
            </a:xfrm>
          </p:grpSpPr>
          <p:sp>
            <p:nvSpPr>
              <p:cNvPr id="1218" name="Google Shape;1218;p5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19" name="Google Shape;1219;p5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52"/>
            <p:cNvGrpSpPr/>
            <p:nvPr/>
          </p:nvGrpSpPr>
          <p:grpSpPr>
            <a:xfrm flipH="1">
              <a:off x="6361172" y="1590790"/>
              <a:ext cx="3010303" cy="45661"/>
              <a:chOff x="631564" y="2679979"/>
              <a:chExt cx="3737650" cy="56700"/>
            </a:xfrm>
          </p:grpSpPr>
          <p:cxnSp>
            <p:nvCxnSpPr>
              <p:cNvPr id="1221" name="Google Shape;1221;p52"/>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222" name="Google Shape;1222;p52"/>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3" name="Google Shape;1223;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24" name="Google Shape;1224;p52"/>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5" name="Google Shape;1225;p52"/>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6" name="Google Shape;1226;p52"/>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27" name="Google Shape;1227;p52"/>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28" name="Google Shape;122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29" name="Shape 1229"/>
        <p:cNvGrpSpPr/>
        <p:nvPr/>
      </p:nvGrpSpPr>
      <p:grpSpPr>
        <a:xfrm>
          <a:off x="0" y="0"/>
          <a:ext cx="0" cy="0"/>
          <a:chOff x="0" y="0"/>
          <a:chExt cx="0" cy="0"/>
        </a:xfrm>
      </p:grpSpPr>
      <p:sp>
        <p:nvSpPr>
          <p:cNvPr id="1230" name="Google Shape;1230;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31" name="Google Shape;1231;p53"/>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32" name="Google Shape;1232;p53"/>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233" name="Google Shape;1233;p53"/>
          <p:cNvGrpSpPr/>
          <p:nvPr/>
        </p:nvGrpSpPr>
        <p:grpSpPr>
          <a:xfrm rot="10800000">
            <a:off x="-106737" y="-1645006"/>
            <a:ext cx="9548249" cy="7357518"/>
            <a:chOff x="-1311525" y="-1414418"/>
            <a:chExt cx="9548249" cy="7357518"/>
          </a:xfrm>
        </p:grpSpPr>
        <p:sp>
          <p:nvSpPr>
            <p:cNvPr id="1234" name="Google Shape;1234;p53"/>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5" name="Google Shape;1235;p53"/>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36" name="Google Shape;1236;p53"/>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53"/>
          <p:cNvGrpSpPr/>
          <p:nvPr/>
        </p:nvGrpSpPr>
        <p:grpSpPr>
          <a:xfrm rot="10800000">
            <a:off x="-1228535" y="-1130234"/>
            <a:ext cx="11726682" cy="8568910"/>
            <a:chOff x="-2306160" y="-3140581"/>
            <a:chExt cx="11726682" cy="8568910"/>
          </a:xfrm>
        </p:grpSpPr>
        <p:sp>
          <p:nvSpPr>
            <p:cNvPr id="1238" name="Google Shape;1238;p53"/>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9" name="Google Shape;1239;p53"/>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0" name="Google Shape;1240;p53"/>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41" name="Google Shape;1241;p53"/>
          <p:cNvGrpSpPr/>
          <p:nvPr/>
        </p:nvGrpSpPr>
        <p:grpSpPr>
          <a:xfrm flipH="1" rot="10800000">
            <a:off x="-1315487" y="4349469"/>
            <a:ext cx="3296400" cy="703085"/>
            <a:chOff x="-12" y="3628590"/>
            <a:chExt cx="3296400" cy="703085"/>
          </a:xfrm>
        </p:grpSpPr>
        <p:grpSp>
          <p:nvGrpSpPr>
            <p:cNvPr id="1242" name="Google Shape;1242;p53"/>
            <p:cNvGrpSpPr/>
            <p:nvPr/>
          </p:nvGrpSpPr>
          <p:grpSpPr>
            <a:xfrm>
              <a:off x="854867" y="3996692"/>
              <a:ext cx="1567047" cy="45661"/>
              <a:chOff x="1754675" y="2661275"/>
              <a:chExt cx="1945675" cy="56700"/>
            </a:xfrm>
          </p:grpSpPr>
          <p:cxnSp>
            <p:nvCxnSpPr>
              <p:cNvPr id="1243" name="Google Shape;1243;p5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44" name="Google Shape;1244;p5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53"/>
            <p:cNvGrpSpPr/>
            <p:nvPr/>
          </p:nvGrpSpPr>
          <p:grpSpPr>
            <a:xfrm>
              <a:off x="518420" y="4195487"/>
              <a:ext cx="1561280" cy="136187"/>
              <a:chOff x="1754675" y="2824000"/>
              <a:chExt cx="4728285" cy="412439"/>
            </a:xfrm>
          </p:grpSpPr>
          <p:sp>
            <p:nvSpPr>
              <p:cNvPr id="1246" name="Google Shape;1246;p5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47" name="Google Shape;1247;p5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53"/>
            <p:cNvGrpSpPr/>
            <p:nvPr/>
          </p:nvGrpSpPr>
          <p:grpSpPr>
            <a:xfrm>
              <a:off x="226304" y="3764887"/>
              <a:ext cx="3070084" cy="102364"/>
              <a:chOff x="1779150" y="2604263"/>
              <a:chExt cx="3811875" cy="127113"/>
            </a:xfrm>
          </p:grpSpPr>
          <p:sp>
            <p:nvSpPr>
              <p:cNvPr id="1249" name="Google Shape;1249;p5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50" name="Google Shape;1250;p5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53"/>
            <p:cNvGrpSpPr/>
            <p:nvPr/>
          </p:nvGrpSpPr>
          <p:grpSpPr>
            <a:xfrm>
              <a:off x="-12" y="3628590"/>
              <a:ext cx="3010303" cy="45661"/>
              <a:chOff x="1766900" y="2869225"/>
              <a:chExt cx="3737650" cy="56700"/>
            </a:xfrm>
          </p:grpSpPr>
          <p:cxnSp>
            <p:nvCxnSpPr>
              <p:cNvPr id="1252" name="Google Shape;1252;p5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53" name="Google Shape;1253;p5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4" name="Google Shape;125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55" name="Shape 1255"/>
        <p:cNvGrpSpPr/>
        <p:nvPr/>
      </p:nvGrpSpPr>
      <p:grpSpPr>
        <a:xfrm>
          <a:off x="0" y="0"/>
          <a:ext cx="0" cy="0"/>
          <a:chOff x="0" y="0"/>
          <a:chExt cx="0" cy="0"/>
        </a:xfrm>
      </p:grpSpPr>
      <p:grpSp>
        <p:nvGrpSpPr>
          <p:cNvPr id="1256" name="Google Shape;1256;p54"/>
          <p:cNvGrpSpPr/>
          <p:nvPr/>
        </p:nvGrpSpPr>
        <p:grpSpPr>
          <a:xfrm>
            <a:off x="-1123779" y="-1437185"/>
            <a:ext cx="12025151" cy="8843536"/>
            <a:chOff x="-1123779" y="-1437185"/>
            <a:chExt cx="12025151" cy="8843536"/>
          </a:xfrm>
        </p:grpSpPr>
        <p:sp>
          <p:nvSpPr>
            <p:cNvPr id="1257" name="Google Shape;1257;p54"/>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61" name="Google Shape;1261;p54"/>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2" name="Google Shape;1262;p54"/>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3" name="Google Shape;1263;p54"/>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4" name="Google Shape;1264;p54"/>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65" name="Google Shape;1265;p54"/>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66" name="Google Shape;1266;p54"/>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1267" name="Google Shape;1267;p54"/>
          <p:cNvGrpSpPr/>
          <p:nvPr/>
        </p:nvGrpSpPr>
        <p:grpSpPr>
          <a:xfrm flipH="1" rot="10800000">
            <a:off x="-1469087" y="4289940"/>
            <a:ext cx="3296400" cy="703085"/>
            <a:chOff x="-12" y="3628590"/>
            <a:chExt cx="3296400" cy="703085"/>
          </a:xfrm>
        </p:grpSpPr>
        <p:grpSp>
          <p:nvGrpSpPr>
            <p:cNvPr id="1268" name="Google Shape;1268;p54"/>
            <p:cNvGrpSpPr/>
            <p:nvPr/>
          </p:nvGrpSpPr>
          <p:grpSpPr>
            <a:xfrm>
              <a:off x="854867" y="3996692"/>
              <a:ext cx="1567047" cy="45661"/>
              <a:chOff x="1754675" y="2661275"/>
              <a:chExt cx="1945675" cy="56700"/>
            </a:xfrm>
          </p:grpSpPr>
          <p:cxnSp>
            <p:nvCxnSpPr>
              <p:cNvPr id="1269" name="Google Shape;1269;p5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70" name="Google Shape;1270;p5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54"/>
            <p:cNvGrpSpPr/>
            <p:nvPr/>
          </p:nvGrpSpPr>
          <p:grpSpPr>
            <a:xfrm>
              <a:off x="518420" y="4195487"/>
              <a:ext cx="1561280" cy="136187"/>
              <a:chOff x="1754675" y="2824000"/>
              <a:chExt cx="4728285" cy="412439"/>
            </a:xfrm>
          </p:grpSpPr>
          <p:sp>
            <p:nvSpPr>
              <p:cNvPr id="1272" name="Google Shape;1272;p5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73" name="Google Shape;1273;p5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54"/>
            <p:cNvGrpSpPr/>
            <p:nvPr/>
          </p:nvGrpSpPr>
          <p:grpSpPr>
            <a:xfrm>
              <a:off x="226304" y="3764887"/>
              <a:ext cx="3070084" cy="102364"/>
              <a:chOff x="1779150" y="2604263"/>
              <a:chExt cx="3811875" cy="127113"/>
            </a:xfrm>
          </p:grpSpPr>
          <p:sp>
            <p:nvSpPr>
              <p:cNvPr id="1275" name="Google Shape;1275;p5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76" name="Google Shape;1276;p5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54"/>
            <p:cNvGrpSpPr/>
            <p:nvPr/>
          </p:nvGrpSpPr>
          <p:grpSpPr>
            <a:xfrm>
              <a:off x="-12" y="3628590"/>
              <a:ext cx="3010303" cy="45661"/>
              <a:chOff x="1766900" y="2869225"/>
              <a:chExt cx="3737650" cy="56700"/>
            </a:xfrm>
          </p:grpSpPr>
          <p:cxnSp>
            <p:nvCxnSpPr>
              <p:cNvPr id="1278" name="Google Shape;1278;p5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79" name="Google Shape;1279;p5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0" name="Google Shape;1280;p54"/>
          <p:cNvGrpSpPr/>
          <p:nvPr/>
        </p:nvGrpSpPr>
        <p:grpSpPr>
          <a:xfrm>
            <a:off x="-592558" y="-10342"/>
            <a:ext cx="7481573" cy="5159023"/>
            <a:chOff x="-592558" y="-10342"/>
            <a:chExt cx="7481573" cy="5159023"/>
          </a:xfrm>
        </p:grpSpPr>
        <p:sp>
          <p:nvSpPr>
            <p:cNvPr id="1281" name="Google Shape;1281;p54"/>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54"/>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85" name="Shape 1285"/>
        <p:cNvGrpSpPr/>
        <p:nvPr/>
      </p:nvGrpSpPr>
      <p:grpSpPr>
        <a:xfrm>
          <a:off x="0" y="0"/>
          <a:ext cx="0" cy="0"/>
          <a:chOff x="0" y="0"/>
          <a:chExt cx="0" cy="0"/>
        </a:xfrm>
      </p:grpSpPr>
      <p:sp>
        <p:nvSpPr>
          <p:cNvPr id="1286" name="Google Shape;128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87" name="Google Shape;1287;p55"/>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8" name="Google Shape;1288;p55"/>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9" name="Google Shape;1289;p55"/>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0" name="Google Shape;1290;p55"/>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1" name="Google Shape;1291;p55"/>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2" name="Google Shape;1292;p55"/>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3" name="Google Shape;1293;p55"/>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4" name="Google Shape;1294;p55"/>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295" name="Google Shape;1295;p55"/>
          <p:cNvGrpSpPr/>
          <p:nvPr/>
        </p:nvGrpSpPr>
        <p:grpSpPr>
          <a:xfrm>
            <a:off x="-1014025" y="-964868"/>
            <a:ext cx="10158024" cy="7826893"/>
            <a:chOff x="-1014025" y="-964868"/>
            <a:chExt cx="10158024" cy="7826893"/>
          </a:xfrm>
        </p:grpSpPr>
        <p:sp>
          <p:nvSpPr>
            <p:cNvPr id="1296" name="Google Shape;1296;p55"/>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55"/>
          <p:cNvGrpSpPr/>
          <p:nvPr/>
        </p:nvGrpSpPr>
        <p:grpSpPr>
          <a:xfrm flipH="1">
            <a:off x="-2799911" y="4184068"/>
            <a:ext cx="3894036" cy="692436"/>
            <a:chOff x="5477439" y="1590790"/>
            <a:chExt cx="3894036" cy="692436"/>
          </a:xfrm>
        </p:grpSpPr>
        <p:grpSp>
          <p:nvGrpSpPr>
            <p:cNvPr id="1299" name="Google Shape;1299;p55"/>
            <p:cNvGrpSpPr/>
            <p:nvPr/>
          </p:nvGrpSpPr>
          <p:grpSpPr>
            <a:xfrm flipH="1">
              <a:off x="5803750" y="2180862"/>
              <a:ext cx="3070084" cy="102364"/>
              <a:chOff x="1779150" y="2604263"/>
              <a:chExt cx="3811875" cy="127113"/>
            </a:xfrm>
          </p:grpSpPr>
          <p:sp>
            <p:nvSpPr>
              <p:cNvPr id="1300" name="Google Shape;1300;p5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1" name="Google Shape;1301;p5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55"/>
            <p:cNvGrpSpPr/>
            <p:nvPr/>
          </p:nvGrpSpPr>
          <p:grpSpPr>
            <a:xfrm flipH="1">
              <a:off x="5898325" y="1789205"/>
              <a:ext cx="1567047" cy="45661"/>
              <a:chOff x="1754675" y="2566652"/>
              <a:chExt cx="1945675" cy="56700"/>
            </a:xfrm>
          </p:grpSpPr>
          <p:cxnSp>
            <p:nvCxnSpPr>
              <p:cNvPr id="1303" name="Google Shape;1303;p55"/>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304" name="Google Shape;1304;p55"/>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55"/>
            <p:cNvGrpSpPr/>
            <p:nvPr/>
          </p:nvGrpSpPr>
          <p:grpSpPr>
            <a:xfrm flipH="1">
              <a:off x="5477439" y="1987637"/>
              <a:ext cx="1561280" cy="136187"/>
              <a:chOff x="1754675" y="2824000"/>
              <a:chExt cx="4728285" cy="412439"/>
            </a:xfrm>
          </p:grpSpPr>
          <p:sp>
            <p:nvSpPr>
              <p:cNvPr id="1306" name="Google Shape;1306;p5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07" name="Google Shape;1307;p5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55"/>
            <p:cNvGrpSpPr/>
            <p:nvPr/>
          </p:nvGrpSpPr>
          <p:grpSpPr>
            <a:xfrm flipH="1">
              <a:off x="6361172" y="1590790"/>
              <a:ext cx="3010303" cy="45661"/>
              <a:chOff x="631564" y="2679979"/>
              <a:chExt cx="3737650" cy="56700"/>
            </a:xfrm>
          </p:grpSpPr>
          <p:cxnSp>
            <p:nvCxnSpPr>
              <p:cNvPr id="1309" name="Google Shape;1309;p55"/>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310" name="Google Shape;1310;p55"/>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1" name="Google Shape;1311;p55"/>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55"/>
          <p:cNvGrpSpPr/>
          <p:nvPr/>
        </p:nvGrpSpPr>
        <p:grpSpPr>
          <a:xfrm>
            <a:off x="-2689610" y="-2478031"/>
            <a:ext cx="13399307" cy="8256735"/>
            <a:chOff x="-2689610" y="-2478031"/>
            <a:chExt cx="13399307" cy="8256735"/>
          </a:xfrm>
        </p:grpSpPr>
        <p:sp>
          <p:nvSpPr>
            <p:cNvPr id="1313" name="Google Shape;1313;p55"/>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16" name="Shape 1316"/>
        <p:cNvGrpSpPr/>
        <p:nvPr/>
      </p:nvGrpSpPr>
      <p:grpSpPr>
        <a:xfrm>
          <a:off x="0" y="0"/>
          <a:ext cx="0" cy="0"/>
          <a:chOff x="0" y="0"/>
          <a:chExt cx="0" cy="0"/>
        </a:xfrm>
      </p:grpSpPr>
      <p:sp>
        <p:nvSpPr>
          <p:cNvPr id="1317" name="Google Shape;131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18" name="Google Shape;1318;p56"/>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9" name="Google Shape;1319;p56"/>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0" name="Google Shape;1320;p56"/>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1" name="Google Shape;1321;p56"/>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2" name="Google Shape;1322;p56"/>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3" name="Google Shape;1323;p56"/>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4" name="Google Shape;1324;p56"/>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5" name="Google Shape;1325;p56"/>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6" name="Google Shape;1326;p56"/>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7" name="Google Shape;1327;p56"/>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8" name="Google Shape;1328;p56"/>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9" name="Google Shape;1329;p56"/>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330" name="Google Shape;1330;p56"/>
          <p:cNvGrpSpPr/>
          <p:nvPr/>
        </p:nvGrpSpPr>
        <p:grpSpPr>
          <a:xfrm>
            <a:off x="-1764035" y="-2478031"/>
            <a:ext cx="10908034" cy="9340057"/>
            <a:chOff x="-1764035" y="-2478031"/>
            <a:chExt cx="10908034" cy="9340057"/>
          </a:xfrm>
        </p:grpSpPr>
        <p:sp>
          <p:nvSpPr>
            <p:cNvPr id="1331" name="Google Shape;1331;p56"/>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56"/>
          <p:cNvGrpSpPr/>
          <p:nvPr/>
        </p:nvGrpSpPr>
        <p:grpSpPr>
          <a:xfrm flipH="1" rot="10800000">
            <a:off x="8041939" y="144568"/>
            <a:ext cx="3894036" cy="692436"/>
            <a:chOff x="5477439" y="1590790"/>
            <a:chExt cx="3894036" cy="692436"/>
          </a:xfrm>
        </p:grpSpPr>
        <p:grpSp>
          <p:nvGrpSpPr>
            <p:cNvPr id="1334" name="Google Shape;1334;p56"/>
            <p:cNvGrpSpPr/>
            <p:nvPr/>
          </p:nvGrpSpPr>
          <p:grpSpPr>
            <a:xfrm flipH="1">
              <a:off x="5803750" y="2180862"/>
              <a:ext cx="3070084" cy="102364"/>
              <a:chOff x="1779150" y="2604263"/>
              <a:chExt cx="3811875" cy="127113"/>
            </a:xfrm>
          </p:grpSpPr>
          <p:sp>
            <p:nvSpPr>
              <p:cNvPr id="1335" name="Google Shape;1335;p5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36" name="Google Shape;1336;p5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56"/>
            <p:cNvGrpSpPr/>
            <p:nvPr/>
          </p:nvGrpSpPr>
          <p:grpSpPr>
            <a:xfrm flipH="1">
              <a:off x="5898325" y="1789205"/>
              <a:ext cx="1567047" cy="45661"/>
              <a:chOff x="1754675" y="2566652"/>
              <a:chExt cx="1945675" cy="56700"/>
            </a:xfrm>
          </p:grpSpPr>
          <p:cxnSp>
            <p:nvCxnSpPr>
              <p:cNvPr id="1338" name="Google Shape;1338;p5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339" name="Google Shape;1339;p5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56"/>
            <p:cNvGrpSpPr/>
            <p:nvPr/>
          </p:nvGrpSpPr>
          <p:grpSpPr>
            <a:xfrm flipH="1">
              <a:off x="5477439" y="1987637"/>
              <a:ext cx="1561280" cy="136187"/>
              <a:chOff x="1754675" y="2824000"/>
              <a:chExt cx="4728285" cy="412439"/>
            </a:xfrm>
          </p:grpSpPr>
          <p:sp>
            <p:nvSpPr>
              <p:cNvPr id="1341" name="Google Shape;1341;p5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42" name="Google Shape;1342;p5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56"/>
            <p:cNvGrpSpPr/>
            <p:nvPr/>
          </p:nvGrpSpPr>
          <p:grpSpPr>
            <a:xfrm flipH="1">
              <a:off x="6361172" y="1590790"/>
              <a:ext cx="3010303" cy="45661"/>
              <a:chOff x="631564" y="2679979"/>
              <a:chExt cx="3737650" cy="56700"/>
            </a:xfrm>
          </p:grpSpPr>
          <p:cxnSp>
            <p:nvCxnSpPr>
              <p:cNvPr id="1344" name="Google Shape;1344;p5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345" name="Google Shape;1345;p5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6" name="Google Shape;1346;p56"/>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56"/>
          <p:cNvGrpSpPr/>
          <p:nvPr/>
        </p:nvGrpSpPr>
        <p:grpSpPr>
          <a:xfrm>
            <a:off x="-1205775" y="-700418"/>
            <a:ext cx="11406422" cy="6958608"/>
            <a:chOff x="-1205775" y="-700418"/>
            <a:chExt cx="11406422" cy="6958608"/>
          </a:xfrm>
        </p:grpSpPr>
        <p:sp>
          <p:nvSpPr>
            <p:cNvPr id="1348" name="Google Shape;1348;p56"/>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51" name="Shape 1351"/>
        <p:cNvGrpSpPr/>
        <p:nvPr/>
      </p:nvGrpSpPr>
      <p:grpSpPr>
        <a:xfrm>
          <a:off x="0" y="0"/>
          <a:ext cx="0" cy="0"/>
          <a:chOff x="0" y="0"/>
          <a:chExt cx="0" cy="0"/>
        </a:xfrm>
      </p:grpSpPr>
      <p:grpSp>
        <p:nvGrpSpPr>
          <p:cNvPr id="1352" name="Google Shape;1352;p57"/>
          <p:cNvGrpSpPr/>
          <p:nvPr/>
        </p:nvGrpSpPr>
        <p:grpSpPr>
          <a:xfrm>
            <a:off x="-810334" y="-1436216"/>
            <a:ext cx="10049270" cy="7866187"/>
            <a:chOff x="-810334" y="-1436216"/>
            <a:chExt cx="10049270" cy="7866187"/>
          </a:xfrm>
        </p:grpSpPr>
        <p:sp>
          <p:nvSpPr>
            <p:cNvPr id="1353" name="Google Shape;1353;p57"/>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7"/>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7"/>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57"/>
          <p:cNvGrpSpPr/>
          <p:nvPr/>
        </p:nvGrpSpPr>
        <p:grpSpPr>
          <a:xfrm>
            <a:off x="-483963" y="343842"/>
            <a:ext cx="10364069" cy="4799653"/>
            <a:chOff x="-483963" y="343842"/>
            <a:chExt cx="10364069" cy="4799653"/>
          </a:xfrm>
        </p:grpSpPr>
        <p:sp>
          <p:nvSpPr>
            <p:cNvPr id="1357" name="Google Shape;1357;p57"/>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7"/>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7"/>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57"/>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7"/>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2" name="Google Shape;1362;p57"/>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363" name="Google Shape;1363;p57"/>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4" name="Google Shape;1364;p57"/>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365" name="Google Shape;1365;p57"/>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6" name="Google Shape;1366;p57"/>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367" name="Google Shape;1367;p57"/>
          <p:cNvGrpSpPr/>
          <p:nvPr/>
        </p:nvGrpSpPr>
        <p:grpSpPr>
          <a:xfrm>
            <a:off x="-955172" y="-1359417"/>
            <a:ext cx="11011936" cy="8170456"/>
            <a:chOff x="-955172" y="-1359417"/>
            <a:chExt cx="11011936" cy="8170456"/>
          </a:xfrm>
        </p:grpSpPr>
        <p:sp>
          <p:nvSpPr>
            <p:cNvPr id="1368" name="Google Shape;1368;p57"/>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7"/>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7"/>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7"/>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57"/>
          <p:cNvGrpSpPr/>
          <p:nvPr/>
        </p:nvGrpSpPr>
        <p:grpSpPr>
          <a:xfrm>
            <a:off x="-3334299" y="835002"/>
            <a:ext cx="14148600" cy="3523278"/>
            <a:chOff x="-3334299" y="835002"/>
            <a:chExt cx="14148600" cy="3523278"/>
          </a:xfrm>
        </p:grpSpPr>
        <p:grpSp>
          <p:nvGrpSpPr>
            <p:cNvPr id="1373" name="Google Shape;1373;p57"/>
            <p:cNvGrpSpPr/>
            <p:nvPr/>
          </p:nvGrpSpPr>
          <p:grpSpPr>
            <a:xfrm flipH="1">
              <a:off x="7517900" y="835002"/>
              <a:ext cx="3296400" cy="703085"/>
              <a:chOff x="-12" y="3628590"/>
              <a:chExt cx="3296400" cy="703085"/>
            </a:xfrm>
          </p:grpSpPr>
          <p:grpSp>
            <p:nvGrpSpPr>
              <p:cNvPr id="1374" name="Google Shape;1374;p57"/>
              <p:cNvGrpSpPr/>
              <p:nvPr/>
            </p:nvGrpSpPr>
            <p:grpSpPr>
              <a:xfrm>
                <a:off x="854867" y="3996692"/>
                <a:ext cx="1567047" cy="45661"/>
                <a:chOff x="1754675" y="2661275"/>
                <a:chExt cx="1945675" cy="56700"/>
              </a:xfrm>
            </p:grpSpPr>
            <p:cxnSp>
              <p:nvCxnSpPr>
                <p:cNvPr id="1375" name="Google Shape;1375;p5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76" name="Google Shape;1376;p5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57"/>
              <p:cNvGrpSpPr/>
              <p:nvPr/>
            </p:nvGrpSpPr>
            <p:grpSpPr>
              <a:xfrm>
                <a:off x="518420" y="4195487"/>
                <a:ext cx="1561280" cy="136187"/>
                <a:chOff x="1754675" y="2824000"/>
                <a:chExt cx="4728285" cy="412439"/>
              </a:xfrm>
            </p:grpSpPr>
            <p:sp>
              <p:nvSpPr>
                <p:cNvPr id="1378" name="Google Shape;1378;p5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79" name="Google Shape;1379;p5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57"/>
              <p:cNvGrpSpPr/>
              <p:nvPr/>
            </p:nvGrpSpPr>
            <p:grpSpPr>
              <a:xfrm>
                <a:off x="226304" y="3764887"/>
                <a:ext cx="3070084" cy="102364"/>
                <a:chOff x="1779150" y="2604263"/>
                <a:chExt cx="3811875" cy="127113"/>
              </a:xfrm>
            </p:grpSpPr>
            <p:sp>
              <p:nvSpPr>
                <p:cNvPr id="1381" name="Google Shape;1381;p5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82" name="Google Shape;1382;p5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57"/>
              <p:cNvGrpSpPr/>
              <p:nvPr/>
            </p:nvGrpSpPr>
            <p:grpSpPr>
              <a:xfrm>
                <a:off x="-12" y="3628590"/>
                <a:ext cx="3010303" cy="45661"/>
                <a:chOff x="1766900" y="2869225"/>
                <a:chExt cx="3737650" cy="56700"/>
              </a:xfrm>
            </p:grpSpPr>
            <p:cxnSp>
              <p:nvCxnSpPr>
                <p:cNvPr id="1384" name="Google Shape;1384;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85" name="Google Shape;1385;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6" name="Google Shape;1386;p57"/>
            <p:cNvGrpSpPr/>
            <p:nvPr/>
          </p:nvGrpSpPr>
          <p:grpSpPr>
            <a:xfrm flipH="1">
              <a:off x="-3334299" y="3816365"/>
              <a:ext cx="4555892" cy="541915"/>
              <a:chOff x="5950034" y="3380465"/>
              <a:chExt cx="4555892" cy="541915"/>
            </a:xfrm>
          </p:grpSpPr>
          <p:grpSp>
            <p:nvGrpSpPr>
              <p:cNvPr id="1387" name="Google Shape;1387;p57"/>
              <p:cNvGrpSpPr/>
              <p:nvPr/>
            </p:nvGrpSpPr>
            <p:grpSpPr>
              <a:xfrm rot="10800000">
                <a:off x="5950034" y="3380473"/>
                <a:ext cx="2877996" cy="223763"/>
                <a:chOff x="1748550" y="2064750"/>
                <a:chExt cx="3573375" cy="277863"/>
              </a:xfrm>
            </p:grpSpPr>
            <p:sp>
              <p:nvSpPr>
                <p:cNvPr id="1388" name="Google Shape;1388;p5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89" name="Google Shape;1389;p5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57"/>
              <p:cNvGrpSpPr/>
              <p:nvPr/>
            </p:nvGrpSpPr>
            <p:grpSpPr>
              <a:xfrm rot="10800000">
                <a:off x="6396949" y="3536010"/>
                <a:ext cx="2430997" cy="185534"/>
                <a:chOff x="1748547" y="1392116"/>
                <a:chExt cx="5911958" cy="451312"/>
              </a:xfrm>
            </p:grpSpPr>
            <p:sp>
              <p:nvSpPr>
                <p:cNvPr id="1391" name="Google Shape;1391;p5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392" name="Google Shape;1392;p5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57"/>
              <p:cNvGrpSpPr/>
              <p:nvPr/>
            </p:nvGrpSpPr>
            <p:grpSpPr>
              <a:xfrm rot="10800000">
                <a:off x="6906834" y="3876719"/>
                <a:ext cx="3140396" cy="45661"/>
                <a:chOff x="234768" y="1449263"/>
                <a:chExt cx="3899175" cy="56700"/>
              </a:xfrm>
            </p:grpSpPr>
            <p:cxnSp>
              <p:nvCxnSpPr>
                <p:cNvPr id="1394" name="Google Shape;1394;p57"/>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1395" name="Google Shape;1395;p57"/>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57"/>
              <p:cNvGrpSpPr/>
              <p:nvPr/>
            </p:nvGrpSpPr>
            <p:grpSpPr>
              <a:xfrm flipH="1">
                <a:off x="7495622" y="3380465"/>
                <a:ext cx="3010303" cy="45661"/>
                <a:chOff x="1766900" y="2869225"/>
                <a:chExt cx="3737650" cy="56700"/>
              </a:xfrm>
            </p:grpSpPr>
            <p:cxnSp>
              <p:nvCxnSpPr>
                <p:cNvPr id="1397" name="Google Shape;1397;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8" name="Google Shape;1398;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99" name="Google Shape;139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400" name="Shape 1400"/>
        <p:cNvGrpSpPr/>
        <p:nvPr/>
      </p:nvGrpSpPr>
      <p:grpSpPr>
        <a:xfrm>
          <a:off x="0" y="0"/>
          <a:ext cx="0" cy="0"/>
          <a:chOff x="0" y="0"/>
          <a:chExt cx="0" cy="0"/>
        </a:xfrm>
      </p:grpSpPr>
      <p:grpSp>
        <p:nvGrpSpPr>
          <p:cNvPr id="1401" name="Google Shape;1401;p58"/>
          <p:cNvGrpSpPr/>
          <p:nvPr/>
        </p:nvGrpSpPr>
        <p:grpSpPr>
          <a:xfrm flipH="1">
            <a:off x="-254387" y="-883043"/>
            <a:ext cx="10284849" cy="7556893"/>
            <a:chOff x="-1900475" y="-883043"/>
            <a:chExt cx="10284849" cy="7556893"/>
          </a:xfrm>
        </p:grpSpPr>
        <p:sp>
          <p:nvSpPr>
            <p:cNvPr id="1402" name="Google Shape;1402;p58"/>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403" name="Google Shape;1403;p58"/>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1404" name="Google Shape;1404;p58"/>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1405" name="Google Shape;1405;p58"/>
          <p:cNvGrpSpPr/>
          <p:nvPr/>
        </p:nvGrpSpPr>
        <p:grpSpPr>
          <a:xfrm>
            <a:off x="-1129385" y="-2478031"/>
            <a:ext cx="12010982" cy="8673260"/>
            <a:chOff x="-1129385" y="-2478031"/>
            <a:chExt cx="12010982" cy="8673260"/>
          </a:xfrm>
        </p:grpSpPr>
        <p:sp>
          <p:nvSpPr>
            <p:cNvPr id="1406" name="Google Shape;1406;p58"/>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407" name="Google Shape;1407;p58"/>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1408" name="Google Shape;1408;p58"/>
          <p:cNvGrpSpPr/>
          <p:nvPr/>
        </p:nvGrpSpPr>
        <p:grpSpPr>
          <a:xfrm>
            <a:off x="-1765037" y="118040"/>
            <a:ext cx="3296400" cy="703085"/>
            <a:chOff x="-12" y="3628590"/>
            <a:chExt cx="3296400" cy="703085"/>
          </a:xfrm>
        </p:grpSpPr>
        <p:grpSp>
          <p:nvGrpSpPr>
            <p:cNvPr id="1409" name="Google Shape;1409;p58"/>
            <p:cNvGrpSpPr/>
            <p:nvPr/>
          </p:nvGrpSpPr>
          <p:grpSpPr>
            <a:xfrm>
              <a:off x="854867" y="3996692"/>
              <a:ext cx="1567047" cy="45661"/>
              <a:chOff x="1754675" y="2661275"/>
              <a:chExt cx="1945675" cy="56700"/>
            </a:xfrm>
          </p:grpSpPr>
          <p:cxnSp>
            <p:nvCxnSpPr>
              <p:cNvPr id="1410" name="Google Shape;1410;p5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11" name="Google Shape;1411;p5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58"/>
            <p:cNvGrpSpPr/>
            <p:nvPr/>
          </p:nvGrpSpPr>
          <p:grpSpPr>
            <a:xfrm>
              <a:off x="518420" y="4195487"/>
              <a:ext cx="1561280" cy="136187"/>
              <a:chOff x="1754675" y="2824000"/>
              <a:chExt cx="4728285" cy="412439"/>
            </a:xfrm>
          </p:grpSpPr>
          <p:sp>
            <p:nvSpPr>
              <p:cNvPr id="1413" name="Google Shape;1413;p5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14" name="Google Shape;1414;p5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58"/>
            <p:cNvGrpSpPr/>
            <p:nvPr/>
          </p:nvGrpSpPr>
          <p:grpSpPr>
            <a:xfrm>
              <a:off x="226304" y="3764887"/>
              <a:ext cx="3070084" cy="102364"/>
              <a:chOff x="1779150" y="2604263"/>
              <a:chExt cx="3811875" cy="127113"/>
            </a:xfrm>
          </p:grpSpPr>
          <p:sp>
            <p:nvSpPr>
              <p:cNvPr id="1416" name="Google Shape;1416;p5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17" name="Google Shape;1417;p5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58"/>
            <p:cNvGrpSpPr/>
            <p:nvPr/>
          </p:nvGrpSpPr>
          <p:grpSpPr>
            <a:xfrm>
              <a:off x="-12" y="3628590"/>
              <a:ext cx="3010303" cy="45661"/>
              <a:chOff x="1766900" y="2869225"/>
              <a:chExt cx="3737650" cy="56700"/>
            </a:xfrm>
          </p:grpSpPr>
          <p:cxnSp>
            <p:nvCxnSpPr>
              <p:cNvPr id="1419" name="Google Shape;1419;p5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20" name="Google Shape;1420;p5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1" name="Google Shape;1421;p58"/>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2" name="Google Shape;1422;p58"/>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3" name="Google Shape;1423;p58"/>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24" name="Google Shape;1424;p58"/>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5" name="Google Shape;1425;p58"/>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6" name="Google Shape;1426;p58"/>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27" name="Google Shape;1427;p58"/>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8" name="Google Shape;1428;p58"/>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9" name="Google Shape;1429;p58"/>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30" name="Google Shape;1430;p58"/>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31" name="Google Shape;143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432" name="Shape 1432"/>
        <p:cNvGrpSpPr/>
        <p:nvPr/>
      </p:nvGrpSpPr>
      <p:grpSpPr>
        <a:xfrm>
          <a:off x="0" y="0"/>
          <a:ext cx="0" cy="0"/>
          <a:chOff x="0" y="0"/>
          <a:chExt cx="0" cy="0"/>
        </a:xfrm>
      </p:grpSpPr>
      <p:sp>
        <p:nvSpPr>
          <p:cNvPr id="1433" name="Google Shape;1433;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434" name="Google Shape;1434;p59"/>
          <p:cNvGrpSpPr/>
          <p:nvPr/>
        </p:nvGrpSpPr>
        <p:grpSpPr>
          <a:xfrm flipH="1" rot="10800000">
            <a:off x="7632084" y="158865"/>
            <a:ext cx="3010303" cy="380635"/>
            <a:chOff x="5446772" y="1743190"/>
            <a:chExt cx="3010303" cy="380635"/>
          </a:xfrm>
        </p:grpSpPr>
        <p:grpSp>
          <p:nvGrpSpPr>
            <p:cNvPr id="1435" name="Google Shape;1435;p59"/>
            <p:cNvGrpSpPr/>
            <p:nvPr/>
          </p:nvGrpSpPr>
          <p:grpSpPr>
            <a:xfrm flipH="1">
              <a:off x="5898325" y="1865405"/>
              <a:ext cx="1567047" cy="45661"/>
              <a:chOff x="1754675" y="2661275"/>
              <a:chExt cx="1945675" cy="56700"/>
            </a:xfrm>
          </p:grpSpPr>
          <p:cxnSp>
            <p:nvCxnSpPr>
              <p:cNvPr id="1436" name="Google Shape;1436;p5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37" name="Google Shape;1437;p5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59"/>
            <p:cNvGrpSpPr/>
            <p:nvPr/>
          </p:nvGrpSpPr>
          <p:grpSpPr>
            <a:xfrm flipH="1">
              <a:off x="5477439" y="1987637"/>
              <a:ext cx="1561280" cy="136187"/>
              <a:chOff x="1754675" y="2824000"/>
              <a:chExt cx="4728285" cy="412439"/>
            </a:xfrm>
          </p:grpSpPr>
          <p:sp>
            <p:nvSpPr>
              <p:cNvPr id="1439" name="Google Shape;1439;p5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40" name="Google Shape;1440;p5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59"/>
            <p:cNvGrpSpPr/>
            <p:nvPr/>
          </p:nvGrpSpPr>
          <p:grpSpPr>
            <a:xfrm flipH="1">
              <a:off x="5446772" y="1743190"/>
              <a:ext cx="3010303" cy="45661"/>
              <a:chOff x="1766900" y="2869225"/>
              <a:chExt cx="3737650" cy="56700"/>
            </a:xfrm>
          </p:grpSpPr>
          <p:cxnSp>
            <p:nvCxnSpPr>
              <p:cNvPr id="1442" name="Google Shape;1442;p5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43" name="Google Shape;1443;p5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4" name="Google Shape;1444;p59"/>
          <p:cNvGrpSpPr/>
          <p:nvPr/>
        </p:nvGrpSpPr>
        <p:grpSpPr>
          <a:xfrm>
            <a:off x="-201828" y="-265593"/>
            <a:ext cx="9294978" cy="6913322"/>
            <a:chOff x="-201828" y="-265593"/>
            <a:chExt cx="9294978" cy="6913322"/>
          </a:xfrm>
        </p:grpSpPr>
        <p:sp>
          <p:nvSpPr>
            <p:cNvPr id="1445" name="Google Shape;1445;p59"/>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59"/>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450" name="Shape 1450"/>
        <p:cNvGrpSpPr/>
        <p:nvPr/>
      </p:nvGrpSpPr>
      <p:grpSpPr>
        <a:xfrm>
          <a:off x="0" y="0"/>
          <a:ext cx="0" cy="0"/>
          <a:chOff x="0" y="0"/>
          <a:chExt cx="0" cy="0"/>
        </a:xfrm>
      </p:grpSpPr>
      <p:grpSp>
        <p:nvGrpSpPr>
          <p:cNvPr id="1451" name="Google Shape;1451;p60"/>
          <p:cNvGrpSpPr/>
          <p:nvPr/>
        </p:nvGrpSpPr>
        <p:grpSpPr>
          <a:xfrm>
            <a:off x="-1199871" y="-1359417"/>
            <a:ext cx="10183874" cy="7869675"/>
            <a:chOff x="-1199871" y="-1359417"/>
            <a:chExt cx="10183874" cy="7869675"/>
          </a:xfrm>
        </p:grpSpPr>
        <p:grpSp>
          <p:nvGrpSpPr>
            <p:cNvPr id="1452" name="Google Shape;1452;p60"/>
            <p:cNvGrpSpPr/>
            <p:nvPr/>
          </p:nvGrpSpPr>
          <p:grpSpPr>
            <a:xfrm>
              <a:off x="-955172" y="-1359417"/>
              <a:ext cx="9939175" cy="7789388"/>
              <a:chOff x="-955172" y="-1359417"/>
              <a:chExt cx="9939175" cy="7789388"/>
            </a:xfrm>
          </p:grpSpPr>
          <p:sp>
            <p:nvSpPr>
              <p:cNvPr id="1453" name="Google Shape;1453;p60"/>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60"/>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6" name="Google Shape;1456;p60"/>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7" name="Google Shape;1457;p60"/>
          <p:cNvGrpSpPr/>
          <p:nvPr/>
        </p:nvGrpSpPr>
        <p:grpSpPr>
          <a:xfrm flipH="1" rot="10800000">
            <a:off x="-1576500" y="4252465"/>
            <a:ext cx="3296400" cy="703085"/>
            <a:chOff x="-12" y="3628590"/>
            <a:chExt cx="3296400" cy="703085"/>
          </a:xfrm>
        </p:grpSpPr>
        <p:grpSp>
          <p:nvGrpSpPr>
            <p:cNvPr id="1458" name="Google Shape;1458;p60"/>
            <p:cNvGrpSpPr/>
            <p:nvPr/>
          </p:nvGrpSpPr>
          <p:grpSpPr>
            <a:xfrm>
              <a:off x="854867" y="3996692"/>
              <a:ext cx="1567047" cy="45661"/>
              <a:chOff x="1754675" y="2661275"/>
              <a:chExt cx="1945675" cy="56700"/>
            </a:xfrm>
          </p:grpSpPr>
          <p:cxnSp>
            <p:nvCxnSpPr>
              <p:cNvPr id="1459" name="Google Shape;1459;p6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60" name="Google Shape;1460;p6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60"/>
            <p:cNvGrpSpPr/>
            <p:nvPr/>
          </p:nvGrpSpPr>
          <p:grpSpPr>
            <a:xfrm>
              <a:off x="518420" y="4195487"/>
              <a:ext cx="1561280" cy="136187"/>
              <a:chOff x="1754675" y="2824000"/>
              <a:chExt cx="4728285" cy="412439"/>
            </a:xfrm>
          </p:grpSpPr>
          <p:sp>
            <p:nvSpPr>
              <p:cNvPr id="1462" name="Google Shape;1462;p6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63" name="Google Shape;1463;p6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60"/>
            <p:cNvGrpSpPr/>
            <p:nvPr/>
          </p:nvGrpSpPr>
          <p:grpSpPr>
            <a:xfrm>
              <a:off x="226304" y="3764887"/>
              <a:ext cx="3070084" cy="102364"/>
              <a:chOff x="1779150" y="2604263"/>
              <a:chExt cx="3811875" cy="127113"/>
            </a:xfrm>
          </p:grpSpPr>
          <p:sp>
            <p:nvSpPr>
              <p:cNvPr id="1465" name="Google Shape;1465;p6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66" name="Google Shape;1466;p6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60"/>
            <p:cNvGrpSpPr/>
            <p:nvPr/>
          </p:nvGrpSpPr>
          <p:grpSpPr>
            <a:xfrm>
              <a:off x="-12" y="3628590"/>
              <a:ext cx="3010303" cy="45661"/>
              <a:chOff x="1766900" y="2869225"/>
              <a:chExt cx="3737650" cy="56700"/>
            </a:xfrm>
          </p:grpSpPr>
          <p:cxnSp>
            <p:nvCxnSpPr>
              <p:cNvPr id="1468" name="Google Shape;1468;p6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69" name="Google Shape;1469;p6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0" name="Google Shape;1470;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71" name="Google Shape;1471;p60"/>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1473" name="Shape 1473"/>
        <p:cNvGrpSpPr/>
        <p:nvPr/>
      </p:nvGrpSpPr>
      <p:grpSpPr>
        <a:xfrm>
          <a:off x="0" y="0"/>
          <a:ext cx="0" cy="0"/>
          <a:chOff x="0" y="0"/>
          <a:chExt cx="0" cy="0"/>
        </a:xfrm>
      </p:grpSpPr>
      <p:sp>
        <p:nvSpPr>
          <p:cNvPr id="1474" name="Google Shape;1474;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75" name="Google Shape;1475;p61"/>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61"/>
          <p:cNvGrpSpPr/>
          <p:nvPr/>
        </p:nvGrpSpPr>
        <p:grpSpPr>
          <a:xfrm>
            <a:off x="-1690350" y="187965"/>
            <a:ext cx="3296400" cy="703085"/>
            <a:chOff x="-12" y="3628590"/>
            <a:chExt cx="3296400" cy="703085"/>
          </a:xfrm>
        </p:grpSpPr>
        <p:grpSp>
          <p:nvGrpSpPr>
            <p:cNvPr id="1478" name="Google Shape;1478;p61"/>
            <p:cNvGrpSpPr/>
            <p:nvPr/>
          </p:nvGrpSpPr>
          <p:grpSpPr>
            <a:xfrm>
              <a:off x="854867" y="3996692"/>
              <a:ext cx="1567047" cy="45661"/>
              <a:chOff x="1754675" y="2661275"/>
              <a:chExt cx="1945675" cy="56700"/>
            </a:xfrm>
          </p:grpSpPr>
          <p:cxnSp>
            <p:nvCxnSpPr>
              <p:cNvPr id="1479" name="Google Shape;1479;p6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80" name="Google Shape;1480;p6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1" name="Google Shape;1481;p61"/>
            <p:cNvGrpSpPr/>
            <p:nvPr/>
          </p:nvGrpSpPr>
          <p:grpSpPr>
            <a:xfrm>
              <a:off x="518420" y="4195487"/>
              <a:ext cx="1561280" cy="136187"/>
              <a:chOff x="1754675" y="2824000"/>
              <a:chExt cx="4728285" cy="412439"/>
            </a:xfrm>
          </p:grpSpPr>
          <p:sp>
            <p:nvSpPr>
              <p:cNvPr id="1482" name="Google Shape;1482;p6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83" name="Google Shape;1483;p6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61"/>
            <p:cNvGrpSpPr/>
            <p:nvPr/>
          </p:nvGrpSpPr>
          <p:grpSpPr>
            <a:xfrm>
              <a:off x="226304" y="3764887"/>
              <a:ext cx="3070084" cy="102364"/>
              <a:chOff x="1779150" y="2604263"/>
              <a:chExt cx="3811875" cy="127113"/>
            </a:xfrm>
          </p:grpSpPr>
          <p:sp>
            <p:nvSpPr>
              <p:cNvPr id="1485" name="Google Shape;1485;p6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86" name="Google Shape;1486;p6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61"/>
            <p:cNvGrpSpPr/>
            <p:nvPr/>
          </p:nvGrpSpPr>
          <p:grpSpPr>
            <a:xfrm>
              <a:off x="-12" y="3628590"/>
              <a:ext cx="3010303" cy="45661"/>
              <a:chOff x="1766900" y="2869225"/>
              <a:chExt cx="3737650" cy="56700"/>
            </a:xfrm>
          </p:grpSpPr>
          <p:cxnSp>
            <p:nvCxnSpPr>
              <p:cNvPr id="1488" name="Google Shape;1488;p6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89" name="Google Shape;1489;p6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0" name="Google Shape;1490;p61"/>
          <p:cNvGrpSpPr/>
          <p:nvPr/>
        </p:nvGrpSpPr>
        <p:grpSpPr>
          <a:xfrm>
            <a:off x="-2028096" y="-665229"/>
            <a:ext cx="5371751" cy="7430144"/>
            <a:chOff x="-2028096" y="-665229"/>
            <a:chExt cx="5371751" cy="7430144"/>
          </a:xfrm>
        </p:grpSpPr>
        <p:sp>
          <p:nvSpPr>
            <p:cNvPr id="1491" name="Google Shape;1491;p61"/>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1" name="Google Shape;121;p7"/>
          <p:cNvSpPr/>
          <p:nvPr>
            <p:ph idx="2" type="pic"/>
          </p:nvPr>
        </p:nvSpPr>
        <p:spPr>
          <a:xfrm>
            <a:off x="4393774" y="1379588"/>
            <a:ext cx="3903300" cy="3033600"/>
          </a:xfrm>
          <a:prstGeom prst="rect">
            <a:avLst/>
          </a:prstGeom>
          <a:noFill/>
          <a:ln>
            <a:noFill/>
          </a:ln>
        </p:spPr>
      </p:sp>
      <p:sp>
        <p:nvSpPr>
          <p:cNvPr id="122" name="Google Shape;122;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7"/>
          <p:cNvGrpSpPr/>
          <p:nvPr/>
        </p:nvGrpSpPr>
        <p:grpSpPr>
          <a:xfrm>
            <a:off x="645846" y="7"/>
            <a:ext cx="7230373" cy="5143500"/>
            <a:chOff x="645846" y="7"/>
            <a:chExt cx="7230373" cy="5143500"/>
          </a:xfrm>
        </p:grpSpPr>
        <p:sp>
          <p:nvSpPr>
            <p:cNvPr id="125" name="Google Shape;125;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7"/>
          <p:cNvGrpSpPr/>
          <p:nvPr/>
        </p:nvGrpSpPr>
        <p:grpSpPr>
          <a:xfrm>
            <a:off x="-1510053" y="314652"/>
            <a:ext cx="3296400" cy="703085"/>
            <a:chOff x="-12" y="3628590"/>
            <a:chExt cx="3296400" cy="703085"/>
          </a:xfrm>
        </p:grpSpPr>
        <p:grpSp>
          <p:nvGrpSpPr>
            <p:cNvPr id="128" name="Google Shape;128;p7"/>
            <p:cNvGrpSpPr/>
            <p:nvPr/>
          </p:nvGrpSpPr>
          <p:grpSpPr>
            <a:xfrm>
              <a:off x="854867" y="3996692"/>
              <a:ext cx="1567047" cy="45661"/>
              <a:chOff x="1754675" y="2661275"/>
              <a:chExt cx="1945675" cy="56700"/>
            </a:xfrm>
          </p:grpSpPr>
          <p:cxnSp>
            <p:nvCxnSpPr>
              <p:cNvPr id="129" name="Google Shape;129;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518420" y="4195487"/>
              <a:ext cx="1561280" cy="136187"/>
              <a:chOff x="1754675" y="2824000"/>
              <a:chExt cx="4728285" cy="412439"/>
            </a:xfrm>
          </p:grpSpPr>
          <p:sp>
            <p:nvSpPr>
              <p:cNvPr id="132" name="Google Shape;132;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3" name="Google Shape;133;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7"/>
            <p:cNvGrpSpPr/>
            <p:nvPr/>
          </p:nvGrpSpPr>
          <p:grpSpPr>
            <a:xfrm>
              <a:off x="226304" y="3764887"/>
              <a:ext cx="3070084" cy="102364"/>
              <a:chOff x="1779150" y="2604263"/>
              <a:chExt cx="3811875" cy="127113"/>
            </a:xfrm>
          </p:grpSpPr>
          <p:sp>
            <p:nvSpPr>
              <p:cNvPr id="135" name="Google Shape;135;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6" name="Google Shape;136;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7"/>
            <p:cNvGrpSpPr/>
            <p:nvPr/>
          </p:nvGrpSpPr>
          <p:grpSpPr>
            <a:xfrm>
              <a:off x="-12" y="3628590"/>
              <a:ext cx="3010303" cy="45661"/>
              <a:chOff x="1766900" y="2869225"/>
              <a:chExt cx="3737650" cy="56700"/>
            </a:xfrm>
          </p:grpSpPr>
          <p:cxnSp>
            <p:nvCxnSpPr>
              <p:cNvPr id="138" name="Google Shape;138;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 name="Google Shape;139;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 name="Google Shape;140;p7"/>
          <p:cNvGrpSpPr/>
          <p:nvPr/>
        </p:nvGrpSpPr>
        <p:grpSpPr>
          <a:xfrm>
            <a:off x="-1510039" y="-1589006"/>
            <a:ext cx="11920665" cy="7774731"/>
            <a:chOff x="-1510039" y="-1589006"/>
            <a:chExt cx="11920665" cy="7774731"/>
          </a:xfrm>
        </p:grpSpPr>
        <p:sp>
          <p:nvSpPr>
            <p:cNvPr id="141" name="Google Shape;141;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494" name="Shape 1494"/>
        <p:cNvGrpSpPr/>
        <p:nvPr/>
      </p:nvGrpSpPr>
      <p:grpSpPr>
        <a:xfrm>
          <a:off x="0" y="0"/>
          <a:ext cx="0" cy="0"/>
          <a:chOff x="0" y="0"/>
          <a:chExt cx="0" cy="0"/>
        </a:xfrm>
      </p:grpSpPr>
      <p:grpSp>
        <p:nvGrpSpPr>
          <p:cNvPr id="1495" name="Google Shape;1495;p62"/>
          <p:cNvGrpSpPr/>
          <p:nvPr/>
        </p:nvGrpSpPr>
        <p:grpSpPr>
          <a:xfrm>
            <a:off x="-1206796" y="-728442"/>
            <a:ext cx="11075673" cy="7393347"/>
            <a:chOff x="-1206796" y="-728442"/>
            <a:chExt cx="11075673" cy="7393347"/>
          </a:xfrm>
        </p:grpSpPr>
        <p:sp>
          <p:nvSpPr>
            <p:cNvPr id="1496" name="Google Shape;1496;p62"/>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62"/>
          <p:cNvGrpSpPr/>
          <p:nvPr/>
        </p:nvGrpSpPr>
        <p:grpSpPr>
          <a:xfrm>
            <a:off x="-460988" y="5"/>
            <a:ext cx="8180159" cy="5143491"/>
            <a:chOff x="-460988" y="5"/>
            <a:chExt cx="8180159" cy="5143491"/>
          </a:xfrm>
        </p:grpSpPr>
        <p:sp>
          <p:nvSpPr>
            <p:cNvPr id="1500" name="Google Shape;1500;p62"/>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1" name="Google Shape;1501;p62"/>
            <p:cNvGrpSpPr/>
            <p:nvPr/>
          </p:nvGrpSpPr>
          <p:grpSpPr>
            <a:xfrm>
              <a:off x="-460988" y="447730"/>
              <a:ext cx="7721994" cy="4695766"/>
              <a:chOff x="-460988" y="447730"/>
              <a:chExt cx="7721994" cy="4695766"/>
            </a:xfrm>
          </p:grpSpPr>
          <p:sp>
            <p:nvSpPr>
              <p:cNvPr id="1502" name="Google Shape;1502;p62"/>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62"/>
              <p:cNvGrpSpPr/>
              <p:nvPr/>
            </p:nvGrpSpPr>
            <p:grpSpPr>
              <a:xfrm>
                <a:off x="117004" y="4911501"/>
                <a:ext cx="7144003" cy="231995"/>
                <a:chOff x="117004" y="4911501"/>
                <a:chExt cx="7144003" cy="231995"/>
              </a:xfrm>
            </p:grpSpPr>
            <p:sp>
              <p:nvSpPr>
                <p:cNvPr id="1504" name="Google Shape;1504;p62"/>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6" name="Google Shape;1506;p62"/>
          <p:cNvGrpSpPr/>
          <p:nvPr/>
        </p:nvGrpSpPr>
        <p:grpSpPr>
          <a:xfrm>
            <a:off x="-1206808" y="-1311142"/>
            <a:ext cx="12598531" cy="8806268"/>
            <a:chOff x="-1206808" y="-1311142"/>
            <a:chExt cx="12598531" cy="8806268"/>
          </a:xfrm>
        </p:grpSpPr>
        <p:sp>
          <p:nvSpPr>
            <p:cNvPr id="1507" name="Google Shape;1507;p62"/>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1" name="Google Shape;1511;p62"/>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5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12" name="Google Shape;1512;p62"/>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13" name="Google Shape;1513;p6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1514" name="Google Shape;151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15" name="Shape 1515"/>
        <p:cNvGrpSpPr/>
        <p:nvPr/>
      </p:nvGrpSpPr>
      <p:grpSpPr>
        <a:xfrm>
          <a:off x="0" y="0"/>
          <a:ext cx="0" cy="0"/>
          <a:chOff x="0" y="0"/>
          <a:chExt cx="0" cy="0"/>
        </a:xfrm>
      </p:grpSpPr>
      <p:grpSp>
        <p:nvGrpSpPr>
          <p:cNvPr id="1516" name="Google Shape;1516;p63"/>
          <p:cNvGrpSpPr/>
          <p:nvPr/>
        </p:nvGrpSpPr>
        <p:grpSpPr>
          <a:xfrm rot="10800000">
            <a:off x="-1889528" y="158865"/>
            <a:ext cx="3010303" cy="380635"/>
            <a:chOff x="5446772" y="1743190"/>
            <a:chExt cx="3010303" cy="380635"/>
          </a:xfrm>
        </p:grpSpPr>
        <p:grpSp>
          <p:nvGrpSpPr>
            <p:cNvPr id="1517" name="Google Shape;1517;p63"/>
            <p:cNvGrpSpPr/>
            <p:nvPr/>
          </p:nvGrpSpPr>
          <p:grpSpPr>
            <a:xfrm flipH="1">
              <a:off x="5898325" y="1865405"/>
              <a:ext cx="1567047" cy="45661"/>
              <a:chOff x="1754675" y="2661275"/>
              <a:chExt cx="1945675" cy="56700"/>
            </a:xfrm>
          </p:grpSpPr>
          <p:cxnSp>
            <p:nvCxnSpPr>
              <p:cNvPr id="1518" name="Google Shape;1518;p6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19" name="Google Shape;1519;p6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63"/>
            <p:cNvGrpSpPr/>
            <p:nvPr/>
          </p:nvGrpSpPr>
          <p:grpSpPr>
            <a:xfrm flipH="1">
              <a:off x="5477439" y="1987637"/>
              <a:ext cx="1561280" cy="136187"/>
              <a:chOff x="1754675" y="2824000"/>
              <a:chExt cx="4728285" cy="412439"/>
            </a:xfrm>
          </p:grpSpPr>
          <p:sp>
            <p:nvSpPr>
              <p:cNvPr id="1521" name="Google Shape;1521;p6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22" name="Google Shape;1522;p6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63"/>
            <p:cNvGrpSpPr/>
            <p:nvPr/>
          </p:nvGrpSpPr>
          <p:grpSpPr>
            <a:xfrm flipH="1">
              <a:off x="5446772" y="1743190"/>
              <a:ext cx="3010303" cy="45661"/>
              <a:chOff x="1766900" y="2869225"/>
              <a:chExt cx="3737650" cy="56700"/>
            </a:xfrm>
          </p:grpSpPr>
          <p:cxnSp>
            <p:nvCxnSpPr>
              <p:cNvPr id="1524" name="Google Shape;1524;p6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25" name="Google Shape;1525;p6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6" name="Google Shape;1526;p63"/>
          <p:cNvGrpSpPr/>
          <p:nvPr/>
        </p:nvGrpSpPr>
        <p:grpSpPr>
          <a:xfrm flipH="1">
            <a:off x="1347409" y="-265593"/>
            <a:ext cx="9294978" cy="6913322"/>
            <a:chOff x="-201828" y="-265593"/>
            <a:chExt cx="9294978" cy="6913322"/>
          </a:xfrm>
        </p:grpSpPr>
        <p:sp>
          <p:nvSpPr>
            <p:cNvPr id="1527" name="Google Shape;1527;p63"/>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3"/>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63"/>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3"/>
          <p:cNvSpPr/>
          <p:nvPr/>
        </p:nvSpPr>
        <p:spPr>
          <a:xfrm flipH="1">
            <a:off x="-561112"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32" name="Shape 1532"/>
        <p:cNvGrpSpPr/>
        <p:nvPr/>
      </p:nvGrpSpPr>
      <p:grpSpPr>
        <a:xfrm>
          <a:off x="0" y="0"/>
          <a:ext cx="0" cy="0"/>
          <a:chOff x="0" y="0"/>
          <a:chExt cx="0" cy="0"/>
        </a:xfrm>
      </p:grpSpPr>
      <p:grpSp>
        <p:nvGrpSpPr>
          <p:cNvPr id="1533" name="Google Shape;1533;p64"/>
          <p:cNvGrpSpPr/>
          <p:nvPr/>
        </p:nvGrpSpPr>
        <p:grpSpPr>
          <a:xfrm flipH="1">
            <a:off x="-2028096" y="-1770656"/>
            <a:ext cx="4007050" cy="2363739"/>
            <a:chOff x="6549401" y="-1824231"/>
            <a:chExt cx="4007050" cy="2363739"/>
          </a:xfrm>
        </p:grpSpPr>
        <p:sp>
          <p:nvSpPr>
            <p:cNvPr id="1534" name="Google Shape;1534;p64"/>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4"/>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64"/>
          <p:cNvGrpSpPr/>
          <p:nvPr/>
        </p:nvGrpSpPr>
        <p:grpSpPr>
          <a:xfrm flipH="1">
            <a:off x="7391104" y="241540"/>
            <a:ext cx="3296400" cy="703085"/>
            <a:chOff x="-12" y="3628590"/>
            <a:chExt cx="3296400" cy="703085"/>
          </a:xfrm>
        </p:grpSpPr>
        <p:grpSp>
          <p:nvGrpSpPr>
            <p:cNvPr id="1537" name="Google Shape;1537;p64"/>
            <p:cNvGrpSpPr/>
            <p:nvPr/>
          </p:nvGrpSpPr>
          <p:grpSpPr>
            <a:xfrm>
              <a:off x="854867" y="3996692"/>
              <a:ext cx="1567047" cy="45661"/>
              <a:chOff x="1754675" y="2661275"/>
              <a:chExt cx="1945675" cy="56700"/>
            </a:xfrm>
          </p:grpSpPr>
          <p:cxnSp>
            <p:nvCxnSpPr>
              <p:cNvPr id="1538" name="Google Shape;1538;p6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39" name="Google Shape;1539;p6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64"/>
            <p:cNvGrpSpPr/>
            <p:nvPr/>
          </p:nvGrpSpPr>
          <p:grpSpPr>
            <a:xfrm>
              <a:off x="518420" y="4195487"/>
              <a:ext cx="1561280" cy="136187"/>
              <a:chOff x="1754675" y="2824000"/>
              <a:chExt cx="4728285" cy="412439"/>
            </a:xfrm>
          </p:grpSpPr>
          <p:sp>
            <p:nvSpPr>
              <p:cNvPr id="1541" name="Google Shape;1541;p6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42" name="Google Shape;1542;p6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64"/>
            <p:cNvGrpSpPr/>
            <p:nvPr/>
          </p:nvGrpSpPr>
          <p:grpSpPr>
            <a:xfrm>
              <a:off x="226304" y="3764887"/>
              <a:ext cx="3070084" cy="102364"/>
              <a:chOff x="1779150" y="2604263"/>
              <a:chExt cx="3811875" cy="127113"/>
            </a:xfrm>
          </p:grpSpPr>
          <p:sp>
            <p:nvSpPr>
              <p:cNvPr id="1544" name="Google Shape;1544;p6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45" name="Google Shape;1545;p6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64"/>
            <p:cNvGrpSpPr/>
            <p:nvPr/>
          </p:nvGrpSpPr>
          <p:grpSpPr>
            <a:xfrm>
              <a:off x="-12" y="3628590"/>
              <a:ext cx="3010303" cy="45661"/>
              <a:chOff x="1766900" y="2869225"/>
              <a:chExt cx="3737650" cy="56700"/>
            </a:xfrm>
          </p:grpSpPr>
          <p:cxnSp>
            <p:nvCxnSpPr>
              <p:cNvPr id="1547" name="Google Shape;1547;p6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48" name="Google Shape;1548;p6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64"/>
          <p:cNvGrpSpPr/>
          <p:nvPr/>
        </p:nvGrpSpPr>
        <p:grpSpPr>
          <a:xfrm flipH="1">
            <a:off x="-1341650" y="-685669"/>
            <a:ext cx="10751988" cy="7671703"/>
            <a:chOff x="-881984" y="-739244"/>
            <a:chExt cx="10751988" cy="7671703"/>
          </a:xfrm>
        </p:grpSpPr>
        <p:sp>
          <p:nvSpPr>
            <p:cNvPr id="1550" name="Google Shape;1550;p64"/>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4"/>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64"/>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4"/>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grpSp>
        <p:nvGrpSpPr>
          <p:cNvPr id="145" name="Google Shape;145;p8"/>
          <p:cNvGrpSpPr/>
          <p:nvPr/>
        </p:nvGrpSpPr>
        <p:grpSpPr>
          <a:xfrm>
            <a:off x="-10" y="-1009617"/>
            <a:ext cx="9640083" cy="7443072"/>
            <a:chOff x="-10" y="-1009617"/>
            <a:chExt cx="9640083" cy="7443072"/>
          </a:xfrm>
        </p:grpSpPr>
        <p:sp>
          <p:nvSpPr>
            <p:cNvPr id="146" name="Google Shape;146;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8"/>
          <p:cNvGrpSpPr/>
          <p:nvPr/>
        </p:nvGrpSpPr>
        <p:grpSpPr>
          <a:xfrm>
            <a:off x="2503206" y="5"/>
            <a:ext cx="7007334" cy="4699016"/>
            <a:chOff x="2503206" y="5"/>
            <a:chExt cx="7007334" cy="4699016"/>
          </a:xfrm>
        </p:grpSpPr>
        <p:grpSp>
          <p:nvGrpSpPr>
            <p:cNvPr id="150" name="Google Shape;150;p8"/>
            <p:cNvGrpSpPr/>
            <p:nvPr/>
          </p:nvGrpSpPr>
          <p:grpSpPr>
            <a:xfrm>
              <a:off x="2503206" y="5"/>
              <a:ext cx="5597879" cy="4699016"/>
              <a:chOff x="2503206" y="5"/>
              <a:chExt cx="5597879" cy="4699016"/>
            </a:xfrm>
          </p:grpSpPr>
          <p:sp>
            <p:nvSpPr>
              <p:cNvPr id="151" name="Google Shape;151;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a:off x="7937781" y="5"/>
              <a:ext cx="1572759" cy="183531"/>
              <a:chOff x="7937781" y="5"/>
              <a:chExt cx="1572759" cy="183531"/>
            </a:xfrm>
          </p:grpSpPr>
          <p:sp>
            <p:nvSpPr>
              <p:cNvPr id="154" name="Google Shape;154;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 name="Google Shape;156;p8"/>
          <p:cNvGrpSpPr/>
          <p:nvPr/>
        </p:nvGrpSpPr>
        <p:grpSpPr>
          <a:xfrm>
            <a:off x="-1320285" y="-2292139"/>
            <a:ext cx="12455532" cy="9684964"/>
            <a:chOff x="-1320285" y="-2292139"/>
            <a:chExt cx="12455532" cy="9684964"/>
          </a:xfrm>
        </p:grpSpPr>
        <p:sp>
          <p:nvSpPr>
            <p:cNvPr id="157" name="Google Shape;157;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1" name="Google Shape;161;p8"/>
          <p:cNvGrpSpPr/>
          <p:nvPr/>
        </p:nvGrpSpPr>
        <p:grpSpPr>
          <a:xfrm>
            <a:off x="-1892403" y="831971"/>
            <a:ext cx="12928869" cy="3635055"/>
            <a:chOff x="-1892403" y="831971"/>
            <a:chExt cx="12928869" cy="3635055"/>
          </a:xfrm>
        </p:grpSpPr>
        <p:grpSp>
          <p:nvGrpSpPr>
            <p:cNvPr id="162" name="Google Shape;162;p8"/>
            <p:cNvGrpSpPr/>
            <p:nvPr/>
          </p:nvGrpSpPr>
          <p:grpSpPr>
            <a:xfrm flipH="1">
              <a:off x="7436679" y="831971"/>
              <a:ext cx="3599787" cy="1044104"/>
              <a:chOff x="-1431671" y="656496"/>
              <a:chExt cx="3599787" cy="1044104"/>
            </a:xfrm>
          </p:grpSpPr>
          <p:grpSp>
            <p:nvGrpSpPr>
              <p:cNvPr id="163" name="Google Shape;163;p8"/>
              <p:cNvGrpSpPr/>
              <p:nvPr/>
            </p:nvGrpSpPr>
            <p:grpSpPr>
              <a:xfrm>
                <a:off x="-368508" y="1432892"/>
                <a:ext cx="1567047" cy="45661"/>
                <a:chOff x="1754675" y="2661275"/>
                <a:chExt cx="1945675" cy="56700"/>
              </a:xfrm>
            </p:grpSpPr>
            <p:cxnSp>
              <p:nvCxnSpPr>
                <p:cNvPr id="164" name="Google Shape;164;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766480" y="1564412"/>
                <a:ext cx="1561280" cy="136187"/>
                <a:chOff x="1754675" y="2824000"/>
                <a:chExt cx="4728285" cy="412439"/>
              </a:xfrm>
            </p:grpSpPr>
            <p:sp>
              <p:nvSpPr>
                <p:cNvPr id="167" name="Google Shape;167;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8" name="Google Shape;168;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8"/>
              <p:cNvGrpSpPr/>
              <p:nvPr/>
            </p:nvGrpSpPr>
            <p:grpSpPr>
              <a:xfrm>
                <a:off x="-1431671" y="1201087"/>
                <a:ext cx="3070084" cy="102364"/>
                <a:chOff x="1779150" y="2604263"/>
                <a:chExt cx="3811875" cy="127113"/>
              </a:xfrm>
            </p:grpSpPr>
            <p:sp>
              <p:nvSpPr>
                <p:cNvPr id="170" name="Google Shape;170;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1" name="Google Shape;171;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8"/>
              <p:cNvGrpSpPr/>
              <p:nvPr/>
            </p:nvGrpSpPr>
            <p:grpSpPr>
              <a:xfrm>
                <a:off x="-856941" y="773805"/>
                <a:ext cx="2877996" cy="223763"/>
                <a:chOff x="1748550" y="2064750"/>
                <a:chExt cx="3573375" cy="277863"/>
              </a:xfrm>
            </p:grpSpPr>
            <p:sp>
              <p:nvSpPr>
                <p:cNvPr id="173" name="Google Shape;173;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74" name="Google Shape;174;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56882" y="656496"/>
                <a:ext cx="2430997" cy="185534"/>
                <a:chOff x="1748547" y="1392116"/>
                <a:chExt cx="5911958" cy="451312"/>
              </a:xfrm>
            </p:grpSpPr>
            <p:sp>
              <p:nvSpPr>
                <p:cNvPr id="176" name="Google Shape;176;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a:off x="-842187" y="1064790"/>
                <a:ext cx="3010303" cy="45661"/>
                <a:chOff x="1766900" y="2869225"/>
                <a:chExt cx="3737650" cy="56700"/>
              </a:xfrm>
            </p:grpSpPr>
            <p:cxnSp>
              <p:nvCxnSpPr>
                <p:cNvPr id="179" name="Google Shape;179;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 name="Google Shape;181;p8"/>
            <p:cNvGrpSpPr/>
            <p:nvPr/>
          </p:nvGrpSpPr>
          <p:grpSpPr>
            <a:xfrm>
              <a:off x="-1892403" y="3926990"/>
              <a:ext cx="3427062" cy="540036"/>
              <a:chOff x="-1366378" y="3596340"/>
              <a:chExt cx="3427062" cy="540036"/>
            </a:xfrm>
          </p:grpSpPr>
          <p:grpSp>
            <p:nvGrpSpPr>
              <p:cNvPr id="182" name="Google Shape;182;p8"/>
              <p:cNvGrpSpPr/>
              <p:nvPr/>
            </p:nvGrpSpPr>
            <p:grpSpPr>
              <a:xfrm>
                <a:off x="-1366378" y="4034012"/>
                <a:ext cx="3070084" cy="102364"/>
                <a:chOff x="1779150" y="2604263"/>
                <a:chExt cx="3811875" cy="127113"/>
              </a:xfrm>
            </p:grpSpPr>
            <p:sp>
              <p:nvSpPr>
                <p:cNvPr id="183" name="Google Shape;18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949619" y="3596340"/>
                <a:ext cx="3010303" cy="380635"/>
                <a:chOff x="5446772" y="1743190"/>
                <a:chExt cx="3010303" cy="380635"/>
              </a:xfrm>
            </p:grpSpPr>
            <p:grpSp>
              <p:nvGrpSpPr>
                <p:cNvPr id="186" name="Google Shape;186;p8"/>
                <p:cNvGrpSpPr/>
                <p:nvPr/>
              </p:nvGrpSpPr>
              <p:grpSpPr>
                <a:xfrm flipH="1">
                  <a:off x="5898325" y="1865405"/>
                  <a:ext cx="1567047" cy="45661"/>
                  <a:chOff x="1754675" y="2661275"/>
                  <a:chExt cx="1945675" cy="56700"/>
                </a:xfrm>
              </p:grpSpPr>
              <p:cxnSp>
                <p:nvCxnSpPr>
                  <p:cNvPr id="187" name="Google Shape;18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8"/>
                <p:cNvGrpSpPr/>
                <p:nvPr/>
              </p:nvGrpSpPr>
              <p:grpSpPr>
                <a:xfrm flipH="1">
                  <a:off x="5477439" y="1987637"/>
                  <a:ext cx="1561280" cy="136187"/>
                  <a:chOff x="1754675" y="2824000"/>
                  <a:chExt cx="4728285" cy="412439"/>
                </a:xfrm>
              </p:grpSpPr>
              <p:sp>
                <p:nvSpPr>
                  <p:cNvPr id="190" name="Google Shape;19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91" name="Google Shape;19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8"/>
                <p:cNvGrpSpPr/>
                <p:nvPr/>
              </p:nvGrpSpPr>
              <p:grpSpPr>
                <a:xfrm flipH="1">
                  <a:off x="5446772" y="1743190"/>
                  <a:ext cx="3010303" cy="45661"/>
                  <a:chOff x="1766900" y="2869225"/>
                  <a:chExt cx="3737650" cy="56700"/>
                </a:xfrm>
              </p:grpSpPr>
              <p:cxnSp>
                <p:nvCxnSpPr>
                  <p:cNvPr id="193" name="Google Shape;193;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95" name="Google Shape;19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6" name="Shape 196"/>
        <p:cNvGrpSpPr/>
        <p:nvPr/>
      </p:nvGrpSpPr>
      <p:grpSpPr>
        <a:xfrm>
          <a:off x="0" y="0"/>
          <a:ext cx="0" cy="0"/>
          <a:chOff x="0" y="0"/>
          <a:chExt cx="0" cy="0"/>
        </a:xfrm>
      </p:grpSpPr>
      <p:grpSp>
        <p:nvGrpSpPr>
          <p:cNvPr id="197" name="Google Shape;197;p9"/>
          <p:cNvGrpSpPr/>
          <p:nvPr/>
        </p:nvGrpSpPr>
        <p:grpSpPr>
          <a:xfrm>
            <a:off x="-427509" y="-1247071"/>
            <a:ext cx="9750025" cy="7678774"/>
            <a:chOff x="-427509" y="-1247071"/>
            <a:chExt cx="9750025" cy="7678774"/>
          </a:xfrm>
        </p:grpSpPr>
        <p:sp>
          <p:nvSpPr>
            <p:cNvPr id="198" name="Google Shape;198;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2" name="Google Shape;202;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3" name="Google Shape;203;p9"/>
          <p:cNvGrpSpPr/>
          <p:nvPr/>
        </p:nvGrpSpPr>
        <p:grpSpPr>
          <a:xfrm>
            <a:off x="-427494" y="7"/>
            <a:ext cx="9851067" cy="5168274"/>
            <a:chOff x="-427494" y="7"/>
            <a:chExt cx="9851067" cy="5168274"/>
          </a:xfrm>
        </p:grpSpPr>
        <p:sp>
          <p:nvSpPr>
            <p:cNvPr id="204" name="Google Shape;204;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9"/>
          <p:cNvGrpSpPr/>
          <p:nvPr/>
        </p:nvGrpSpPr>
        <p:grpSpPr>
          <a:xfrm>
            <a:off x="-591414" y="-2175664"/>
            <a:ext cx="11258111" cy="9004879"/>
            <a:chOff x="-591414" y="-2175664"/>
            <a:chExt cx="11258111" cy="9004879"/>
          </a:xfrm>
        </p:grpSpPr>
        <p:grpSp>
          <p:nvGrpSpPr>
            <p:cNvPr id="209" name="Google Shape;209;p9"/>
            <p:cNvGrpSpPr/>
            <p:nvPr/>
          </p:nvGrpSpPr>
          <p:grpSpPr>
            <a:xfrm flipH="1">
              <a:off x="4314168" y="4744700"/>
              <a:ext cx="5712041" cy="2084515"/>
              <a:chOff x="0" y="4530625"/>
              <a:chExt cx="5712041" cy="2084515"/>
            </a:xfrm>
          </p:grpSpPr>
          <p:sp>
            <p:nvSpPr>
              <p:cNvPr id="210" name="Google Shape;210;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9"/>
            <p:cNvGrpSpPr/>
            <p:nvPr/>
          </p:nvGrpSpPr>
          <p:grpSpPr>
            <a:xfrm flipH="1">
              <a:off x="-501963" y="4669800"/>
              <a:ext cx="3820522" cy="1537408"/>
              <a:chOff x="5741325" y="4455725"/>
              <a:chExt cx="3820522" cy="1537408"/>
            </a:xfrm>
          </p:grpSpPr>
          <p:sp>
            <p:nvSpPr>
              <p:cNvPr id="215" name="Google Shape;215;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 name="Google Shape;21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10"/>
          <p:cNvSpPr/>
          <p:nvPr>
            <p:ph idx="2" type="pic"/>
          </p:nvPr>
        </p:nvSpPr>
        <p:spPr>
          <a:xfrm>
            <a:off x="0" y="0"/>
            <a:ext cx="9144000" cy="5143500"/>
          </a:xfrm>
          <a:prstGeom prst="rect">
            <a:avLst/>
          </a:prstGeom>
          <a:noFill/>
          <a:ln>
            <a:noFill/>
          </a:ln>
        </p:spPr>
      </p:sp>
      <p:sp>
        <p:nvSpPr>
          <p:cNvPr id="220" name="Google Shape;22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221" name="Google Shape;22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80" name="Shape 780"/>
        <p:cNvGrpSpPr/>
        <p:nvPr/>
      </p:nvGrpSpPr>
      <p:grpSpPr>
        <a:xfrm>
          <a:off x="0" y="0"/>
          <a:ext cx="0" cy="0"/>
          <a:chOff x="0" y="0"/>
          <a:chExt cx="0" cy="0"/>
        </a:xfrm>
      </p:grpSpPr>
      <p:sp>
        <p:nvSpPr>
          <p:cNvPr id="781" name="Google Shape;781;p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82" name="Google Shape;782;p3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783" name="Google Shape;783;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github.com/DATA606-Capstone-Project/devpay-insights" TargetMode="External"/><Relationship Id="rId4" Type="http://schemas.openxmlformats.org/officeDocument/2006/relationships/hyperlink" Target="https://github.com/DATA606-Capstone-Project/devpay-insigh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8.xml"/><Relationship Id="rId3" Type="http://schemas.openxmlformats.org/officeDocument/2006/relationships/hyperlink" Target="https://www.bls.gov/oes/special-requests/oesm24all.zip" TargetMode="External"/><Relationship Id="rId4" Type="http://schemas.openxmlformats.org/officeDocument/2006/relationships/hyperlink" Target="https://www.bls.gov/oes/special-requests/oesm24all.zip" TargetMode="External"/><Relationship Id="rId5" Type="http://schemas.openxmlformats.org/officeDocument/2006/relationships/hyperlink" Target="https://survey.stackoverflow.co/datasets/stack-overflow-developer-survey-2024.zip" TargetMode="External"/><Relationship Id="rId6" Type="http://schemas.openxmlformats.org/officeDocument/2006/relationships/hyperlink" Target="https://survey.stackoverflow.co/datasets/stack-overflow-developer-survey-2024.zi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bls.gov/oes/special-requests/oesm24all.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65"/>
          <p:cNvSpPr txBox="1"/>
          <p:nvPr>
            <p:ph idx="1" type="subTitle"/>
          </p:nvPr>
        </p:nvSpPr>
        <p:spPr>
          <a:xfrm>
            <a:off x="1394250" y="2870975"/>
            <a:ext cx="6355500" cy="1044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Team A</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Dereck Román Rosario</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latin typeface="Playfair Display"/>
                <a:ea typeface="Playfair Display"/>
                <a:cs typeface="Playfair Display"/>
                <a:sym typeface="Playfair Display"/>
              </a:rPr>
              <a:t>Simran Shah</a:t>
            </a:r>
            <a:endParaRPr sz="14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Gelareh Vakili</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t/>
            </a:r>
            <a:endParaRPr sz="1300">
              <a:solidFill>
                <a:srgbClr val="000000"/>
              </a:solidFill>
              <a:latin typeface="Playfair Display"/>
              <a:ea typeface="Playfair Display"/>
              <a:cs typeface="Playfair Display"/>
              <a:sym typeface="Playfair Display"/>
            </a:endParaRPr>
          </a:p>
        </p:txBody>
      </p:sp>
      <p:sp>
        <p:nvSpPr>
          <p:cNvPr id="1560" name="Google Shape;1560;p65"/>
          <p:cNvSpPr txBox="1"/>
          <p:nvPr>
            <p:ph type="ctrTitle"/>
          </p:nvPr>
        </p:nvSpPr>
        <p:spPr>
          <a:xfrm>
            <a:off x="1019325" y="1432275"/>
            <a:ext cx="7357800" cy="12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Predicting Tech Salaries: </a:t>
            </a:r>
            <a:endParaRPr sz="2800"/>
          </a:p>
          <a:p>
            <a:pPr indent="0" lvl="0" marL="0" rtl="0" algn="ctr">
              <a:spcBef>
                <a:spcPts val="0"/>
              </a:spcBef>
              <a:spcAft>
                <a:spcPts val="0"/>
              </a:spcAft>
              <a:buNone/>
            </a:pPr>
            <a:r>
              <a:rPr lang="en" sz="2800"/>
              <a:t>A Data-Driven Analysis of </a:t>
            </a:r>
            <a:endParaRPr sz="2800"/>
          </a:p>
          <a:p>
            <a:pPr indent="0" lvl="0" marL="0" rtl="0" algn="ctr">
              <a:spcBef>
                <a:spcPts val="0"/>
              </a:spcBef>
              <a:spcAft>
                <a:spcPts val="0"/>
              </a:spcAft>
              <a:buNone/>
            </a:pPr>
            <a:r>
              <a:rPr lang="en" sz="2800"/>
              <a:t>U.S. Labor Statistics: P3</a:t>
            </a:r>
            <a:endParaRPr sz="2800"/>
          </a:p>
        </p:txBody>
      </p:sp>
      <p:grpSp>
        <p:nvGrpSpPr>
          <p:cNvPr id="1561" name="Google Shape;1561;p65"/>
          <p:cNvGrpSpPr/>
          <p:nvPr/>
        </p:nvGrpSpPr>
        <p:grpSpPr>
          <a:xfrm rot="10800000">
            <a:off x="6662200" y="3637323"/>
            <a:ext cx="3537150" cy="626797"/>
            <a:chOff x="1199232" y="2120038"/>
            <a:chExt cx="4391793" cy="778340"/>
          </a:xfrm>
        </p:grpSpPr>
        <p:grpSp>
          <p:nvGrpSpPr>
            <p:cNvPr id="1562" name="Google Shape;1562;p65"/>
            <p:cNvGrpSpPr/>
            <p:nvPr/>
          </p:nvGrpSpPr>
          <p:grpSpPr>
            <a:xfrm>
              <a:off x="2227732" y="2577138"/>
              <a:ext cx="1945675" cy="56700"/>
              <a:chOff x="2227732" y="2661275"/>
              <a:chExt cx="1945675" cy="56700"/>
            </a:xfrm>
          </p:grpSpPr>
          <p:cxnSp>
            <p:nvCxnSpPr>
              <p:cNvPr id="1563" name="Google Shape;1563;p65"/>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64" name="Google Shape;1564;p65"/>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65"/>
            <p:cNvGrpSpPr/>
            <p:nvPr/>
          </p:nvGrpSpPr>
          <p:grpSpPr>
            <a:xfrm>
              <a:off x="1943838" y="2729277"/>
              <a:ext cx="1938597" cy="169100"/>
              <a:chOff x="2216194" y="2593212"/>
              <a:chExt cx="4728285" cy="412439"/>
            </a:xfrm>
          </p:grpSpPr>
          <p:sp>
            <p:nvSpPr>
              <p:cNvPr id="1566" name="Google Shape;1566;p65"/>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67" name="Google Shape;1567;p65"/>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65"/>
            <p:cNvGrpSpPr/>
            <p:nvPr/>
          </p:nvGrpSpPr>
          <p:grpSpPr>
            <a:xfrm>
              <a:off x="1779150" y="2289288"/>
              <a:ext cx="3811875" cy="127113"/>
              <a:chOff x="1779150" y="2604263"/>
              <a:chExt cx="3811875" cy="127113"/>
            </a:xfrm>
          </p:grpSpPr>
          <p:sp>
            <p:nvSpPr>
              <p:cNvPr id="1569" name="Google Shape;1569;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70" name="Google Shape;1570;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65"/>
            <p:cNvGrpSpPr/>
            <p:nvPr/>
          </p:nvGrpSpPr>
          <p:grpSpPr>
            <a:xfrm>
              <a:off x="1199232" y="2120038"/>
              <a:ext cx="3737650" cy="56700"/>
              <a:chOff x="1199232" y="2869225"/>
              <a:chExt cx="3737650" cy="56700"/>
            </a:xfrm>
          </p:grpSpPr>
          <p:cxnSp>
            <p:nvCxnSpPr>
              <p:cNvPr id="1572" name="Google Shape;1572;p65"/>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73" name="Google Shape;1573;p65"/>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4" name="Google Shape;1574;p65"/>
          <p:cNvGrpSpPr/>
          <p:nvPr/>
        </p:nvGrpSpPr>
        <p:grpSpPr>
          <a:xfrm>
            <a:off x="-1696246" y="967896"/>
            <a:ext cx="3599787" cy="1044104"/>
            <a:chOff x="-1431671" y="656496"/>
            <a:chExt cx="3599787" cy="1044104"/>
          </a:xfrm>
        </p:grpSpPr>
        <p:grpSp>
          <p:nvGrpSpPr>
            <p:cNvPr id="1575" name="Google Shape;1575;p65"/>
            <p:cNvGrpSpPr/>
            <p:nvPr/>
          </p:nvGrpSpPr>
          <p:grpSpPr>
            <a:xfrm>
              <a:off x="-368508" y="1432892"/>
              <a:ext cx="1567047" cy="45661"/>
              <a:chOff x="1754675" y="2661275"/>
              <a:chExt cx="1945675" cy="56700"/>
            </a:xfrm>
          </p:grpSpPr>
          <p:cxnSp>
            <p:nvCxnSpPr>
              <p:cNvPr id="1576" name="Google Shape;1576;p6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77" name="Google Shape;1577;p6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65"/>
            <p:cNvGrpSpPr/>
            <p:nvPr/>
          </p:nvGrpSpPr>
          <p:grpSpPr>
            <a:xfrm>
              <a:off x="-766480" y="1564412"/>
              <a:ext cx="1561280" cy="136187"/>
              <a:chOff x="1754675" y="2824000"/>
              <a:chExt cx="4728285" cy="412439"/>
            </a:xfrm>
          </p:grpSpPr>
          <p:sp>
            <p:nvSpPr>
              <p:cNvPr id="1579" name="Google Shape;1579;p6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80" name="Google Shape;1580;p6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65"/>
            <p:cNvGrpSpPr/>
            <p:nvPr/>
          </p:nvGrpSpPr>
          <p:grpSpPr>
            <a:xfrm>
              <a:off x="-1431671" y="1201087"/>
              <a:ext cx="3070084" cy="102364"/>
              <a:chOff x="1779150" y="2604263"/>
              <a:chExt cx="3811875" cy="127113"/>
            </a:xfrm>
          </p:grpSpPr>
          <p:sp>
            <p:nvSpPr>
              <p:cNvPr id="1582" name="Google Shape;1582;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83" name="Google Shape;1583;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65"/>
            <p:cNvGrpSpPr/>
            <p:nvPr/>
          </p:nvGrpSpPr>
          <p:grpSpPr>
            <a:xfrm>
              <a:off x="-856941" y="773805"/>
              <a:ext cx="2877996" cy="223763"/>
              <a:chOff x="1748550" y="2064750"/>
              <a:chExt cx="3573375" cy="277863"/>
            </a:xfrm>
          </p:grpSpPr>
          <p:sp>
            <p:nvSpPr>
              <p:cNvPr id="1585" name="Google Shape;1585;p6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586" name="Google Shape;1586;p6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65"/>
            <p:cNvGrpSpPr/>
            <p:nvPr/>
          </p:nvGrpSpPr>
          <p:grpSpPr>
            <a:xfrm>
              <a:off x="-856882" y="656496"/>
              <a:ext cx="2430997" cy="185534"/>
              <a:chOff x="1748547" y="1392116"/>
              <a:chExt cx="5911958" cy="451312"/>
            </a:xfrm>
          </p:grpSpPr>
          <p:sp>
            <p:nvSpPr>
              <p:cNvPr id="1588" name="Google Shape;1588;p6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589" name="Google Shape;1589;p6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65"/>
            <p:cNvGrpSpPr/>
            <p:nvPr/>
          </p:nvGrpSpPr>
          <p:grpSpPr>
            <a:xfrm>
              <a:off x="-842187" y="1064790"/>
              <a:ext cx="3010303" cy="45661"/>
              <a:chOff x="1766900" y="2869225"/>
              <a:chExt cx="3737650" cy="56700"/>
            </a:xfrm>
          </p:grpSpPr>
          <p:cxnSp>
            <p:nvCxnSpPr>
              <p:cNvPr id="1591" name="Google Shape;1591;p6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92" name="Google Shape;1592;p6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3" name="Google Shape;1593;p65"/>
          <p:cNvSpPr txBox="1"/>
          <p:nvPr/>
        </p:nvSpPr>
        <p:spPr>
          <a:xfrm>
            <a:off x="3318900" y="967900"/>
            <a:ext cx="2595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DATA 606: Capstone Project</a:t>
            </a:r>
            <a:endParaRPr sz="1200">
              <a:solidFill>
                <a:schemeClr val="dk1"/>
              </a:solidFill>
              <a:latin typeface="Poppins"/>
              <a:ea typeface="Poppins"/>
              <a:cs typeface="Poppins"/>
              <a:sym typeface="Poppins"/>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Summer 2025- Dr. Unal Sakoglu</a:t>
            </a:r>
            <a:endParaRPr sz="12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7" name="Google Shape;1747;p74"/>
          <p:cNvPicPr preferRelativeResize="0"/>
          <p:nvPr/>
        </p:nvPicPr>
        <p:blipFill>
          <a:blip r:embed="rId3">
            <a:alphaModFix/>
          </a:blip>
          <a:stretch>
            <a:fillRect/>
          </a:stretch>
        </p:blipFill>
        <p:spPr>
          <a:xfrm>
            <a:off x="891375" y="606500"/>
            <a:ext cx="7361250" cy="3930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3" name="Google Shape;1753;p75" title="newplot.png"/>
          <p:cNvPicPr preferRelativeResize="0"/>
          <p:nvPr/>
        </p:nvPicPr>
        <p:blipFill>
          <a:blip r:embed="rId3">
            <a:alphaModFix/>
          </a:blip>
          <a:stretch>
            <a:fillRect/>
          </a:stretch>
        </p:blipFill>
        <p:spPr>
          <a:xfrm>
            <a:off x="828413" y="1008962"/>
            <a:ext cx="7487175" cy="3125576"/>
          </a:xfrm>
          <a:prstGeom prst="rect">
            <a:avLst/>
          </a:prstGeom>
          <a:noFill/>
          <a:ln>
            <a:noFill/>
          </a:ln>
        </p:spPr>
      </p:pic>
      <p:sp>
        <p:nvSpPr>
          <p:cNvPr id="1754" name="Google Shape;1754;p75"/>
          <p:cNvSpPr txBox="1"/>
          <p:nvPr/>
        </p:nvSpPr>
        <p:spPr>
          <a:xfrm>
            <a:off x="1605975" y="271275"/>
            <a:ext cx="6066000" cy="6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Poppins"/>
                <a:ea typeface="Poppins"/>
                <a:cs typeface="Poppins"/>
                <a:sym typeface="Poppins"/>
              </a:rPr>
              <a:t>Average Tech Salaries by State</a:t>
            </a:r>
            <a:endParaRPr b="1" sz="2600">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60" name="Google Shape;1760;p76"/>
          <p:cNvPicPr preferRelativeResize="0"/>
          <p:nvPr/>
        </p:nvPicPr>
        <p:blipFill rotWithShape="1">
          <a:blip r:embed="rId3">
            <a:alphaModFix/>
          </a:blip>
          <a:srcRect b="4877" l="20384" r="19323" t="37195"/>
          <a:stretch/>
        </p:blipFill>
        <p:spPr>
          <a:xfrm>
            <a:off x="1404537" y="936050"/>
            <a:ext cx="6334925" cy="3271399"/>
          </a:xfrm>
          <a:prstGeom prst="rect">
            <a:avLst/>
          </a:prstGeom>
          <a:noFill/>
          <a:ln>
            <a:noFill/>
          </a:ln>
        </p:spPr>
      </p:pic>
      <p:sp>
        <p:nvSpPr>
          <p:cNvPr id="1761" name="Google Shape;1761;p76"/>
          <p:cNvSpPr txBox="1"/>
          <p:nvPr/>
        </p:nvSpPr>
        <p:spPr>
          <a:xfrm>
            <a:off x="1367250" y="303825"/>
            <a:ext cx="6261300" cy="52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900">
                <a:latin typeface="Poppins"/>
                <a:ea typeface="Poppins"/>
                <a:cs typeface="Poppins"/>
                <a:sym typeface="Poppins"/>
              </a:rPr>
              <a:t>Distribution of Tech Occupation Median Wages</a:t>
            </a:r>
            <a:endParaRPr b="1" sz="2000">
              <a:solidFill>
                <a:schemeClr val="dk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67" name="Google Shape;1767;p77"/>
          <p:cNvPicPr preferRelativeResize="0"/>
          <p:nvPr/>
        </p:nvPicPr>
        <p:blipFill rotWithShape="1">
          <a:blip r:embed="rId3">
            <a:alphaModFix/>
          </a:blip>
          <a:srcRect b="6103" l="22430" r="19128" t="32187"/>
          <a:stretch/>
        </p:blipFill>
        <p:spPr>
          <a:xfrm>
            <a:off x="1395974" y="769126"/>
            <a:ext cx="6352075" cy="3605251"/>
          </a:xfrm>
          <a:prstGeom prst="rect">
            <a:avLst/>
          </a:prstGeom>
          <a:noFill/>
          <a:ln>
            <a:noFill/>
          </a:ln>
        </p:spPr>
      </p:pic>
      <p:sp>
        <p:nvSpPr>
          <p:cNvPr id="1768" name="Google Shape;1768;p77"/>
          <p:cNvSpPr txBox="1"/>
          <p:nvPr/>
        </p:nvSpPr>
        <p:spPr>
          <a:xfrm>
            <a:off x="1605975" y="184475"/>
            <a:ext cx="6174300" cy="5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Poppins"/>
                <a:ea typeface="Poppins"/>
                <a:cs typeface="Poppins"/>
                <a:sym typeface="Poppins"/>
              </a:rPr>
              <a:t>Top 10 Tech Occupations by Salary &amp; Employment</a:t>
            </a:r>
            <a:endParaRPr b="1" sz="1800">
              <a:solidFill>
                <a:schemeClr val="dk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7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400">
                <a:solidFill>
                  <a:srgbClr val="000000"/>
                </a:solidFill>
                <a:latin typeface="Poppins"/>
                <a:ea typeface="Poppins"/>
                <a:cs typeface="Poppins"/>
                <a:sym typeface="Poppins"/>
              </a:rPr>
              <a:t>Preparing the BLS OEWS Dataset for Modeling</a:t>
            </a:r>
            <a:endParaRPr sz="2200"/>
          </a:p>
        </p:txBody>
      </p:sp>
      <p:sp>
        <p:nvSpPr>
          <p:cNvPr id="1774" name="Google Shape;1774;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5" name="Google Shape;1775;p78"/>
          <p:cNvSpPr txBox="1"/>
          <p:nvPr/>
        </p:nvSpPr>
        <p:spPr>
          <a:xfrm>
            <a:off x="1038150" y="1017725"/>
            <a:ext cx="69444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After Cleaning: </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Unique job titles before cleaning: 29</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Unique job titles after cleaning: 29</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KDE plot, before and after cleaning was plotted, the shape and range of the distribution remain consistent, confirming that we did not lose valuable salary insights during the cleaning process.</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200">
              <a:latin typeface="Playfair Display"/>
              <a:ea typeface="Playfair Display"/>
              <a:cs typeface="Playfair Display"/>
              <a:sym typeface="Playfair Display"/>
            </a:endParaRPr>
          </a:p>
        </p:txBody>
      </p:sp>
      <p:pic>
        <p:nvPicPr>
          <p:cNvPr id="1776" name="Google Shape;1776;p78" title="download.png"/>
          <p:cNvPicPr preferRelativeResize="0"/>
          <p:nvPr/>
        </p:nvPicPr>
        <p:blipFill>
          <a:blip r:embed="rId3">
            <a:alphaModFix/>
          </a:blip>
          <a:stretch>
            <a:fillRect/>
          </a:stretch>
        </p:blipFill>
        <p:spPr>
          <a:xfrm>
            <a:off x="2486475" y="2686675"/>
            <a:ext cx="4171051" cy="231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sp>
        <p:nvSpPr>
          <p:cNvPr id="1781" name="Google Shape;1781;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Preparing the BLS OEWS Dataset for Modeling</a:t>
            </a:r>
            <a:endParaRPr sz="2400"/>
          </a:p>
        </p:txBody>
      </p:sp>
      <p:sp>
        <p:nvSpPr>
          <p:cNvPr id="1782" name="Google Shape;1782;p79"/>
          <p:cNvSpPr txBox="1"/>
          <p:nvPr>
            <p:ph idx="1" type="subTitle"/>
          </p:nvPr>
        </p:nvSpPr>
        <p:spPr>
          <a:xfrm>
            <a:off x="713225" y="1071950"/>
            <a:ext cx="7710900" cy="286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0000"/>
                </a:solidFill>
                <a:latin typeface="Playfair Display"/>
                <a:ea typeface="Playfair Display"/>
                <a:cs typeface="Playfair Display"/>
                <a:sym typeface="Playfair Display"/>
              </a:rPr>
              <a:t>Feature Selection</a:t>
            </a:r>
            <a:r>
              <a:rPr lang="en">
                <a:solidFill>
                  <a:srgbClr val="000000"/>
                </a:solidFill>
                <a:latin typeface="Playfair Display"/>
                <a:ea typeface="Playfair Display"/>
                <a:cs typeface="Playfair Display"/>
                <a:sym typeface="Playfair Display"/>
              </a:rPr>
              <a:t>:</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Kept modeling-relevant fields:</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OCC_TITLE</a:t>
            </a:r>
            <a:r>
              <a:rPr lang="en">
                <a:solidFill>
                  <a:srgbClr val="000000"/>
                </a:solidFill>
                <a:latin typeface="Playfair Display"/>
                <a:ea typeface="Playfair Display"/>
                <a:cs typeface="Playfair Display"/>
                <a:sym typeface="Playfair Display"/>
              </a:rPr>
              <a:t> (occupation)</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AREA_TITLE</a:t>
            </a:r>
            <a:r>
              <a:rPr lang="en">
                <a:solidFill>
                  <a:srgbClr val="000000"/>
                </a:solidFill>
                <a:latin typeface="Playfair Display"/>
                <a:ea typeface="Playfair Display"/>
                <a:cs typeface="Playfair Display"/>
                <a:sym typeface="Playfair Display"/>
              </a:rPr>
              <a:t> (location)</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NAICS_TITLE</a:t>
            </a:r>
            <a:r>
              <a:rPr lang="en">
                <a:solidFill>
                  <a:srgbClr val="000000"/>
                </a:solidFill>
                <a:latin typeface="Playfair Display"/>
                <a:ea typeface="Playfair Display"/>
                <a:cs typeface="Playfair Display"/>
                <a:sym typeface="Playfair Display"/>
              </a:rPr>
              <a:t> (industry)</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TOT_EMP</a:t>
            </a:r>
            <a:r>
              <a:rPr lang="en">
                <a:solidFill>
                  <a:srgbClr val="000000"/>
                </a:solidFill>
                <a:latin typeface="Playfair Display"/>
                <a:ea typeface="Playfair Display"/>
                <a:cs typeface="Playfair Display"/>
                <a:sym typeface="Playfair Display"/>
              </a:rPr>
              <a:t> (employment count)</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A_MEDIAN</a:t>
            </a:r>
            <a:r>
              <a:rPr lang="en">
                <a:solidFill>
                  <a:srgbClr val="000000"/>
                </a:solidFill>
                <a:latin typeface="Playfair Display"/>
                <a:ea typeface="Playfair Display"/>
                <a:cs typeface="Playfair Display"/>
                <a:sym typeface="Playfair Display"/>
              </a:rPr>
              <a:t> / </a:t>
            </a:r>
            <a:r>
              <a:rPr lang="en">
                <a:solidFill>
                  <a:srgbClr val="188038"/>
                </a:solidFill>
                <a:latin typeface="Playfair Display"/>
                <a:ea typeface="Playfair Display"/>
                <a:cs typeface="Playfair Display"/>
                <a:sym typeface="Playfair Display"/>
              </a:rPr>
              <a:t>A_MEAN</a:t>
            </a:r>
            <a:r>
              <a:rPr lang="en">
                <a:solidFill>
                  <a:srgbClr val="000000"/>
                </a:solidFill>
                <a:latin typeface="Playfair Display"/>
                <a:ea typeface="Playfair Display"/>
                <a:cs typeface="Playfair Display"/>
                <a:sym typeface="Playfair Display"/>
              </a:rPr>
              <a:t> (target variables)</a:t>
            </a:r>
            <a:br>
              <a:rPr lang="en">
                <a:solidFill>
                  <a:srgbClr val="000000"/>
                </a:solidFill>
                <a:latin typeface="Playfair Display"/>
                <a:ea typeface="Playfair Display"/>
                <a:cs typeface="Playfair Display"/>
                <a:sym typeface="Playfair Display"/>
              </a:rPr>
            </a:b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Prepared categorical variables for encoding:</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Grouped overly specific titles into broader categories</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Reserved space for encoding via one-hot or label methods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b="1">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latin typeface="Playfair Display"/>
              <a:ea typeface="Playfair Display"/>
              <a:cs typeface="Playfair Display"/>
              <a:sym typeface="Playfair Display"/>
            </a:endParaRPr>
          </a:p>
        </p:txBody>
      </p:sp>
      <p:sp>
        <p:nvSpPr>
          <p:cNvPr id="1783" name="Google Shape;1783;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84" name="Google Shape;1784;p79"/>
          <p:cNvGrpSpPr/>
          <p:nvPr/>
        </p:nvGrpSpPr>
        <p:grpSpPr>
          <a:xfrm rot="-5400000">
            <a:off x="5276722" y="2000603"/>
            <a:ext cx="2932581" cy="1142275"/>
            <a:chOff x="1808063" y="4294338"/>
            <a:chExt cx="3370782" cy="721817"/>
          </a:xfrm>
        </p:grpSpPr>
        <p:sp>
          <p:nvSpPr>
            <p:cNvPr id="1785" name="Google Shape;1785;p79"/>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86" name="Google Shape;1786;p79"/>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87" name="Google Shape;1787;p79"/>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88" name="Google Shape;1788;p79"/>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89" name="Google Shape;1789;p79"/>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90" name="Google Shape;1790;p79"/>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91" name="Google Shape;1791;p79"/>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92" name="Google Shape;1792;p79"/>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93" name="Google Shape;1793;p79"/>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94" name="Google Shape;1794;p79"/>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8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Exploring Tech Salary &amp; Employment Patterns</a:t>
            </a:r>
            <a:endParaRPr sz="2400"/>
          </a:p>
        </p:txBody>
      </p:sp>
      <p:sp>
        <p:nvSpPr>
          <p:cNvPr id="1800" name="Google Shape;1800;p80"/>
          <p:cNvSpPr txBox="1"/>
          <p:nvPr>
            <p:ph idx="1" type="subTitle"/>
          </p:nvPr>
        </p:nvSpPr>
        <p:spPr>
          <a:xfrm>
            <a:off x="954900" y="1269601"/>
            <a:ext cx="3201000" cy="2881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latin typeface="Playfair Display"/>
                <a:ea typeface="Playfair Display"/>
                <a:cs typeface="Playfair Display"/>
                <a:sym typeface="Playfair Display"/>
              </a:rPr>
              <a:t>Cleaned dataset used to analyze salary trends across U.S. tech occupations and regions</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a:latin typeface="Playfair Display"/>
                <a:ea typeface="Playfair Display"/>
                <a:cs typeface="Playfair Display"/>
                <a:sym typeface="Playfair Display"/>
              </a:rPr>
              <a:t>Visualized distributions, correlations, and regional disparities</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a:latin typeface="Playfair Display"/>
                <a:ea typeface="Playfair Display"/>
                <a:cs typeface="Playfair Display"/>
                <a:sym typeface="Playfair Display"/>
              </a:rPr>
              <a:t>Confirmed strong linear relationships between wage fields (e.g., A_MEAN, A_MEDIAN)</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p:txBody>
      </p:sp>
      <p:sp>
        <p:nvSpPr>
          <p:cNvPr id="1801" name="Google Shape;1801;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2" name="Google Shape;1802;p80"/>
          <p:cNvPicPr preferRelativeResize="0"/>
          <p:nvPr/>
        </p:nvPicPr>
        <p:blipFill rotWithShape="1">
          <a:blip r:embed="rId3">
            <a:alphaModFix/>
          </a:blip>
          <a:srcRect b="987" l="20417" r="26892" t="21294"/>
          <a:stretch/>
        </p:blipFill>
        <p:spPr>
          <a:xfrm>
            <a:off x="4394750" y="1095975"/>
            <a:ext cx="4366301" cy="3461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Approach and Training Process</a:t>
            </a:r>
            <a:endParaRPr/>
          </a:p>
        </p:txBody>
      </p:sp>
      <p:sp>
        <p:nvSpPr>
          <p:cNvPr id="1808" name="Google Shape;1808;p81"/>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Training: 70%</a:t>
            </a:r>
            <a:endParaRPr>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Validation: 15%</a:t>
            </a:r>
            <a:endParaRPr>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Testing: 15%</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809" name="Google Shape;1809;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0" name="Google Shape;1810;p81"/>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(annual median wage)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Ridge Regression</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Random Forest Regressor</a:t>
            </a:r>
            <a:endParaRPr sz="11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p>
        </p:txBody>
      </p:sp>
      <p:sp>
        <p:nvSpPr>
          <p:cNvPr id="1811" name="Google Shape;1811;p81"/>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Playfair Display"/>
                <a:ea typeface="Playfair Display"/>
                <a:cs typeface="Playfair Display"/>
                <a:sym typeface="Playfair Display"/>
              </a:rPr>
              <a:t>Encoded:</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AREA_TITLE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TOT_EMP</a:t>
            </a:r>
            <a:endParaRPr>
              <a:latin typeface="Playfair Display"/>
              <a:ea typeface="Playfair Display"/>
              <a:cs typeface="Playfair Display"/>
              <a:sym typeface="Playfair Display"/>
            </a:endParaRPr>
          </a:p>
        </p:txBody>
      </p:sp>
      <p:sp>
        <p:nvSpPr>
          <p:cNvPr id="1812" name="Google Shape;1812;p81"/>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One-hot for categorical features</a:t>
            </a:r>
            <a:endParaRPr>
              <a:latin typeface="Playfair Display"/>
              <a:ea typeface="Playfair Display"/>
              <a:cs typeface="Playfair Display"/>
              <a:sym typeface="Playfair Display"/>
            </a:endParaRPr>
          </a:p>
        </p:txBody>
      </p:sp>
      <p:sp>
        <p:nvSpPr>
          <p:cNvPr id="1813" name="Google Shape;1813;p81"/>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Target variable &amp; Models Trained</a:t>
            </a:r>
            <a:endParaRPr sz="1200"/>
          </a:p>
        </p:txBody>
      </p:sp>
      <p:sp>
        <p:nvSpPr>
          <p:cNvPr id="1814" name="Google Shape;1814;p81"/>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Data split</a:t>
            </a:r>
            <a:endParaRPr sz="1300"/>
          </a:p>
        </p:txBody>
      </p:sp>
      <p:sp>
        <p:nvSpPr>
          <p:cNvPr id="1815" name="Google Shape;1815;p81"/>
          <p:cNvSpPr txBox="1"/>
          <p:nvPr>
            <p:ph idx="7" type="subTitle"/>
          </p:nvPr>
        </p:nvSpPr>
        <p:spPr>
          <a:xfrm>
            <a:off x="5210851" y="1455550"/>
            <a:ext cx="2811000" cy="37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Features used</a:t>
            </a:r>
            <a:endParaRPr sz="1500"/>
          </a:p>
        </p:txBody>
      </p:sp>
      <p:sp>
        <p:nvSpPr>
          <p:cNvPr id="1816" name="Google Shape;1816;p81"/>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Feature encoding</a:t>
            </a:r>
            <a:endParaRPr sz="1500"/>
          </a:p>
        </p:txBody>
      </p:sp>
      <p:grpSp>
        <p:nvGrpSpPr>
          <p:cNvPr id="1817" name="Google Shape;1817;p81"/>
          <p:cNvGrpSpPr/>
          <p:nvPr/>
        </p:nvGrpSpPr>
        <p:grpSpPr>
          <a:xfrm>
            <a:off x="1330454" y="1464520"/>
            <a:ext cx="359154" cy="359154"/>
            <a:chOff x="-46772025" y="2701925"/>
            <a:chExt cx="300900" cy="300900"/>
          </a:xfrm>
        </p:grpSpPr>
        <p:sp>
          <p:nvSpPr>
            <p:cNvPr id="1818" name="Google Shape;1818;p81"/>
            <p:cNvSpPr/>
            <p:nvPr/>
          </p:nvSpPr>
          <p:spPr>
            <a:xfrm>
              <a:off x="-46647575" y="2826375"/>
              <a:ext cx="53575" cy="53575"/>
            </a:xfrm>
            <a:custGeom>
              <a:rect b="b" l="l" r="r" t="t"/>
              <a:pathLst>
                <a:path extrusionOk="0" h="2143" w="2143">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1"/>
            <p:cNvSpPr/>
            <p:nvPr/>
          </p:nvSpPr>
          <p:spPr>
            <a:xfrm>
              <a:off x="-46772025" y="2701925"/>
              <a:ext cx="300900" cy="300900"/>
            </a:xfrm>
            <a:custGeom>
              <a:rect b="b" l="l" r="r" t="t"/>
              <a:pathLst>
                <a:path extrusionOk="0" h="12036" w="12036">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0" name="Google Shape;1820;p81"/>
          <p:cNvSpPr/>
          <p:nvPr/>
        </p:nvSpPr>
        <p:spPr>
          <a:xfrm>
            <a:off x="1330936" y="3049450"/>
            <a:ext cx="358199" cy="358199"/>
          </a:xfrm>
          <a:custGeom>
            <a:rect b="b" l="l" r="r" t="t"/>
            <a:pathLst>
              <a:path extrusionOk="0" h="12004" w="12004">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1" name="Google Shape;1821;p81"/>
          <p:cNvGrpSpPr/>
          <p:nvPr/>
        </p:nvGrpSpPr>
        <p:grpSpPr>
          <a:xfrm>
            <a:off x="4852685" y="1464985"/>
            <a:ext cx="358199" cy="358229"/>
            <a:chOff x="-50154850" y="2316775"/>
            <a:chExt cx="300100" cy="300125"/>
          </a:xfrm>
        </p:grpSpPr>
        <p:sp>
          <p:nvSpPr>
            <p:cNvPr id="1822" name="Google Shape;1822;p81"/>
            <p:cNvSpPr/>
            <p:nvPr/>
          </p:nvSpPr>
          <p:spPr>
            <a:xfrm>
              <a:off x="-50154850" y="2316775"/>
              <a:ext cx="300100" cy="300125"/>
            </a:xfrm>
            <a:custGeom>
              <a:rect b="b" l="l" r="r" t="t"/>
              <a:pathLst>
                <a:path extrusionOk="0" h="12005" w="12004">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1"/>
            <p:cNvSpPr/>
            <p:nvPr/>
          </p:nvSpPr>
          <p:spPr>
            <a:xfrm>
              <a:off x="-50083975" y="2368775"/>
              <a:ext cx="158325" cy="193775"/>
            </a:xfrm>
            <a:custGeom>
              <a:rect b="b" l="l" r="r" t="t"/>
              <a:pathLst>
                <a:path extrusionOk="0" h="7751" w="6333">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81"/>
          <p:cNvGrpSpPr/>
          <p:nvPr/>
        </p:nvGrpSpPr>
        <p:grpSpPr>
          <a:xfrm>
            <a:off x="4852661" y="3102147"/>
            <a:ext cx="358229" cy="314961"/>
            <a:chOff x="-45664625" y="2352225"/>
            <a:chExt cx="300125" cy="263875"/>
          </a:xfrm>
        </p:grpSpPr>
        <p:sp>
          <p:nvSpPr>
            <p:cNvPr id="1825" name="Google Shape;1825;p81"/>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1"/>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1"/>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1"/>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1"/>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1"/>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1"/>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8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800">
                <a:solidFill>
                  <a:srgbClr val="000000"/>
                </a:solidFill>
                <a:latin typeface="Poppins"/>
                <a:ea typeface="Poppins"/>
                <a:cs typeface="Poppins"/>
                <a:sym typeface="Poppins"/>
              </a:rPr>
              <a:t>Model Iteration &amp; Selection</a:t>
            </a:r>
            <a:endParaRPr sz="3100"/>
          </a:p>
        </p:txBody>
      </p:sp>
      <p:sp>
        <p:nvSpPr>
          <p:cNvPr id="1837" name="Google Shape;1837;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8" name="Google Shape;1838;p82"/>
          <p:cNvPicPr preferRelativeResize="0"/>
          <p:nvPr/>
        </p:nvPicPr>
        <p:blipFill>
          <a:blip r:embed="rId3">
            <a:alphaModFix/>
          </a:blip>
          <a:stretch>
            <a:fillRect/>
          </a:stretch>
        </p:blipFill>
        <p:spPr>
          <a:xfrm>
            <a:off x="4572000" y="2477982"/>
            <a:ext cx="3760626" cy="2227842"/>
          </a:xfrm>
          <a:prstGeom prst="rect">
            <a:avLst/>
          </a:prstGeom>
          <a:noFill/>
          <a:ln>
            <a:noFill/>
          </a:ln>
        </p:spPr>
      </p:pic>
      <p:sp>
        <p:nvSpPr>
          <p:cNvPr id="1839" name="Google Shape;1839;p82"/>
          <p:cNvSpPr txBox="1"/>
          <p:nvPr/>
        </p:nvSpPr>
        <p:spPr>
          <a:xfrm>
            <a:off x="804875" y="2656500"/>
            <a:ext cx="3533700" cy="18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Playfair Display"/>
                <a:ea typeface="Playfair Display"/>
                <a:cs typeface="Playfair Display"/>
                <a:sym typeface="Playfair Display"/>
              </a:rPr>
              <a:t>Why Random Forest Was Selected:</a:t>
            </a:r>
            <a:endParaRPr b="1" sz="1100">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SzPts val="1100"/>
              <a:buChar char="❖"/>
            </a:pPr>
            <a:r>
              <a:rPr lang="en" sz="1100">
                <a:latin typeface="Playfair Display"/>
                <a:ea typeface="Playfair Display"/>
                <a:cs typeface="Playfair Display"/>
                <a:sym typeface="Playfair Display"/>
              </a:rPr>
              <a:t>Handles </a:t>
            </a:r>
            <a:r>
              <a:rPr b="1" lang="en" sz="1100">
                <a:latin typeface="Playfair Display"/>
                <a:ea typeface="Playfair Display"/>
                <a:cs typeface="Playfair Display"/>
                <a:sym typeface="Playfair Display"/>
              </a:rPr>
              <a:t>non-linear relationships</a:t>
            </a:r>
            <a:r>
              <a:rPr lang="en" sz="1100">
                <a:latin typeface="Playfair Display"/>
                <a:ea typeface="Playfair Display"/>
                <a:cs typeface="Playfair Display"/>
                <a:sym typeface="Playfair Display"/>
              </a:rPr>
              <a:t> between features and salary.</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Robust to </a:t>
            </a:r>
            <a:r>
              <a:rPr b="1" lang="en" sz="1100">
                <a:latin typeface="Playfair Display"/>
                <a:ea typeface="Playfair Display"/>
                <a:cs typeface="Playfair Display"/>
                <a:sym typeface="Playfair Display"/>
              </a:rPr>
              <a:t>outliers</a:t>
            </a:r>
            <a:r>
              <a:rPr lang="en" sz="1100">
                <a:latin typeface="Playfair Display"/>
                <a:ea typeface="Playfair Display"/>
                <a:cs typeface="Playfair Display"/>
                <a:sym typeface="Playfair Display"/>
              </a:rPr>
              <a:t> in salary data.</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Naturally ranks </a:t>
            </a:r>
            <a:r>
              <a:rPr b="1" lang="en" sz="1100">
                <a:latin typeface="Playfair Display"/>
                <a:ea typeface="Playfair Display"/>
                <a:cs typeface="Playfair Display"/>
                <a:sym typeface="Playfair Display"/>
              </a:rPr>
              <a:t>feature importance</a:t>
            </a:r>
            <a:r>
              <a:rPr lang="en" sz="1100">
                <a:latin typeface="Playfair Display"/>
                <a:ea typeface="Playfair Display"/>
                <a:cs typeface="Playfair Display"/>
                <a:sym typeface="Playfair Display"/>
              </a:rPr>
              <a:t>, aiding interpretation.</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Lower RMSE on both validation and test sets compared to Ridge.</a:t>
            </a:r>
            <a:endParaRPr sz="1200">
              <a:latin typeface="Playfair Display"/>
              <a:ea typeface="Playfair Display"/>
              <a:cs typeface="Playfair Display"/>
              <a:sym typeface="Playfair Display"/>
            </a:endParaRPr>
          </a:p>
        </p:txBody>
      </p:sp>
      <p:graphicFrame>
        <p:nvGraphicFramePr>
          <p:cNvPr id="1840" name="Google Shape;1840;p82"/>
          <p:cNvGraphicFramePr/>
          <p:nvPr/>
        </p:nvGraphicFramePr>
        <p:xfrm>
          <a:off x="719975" y="1017725"/>
          <a:ext cx="3000000" cy="3000000"/>
        </p:xfrm>
        <a:graphic>
          <a:graphicData uri="http://schemas.openxmlformats.org/drawingml/2006/table">
            <a:tbl>
              <a:tblPr>
                <a:noFill/>
                <a:tableStyleId>{2E53516A-8CC6-4A49-A10E-58B5630F1BBB}</a:tableStyleId>
              </a:tblPr>
              <a:tblGrid>
                <a:gridCol w="1206225"/>
                <a:gridCol w="1804375"/>
                <a:gridCol w="1178325"/>
                <a:gridCol w="1387250"/>
                <a:gridCol w="2127850"/>
              </a:tblGrid>
              <a:tr h="481150">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Model</a:t>
                      </a:r>
                      <a:endParaRPr b="1"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Key Characteristics</a:t>
                      </a:r>
                      <a:endParaRPr b="1"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Validation RMSE ($)</a:t>
                      </a:r>
                      <a:endParaRPr b="1"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Test RMSE ($)</a:t>
                      </a:r>
                      <a:endParaRPr b="1"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Notes / Outcome</a:t>
                      </a:r>
                      <a:endParaRPr b="1" sz="1000">
                        <a:latin typeface="Playfair Display"/>
                        <a:ea typeface="Playfair Display"/>
                        <a:cs typeface="Playfair Display"/>
                        <a:sym typeface="Playfair Display"/>
                      </a:endParaRPr>
                    </a:p>
                  </a:txBody>
                  <a:tcPr marT="0" marB="0" marR="0" marL="0" anchor="ctr"/>
                </a:tc>
              </a:tr>
              <a:tr h="353725">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Ridge Regression</a:t>
                      </a:r>
                      <a:endParaRPr b="1"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Linear model with L2 regularization</a:t>
                      </a:r>
                      <a:endParaRPr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29,922.20</a:t>
                      </a:r>
                      <a:endParaRPr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~23,031</a:t>
                      </a:r>
                      <a:endParaRPr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Established baseline; underfit complex patterns</a:t>
                      </a:r>
                      <a:endParaRPr sz="1000">
                        <a:latin typeface="Playfair Display"/>
                        <a:ea typeface="Playfair Display"/>
                        <a:cs typeface="Playfair Display"/>
                        <a:sym typeface="Playfair Display"/>
                      </a:endParaRPr>
                    </a:p>
                  </a:txBody>
                  <a:tcPr marT="0" marB="0" marR="0" marL="0" anchor="ctr"/>
                </a:tc>
              </a:tr>
              <a:tr h="416050">
                <a:tc>
                  <a:txBody>
                    <a:bodyPr/>
                    <a:lstStyle/>
                    <a:p>
                      <a:pPr indent="0" lvl="0" marL="0" rtl="0" algn="ctr">
                        <a:lnSpc>
                          <a:spcPct val="100000"/>
                        </a:lnSpc>
                        <a:spcBef>
                          <a:spcPts val="0"/>
                        </a:spcBef>
                        <a:spcAft>
                          <a:spcPts val="0"/>
                        </a:spcAft>
                        <a:buNone/>
                      </a:pPr>
                      <a:r>
                        <a:rPr b="1" lang="en" sz="1000">
                          <a:latin typeface="Playfair Display"/>
                          <a:ea typeface="Playfair Display"/>
                          <a:cs typeface="Playfair Display"/>
                          <a:sym typeface="Playfair Display"/>
                        </a:rPr>
                        <a:t>Random Forest</a:t>
                      </a:r>
                      <a:endParaRPr b="1"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Ensemble of decision trees, non-linear relationships</a:t>
                      </a:r>
                      <a:endParaRPr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17,495.56</a:t>
                      </a:r>
                      <a:endParaRPr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17,502.32</a:t>
                      </a:r>
                      <a:endParaRPr sz="1000">
                        <a:latin typeface="Playfair Display"/>
                        <a:ea typeface="Playfair Display"/>
                        <a:cs typeface="Playfair Display"/>
                        <a:sym typeface="Playfair Display"/>
                      </a:endParaRPr>
                    </a:p>
                  </a:txBody>
                  <a:tcPr marT="0" marB="0" marR="0" marL="0" anchor="ctr"/>
                </a:tc>
                <a:tc>
                  <a:txBody>
                    <a:bodyPr/>
                    <a:lstStyle/>
                    <a:p>
                      <a:pPr indent="0" lvl="0" marL="0" rtl="0" algn="ctr">
                        <a:lnSpc>
                          <a:spcPct val="100000"/>
                        </a:lnSpc>
                        <a:spcBef>
                          <a:spcPts val="0"/>
                        </a:spcBef>
                        <a:spcAft>
                          <a:spcPts val="0"/>
                        </a:spcAft>
                        <a:buNone/>
                      </a:pPr>
                      <a:r>
                        <a:rPr lang="en" sz="1000">
                          <a:latin typeface="Playfair Display"/>
                          <a:ea typeface="Playfair Display"/>
                          <a:cs typeface="Playfair Display"/>
                          <a:sym typeface="Playfair Display"/>
                        </a:rPr>
                        <a:t>Best performance; captures geographic–occupational interactions</a:t>
                      </a:r>
                      <a:endParaRPr sz="1000">
                        <a:latin typeface="Playfair Display"/>
                        <a:ea typeface="Playfair Display"/>
                        <a:cs typeface="Playfair Display"/>
                        <a:sym typeface="Playfair Display"/>
                      </a:endParaRPr>
                    </a:p>
                  </a:txBody>
                  <a:tcPr marT="0" marB="0" marR="0" marL="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83"/>
          <p:cNvSpPr txBox="1"/>
          <p:nvPr>
            <p:ph type="title"/>
          </p:nvPr>
        </p:nvSpPr>
        <p:spPr>
          <a:xfrm>
            <a:off x="1419900" y="366075"/>
            <a:ext cx="63042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Model Performance &amp; Comparison</a:t>
            </a:r>
            <a:endParaRPr/>
          </a:p>
        </p:txBody>
      </p:sp>
      <p:sp>
        <p:nvSpPr>
          <p:cNvPr id="1846" name="Google Shape;1846;p83"/>
          <p:cNvSpPr txBox="1"/>
          <p:nvPr>
            <p:ph idx="1" type="subTitle"/>
          </p:nvPr>
        </p:nvSpPr>
        <p:spPr>
          <a:xfrm>
            <a:off x="1419900" y="1081900"/>
            <a:ext cx="63042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Playfair Display"/>
                <a:ea typeface="Playfair Display"/>
                <a:cs typeface="Playfair Display"/>
                <a:sym typeface="Playfair Display"/>
              </a:rPr>
              <a:t>Metric Used</a:t>
            </a:r>
            <a:r>
              <a:rPr lang="en" sz="1200">
                <a:solidFill>
                  <a:srgbClr val="000000"/>
                </a:solidFill>
                <a:latin typeface="Playfair Display"/>
                <a:ea typeface="Playfair Display"/>
                <a:cs typeface="Playfair Display"/>
                <a:sym typeface="Playfair Display"/>
              </a:rPr>
              <a:t>: Root Mean Squared Error (RMSE)</a:t>
            </a:r>
            <a:endParaRPr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b="1" lang="en" sz="1200">
                <a:solidFill>
                  <a:srgbClr val="000000"/>
                </a:solidFill>
                <a:latin typeface="Playfair Display"/>
                <a:ea typeface="Playfair Display"/>
                <a:cs typeface="Playfair Display"/>
                <a:sym typeface="Playfair Display"/>
              </a:rPr>
              <a:t>Validation Results</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Ridge Regression: RMSE = </a:t>
            </a:r>
            <a:r>
              <a:rPr b="1" lang="en" sz="1200">
                <a:solidFill>
                  <a:srgbClr val="000000"/>
                </a:solidFill>
                <a:latin typeface="Playfair Display"/>
                <a:ea typeface="Playfair Display"/>
                <a:cs typeface="Playfair Display"/>
                <a:sym typeface="Playfair Display"/>
              </a:rPr>
              <a:t>29,922.20</a:t>
            </a:r>
            <a:endParaRPr b="1"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Random Forest: RMSE = </a:t>
            </a:r>
            <a:r>
              <a:rPr b="1" lang="en" sz="1200">
                <a:solidFill>
                  <a:srgbClr val="000000"/>
                </a:solidFill>
                <a:latin typeface="Playfair Display"/>
                <a:ea typeface="Playfair Display"/>
                <a:cs typeface="Playfair Display"/>
                <a:sym typeface="Playfair Display"/>
              </a:rPr>
              <a:t>17,495.56</a:t>
            </a:r>
            <a:endParaRPr b="1" sz="12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200">
                <a:solidFill>
                  <a:srgbClr val="000000"/>
                </a:solidFill>
                <a:latin typeface="Playfair Display"/>
                <a:ea typeface="Playfair Display"/>
                <a:cs typeface="Playfair Display"/>
                <a:sym typeface="Playfair Display"/>
              </a:rPr>
              <a:t>Ridge Cross-Validation (5-Fold):</a:t>
            </a:r>
            <a:endParaRPr b="1"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Playfair Display"/>
              <a:buChar char="❖"/>
            </a:pPr>
            <a:r>
              <a:rPr lang="en" sz="1200">
                <a:solidFill>
                  <a:srgbClr val="000000"/>
                </a:solidFill>
                <a:latin typeface="Playfair Display"/>
                <a:ea typeface="Playfair Display"/>
                <a:cs typeface="Playfair Display"/>
                <a:sym typeface="Playfair Display"/>
              </a:rPr>
              <a:t>Mean RMSE = 31,261.60</a:t>
            </a:r>
            <a:endParaRPr sz="12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200">
                <a:solidFill>
                  <a:srgbClr val="000000"/>
                </a:solidFill>
                <a:latin typeface="Playfair Display"/>
                <a:ea typeface="Playfair Display"/>
                <a:cs typeface="Playfair Display"/>
                <a:sym typeface="Playfair Display"/>
              </a:rPr>
              <a:t>Test Set Performance</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Random Forest Test RMSE: </a:t>
            </a:r>
            <a:r>
              <a:rPr b="1" lang="en" sz="1200">
                <a:solidFill>
                  <a:srgbClr val="000000"/>
                </a:solidFill>
                <a:latin typeface="Playfair Display"/>
                <a:ea typeface="Playfair Display"/>
                <a:cs typeface="Playfair Display"/>
                <a:sym typeface="Playfair Display"/>
              </a:rPr>
              <a:t>17,502.32</a:t>
            </a:r>
            <a:endParaRPr b="1" sz="13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sz="1200">
              <a:latin typeface="Playfair Display"/>
              <a:ea typeface="Playfair Display"/>
              <a:cs typeface="Playfair Display"/>
              <a:sym typeface="Playfair Display"/>
            </a:endParaRPr>
          </a:p>
        </p:txBody>
      </p:sp>
      <p:sp>
        <p:nvSpPr>
          <p:cNvPr id="1847" name="Google Shape;1847;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48" name="Google Shape;1848;p83"/>
          <p:cNvGrpSpPr/>
          <p:nvPr/>
        </p:nvGrpSpPr>
        <p:grpSpPr>
          <a:xfrm rot="5400000">
            <a:off x="6045712" y="586316"/>
            <a:ext cx="164064" cy="1414916"/>
            <a:chOff x="4428249" y="1369375"/>
            <a:chExt cx="36905" cy="429569"/>
          </a:xfrm>
        </p:grpSpPr>
        <p:sp>
          <p:nvSpPr>
            <p:cNvPr id="1849" name="Google Shape;1849;p83"/>
            <p:cNvSpPr/>
            <p:nvPr/>
          </p:nvSpPr>
          <p:spPr>
            <a:xfrm>
              <a:off x="4428249" y="1369375"/>
              <a:ext cx="2375" cy="429104"/>
            </a:xfrm>
            <a:custGeom>
              <a:rect b="b" l="l" r="r" t="t"/>
              <a:pathLst>
                <a:path extrusionOk="0" h="18328" w="95">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3"/>
            <p:cNvSpPr/>
            <p:nvPr/>
          </p:nvSpPr>
          <p:spPr>
            <a:xfrm>
              <a:off x="4428354" y="1369375"/>
              <a:ext cx="36800" cy="2200"/>
            </a:xfrm>
            <a:custGeom>
              <a:rect b="b" l="l" r="r" t="t"/>
              <a:pathLst>
                <a:path extrusionOk="0" h="88" w="1472">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3"/>
            <p:cNvSpPr/>
            <p:nvPr/>
          </p:nvSpPr>
          <p:spPr>
            <a:xfrm>
              <a:off x="4428704" y="1383625"/>
              <a:ext cx="17350" cy="2200"/>
            </a:xfrm>
            <a:custGeom>
              <a:rect b="b" l="l" r="r" t="t"/>
              <a:pathLst>
                <a:path extrusionOk="0" h="88" w="694">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3"/>
            <p:cNvSpPr/>
            <p:nvPr/>
          </p:nvSpPr>
          <p:spPr>
            <a:xfrm>
              <a:off x="4428704" y="1397875"/>
              <a:ext cx="17350" cy="2175"/>
            </a:xfrm>
            <a:custGeom>
              <a:rect b="b" l="l" r="r" t="t"/>
              <a:pathLst>
                <a:path extrusionOk="0" h="87" w="694">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3"/>
            <p:cNvSpPr/>
            <p:nvPr/>
          </p:nvSpPr>
          <p:spPr>
            <a:xfrm>
              <a:off x="4428704" y="1412125"/>
              <a:ext cx="36100" cy="2175"/>
            </a:xfrm>
            <a:custGeom>
              <a:rect b="b" l="l" r="r" t="t"/>
              <a:pathLst>
                <a:path extrusionOk="0" h="87" w="1444">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3"/>
            <p:cNvSpPr/>
            <p:nvPr/>
          </p:nvSpPr>
          <p:spPr>
            <a:xfrm>
              <a:off x="4428354" y="1426350"/>
              <a:ext cx="18050" cy="2200"/>
            </a:xfrm>
            <a:custGeom>
              <a:rect b="b" l="l" r="r" t="t"/>
              <a:pathLst>
                <a:path extrusionOk="0" h="88" w="722">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3"/>
            <p:cNvSpPr/>
            <p:nvPr/>
          </p:nvSpPr>
          <p:spPr>
            <a:xfrm>
              <a:off x="4428704" y="1440600"/>
              <a:ext cx="17350" cy="2200"/>
            </a:xfrm>
            <a:custGeom>
              <a:rect b="b" l="l" r="r" t="t"/>
              <a:pathLst>
                <a:path extrusionOk="0" h="88" w="694">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3"/>
            <p:cNvSpPr/>
            <p:nvPr/>
          </p:nvSpPr>
          <p:spPr>
            <a:xfrm>
              <a:off x="4428704" y="1454850"/>
              <a:ext cx="36100" cy="2375"/>
            </a:xfrm>
            <a:custGeom>
              <a:rect b="b" l="l" r="r" t="t"/>
              <a:pathLst>
                <a:path extrusionOk="0" h="95" w="1444">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3"/>
            <p:cNvSpPr/>
            <p:nvPr/>
          </p:nvSpPr>
          <p:spPr>
            <a:xfrm>
              <a:off x="4428354" y="1469100"/>
              <a:ext cx="18050" cy="2375"/>
            </a:xfrm>
            <a:custGeom>
              <a:rect b="b" l="l" r="r" t="t"/>
              <a:pathLst>
                <a:path extrusionOk="0" h="95"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3"/>
            <p:cNvSpPr/>
            <p:nvPr/>
          </p:nvSpPr>
          <p:spPr>
            <a:xfrm>
              <a:off x="4428354" y="1483350"/>
              <a:ext cx="18050" cy="2350"/>
            </a:xfrm>
            <a:custGeom>
              <a:rect b="b" l="l" r="r" t="t"/>
              <a:pathLst>
                <a:path extrusionOk="0" h="94"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3"/>
            <p:cNvSpPr/>
            <p:nvPr/>
          </p:nvSpPr>
          <p:spPr>
            <a:xfrm>
              <a:off x="4428704" y="1497575"/>
              <a:ext cx="36100" cy="2200"/>
            </a:xfrm>
            <a:custGeom>
              <a:rect b="b" l="l" r="r" t="t"/>
              <a:pathLst>
                <a:path extrusionOk="0" h="88" w="1444">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3"/>
            <p:cNvSpPr/>
            <p:nvPr/>
          </p:nvSpPr>
          <p:spPr>
            <a:xfrm>
              <a:off x="4428704" y="1511825"/>
              <a:ext cx="17350" cy="2375"/>
            </a:xfrm>
            <a:custGeom>
              <a:rect b="b" l="l" r="r" t="t"/>
              <a:pathLst>
                <a:path extrusionOk="0" h="95" w="694">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3"/>
            <p:cNvSpPr/>
            <p:nvPr/>
          </p:nvSpPr>
          <p:spPr>
            <a:xfrm>
              <a:off x="4428354" y="1526075"/>
              <a:ext cx="18050" cy="2375"/>
            </a:xfrm>
            <a:custGeom>
              <a:rect b="b" l="l" r="r" t="t"/>
              <a:pathLst>
                <a:path extrusionOk="0" h="95"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3"/>
            <p:cNvSpPr/>
            <p:nvPr/>
          </p:nvSpPr>
          <p:spPr>
            <a:xfrm>
              <a:off x="4428704" y="1540325"/>
              <a:ext cx="36100" cy="2350"/>
            </a:xfrm>
            <a:custGeom>
              <a:rect b="b" l="l" r="r" t="t"/>
              <a:pathLst>
                <a:path extrusionOk="0" h="94" w="1444">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3"/>
            <p:cNvSpPr/>
            <p:nvPr/>
          </p:nvSpPr>
          <p:spPr>
            <a:xfrm>
              <a:off x="4428704" y="1554550"/>
              <a:ext cx="17350" cy="2375"/>
            </a:xfrm>
            <a:custGeom>
              <a:rect b="b" l="l" r="r" t="t"/>
              <a:pathLst>
                <a:path extrusionOk="0" h="95" w="694">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83"/>
            <p:cNvSpPr/>
            <p:nvPr/>
          </p:nvSpPr>
          <p:spPr>
            <a:xfrm>
              <a:off x="4428704" y="1568800"/>
              <a:ext cx="17350" cy="2375"/>
            </a:xfrm>
            <a:custGeom>
              <a:rect b="b" l="l" r="r" t="t"/>
              <a:pathLst>
                <a:path extrusionOk="0" h="95" w="694">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3"/>
            <p:cNvSpPr/>
            <p:nvPr/>
          </p:nvSpPr>
          <p:spPr>
            <a:xfrm>
              <a:off x="4428354" y="1583050"/>
              <a:ext cx="36800" cy="2375"/>
            </a:xfrm>
            <a:custGeom>
              <a:rect b="b" l="l" r="r" t="t"/>
              <a:pathLst>
                <a:path extrusionOk="0" h="95" w="1472">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83"/>
            <p:cNvSpPr/>
            <p:nvPr/>
          </p:nvSpPr>
          <p:spPr>
            <a:xfrm>
              <a:off x="4428704" y="1597300"/>
              <a:ext cx="17350" cy="2375"/>
            </a:xfrm>
            <a:custGeom>
              <a:rect b="b" l="l" r="r" t="t"/>
              <a:pathLst>
                <a:path extrusionOk="0" h="95" w="694">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83"/>
            <p:cNvSpPr/>
            <p:nvPr/>
          </p:nvSpPr>
          <p:spPr>
            <a:xfrm>
              <a:off x="4428704" y="1611550"/>
              <a:ext cx="17350" cy="2350"/>
            </a:xfrm>
            <a:custGeom>
              <a:rect b="b" l="l" r="r" t="t"/>
              <a:pathLst>
                <a:path extrusionOk="0" h="94" w="694">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83"/>
            <p:cNvSpPr/>
            <p:nvPr/>
          </p:nvSpPr>
          <p:spPr>
            <a:xfrm>
              <a:off x="4428704" y="1625775"/>
              <a:ext cx="36100" cy="2375"/>
            </a:xfrm>
            <a:custGeom>
              <a:rect b="b" l="l" r="r" t="t"/>
              <a:pathLst>
                <a:path extrusionOk="0" h="95" w="1444">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3"/>
            <p:cNvSpPr/>
            <p:nvPr/>
          </p:nvSpPr>
          <p:spPr>
            <a:xfrm>
              <a:off x="4428354" y="1640025"/>
              <a:ext cx="18050" cy="2375"/>
            </a:xfrm>
            <a:custGeom>
              <a:rect b="b" l="l" r="r" t="t"/>
              <a:pathLst>
                <a:path extrusionOk="0" h="95" w="722">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83"/>
            <p:cNvSpPr/>
            <p:nvPr/>
          </p:nvSpPr>
          <p:spPr>
            <a:xfrm>
              <a:off x="4428704" y="1654275"/>
              <a:ext cx="17350" cy="2375"/>
            </a:xfrm>
            <a:custGeom>
              <a:rect b="b" l="l" r="r" t="t"/>
              <a:pathLst>
                <a:path extrusionOk="0" h="95" w="694">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83"/>
            <p:cNvSpPr/>
            <p:nvPr/>
          </p:nvSpPr>
          <p:spPr>
            <a:xfrm>
              <a:off x="4428704" y="1668525"/>
              <a:ext cx="36100" cy="2350"/>
            </a:xfrm>
            <a:custGeom>
              <a:rect b="b" l="l" r="r" t="t"/>
              <a:pathLst>
                <a:path extrusionOk="0" h="94" w="1444">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83"/>
            <p:cNvSpPr/>
            <p:nvPr/>
          </p:nvSpPr>
          <p:spPr>
            <a:xfrm>
              <a:off x="4428704" y="1682950"/>
              <a:ext cx="17350" cy="2175"/>
            </a:xfrm>
            <a:custGeom>
              <a:rect b="b" l="l" r="r" t="t"/>
              <a:pathLst>
                <a:path extrusionOk="0" h="87" w="694">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83"/>
            <p:cNvSpPr/>
            <p:nvPr/>
          </p:nvSpPr>
          <p:spPr>
            <a:xfrm>
              <a:off x="4428354" y="1697200"/>
              <a:ext cx="18050" cy="2175"/>
            </a:xfrm>
            <a:custGeom>
              <a:rect b="b" l="l" r="r" t="t"/>
              <a:pathLst>
                <a:path extrusionOk="0" h="87" w="722">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3"/>
            <p:cNvSpPr/>
            <p:nvPr/>
          </p:nvSpPr>
          <p:spPr>
            <a:xfrm>
              <a:off x="4428704" y="1711425"/>
              <a:ext cx="36100" cy="2200"/>
            </a:xfrm>
            <a:custGeom>
              <a:rect b="b" l="l" r="r" t="t"/>
              <a:pathLst>
                <a:path extrusionOk="0" h="88" w="1444">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3"/>
            <p:cNvSpPr/>
            <p:nvPr/>
          </p:nvSpPr>
          <p:spPr>
            <a:xfrm>
              <a:off x="4428704" y="1725675"/>
              <a:ext cx="17350" cy="2375"/>
            </a:xfrm>
            <a:custGeom>
              <a:rect b="b" l="l" r="r" t="t"/>
              <a:pathLst>
                <a:path extrusionOk="0" h="95" w="694">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83"/>
            <p:cNvSpPr/>
            <p:nvPr/>
          </p:nvSpPr>
          <p:spPr>
            <a:xfrm>
              <a:off x="4428704" y="1739925"/>
              <a:ext cx="17350" cy="2175"/>
            </a:xfrm>
            <a:custGeom>
              <a:rect b="b" l="l" r="r" t="t"/>
              <a:pathLst>
                <a:path extrusionOk="0" h="87" w="694">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83"/>
            <p:cNvSpPr/>
            <p:nvPr/>
          </p:nvSpPr>
          <p:spPr>
            <a:xfrm>
              <a:off x="4428354" y="1754175"/>
              <a:ext cx="36800" cy="2175"/>
            </a:xfrm>
            <a:custGeom>
              <a:rect b="b" l="l" r="r" t="t"/>
              <a:pathLst>
                <a:path extrusionOk="0" h="87" w="1472">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3"/>
            <p:cNvSpPr/>
            <p:nvPr/>
          </p:nvSpPr>
          <p:spPr>
            <a:xfrm>
              <a:off x="4428704" y="1768400"/>
              <a:ext cx="17350" cy="2200"/>
            </a:xfrm>
            <a:custGeom>
              <a:rect b="b" l="l" r="r" t="t"/>
              <a:pathLst>
                <a:path extrusionOk="0" h="88" w="694">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3"/>
            <p:cNvSpPr/>
            <p:nvPr/>
          </p:nvSpPr>
          <p:spPr>
            <a:xfrm>
              <a:off x="4428704" y="1782650"/>
              <a:ext cx="17350" cy="2200"/>
            </a:xfrm>
            <a:custGeom>
              <a:rect b="b" l="l" r="r" t="t"/>
              <a:pathLst>
                <a:path extrusionOk="0" h="88" w="694">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3"/>
            <p:cNvSpPr/>
            <p:nvPr/>
          </p:nvSpPr>
          <p:spPr>
            <a:xfrm>
              <a:off x="4428542" y="1796744"/>
              <a:ext cx="36100" cy="2200"/>
            </a:xfrm>
            <a:custGeom>
              <a:rect b="b" l="l" r="r" t="t"/>
              <a:pathLst>
                <a:path extrusionOk="0" h="88" w="1444">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1" name="Google Shape;1881;p83"/>
          <p:cNvGrpSpPr/>
          <p:nvPr/>
        </p:nvGrpSpPr>
        <p:grpSpPr>
          <a:xfrm>
            <a:off x="5330612" y="1763573"/>
            <a:ext cx="2070107" cy="1468885"/>
            <a:chOff x="685475" y="2318350"/>
            <a:chExt cx="297750" cy="296200"/>
          </a:xfrm>
        </p:grpSpPr>
        <p:sp>
          <p:nvSpPr>
            <p:cNvPr id="1882" name="Google Shape;1882;p83"/>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83"/>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3"/>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5" name="Google Shape;1885;p83"/>
          <p:cNvGrpSpPr/>
          <p:nvPr/>
        </p:nvGrpSpPr>
        <p:grpSpPr>
          <a:xfrm>
            <a:off x="7048496" y="1415025"/>
            <a:ext cx="352230" cy="348542"/>
            <a:chOff x="1049375" y="2318350"/>
            <a:chExt cx="298525" cy="295400"/>
          </a:xfrm>
        </p:grpSpPr>
        <p:sp>
          <p:nvSpPr>
            <p:cNvPr id="1886" name="Google Shape;1886;p83"/>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3"/>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83"/>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3"/>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Project Repository – DevPay Insights</a:t>
            </a:r>
            <a:endParaRPr b="0" sz="2600">
              <a:latin typeface="Poppins Black"/>
              <a:ea typeface="Poppins Black"/>
              <a:cs typeface="Poppins Black"/>
              <a:sym typeface="Poppins Black"/>
            </a:endParaRPr>
          </a:p>
        </p:txBody>
      </p:sp>
      <p:sp>
        <p:nvSpPr>
          <p:cNvPr id="1599" name="Google Shape;1599;p66"/>
          <p:cNvSpPr txBox="1"/>
          <p:nvPr/>
        </p:nvSpPr>
        <p:spPr>
          <a:xfrm>
            <a:off x="1454975" y="1250475"/>
            <a:ext cx="5811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Project Repository:</a:t>
            </a:r>
            <a:r>
              <a:rPr b="1" lang="en" sz="1100">
                <a:uFill>
                  <a:noFill/>
                </a:uFill>
                <a:latin typeface="Playfair Display"/>
                <a:ea typeface="Playfair Display"/>
                <a:cs typeface="Playfair Display"/>
                <a:sym typeface="Playfair Display"/>
                <a:hlinkClick r:id="rId3"/>
              </a:rPr>
              <a:t> </a:t>
            </a:r>
            <a:endParaRPr b="1"/>
          </a:p>
          <a:p>
            <a:pPr indent="0" lvl="0" marL="0" rtl="0" algn="ctr">
              <a:spcBef>
                <a:spcPts val="0"/>
              </a:spcBef>
              <a:spcAft>
                <a:spcPts val="0"/>
              </a:spcAft>
              <a:buNone/>
            </a:pPr>
            <a:r>
              <a:rPr lang="en" sz="1100" u="sng">
                <a:solidFill>
                  <a:schemeClr val="hlink"/>
                </a:solidFill>
                <a:latin typeface="Playfair Display"/>
                <a:ea typeface="Playfair Display"/>
                <a:cs typeface="Playfair Display"/>
                <a:sym typeface="Playfair Display"/>
                <a:hlinkClick r:id="rId4"/>
              </a:rPr>
              <a:t>GitHub — DevPay Insights</a:t>
            </a:r>
            <a:endParaRPr sz="1200">
              <a:solidFill>
                <a:schemeClr val="dk1"/>
              </a:solidFill>
              <a:latin typeface="Playfair Display"/>
              <a:ea typeface="Playfair Display"/>
              <a:cs typeface="Playfair Display"/>
              <a:sym typeface="Playfair Display"/>
            </a:endParaRPr>
          </a:p>
        </p:txBody>
      </p:sp>
      <p:sp>
        <p:nvSpPr>
          <p:cNvPr id="1600" name="Google Shape;1600;p66"/>
          <p:cNvSpPr txBox="1"/>
          <p:nvPr/>
        </p:nvSpPr>
        <p:spPr>
          <a:xfrm>
            <a:off x="652775" y="1918975"/>
            <a:ext cx="3657000" cy="21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Playfair Display"/>
              <a:ea typeface="Playfair Display"/>
              <a:cs typeface="Playfair Display"/>
              <a:sym typeface="Playfair Display"/>
            </a:endParaRPr>
          </a:p>
        </p:txBody>
      </p:sp>
      <p:grpSp>
        <p:nvGrpSpPr>
          <p:cNvPr id="1601" name="Google Shape;1601;p66"/>
          <p:cNvGrpSpPr/>
          <p:nvPr/>
        </p:nvGrpSpPr>
        <p:grpSpPr>
          <a:xfrm>
            <a:off x="1115675" y="1336638"/>
            <a:ext cx="339300" cy="338875"/>
            <a:chOff x="1750125" y="2118450"/>
            <a:chExt cx="339300" cy="338875"/>
          </a:xfrm>
        </p:grpSpPr>
        <p:sp>
          <p:nvSpPr>
            <p:cNvPr id="1602" name="Google Shape;1602;p66"/>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6"/>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6"/>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6"/>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6"/>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6"/>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6"/>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6"/>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6"/>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6"/>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66"/>
          <p:cNvSpPr txBox="1"/>
          <p:nvPr>
            <p:ph idx="1" type="subTitle"/>
          </p:nvPr>
        </p:nvSpPr>
        <p:spPr>
          <a:xfrm>
            <a:off x="4869051" y="2333175"/>
            <a:ext cx="2916900" cy="23859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Data cleaning &amp; filtering complete</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EDA insights finalized</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Feature engineering completed (one-hot encoding, frequency features, standardization)</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Ridge Regression baseline established</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Random Forest Regressor tuned and evaluated — better performance over baseline</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Final deliverables in progress: Phase 3 presentation, updated GitHub content, ICMLDE-format paper</a:t>
            </a:r>
            <a:endParaRPr sz="1100">
              <a:latin typeface="Playfair Display"/>
              <a:ea typeface="Playfair Display"/>
              <a:cs typeface="Playfair Display"/>
              <a:sym typeface="Playfair Display"/>
            </a:endParaRPr>
          </a:p>
        </p:txBody>
      </p:sp>
      <p:sp>
        <p:nvSpPr>
          <p:cNvPr id="1613" name="Google Shape;1613;p66"/>
          <p:cNvSpPr txBox="1"/>
          <p:nvPr>
            <p:ph idx="2" type="subTitle"/>
          </p:nvPr>
        </p:nvSpPr>
        <p:spPr>
          <a:xfrm>
            <a:off x="1213475" y="2513325"/>
            <a:ext cx="3481800" cy="2232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Organized into subfolders: data/, notebooks/, docs/, results/, and src/</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Contains full EDA and modeling notebooks for both BLS and Stack Overflow datasets</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Environment setup via requirements.txt; repository is MIT licensed</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README outlines the project objective, methodology, and dataset usage</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Actively maintained by team members: Dereck Román Rosario, Simran Shah, and Gelareh Vakili</a:t>
            </a:r>
            <a:endParaRPr sz="1100">
              <a:latin typeface="Playfair Display"/>
              <a:ea typeface="Playfair Display"/>
              <a:cs typeface="Playfair Display"/>
              <a:sym typeface="Playfair Display"/>
            </a:endParaRPr>
          </a:p>
          <a:p>
            <a:pPr indent="0" lvl="0" marL="0" rtl="0" algn="ctr">
              <a:spcBef>
                <a:spcPts val="0"/>
              </a:spcBef>
              <a:spcAft>
                <a:spcPts val="0"/>
              </a:spcAft>
              <a:buNone/>
            </a:pPr>
            <a:r>
              <a:t/>
            </a:r>
            <a:endParaRPr/>
          </a:p>
        </p:txBody>
      </p:sp>
      <p:sp>
        <p:nvSpPr>
          <p:cNvPr id="1614" name="Google Shape;1614;p66"/>
          <p:cNvSpPr txBox="1"/>
          <p:nvPr>
            <p:ph idx="3" type="subTitle"/>
          </p:nvPr>
        </p:nvSpPr>
        <p:spPr>
          <a:xfrm>
            <a:off x="1213475" y="1850625"/>
            <a:ext cx="2535600" cy="59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Playfair Display"/>
                <a:ea typeface="Playfair Display"/>
                <a:cs typeface="Playfair Display"/>
                <a:sym typeface="Playfair Display"/>
              </a:rPr>
              <a:t>Repository Highlights:</a:t>
            </a:r>
            <a:endParaRPr b="1" sz="1500">
              <a:latin typeface="Playfair Display"/>
              <a:ea typeface="Playfair Display"/>
              <a:cs typeface="Playfair Display"/>
              <a:sym typeface="Playfair Display"/>
            </a:endParaRPr>
          </a:p>
        </p:txBody>
      </p:sp>
      <p:sp>
        <p:nvSpPr>
          <p:cNvPr id="1615" name="Google Shape;1615;p66"/>
          <p:cNvSpPr txBox="1"/>
          <p:nvPr>
            <p:ph idx="4" type="subTitle"/>
          </p:nvPr>
        </p:nvSpPr>
        <p:spPr>
          <a:xfrm>
            <a:off x="4869050" y="1850625"/>
            <a:ext cx="2535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latin typeface="Playfair Display"/>
                <a:ea typeface="Playfair Display"/>
                <a:cs typeface="Playfair Display"/>
                <a:sym typeface="Playfair Display"/>
              </a:rPr>
              <a:t>Current Status:</a:t>
            </a:r>
            <a:endParaRPr sz="2300"/>
          </a:p>
        </p:txBody>
      </p:sp>
      <p:sp>
        <p:nvSpPr>
          <p:cNvPr id="1616" name="Google Shape;161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5" name="Google Shape;1895;p84"/>
          <p:cNvSpPr txBox="1"/>
          <p:nvPr/>
        </p:nvSpPr>
        <p:spPr>
          <a:xfrm>
            <a:off x="1009350" y="445300"/>
            <a:ext cx="7125300" cy="6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dk1"/>
                </a:solidFill>
                <a:latin typeface="Poppins"/>
                <a:ea typeface="Poppins"/>
                <a:cs typeface="Poppins"/>
                <a:sym typeface="Poppins"/>
              </a:rPr>
              <a:t>From Baseline to Best Model: Iteration Process</a:t>
            </a:r>
            <a:endParaRPr b="1" sz="2300">
              <a:solidFill>
                <a:schemeClr val="dk1"/>
              </a:solidFill>
              <a:latin typeface="Poppins"/>
              <a:ea typeface="Poppins"/>
              <a:cs typeface="Poppins"/>
              <a:sym typeface="Poppins"/>
            </a:endParaRPr>
          </a:p>
        </p:txBody>
      </p:sp>
      <p:grpSp>
        <p:nvGrpSpPr>
          <p:cNvPr id="1896" name="Google Shape;1896;p84"/>
          <p:cNvGrpSpPr/>
          <p:nvPr/>
        </p:nvGrpSpPr>
        <p:grpSpPr>
          <a:xfrm>
            <a:off x="980825" y="1201224"/>
            <a:ext cx="7182349" cy="3660439"/>
            <a:chOff x="2395784" y="520850"/>
            <a:chExt cx="4352411" cy="4101792"/>
          </a:xfrm>
        </p:grpSpPr>
        <p:sp>
          <p:nvSpPr>
            <p:cNvPr id="1897" name="Google Shape;1897;p84"/>
            <p:cNvSpPr/>
            <p:nvPr/>
          </p:nvSpPr>
          <p:spPr>
            <a:xfrm>
              <a:off x="2395784" y="2697090"/>
              <a:ext cx="661800" cy="670200"/>
            </a:xfrm>
            <a:prstGeom prst="rect">
              <a:avLst/>
            </a:prstGeom>
            <a:solidFill>
              <a:srgbClr val="F06E39"/>
            </a:solidFill>
            <a:ln>
              <a:noFill/>
            </a:ln>
          </p:spPr>
          <p:txBody>
            <a:bodyPr anchorCtr="0" anchor="ctr" bIns="81575" lIns="81575" spcFirstLastPara="1" rIns="81575" wrap="square" tIns="81575">
              <a:noAutofit/>
            </a:bodyPr>
            <a:lstStyle/>
            <a:p>
              <a:pPr indent="0" lvl="0" marL="0" rtl="0" algn="ctr">
                <a:spcBef>
                  <a:spcPts val="0"/>
                </a:spcBef>
                <a:spcAft>
                  <a:spcPts val="0"/>
                </a:spcAft>
                <a:buNone/>
              </a:pPr>
              <a:r>
                <a:rPr lang="en" sz="2141">
                  <a:solidFill>
                    <a:srgbClr val="FFFFFF"/>
                  </a:solidFill>
                  <a:latin typeface="Bungee"/>
                  <a:ea typeface="Bungee"/>
                  <a:cs typeface="Bungee"/>
                  <a:sym typeface="Bungee"/>
                </a:rPr>
                <a:t>04</a:t>
              </a:r>
              <a:endParaRPr sz="2141">
                <a:solidFill>
                  <a:srgbClr val="FFFFFF"/>
                </a:solidFill>
                <a:latin typeface="Bungee"/>
                <a:ea typeface="Bungee"/>
                <a:cs typeface="Bungee"/>
                <a:sym typeface="Bungee"/>
              </a:endParaRPr>
            </a:p>
          </p:txBody>
        </p:sp>
        <p:sp>
          <p:nvSpPr>
            <p:cNvPr id="1898" name="Google Shape;1898;p84"/>
            <p:cNvSpPr txBox="1"/>
            <p:nvPr/>
          </p:nvSpPr>
          <p:spPr>
            <a:xfrm>
              <a:off x="3157631" y="2684395"/>
              <a:ext cx="3590400" cy="670200"/>
            </a:xfrm>
            <a:prstGeom prst="rect">
              <a:avLst/>
            </a:prstGeom>
            <a:noFill/>
            <a:ln>
              <a:noFill/>
            </a:ln>
          </p:spPr>
          <p:txBody>
            <a:bodyPr anchorCtr="0" anchor="ctr" bIns="81575" lIns="81575" spcFirstLastPara="1" rIns="81575" wrap="square" tIns="81575">
              <a:noAutofit/>
            </a:bodyPr>
            <a:lstStyle/>
            <a:p>
              <a:pPr indent="0" lvl="0" marL="0" rtl="0" algn="l">
                <a:lnSpc>
                  <a:spcPct val="80000"/>
                </a:lnSpc>
                <a:spcBef>
                  <a:spcPts val="0"/>
                </a:spcBef>
                <a:spcAft>
                  <a:spcPts val="0"/>
                </a:spcAft>
                <a:buNone/>
              </a:pPr>
              <a:r>
                <a:rPr lang="en" sz="1606">
                  <a:solidFill>
                    <a:srgbClr val="151515"/>
                  </a:solidFill>
                  <a:latin typeface="Titillium Web SemiBold"/>
                  <a:ea typeface="Titillium Web SemiBold"/>
                  <a:cs typeface="Titillium Web SemiBold"/>
                  <a:sym typeface="Titillium Web SemiBold"/>
                </a:rPr>
                <a:t>Model Training </a:t>
              </a:r>
              <a:endParaRPr sz="1606">
                <a:solidFill>
                  <a:srgbClr val="151515"/>
                </a:solidFill>
                <a:latin typeface="Titillium Web SemiBold"/>
                <a:ea typeface="Titillium Web SemiBold"/>
                <a:cs typeface="Titillium Web SemiBold"/>
                <a:sym typeface="Titillium Web SemiBold"/>
              </a:endParaRPr>
            </a:p>
          </p:txBody>
        </p:sp>
        <p:sp>
          <p:nvSpPr>
            <p:cNvPr id="1899" name="Google Shape;1899;p84"/>
            <p:cNvSpPr/>
            <p:nvPr/>
          </p:nvSpPr>
          <p:spPr>
            <a:xfrm>
              <a:off x="2395784" y="3356939"/>
              <a:ext cx="661800" cy="670200"/>
            </a:xfrm>
            <a:prstGeom prst="rect">
              <a:avLst/>
            </a:prstGeom>
            <a:solidFill>
              <a:srgbClr val="284E13"/>
            </a:solidFill>
            <a:ln>
              <a:noFill/>
            </a:ln>
          </p:spPr>
          <p:txBody>
            <a:bodyPr anchorCtr="0" anchor="ctr" bIns="81575" lIns="81575" spcFirstLastPara="1" rIns="81575" wrap="square" tIns="81575">
              <a:noAutofit/>
            </a:bodyPr>
            <a:lstStyle/>
            <a:p>
              <a:pPr indent="0" lvl="0" marL="0" rtl="0" algn="ctr">
                <a:spcBef>
                  <a:spcPts val="0"/>
                </a:spcBef>
                <a:spcAft>
                  <a:spcPts val="0"/>
                </a:spcAft>
                <a:buNone/>
              </a:pPr>
              <a:r>
                <a:rPr lang="en" sz="2141">
                  <a:solidFill>
                    <a:srgbClr val="FFFFFF"/>
                  </a:solidFill>
                  <a:latin typeface="Bungee"/>
                  <a:ea typeface="Bungee"/>
                  <a:cs typeface="Bungee"/>
                  <a:sym typeface="Bungee"/>
                </a:rPr>
                <a:t>05</a:t>
              </a:r>
              <a:endParaRPr sz="2141">
                <a:solidFill>
                  <a:srgbClr val="FFFFFF"/>
                </a:solidFill>
                <a:latin typeface="Bungee"/>
                <a:ea typeface="Bungee"/>
                <a:cs typeface="Bungee"/>
                <a:sym typeface="Bungee"/>
              </a:endParaRPr>
            </a:p>
          </p:txBody>
        </p:sp>
        <p:sp>
          <p:nvSpPr>
            <p:cNvPr id="1900" name="Google Shape;1900;p84"/>
            <p:cNvSpPr txBox="1"/>
            <p:nvPr/>
          </p:nvSpPr>
          <p:spPr>
            <a:xfrm>
              <a:off x="3157631" y="3377387"/>
              <a:ext cx="3590400" cy="572700"/>
            </a:xfrm>
            <a:prstGeom prst="rect">
              <a:avLst/>
            </a:prstGeom>
            <a:noFill/>
            <a:ln>
              <a:noFill/>
            </a:ln>
          </p:spPr>
          <p:txBody>
            <a:bodyPr anchorCtr="0" anchor="ctr" bIns="81575" lIns="81575" spcFirstLastPara="1" rIns="81575" wrap="square" tIns="81575">
              <a:noAutofit/>
            </a:bodyPr>
            <a:lstStyle/>
            <a:p>
              <a:pPr indent="0" lvl="0" marL="0" rtl="0" algn="l">
                <a:lnSpc>
                  <a:spcPct val="80000"/>
                </a:lnSpc>
                <a:spcBef>
                  <a:spcPts val="0"/>
                </a:spcBef>
                <a:spcAft>
                  <a:spcPts val="0"/>
                </a:spcAft>
                <a:buNone/>
              </a:pPr>
              <a:r>
                <a:rPr lang="en" sz="1606">
                  <a:solidFill>
                    <a:srgbClr val="151515"/>
                  </a:solidFill>
                  <a:latin typeface="Titillium Web SemiBold"/>
                  <a:ea typeface="Titillium Web SemiBold"/>
                  <a:cs typeface="Titillium Web SemiBold"/>
                  <a:sym typeface="Titillium Web SemiBold"/>
                </a:rPr>
                <a:t>Evaluation (RMSE, residuals, feature importance) </a:t>
              </a:r>
              <a:endParaRPr sz="1606">
                <a:solidFill>
                  <a:srgbClr val="151515"/>
                </a:solidFill>
                <a:latin typeface="Titillium Web SemiBold"/>
                <a:ea typeface="Titillium Web SemiBold"/>
                <a:cs typeface="Titillium Web SemiBold"/>
                <a:sym typeface="Titillium Web SemiBold"/>
              </a:endParaRPr>
            </a:p>
          </p:txBody>
        </p:sp>
        <p:cxnSp>
          <p:nvCxnSpPr>
            <p:cNvPr id="1901" name="Google Shape;1901;p84"/>
            <p:cNvCxnSpPr/>
            <p:nvPr/>
          </p:nvCxnSpPr>
          <p:spPr>
            <a:xfrm>
              <a:off x="3087595" y="3354628"/>
              <a:ext cx="3660600" cy="0"/>
            </a:xfrm>
            <a:prstGeom prst="straightConnector1">
              <a:avLst/>
            </a:prstGeom>
            <a:noFill/>
            <a:ln cap="flat" cmpd="sng" w="8500">
              <a:solidFill>
                <a:srgbClr val="C0C0C0"/>
              </a:solidFill>
              <a:prstDash val="solid"/>
              <a:round/>
              <a:headEnd len="med" w="med" type="none"/>
              <a:tailEnd len="med" w="med" type="none"/>
            </a:ln>
          </p:spPr>
        </p:cxnSp>
        <p:sp>
          <p:nvSpPr>
            <p:cNvPr id="1902" name="Google Shape;1902;p84"/>
            <p:cNvSpPr/>
            <p:nvPr/>
          </p:nvSpPr>
          <p:spPr>
            <a:xfrm>
              <a:off x="2395784" y="1236336"/>
              <a:ext cx="661800" cy="734400"/>
            </a:xfrm>
            <a:prstGeom prst="rect">
              <a:avLst/>
            </a:prstGeom>
            <a:solidFill>
              <a:srgbClr val="16438E"/>
            </a:solidFill>
            <a:ln>
              <a:noFill/>
            </a:ln>
          </p:spPr>
          <p:txBody>
            <a:bodyPr anchorCtr="0" anchor="ctr" bIns="81575" lIns="81575" spcFirstLastPara="1" rIns="81575" wrap="square" tIns="81575">
              <a:noAutofit/>
            </a:bodyPr>
            <a:lstStyle/>
            <a:p>
              <a:pPr indent="0" lvl="0" marL="0" rtl="0" algn="ctr">
                <a:spcBef>
                  <a:spcPts val="0"/>
                </a:spcBef>
                <a:spcAft>
                  <a:spcPts val="0"/>
                </a:spcAft>
                <a:buNone/>
              </a:pPr>
              <a:r>
                <a:rPr lang="en" sz="2141">
                  <a:solidFill>
                    <a:srgbClr val="FFFFFF"/>
                  </a:solidFill>
                  <a:latin typeface="Bungee"/>
                  <a:ea typeface="Bungee"/>
                  <a:cs typeface="Bungee"/>
                  <a:sym typeface="Bungee"/>
                </a:rPr>
                <a:t>02</a:t>
              </a:r>
              <a:endParaRPr sz="2141">
                <a:solidFill>
                  <a:srgbClr val="FFFFFF"/>
                </a:solidFill>
                <a:latin typeface="Bungee"/>
                <a:ea typeface="Bungee"/>
                <a:cs typeface="Bungee"/>
                <a:sym typeface="Bungee"/>
              </a:endParaRPr>
            </a:p>
          </p:txBody>
        </p:sp>
        <p:sp>
          <p:nvSpPr>
            <p:cNvPr id="1903" name="Google Shape;1903;p84"/>
            <p:cNvSpPr txBox="1"/>
            <p:nvPr/>
          </p:nvSpPr>
          <p:spPr>
            <a:xfrm>
              <a:off x="3157631" y="1308811"/>
              <a:ext cx="3590400" cy="572700"/>
            </a:xfrm>
            <a:prstGeom prst="rect">
              <a:avLst/>
            </a:prstGeom>
            <a:noFill/>
            <a:ln>
              <a:noFill/>
            </a:ln>
          </p:spPr>
          <p:txBody>
            <a:bodyPr anchorCtr="0" anchor="ctr" bIns="81575" lIns="81575" spcFirstLastPara="1" rIns="81575" wrap="square" tIns="81575">
              <a:noAutofit/>
            </a:bodyPr>
            <a:lstStyle/>
            <a:p>
              <a:pPr indent="0" lvl="0" marL="0" rtl="0" algn="l">
                <a:lnSpc>
                  <a:spcPct val="80000"/>
                </a:lnSpc>
                <a:spcBef>
                  <a:spcPts val="0"/>
                </a:spcBef>
                <a:spcAft>
                  <a:spcPts val="0"/>
                </a:spcAft>
                <a:buNone/>
              </a:pPr>
              <a:r>
                <a:rPr lang="en" sz="1517">
                  <a:solidFill>
                    <a:srgbClr val="151515"/>
                  </a:solidFill>
                  <a:latin typeface="Titillium Web SemiBold"/>
                  <a:ea typeface="Titillium Web SemiBold"/>
                  <a:cs typeface="Titillium Web SemiBold"/>
                  <a:sym typeface="Titillium Web SemiBold"/>
                </a:rPr>
                <a:t>Feature Engineering (One-hot encoding, frequency features, standardization)</a:t>
              </a:r>
              <a:endParaRPr sz="1517">
                <a:solidFill>
                  <a:srgbClr val="151515"/>
                </a:solidFill>
                <a:latin typeface="Titillium Web SemiBold"/>
                <a:ea typeface="Titillium Web SemiBold"/>
                <a:cs typeface="Titillium Web SemiBold"/>
                <a:sym typeface="Titillium Web SemiBold"/>
              </a:endParaRPr>
            </a:p>
          </p:txBody>
        </p:sp>
        <p:cxnSp>
          <p:nvCxnSpPr>
            <p:cNvPr id="1904" name="Google Shape;1904;p84"/>
            <p:cNvCxnSpPr/>
            <p:nvPr/>
          </p:nvCxnSpPr>
          <p:spPr>
            <a:xfrm>
              <a:off x="3087595" y="1208075"/>
              <a:ext cx="3660600" cy="0"/>
            </a:xfrm>
            <a:prstGeom prst="straightConnector1">
              <a:avLst/>
            </a:prstGeom>
            <a:noFill/>
            <a:ln cap="flat" cmpd="sng" w="8500">
              <a:solidFill>
                <a:srgbClr val="C0C0C0"/>
              </a:solidFill>
              <a:prstDash val="solid"/>
              <a:round/>
              <a:headEnd len="med" w="med" type="none"/>
              <a:tailEnd len="med" w="med" type="none"/>
            </a:ln>
          </p:spPr>
        </p:cxnSp>
        <p:cxnSp>
          <p:nvCxnSpPr>
            <p:cNvPr id="1905" name="Google Shape;1905;p84"/>
            <p:cNvCxnSpPr/>
            <p:nvPr/>
          </p:nvCxnSpPr>
          <p:spPr>
            <a:xfrm>
              <a:off x="3087595" y="1982249"/>
              <a:ext cx="3660600" cy="0"/>
            </a:xfrm>
            <a:prstGeom prst="straightConnector1">
              <a:avLst/>
            </a:prstGeom>
            <a:noFill/>
            <a:ln cap="flat" cmpd="sng" w="8500">
              <a:solidFill>
                <a:srgbClr val="C0C0C0"/>
              </a:solidFill>
              <a:prstDash val="solid"/>
              <a:round/>
              <a:headEnd len="med" w="med" type="none"/>
              <a:tailEnd len="med" w="med" type="none"/>
            </a:ln>
          </p:spPr>
        </p:cxnSp>
        <p:cxnSp>
          <p:nvCxnSpPr>
            <p:cNvPr id="1906" name="Google Shape;1906;p84"/>
            <p:cNvCxnSpPr/>
            <p:nvPr/>
          </p:nvCxnSpPr>
          <p:spPr>
            <a:xfrm>
              <a:off x="3087595" y="4038498"/>
              <a:ext cx="3660600" cy="0"/>
            </a:xfrm>
            <a:prstGeom prst="straightConnector1">
              <a:avLst/>
            </a:prstGeom>
            <a:noFill/>
            <a:ln cap="flat" cmpd="sng" w="8500">
              <a:solidFill>
                <a:srgbClr val="C0C0C0"/>
              </a:solidFill>
              <a:prstDash val="solid"/>
              <a:round/>
              <a:headEnd len="med" w="med" type="none"/>
              <a:tailEnd len="med" w="med" type="none"/>
            </a:ln>
          </p:spPr>
        </p:cxnSp>
        <p:sp>
          <p:nvSpPr>
            <p:cNvPr id="1907" name="Google Shape;1907;p84"/>
            <p:cNvSpPr/>
            <p:nvPr/>
          </p:nvSpPr>
          <p:spPr>
            <a:xfrm>
              <a:off x="2395788" y="4049942"/>
              <a:ext cx="661800" cy="572700"/>
            </a:xfrm>
            <a:prstGeom prst="rect">
              <a:avLst/>
            </a:prstGeom>
            <a:solidFill>
              <a:srgbClr val="8A241C"/>
            </a:solidFill>
            <a:ln>
              <a:noFill/>
            </a:ln>
          </p:spPr>
          <p:txBody>
            <a:bodyPr anchorCtr="0" anchor="ctr" bIns="81575" lIns="81575" spcFirstLastPara="1" rIns="81575" wrap="square" tIns="81575">
              <a:noAutofit/>
            </a:bodyPr>
            <a:lstStyle/>
            <a:p>
              <a:pPr indent="0" lvl="0" marL="0" rtl="0" algn="ctr">
                <a:spcBef>
                  <a:spcPts val="0"/>
                </a:spcBef>
                <a:spcAft>
                  <a:spcPts val="0"/>
                </a:spcAft>
                <a:buNone/>
              </a:pPr>
              <a:r>
                <a:rPr lang="en" sz="2141">
                  <a:solidFill>
                    <a:srgbClr val="FFFFFF"/>
                  </a:solidFill>
                  <a:latin typeface="Bungee"/>
                  <a:ea typeface="Bungee"/>
                  <a:cs typeface="Bungee"/>
                  <a:sym typeface="Bungee"/>
                </a:rPr>
                <a:t>06</a:t>
              </a:r>
              <a:endParaRPr sz="2141">
                <a:solidFill>
                  <a:srgbClr val="FFFFFF"/>
                </a:solidFill>
                <a:latin typeface="Bungee"/>
                <a:ea typeface="Bungee"/>
                <a:cs typeface="Bungee"/>
                <a:sym typeface="Bungee"/>
              </a:endParaRPr>
            </a:p>
          </p:txBody>
        </p:sp>
        <p:sp>
          <p:nvSpPr>
            <p:cNvPr id="1908" name="Google Shape;1908;p84"/>
            <p:cNvSpPr txBox="1"/>
            <p:nvPr/>
          </p:nvSpPr>
          <p:spPr>
            <a:xfrm>
              <a:off x="3157626" y="4126834"/>
              <a:ext cx="3590400" cy="418800"/>
            </a:xfrm>
            <a:prstGeom prst="rect">
              <a:avLst/>
            </a:prstGeom>
            <a:noFill/>
            <a:ln>
              <a:noFill/>
            </a:ln>
          </p:spPr>
          <p:txBody>
            <a:bodyPr anchorCtr="0" anchor="ctr" bIns="81575" lIns="81575" spcFirstLastPara="1" rIns="81575" wrap="square" tIns="81575">
              <a:noAutofit/>
            </a:bodyPr>
            <a:lstStyle/>
            <a:p>
              <a:pPr indent="0" lvl="0" marL="0" rtl="0" algn="l">
                <a:lnSpc>
                  <a:spcPct val="80000"/>
                </a:lnSpc>
                <a:spcBef>
                  <a:spcPts val="0"/>
                </a:spcBef>
                <a:spcAft>
                  <a:spcPts val="0"/>
                </a:spcAft>
                <a:buNone/>
              </a:pPr>
              <a:r>
                <a:rPr lang="en" sz="1606">
                  <a:solidFill>
                    <a:srgbClr val="151515"/>
                  </a:solidFill>
                  <a:latin typeface="Titillium Web SemiBold"/>
                  <a:ea typeface="Titillium Web SemiBold"/>
                  <a:cs typeface="Titillium Web SemiBold"/>
                  <a:sym typeface="Titillium Web SemiBold"/>
                </a:rPr>
                <a:t>Model Selection ( Random Forest chosen) </a:t>
              </a:r>
              <a:endParaRPr sz="1606">
                <a:solidFill>
                  <a:srgbClr val="151515"/>
                </a:solidFill>
                <a:latin typeface="Titillium Web SemiBold"/>
                <a:ea typeface="Titillium Web SemiBold"/>
                <a:cs typeface="Titillium Web SemiBold"/>
                <a:sym typeface="Titillium Web SemiBold"/>
              </a:endParaRPr>
            </a:p>
          </p:txBody>
        </p:sp>
        <p:cxnSp>
          <p:nvCxnSpPr>
            <p:cNvPr id="1909" name="Google Shape;1909;p84"/>
            <p:cNvCxnSpPr/>
            <p:nvPr/>
          </p:nvCxnSpPr>
          <p:spPr>
            <a:xfrm>
              <a:off x="3087595" y="2692427"/>
              <a:ext cx="3660600" cy="0"/>
            </a:xfrm>
            <a:prstGeom prst="straightConnector1">
              <a:avLst/>
            </a:prstGeom>
            <a:noFill/>
            <a:ln cap="flat" cmpd="sng" w="8500">
              <a:solidFill>
                <a:srgbClr val="C0C0C0"/>
              </a:solidFill>
              <a:prstDash val="solid"/>
              <a:round/>
              <a:headEnd len="med" w="med" type="none"/>
              <a:tailEnd len="med" w="med" type="none"/>
            </a:ln>
          </p:spPr>
        </p:cxnSp>
        <p:sp>
          <p:nvSpPr>
            <p:cNvPr id="1910" name="Google Shape;1910;p84"/>
            <p:cNvSpPr/>
            <p:nvPr/>
          </p:nvSpPr>
          <p:spPr>
            <a:xfrm>
              <a:off x="2395784" y="1993704"/>
              <a:ext cx="661800" cy="670200"/>
            </a:xfrm>
            <a:prstGeom prst="rect">
              <a:avLst/>
            </a:prstGeom>
            <a:solidFill>
              <a:srgbClr val="B65ECE"/>
            </a:solidFill>
            <a:ln>
              <a:noFill/>
            </a:ln>
          </p:spPr>
          <p:txBody>
            <a:bodyPr anchorCtr="0" anchor="ctr" bIns="81575" lIns="81575" spcFirstLastPara="1" rIns="81575" wrap="square" tIns="81575">
              <a:noAutofit/>
            </a:bodyPr>
            <a:lstStyle/>
            <a:p>
              <a:pPr indent="0" lvl="0" marL="0" rtl="0" algn="ctr">
                <a:spcBef>
                  <a:spcPts val="0"/>
                </a:spcBef>
                <a:spcAft>
                  <a:spcPts val="0"/>
                </a:spcAft>
                <a:buNone/>
              </a:pPr>
              <a:r>
                <a:rPr lang="en" sz="2141">
                  <a:solidFill>
                    <a:srgbClr val="FFFFFF"/>
                  </a:solidFill>
                  <a:latin typeface="Bungee"/>
                  <a:ea typeface="Bungee"/>
                  <a:cs typeface="Bungee"/>
                  <a:sym typeface="Bungee"/>
                </a:rPr>
                <a:t>03</a:t>
              </a:r>
              <a:endParaRPr sz="2141">
                <a:solidFill>
                  <a:srgbClr val="FFFFFF"/>
                </a:solidFill>
                <a:latin typeface="Bungee"/>
                <a:ea typeface="Bungee"/>
                <a:cs typeface="Bungee"/>
                <a:sym typeface="Bungee"/>
              </a:endParaRPr>
            </a:p>
          </p:txBody>
        </p:sp>
        <p:sp>
          <p:nvSpPr>
            <p:cNvPr id="1911" name="Google Shape;1911;p84"/>
            <p:cNvSpPr txBox="1"/>
            <p:nvPr/>
          </p:nvSpPr>
          <p:spPr>
            <a:xfrm>
              <a:off x="3157649" y="2079696"/>
              <a:ext cx="3590400" cy="670200"/>
            </a:xfrm>
            <a:prstGeom prst="rect">
              <a:avLst/>
            </a:prstGeom>
            <a:noFill/>
            <a:ln>
              <a:noFill/>
            </a:ln>
          </p:spPr>
          <p:txBody>
            <a:bodyPr anchorCtr="0" anchor="ctr" bIns="81575" lIns="81575" spcFirstLastPara="1" rIns="81575" wrap="square" tIns="81575">
              <a:noAutofit/>
            </a:bodyPr>
            <a:lstStyle/>
            <a:p>
              <a:pPr indent="0" lvl="0" marL="0" rtl="0" algn="l">
                <a:lnSpc>
                  <a:spcPct val="80000"/>
                </a:lnSpc>
                <a:spcBef>
                  <a:spcPts val="0"/>
                </a:spcBef>
                <a:spcAft>
                  <a:spcPts val="0"/>
                </a:spcAft>
                <a:buNone/>
              </a:pPr>
              <a:r>
                <a:rPr lang="en" sz="1517">
                  <a:solidFill>
                    <a:srgbClr val="151515"/>
                  </a:solidFill>
                  <a:latin typeface="Titillium Web SemiBold"/>
                  <a:ea typeface="Titillium Web SemiBold"/>
                  <a:cs typeface="Titillium Web SemiBold"/>
                  <a:sym typeface="Titillium Web SemiBold"/>
                </a:rPr>
                <a:t>Data Split (70% Train/15% Validation/15% Test)</a:t>
              </a:r>
              <a:endParaRPr sz="1517">
                <a:solidFill>
                  <a:srgbClr val="151515"/>
                </a:solidFill>
                <a:latin typeface="Titillium Web SemiBold"/>
                <a:ea typeface="Titillium Web SemiBold"/>
                <a:cs typeface="Titillium Web SemiBold"/>
                <a:sym typeface="Titillium Web SemiBold"/>
              </a:endParaRPr>
            </a:p>
          </p:txBody>
        </p:sp>
        <p:sp>
          <p:nvSpPr>
            <p:cNvPr id="1912" name="Google Shape;1912;p84"/>
            <p:cNvSpPr/>
            <p:nvPr/>
          </p:nvSpPr>
          <p:spPr>
            <a:xfrm>
              <a:off x="2395784" y="528331"/>
              <a:ext cx="661800" cy="670200"/>
            </a:xfrm>
            <a:prstGeom prst="rect">
              <a:avLst/>
            </a:prstGeom>
            <a:solidFill>
              <a:srgbClr val="005EFF"/>
            </a:solidFill>
            <a:ln>
              <a:noFill/>
            </a:ln>
          </p:spPr>
          <p:txBody>
            <a:bodyPr anchorCtr="0" anchor="ctr" bIns="81575" lIns="81575" spcFirstLastPara="1" rIns="81575" wrap="square" tIns="81575">
              <a:noAutofit/>
            </a:bodyPr>
            <a:lstStyle/>
            <a:p>
              <a:pPr indent="0" lvl="0" marL="0" rtl="0" algn="ctr">
                <a:spcBef>
                  <a:spcPts val="0"/>
                </a:spcBef>
                <a:spcAft>
                  <a:spcPts val="0"/>
                </a:spcAft>
                <a:buNone/>
              </a:pPr>
              <a:r>
                <a:rPr lang="en" sz="2141">
                  <a:solidFill>
                    <a:srgbClr val="FFFFFF"/>
                  </a:solidFill>
                  <a:latin typeface="Bungee"/>
                  <a:ea typeface="Bungee"/>
                  <a:cs typeface="Bungee"/>
                  <a:sym typeface="Bungee"/>
                </a:rPr>
                <a:t>01</a:t>
              </a:r>
              <a:endParaRPr sz="2141">
                <a:solidFill>
                  <a:srgbClr val="FFFFFF"/>
                </a:solidFill>
                <a:latin typeface="Bungee"/>
                <a:ea typeface="Bungee"/>
                <a:cs typeface="Bungee"/>
                <a:sym typeface="Bungee"/>
              </a:endParaRPr>
            </a:p>
          </p:txBody>
        </p:sp>
        <p:sp>
          <p:nvSpPr>
            <p:cNvPr id="1913" name="Google Shape;1913;p84"/>
            <p:cNvSpPr txBox="1"/>
            <p:nvPr/>
          </p:nvSpPr>
          <p:spPr>
            <a:xfrm>
              <a:off x="3157647" y="616636"/>
              <a:ext cx="3590400" cy="500400"/>
            </a:xfrm>
            <a:prstGeom prst="rect">
              <a:avLst/>
            </a:prstGeom>
            <a:noFill/>
            <a:ln>
              <a:noFill/>
            </a:ln>
          </p:spPr>
          <p:txBody>
            <a:bodyPr anchorCtr="0" anchor="ctr" bIns="81575" lIns="81575" spcFirstLastPara="1" rIns="81575" wrap="square" tIns="81575">
              <a:noAutofit/>
            </a:bodyPr>
            <a:lstStyle/>
            <a:p>
              <a:pPr indent="0" lvl="0" marL="0" rtl="0" algn="l">
                <a:lnSpc>
                  <a:spcPct val="80000"/>
                </a:lnSpc>
                <a:spcBef>
                  <a:spcPts val="0"/>
                </a:spcBef>
                <a:spcAft>
                  <a:spcPts val="0"/>
                </a:spcAft>
                <a:buNone/>
              </a:pPr>
              <a:r>
                <a:rPr lang="en" sz="1517">
                  <a:solidFill>
                    <a:srgbClr val="151515"/>
                  </a:solidFill>
                  <a:latin typeface="Titillium Web SemiBold"/>
                  <a:ea typeface="Titillium Web SemiBold"/>
                  <a:cs typeface="Titillium Web SemiBold"/>
                  <a:sym typeface="Titillium Web SemiBold"/>
                </a:rPr>
                <a:t>Data Cleaning (</a:t>
              </a:r>
              <a:r>
                <a:rPr lang="en" sz="1517">
                  <a:solidFill>
                    <a:srgbClr val="151515"/>
                  </a:solidFill>
                  <a:latin typeface="Titillium Web SemiBold"/>
                  <a:ea typeface="Titillium Web SemiBold"/>
                  <a:cs typeface="Titillium Web SemiBold"/>
                  <a:sym typeface="Titillium Web SemiBold"/>
                </a:rPr>
                <a:t>Remove</a:t>
              </a:r>
              <a:r>
                <a:rPr lang="en" sz="1517">
                  <a:solidFill>
                    <a:srgbClr val="151515"/>
                  </a:solidFill>
                  <a:latin typeface="Titillium Web SemiBold"/>
                  <a:ea typeface="Titillium Web SemiBold"/>
                  <a:cs typeface="Titillium Web SemiBold"/>
                  <a:sym typeface="Titillium Web SemiBold"/>
                </a:rPr>
                <a:t> missing &amp; Invalid </a:t>
              </a:r>
              <a:r>
                <a:rPr lang="en" sz="1517">
                  <a:solidFill>
                    <a:srgbClr val="151515"/>
                  </a:solidFill>
                  <a:latin typeface="Titillium Web SemiBold"/>
                  <a:ea typeface="Titillium Web SemiBold"/>
                  <a:cs typeface="Titillium Web SemiBold"/>
                  <a:sym typeface="Titillium Web SemiBold"/>
                </a:rPr>
                <a:t>entries</a:t>
              </a:r>
              <a:r>
                <a:rPr lang="en" sz="1517">
                  <a:solidFill>
                    <a:srgbClr val="151515"/>
                  </a:solidFill>
                  <a:latin typeface="Titillium Web SemiBold"/>
                  <a:ea typeface="Titillium Web SemiBold"/>
                  <a:cs typeface="Titillium Web SemiBold"/>
                  <a:sym typeface="Titillium Web SemiBold"/>
                </a:rPr>
                <a:t>) </a:t>
              </a:r>
              <a:endParaRPr sz="1517">
                <a:solidFill>
                  <a:srgbClr val="151515"/>
                </a:solidFill>
                <a:latin typeface="Titillium Web SemiBold"/>
                <a:ea typeface="Titillium Web SemiBold"/>
                <a:cs typeface="Titillium Web SemiBold"/>
                <a:sym typeface="Titillium Web SemiBold"/>
              </a:endParaRPr>
            </a:p>
          </p:txBody>
        </p:sp>
        <p:cxnSp>
          <p:nvCxnSpPr>
            <p:cNvPr id="1914" name="Google Shape;1914;p84"/>
            <p:cNvCxnSpPr/>
            <p:nvPr/>
          </p:nvCxnSpPr>
          <p:spPr>
            <a:xfrm>
              <a:off x="3087595" y="520850"/>
              <a:ext cx="3660600" cy="0"/>
            </a:xfrm>
            <a:prstGeom prst="straightConnector1">
              <a:avLst/>
            </a:prstGeom>
            <a:noFill/>
            <a:ln cap="flat" cmpd="sng" w="8500">
              <a:solidFill>
                <a:srgbClr val="C0C0C0"/>
              </a:solidFill>
              <a:prstDash val="solid"/>
              <a:round/>
              <a:headEnd len="med" w="med" type="none"/>
              <a:tailEnd len="med" w="med" type="none"/>
            </a:ln>
          </p:spPr>
        </p:cxnSp>
      </p:grpSp>
      <p:cxnSp>
        <p:nvCxnSpPr>
          <p:cNvPr id="1915" name="Google Shape;1915;p84"/>
          <p:cNvCxnSpPr/>
          <p:nvPr/>
        </p:nvCxnSpPr>
        <p:spPr>
          <a:xfrm flipH="1" rot="10800000">
            <a:off x="4020300" y="3327600"/>
            <a:ext cx="259800" cy="111300"/>
          </a:xfrm>
          <a:prstGeom prst="straightConnector1">
            <a:avLst/>
          </a:prstGeom>
          <a:noFill/>
          <a:ln cap="flat" cmpd="sng" w="9525">
            <a:solidFill>
              <a:schemeClr val="dk2"/>
            </a:solidFill>
            <a:prstDash val="solid"/>
            <a:round/>
            <a:headEnd len="med" w="med" type="none"/>
            <a:tailEnd len="med" w="med" type="none"/>
          </a:ln>
        </p:spPr>
      </p:cxnSp>
      <p:cxnSp>
        <p:nvCxnSpPr>
          <p:cNvPr id="1916" name="Google Shape;1916;p84"/>
          <p:cNvCxnSpPr/>
          <p:nvPr/>
        </p:nvCxnSpPr>
        <p:spPr>
          <a:xfrm>
            <a:off x="4014150" y="3438900"/>
            <a:ext cx="272100" cy="148500"/>
          </a:xfrm>
          <a:prstGeom prst="straightConnector1">
            <a:avLst/>
          </a:prstGeom>
          <a:noFill/>
          <a:ln cap="flat" cmpd="sng" w="9525">
            <a:solidFill>
              <a:schemeClr val="dk2"/>
            </a:solidFill>
            <a:prstDash val="solid"/>
            <a:round/>
            <a:headEnd len="med" w="med" type="none"/>
            <a:tailEnd len="med" w="med" type="none"/>
          </a:ln>
        </p:spPr>
      </p:cxnSp>
      <p:sp>
        <p:nvSpPr>
          <p:cNvPr id="1917" name="Google Shape;1917;p84"/>
          <p:cNvSpPr txBox="1"/>
          <p:nvPr/>
        </p:nvSpPr>
        <p:spPr>
          <a:xfrm>
            <a:off x="4453250" y="3154375"/>
            <a:ext cx="30801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Barlow"/>
                <a:ea typeface="Barlow"/>
                <a:cs typeface="Barlow"/>
                <a:sym typeface="Barlow"/>
              </a:rPr>
              <a:t>Ridge Regression (Baseline)</a:t>
            </a:r>
            <a:endParaRPr sz="1500">
              <a:solidFill>
                <a:schemeClr val="dk1"/>
              </a:solidFill>
              <a:latin typeface="Barlow"/>
              <a:ea typeface="Barlow"/>
              <a:cs typeface="Barlow"/>
              <a:sym typeface="Barlow"/>
            </a:endParaRPr>
          </a:p>
        </p:txBody>
      </p:sp>
      <p:sp>
        <p:nvSpPr>
          <p:cNvPr id="1918" name="Google Shape;1918;p84"/>
          <p:cNvSpPr txBox="1"/>
          <p:nvPr/>
        </p:nvSpPr>
        <p:spPr>
          <a:xfrm>
            <a:off x="4453250" y="3377175"/>
            <a:ext cx="2728800" cy="2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Barlow"/>
                <a:ea typeface="Barlow"/>
                <a:cs typeface="Barlow"/>
                <a:sym typeface="Barlow"/>
              </a:rPr>
              <a:t>Random Forest (Main) </a:t>
            </a:r>
            <a:endParaRPr sz="1500">
              <a:solidFill>
                <a:schemeClr val="dk1"/>
              </a:solidFill>
              <a:latin typeface="Barlow"/>
              <a:ea typeface="Barlow"/>
              <a:cs typeface="Barlow"/>
              <a:sym typeface="Barl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85"/>
          <p:cNvSpPr txBox="1"/>
          <p:nvPr>
            <p:ph type="title"/>
          </p:nvPr>
        </p:nvSpPr>
        <p:spPr>
          <a:xfrm>
            <a:off x="1003513"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Ridge Model Performance Visualization</a:t>
            </a:r>
            <a:endParaRPr/>
          </a:p>
        </p:txBody>
      </p:sp>
      <p:sp>
        <p:nvSpPr>
          <p:cNvPr id="1924" name="Google Shape;1924;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5" name="Google Shape;1925;p85" title="LR_Actual_v_Predicted.png"/>
          <p:cNvPicPr preferRelativeResize="0"/>
          <p:nvPr/>
        </p:nvPicPr>
        <p:blipFill>
          <a:blip r:embed="rId3">
            <a:alphaModFix/>
          </a:blip>
          <a:stretch>
            <a:fillRect/>
          </a:stretch>
        </p:blipFill>
        <p:spPr>
          <a:xfrm>
            <a:off x="2122638" y="1027874"/>
            <a:ext cx="4898734" cy="3674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86"/>
          <p:cNvSpPr txBox="1"/>
          <p:nvPr>
            <p:ph type="title"/>
          </p:nvPr>
        </p:nvSpPr>
        <p:spPr>
          <a:xfrm>
            <a:off x="1003513"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Ridge Model Performance Visualization</a:t>
            </a:r>
            <a:endParaRPr/>
          </a:p>
        </p:txBody>
      </p:sp>
      <p:sp>
        <p:nvSpPr>
          <p:cNvPr id="1931" name="Google Shape;1931;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2" name="Google Shape;1932;p86" title="LR_Predicted_v_Residual.png"/>
          <p:cNvPicPr preferRelativeResize="0"/>
          <p:nvPr/>
        </p:nvPicPr>
        <p:blipFill>
          <a:blip r:embed="rId3">
            <a:alphaModFix/>
          </a:blip>
          <a:stretch>
            <a:fillRect/>
          </a:stretch>
        </p:blipFill>
        <p:spPr>
          <a:xfrm>
            <a:off x="2090704" y="1027887"/>
            <a:ext cx="4962632" cy="3721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87"/>
          <p:cNvSpPr txBox="1"/>
          <p:nvPr>
            <p:ph type="title"/>
          </p:nvPr>
        </p:nvSpPr>
        <p:spPr>
          <a:xfrm>
            <a:off x="1003500"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RF Model Performance Visualization</a:t>
            </a:r>
            <a:endParaRPr/>
          </a:p>
        </p:txBody>
      </p:sp>
      <p:sp>
        <p:nvSpPr>
          <p:cNvPr id="1938" name="Google Shape;1938;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9" name="Google Shape;1939;p87" title="RF_Actual_v_Predicted.png"/>
          <p:cNvPicPr preferRelativeResize="0"/>
          <p:nvPr/>
        </p:nvPicPr>
        <p:blipFill>
          <a:blip r:embed="rId3">
            <a:alphaModFix/>
          </a:blip>
          <a:stretch>
            <a:fillRect/>
          </a:stretch>
        </p:blipFill>
        <p:spPr>
          <a:xfrm>
            <a:off x="2090687" y="1027875"/>
            <a:ext cx="4962627" cy="37219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88"/>
          <p:cNvSpPr txBox="1"/>
          <p:nvPr>
            <p:ph type="title"/>
          </p:nvPr>
        </p:nvSpPr>
        <p:spPr>
          <a:xfrm>
            <a:off x="1003500"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RF Model Performance Visualization</a:t>
            </a:r>
            <a:endParaRPr/>
          </a:p>
        </p:txBody>
      </p:sp>
      <p:sp>
        <p:nvSpPr>
          <p:cNvPr id="1945" name="Google Shape;1945;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6" name="Google Shape;1946;p88" title="RF_Predicted_v_Residual.png"/>
          <p:cNvPicPr preferRelativeResize="0"/>
          <p:nvPr/>
        </p:nvPicPr>
        <p:blipFill>
          <a:blip r:embed="rId3">
            <a:alphaModFix/>
          </a:blip>
          <a:stretch>
            <a:fillRect/>
          </a:stretch>
        </p:blipFill>
        <p:spPr>
          <a:xfrm>
            <a:off x="2090675" y="1027875"/>
            <a:ext cx="4962652" cy="37219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Interpretation &amp; Key Insights</a:t>
            </a:r>
            <a:endParaRPr/>
          </a:p>
        </p:txBody>
      </p:sp>
      <p:sp>
        <p:nvSpPr>
          <p:cNvPr id="1952" name="Google Shape;1952;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3" name="Google Shape;1953;p89"/>
          <p:cNvSpPr txBox="1"/>
          <p:nvPr>
            <p:ph idx="1" type="subTitle"/>
          </p:nvPr>
        </p:nvSpPr>
        <p:spPr>
          <a:xfrm>
            <a:off x="272125" y="2004930"/>
            <a:ext cx="2536500" cy="2522700"/>
          </a:xfrm>
          <a:prstGeom prst="rect">
            <a:avLst/>
          </a:prstGeom>
        </p:spPr>
        <p:txBody>
          <a:bodyPr anchorCtr="0" anchor="t" bIns="112975" lIns="112975" spcFirstLastPara="1" rIns="112975" wrap="square" tIns="112975">
            <a:noAutofit/>
          </a:bodyPr>
          <a:lstStyle/>
          <a:p>
            <a:pPr indent="0" lvl="0" marL="0" rtl="0" algn="l">
              <a:lnSpc>
                <a:spcPct val="115000"/>
              </a:lnSpc>
              <a:spcBef>
                <a:spcPts val="1200"/>
              </a:spcBef>
              <a:spcAft>
                <a:spcPts val="0"/>
              </a:spcAft>
              <a:buNone/>
            </a:pPr>
            <a:r>
              <a:rPr b="1" lang="en" sz="1100">
                <a:solidFill>
                  <a:srgbClr val="000000"/>
                </a:solidFill>
                <a:latin typeface="Playfair Display"/>
                <a:ea typeface="Playfair Display"/>
                <a:cs typeface="Playfair Display"/>
                <a:sym typeface="Playfair Display"/>
              </a:rPr>
              <a:t>Occupation Title (OCC_TITLE)</a:t>
            </a:r>
            <a:r>
              <a:rPr lang="en" sz="1100">
                <a:solidFill>
                  <a:srgbClr val="000000"/>
                </a:solidFill>
                <a:latin typeface="Playfair Display"/>
                <a:ea typeface="Playfair Display"/>
                <a:cs typeface="Playfair Display"/>
                <a:sym typeface="Playfair Display"/>
              </a:rPr>
              <a:t> — strongest predictor of salary.</a:t>
            </a:r>
            <a:br>
              <a:rPr lang="en" sz="1100">
                <a:solidFill>
                  <a:srgbClr val="000000"/>
                </a:solidFill>
                <a:latin typeface="Playfair Display"/>
                <a:ea typeface="Playfair Display"/>
                <a:cs typeface="Playfair Display"/>
                <a:sym typeface="Playfair Display"/>
              </a:rPr>
            </a:br>
            <a:r>
              <a:rPr b="1" lang="en" sz="1100">
                <a:solidFill>
                  <a:srgbClr val="000000"/>
                </a:solidFill>
                <a:latin typeface="Playfair Display"/>
                <a:ea typeface="Playfair Display"/>
                <a:cs typeface="Playfair Display"/>
                <a:sym typeface="Playfair Display"/>
              </a:rPr>
              <a:t>Region (AREA_TITLE)</a:t>
            </a:r>
            <a:r>
              <a:rPr lang="en" sz="1100">
                <a:solidFill>
                  <a:srgbClr val="000000"/>
                </a:solidFill>
                <a:latin typeface="Playfair Display"/>
                <a:ea typeface="Playfair Display"/>
                <a:cs typeface="Playfair Display"/>
                <a:sym typeface="Playfair Display"/>
              </a:rPr>
              <a:t> — major driver of wage variation.</a:t>
            </a:r>
            <a:br>
              <a:rPr lang="en" sz="1100">
                <a:solidFill>
                  <a:srgbClr val="000000"/>
                </a:solidFill>
                <a:latin typeface="Playfair Display"/>
                <a:ea typeface="Playfair Display"/>
                <a:cs typeface="Playfair Display"/>
                <a:sym typeface="Playfair Display"/>
              </a:rPr>
            </a:br>
            <a:r>
              <a:rPr b="1" lang="en" sz="1100">
                <a:solidFill>
                  <a:srgbClr val="000000"/>
                </a:solidFill>
                <a:latin typeface="Playfair Display"/>
                <a:ea typeface="Playfair Display"/>
                <a:cs typeface="Playfair Display"/>
                <a:sym typeface="Playfair Display"/>
              </a:rPr>
              <a:t>Industry Sector (NAICS_TITLE)</a:t>
            </a:r>
            <a:r>
              <a:rPr lang="en" sz="1100">
                <a:solidFill>
                  <a:srgbClr val="000000"/>
                </a:solidFill>
                <a:latin typeface="Playfair Display"/>
                <a:ea typeface="Playfair Display"/>
                <a:cs typeface="Playfair Display"/>
                <a:sym typeface="Playfair Display"/>
              </a:rPr>
              <a:t> — certain sectors consistently outpay others.</a:t>
            </a:r>
            <a:br>
              <a:rPr lang="en" sz="1100">
                <a:solidFill>
                  <a:srgbClr val="000000"/>
                </a:solidFill>
                <a:latin typeface="Playfair Display"/>
                <a:ea typeface="Playfair Display"/>
                <a:cs typeface="Playfair Display"/>
                <a:sym typeface="Playfair Display"/>
              </a:rPr>
            </a:br>
            <a:r>
              <a:rPr b="1" lang="en" sz="1100">
                <a:solidFill>
                  <a:srgbClr val="000000"/>
                </a:solidFill>
                <a:latin typeface="Playfair Display"/>
                <a:ea typeface="Playfair Display"/>
                <a:cs typeface="Playfair Display"/>
                <a:sym typeface="Playfair Display"/>
              </a:rPr>
              <a:t>Employment Size (TOT_EMP)</a:t>
            </a:r>
            <a:r>
              <a:rPr lang="en" sz="1100">
                <a:solidFill>
                  <a:srgbClr val="000000"/>
                </a:solidFill>
                <a:latin typeface="Playfair Display"/>
                <a:ea typeface="Playfair Display"/>
                <a:cs typeface="Playfair Display"/>
                <a:sym typeface="Playfair Display"/>
              </a:rPr>
              <a:t> — smaller correlation; high employment areas not always high-paying.</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0" lvl="0" marL="0" rtl="0" algn="ctr">
              <a:spcBef>
                <a:spcPts val="1200"/>
              </a:spcBef>
              <a:spcAft>
                <a:spcPts val="0"/>
              </a:spcAft>
              <a:buNone/>
            </a:pPr>
            <a:r>
              <a:t/>
            </a:r>
            <a:endParaRPr sz="1482">
              <a:latin typeface="Playfair Display"/>
              <a:ea typeface="Playfair Display"/>
              <a:cs typeface="Playfair Display"/>
              <a:sym typeface="Playfair Display"/>
            </a:endParaRPr>
          </a:p>
        </p:txBody>
      </p:sp>
      <p:sp>
        <p:nvSpPr>
          <p:cNvPr id="1954" name="Google Shape;1954;p89"/>
          <p:cNvSpPr txBox="1"/>
          <p:nvPr>
            <p:ph idx="2" type="subTitle"/>
          </p:nvPr>
        </p:nvSpPr>
        <p:spPr>
          <a:xfrm>
            <a:off x="3242259" y="2004930"/>
            <a:ext cx="2536500" cy="2522700"/>
          </a:xfrm>
          <a:prstGeom prst="rect">
            <a:avLst/>
          </a:prstGeom>
        </p:spPr>
        <p:txBody>
          <a:bodyPr anchorCtr="0" anchor="t" bIns="112975" lIns="112975" spcFirstLastPara="1" rIns="112975" wrap="square" tIns="112975">
            <a:noAutofit/>
          </a:bodyPr>
          <a:lstStyle/>
          <a:p>
            <a:pPr indent="0" lvl="0" marL="0" rtl="0" algn="l">
              <a:spcBef>
                <a:spcPts val="0"/>
              </a:spcBef>
              <a:spcAft>
                <a:spcPts val="0"/>
              </a:spcAft>
              <a:buNone/>
            </a:pPr>
            <a:r>
              <a:rPr b="1" lang="en">
                <a:solidFill>
                  <a:srgbClr val="000000"/>
                </a:solidFill>
                <a:latin typeface="Playfair Display"/>
                <a:ea typeface="Playfair Display"/>
                <a:cs typeface="Playfair Display"/>
                <a:sym typeface="Playfair Display"/>
              </a:rPr>
              <a:t>Underestimates extreme high salaries</a:t>
            </a:r>
            <a:r>
              <a:rPr lang="en">
                <a:solidFill>
                  <a:srgbClr val="000000"/>
                </a:solidFill>
                <a:latin typeface="Playfair Display"/>
                <a:ea typeface="Playfair Display"/>
                <a:cs typeface="Playfair Display"/>
                <a:sym typeface="Playfair Display"/>
              </a:rPr>
              <a:t> — typical in tree-based models without log-transforming skewed targets.</a:t>
            </a:r>
            <a:br>
              <a:rPr lang="en">
                <a:solidFill>
                  <a:srgbClr val="000000"/>
                </a:solidFill>
                <a:latin typeface="Playfair Display"/>
                <a:ea typeface="Playfair Display"/>
                <a:cs typeface="Playfair Display"/>
                <a:sym typeface="Playfair Display"/>
              </a:rPr>
            </a:br>
            <a:endParaRPr>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rgbClr val="000000"/>
                </a:solidFill>
                <a:latin typeface="Playfair Display"/>
                <a:ea typeface="Playfair Display"/>
                <a:cs typeface="Playfair Display"/>
                <a:sym typeface="Playfair Display"/>
              </a:rPr>
              <a:t>Handles mid-range salaries well</a:t>
            </a:r>
            <a:r>
              <a:rPr lang="en">
                <a:solidFill>
                  <a:srgbClr val="000000"/>
                </a:solidFill>
                <a:latin typeface="Playfair Display"/>
                <a:ea typeface="Playfair Display"/>
                <a:cs typeface="Playfair Display"/>
                <a:sym typeface="Playfair Display"/>
              </a:rPr>
              <a:t>, with residuals clustered near zero.</a:t>
            </a:r>
            <a:br>
              <a:rPr lang="en">
                <a:solidFill>
                  <a:srgbClr val="000000"/>
                </a:solidFill>
                <a:latin typeface="Playfair Display"/>
                <a:ea typeface="Playfair Display"/>
                <a:cs typeface="Playfair Display"/>
                <a:sym typeface="Playfair Display"/>
              </a:rPr>
            </a:br>
            <a:endParaRPr>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b="1" lang="en">
                <a:solidFill>
                  <a:srgbClr val="000000"/>
                </a:solidFill>
                <a:latin typeface="Playfair Display"/>
                <a:ea typeface="Playfair Display"/>
                <a:cs typeface="Playfair Display"/>
                <a:sym typeface="Playfair Display"/>
              </a:rPr>
              <a:t>Non-linear feature interactions</a:t>
            </a:r>
            <a:r>
              <a:rPr lang="en">
                <a:solidFill>
                  <a:srgbClr val="000000"/>
                </a:solidFill>
                <a:latin typeface="Playfair Display"/>
                <a:ea typeface="Playfair Display"/>
                <a:cs typeface="Playfair Display"/>
                <a:sym typeface="Playfair Display"/>
              </a:rPr>
              <a:t> captured — e.g., high-paying roles in specific regions amplified salary predictions.</a:t>
            </a:r>
            <a:endParaRPr>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582">
              <a:latin typeface="Playfair Display"/>
              <a:ea typeface="Playfair Display"/>
              <a:cs typeface="Playfair Display"/>
              <a:sym typeface="Playfair Display"/>
            </a:endParaRPr>
          </a:p>
        </p:txBody>
      </p:sp>
      <p:sp>
        <p:nvSpPr>
          <p:cNvPr id="1955" name="Google Shape;1955;p89"/>
          <p:cNvSpPr txBox="1"/>
          <p:nvPr>
            <p:ph idx="3" type="subTitle"/>
          </p:nvPr>
        </p:nvSpPr>
        <p:spPr>
          <a:xfrm>
            <a:off x="6212400" y="2004930"/>
            <a:ext cx="2536500" cy="2522700"/>
          </a:xfrm>
          <a:prstGeom prst="rect">
            <a:avLst/>
          </a:prstGeom>
        </p:spPr>
        <p:txBody>
          <a:bodyPr anchorCtr="0" anchor="t" bIns="112975" lIns="112975" spcFirstLastPara="1" rIns="112975" wrap="square" tIns="112975">
            <a:noAutofit/>
          </a:bodyPr>
          <a:lstStyle/>
          <a:p>
            <a:pPr indent="0" lvl="0" marL="0" rtl="0" algn="l">
              <a:lnSpc>
                <a:spcPct val="115000"/>
              </a:lnSpc>
              <a:spcBef>
                <a:spcPts val="1200"/>
              </a:spcBef>
              <a:spcAft>
                <a:spcPts val="0"/>
              </a:spcAft>
              <a:buNone/>
            </a:pPr>
            <a:r>
              <a:rPr lang="en">
                <a:solidFill>
                  <a:srgbClr val="000000"/>
                </a:solidFill>
                <a:latin typeface="Playfair Display"/>
                <a:ea typeface="Playfair Display"/>
                <a:cs typeface="Playfair Display"/>
                <a:sym typeface="Playfair Display"/>
              </a:rPr>
              <a:t>Geographic and occupational targeting could inform </a:t>
            </a:r>
            <a:r>
              <a:rPr b="1" lang="en">
                <a:solidFill>
                  <a:srgbClr val="000000"/>
                </a:solidFill>
                <a:latin typeface="Playfair Display"/>
                <a:ea typeface="Playfair Display"/>
                <a:cs typeface="Playfair Display"/>
                <a:sym typeface="Playfair Display"/>
              </a:rPr>
              <a:t>policy decisions</a:t>
            </a:r>
            <a:r>
              <a:rPr lang="en">
                <a:solidFill>
                  <a:srgbClr val="000000"/>
                </a:solidFill>
                <a:latin typeface="Playfair Display"/>
                <a:ea typeface="Playfair Display"/>
                <a:cs typeface="Playfair Display"/>
                <a:sym typeface="Playfair Display"/>
              </a:rPr>
              <a:t> and </a:t>
            </a:r>
            <a:r>
              <a:rPr b="1" lang="en">
                <a:solidFill>
                  <a:srgbClr val="000000"/>
                </a:solidFill>
                <a:latin typeface="Playfair Display"/>
                <a:ea typeface="Playfair Display"/>
                <a:cs typeface="Playfair Display"/>
                <a:sym typeface="Playfair Display"/>
              </a:rPr>
              <a:t>career planning</a:t>
            </a:r>
            <a:r>
              <a:rPr lang="en">
                <a:solidFill>
                  <a:srgbClr val="000000"/>
                </a:solidFill>
                <a:latin typeface="Playfair Display"/>
                <a:ea typeface="Playfair Display"/>
                <a:cs typeface="Playfair Display"/>
                <a:sym typeface="Playfair Display"/>
              </a:rPr>
              <a:t>.</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a:solidFill>
                  <a:srgbClr val="000000"/>
                </a:solidFill>
                <a:latin typeface="Playfair Display"/>
                <a:ea typeface="Playfair Display"/>
                <a:cs typeface="Playfair Display"/>
                <a:sym typeface="Playfair Display"/>
              </a:rPr>
              <a:t>Industry choice plays a significant role in potential earnings.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a:solidFill>
                  <a:srgbClr val="000000"/>
                </a:solidFill>
                <a:latin typeface="Playfair Display"/>
                <a:ea typeface="Playfair Display"/>
                <a:cs typeface="Playfair Display"/>
                <a:sym typeface="Playfair Display"/>
              </a:rPr>
              <a:t>Data-driven approach improves over self-reported salary estimates.</a:t>
            </a:r>
            <a:endParaRPr>
              <a:solidFill>
                <a:srgbClr val="000000"/>
              </a:solidFill>
              <a:latin typeface="Playfair Display"/>
              <a:ea typeface="Playfair Display"/>
              <a:cs typeface="Playfair Display"/>
              <a:sym typeface="Playfair Display"/>
            </a:endParaRPr>
          </a:p>
          <a:p>
            <a:pPr indent="0" lvl="0" marL="0" rtl="0" algn="ctr">
              <a:spcBef>
                <a:spcPts val="1200"/>
              </a:spcBef>
              <a:spcAft>
                <a:spcPts val="0"/>
              </a:spcAft>
              <a:buNone/>
            </a:pPr>
            <a:r>
              <a:t/>
            </a:r>
            <a:endParaRPr sz="1382">
              <a:latin typeface="Playfair Display"/>
              <a:ea typeface="Playfair Display"/>
              <a:cs typeface="Playfair Display"/>
              <a:sym typeface="Playfair Display"/>
            </a:endParaRPr>
          </a:p>
        </p:txBody>
      </p:sp>
      <p:sp>
        <p:nvSpPr>
          <p:cNvPr id="1956" name="Google Shape;1956;p89"/>
          <p:cNvSpPr txBox="1"/>
          <p:nvPr>
            <p:ph idx="4" type="subTitle"/>
          </p:nvPr>
        </p:nvSpPr>
        <p:spPr>
          <a:xfrm>
            <a:off x="272125" y="1263264"/>
            <a:ext cx="2536500" cy="869700"/>
          </a:xfrm>
          <a:prstGeom prst="rect">
            <a:avLst/>
          </a:prstGeom>
        </p:spPr>
        <p:txBody>
          <a:bodyPr anchorCtr="0" anchor="ctr" bIns="112975" lIns="112975" spcFirstLastPara="1" rIns="112975" wrap="square" tIns="112975">
            <a:noAutofit/>
          </a:bodyPr>
          <a:lstStyle/>
          <a:p>
            <a:pPr indent="0" lvl="0" marL="0" rtl="0" algn="ctr">
              <a:spcBef>
                <a:spcPts val="0"/>
              </a:spcBef>
              <a:spcAft>
                <a:spcPts val="0"/>
              </a:spcAft>
              <a:buNone/>
            </a:pPr>
            <a:r>
              <a:rPr lang="en" sz="1671"/>
              <a:t>Feature Importance (Random Forest):</a:t>
            </a:r>
            <a:endParaRPr sz="1671"/>
          </a:p>
        </p:txBody>
      </p:sp>
      <p:sp>
        <p:nvSpPr>
          <p:cNvPr id="1957" name="Google Shape;1957;p89"/>
          <p:cNvSpPr txBox="1"/>
          <p:nvPr>
            <p:ph idx="5" type="subTitle"/>
          </p:nvPr>
        </p:nvSpPr>
        <p:spPr>
          <a:xfrm>
            <a:off x="3242260" y="1263264"/>
            <a:ext cx="2536500" cy="869700"/>
          </a:xfrm>
          <a:prstGeom prst="rect">
            <a:avLst/>
          </a:prstGeom>
        </p:spPr>
        <p:txBody>
          <a:bodyPr anchorCtr="0" anchor="ctr" bIns="112975" lIns="112975" spcFirstLastPara="1" rIns="112975" wrap="square" tIns="112975">
            <a:noAutofit/>
          </a:bodyPr>
          <a:lstStyle/>
          <a:p>
            <a:pPr indent="0" lvl="0" marL="0" rtl="0" algn="ctr">
              <a:spcBef>
                <a:spcPts val="0"/>
              </a:spcBef>
              <a:spcAft>
                <a:spcPts val="0"/>
              </a:spcAft>
              <a:buNone/>
            </a:pPr>
            <a:r>
              <a:rPr lang="en" sz="1871"/>
              <a:t>Model Behavior:</a:t>
            </a:r>
            <a:endParaRPr sz="1871"/>
          </a:p>
        </p:txBody>
      </p:sp>
      <p:sp>
        <p:nvSpPr>
          <p:cNvPr id="1958" name="Google Shape;1958;p89"/>
          <p:cNvSpPr txBox="1"/>
          <p:nvPr>
            <p:ph idx="6" type="subTitle"/>
          </p:nvPr>
        </p:nvSpPr>
        <p:spPr>
          <a:xfrm>
            <a:off x="6212396" y="1263264"/>
            <a:ext cx="2536500" cy="869700"/>
          </a:xfrm>
          <a:prstGeom prst="rect">
            <a:avLst/>
          </a:prstGeom>
        </p:spPr>
        <p:txBody>
          <a:bodyPr anchorCtr="0" anchor="ctr" bIns="112975" lIns="112975" spcFirstLastPara="1" rIns="112975" wrap="square" tIns="112975">
            <a:noAutofit/>
          </a:bodyPr>
          <a:lstStyle/>
          <a:p>
            <a:pPr indent="0" lvl="0" marL="0" rtl="0" algn="ctr">
              <a:spcBef>
                <a:spcPts val="0"/>
              </a:spcBef>
              <a:spcAft>
                <a:spcPts val="0"/>
              </a:spcAft>
              <a:buNone/>
            </a:pPr>
            <a:r>
              <a:rPr lang="en" sz="1871"/>
              <a:t>Real-World Takeaways:</a:t>
            </a:r>
            <a:endParaRPr sz="187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We’ve Done and Why It Matters</a:t>
            </a:r>
            <a:endParaRPr/>
          </a:p>
        </p:txBody>
      </p:sp>
      <p:sp>
        <p:nvSpPr>
          <p:cNvPr id="1964" name="Google Shape;1964;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5" name="Google Shape;1965;p90"/>
          <p:cNvSpPr txBox="1"/>
          <p:nvPr/>
        </p:nvSpPr>
        <p:spPr>
          <a:xfrm>
            <a:off x="1238250" y="1031850"/>
            <a:ext cx="6667500" cy="3079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Built a fully reproducible machine learning pipeline using public, government-verified U.S. labor data.</a:t>
            </a:r>
            <a:endParaRPr sz="1200">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Conducted comprehensive exploratory analysis of salary trends across tech occupations, industries, and regions.</a:t>
            </a:r>
            <a:endParaRPr sz="1200">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Constructed and evaluated baseline and advanced regression models, selecting Random Forest for its superior performance.</a:t>
            </a:r>
            <a:endParaRPr sz="1200">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Identified key drivers of salary variation and quantified disparities by role, location, and industry sector.</a:t>
            </a:r>
            <a:endParaRPr sz="1200">
              <a:solidFill>
                <a:schemeClr val="dk1"/>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Delivered actionable insights that can inform policy decisions, workforce planning, and career guidance.</a:t>
            </a:r>
            <a:endParaRPr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91"/>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Could Be Done Differently / Next Steps</a:t>
            </a:r>
            <a:endParaRPr/>
          </a:p>
        </p:txBody>
      </p:sp>
      <p:sp>
        <p:nvSpPr>
          <p:cNvPr id="1971" name="Google Shape;1971;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2" name="Google Shape;1972;p91"/>
          <p:cNvSpPr txBox="1"/>
          <p:nvPr/>
        </p:nvSpPr>
        <p:spPr>
          <a:xfrm>
            <a:off x="964875" y="1017725"/>
            <a:ext cx="7211700" cy="377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Playfair Display"/>
                <a:ea typeface="Playfair Display"/>
                <a:cs typeface="Playfair Display"/>
                <a:sym typeface="Playfair Display"/>
              </a:rPr>
              <a:t>Model Enhancements:</a:t>
            </a:r>
            <a:br>
              <a:rPr b="1" lang="en" sz="1100">
                <a:latin typeface="Playfair Display"/>
                <a:ea typeface="Playfair Display"/>
                <a:cs typeface="Playfair Display"/>
                <a:sym typeface="Playfair Display"/>
              </a:rPr>
            </a:br>
            <a:r>
              <a:rPr lang="en" sz="1100">
                <a:latin typeface="Playfair Display"/>
                <a:ea typeface="Playfair Display"/>
                <a:cs typeface="Playfair Display"/>
                <a:sym typeface="Playfair Display"/>
              </a:rPr>
              <a:t> While our Random Forest model delivered strong performance, there are areas where it could be refined. Integrating the Stack Overflow Developer Survey could provide a valuable comparison with self-reported salary data. Advanced ensemble algorithms such as XGBoost or LightGBM may offer additional performance gains. Applying a log transformation to the target variable could help address skewness and improve predictions for extreme high salaries. More comprehensive hyperparameter tuning with expanded search methods could further optimize results.</a:t>
            </a:r>
            <a:endParaRPr sz="1100">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100">
                <a:latin typeface="Playfair Display"/>
                <a:ea typeface="Playfair Display"/>
                <a:cs typeface="Playfair Display"/>
                <a:sym typeface="Playfair Display"/>
              </a:rPr>
              <a:t>Feature Engineering Improvements:</a:t>
            </a:r>
            <a:br>
              <a:rPr b="1" lang="en" sz="1100">
                <a:latin typeface="Playfair Display"/>
                <a:ea typeface="Playfair Display"/>
                <a:cs typeface="Playfair Display"/>
                <a:sym typeface="Playfair Display"/>
              </a:rPr>
            </a:br>
            <a:r>
              <a:rPr lang="en" sz="1100">
                <a:latin typeface="Playfair Display"/>
                <a:ea typeface="Playfair Display"/>
                <a:cs typeface="Playfair Display"/>
                <a:sym typeface="Playfair Display"/>
              </a:rPr>
              <a:t> Salary predictions could be strengthened by including cost of living indices to normalize location-based differences. Additional features, such as education level and years of experience, could be incorporated from external datasets. Interaction terms between occupation and industry could help capture combined effects that influence compensation.</a:t>
            </a:r>
            <a:endParaRPr sz="1100">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rPr b="1" lang="en" sz="1100">
                <a:latin typeface="Playfair Display"/>
                <a:ea typeface="Playfair Display"/>
                <a:cs typeface="Playfair Display"/>
                <a:sym typeface="Playfair Display"/>
              </a:rPr>
              <a:t>Extended Analyses:</a:t>
            </a:r>
            <a:br>
              <a:rPr b="1" lang="en" sz="1100">
                <a:latin typeface="Playfair Display"/>
                <a:ea typeface="Playfair Display"/>
                <a:cs typeface="Playfair Display"/>
                <a:sym typeface="Playfair Display"/>
              </a:rPr>
            </a:br>
            <a:r>
              <a:rPr lang="en" sz="1100">
                <a:latin typeface="Playfair Display"/>
                <a:ea typeface="Playfair Display"/>
                <a:cs typeface="Playfair Display"/>
                <a:sym typeface="Playfair Display"/>
              </a:rPr>
              <a:t> Although outside the scope of this project, additional analyses could add value. Clustering could identify natural groupings of occupations and regions with similar pay characteristics. If multi-year BLS data were available, time-series analysis could uncover salary trends over time. An interactive dashboard could also make the model’s predictions and insights more accessible to a broader audience.</a:t>
            </a:r>
            <a:endParaRPr sz="1100">
              <a:latin typeface="Playfair Display"/>
              <a:ea typeface="Playfair Display"/>
              <a:cs typeface="Playfair Display"/>
              <a:sym typeface="Playfair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9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Sources &amp; Supporting Materials</a:t>
            </a:r>
            <a:endParaRPr/>
          </a:p>
        </p:txBody>
      </p:sp>
      <p:sp>
        <p:nvSpPr>
          <p:cNvPr id="1978" name="Google Shape;1978;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9" name="Google Shape;1979;p92"/>
          <p:cNvSpPr txBox="1"/>
          <p:nvPr/>
        </p:nvSpPr>
        <p:spPr>
          <a:xfrm>
            <a:off x="672000" y="1195425"/>
            <a:ext cx="7884900" cy="31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Datasets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 Bureau of Labor Statistics (OEWS 2024)</a:t>
            </a:r>
            <a:br>
              <a:rPr lang="en" sz="1200">
                <a:latin typeface="Playfair Display"/>
                <a:ea typeface="Playfair Display"/>
                <a:cs typeface="Playfair Display"/>
                <a:sym typeface="Playfair Display"/>
              </a:rPr>
            </a:br>
            <a:r>
              <a:rPr lang="en" sz="1200">
                <a:uFill>
                  <a:noFill/>
                </a:uFill>
                <a:latin typeface="Playfair Display"/>
                <a:ea typeface="Playfair Display"/>
                <a:cs typeface="Playfair Display"/>
                <a:sym typeface="Playfair Display"/>
                <a:hlinkClick r:id="rId3"/>
              </a:rPr>
              <a:t> </a:t>
            </a:r>
            <a:r>
              <a:rPr lang="en" sz="1200" u="sng">
                <a:solidFill>
                  <a:schemeClr val="hlink"/>
                </a:solidFill>
                <a:latin typeface="Playfair Display"/>
                <a:ea typeface="Playfair Display"/>
                <a:cs typeface="Playfair Display"/>
                <a:sym typeface="Playfair Display"/>
                <a:hlinkClick r:id="rId4"/>
              </a:rPr>
              <a:t>https://www.bls.gov/oes/special-requests/oesm24all.zip</a:t>
            </a:r>
            <a:endParaRPr sz="1200" u="sng">
              <a:solidFill>
                <a:schemeClr val="hlink"/>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Stack Overflow Developer Survey 2024</a:t>
            </a:r>
            <a:br>
              <a:rPr lang="en" sz="1200">
                <a:latin typeface="Playfair Display"/>
                <a:ea typeface="Playfair Display"/>
                <a:cs typeface="Playfair Display"/>
                <a:sym typeface="Playfair Display"/>
              </a:rPr>
            </a:br>
            <a:r>
              <a:rPr lang="en" sz="1200">
                <a:uFill>
                  <a:noFill/>
                </a:uFill>
                <a:latin typeface="Playfair Display"/>
                <a:ea typeface="Playfair Display"/>
                <a:cs typeface="Playfair Display"/>
                <a:sym typeface="Playfair Display"/>
                <a:hlinkClick r:id="rId5"/>
              </a:rPr>
              <a:t> </a:t>
            </a:r>
            <a:r>
              <a:rPr lang="en" sz="1200" u="sng">
                <a:solidFill>
                  <a:schemeClr val="hlink"/>
                </a:solidFill>
                <a:latin typeface="Playfair Display"/>
                <a:ea typeface="Playfair Display"/>
                <a:cs typeface="Playfair Display"/>
                <a:sym typeface="Playfair Display"/>
                <a:hlinkClick r:id="rId6"/>
              </a:rPr>
              <a:t>https://survey.stackoverflow.co/datasets/stack-overflow-developer-survey-2024.zip</a:t>
            </a:r>
            <a:endParaRPr sz="1200" u="sng">
              <a:solidFill>
                <a:schemeClr val="hlink"/>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Tools &amp; Libraries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Python 3.11, Pandas, NumPy, Seaborn, Matplotlib, Scikit-learn</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Jupyter Notebook, GitHub</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Background Reading</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Pedregosa et al. (2011). </a:t>
            </a:r>
            <a:r>
              <a:rPr i="1" lang="en" sz="1200">
                <a:latin typeface="Playfair Display"/>
                <a:ea typeface="Playfair Display"/>
                <a:cs typeface="Playfair Display"/>
                <a:sym typeface="Playfair Display"/>
              </a:rPr>
              <a:t>Scikit-learn: Machine Learning in Python</a:t>
            </a:r>
            <a:r>
              <a:rPr lang="en" sz="1200">
                <a:latin typeface="Playfair Display"/>
                <a:ea typeface="Playfair Display"/>
                <a:cs typeface="Playfair Display"/>
                <a:sym typeface="Playfair Display"/>
              </a:rPr>
              <a:t>. Journal of Machine Learning Research.</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Stack Overflow Insights. (2024). </a:t>
            </a:r>
            <a:r>
              <a:rPr i="1" lang="en" sz="1200">
                <a:latin typeface="Playfair Display"/>
                <a:ea typeface="Playfair Display"/>
                <a:cs typeface="Playfair Display"/>
                <a:sym typeface="Playfair Display"/>
              </a:rPr>
              <a:t>Developer Survey Results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 Department of Labor. (2024). </a:t>
            </a:r>
            <a:r>
              <a:rPr i="1" lang="en" sz="1200">
                <a:latin typeface="Playfair Display"/>
                <a:ea typeface="Playfair Display"/>
                <a:cs typeface="Playfair Display"/>
                <a:sym typeface="Playfair Display"/>
              </a:rPr>
              <a:t>Occupational Employment and Wage Statistics (OEWS)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Glassdoor. (2024). Glassdoor Salary Reports. Retrieved from https://www.glassdoor.com</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Levels.fyi. (2024). Levels.fyi Compensation Data. Retrieved from https://www.levels.fyi</a:t>
            </a:r>
            <a:endParaRPr sz="1200">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93"/>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85" name="Google Shape;1985;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6" name="Google Shape;1986;p93"/>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latin typeface="Playfair Display"/>
                <a:ea typeface="Playfair Display"/>
                <a:cs typeface="Playfair Display"/>
                <a:sym typeface="Playfair Display"/>
              </a:rPr>
              <a:t>Questions?</a:t>
            </a:r>
            <a:endParaRPr sz="29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pic>
        <p:nvPicPr>
          <p:cNvPr id="1621" name="Google Shape;1621;p67"/>
          <p:cNvPicPr preferRelativeResize="0"/>
          <p:nvPr/>
        </p:nvPicPr>
        <p:blipFill rotWithShape="1">
          <a:blip r:embed="rId3">
            <a:alphaModFix/>
          </a:blip>
          <a:srcRect b="0" l="0" r="0" t="11847"/>
          <a:stretch/>
        </p:blipFill>
        <p:spPr>
          <a:xfrm>
            <a:off x="1692275" y="1207225"/>
            <a:ext cx="5759448" cy="2729026"/>
          </a:xfrm>
          <a:prstGeom prst="rect">
            <a:avLst/>
          </a:prstGeom>
          <a:noFill/>
          <a:ln>
            <a:noFill/>
          </a:ln>
        </p:spPr>
      </p:pic>
      <p:sp>
        <p:nvSpPr>
          <p:cNvPr id="1622" name="Google Shape;1622;p67"/>
          <p:cNvSpPr txBox="1"/>
          <p:nvPr/>
        </p:nvSpPr>
        <p:spPr>
          <a:xfrm>
            <a:off x="1692275" y="330325"/>
            <a:ext cx="57594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Poppins"/>
                <a:ea typeface="Poppins"/>
                <a:cs typeface="Poppins"/>
                <a:sym typeface="Poppins"/>
              </a:rPr>
              <a:t>screenshot of the GitHub repo homepage</a:t>
            </a:r>
            <a:endParaRPr b="1" sz="2000">
              <a:solidFill>
                <a:schemeClr val="dk1"/>
              </a:solidFill>
              <a:latin typeface="Poppins"/>
              <a:ea typeface="Poppins"/>
              <a:cs typeface="Poppins"/>
              <a:sym typeface="Poppins"/>
            </a:endParaRPr>
          </a:p>
        </p:txBody>
      </p:sp>
      <p:sp>
        <p:nvSpPr>
          <p:cNvPr id="1623" name="Google Shape;162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Project Summary and Machine Learning Task</a:t>
            </a:r>
            <a:endParaRPr sz="2400"/>
          </a:p>
        </p:txBody>
      </p:sp>
      <p:sp>
        <p:nvSpPr>
          <p:cNvPr id="1629" name="Google Shape;1629;p68"/>
          <p:cNvSpPr txBox="1"/>
          <p:nvPr/>
        </p:nvSpPr>
        <p:spPr>
          <a:xfrm>
            <a:off x="3674175" y="1369875"/>
            <a:ext cx="474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Predicting Tech Salaries: A Data-Driven Analysis of U.S. Labor Statistics</a:t>
            </a:r>
            <a:endParaRPr sz="1200">
              <a:solidFill>
                <a:schemeClr val="dk1"/>
              </a:solidFill>
              <a:latin typeface="Playfair Display"/>
              <a:ea typeface="Playfair Display"/>
              <a:cs typeface="Playfair Display"/>
              <a:sym typeface="Playfair Display"/>
            </a:endParaRPr>
          </a:p>
        </p:txBody>
      </p:sp>
      <p:sp>
        <p:nvSpPr>
          <p:cNvPr id="1630" name="Google Shape;1630;p68"/>
          <p:cNvSpPr txBox="1"/>
          <p:nvPr/>
        </p:nvSpPr>
        <p:spPr>
          <a:xfrm>
            <a:off x="3516300" y="2803825"/>
            <a:ext cx="4968000" cy="601500"/>
          </a:xfrm>
          <a:prstGeom prst="rect">
            <a:avLst/>
          </a:prstGeom>
          <a:noFill/>
          <a:ln>
            <a:noFill/>
          </a:ln>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Enhances transparency in tech compensation</a:t>
            </a:r>
            <a:endParaRPr sz="1100">
              <a:latin typeface="Playfair Display"/>
              <a:ea typeface="Playfair Display"/>
              <a:cs typeface="Playfair Display"/>
              <a:sym typeface="Playfair Display"/>
            </a:endParaRPr>
          </a:p>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Informs policy, workforce planning, and career decision-making</a:t>
            </a:r>
            <a:endParaRPr sz="1100">
              <a:latin typeface="Playfair Display"/>
              <a:ea typeface="Playfair Display"/>
              <a:cs typeface="Playfair Display"/>
              <a:sym typeface="Playfair Display"/>
            </a:endParaRPr>
          </a:p>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Uses standardized, non-self-reported data for model reliability</a:t>
            </a:r>
            <a:endParaRPr sz="1300">
              <a:solidFill>
                <a:schemeClr val="dk1"/>
              </a:solidFill>
              <a:latin typeface="Playfair Display"/>
              <a:ea typeface="Playfair Display"/>
              <a:cs typeface="Playfair Display"/>
              <a:sym typeface="Playfair Display"/>
            </a:endParaRPr>
          </a:p>
        </p:txBody>
      </p:sp>
      <p:sp>
        <p:nvSpPr>
          <p:cNvPr id="1631" name="Google Shape;1631;p68"/>
          <p:cNvSpPr txBox="1"/>
          <p:nvPr/>
        </p:nvSpPr>
        <p:spPr>
          <a:xfrm>
            <a:off x="3674175" y="2086850"/>
            <a:ext cx="48102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Develop a supervised machine learning model to predict salaries in the U.S. tech sector. The project uses government labor statistics to identify how factors like occupation, industry, and geography influence compensation.</a:t>
            </a:r>
            <a:endParaRPr sz="1200">
              <a:solidFill>
                <a:schemeClr val="dk1"/>
              </a:solidFill>
              <a:latin typeface="Playfair Display"/>
              <a:ea typeface="Playfair Display"/>
              <a:cs typeface="Playfair Display"/>
              <a:sym typeface="Playfair Display"/>
            </a:endParaRPr>
          </a:p>
        </p:txBody>
      </p:sp>
      <p:sp>
        <p:nvSpPr>
          <p:cNvPr id="1632" name="Google Shape;1632;p68"/>
          <p:cNvSpPr txBox="1"/>
          <p:nvPr/>
        </p:nvSpPr>
        <p:spPr>
          <a:xfrm>
            <a:off x="2078705" y="1369884"/>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Playfair Display"/>
                <a:ea typeface="Playfair Display"/>
                <a:cs typeface="Playfair Display"/>
                <a:sym typeface="Playfair Display"/>
              </a:rPr>
              <a:t>Project Title</a:t>
            </a:r>
            <a:r>
              <a:rPr lang="en" sz="12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33" name="Google Shape;1633;p68"/>
          <p:cNvSpPr txBox="1"/>
          <p:nvPr/>
        </p:nvSpPr>
        <p:spPr>
          <a:xfrm>
            <a:off x="2078705" y="2803836"/>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latin typeface="Playfair Display"/>
                <a:ea typeface="Playfair Display"/>
                <a:cs typeface="Playfair Display"/>
                <a:sym typeface="Playfair Display"/>
              </a:rPr>
              <a:t>Why This Matters</a:t>
            </a:r>
            <a:r>
              <a:rPr lang="en" sz="1100">
                <a:latin typeface="Playfair Display"/>
                <a:ea typeface="Playfair Display"/>
                <a:cs typeface="Playfair Display"/>
                <a:sym typeface="Playfair Display"/>
              </a:rPr>
              <a:t>:</a:t>
            </a:r>
            <a:endParaRPr sz="1100">
              <a:solidFill>
                <a:schemeClr val="dk1"/>
              </a:solidFill>
              <a:latin typeface="Playfair Display ExtraBold"/>
              <a:ea typeface="Playfair Display ExtraBold"/>
              <a:cs typeface="Playfair Display ExtraBold"/>
              <a:sym typeface="Playfair Display ExtraBold"/>
            </a:endParaRPr>
          </a:p>
        </p:txBody>
      </p:sp>
      <p:sp>
        <p:nvSpPr>
          <p:cNvPr id="1634" name="Google Shape;1634;p68"/>
          <p:cNvSpPr txBox="1"/>
          <p:nvPr/>
        </p:nvSpPr>
        <p:spPr>
          <a:xfrm>
            <a:off x="2078705" y="2086860"/>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Playfair Display"/>
                <a:ea typeface="Playfair Display"/>
                <a:cs typeface="Playfair Display"/>
                <a:sym typeface="Playfair Display"/>
              </a:rPr>
              <a:t>Objective</a:t>
            </a:r>
            <a:r>
              <a:rPr lang="en" sz="12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35" name="Google Shape;1635;p68"/>
          <p:cNvSpPr/>
          <p:nvPr/>
        </p:nvSpPr>
        <p:spPr>
          <a:xfrm>
            <a:off x="1382800" y="1455976"/>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8"/>
          <p:cNvSpPr/>
          <p:nvPr/>
        </p:nvSpPr>
        <p:spPr>
          <a:xfrm>
            <a:off x="1500716" y="1542199"/>
            <a:ext cx="351140" cy="256933"/>
          </a:xfrm>
          <a:custGeom>
            <a:rect b="b" l="l" r="r" t="t"/>
            <a:pathLst>
              <a:path extrusionOk="0" h="13571" w="13568">
                <a:moveTo>
                  <a:pt x="12034" y="1066"/>
                </a:moveTo>
                <a:cubicBezTo>
                  <a:pt x="12283" y="1066"/>
                  <a:pt x="12489" y="1271"/>
                  <a:pt x="12489" y="1520"/>
                </a:cubicBezTo>
                <a:cubicBezTo>
                  <a:pt x="12482" y="1826"/>
                  <a:pt x="12261" y="1978"/>
                  <a:pt x="12038" y="1978"/>
                </a:cubicBezTo>
                <a:cubicBezTo>
                  <a:pt x="11816" y="1978"/>
                  <a:pt x="11591" y="1826"/>
                  <a:pt x="11576" y="1520"/>
                </a:cubicBezTo>
                <a:cubicBezTo>
                  <a:pt x="11576" y="1271"/>
                  <a:pt x="11785" y="1066"/>
                  <a:pt x="12034" y="1066"/>
                </a:cubicBezTo>
                <a:close/>
                <a:moveTo>
                  <a:pt x="8522" y="4661"/>
                </a:moveTo>
                <a:cubicBezTo>
                  <a:pt x="9129" y="4691"/>
                  <a:pt x="9129" y="5560"/>
                  <a:pt x="8522" y="5574"/>
                </a:cubicBezTo>
                <a:cubicBezTo>
                  <a:pt x="8273" y="5574"/>
                  <a:pt x="8064" y="5381"/>
                  <a:pt x="8064" y="5119"/>
                </a:cubicBezTo>
                <a:cubicBezTo>
                  <a:pt x="8064" y="4870"/>
                  <a:pt x="8273" y="4661"/>
                  <a:pt x="8522" y="4661"/>
                </a:cubicBezTo>
                <a:close/>
                <a:moveTo>
                  <a:pt x="4434" y="6072"/>
                </a:moveTo>
                <a:cubicBezTo>
                  <a:pt x="4659" y="6072"/>
                  <a:pt x="4883" y="6224"/>
                  <a:pt x="4897" y="6530"/>
                </a:cubicBezTo>
                <a:cubicBezTo>
                  <a:pt x="4897" y="6779"/>
                  <a:pt x="4688" y="6984"/>
                  <a:pt x="4439" y="6984"/>
                </a:cubicBezTo>
                <a:cubicBezTo>
                  <a:pt x="4176" y="6984"/>
                  <a:pt x="3971" y="6779"/>
                  <a:pt x="3971" y="6530"/>
                </a:cubicBezTo>
                <a:cubicBezTo>
                  <a:pt x="3984" y="6224"/>
                  <a:pt x="4209" y="6072"/>
                  <a:pt x="4434" y="6072"/>
                </a:cubicBezTo>
                <a:close/>
                <a:moveTo>
                  <a:pt x="7124" y="8561"/>
                </a:moveTo>
                <a:cubicBezTo>
                  <a:pt x="7386" y="8561"/>
                  <a:pt x="7592" y="8770"/>
                  <a:pt x="7592" y="9019"/>
                </a:cubicBezTo>
                <a:cubicBezTo>
                  <a:pt x="7579" y="9323"/>
                  <a:pt x="7355" y="9475"/>
                  <a:pt x="7130" y="9475"/>
                </a:cubicBezTo>
                <a:cubicBezTo>
                  <a:pt x="6906" y="9475"/>
                  <a:pt x="6681" y="9323"/>
                  <a:pt x="6666" y="9019"/>
                </a:cubicBezTo>
                <a:cubicBezTo>
                  <a:pt x="6666" y="8770"/>
                  <a:pt x="6875" y="8561"/>
                  <a:pt x="7124" y="8561"/>
                </a:cubicBezTo>
                <a:close/>
                <a:moveTo>
                  <a:pt x="7054" y="2559"/>
                </a:moveTo>
                <a:cubicBezTo>
                  <a:pt x="8037" y="2616"/>
                  <a:pt x="8920" y="3014"/>
                  <a:pt x="9614" y="3638"/>
                </a:cubicBezTo>
                <a:lnTo>
                  <a:pt x="9003" y="4259"/>
                </a:lnTo>
                <a:cubicBezTo>
                  <a:pt x="8834" y="4173"/>
                  <a:pt x="8669" y="4134"/>
                  <a:pt x="8514" y="4134"/>
                </a:cubicBezTo>
                <a:cubicBezTo>
                  <a:pt x="7659" y="4134"/>
                  <a:pt x="7124" y="5303"/>
                  <a:pt x="7967" y="5935"/>
                </a:cubicBezTo>
                <a:lnTo>
                  <a:pt x="7207" y="8037"/>
                </a:lnTo>
                <a:cubicBezTo>
                  <a:pt x="7186" y="8035"/>
                  <a:pt x="7165" y="8035"/>
                  <a:pt x="7144" y="8035"/>
                </a:cubicBezTo>
                <a:cubicBezTo>
                  <a:pt x="6957" y="8035"/>
                  <a:pt x="6776" y="8088"/>
                  <a:pt x="6626" y="8189"/>
                </a:cubicBezTo>
                <a:lnTo>
                  <a:pt x="5325" y="6971"/>
                </a:lnTo>
                <a:cubicBezTo>
                  <a:pt x="5667" y="6339"/>
                  <a:pt x="5180" y="5534"/>
                  <a:pt x="4456" y="5534"/>
                </a:cubicBezTo>
                <a:cubicBezTo>
                  <a:pt x="4450" y="5534"/>
                  <a:pt x="4445" y="5534"/>
                  <a:pt x="4439" y="5534"/>
                </a:cubicBezTo>
                <a:cubicBezTo>
                  <a:pt x="3901" y="5534"/>
                  <a:pt x="3459" y="5975"/>
                  <a:pt x="3459" y="6530"/>
                </a:cubicBezTo>
                <a:cubicBezTo>
                  <a:pt x="3447" y="7098"/>
                  <a:pt x="3931" y="7512"/>
                  <a:pt x="4448" y="7512"/>
                </a:cubicBezTo>
                <a:cubicBezTo>
                  <a:pt x="4623" y="7512"/>
                  <a:pt x="4802" y="7464"/>
                  <a:pt x="4966" y="7360"/>
                </a:cubicBezTo>
                <a:lnTo>
                  <a:pt x="6264" y="8574"/>
                </a:lnTo>
                <a:cubicBezTo>
                  <a:pt x="5922" y="9207"/>
                  <a:pt x="6409" y="10015"/>
                  <a:pt x="7120" y="10015"/>
                </a:cubicBezTo>
                <a:cubicBezTo>
                  <a:pt x="7126" y="10015"/>
                  <a:pt x="7132" y="10015"/>
                  <a:pt x="7137" y="10015"/>
                </a:cubicBezTo>
                <a:cubicBezTo>
                  <a:pt x="8107" y="10015"/>
                  <a:pt x="8492" y="8770"/>
                  <a:pt x="7718" y="8216"/>
                </a:cubicBezTo>
                <a:lnTo>
                  <a:pt x="8465" y="6115"/>
                </a:lnTo>
                <a:cubicBezTo>
                  <a:pt x="8488" y="6116"/>
                  <a:pt x="8510" y="6117"/>
                  <a:pt x="8533" y="6117"/>
                </a:cubicBezTo>
                <a:cubicBezTo>
                  <a:pt x="9270" y="6117"/>
                  <a:pt x="9768" y="5279"/>
                  <a:pt x="9391" y="4634"/>
                </a:cubicBezTo>
                <a:lnTo>
                  <a:pt x="9986" y="4010"/>
                </a:lnTo>
                <a:cubicBezTo>
                  <a:pt x="10580" y="4691"/>
                  <a:pt x="10955" y="5560"/>
                  <a:pt x="11011" y="6530"/>
                </a:cubicBezTo>
                <a:lnTo>
                  <a:pt x="10885" y="6530"/>
                </a:lnTo>
                <a:cubicBezTo>
                  <a:pt x="10540" y="6530"/>
                  <a:pt x="10540" y="7041"/>
                  <a:pt x="10885" y="7054"/>
                </a:cubicBezTo>
                <a:lnTo>
                  <a:pt x="11011" y="7054"/>
                </a:lnTo>
                <a:cubicBezTo>
                  <a:pt x="10885" y="9185"/>
                  <a:pt x="9169" y="10885"/>
                  <a:pt x="7054" y="11011"/>
                </a:cubicBezTo>
                <a:lnTo>
                  <a:pt x="7054" y="10898"/>
                </a:lnTo>
                <a:cubicBezTo>
                  <a:pt x="7054" y="10762"/>
                  <a:pt x="6958" y="10649"/>
                  <a:pt x="6819" y="10636"/>
                </a:cubicBezTo>
                <a:cubicBezTo>
                  <a:pt x="6805" y="10633"/>
                  <a:pt x="6791" y="10632"/>
                  <a:pt x="6777" y="10632"/>
                </a:cubicBezTo>
                <a:cubicBezTo>
                  <a:pt x="6639" y="10632"/>
                  <a:pt x="6513" y="10746"/>
                  <a:pt x="6513" y="10885"/>
                </a:cubicBezTo>
                <a:lnTo>
                  <a:pt x="6513" y="11011"/>
                </a:lnTo>
                <a:cubicBezTo>
                  <a:pt x="4399" y="10885"/>
                  <a:pt x="2683" y="9185"/>
                  <a:pt x="2560" y="7054"/>
                </a:cubicBezTo>
                <a:lnTo>
                  <a:pt x="2669" y="7054"/>
                </a:lnTo>
                <a:cubicBezTo>
                  <a:pt x="2809" y="7054"/>
                  <a:pt x="2918" y="6958"/>
                  <a:pt x="2945" y="6832"/>
                </a:cubicBezTo>
                <a:cubicBezTo>
                  <a:pt x="2961" y="6666"/>
                  <a:pt x="2835" y="6530"/>
                  <a:pt x="2683" y="6530"/>
                </a:cubicBezTo>
                <a:lnTo>
                  <a:pt x="2560" y="6530"/>
                </a:lnTo>
                <a:cubicBezTo>
                  <a:pt x="2683" y="4398"/>
                  <a:pt x="4399" y="2682"/>
                  <a:pt x="6513" y="2559"/>
                </a:cubicBezTo>
                <a:lnTo>
                  <a:pt x="6513" y="2669"/>
                </a:lnTo>
                <a:cubicBezTo>
                  <a:pt x="6513" y="2808"/>
                  <a:pt x="6613" y="2918"/>
                  <a:pt x="6749" y="2948"/>
                </a:cubicBezTo>
                <a:cubicBezTo>
                  <a:pt x="6757" y="2948"/>
                  <a:pt x="6765" y="2949"/>
                  <a:pt x="6773" y="2949"/>
                </a:cubicBezTo>
                <a:cubicBezTo>
                  <a:pt x="6928" y="2949"/>
                  <a:pt x="7054" y="2828"/>
                  <a:pt x="7054" y="2682"/>
                </a:cubicBezTo>
                <a:lnTo>
                  <a:pt x="7054" y="2559"/>
                </a:lnTo>
                <a:close/>
                <a:moveTo>
                  <a:pt x="7177" y="541"/>
                </a:moveTo>
                <a:lnTo>
                  <a:pt x="7177" y="996"/>
                </a:lnTo>
                <a:cubicBezTo>
                  <a:pt x="7177" y="1135"/>
                  <a:pt x="7290" y="1245"/>
                  <a:pt x="7413" y="1258"/>
                </a:cubicBezTo>
                <a:cubicBezTo>
                  <a:pt x="8605" y="1398"/>
                  <a:pt x="9684" y="1922"/>
                  <a:pt x="10540" y="2699"/>
                </a:cubicBezTo>
                <a:lnTo>
                  <a:pt x="9986" y="3250"/>
                </a:lnTo>
                <a:cubicBezTo>
                  <a:pt x="9199" y="2546"/>
                  <a:pt x="8173" y="2088"/>
                  <a:pt x="7054" y="2018"/>
                </a:cubicBezTo>
                <a:lnTo>
                  <a:pt x="7054" y="1839"/>
                </a:lnTo>
                <a:cubicBezTo>
                  <a:pt x="7054" y="1786"/>
                  <a:pt x="7028" y="1730"/>
                  <a:pt x="6971" y="1686"/>
                </a:cubicBezTo>
                <a:cubicBezTo>
                  <a:pt x="6910" y="1642"/>
                  <a:pt x="6845" y="1623"/>
                  <a:pt x="6784" y="1623"/>
                </a:cubicBezTo>
                <a:cubicBezTo>
                  <a:pt x="6638" y="1623"/>
                  <a:pt x="6513" y="1734"/>
                  <a:pt x="6513" y="1882"/>
                </a:cubicBezTo>
                <a:lnTo>
                  <a:pt x="6513" y="2018"/>
                </a:lnTo>
                <a:cubicBezTo>
                  <a:pt x="4107" y="2158"/>
                  <a:pt x="2158" y="4110"/>
                  <a:pt x="2019" y="6530"/>
                </a:cubicBezTo>
                <a:lnTo>
                  <a:pt x="1839" y="6530"/>
                </a:lnTo>
                <a:cubicBezTo>
                  <a:pt x="1783" y="6530"/>
                  <a:pt x="1730" y="6543"/>
                  <a:pt x="1687" y="6599"/>
                </a:cubicBezTo>
                <a:cubicBezTo>
                  <a:pt x="1521" y="6818"/>
                  <a:pt x="1673" y="7054"/>
                  <a:pt x="1883" y="7054"/>
                </a:cubicBezTo>
                <a:lnTo>
                  <a:pt x="2019" y="7054"/>
                </a:lnTo>
                <a:cubicBezTo>
                  <a:pt x="2158" y="9474"/>
                  <a:pt x="4107" y="11413"/>
                  <a:pt x="6513" y="11549"/>
                </a:cubicBezTo>
                <a:lnTo>
                  <a:pt x="6513" y="11728"/>
                </a:lnTo>
                <a:cubicBezTo>
                  <a:pt x="6513" y="11785"/>
                  <a:pt x="6543" y="11854"/>
                  <a:pt x="6596" y="11881"/>
                </a:cubicBezTo>
                <a:cubicBezTo>
                  <a:pt x="6662" y="11930"/>
                  <a:pt x="6730" y="11951"/>
                  <a:pt x="6792" y="11951"/>
                </a:cubicBezTo>
                <a:cubicBezTo>
                  <a:pt x="6938" y="11951"/>
                  <a:pt x="7054" y="11833"/>
                  <a:pt x="7054" y="11688"/>
                </a:cubicBezTo>
                <a:lnTo>
                  <a:pt x="7054" y="11549"/>
                </a:lnTo>
                <a:cubicBezTo>
                  <a:pt x="9474" y="11413"/>
                  <a:pt x="11410" y="9474"/>
                  <a:pt x="11549" y="7054"/>
                </a:cubicBezTo>
                <a:lnTo>
                  <a:pt x="11728" y="7054"/>
                </a:lnTo>
                <a:cubicBezTo>
                  <a:pt x="11785" y="7054"/>
                  <a:pt x="11855" y="7028"/>
                  <a:pt x="11881" y="6971"/>
                </a:cubicBezTo>
                <a:cubicBezTo>
                  <a:pt x="12047" y="6765"/>
                  <a:pt x="11894" y="6530"/>
                  <a:pt x="11689" y="6530"/>
                </a:cubicBezTo>
                <a:lnTo>
                  <a:pt x="11549" y="6530"/>
                </a:lnTo>
                <a:cubicBezTo>
                  <a:pt x="11479" y="5421"/>
                  <a:pt x="11051" y="4412"/>
                  <a:pt x="10361" y="3638"/>
                </a:cubicBezTo>
                <a:lnTo>
                  <a:pt x="10912" y="3084"/>
                </a:lnTo>
                <a:cubicBezTo>
                  <a:pt x="11659" y="3914"/>
                  <a:pt x="12173" y="4979"/>
                  <a:pt x="12296" y="6155"/>
                </a:cubicBezTo>
                <a:cubicBezTo>
                  <a:pt x="12309" y="6294"/>
                  <a:pt x="12436" y="6390"/>
                  <a:pt x="12558" y="6390"/>
                </a:cubicBezTo>
                <a:lnTo>
                  <a:pt x="13043" y="6390"/>
                </a:lnTo>
                <a:lnTo>
                  <a:pt x="13043" y="7180"/>
                </a:lnTo>
                <a:lnTo>
                  <a:pt x="12558" y="7180"/>
                </a:lnTo>
                <a:cubicBezTo>
                  <a:pt x="12436" y="7180"/>
                  <a:pt x="12309" y="7290"/>
                  <a:pt x="12296" y="7413"/>
                </a:cubicBezTo>
                <a:cubicBezTo>
                  <a:pt x="12021" y="9959"/>
                  <a:pt x="9959" y="12020"/>
                  <a:pt x="7413" y="12309"/>
                </a:cubicBezTo>
                <a:cubicBezTo>
                  <a:pt x="7290" y="12326"/>
                  <a:pt x="7177" y="12435"/>
                  <a:pt x="7177" y="12575"/>
                </a:cubicBezTo>
                <a:lnTo>
                  <a:pt x="7177" y="13043"/>
                </a:lnTo>
                <a:lnTo>
                  <a:pt x="6391" y="13043"/>
                </a:lnTo>
                <a:lnTo>
                  <a:pt x="6391" y="12575"/>
                </a:lnTo>
                <a:cubicBezTo>
                  <a:pt x="6391" y="12448"/>
                  <a:pt x="6294" y="12326"/>
                  <a:pt x="6155" y="12309"/>
                </a:cubicBezTo>
                <a:cubicBezTo>
                  <a:pt x="3595" y="12033"/>
                  <a:pt x="1534" y="9972"/>
                  <a:pt x="1245" y="7413"/>
                </a:cubicBezTo>
                <a:cubicBezTo>
                  <a:pt x="1232" y="7290"/>
                  <a:pt x="1119" y="7180"/>
                  <a:pt x="983" y="7180"/>
                </a:cubicBezTo>
                <a:lnTo>
                  <a:pt x="538" y="7180"/>
                </a:lnTo>
                <a:lnTo>
                  <a:pt x="538" y="6390"/>
                </a:lnTo>
                <a:lnTo>
                  <a:pt x="983" y="6390"/>
                </a:lnTo>
                <a:cubicBezTo>
                  <a:pt x="1119" y="6390"/>
                  <a:pt x="1232" y="6294"/>
                  <a:pt x="1245" y="6155"/>
                </a:cubicBezTo>
                <a:cubicBezTo>
                  <a:pt x="1534" y="3595"/>
                  <a:pt x="3595" y="1550"/>
                  <a:pt x="6155" y="1258"/>
                </a:cubicBezTo>
                <a:cubicBezTo>
                  <a:pt x="6294" y="1245"/>
                  <a:pt x="6391" y="1135"/>
                  <a:pt x="6391" y="996"/>
                </a:cubicBezTo>
                <a:lnTo>
                  <a:pt x="6391" y="541"/>
                </a:lnTo>
                <a:close/>
                <a:moveTo>
                  <a:pt x="6128" y="0"/>
                </a:moveTo>
                <a:cubicBezTo>
                  <a:pt x="5976" y="0"/>
                  <a:pt x="5866" y="126"/>
                  <a:pt x="5866" y="276"/>
                </a:cubicBezTo>
                <a:lnTo>
                  <a:pt x="5866" y="760"/>
                </a:lnTo>
                <a:cubicBezTo>
                  <a:pt x="3293" y="1122"/>
                  <a:pt x="1106" y="3293"/>
                  <a:pt x="747" y="5866"/>
                </a:cubicBezTo>
                <a:lnTo>
                  <a:pt x="263" y="5866"/>
                </a:lnTo>
                <a:cubicBezTo>
                  <a:pt x="123" y="5866"/>
                  <a:pt x="0" y="5975"/>
                  <a:pt x="0" y="6128"/>
                </a:cubicBezTo>
                <a:lnTo>
                  <a:pt x="0" y="7456"/>
                </a:lnTo>
                <a:cubicBezTo>
                  <a:pt x="0" y="7595"/>
                  <a:pt x="123" y="7718"/>
                  <a:pt x="263" y="7718"/>
                </a:cubicBezTo>
                <a:lnTo>
                  <a:pt x="747" y="7718"/>
                </a:lnTo>
                <a:cubicBezTo>
                  <a:pt x="1106" y="10291"/>
                  <a:pt x="3293" y="12448"/>
                  <a:pt x="5866" y="12807"/>
                </a:cubicBezTo>
                <a:lnTo>
                  <a:pt x="5866" y="13305"/>
                </a:lnTo>
                <a:cubicBezTo>
                  <a:pt x="5866" y="13444"/>
                  <a:pt x="5976" y="13570"/>
                  <a:pt x="6128" y="13570"/>
                </a:cubicBezTo>
                <a:lnTo>
                  <a:pt x="7443" y="13570"/>
                </a:lnTo>
                <a:cubicBezTo>
                  <a:pt x="7592" y="13570"/>
                  <a:pt x="7718" y="13444"/>
                  <a:pt x="7718" y="13305"/>
                </a:cubicBezTo>
                <a:lnTo>
                  <a:pt x="7718" y="12807"/>
                </a:lnTo>
                <a:cubicBezTo>
                  <a:pt x="10278" y="12435"/>
                  <a:pt x="12436" y="10277"/>
                  <a:pt x="12794" y="7718"/>
                </a:cubicBezTo>
                <a:lnTo>
                  <a:pt x="13305" y="7718"/>
                </a:lnTo>
                <a:cubicBezTo>
                  <a:pt x="13445" y="7718"/>
                  <a:pt x="13568" y="7595"/>
                  <a:pt x="13568" y="7456"/>
                </a:cubicBezTo>
                <a:lnTo>
                  <a:pt x="13568" y="6128"/>
                </a:lnTo>
                <a:cubicBezTo>
                  <a:pt x="13568" y="5975"/>
                  <a:pt x="13445" y="5866"/>
                  <a:pt x="13305" y="5866"/>
                </a:cubicBezTo>
                <a:lnTo>
                  <a:pt x="12794" y="5866"/>
                </a:lnTo>
                <a:cubicBezTo>
                  <a:pt x="12615" y="4691"/>
                  <a:pt x="12090" y="3582"/>
                  <a:pt x="11287" y="2699"/>
                </a:cubicBezTo>
                <a:lnTo>
                  <a:pt x="11576" y="2393"/>
                </a:lnTo>
                <a:cubicBezTo>
                  <a:pt x="11723" y="2476"/>
                  <a:pt x="11880" y="2514"/>
                  <a:pt x="12036" y="2514"/>
                </a:cubicBezTo>
                <a:cubicBezTo>
                  <a:pt x="12552" y="2514"/>
                  <a:pt x="13043" y="2095"/>
                  <a:pt x="13043" y="1520"/>
                </a:cubicBezTo>
                <a:cubicBezTo>
                  <a:pt x="13043" y="983"/>
                  <a:pt x="12588" y="541"/>
                  <a:pt x="12047" y="541"/>
                </a:cubicBezTo>
                <a:cubicBezTo>
                  <a:pt x="12040" y="541"/>
                  <a:pt x="12033" y="541"/>
                  <a:pt x="12026" y="541"/>
                </a:cubicBezTo>
                <a:cubicBezTo>
                  <a:pt x="11291" y="541"/>
                  <a:pt x="10806" y="1390"/>
                  <a:pt x="11191" y="2018"/>
                </a:cubicBezTo>
                <a:lnTo>
                  <a:pt x="10912" y="2310"/>
                </a:lnTo>
                <a:cubicBezTo>
                  <a:pt x="10029" y="1494"/>
                  <a:pt x="8907" y="956"/>
                  <a:pt x="7718" y="760"/>
                </a:cubicBezTo>
                <a:lnTo>
                  <a:pt x="7718" y="276"/>
                </a:lnTo>
                <a:cubicBezTo>
                  <a:pt x="7718" y="126"/>
                  <a:pt x="7592" y="0"/>
                  <a:pt x="7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8"/>
          <p:cNvSpPr/>
          <p:nvPr/>
        </p:nvSpPr>
        <p:spPr>
          <a:xfrm>
            <a:off x="1382800" y="2172953"/>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8"/>
          <p:cNvSpPr/>
          <p:nvPr/>
        </p:nvSpPr>
        <p:spPr>
          <a:xfrm>
            <a:off x="1382800" y="2889933"/>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68"/>
          <p:cNvGrpSpPr/>
          <p:nvPr/>
        </p:nvGrpSpPr>
        <p:grpSpPr>
          <a:xfrm>
            <a:off x="1500391" y="2989333"/>
            <a:ext cx="351140" cy="230730"/>
            <a:chOff x="5553875" y="2135725"/>
            <a:chExt cx="339200" cy="304675"/>
          </a:xfrm>
        </p:grpSpPr>
        <p:sp>
          <p:nvSpPr>
            <p:cNvPr id="1640" name="Google Shape;1640;p68"/>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8"/>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68"/>
          <p:cNvGrpSpPr/>
          <p:nvPr/>
        </p:nvGrpSpPr>
        <p:grpSpPr>
          <a:xfrm>
            <a:off x="1500211" y="2259235"/>
            <a:ext cx="351502" cy="256933"/>
            <a:chOff x="5543825" y="1573475"/>
            <a:chExt cx="339550" cy="339275"/>
          </a:xfrm>
        </p:grpSpPr>
        <p:sp>
          <p:nvSpPr>
            <p:cNvPr id="1643" name="Google Shape;1643;p68"/>
            <p:cNvSpPr/>
            <p:nvPr/>
          </p:nvSpPr>
          <p:spPr>
            <a:xfrm>
              <a:off x="5543825" y="1573475"/>
              <a:ext cx="339550" cy="339275"/>
            </a:xfrm>
            <a:custGeom>
              <a:rect b="b" l="l" r="r" t="t"/>
              <a:pathLst>
                <a:path extrusionOk="0" h="13571" w="13582">
                  <a:moveTo>
                    <a:pt x="12781" y="541"/>
                  </a:moveTo>
                  <a:cubicBezTo>
                    <a:pt x="12934" y="541"/>
                    <a:pt x="13057" y="651"/>
                    <a:pt x="13057" y="803"/>
                  </a:cubicBezTo>
                  <a:lnTo>
                    <a:pt x="13057" y="1882"/>
                  </a:lnTo>
                  <a:cubicBezTo>
                    <a:pt x="13057" y="2035"/>
                    <a:pt x="12934" y="2144"/>
                    <a:pt x="12781" y="2144"/>
                  </a:cubicBezTo>
                  <a:lnTo>
                    <a:pt x="7413" y="2144"/>
                  </a:lnTo>
                  <a:cubicBezTo>
                    <a:pt x="7261" y="2144"/>
                    <a:pt x="7138" y="2035"/>
                    <a:pt x="7138" y="1882"/>
                  </a:cubicBezTo>
                  <a:lnTo>
                    <a:pt x="7138" y="803"/>
                  </a:lnTo>
                  <a:cubicBezTo>
                    <a:pt x="7138" y="651"/>
                    <a:pt x="7261" y="541"/>
                    <a:pt x="7413" y="541"/>
                  </a:cubicBezTo>
                  <a:close/>
                  <a:moveTo>
                    <a:pt x="12781" y="2682"/>
                  </a:moveTo>
                  <a:cubicBezTo>
                    <a:pt x="12934" y="2682"/>
                    <a:pt x="13057" y="2795"/>
                    <a:pt x="13057" y="2948"/>
                  </a:cubicBezTo>
                  <a:lnTo>
                    <a:pt x="13057" y="4027"/>
                  </a:lnTo>
                  <a:cubicBezTo>
                    <a:pt x="13057" y="4176"/>
                    <a:pt x="12934" y="4289"/>
                    <a:pt x="12781" y="4289"/>
                  </a:cubicBezTo>
                  <a:lnTo>
                    <a:pt x="7413" y="4289"/>
                  </a:lnTo>
                  <a:cubicBezTo>
                    <a:pt x="7261" y="4289"/>
                    <a:pt x="7138" y="4176"/>
                    <a:pt x="7138" y="4027"/>
                  </a:cubicBezTo>
                  <a:lnTo>
                    <a:pt x="7138" y="2948"/>
                  </a:lnTo>
                  <a:cubicBezTo>
                    <a:pt x="7138" y="2795"/>
                    <a:pt x="7261" y="2682"/>
                    <a:pt x="7413" y="2682"/>
                  </a:cubicBezTo>
                  <a:close/>
                  <a:moveTo>
                    <a:pt x="12781" y="4827"/>
                  </a:moveTo>
                  <a:cubicBezTo>
                    <a:pt x="12934" y="4827"/>
                    <a:pt x="13057" y="4953"/>
                    <a:pt x="13057" y="5089"/>
                  </a:cubicBezTo>
                  <a:lnTo>
                    <a:pt x="13057" y="6168"/>
                  </a:lnTo>
                  <a:cubicBezTo>
                    <a:pt x="13057" y="6320"/>
                    <a:pt x="12934" y="6447"/>
                    <a:pt x="12781" y="6447"/>
                  </a:cubicBezTo>
                  <a:lnTo>
                    <a:pt x="7413" y="6447"/>
                  </a:lnTo>
                  <a:cubicBezTo>
                    <a:pt x="7261" y="6447"/>
                    <a:pt x="7138" y="6320"/>
                    <a:pt x="7138" y="6168"/>
                  </a:cubicBezTo>
                  <a:lnTo>
                    <a:pt x="7138" y="5089"/>
                  </a:lnTo>
                  <a:cubicBezTo>
                    <a:pt x="7138" y="4953"/>
                    <a:pt x="7261" y="4827"/>
                    <a:pt x="7413" y="4827"/>
                  </a:cubicBezTo>
                  <a:close/>
                  <a:moveTo>
                    <a:pt x="6667" y="4302"/>
                  </a:moveTo>
                  <a:cubicBezTo>
                    <a:pt x="6693" y="4398"/>
                    <a:pt x="6750" y="4481"/>
                    <a:pt x="6819" y="4564"/>
                  </a:cubicBezTo>
                  <a:cubicBezTo>
                    <a:pt x="6693" y="4704"/>
                    <a:pt x="6610" y="4896"/>
                    <a:pt x="6610" y="5089"/>
                  </a:cubicBezTo>
                  <a:lnTo>
                    <a:pt x="6610" y="6168"/>
                  </a:lnTo>
                  <a:cubicBezTo>
                    <a:pt x="6610" y="6613"/>
                    <a:pt x="6972" y="6971"/>
                    <a:pt x="7413" y="6971"/>
                  </a:cubicBezTo>
                  <a:lnTo>
                    <a:pt x="9282" y="6971"/>
                  </a:lnTo>
                  <a:cubicBezTo>
                    <a:pt x="9075" y="8407"/>
                    <a:pt x="7974" y="9105"/>
                    <a:pt x="6878" y="9105"/>
                  </a:cubicBezTo>
                  <a:cubicBezTo>
                    <a:pt x="5692" y="9105"/>
                    <a:pt x="4512" y="8290"/>
                    <a:pt x="4469" y="6709"/>
                  </a:cubicBezTo>
                  <a:cubicBezTo>
                    <a:pt x="4469" y="5451"/>
                    <a:pt x="5435" y="4412"/>
                    <a:pt x="6667" y="4302"/>
                  </a:cubicBezTo>
                  <a:close/>
                  <a:moveTo>
                    <a:pt x="3832" y="9321"/>
                  </a:moveTo>
                  <a:cubicBezTo>
                    <a:pt x="3971" y="9474"/>
                    <a:pt x="4107" y="9613"/>
                    <a:pt x="4260" y="9736"/>
                  </a:cubicBezTo>
                  <a:lnTo>
                    <a:pt x="3888" y="10138"/>
                  </a:lnTo>
                  <a:lnTo>
                    <a:pt x="3430" y="9696"/>
                  </a:lnTo>
                  <a:lnTo>
                    <a:pt x="3832" y="9321"/>
                  </a:lnTo>
                  <a:close/>
                  <a:moveTo>
                    <a:pt x="6610" y="3223"/>
                  </a:moveTo>
                  <a:lnTo>
                    <a:pt x="6610" y="3778"/>
                  </a:lnTo>
                  <a:cubicBezTo>
                    <a:pt x="5133" y="3874"/>
                    <a:pt x="3901" y="5215"/>
                    <a:pt x="3928" y="6709"/>
                  </a:cubicBezTo>
                  <a:cubicBezTo>
                    <a:pt x="3928" y="8326"/>
                    <a:pt x="5256" y="9653"/>
                    <a:pt x="6876" y="9653"/>
                  </a:cubicBezTo>
                  <a:cubicBezTo>
                    <a:pt x="6893" y="9654"/>
                    <a:pt x="6911" y="9654"/>
                    <a:pt x="6929" y="9654"/>
                  </a:cubicBezTo>
                  <a:cubicBezTo>
                    <a:pt x="8401" y="9654"/>
                    <a:pt x="9712" y="8434"/>
                    <a:pt x="9807" y="6971"/>
                  </a:cubicBezTo>
                  <a:lnTo>
                    <a:pt x="10361" y="6971"/>
                  </a:lnTo>
                  <a:cubicBezTo>
                    <a:pt x="10222" y="8770"/>
                    <a:pt x="8701" y="10194"/>
                    <a:pt x="6876" y="10194"/>
                  </a:cubicBezTo>
                  <a:cubicBezTo>
                    <a:pt x="2408" y="10042"/>
                    <a:pt x="2198" y="3721"/>
                    <a:pt x="6610" y="3223"/>
                  </a:cubicBezTo>
                  <a:close/>
                  <a:moveTo>
                    <a:pt x="3058" y="10055"/>
                  </a:moveTo>
                  <a:lnTo>
                    <a:pt x="3526" y="10526"/>
                  </a:lnTo>
                  <a:lnTo>
                    <a:pt x="1285" y="12907"/>
                  </a:lnTo>
                  <a:cubicBezTo>
                    <a:pt x="1211" y="12987"/>
                    <a:pt x="1101" y="13025"/>
                    <a:pt x="991" y="13025"/>
                  </a:cubicBezTo>
                  <a:cubicBezTo>
                    <a:pt x="874" y="13025"/>
                    <a:pt x="756" y="12983"/>
                    <a:pt x="678" y="12907"/>
                  </a:cubicBezTo>
                  <a:cubicBezTo>
                    <a:pt x="512" y="12741"/>
                    <a:pt x="499" y="12448"/>
                    <a:pt x="678" y="12282"/>
                  </a:cubicBezTo>
                  <a:lnTo>
                    <a:pt x="3058" y="10055"/>
                  </a:lnTo>
                  <a:close/>
                  <a:moveTo>
                    <a:pt x="7413" y="0"/>
                  </a:moveTo>
                  <a:cubicBezTo>
                    <a:pt x="6972" y="0"/>
                    <a:pt x="6610" y="359"/>
                    <a:pt x="6610" y="803"/>
                  </a:cubicBezTo>
                  <a:lnTo>
                    <a:pt x="6610" y="1882"/>
                  </a:lnTo>
                  <a:cubicBezTo>
                    <a:pt x="6610" y="2088"/>
                    <a:pt x="6693" y="2267"/>
                    <a:pt x="6819" y="2407"/>
                  </a:cubicBezTo>
                  <a:cubicBezTo>
                    <a:pt x="6750" y="2490"/>
                    <a:pt x="6693" y="2586"/>
                    <a:pt x="6653" y="2699"/>
                  </a:cubicBezTo>
                  <a:cubicBezTo>
                    <a:pt x="3583" y="2835"/>
                    <a:pt x="1827" y="6364"/>
                    <a:pt x="3513" y="8906"/>
                  </a:cubicBezTo>
                  <a:lnTo>
                    <a:pt x="303" y="11911"/>
                  </a:lnTo>
                  <a:cubicBezTo>
                    <a:pt x="124" y="12090"/>
                    <a:pt x="14" y="12326"/>
                    <a:pt x="14" y="12575"/>
                  </a:cubicBezTo>
                  <a:cubicBezTo>
                    <a:pt x="1" y="13105"/>
                    <a:pt x="456" y="13571"/>
                    <a:pt x="988" y="13571"/>
                  </a:cubicBezTo>
                  <a:cubicBezTo>
                    <a:pt x="995" y="13571"/>
                    <a:pt x="1003" y="13571"/>
                    <a:pt x="1010" y="13570"/>
                  </a:cubicBezTo>
                  <a:cubicBezTo>
                    <a:pt x="1259" y="13570"/>
                    <a:pt x="1495" y="13458"/>
                    <a:pt x="1674" y="13278"/>
                  </a:cubicBezTo>
                  <a:lnTo>
                    <a:pt x="4688" y="10068"/>
                  </a:lnTo>
                  <a:cubicBezTo>
                    <a:pt x="5365" y="10522"/>
                    <a:pt x="6113" y="10728"/>
                    <a:pt x="6848" y="10728"/>
                  </a:cubicBezTo>
                  <a:cubicBezTo>
                    <a:pt x="8852" y="10728"/>
                    <a:pt x="10764" y="9198"/>
                    <a:pt x="10886" y="6971"/>
                  </a:cubicBezTo>
                  <a:lnTo>
                    <a:pt x="12781" y="6971"/>
                  </a:lnTo>
                  <a:cubicBezTo>
                    <a:pt x="13223" y="6971"/>
                    <a:pt x="13581" y="6613"/>
                    <a:pt x="13581" y="6168"/>
                  </a:cubicBezTo>
                  <a:lnTo>
                    <a:pt x="13581" y="5089"/>
                  </a:lnTo>
                  <a:cubicBezTo>
                    <a:pt x="13581" y="4883"/>
                    <a:pt x="13498" y="4704"/>
                    <a:pt x="13375" y="4564"/>
                  </a:cubicBezTo>
                  <a:cubicBezTo>
                    <a:pt x="13498" y="4412"/>
                    <a:pt x="13581" y="4232"/>
                    <a:pt x="13581" y="4027"/>
                  </a:cubicBezTo>
                  <a:lnTo>
                    <a:pt x="13581" y="2948"/>
                  </a:lnTo>
                  <a:cubicBezTo>
                    <a:pt x="13581" y="2739"/>
                    <a:pt x="13498" y="2559"/>
                    <a:pt x="13375" y="2407"/>
                  </a:cubicBezTo>
                  <a:cubicBezTo>
                    <a:pt x="13498" y="2267"/>
                    <a:pt x="13581" y="2088"/>
                    <a:pt x="13581" y="1882"/>
                  </a:cubicBezTo>
                  <a:lnTo>
                    <a:pt x="13581" y="803"/>
                  </a:lnTo>
                  <a:cubicBezTo>
                    <a:pt x="13581" y="359"/>
                    <a:pt x="13223" y="0"/>
                    <a:pt x="12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8"/>
            <p:cNvSpPr/>
            <p:nvPr/>
          </p:nvSpPr>
          <p:spPr>
            <a:xfrm>
              <a:off x="5768900" y="1600100"/>
              <a:ext cx="52975" cy="13150"/>
            </a:xfrm>
            <a:custGeom>
              <a:rect b="b" l="l" r="r" t="t"/>
              <a:pathLst>
                <a:path extrusionOk="0" h="526" w="2119">
                  <a:moveTo>
                    <a:pt x="362" y="1"/>
                  </a:moveTo>
                  <a:cubicBezTo>
                    <a:pt x="1" y="14"/>
                    <a:pt x="1" y="512"/>
                    <a:pt x="362" y="525"/>
                  </a:cubicBezTo>
                  <a:lnTo>
                    <a:pt x="1826" y="525"/>
                  </a:lnTo>
                  <a:cubicBezTo>
                    <a:pt x="1992" y="525"/>
                    <a:pt x="2118" y="389"/>
                    <a:pt x="2089" y="223"/>
                  </a:cubicBezTo>
                  <a:cubicBezTo>
                    <a:pt x="2075" y="97"/>
                    <a:pt x="1952" y="1"/>
                    <a:pt x="1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8"/>
            <p:cNvSpPr/>
            <p:nvPr/>
          </p:nvSpPr>
          <p:spPr>
            <a:xfrm>
              <a:off x="5739525" y="1600100"/>
              <a:ext cx="13125" cy="13300"/>
            </a:xfrm>
            <a:custGeom>
              <a:rect b="b" l="l" r="r" t="t"/>
              <a:pathLst>
                <a:path extrusionOk="0" h="532" w="525">
                  <a:moveTo>
                    <a:pt x="263" y="1"/>
                  </a:moveTo>
                  <a:cubicBezTo>
                    <a:pt x="110" y="1"/>
                    <a:pt x="0" y="123"/>
                    <a:pt x="0" y="263"/>
                  </a:cubicBezTo>
                  <a:cubicBezTo>
                    <a:pt x="0" y="442"/>
                    <a:pt x="128" y="532"/>
                    <a:pt x="258" y="532"/>
                  </a:cubicBezTo>
                  <a:cubicBezTo>
                    <a:pt x="387" y="532"/>
                    <a:pt x="518" y="442"/>
                    <a:pt x="525" y="263"/>
                  </a:cubicBezTo>
                  <a:cubicBezTo>
                    <a:pt x="525" y="123"/>
                    <a:pt x="402"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8"/>
            <p:cNvSpPr/>
            <p:nvPr/>
          </p:nvSpPr>
          <p:spPr>
            <a:xfrm>
              <a:off x="5768900" y="1707325"/>
              <a:ext cx="52975" cy="13125"/>
            </a:xfrm>
            <a:custGeom>
              <a:rect b="b" l="l" r="r" t="t"/>
              <a:pathLst>
                <a:path extrusionOk="0" h="525" w="2119">
                  <a:moveTo>
                    <a:pt x="362" y="0"/>
                  </a:moveTo>
                  <a:cubicBezTo>
                    <a:pt x="1" y="14"/>
                    <a:pt x="1" y="512"/>
                    <a:pt x="362" y="525"/>
                  </a:cubicBezTo>
                  <a:lnTo>
                    <a:pt x="1826" y="525"/>
                  </a:lnTo>
                  <a:cubicBezTo>
                    <a:pt x="1992" y="525"/>
                    <a:pt x="2118" y="386"/>
                    <a:pt x="2089" y="220"/>
                  </a:cubicBezTo>
                  <a:cubicBezTo>
                    <a:pt x="2075" y="97"/>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8"/>
            <p:cNvSpPr/>
            <p:nvPr/>
          </p:nvSpPr>
          <p:spPr>
            <a:xfrm>
              <a:off x="5739525" y="1707325"/>
              <a:ext cx="13125" cy="13375"/>
            </a:xfrm>
            <a:custGeom>
              <a:rect b="b" l="l" r="r" t="t"/>
              <a:pathLst>
                <a:path extrusionOk="0" h="535" w="525">
                  <a:moveTo>
                    <a:pt x="263" y="0"/>
                  </a:moveTo>
                  <a:cubicBezTo>
                    <a:pt x="110" y="0"/>
                    <a:pt x="0" y="123"/>
                    <a:pt x="0" y="276"/>
                  </a:cubicBezTo>
                  <a:cubicBezTo>
                    <a:pt x="0" y="449"/>
                    <a:pt x="128" y="535"/>
                    <a:pt x="258" y="535"/>
                  </a:cubicBezTo>
                  <a:cubicBezTo>
                    <a:pt x="387" y="535"/>
                    <a:pt x="518" y="449"/>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8"/>
            <p:cNvSpPr/>
            <p:nvPr/>
          </p:nvSpPr>
          <p:spPr>
            <a:xfrm>
              <a:off x="5768900" y="1653725"/>
              <a:ext cx="52975" cy="13125"/>
            </a:xfrm>
            <a:custGeom>
              <a:rect b="b" l="l" r="r" t="t"/>
              <a:pathLst>
                <a:path extrusionOk="0" h="525" w="2119">
                  <a:moveTo>
                    <a:pt x="362" y="0"/>
                  </a:moveTo>
                  <a:cubicBezTo>
                    <a:pt x="1" y="13"/>
                    <a:pt x="1" y="511"/>
                    <a:pt x="362" y="525"/>
                  </a:cubicBezTo>
                  <a:lnTo>
                    <a:pt x="1826" y="525"/>
                  </a:lnTo>
                  <a:cubicBezTo>
                    <a:pt x="1992" y="525"/>
                    <a:pt x="2118" y="385"/>
                    <a:pt x="2089" y="219"/>
                  </a:cubicBezTo>
                  <a:cubicBezTo>
                    <a:pt x="2075" y="96"/>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8"/>
            <p:cNvSpPr/>
            <p:nvPr/>
          </p:nvSpPr>
          <p:spPr>
            <a:xfrm>
              <a:off x="5739525" y="1653725"/>
              <a:ext cx="13125" cy="13375"/>
            </a:xfrm>
            <a:custGeom>
              <a:rect b="b" l="l" r="r" t="t"/>
              <a:pathLst>
                <a:path extrusionOk="0" h="535" w="525">
                  <a:moveTo>
                    <a:pt x="263" y="0"/>
                  </a:moveTo>
                  <a:cubicBezTo>
                    <a:pt x="110" y="0"/>
                    <a:pt x="0" y="123"/>
                    <a:pt x="0" y="276"/>
                  </a:cubicBezTo>
                  <a:cubicBezTo>
                    <a:pt x="0" y="448"/>
                    <a:pt x="128" y="534"/>
                    <a:pt x="258" y="534"/>
                  </a:cubicBezTo>
                  <a:cubicBezTo>
                    <a:pt x="387" y="534"/>
                    <a:pt x="518" y="448"/>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68"/>
          <p:cNvSpPr txBox="1"/>
          <p:nvPr/>
        </p:nvSpPr>
        <p:spPr>
          <a:xfrm>
            <a:off x="3516175" y="3606900"/>
            <a:ext cx="4968000" cy="6015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b="1" lang="en" sz="1100">
                <a:latin typeface="Playfair Display"/>
                <a:ea typeface="Playfair Display"/>
                <a:cs typeface="Playfair Display"/>
                <a:sym typeface="Playfair Display"/>
              </a:rPr>
              <a:t>Type</a:t>
            </a:r>
            <a:r>
              <a:rPr lang="en" sz="1100">
                <a:latin typeface="Playfair Display"/>
                <a:ea typeface="Playfair Display"/>
                <a:cs typeface="Playfair Display"/>
                <a:sym typeface="Playfair Display"/>
              </a:rPr>
              <a:t>: Regression</a:t>
            </a:r>
            <a:endParaRPr sz="1100">
              <a:latin typeface="Playfair Display"/>
              <a:ea typeface="Playfair Display"/>
              <a:cs typeface="Playfair Display"/>
              <a:sym typeface="Playfair Display"/>
            </a:endParaRPr>
          </a:p>
          <a:p>
            <a:pPr indent="-285750" lvl="0" marL="457200" rtl="0" algn="l">
              <a:lnSpc>
                <a:spcPct val="115000"/>
              </a:lnSpc>
              <a:spcBef>
                <a:spcPts val="0"/>
              </a:spcBef>
              <a:spcAft>
                <a:spcPts val="0"/>
              </a:spcAft>
              <a:buSzPts val="900"/>
              <a:buChar char="❖"/>
            </a:pPr>
            <a:r>
              <a:rPr b="1" lang="en" sz="900">
                <a:latin typeface="Playfair Display"/>
                <a:ea typeface="Playfair Display"/>
                <a:cs typeface="Playfair Display"/>
                <a:sym typeface="Playfair Display"/>
              </a:rPr>
              <a:t>Target Variable</a:t>
            </a:r>
            <a:r>
              <a:rPr lang="en" sz="900">
                <a:latin typeface="Playfair Display"/>
                <a:ea typeface="Playfair Display"/>
                <a:cs typeface="Playfair Display"/>
                <a:sym typeface="Playfair Display"/>
              </a:rPr>
              <a:t>: Annual median wage (</a:t>
            </a:r>
            <a:r>
              <a:rPr lang="en" sz="900">
                <a:solidFill>
                  <a:srgbClr val="188038"/>
                </a:solidFill>
                <a:latin typeface="Playfair Display"/>
                <a:ea typeface="Playfair Display"/>
                <a:cs typeface="Playfair Display"/>
                <a:sym typeface="Playfair Display"/>
              </a:rPr>
              <a:t>A_MEDIAN</a:t>
            </a:r>
            <a:r>
              <a:rPr lang="en" sz="900">
                <a:latin typeface="Playfair Display"/>
                <a:ea typeface="Playfair Display"/>
                <a:cs typeface="Playfair Display"/>
                <a:sym typeface="Playfair Display"/>
              </a:rPr>
              <a:t>, continuous variable, USD)</a:t>
            </a:r>
            <a:endParaRPr sz="9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b="1" lang="en" sz="1100">
                <a:latin typeface="Playfair Display"/>
                <a:ea typeface="Playfair Display"/>
                <a:cs typeface="Playfair Display"/>
                <a:sym typeface="Playfair Display"/>
              </a:rPr>
              <a:t>Outcome</a:t>
            </a:r>
            <a:r>
              <a:rPr lang="en" sz="1100">
                <a:latin typeface="Playfair Display"/>
                <a:ea typeface="Playfair Display"/>
                <a:cs typeface="Playfair Display"/>
                <a:sym typeface="Playfair Display"/>
              </a:rPr>
              <a:t>: Predict salary across occupations and regions</a:t>
            </a:r>
            <a:endParaRPr sz="1100">
              <a:latin typeface="Playfair Display"/>
              <a:ea typeface="Playfair Display"/>
              <a:cs typeface="Playfair Display"/>
              <a:sym typeface="Playfair Display"/>
            </a:endParaRPr>
          </a:p>
        </p:txBody>
      </p:sp>
      <p:sp>
        <p:nvSpPr>
          <p:cNvPr id="1651" name="Google Shape;1651;p68"/>
          <p:cNvSpPr txBox="1"/>
          <p:nvPr/>
        </p:nvSpPr>
        <p:spPr>
          <a:xfrm>
            <a:off x="2078705" y="3606911"/>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latin typeface="Playfair Display"/>
                <a:ea typeface="Playfair Display"/>
                <a:cs typeface="Playfair Display"/>
                <a:sym typeface="Playfair Display"/>
              </a:rPr>
              <a:t>ML Task</a:t>
            </a:r>
            <a:r>
              <a:rPr lang="en" sz="11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52" name="Google Shape;1652;p68"/>
          <p:cNvSpPr/>
          <p:nvPr/>
        </p:nvSpPr>
        <p:spPr>
          <a:xfrm>
            <a:off x="1382800" y="3693008"/>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3" name="Google Shape;1653;p68"/>
          <p:cNvGrpSpPr/>
          <p:nvPr/>
        </p:nvGrpSpPr>
        <p:grpSpPr>
          <a:xfrm>
            <a:off x="1501010" y="3757514"/>
            <a:ext cx="386660" cy="292714"/>
            <a:chOff x="4843225" y="3831450"/>
            <a:chExt cx="372075" cy="278775"/>
          </a:xfrm>
        </p:grpSpPr>
        <p:sp>
          <p:nvSpPr>
            <p:cNvPr id="1654" name="Google Shape;1654;p68"/>
            <p:cNvSpPr/>
            <p:nvPr/>
          </p:nvSpPr>
          <p:spPr>
            <a:xfrm>
              <a:off x="5037600" y="3964225"/>
              <a:ext cx="119275" cy="118900"/>
            </a:xfrm>
            <a:custGeom>
              <a:rect b="b" l="l" r="r" t="t"/>
              <a:pathLst>
                <a:path extrusionOk="0" h="4756" w="4771">
                  <a:moveTo>
                    <a:pt x="1660" y="694"/>
                  </a:moveTo>
                  <a:lnTo>
                    <a:pt x="1660" y="694"/>
                  </a:lnTo>
                  <a:cubicBezTo>
                    <a:pt x="1494" y="1079"/>
                    <a:pt x="1411" y="1607"/>
                    <a:pt x="1381" y="2132"/>
                  </a:cubicBezTo>
                  <a:lnTo>
                    <a:pt x="551" y="2132"/>
                  </a:lnTo>
                  <a:cubicBezTo>
                    <a:pt x="651" y="1481"/>
                    <a:pt x="1079" y="943"/>
                    <a:pt x="1660" y="694"/>
                  </a:cubicBezTo>
                  <a:close/>
                  <a:moveTo>
                    <a:pt x="2394" y="555"/>
                  </a:moveTo>
                  <a:cubicBezTo>
                    <a:pt x="2696" y="734"/>
                    <a:pt x="2849" y="1647"/>
                    <a:pt x="2862" y="2132"/>
                  </a:cubicBezTo>
                  <a:lnTo>
                    <a:pt x="1922" y="2132"/>
                  </a:lnTo>
                  <a:cubicBezTo>
                    <a:pt x="1936" y="1647"/>
                    <a:pt x="2088" y="721"/>
                    <a:pt x="2394" y="555"/>
                  </a:cubicBezTo>
                  <a:close/>
                  <a:moveTo>
                    <a:pt x="3124" y="694"/>
                  </a:moveTo>
                  <a:lnTo>
                    <a:pt x="3124" y="694"/>
                  </a:lnTo>
                  <a:cubicBezTo>
                    <a:pt x="3705" y="943"/>
                    <a:pt x="4137" y="1481"/>
                    <a:pt x="4233" y="2132"/>
                  </a:cubicBezTo>
                  <a:lnTo>
                    <a:pt x="3390" y="2132"/>
                  </a:lnTo>
                  <a:cubicBezTo>
                    <a:pt x="3373" y="1607"/>
                    <a:pt x="3277" y="1079"/>
                    <a:pt x="3124" y="694"/>
                  </a:cubicBezTo>
                  <a:close/>
                  <a:moveTo>
                    <a:pt x="1381" y="2656"/>
                  </a:moveTo>
                  <a:cubicBezTo>
                    <a:pt x="1411" y="3184"/>
                    <a:pt x="1494" y="3708"/>
                    <a:pt x="1660" y="4110"/>
                  </a:cubicBezTo>
                  <a:cubicBezTo>
                    <a:pt x="1079" y="3861"/>
                    <a:pt x="651" y="3307"/>
                    <a:pt x="551" y="2656"/>
                  </a:cubicBezTo>
                  <a:close/>
                  <a:moveTo>
                    <a:pt x="4233" y="2656"/>
                  </a:moveTo>
                  <a:cubicBezTo>
                    <a:pt x="4137" y="3307"/>
                    <a:pt x="3705" y="3861"/>
                    <a:pt x="3124" y="4110"/>
                  </a:cubicBezTo>
                  <a:cubicBezTo>
                    <a:pt x="3277" y="3708"/>
                    <a:pt x="3373" y="3184"/>
                    <a:pt x="3390" y="2656"/>
                  </a:cubicBezTo>
                  <a:close/>
                  <a:moveTo>
                    <a:pt x="2862" y="2656"/>
                  </a:moveTo>
                  <a:cubicBezTo>
                    <a:pt x="2849" y="3154"/>
                    <a:pt x="2696" y="4067"/>
                    <a:pt x="2394" y="4249"/>
                  </a:cubicBezTo>
                  <a:cubicBezTo>
                    <a:pt x="2088" y="4067"/>
                    <a:pt x="1936" y="3154"/>
                    <a:pt x="1922" y="2656"/>
                  </a:cubicBezTo>
                  <a:close/>
                  <a:moveTo>
                    <a:pt x="2394" y="0"/>
                  </a:moveTo>
                  <a:cubicBezTo>
                    <a:pt x="1079" y="0"/>
                    <a:pt x="0" y="1066"/>
                    <a:pt x="0" y="2381"/>
                  </a:cubicBezTo>
                  <a:cubicBezTo>
                    <a:pt x="62" y="3964"/>
                    <a:pt x="1227" y="4756"/>
                    <a:pt x="2390" y="4756"/>
                  </a:cubicBezTo>
                  <a:cubicBezTo>
                    <a:pt x="3554" y="4756"/>
                    <a:pt x="4716" y="3964"/>
                    <a:pt x="4771" y="2381"/>
                  </a:cubicBezTo>
                  <a:cubicBezTo>
                    <a:pt x="4771" y="1066"/>
                    <a:pt x="3705" y="0"/>
                    <a:pt x="2394"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8"/>
            <p:cNvSpPr/>
            <p:nvPr/>
          </p:nvSpPr>
          <p:spPr>
            <a:xfrm>
              <a:off x="4843225" y="3831450"/>
              <a:ext cx="372075" cy="278775"/>
            </a:xfrm>
            <a:custGeom>
              <a:rect b="b" l="l" r="r" t="t"/>
              <a:pathLst>
                <a:path extrusionOk="0" h="11151" w="14883">
                  <a:moveTo>
                    <a:pt x="10401" y="528"/>
                  </a:moveTo>
                  <a:lnTo>
                    <a:pt x="10401" y="4249"/>
                  </a:lnTo>
                  <a:cubicBezTo>
                    <a:pt x="10324" y="4243"/>
                    <a:pt x="10247" y="4240"/>
                    <a:pt x="10170" y="4240"/>
                  </a:cubicBezTo>
                  <a:cubicBezTo>
                    <a:pt x="9889" y="4240"/>
                    <a:pt x="9610" y="4280"/>
                    <a:pt x="9339" y="4345"/>
                  </a:cubicBezTo>
                  <a:lnTo>
                    <a:pt x="9339" y="528"/>
                  </a:lnTo>
                  <a:close/>
                  <a:moveTo>
                    <a:pt x="2062" y="2118"/>
                  </a:moveTo>
                  <a:lnTo>
                    <a:pt x="2062" y="6364"/>
                  </a:lnTo>
                  <a:lnTo>
                    <a:pt x="997" y="6364"/>
                  </a:lnTo>
                  <a:lnTo>
                    <a:pt x="997" y="2118"/>
                  </a:lnTo>
                  <a:close/>
                  <a:moveTo>
                    <a:pt x="4841" y="528"/>
                  </a:moveTo>
                  <a:lnTo>
                    <a:pt x="4841" y="6364"/>
                  </a:lnTo>
                  <a:lnTo>
                    <a:pt x="3779" y="6364"/>
                  </a:lnTo>
                  <a:lnTo>
                    <a:pt x="3779" y="528"/>
                  </a:lnTo>
                  <a:close/>
                  <a:moveTo>
                    <a:pt x="7623" y="3184"/>
                  </a:moveTo>
                  <a:lnTo>
                    <a:pt x="7623" y="5368"/>
                  </a:lnTo>
                  <a:cubicBezTo>
                    <a:pt x="7360" y="5660"/>
                    <a:pt x="7138" y="5992"/>
                    <a:pt x="6985" y="6364"/>
                  </a:cubicBezTo>
                  <a:lnTo>
                    <a:pt x="6557" y="6364"/>
                  </a:lnTo>
                  <a:lnTo>
                    <a:pt x="6557" y="3184"/>
                  </a:lnTo>
                  <a:close/>
                  <a:moveTo>
                    <a:pt x="10167" y="4799"/>
                  </a:moveTo>
                  <a:cubicBezTo>
                    <a:pt x="11589" y="4799"/>
                    <a:pt x="13010" y="5763"/>
                    <a:pt x="13087" y="7692"/>
                  </a:cubicBezTo>
                  <a:cubicBezTo>
                    <a:pt x="13087" y="9311"/>
                    <a:pt x="11772" y="10609"/>
                    <a:pt x="10169" y="10609"/>
                  </a:cubicBezTo>
                  <a:cubicBezTo>
                    <a:pt x="8562" y="10609"/>
                    <a:pt x="7248" y="9311"/>
                    <a:pt x="7248" y="7692"/>
                  </a:cubicBezTo>
                  <a:cubicBezTo>
                    <a:pt x="7324" y="5763"/>
                    <a:pt x="8745" y="4799"/>
                    <a:pt x="10167" y="4799"/>
                  </a:cubicBezTo>
                  <a:close/>
                  <a:moveTo>
                    <a:pt x="3513" y="0"/>
                  </a:moveTo>
                  <a:cubicBezTo>
                    <a:pt x="3364" y="0"/>
                    <a:pt x="3251" y="126"/>
                    <a:pt x="3251" y="266"/>
                  </a:cubicBezTo>
                  <a:lnTo>
                    <a:pt x="3251" y="6364"/>
                  </a:lnTo>
                  <a:lnTo>
                    <a:pt x="2587" y="6364"/>
                  </a:lnTo>
                  <a:lnTo>
                    <a:pt x="2587" y="1856"/>
                  </a:lnTo>
                  <a:cubicBezTo>
                    <a:pt x="2587" y="1703"/>
                    <a:pt x="2464" y="1593"/>
                    <a:pt x="2325" y="1593"/>
                  </a:cubicBezTo>
                  <a:lnTo>
                    <a:pt x="708" y="1593"/>
                  </a:lnTo>
                  <a:cubicBezTo>
                    <a:pt x="555" y="1593"/>
                    <a:pt x="442" y="1703"/>
                    <a:pt x="442" y="1856"/>
                  </a:cubicBezTo>
                  <a:lnTo>
                    <a:pt x="442" y="6377"/>
                  </a:lnTo>
                  <a:lnTo>
                    <a:pt x="293" y="6377"/>
                  </a:lnTo>
                  <a:cubicBezTo>
                    <a:pt x="154" y="6377"/>
                    <a:pt x="44" y="6473"/>
                    <a:pt x="14" y="6613"/>
                  </a:cubicBezTo>
                  <a:cubicBezTo>
                    <a:pt x="1" y="6779"/>
                    <a:pt x="127" y="6918"/>
                    <a:pt x="276" y="6918"/>
                  </a:cubicBezTo>
                  <a:lnTo>
                    <a:pt x="6806" y="6918"/>
                  </a:lnTo>
                  <a:cubicBezTo>
                    <a:pt x="6272" y="9020"/>
                    <a:pt x="7947" y="11151"/>
                    <a:pt x="10112" y="11151"/>
                  </a:cubicBezTo>
                  <a:cubicBezTo>
                    <a:pt x="10125" y="11151"/>
                    <a:pt x="10139" y="11151"/>
                    <a:pt x="10152" y="11151"/>
                  </a:cubicBezTo>
                  <a:cubicBezTo>
                    <a:pt x="14275" y="11054"/>
                    <a:pt x="14883" y="5341"/>
                    <a:pt x="10929" y="4345"/>
                  </a:cubicBezTo>
                  <a:lnTo>
                    <a:pt x="10929" y="266"/>
                  </a:lnTo>
                  <a:cubicBezTo>
                    <a:pt x="10929" y="126"/>
                    <a:pt x="10816" y="0"/>
                    <a:pt x="10667" y="0"/>
                  </a:cubicBezTo>
                  <a:lnTo>
                    <a:pt x="9073" y="0"/>
                  </a:lnTo>
                  <a:cubicBezTo>
                    <a:pt x="8924" y="0"/>
                    <a:pt x="8811" y="126"/>
                    <a:pt x="8811" y="266"/>
                  </a:cubicBezTo>
                  <a:lnTo>
                    <a:pt x="8811" y="4525"/>
                  </a:lnTo>
                  <a:cubicBezTo>
                    <a:pt x="8575" y="4621"/>
                    <a:pt x="8356" y="4747"/>
                    <a:pt x="8147" y="4896"/>
                  </a:cubicBezTo>
                  <a:lnTo>
                    <a:pt x="8147" y="2921"/>
                  </a:lnTo>
                  <a:cubicBezTo>
                    <a:pt x="8147" y="2769"/>
                    <a:pt x="8024" y="2642"/>
                    <a:pt x="7885" y="2642"/>
                  </a:cubicBezTo>
                  <a:lnTo>
                    <a:pt x="6295" y="2642"/>
                  </a:lnTo>
                  <a:cubicBezTo>
                    <a:pt x="6142" y="2642"/>
                    <a:pt x="6033" y="2769"/>
                    <a:pt x="6033" y="2921"/>
                  </a:cubicBezTo>
                  <a:lnTo>
                    <a:pt x="6033" y="6364"/>
                  </a:lnTo>
                  <a:lnTo>
                    <a:pt x="5369" y="6364"/>
                  </a:lnTo>
                  <a:lnTo>
                    <a:pt x="5369" y="266"/>
                  </a:lnTo>
                  <a:cubicBezTo>
                    <a:pt x="5369" y="126"/>
                    <a:pt x="5242" y="0"/>
                    <a:pt x="5106"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69"/>
          <p:cNvSpPr txBox="1"/>
          <p:nvPr>
            <p:ph type="title"/>
          </p:nvPr>
        </p:nvSpPr>
        <p:spPr>
          <a:xfrm>
            <a:off x="720000" y="281200"/>
            <a:ext cx="7704000" cy="7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Primary Dataset: U.S. Bureau of Labor Statistics (OEWS)</a:t>
            </a:r>
            <a:endParaRPr b="1" sz="2000">
              <a:latin typeface="Poppins"/>
              <a:ea typeface="Poppins"/>
              <a:cs typeface="Poppins"/>
              <a:sym typeface="Poppins"/>
            </a:endParaRPr>
          </a:p>
        </p:txBody>
      </p:sp>
      <p:sp>
        <p:nvSpPr>
          <p:cNvPr id="1662" name="Google Shape;1662;p69"/>
          <p:cNvSpPr txBox="1"/>
          <p:nvPr>
            <p:ph idx="2" type="subTitle"/>
          </p:nvPr>
        </p:nvSpPr>
        <p:spPr>
          <a:xfrm>
            <a:off x="831850" y="1089775"/>
            <a:ext cx="7704000" cy="3479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Source:</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U.S. Bureau of Labor Statistics (BLS)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u="sng">
                <a:solidFill>
                  <a:schemeClr val="hlink"/>
                </a:solidFill>
                <a:latin typeface="Playfair Display"/>
                <a:ea typeface="Playfair Display"/>
                <a:cs typeface="Playfair Display"/>
                <a:sym typeface="Playfair Display"/>
                <a:hlinkClick r:id="rId3"/>
              </a:rPr>
              <a:t>Download Link</a:t>
            </a:r>
            <a:endParaRPr u="sng">
              <a:solidFill>
                <a:schemeClr val="hlink"/>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b="1" sz="1100">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Dataset Properties</a:t>
            </a:r>
            <a:r>
              <a:rPr lang="en" sz="1100">
                <a:solidFill>
                  <a:srgbClr val="000000"/>
                </a:solidFill>
                <a:latin typeface="Playfair Display"/>
                <a:ea typeface="Playfair Display"/>
                <a:cs typeface="Playfair Display"/>
                <a:sym typeface="Playfair Display"/>
              </a:rPr>
              <a:t>:</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~400,000 records → ~92,000 after filtering for tech-related jobs</a:t>
            </a:r>
            <a:br>
              <a:rPr lang="en">
                <a:solidFill>
                  <a:srgbClr val="000000"/>
                </a:solidFill>
                <a:latin typeface="Playfair Display"/>
                <a:ea typeface="Playfair Display"/>
                <a:cs typeface="Playfair Display"/>
                <a:sym typeface="Playfair Display"/>
              </a:rPr>
            </a:br>
            <a:r>
              <a:rPr lang="en">
                <a:solidFill>
                  <a:srgbClr val="000000"/>
                </a:solidFill>
                <a:latin typeface="Playfair Display"/>
                <a:ea typeface="Playfair Display"/>
                <a:cs typeface="Playfair Display"/>
                <a:sym typeface="Playfair Display"/>
              </a:rPr>
              <a:t>32 columns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Covers all U.S. states, territories, and metro regions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Includes wage, employment, occupation, and industry data</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Format: Excel (XLSX), government-verified, public domain</a:t>
            </a:r>
            <a:endParaRPr>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b="1" sz="1100">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Key Variables</a:t>
            </a:r>
            <a:r>
              <a:rPr lang="en" sz="1100">
                <a:solidFill>
                  <a:srgbClr val="000000"/>
                </a:solidFill>
                <a:latin typeface="Playfair Display"/>
                <a:ea typeface="Playfair Display"/>
                <a:cs typeface="Playfair Display"/>
                <a:sym typeface="Playfair Display"/>
              </a:rPr>
              <a:t>:</a:t>
            </a:r>
            <a:endParaRPr b="1">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Occupation title</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AREA_TITLE</a:t>
            </a:r>
            <a:r>
              <a:rPr lang="en" sz="1100">
                <a:solidFill>
                  <a:srgbClr val="000000"/>
                </a:solidFill>
                <a:latin typeface="Playfair Display"/>
                <a:ea typeface="Playfair Display"/>
                <a:cs typeface="Playfair Display"/>
                <a:sym typeface="Playfair Display"/>
              </a:rPr>
              <a:t>: Region</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Industry sector</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TOT_EMP</a:t>
            </a:r>
            <a:r>
              <a:rPr lang="en" sz="1100">
                <a:solidFill>
                  <a:srgbClr val="000000"/>
                </a:solidFill>
                <a:latin typeface="Playfair Display"/>
                <a:ea typeface="Playfair Display"/>
                <a:cs typeface="Playfair Display"/>
                <a:sym typeface="Playfair Display"/>
              </a:rPr>
              <a:t>: Total estimated employment</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t>
            </a:r>
            <a:r>
              <a:rPr lang="en" sz="1100">
                <a:solidFill>
                  <a:srgbClr val="188038"/>
                </a:solidFill>
                <a:latin typeface="Playfair Display"/>
                <a:ea typeface="Playfair Display"/>
                <a:cs typeface="Playfair Display"/>
                <a:sym typeface="Playfair Display"/>
              </a:rPr>
              <a:t>A_MEAN</a:t>
            </a:r>
            <a:r>
              <a:rPr lang="en" sz="1100">
                <a:solidFill>
                  <a:srgbClr val="000000"/>
                </a:solidFill>
                <a:latin typeface="Playfair Display"/>
                <a:ea typeface="Playfair Display"/>
                <a:cs typeface="Playfair Display"/>
                <a:sym typeface="Playfair Display"/>
              </a:rPr>
              <a:t>: Median and mean annual wage</a:t>
            </a:r>
            <a:endParaRPr>
              <a:latin typeface="Playfair Display"/>
              <a:ea typeface="Playfair Display"/>
              <a:cs typeface="Playfair Display"/>
              <a:sym typeface="Playfair Display"/>
            </a:endParaRPr>
          </a:p>
        </p:txBody>
      </p:sp>
      <p:sp>
        <p:nvSpPr>
          <p:cNvPr id="1663" name="Google Shape;166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64" name="Google Shape;1664;p69"/>
          <p:cNvGrpSpPr/>
          <p:nvPr/>
        </p:nvGrpSpPr>
        <p:grpSpPr>
          <a:xfrm>
            <a:off x="935500" y="1089775"/>
            <a:ext cx="339300" cy="338875"/>
            <a:chOff x="1750125" y="2118450"/>
            <a:chExt cx="339300" cy="338875"/>
          </a:xfrm>
        </p:grpSpPr>
        <p:sp>
          <p:nvSpPr>
            <p:cNvPr id="1665" name="Google Shape;1665;p69"/>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9"/>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9"/>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9"/>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9"/>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9"/>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9"/>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9"/>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9"/>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9"/>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69"/>
          <p:cNvGrpSpPr/>
          <p:nvPr/>
        </p:nvGrpSpPr>
        <p:grpSpPr>
          <a:xfrm>
            <a:off x="935700" y="1974875"/>
            <a:ext cx="338875" cy="291550"/>
            <a:chOff x="4775850" y="2706275"/>
            <a:chExt cx="338875" cy="291550"/>
          </a:xfrm>
        </p:grpSpPr>
        <p:sp>
          <p:nvSpPr>
            <p:cNvPr id="1676" name="Google Shape;1676;p69"/>
            <p:cNvSpPr/>
            <p:nvPr/>
          </p:nvSpPr>
          <p:spPr>
            <a:xfrm>
              <a:off x="4775850" y="2706275"/>
              <a:ext cx="338875" cy="291550"/>
            </a:xfrm>
            <a:custGeom>
              <a:rect b="b" l="l" r="r" t="t"/>
              <a:pathLst>
                <a:path extrusionOk="0" h="11662" w="13555">
                  <a:moveTo>
                    <a:pt x="11964" y="1590"/>
                  </a:moveTo>
                  <a:lnTo>
                    <a:pt x="11964" y="7954"/>
                  </a:lnTo>
                  <a:lnTo>
                    <a:pt x="1590" y="7954"/>
                  </a:lnTo>
                  <a:lnTo>
                    <a:pt x="1590" y="1590"/>
                  </a:lnTo>
                  <a:close/>
                  <a:moveTo>
                    <a:pt x="12764" y="541"/>
                  </a:moveTo>
                  <a:cubicBezTo>
                    <a:pt x="12904" y="541"/>
                    <a:pt x="13030" y="651"/>
                    <a:pt x="13030" y="804"/>
                  </a:cubicBezTo>
                  <a:lnTo>
                    <a:pt x="13030" y="7954"/>
                  </a:lnTo>
                  <a:lnTo>
                    <a:pt x="12502" y="7954"/>
                  </a:lnTo>
                  <a:lnTo>
                    <a:pt x="12502" y="1328"/>
                  </a:lnTo>
                  <a:cubicBezTo>
                    <a:pt x="12502" y="1189"/>
                    <a:pt x="12379" y="1066"/>
                    <a:pt x="12226" y="1066"/>
                  </a:cubicBezTo>
                  <a:lnTo>
                    <a:pt x="1312" y="1066"/>
                  </a:lnTo>
                  <a:cubicBezTo>
                    <a:pt x="1175" y="1066"/>
                    <a:pt x="1049" y="1189"/>
                    <a:pt x="1049" y="1328"/>
                  </a:cubicBezTo>
                  <a:lnTo>
                    <a:pt x="1049" y="7954"/>
                  </a:lnTo>
                  <a:lnTo>
                    <a:pt x="525" y="7954"/>
                  </a:lnTo>
                  <a:lnTo>
                    <a:pt x="525" y="804"/>
                  </a:lnTo>
                  <a:cubicBezTo>
                    <a:pt x="525" y="651"/>
                    <a:pt x="648" y="541"/>
                    <a:pt x="787" y="541"/>
                  </a:cubicBezTo>
                  <a:close/>
                  <a:moveTo>
                    <a:pt x="13030" y="8478"/>
                  </a:moveTo>
                  <a:lnTo>
                    <a:pt x="13030" y="8741"/>
                  </a:lnTo>
                  <a:cubicBezTo>
                    <a:pt x="13030" y="8893"/>
                    <a:pt x="12904" y="9020"/>
                    <a:pt x="12764" y="9020"/>
                  </a:cubicBezTo>
                  <a:lnTo>
                    <a:pt x="787" y="9020"/>
                  </a:lnTo>
                  <a:cubicBezTo>
                    <a:pt x="648" y="9020"/>
                    <a:pt x="525" y="8893"/>
                    <a:pt x="525" y="8741"/>
                  </a:cubicBezTo>
                  <a:lnTo>
                    <a:pt x="525" y="8478"/>
                  </a:lnTo>
                  <a:close/>
                  <a:moveTo>
                    <a:pt x="7579" y="9544"/>
                  </a:moveTo>
                  <a:lnTo>
                    <a:pt x="8007" y="11134"/>
                  </a:lnTo>
                  <a:lnTo>
                    <a:pt x="5518" y="11134"/>
                  </a:lnTo>
                  <a:lnTo>
                    <a:pt x="5946" y="9544"/>
                  </a:lnTo>
                  <a:close/>
                  <a:moveTo>
                    <a:pt x="787" y="0"/>
                  </a:moveTo>
                  <a:cubicBezTo>
                    <a:pt x="346" y="0"/>
                    <a:pt x="0" y="359"/>
                    <a:pt x="0" y="804"/>
                  </a:cubicBezTo>
                  <a:lnTo>
                    <a:pt x="0" y="8741"/>
                  </a:lnTo>
                  <a:cubicBezTo>
                    <a:pt x="0" y="9186"/>
                    <a:pt x="346" y="9544"/>
                    <a:pt x="787" y="9544"/>
                  </a:cubicBezTo>
                  <a:lnTo>
                    <a:pt x="5408" y="9544"/>
                  </a:lnTo>
                  <a:lnTo>
                    <a:pt x="4980" y="11134"/>
                  </a:lnTo>
                  <a:lnTo>
                    <a:pt x="4648" y="11134"/>
                  </a:lnTo>
                  <a:cubicBezTo>
                    <a:pt x="4286" y="11147"/>
                    <a:pt x="4286" y="11645"/>
                    <a:pt x="4648" y="11662"/>
                  </a:cubicBezTo>
                  <a:lnTo>
                    <a:pt x="8880" y="11662"/>
                  </a:lnTo>
                  <a:cubicBezTo>
                    <a:pt x="9225" y="11645"/>
                    <a:pt x="9239" y="11147"/>
                    <a:pt x="8880" y="11134"/>
                  </a:cubicBezTo>
                  <a:lnTo>
                    <a:pt x="8562" y="11134"/>
                  </a:lnTo>
                  <a:lnTo>
                    <a:pt x="8133" y="9544"/>
                  </a:lnTo>
                  <a:lnTo>
                    <a:pt x="12764" y="9544"/>
                  </a:lnTo>
                  <a:cubicBezTo>
                    <a:pt x="13196" y="9544"/>
                    <a:pt x="13554" y="9186"/>
                    <a:pt x="13554" y="8741"/>
                  </a:cubicBezTo>
                  <a:lnTo>
                    <a:pt x="13554" y="804"/>
                  </a:lnTo>
                  <a:cubicBezTo>
                    <a:pt x="13554" y="359"/>
                    <a:pt x="13196" y="0"/>
                    <a:pt x="12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9"/>
            <p:cNvSpPr/>
            <p:nvPr/>
          </p:nvSpPr>
          <p:spPr>
            <a:xfrm>
              <a:off x="4901650" y="2759550"/>
              <a:ext cx="59200" cy="59450"/>
            </a:xfrm>
            <a:custGeom>
              <a:rect b="b" l="l" r="r" t="t"/>
              <a:pathLst>
                <a:path extrusionOk="0" h="2378" w="2368">
                  <a:moveTo>
                    <a:pt x="529" y="551"/>
                  </a:moveTo>
                  <a:cubicBezTo>
                    <a:pt x="1193" y="664"/>
                    <a:pt x="1704" y="1189"/>
                    <a:pt x="1813" y="1853"/>
                  </a:cubicBezTo>
                  <a:lnTo>
                    <a:pt x="529" y="1853"/>
                  </a:lnTo>
                  <a:lnTo>
                    <a:pt x="529" y="551"/>
                  </a:lnTo>
                  <a:close/>
                  <a:moveTo>
                    <a:pt x="263" y="0"/>
                  </a:moveTo>
                  <a:cubicBezTo>
                    <a:pt x="114" y="0"/>
                    <a:pt x="1" y="123"/>
                    <a:pt x="1" y="263"/>
                  </a:cubicBezTo>
                  <a:lnTo>
                    <a:pt x="1" y="2115"/>
                  </a:lnTo>
                  <a:cubicBezTo>
                    <a:pt x="1" y="2254"/>
                    <a:pt x="114" y="2377"/>
                    <a:pt x="263" y="2377"/>
                  </a:cubicBezTo>
                  <a:lnTo>
                    <a:pt x="2105" y="2377"/>
                  </a:lnTo>
                  <a:cubicBezTo>
                    <a:pt x="2255" y="2377"/>
                    <a:pt x="2368" y="2254"/>
                    <a:pt x="2368" y="2115"/>
                  </a:cubicBezTo>
                  <a:cubicBezTo>
                    <a:pt x="2368" y="953"/>
                    <a:pt x="142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9"/>
            <p:cNvSpPr/>
            <p:nvPr/>
          </p:nvSpPr>
          <p:spPr>
            <a:xfrm>
              <a:off x="4811125" y="2786175"/>
              <a:ext cx="122750" cy="105425"/>
            </a:xfrm>
            <a:custGeom>
              <a:rect b="b" l="l" r="r" t="t"/>
              <a:pathLst>
                <a:path extrusionOk="0" h="4217" w="4910">
                  <a:moveTo>
                    <a:pt x="2530" y="552"/>
                  </a:moveTo>
                  <a:lnTo>
                    <a:pt x="2530" y="1963"/>
                  </a:lnTo>
                  <a:lnTo>
                    <a:pt x="1311" y="2670"/>
                  </a:lnTo>
                  <a:cubicBezTo>
                    <a:pt x="953" y="1757"/>
                    <a:pt x="1577" y="691"/>
                    <a:pt x="2530" y="552"/>
                  </a:cubicBezTo>
                  <a:close/>
                  <a:moveTo>
                    <a:pt x="4369" y="2378"/>
                  </a:moveTo>
                  <a:cubicBezTo>
                    <a:pt x="4299" y="2753"/>
                    <a:pt x="4093" y="3085"/>
                    <a:pt x="3818" y="3334"/>
                  </a:cubicBezTo>
                  <a:lnTo>
                    <a:pt x="3263" y="2378"/>
                  </a:lnTo>
                  <a:close/>
                  <a:moveTo>
                    <a:pt x="2709" y="2474"/>
                  </a:moveTo>
                  <a:lnTo>
                    <a:pt x="3346" y="3596"/>
                  </a:lnTo>
                  <a:cubicBezTo>
                    <a:pt x="3176" y="3666"/>
                    <a:pt x="2993" y="3699"/>
                    <a:pt x="2810" y="3699"/>
                  </a:cubicBezTo>
                  <a:cubicBezTo>
                    <a:pt x="2340" y="3699"/>
                    <a:pt x="1867" y="3483"/>
                    <a:pt x="1590" y="3125"/>
                  </a:cubicBezTo>
                  <a:lnTo>
                    <a:pt x="2709" y="2474"/>
                  </a:lnTo>
                  <a:close/>
                  <a:moveTo>
                    <a:pt x="2792" y="1"/>
                  </a:moveTo>
                  <a:cubicBezTo>
                    <a:pt x="0" y="97"/>
                    <a:pt x="0" y="4121"/>
                    <a:pt x="2792" y="4217"/>
                  </a:cubicBezTo>
                  <a:cubicBezTo>
                    <a:pt x="3954" y="4217"/>
                    <a:pt x="4910" y="3277"/>
                    <a:pt x="4910" y="2102"/>
                  </a:cubicBezTo>
                  <a:cubicBezTo>
                    <a:pt x="4910" y="1963"/>
                    <a:pt x="4784" y="1840"/>
                    <a:pt x="4648" y="1840"/>
                  </a:cubicBezTo>
                  <a:lnTo>
                    <a:pt x="3054" y="1840"/>
                  </a:lnTo>
                  <a:lnTo>
                    <a:pt x="3054" y="263"/>
                  </a:lnTo>
                  <a:cubicBezTo>
                    <a:pt x="3054" y="111"/>
                    <a:pt x="2945" y="1"/>
                    <a:pt x="2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9"/>
            <p:cNvSpPr/>
            <p:nvPr/>
          </p:nvSpPr>
          <p:spPr>
            <a:xfrm>
              <a:off x="4977750" y="2852175"/>
              <a:ext cx="84025" cy="39850"/>
            </a:xfrm>
            <a:custGeom>
              <a:rect b="b" l="l" r="r" t="t"/>
              <a:pathLst>
                <a:path extrusionOk="0" h="1594" w="3361">
                  <a:moveTo>
                    <a:pt x="2836" y="528"/>
                  </a:moveTo>
                  <a:lnTo>
                    <a:pt x="2836" y="1052"/>
                  </a:lnTo>
                  <a:lnTo>
                    <a:pt x="525" y="1052"/>
                  </a:lnTo>
                  <a:lnTo>
                    <a:pt x="525" y="528"/>
                  </a:lnTo>
                  <a:close/>
                  <a:moveTo>
                    <a:pt x="263" y="0"/>
                  </a:moveTo>
                  <a:cubicBezTo>
                    <a:pt x="110" y="0"/>
                    <a:pt x="1" y="113"/>
                    <a:pt x="1" y="266"/>
                  </a:cubicBezTo>
                  <a:lnTo>
                    <a:pt x="1" y="1328"/>
                  </a:lnTo>
                  <a:cubicBezTo>
                    <a:pt x="1" y="1467"/>
                    <a:pt x="110" y="1593"/>
                    <a:pt x="263" y="1593"/>
                  </a:cubicBezTo>
                  <a:lnTo>
                    <a:pt x="3098" y="1593"/>
                  </a:lnTo>
                  <a:cubicBezTo>
                    <a:pt x="3238" y="1593"/>
                    <a:pt x="3360" y="1467"/>
                    <a:pt x="3360" y="1328"/>
                  </a:cubicBezTo>
                  <a:lnTo>
                    <a:pt x="3360" y="266"/>
                  </a:lnTo>
                  <a:cubicBezTo>
                    <a:pt x="3360" y="113"/>
                    <a:pt x="3238" y="0"/>
                    <a:pt x="3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9"/>
            <p:cNvSpPr/>
            <p:nvPr/>
          </p:nvSpPr>
          <p:spPr>
            <a:xfrm>
              <a:off x="4975350" y="2821050"/>
              <a:ext cx="88175" cy="13225"/>
            </a:xfrm>
            <a:custGeom>
              <a:rect b="b" l="l" r="r" t="t"/>
              <a:pathLst>
                <a:path extrusionOk="0" h="529" w="3527">
                  <a:moveTo>
                    <a:pt x="346" y="0"/>
                  </a:moveTo>
                  <a:cubicBezTo>
                    <a:pt x="1" y="17"/>
                    <a:pt x="1" y="515"/>
                    <a:pt x="346" y="528"/>
                  </a:cubicBezTo>
                  <a:lnTo>
                    <a:pt x="3181" y="528"/>
                  </a:lnTo>
                  <a:cubicBezTo>
                    <a:pt x="3526" y="515"/>
                    <a:pt x="3526" y="17"/>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9"/>
            <p:cNvSpPr/>
            <p:nvPr/>
          </p:nvSpPr>
          <p:spPr>
            <a:xfrm>
              <a:off x="4975350" y="2790675"/>
              <a:ext cx="88175" cy="13125"/>
            </a:xfrm>
            <a:custGeom>
              <a:rect b="b" l="l" r="r" t="t"/>
              <a:pathLst>
                <a:path extrusionOk="0" h="525" w="3527">
                  <a:moveTo>
                    <a:pt x="346" y="0"/>
                  </a:moveTo>
                  <a:cubicBezTo>
                    <a:pt x="1" y="14"/>
                    <a:pt x="1" y="511"/>
                    <a:pt x="346" y="525"/>
                  </a:cubicBezTo>
                  <a:lnTo>
                    <a:pt x="3181" y="525"/>
                  </a:lnTo>
                  <a:cubicBezTo>
                    <a:pt x="3526" y="511"/>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9"/>
            <p:cNvSpPr/>
            <p:nvPr/>
          </p:nvSpPr>
          <p:spPr>
            <a:xfrm>
              <a:off x="4975350" y="2759550"/>
              <a:ext cx="88175" cy="13125"/>
            </a:xfrm>
            <a:custGeom>
              <a:rect b="b" l="l" r="r" t="t"/>
              <a:pathLst>
                <a:path extrusionOk="0" h="525" w="3527">
                  <a:moveTo>
                    <a:pt x="346" y="0"/>
                  </a:moveTo>
                  <a:cubicBezTo>
                    <a:pt x="1" y="14"/>
                    <a:pt x="1" y="512"/>
                    <a:pt x="346" y="525"/>
                  </a:cubicBezTo>
                  <a:lnTo>
                    <a:pt x="3181" y="525"/>
                  </a:lnTo>
                  <a:cubicBezTo>
                    <a:pt x="3526" y="512"/>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69"/>
          <p:cNvSpPr/>
          <p:nvPr/>
        </p:nvSpPr>
        <p:spPr>
          <a:xfrm>
            <a:off x="954162" y="3342713"/>
            <a:ext cx="301950" cy="338875"/>
          </a:xfrm>
          <a:custGeom>
            <a:rect b="b" l="l" r="r" t="t"/>
            <a:pathLst>
              <a:path extrusionOk="0" h="13555" w="12078">
                <a:moveTo>
                  <a:pt x="7679" y="525"/>
                </a:moveTo>
                <a:cubicBezTo>
                  <a:pt x="7815" y="525"/>
                  <a:pt x="7941" y="651"/>
                  <a:pt x="7941" y="787"/>
                </a:cubicBezTo>
                <a:lnTo>
                  <a:pt x="7941" y="1050"/>
                </a:lnTo>
                <a:lnTo>
                  <a:pt x="5823" y="1050"/>
                </a:lnTo>
                <a:cubicBezTo>
                  <a:pt x="5671" y="1050"/>
                  <a:pt x="5561" y="1176"/>
                  <a:pt x="5561" y="1328"/>
                </a:cubicBezTo>
                <a:cubicBezTo>
                  <a:pt x="5561" y="1465"/>
                  <a:pt x="5438" y="1591"/>
                  <a:pt x="5299" y="1591"/>
                </a:cubicBezTo>
                <a:lnTo>
                  <a:pt x="3168" y="1591"/>
                </a:lnTo>
                <a:cubicBezTo>
                  <a:pt x="3032" y="1591"/>
                  <a:pt x="2906" y="1465"/>
                  <a:pt x="2906" y="1315"/>
                </a:cubicBezTo>
                <a:cubicBezTo>
                  <a:pt x="2906" y="1176"/>
                  <a:pt x="2796" y="1050"/>
                  <a:pt x="2643" y="1050"/>
                </a:cubicBezTo>
                <a:lnTo>
                  <a:pt x="525" y="1050"/>
                </a:lnTo>
                <a:lnTo>
                  <a:pt x="525" y="787"/>
                </a:lnTo>
                <a:cubicBezTo>
                  <a:pt x="525" y="651"/>
                  <a:pt x="638" y="525"/>
                  <a:pt x="791" y="525"/>
                </a:cubicBezTo>
                <a:close/>
                <a:moveTo>
                  <a:pt x="8204" y="5063"/>
                </a:moveTo>
                <a:cubicBezTo>
                  <a:pt x="8426" y="5063"/>
                  <a:pt x="8605" y="5229"/>
                  <a:pt x="8605" y="5448"/>
                </a:cubicBezTo>
                <a:cubicBezTo>
                  <a:pt x="8605" y="5671"/>
                  <a:pt x="8426" y="5850"/>
                  <a:pt x="8204" y="5850"/>
                </a:cubicBezTo>
                <a:cubicBezTo>
                  <a:pt x="7679" y="5836"/>
                  <a:pt x="7679" y="5076"/>
                  <a:pt x="8204" y="5063"/>
                </a:cubicBezTo>
                <a:close/>
                <a:moveTo>
                  <a:pt x="2906" y="6112"/>
                </a:moveTo>
                <a:cubicBezTo>
                  <a:pt x="3128" y="6112"/>
                  <a:pt x="3307" y="6295"/>
                  <a:pt x="3307" y="6514"/>
                </a:cubicBezTo>
                <a:cubicBezTo>
                  <a:pt x="3294" y="6778"/>
                  <a:pt x="3101" y="6910"/>
                  <a:pt x="2907" y="6910"/>
                </a:cubicBezTo>
                <a:cubicBezTo>
                  <a:pt x="2713" y="6910"/>
                  <a:pt x="2519" y="6778"/>
                  <a:pt x="2504" y="6514"/>
                </a:cubicBezTo>
                <a:cubicBezTo>
                  <a:pt x="2504" y="6295"/>
                  <a:pt x="2683" y="6112"/>
                  <a:pt x="2906" y="6112"/>
                </a:cubicBezTo>
                <a:close/>
                <a:moveTo>
                  <a:pt x="5299" y="3443"/>
                </a:moveTo>
                <a:lnTo>
                  <a:pt x="5299" y="7221"/>
                </a:lnTo>
                <a:cubicBezTo>
                  <a:pt x="5160" y="7261"/>
                  <a:pt x="5037" y="7330"/>
                  <a:pt x="4940" y="7413"/>
                </a:cubicBezTo>
                <a:lnTo>
                  <a:pt x="3805" y="6749"/>
                </a:lnTo>
                <a:cubicBezTo>
                  <a:pt x="3945" y="6265"/>
                  <a:pt x="3639" y="5753"/>
                  <a:pt x="3168" y="5631"/>
                </a:cubicBezTo>
                <a:lnTo>
                  <a:pt x="3168" y="3443"/>
                </a:lnTo>
                <a:close/>
                <a:moveTo>
                  <a:pt x="5555" y="7710"/>
                </a:moveTo>
                <a:cubicBezTo>
                  <a:pt x="5749" y="7710"/>
                  <a:pt x="5943" y="7842"/>
                  <a:pt x="5950" y="8104"/>
                </a:cubicBezTo>
                <a:cubicBezTo>
                  <a:pt x="5950" y="8326"/>
                  <a:pt x="5784" y="8505"/>
                  <a:pt x="5561" y="8505"/>
                </a:cubicBezTo>
                <a:cubicBezTo>
                  <a:pt x="5339" y="8505"/>
                  <a:pt x="5160" y="8326"/>
                  <a:pt x="5160" y="8104"/>
                </a:cubicBezTo>
                <a:cubicBezTo>
                  <a:pt x="5166" y="7842"/>
                  <a:pt x="5360" y="7710"/>
                  <a:pt x="5555" y="7710"/>
                </a:cubicBezTo>
                <a:close/>
                <a:moveTo>
                  <a:pt x="10851" y="7710"/>
                </a:moveTo>
                <a:cubicBezTo>
                  <a:pt x="11045" y="7710"/>
                  <a:pt x="11239" y="7842"/>
                  <a:pt x="11248" y="8104"/>
                </a:cubicBezTo>
                <a:cubicBezTo>
                  <a:pt x="11248" y="8326"/>
                  <a:pt x="11082" y="8505"/>
                  <a:pt x="10859" y="8505"/>
                </a:cubicBezTo>
                <a:cubicBezTo>
                  <a:pt x="10637" y="8505"/>
                  <a:pt x="10458" y="8326"/>
                  <a:pt x="10458" y="8104"/>
                </a:cubicBezTo>
                <a:cubicBezTo>
                  <a:pt x="10464" y="7842"/>
                  <a:pt x="10658" y="7710"/>
                  <a:pt x="10851" y="7710"/>
                </a:cubicBezTo>
                <a:close/>
                <a:moveTo>
                  <a:pt x="3530" y="7191"/>
                </a:moveTo>
                <a:lnTo>
                  <a:pt x="4662" y="7871"/>
                </a:lnTo>
                <a:cubicBezTo>
                  <a:pt x="4525" y="8353"/>
                  <a:pt x="4828" y="8867"/>
                  <a:pt x="5299" y="8990"/>
                </a:cubicBezTo>
                <a:lnTo>
                  <a:pt x="5299" y="10650"/>
                </a:lnTo>
                <a:lnTo>
                  <a:pt x="3168" y="10650"/>
                </a:lnTo>
                <a:lnTo>
                  <a:pt x="3168" y="7400"/>
                </a:lnTo>
                <a:cubicBezTo>
                  <a:pt x="3307" y="7357"/>
                  <a:pt x="3430" y="7290"/>
                  <a:pt x="3530" y="7191"/>
                </a:cubicBezTo>
                <a:close/>
                <a:moveTo>
                  <a:pt x="7941" y="1591"/>
                </a:moveTo>
                <a:lnTo>
                  <a:pt x="7941" y="4565"/>
                </a:lnTo>
                <a:cubicBezTo>
                  <a:pt x="7400" y="4718"/>
                  <a:pt x="7111" y="5395"/>
                  <a:pt x="7387" y="5893"/>
                </a:cubicBezTo>
                <a:lnTo>
                  <a:pt x="6003" y="7290"/>
                </a:lnTo>
                <a:cubicBezTo>
                  <a:pt x="5950" y="7261"/>
                  <a:pt x="5880" y="7234"/>
                  <a:pt x="5823" y="7221"/>
                </a:cubicBezTo>
                <a:lnTo>
                  <a:pt x="5823" y="3181"/>
                </a:lnTo>
                <a:cubicBezTo>
                  <a:pt x="5823" y="3028"/>
                  <a:pt x="5701" y="2905"/>
                  <a:pt x="5561" y="2905"/>
                </a:cubicBezTo>
                <a:lnTo>
                  <a:pt x="2906" y="2905"/>
                </a:lnTo>
                <a:cubicBezTo>
                  <a:pt x="2766" y="2905"/>
                  <a:pt x="2643" y="3028"/>
                  <a:pt x="2643" y="3181"/>
                </a:cubicBezTo>
                <a:lnTo>
                  <a:pt x="2643" y="5631"/>
                </a:lnTo>
                <a:cubicBezTo>
                  <a:pt x="1770" y="5893"/>
                  <a:pt x="1770" y="7138"/>
                  <a:pt x="2643" y="7400"/>
                </a:cubicBezTo>
                <a:lnTo>
                  <a:pt x="2643" y="10650"/>
                </a:lnTo>
                <a:lnTo>
                  <a:pt x="1853" y="10650"/>
                </a:lnTo>
                <a:cubicBezTo>
                  <a:pt x="1730" y="10650"/>
                  <a:pt x="1604" y="10733"/>
                  <a:pt x="1591" y="10872"/>
                </a:cubicBezTo>
                <a:cubicBezTo>
                  <a:pt x="1564" y="11038"/>
                  <a:pt x="1687" y="11174"/>
                  <a:pt x="1853" y="11174"/>
                </a:cubicBezTo>
                <a:lnTo>
                  <a:pt x="6614" y="11174"/>
                </a:lnTo>
                <a:cubicBezTo>
                  <a:pt x="6736" y="11174"/>
                  <a:pt x="6862" y="11078"/>
                  <a:pt x="6876" y="10955"/>
                </a:cubicBezTo>
                <a:cubicBezTo>
                  <a:pt x="6902" y="10789"/>
                  <a:pt x="6779" y="10650"/>
                  <a:pt x="6614" y="10650"/>
                </a:cubicBezTo>
                <a:lnTo>
                  <a:pt x="5823" y="10650"/>
                </a:lnTo>
                <a:lnTo>
                  <a:pt x="5823" y="8990"/>
                </a:lnTo>
                <a:cubicBezTo>
                  <a:pt x="6365" y="8837"/>
                  <a:pt x="6653" y="8160"/>
                  <a:pt x="6378" y="7662"/>
                </a:cubicBezTo>
                <a:lnTo>
                  <a:pt x="7762" y="6265"/>
                </a:lnTo>
                <a:cubicBezTo>
                  <a:pt x="7815" y="6295"/>
                  <a:pt x="7885" y="6321"/>
                  <a:pt x="7941" y="6348"/>
                </a:cubicBezTo>
                <a:lnTo>
                  <a:pt x="7941" y="11964"/>
                </a:lnTo>
                <a:lnTo>
                  <a:pt x="525" y="11964"/>
                </a:lnTo>
                <a:lnTo>
                  <a:pt x="525" y="1591"/>
                </a:lnTo>
                <a:lnTo>
                  <a:pt x="2421" y="1591"/>
                </a:lnTo>
                <a:cubicBezTo>
                  <a:pt x="2534" y="1896"/>
                  <a:pt x="2823" y="2115"/>
                  <a:pt x="3168" y="2115"/>
                </a:cubicBezTo>
                <a:lnTo>
                  <a:pt x="5299" y="2115"/>
                </a:lnTo>
                <a:cubicBezTo>
                  <a:pt x="5644" y="2115"/>
                  <a:pt x="5936" y="1896"/>
                  <a:pt x="6046" y="1591"/>
                </a:cubicBezTo>
                <a:close/>
                <a:moveTo>
                  <a:pt x="7941" y="12502"/>
                </a:moveTo>
                <a:lnTo>
                  <a:pt x="7941" y="12768"/>
                </a:lnTo>
                <a:cubicBezTo>
                  <a:pt x="7941" y="12904"/>
                  <a:pt x="7815" y="13030"/>
                  <a:pt x="7679" y="13030"/>
                </a:cubicBezTo>
                <a:lnTo>
                  <a:pt x="791" y="13030"/>
                </a:lnTo>
                <a:cubicBezTo>
                  <a:pt x="638" y="13030"/>
                  <a:pt x="525" y="12904"/>
                  <a:pt x="525" y="12768"/>
                </a:cubicBezTo>
                <a:lnTo>
                  <a:pt x="525" y="12502"/>
                </a:lnTo>
                <a:close/>
                <a:moveTo>
                  <a:pt x="791" y="1"/>
                </a:moveTo>
                <a:cubicBezTo>
                  <a:pt x="346" y="1"/>
                  <a:pt x="1" y="359"/>
                  <a:pt x="1" y="787"/>
                </a:cubicBezTo>
                <a:lnTo>
                  <a:pt x="1" y="12768"/>
                </a:lnTo>
                <a:cubicBezTo>
                  <a:pt x="1" y="13209"/>
                  <a:pt x="346" y="13555"/>
                  <a:pt x="791" y="13555"/>
                </a:cubicBezTo>
                <a:lnTo>
                  <a:pt x="7679" y="13555"/>
                </a:lnTo>
                <a:cubicBezTo>
                  <a:pt x="8121" y="13555"/>
                  <a:pt x="8466" y="13209"/>
                  <a:pt x="8466" y="12768"/>
                </a:cubicBezTo>
                <a:lnTo>
                  <a:pt x="8466" y="6348"/>
                </a:lnTo>
                <a:cubicBezTo>
                  <a:pt x="8536" y="6321"/>
                  <a:pt x="8592" y="6295"/>
                  <a:pt x="8645" y="6265"/>
                </a:cubicBezTo>
                <a:lnTo>
                  <a:pt x="10043" y="7662"/>
                </a:lnTo>
                <a:cubicBezTo>
                  <a:pt x="9700" y="8252"/>
                  <a:pt x="10161" y="9033"/>
                  <a:pt x="10842" y="9033"/>
                </a:cubicBezTo>
                <a:cubicBezTo>
                  <a:pt x="10848" y="9033"/>
                  <a:pt x="10854" y="9033"/>
                  <a:pt x="10859" y="9033"/>
                </a:cubicBezTo>
                <a:cubicBezTo>
                  <a:pt x="12078" y="8977"/>
                  <a:pt x="12078" y="7221"/>
                  <a:pt x="10859" y="7178"/>
                </a:cubicBezTo>
                <a:cubicBezTo>
                  <a:pt x="10693" y="7178"/>
                  <a:pt x="10541" y="7221"/>
                  <a:pt x="10418" y="7290"/>
                </a:cubicBezTo>
                <a:lnTo>
                  <a:pt x="9020" y="5893"/>
                </a:lnTo>
                <a:cubicBezTo>
                  <a:pt x="9309" y="5395"/>
                  <a:pt x="9020" y="4718"/>
                  <a:pt x="8466" y="4565"/>
                </a:cubicBezTo>
                <a:lnTo>
                  <a:pt x="8466" y="787"/>
                </a:lnTo>
                <a:cubicBezTo>
                  <a:pt x="8466" y="359"/>
                  <a:pt x="8121" y="1"/>
                  <a:pt x="7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9"/>
          <p:cNvSpPr txBox="1"/>
          <p:nvPr/>
        </p:nvSpPr>
        <p:spPr>
          <a:xfrm>
            <a:off x="6293725" y="1974875"/>
            <a:ext cx="1768800" cy="14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latin typeface="Playfair Display"/>
                <a:ea typeface="Playfair Display"/>
                <a:cs typeface="Playfair Display"/>
                <a:sym typeface="Playfair Display"/>
              </a:rPr>
              <a:t>After Cleaning (for modeling)</a:t>
            </a:r>
            <a:endParaRPr b="1" sz="1200">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SzPts val="1200"/>
              <a:buFont typeface="Playfair Display"/>
              <a:buChar char="●"/>
            </a:pPr>
            <a:r>
              <a:rPr b="1" lang="en" sz="1200">
                <a:latin typeface="Playfair Display"/>
                <a:ea typeface="Playfair Display"/>
                <a:cs typeface="Playfair Display"/>
                <a:sym typeface="Playfair Display"/>
              </a:rPr>
              <a:t>17,398 records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b="1" lang="en" sz="1200">
                <a:latin typeface="Playfair Display"/>
                <a:ea typeface="Playfair Display"/>
                <a:cs typeface="Playfair Display"/>
                <a:sym typeface="Playfair Display"/>
              </a:rPr>
              <a:t>27 columns</a:t>
            </a:r>
            <a:endParaRPr b="1" sz="1200">
              <a:latin typeface="Playfair Display"/>
              <a:ea typeface="Playfair Display"/>
              <a:cs typeface="Playfair Display"/>
              <a:sym typeface="Playfair Display"/>
            </a:endParaRPr>
          </a:p>
          <a:p>
            <a:pPr indent="0" lvl="0" marL="0" rtl="0" algn="l">
              <a:spcBef>
                <a:spcPts val="120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Has Been Done Before?</a:t>
            </a:r>
            <a:endParaRPr/>
          </a:p>
        </p:txBody>
      </p:sp>
      <p:sp>
        <p:nvSpPr>
          <p:cNvPr id="1690" name="Google Shape;1690;p70"/>
          <p:cNvSpPr txBox="1"/>
          <p:nvPr>
            <p:ph idx="1" type="subTitle"/>
          </p:nvPr>
        </p:nvSpPr>
        <p:spPr>
          <a:xfrm>
            <a:off x="4860428" y="1234959"/>
            <a:ext cx="3288600" cy="33930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Common Limitations</a:t>
            </a:r>
            <a:r>
              <a:rPr lang="en" sz="1100">
                <a:solidFill>
                  <a:srgbClr val="000000"/>
                </a:solidFill>
                <a:latin typeface="Playfair Display"/>
                <a:ea typeface="Playfair Display"/>
                <a:cs typeface="Playfair Display"/>
                <a:sym typeface="Playfair Display"/>
              </a:rPr>
              <a:t>:</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Heavy reliance on </a:t>
            </a:r>
            <a:r>
              <a:rPr b="1" lang="en" sz="1100">
                <a:solidFill>
                  <a:srgbClr val="000000"/>
                </a:solidFill>
                <a:latin typeface="Playfair Display"/>
                <a:ea typeface="Playfair Display"/>
                <a:cs typeface="Playfair Display"/>
                <a:sym typeface="Playfair Display"/>
              </a:rPr>
              <a:t>self-reported</a:t>
            </a:r>
            <a:r>
              <a:rPr lang="en" sz="1100">
                <a:solidFill>
                  <a:srgbClr val="000000"/>
                </a:solidFill>
                <a:latin typeface="Playfair Display"/>
                <a:ea typeface="Playfair Display"/>
                <a:cs typeface="Playfair Display"/>
                <a:sym typeface="Playfair Display"/>
              </a:rPr>
              <a:t> data, often international and inconsistent.</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Most work is </a:t>
            </a:r>
            <a:r>
              <a:rPr b="1" lang="en" sz="1100">
                <a:solidFill>
                  <a:srgbClr val="000000"/>
                </a:solidFill>
                <a:latin typeface="Playfair Display"/>
                <a:ea typeface="Playfair Display"/>
                <a:cs typeface="Playfair Display"/>
                <a:sym typeface="Playfair Display"/>
              </a:rPr>
              <a:t>descriptive</a:t>
            </a:r>
            <a:r>
              <a:rPr lang="en" sz="1100">
                <a:solidFill>
                  <a:srgbClr val="000000"/>
                </a:solidFill>
                <a:latin typeface="Playfair Display"/>
                <a:ea typeface="Playfair Display"/>
                <a:cs typeface="Playfair Display"/>
                <a:sym typeface="Playfair Display"/>
              </a:rPr>
              <a:t>, lacking predictive or inferential modeling.</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Limited integration of </a:t>
            </a:r>
            <a:r>
              <a:rPr b="1" lang="en" sz="1100">
                <a:solidFill>
                  <a:srgbClr val="000000"/>
                </a:solidFill>
                <a:latin typeface="Playfair Display"/>
                <a:ea typeface="Playfair Display"/>
                <a:cs typeface="Playfair Display"/>
                <a:sym typeface="Playfair Display"/>
              </a:rPr>
              <a:t>structured public datasets</a:t>
            </a:r>
            <a:r>
              <a:rPr lang="en" sz="1100">
                <a:solidFill>
                  <a:srgbClr val="000000"/>
                </a:solidFill>
                <a:latin typeface="Playfair Display"/>
                <a:ea typeface="Playfair Display"/>
                <a:cs typeface="Playfair Display"/>
                <a:sym typeface="Playfair Display"/>
              </a:rPr>
              <a:t> like BLS OEWS.</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Often uses proprietary, non-generalizable standards</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691" name="Google Shape;1691;p70"/>
          <p:cNvSpPr txBox="1"/>
          <p:nvPr>
            <p:ph idx="2" type="subTitle"/>
          </p:nvPr>
        </p:nvSpPr>
        <p:spPr>
          <a:xfrm>
            <a:off x="1207975" y="1234959"/>
            <a:ext cx="3288600" cy="314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Existing Approaches</a:t>
            </a:r>
            <a:r>
              <a:rPr lang="en" sz="1100">
                <a:solidFill>
                  <a:srgbClr val="000000"/>
                </a:solidFill>
                <a:latin typeface="Playfair Display"/>
                <a:ea typeface="Playfair Display"/>
                <a:cs typeface="Playfair Display"/>
                <a:sym typeface="Playfair Display"/>
              </a:rPr>
              <a:t>:</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Stack Overflow Developer Survey</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Used in many community dashboards and salary comparison tools; primarily descriptive.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Glassdoor &amp; Levels.fyi Studies</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Self-reported data analyzed using simple regression or filtering by job title and location.</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BLS Reports</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Government publications often visualize wage distributions but lack predictive modeling.</a:t>
            </a:r>
            <a:endParaRPr sz="11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692" name="Google Shape;1692;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Playfair Display"/>
                <a:ea typeface="Playfair Display"/>
                <a:cs typeface="Playfair Display"/>
                <a:sym typeface="Playfair Display"/>
              </a:rPr>
              <a:t>‹#›</a:t>
            </a:fld>
            <a:endParaRPr>
              <a:latin typeface="Playfair Display"/>
              <a:ea typeface="Playfair Display"/>
              <a:cs typeface="Playfair Display"/>
              <a:sym typeface="Playfair Display"/>
            </a:endParaRPr>
          </a:p>
        </p:txBody>
      </p:sp>
      <p:grpSp>
        <p:nvGrpSpPr>
          <p:cNvPr id="1693" name="Google Shape;1693;p70"/>
          <p:cNvGrpSpPr/>
          <p:nvPr/>
        </p:nvGrpSpPr>
        <p:grpSpPr>
          <a:xfrm>
            <a:off x="830005" y="1234855"/>
            <a:ext cx="377949" cy="410133"/>
            <a:chOff x="3599700" y="1954475"/>
            <a:chExt cx="296175" cy="295400"/>
          </a:xfrm>
        </p:grpSpPr>
        <p:sp>
          <p:nvSpPr>
            <p:cNvPr id="1694" name="Google Shape;1694;p70"/>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0"/>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0"/>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70"/>
          <p:cNvGrpSpPr/>
          <p:nvPr/>
        </p:nvGrpSpPr>
        <p:grpSpPr>
          <a:xfrm>
            <a:off x="4861198" y="1234846"/>
            <a:ext cx="389217" cy="432047"/>
            <a:chOff x="-65129950" y="2646800"/>
            <a:chExt cx="311125" cy="317425"/>
          </a:xfrm>
        </p:grpSpPr>
        <p:sp>
          <p:nvSpPr>
            <p:cNvPr id="1698" name="Google Shape;1698;p70"/>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0"/>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layfair Display Black"/>
                <a:ea typeface="Playfair Display Black"/>
                <a:cs typeface="Playfair Display Black"/>
                <a:sym typeface="Playfair Display Black"/>
              </a:rPr>
              <a:t>Filling the Gaps: Our Distinctive Approach</a:t>
            </a:r>
            <a:endParaRPr>
              <a:latin typeface="Playfair Display Black"/>
              <a:ea typeface="Playfair Display Black"/>
              <a:cs typeface="Playfair Display Black"/>
              <a:sym typeface="Playfair Display Black"/>
            </a:endParaRPr>
          </a:p>
        </p:txBody>
      </p:sp>
      <p:sp>
        <p:nvSpPr>
          <p:cNvPr id="1705" name="Google Shape;170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6" name="Google Shape;1706;p71"/>
          <p:cNvSpPr txBox="1"/>
          <p:nvPr>
            <p:ph idx="1" type="subTitle"/>
          </p:nvPr>
        </p:nvSpPr>
        <p:spPr>
          <a:xfrm>
            <a:off x="945500" y="1584024"/>
            <a:ext cx="2326200" cy="245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Minimal use of structured, U.S. government labor datasets in machine learning</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Few predictive models using regional and occupational features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Lack of reproducibility in dashboards and survey-based tools</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707" name="Google Shape;1707;p71"/>
          <p:cNvSpPr txBox="1"/>
          <p:nvPr>
            <p:ph idx="2" type="subTitle"/>
          </p:nvPr>
        </p:nvSpPr>
        <p:spPr>
          <a:xfrm>
            <a:off x="3348925" y="1584025"/>
            <a:ext cx="2486700" cy="336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Public, reproducible data</a:t>
            </a:r>
            <a:r>
              <a:rPr lang="en">
                <a:solidFill>
                  <a:srgbClr val="000000"/>
                </a:solidFill>
                <a:latin typeface="Playfair Display"/>
                <a:ea typeface="Playfair Display"/>
                <a:cs typeface="Playfair Display"/>
                <a:sym typeface="Playfair Display"/>
              </a:rPr>
              <a:t>: Using the BLS OEWS dataset, which is standardized and verifiable</a:t>
            </a:r>
            <a:endParaRPr>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Predictive Modeling</a:t>
            </a:r>
            <a:r>
              <a:rPr lang="en">
                <a:solidFill>
                  <a:srgbClr val="000000"/>
                </a:solidFill>
                <a:latin typeface="Playfair Display"/>
                <a:ea typeface="Playfair Display"/>
                <a:cs typeface="Playfair Display"/>
                <a:sym typeface="Playfair Display"/>
              </a:rPr>
              <a:t>: Implementing regression to forecast salaries across occupations and regions</a:t>
            </a:r>
            <a:endParaRPr>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Feature Engineering</a:t>
            </a:r>
            <a:r>
              <a:rPr lang="en">
                <a:solidFill>
                  <a:srgbClr val="000000"/>
                </a:solidFill>
                <a:latin typeface="Playfair Display"/>
                <a:ea typeface="Playfair Display"/>
                <a:cs typeface="Playfair Display"/>
                <a:sym typeface="Playfair Display"/>
              </a:rPr>
              <a:t>: Incorporating geographic, occupational, and industry-level variables</a:t>
            </a:r>
            <a:br>
              <a:rPr lang="en">
                <a:solidFill>
                  <a:srgbClr val="000000"/>
                </a:solidFill>
                <a:latin typeface="Playfair Display"/>
                <a:ea typeface="Playfair Display"/>
                <a:cs typeface="Playfair Display"/>
                <a:sym typeface="Playfair Display"/>
              </a:rPr>
            </a:br>
            <a:r>
              <a:rPr b="1" lang="en">
                <a:solidFill>
                  <a:srgbClr val="000000"/>
                </a:solidFill>
                <a:latin typeface="Playfair Display"/>
                <a:ea typeface="Playfair Display"/>
                <a:cs typeface="Playfair Display"/>
                <a:sym typeface="Playfair Display"/>
              </a:rPr>
              <a:t>Transparent Workflow</a:t>
            </a:r>
            <a:r>
              <a:rPr lang="en">
                <a:solidFill>
                  <a:srgbClr val="000000"/>
                </a:solidFill>
                <a:latin typeface="Playfair Display"/>
                <a:ea typeface="Playfair Display"/>
                <a:cs typeface="Playfair Display"/>
                <a:sym typeface="Playfair Display"/>
              </a:rPr>
              <a:t>: Full pipeline documented and version-controlled on GitHub</a:t>
            </a:r>
            <a:endParaRPr>
              <a:solidFill>
                <a:srgbClr val="000000"/>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p:txBody>
      </p:sp>
      <p:sp>
        <p:nvSpPr>
          <p:cNvPr id="1708" name="Google Shape;1708;p71"/>
          <p:cNvSpPr txBox="1"/>
          <p:nvPr>
            <p:ph idx="3" type="subTitle"/>
          </p:nvPr>
        </p:nvSpPr>
        <p:spPr>
          <a:xfrm>
            <a:off x="5752375" y="1584025"/>
            <a:ext cx="2450400" cy="138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Clustering occupations and regions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Cross-validating insights with the Stack Overflow Developer Survey (2024)</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709" name="Google Shape;1709;p71"/>
          <p:cNvSpPr txBox="1"/>
          <p:nvPr>
            <p:ph idx="4" type="subTitle"/>
          </p:nvPr>
        </p:nvSpPr>
        <p:spPr>
          <a:xfrm>
            <a:off x="945500"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Gaps in Prior Work</a:t>
            </a:r>
            <a:r>
              <a:rPr lang="en" sz="1400">
                <a:solidFill>
                  <a:srgbClr val="000000"/>
                </a:solidFill>
                <a:latin typeface="Playfair Display"/>
                <a:ea typeface="Playfair Display"/>
                <a:cs typeface="Playfair Display"/>
                <a:sym typeface="Playfair Display"/>
              </a:rPr>
              <a:t>:</a:t>
            </a:r>
            <a:endParaRPr sz="2300">
              <a:latin typeface="Playfair Display ExtraBold"/>
              <a:ea typeface="Playfair Display ExtraBold"/>
              <a:cs typeface="Playfair Display ExtraBold"/>
              <a:sym typeface="Playfair Display ExtraBold"/>
            </a:endParaRPr>
          </a:p>
        </p:txBody>
      </p:sp>
      <p:sp>
        <p:nvSpPr>
          <p:cNvPr id="1710" name="Google Shape;1710;p71"/>
          <p:cNvSpPr txBox="1"/>
          <p:nvPr>
            <p:ph idx="5" type="subTitle"/>
          </p:nvPr>
        </p:nvSpPr>
        <p:spPr>
          <a:xfrm>
            <a:off x="3348938"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Our Contribution</a:t>
            </a:r>
            <a:r>
              <a:rPr lang="en" sz="1400">
                <a:solidFill>
                  <a:srgbClr val="000000"/>
                </a:solidFill>
                <a:latin typeface="Playfair Display"/>
                <a:ea typeface="Playfair Display"/>
                <a:cs typeface="Playfair Display"/>
                <a:sym typeface="Playfair Display"/>
              </a:rPr>
              <a:t>:</a:t>
            </a:r>
            <a:endParaRPr sz="1400">
              <a:latin typeface="Playfair Display ExtraBold"/>
              <a:ea typeface="Playfair Display ExtraBold"/>
              <a:cs typeface="Playfair Display ExtraBold"/>
              <a:sym typeface="Playfair Display ExtraBold"/>
            </a:endParaRPr>
          </a:p>
        </p:txBody>
      </p:sp>
      <p:sp>
        <p:nvSpPr>
          <p:cNvPr id="1711" name="Google Shape;1711;p71"/>
          <p:cNvSpPr txBox="1"/>
          <p:nvPr>
            <p:ph idx="6" type="subTitle"/>
          </p:nvPr>
        </p:nvSpPr>
        <p:spPr>
          <a:xfrm>
            <a:off x="5752377"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Optional Extensions</a:t>
            </a:r>
            <a:r>
              <a:rPr lang="en" sz="1400">
                <a:solidFill>
                  <a:srgbClr val="000000"/>
                </a:solidFill>
                <a:latin typeface="Playfair Display"/>
                <a:ea typeface="Playfair Display"/>
                <a:cs typeface="Playfair Display"/>
                <a:sym typeface="Playfair Display"/>
              </a:rPr>
              <a:t>:</a:t>
            </a:r>
            <a:endParaRPr sz="1400">
              <a:latin typeface="Playfair Display ExtraBold"/>
              <a:ea typeface="Playfair Display ExtraBold"/>
              <a:cs typeface="Playfair Display ExtraBold"/>
              <a:sym typeface="Playfair Display ExtraBold"/>
            </a:endParaRPr>
          </a:p>
        </p:txBody>
      </p:sp>
      <p:grpSp>
        <p:nvGrpSpPr>
          <p:cNvPr id="1712" name="Google Shape;1712;p71"/>
          <p:cNvGrpSpPr/>
          <p:nvPr/>
        </p:nvGrpSpPr>
        <p:grpSpPr>
          <a:xfrm>
            <a:off x="6425557" y="3054817"/>
            <a:ext cx="1104030" cy="1019080"/>
            <a:chOff x="-50523475" y="2316000"/>
            <a:chExt cx="299325" cy="300100"/>
          </a:xfrm>
        </p:grpSpPr>
        <p:sp>
          <p:nvSpPr>
            <p:cNvPr id="1713" name="Google Shape;1713;p71"/>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1"/>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71"/>
          <p:cNvGrpSpPr/>
          <p:nvPr/>
        </p:nvGrpSpPr>
        <p:grpSpPr>
          <a:xfrm>
            <a:off x="1800358" y="3853813"/>
            <a:ext cx="890071" cy="770599"/>
            <a:chOff x="-65131525" y="2281350"/>
            <a:chExt cx="316650" cy="316650"/>
          </a:xfrm>
        </p:grpSpPr>
        <p:sp>
          <p:nvSpPr>
            <p:cNvPr id="1716" name="Google Shape;1716;p71"/>
            <p:cNvSpPr/>
            <p:nvPr/>
          </p:nvSpPr>
          <p:spPr>
            <a:xfrm>
              <a:off x="-65131525" y="2322300"/>
              <a:ext cx="275675" cy="275700"/>
            </a:xfrm>
            <a:custGeom>
              <a:rect b="b" l="l" r="r" t="t"/>
              <a:pathLst>
                <a:path extrusionOk="0" h="11028" w="11027">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1"/>
            <p:cNvSpPr/>
            <p:nvPr/>
          </p:nvSpPr>
          <p:spPr>
            <a:xfrm>
              <a:off x="-64963775" y="2281350"/>
              <a:ext cx="148900" cy="148875"/>
            </a:xfrm>
            <a:custGeom>
              <a:rect b="b" l="l" r="r" t="t"/>
              <a:pathLst>
                <a:path extrusionOk="0" h="5955" w="5956">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3" name="Google Shape;1723;p72"/>
          <p:cNvSpPr txBox="1"/>
          <p:nvPr/>
        </p:nvSpPr>
        <p:spPr>
          <a:xfrm>
            <a:off x="1578700" y="733350"/>
            <a:ext cx="60705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1724" name="Google Shape;1724;p72"/>
          <p:cNvSpPr txBox="1"/>
          <p:nvPr/>
        </p:nvSpPr>
        <p:spPr>
          <a:xfrm>
            <a:off x="1599100" y="580550"/>
            <a:ext cx="6029700" cy="78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oppins"/>
                <a:ea typeface="Poppins"/>
                <a:cs typeface="Poppins"/>
                <a:sym typeface="Poppins"/>
              </a:rPr>
              <a:t> EDA Refresher: Key Findings Driving Model Design</a:t>
            </a:r>
            <a:endParaRPr b="1" sz="1800">
              <a:solidFill>
                <a:schemeClr val="dk1"/>
              </a:solidFill>
              <a:latin typeface="Poppins"/>
              <a:ea typeface="Poppins"/>
              <a:cs typeface="Poppins"/>
              <a:sym typeface="Poppins"/>
            </a:endParaRPr>
          </a:p>
        </p:txBody>
      </p:sp>
      <p:sp>
        <p:nvSpPr>
          <p:cNvPr id="1725" name="Google Shape;1725;p72"/>
          <p:cNvSpPr txBox="1"/>
          <p:nvPr/>
        </p:nvSpPr>
        <p:spPr>
          <a:xfrm>
            <a:off x="672225" y="1227300"/>
            <a:ext cx="7974900" cy="33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latin typeface="Playfair Display"/>
                <a:ea typeface="Playfair Display"/>
                <a:cs typeface="Playfair Display"/>
                <a:sym typeface="Playfair Display"/>
              </a:rPr>
              <a:t>Key Insights:</a:t>
            </a:r>
            <a:endParaRPr b="1" sz="1300">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SzPts val="1100"/>
              <a:buChar char="❖"/>
            </a:pPr>
            <a:r>
              <a:rPr lang="en" sz="1100">
                <a:latin typeface="Playfair Display"/>
                <a:ea typeface="Playfair Display"/>
                <a:cs typeface="Playfair Display"/>
                <a:sym typeface="Playfair Display"/>
              </a:rPr>
              <a:t>Geographic Variation — States like California, Washington, and New York consistently show the highest median tech salaries.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Occupational Impact — Roles in software development, data science, and systems architecture top the pay scale; support and technician roles fall lower.</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Industry Influence — Certain NAICS industry sectors (e.g., information services, software publishing) show higher pay than government or educational sectors.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Employment Concentration — High-paying roles are clustered in urban metro areas with large tech hubs.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Feature Correlation — Strong linear relationship between </a:t>
            </a:r>
            <a:r>
              <a:rPr i="1" lang="en" sz="1100">
                <a:latin typeface="Playfair Display"/>
                <a:ea typeface="Playfair Display"/>
                <a:cs typeface="Playfair Display"/>
                <a:sym typeface="Playfair Display"/>
              </a:rPr>
              <a:t>A_MEAN</a:t>
            </a:r>
            <a:r>
              <a:rPr lang="en" sz="1100">
                <a:latin typeface="Playfair Display"/>
                <a:ea typeface="Playfair Display"/>
                <a:cs typeface="Playfair Display"/>
                <a:sym typeface="Playfair Display"/>
              </a:rPr>
              <a:t> and </a:t>
            </a:r>
            <a:r>
              <a:rPr i="1" lang="en" sz="1100">
                <a:latin typeface="Playfair Display"/>
                <a:ea typeface="Playfair Display"/>
                <a:cs typeface="Playfair Display"/>
                <a:sym typeface="Playfair Display"/>
              </a:rPr>
              <a:t>A_MEDIAN</a:t>
            </a:r>
            <a:r>
              <a:rPr lang="en" sz="1100">
                <a:latin typeface="Playfair Display"/>
                <a:ea typeface="Playfair Display"/>
                <a:cs typeface="Playfair Display"/>
                <a:sym typeface="Playfair Display"/>
              </a:rPr>
              <a:t> annual wages confirmed target reliability.</a:t>
            </a:r>
            <a:endParaRPr sz="1100">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100">
                <a:latin typeface="Playfair Display"/>
                <a:ea typeface="Playfair Display"/>
                <a:cs typeface="Playfair Display"/>
                <a:sym typeface="Playfair Display"/>
              </a:rPr>
              <a:t>Why It Matters for Modeling:</a:t>
            </a:r>
            <a:endParaRPr b="1" sz="1100">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SzPts val="1100"/>
              <a:buChar char="❖"/>
            </a:pPr>
            <a:r>
              <a:rPr lang="en" sz="1100">
                <a:latin typeface="Playfair Display"/>
                <a:ea typeface="Playfair Display"/>
                <a:cs typeface="Playfair Display"/>
                <a:sym typeface="Playfair Display"/>
              </a:rPr>
              <a:t>Validated inclusion of </a:t>
            </a:r>
            <a:r>
              <a:rPr b="1" lang="en" sz="1100">
                <a:latin typeface="Playfair Display"/>
                <a:ea typeface="Playfair Display"/>
                <a:cs typeface="Playfair Display"/>
                <a:sym typeface="Playfair Display"/>
              </a:rPr>
              <a:t>occupation</a:t>
            </a:r>
            <a:r>
              <a:rPr lang="en" sz="1100">
                <a:latin typeface="Playfair Display"/>
                <a:ea typeface="Playfair Display"/>
                <a:cs typeface="Playfair Display"/>
                <a:sym typeface="Playfair Display"/>
              </a:rPr>
              <a:t>, </a:t>
            </a:r>
            <a:r>
              <a:rPr b="1" lang="en" sz="1100">
                <a:latin typeface="Playfair Display"/>
                <a:ea typeface="Playfair Display"/>
                <a:cs typeface="Playfair Display"/>
                <a:sym typeface="Playfair Display"/>
              </a:rPr>
              <a:t>region</a:t>
            </a:r>
            <a:r>
              <a:rPr lang="en" sz="1100">
                <a:latin typeface="Playfair Display"/>
                <a:ea typeface="Playfair Display"/>
                <a:cs typeface="Playfair Display"/>
                <a:sym typeface="Playfair Display"/>
              </a:rPr>
              <a:t>, and </a:t>
            </a:r>
            <a:r>
              <a:rPr b="1" lang="en" sz="1100">
                <a:latin typeface="Playfair Display"/>
                <a:ea typeface="Playfair Display"/>
                <a:cs typeface="Playfair Display"/>
                <a:sym typeface="Playfair Display"/>
              </a:rPr>
              <a:t>industry</a:t>
            </a:r>
            <a:r>
              <a:rPr lang="en" sz="1100">
                <a:latin typeface="Playfair Display"/>
                <a:ea typeface="Playfair Display"/>
                <a:cs typeface="Playfair Display"/>
                <a:sym typeface="Playfair Display"/>
              </a:rPr>
              <a:t> as core predictive features.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Supported </a:t>
            </a:r>
            <a:r>
              <a:rPr b="1" lang="en" sz="1100">
                <a:latin typeface="Playfair Display"/>
                <a:ea typeface="Playfair Display"/>
                <a:cs typeface="Playfair Display"/>
                <a:sym typeface="Playfair Display"/>
              </a:rPr>
              <a:t>one-hot encoding</a:t>
            </a:r>
            <a:r>
              <a:rPr lang="en" sz="1100">
                <a:latin typeface="Playfair Display"/>
                <a:ea typeface="Playfair Display"/>
                <a:cs typeface="Playfair Display"/>
                <a:sym typeface="Playfair Display"/>
              </a:rPr>
              <a:t> of categorical variables.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lang="en" sz="1100">
                <a:latin typeface="Playfair Display"/>
                <a:ea typeface="Playfair Display"/>
                <a:cs typeface="Playfair Display"/>
                <a:sym typeface="Playfair Display"/>
              </a:rPr>
              <a:t>Justified </a:t>
            </a:r>
            <a:r>
              <a:rPr b="1" lang="en" sz="1100">
                <a:latin typeface="Playfair Display"/>
                <a:ea typeface="Playfair Display"/>
                <a:cs typeface="Playfair Display"/>
                <a:sym typeface="Playfair Display"/>
              </a:rPr>
              <a:t>non-linear modeling</a:t>
            </a:r>
            <a:r>
              <a:rPr lang="en" sz="1100">
                <a:latin typeface="Playfair Display"/>
                <a:ea typeface="Playfair Display"/>
                <a:cs typeface="Playfair Display"/>
                <a:sym typeface="Playfair Display"/>
              </a:rPr>
              <a:t> (Random Forest) due to complex geographic–occupational interactions.</a:t>
            </a:r>
            <a:br>
              <a:rPr lang="en" sz="1100"/>
            </a:br>
            <a:endParaRPr sz="1100"/>
          </a:p>
          <a:p>
            <a:pPr indent="0" lvl="0" marL="0" rtl="0" algn="l">
              <a:lnSpc>
                <a:spcPct val="115000"/>
              </a:lnSpc>
              <a:spcBef>
                <a:spcPts val="1200"/>
              </a:spcBef>
              <a:spcAft>
                <a:spcPts val="0"/>
              </a:spcAft>
              <a:buNone/>
            </a:pPr>
            <a:r>
              <a:t/>
            </a:r>
            <a:endParaRPr sz="1100">
              <a:latin typeface="Playfair Display"/>
              <a:ea typeface="Playfair Display"/>
              <a:cs typeface="Playfair Display"/>
              <a:sym typeface="Playfair Display"/>
            </a:endParaRPr>
          </a:p>
          <a:p>
            <a:pPr indent="0" lvl="0" marL="0" rtl="0" algn="l">
              <a:spcBef>
                <a:spcPts val="1200"/>
              </a:spcBef>
              <a:spcAft>
                <a:spcPts val="0"/>
              </a:spcAft>
              <a:buNone/>
            </a:pPr>
            <a:r>
              <a:t/>
            </a:r>
            <a:endParaRPr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7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400">
                <a:solidFill>
                  <a:srgbClr val="000000"/>
                </a:solidFill>
                <a:latin typeface="Poppins"/>
                <a:ea typeface="Poppins"/>
                <a:cs typeface="Poppins"/>
                <a:sym typeface="Poppins"/>
              </a:rPr>
              <a:t>Preparing the BLS OEWS Dataset for Modeling</a:t>
            </a:r>
            <a:endParaRPr sz="2200"/>
          </a:p>
        </p:txBody>
      </p:sp>
      <p:sp>
        <p:nvSpPr>
          <p:cNvPr id="1731" name="Google Shape;173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2" name="Google Shape;1732;p73"/>
          <p:cNvSpPr txBox="1"/>
          <p:nvPr/>
        </p:nvSpPr>
        <p:spPr>
          <a:xfrm>
            <a:off x="1038150" y="1170050"/>
            <a:ext cx="69444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Cleaning &amp; Filtering Steps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Loaded raw Excel file into a DataFrame using </a:t>
            </a:r>
            <a:r>
              <a:rPr lang="en" sz="1200">
                <a:solidFill>
                  <a:srgbClr val="188038"/>
                </a:solidFill>
                <a:latin typeface="Playfair Display"/>
                <a:ea typeface="Playfair Display"/>
                <a:cs typeface="Playfair Display"/>
                <a:sym typeface="Playfair Display"/>
              </a:rPr>
              <a:t>pandas</a:t>
            </a:r>
            <a:endParaRPr sz="1200">
              <a:solidFill>
                <a:srgbClr val="188038"/>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Dropped rows with suppressed or missing wage and employment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Filtered out:</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Summary/aggregate rows (e.g., “All Occupations”)</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Invalid or unknown area codes</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Records with placeholder or zero salary values</a:t>
            </a:r>
            <a:br>
              <a:rPr lang="en" sz="1200">
                <a:latin typeface="Playfair Display"/>
                <a:ea typeface="Playfair Display"/>
                <a:cs typeface="Playfair Display"/>
                <a:sym typeface="Playfair Display"/>
              </a:rPr>
            </a:br>
            <a:endParaRPr b="1" sz="13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Standard Occupational Classification (SOC) codes Group Filtering: </a:t>
            </a:r>
            <a:r>
              <a:rPr lang="en" sz="1200">
                <a:latin typeface="Playfair Display"/>
                <a:ea typeface="Playfair Display"/>
                <a:cs typeface="Playfair Display"/>
                <a:sym typeface="Playfair Display"/>
              </a:rPr>
              <a:t>We filtered only major occupation groups relevant to tech through federal code standards</a:t>
            </a:r>
            <a:br>
              <a:rPr lang="en" sz="1200">
                <a:latin typeface="Playfair Display"/>
                <a:ea typeface="Playfair Display"/>
                <a:cs typeface="Playfair Display"/>
                <a:sym typeface="Playfair Display"/>
              </a:rPr>
            </a:br>
            <a:r>
              <a:rPr lang="en" sz="1100">
                <a:latin typeface="Playfair Display"/>
                <a:ea typeface="Playfair Display"/>
                <a:cs typeface="Playfair Display"/>
                <a:sym typeface="Playfair Display"/>
              </a:rPr>
              <a:t>→ Example: </a:t>
            </a:r>
            <a:r>
              <a:rPr lang="en" sz="1100">
                <a:solidFill>
                  <a:srgbClr val="188038"/>
                </a:solidFill>
                <a:latin typeface="Playfair Display"/>
                <a:ea typeface="Playfair Display"/>
                <a:cs typeface="Playfair Display"/>
                <a:sym typeface="Playfair Display"/>
              </a:rPr>
              <a:t>15-xxxx</a:t>
            </a:r>
            <a:r>
              <a:rPr lang="en" sz="1100">
                <a:latin typeface="Playfair Display"/>
                <a:ea typeface="Playfair Display"/>
                <a:cs typeface="Playfair Display"/>
                <a:sym typeface="Playfair Display"/>
              </a:rPr>
              <a:t> = Computer and Mathematical Occupations</a:t>
            </a:r>
            <a:br>
              <a:rPr lang="en" sz="1100">
                <a:latin typeface="Playfair Display"/>
                <a:ea typeface="Playfair Display"/>
                <a:cs typeface="Playfair Display"/>
                <a:sym typeface="Playfair Display"/>
              </a:rPr>
            </a:b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Keyword Filtering: </a:t>
            </a:r>
            <a:r>
              <a:rPr lang="en" sz="1200">
                <a:latin typeface="Playfair Display"/>
                <a:ea typeface="Playfair Display"/>
                <a:cs typeface="Playfair Display"/>
                <a:sym typeface="Playfair Display"/>
              </a:rPr>
              <a:t>We further filtered job titles using tech-related keywords such as “developer,” “engineer,” “data,” “IT,” and “cyber.”</a:t>
            </a:r>
            <a:endParaRPr sz="1200">
              <a:latin typeface="Playfair Display"/>
              <a:ea typeface="Playfair Display"/>
              <a:cs typeface="Playfair Display"/>
              <a:sym typeface="Playfair Display"/>
            </a:endParaRPr>
          </a:p>
        </p:txBody>
      </p:sp>
      <p:grpSp>
        <p:nvGrpSpPr>
          <p:cNvPr id="1733" name="Google Shape;1733;p73"/>
          <p:cNvGrpSpPr/>
          <p:nvPr/>
        </p:nvGrpSpPr>
        <p:grpSpPr>
          <a:xfrm>
            <a:off x="6768919" y="1466438"/>
            <a:ext cx="1119322" cy="1058246"/>
            <a:chOff x="951975" y="315800"/>
            <a:chExt cx="5860325" cy="4933550"/>
          </a:xfrm>
        </p:grpSpPr>
        <p:sp>
          <p:nvSpPr>
            <p:cNvPr id="1734" name="Google Shape;1734;p73"/>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3"/>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3"/>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3"/>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9525">
              <a:solidFill>
                <a:srgbClr val="435D74"/>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3"/>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9525">
              <a:solidFill>
                <a:srgbClr val="869FB2"/>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3"/>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9525">
              <a:solidFill>
                <a:srgbClr val="BAC8D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3"/>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73"/>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