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aleway"/>
      <p:regular r:id="rId27"/>
      <p:bold r:id="rId28"/>
      <p:italic r:id="rId29"/>
      <p:boldItalic r:id="rId30"/>
    </p:embeddedFont>
    <p:embeddedFont>
      <p:font typeface="Playfair Display"/>
      <p:regular r:id="rId31"/>
      <p:bold r:id="rId32"/>
      <p:italic r:id="rId33"/>
      <p:boldItalic r:id="rId34"/>
    </p:embeddedFont>
    <p:embeddedFont>
      <p:font typeface="Poppins"/>
      <p:regular r:id="rId35"/>
      <p:bold r:id="rId36"/>
      <p:italic r:id="rId37"/>
      <p:boldItalic r:id="rId38"/>
    </p:embeddedFont>
    <p:embeddedFont>
      <p:font typeface="Poppins Black"/>
      <p:bold r:id="rId39"/>
      <p:boldItalic r:id="rId40"/>
    </p:embeddedFont>
    <p:embeddedFont>
      <p:font typeface="Poppins SemiBold"/>
      <p:regular r:id="rId41"/>
      <p:bold r:id="rId42"/>
      <p:italic r:id="rId43"/>
      <p:boldItalic r:id="rId44"/>
    </p:embeddedFont>
    <p:embeddedFont>
      <p:font typeface="Barlow"/>
      <p:regular r:id="rId45"/>
      <p:bold r:id="rId46"/>
      <p:italic r:id="rId47"/>
      <p:boldItalic r:id="rId48"/>
    </p:embeddedFont>
    <p:embeddedFont>
      <p:font typeface="Poppins ExtraBold"/>
      <p:bold r:id="rId49"/>
      <p:boldItalic r:id="rId50"/>
    </p:embeddedFont>
    <p:embeddedFont>
      <p:font typeface="Unbounded"/>
      <p:regular r:id="rId51"/>
      <p:bold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Black-boldItalic.fntdata"/><Relationship Id="rId42" Type="http://schemas.openxmlformats.org/officeDocument/2006/relationships/font" Target="fonts/PoppinsSemiBold-bold.fntdata"/><Relationship Id="rId41" Type="http://schemas.openxmlformats.org/officeDocument/2006/relationships/font" Target="fonts/PoppinsSemiBold-regular.fntdata"/><Relationship Id="rId44" Type="http://schemas.openxmlformats.org/officeDocument/2006/relationships/font" Target="fonts/PoppinsSemiBold-boldItalic.fntdata"/><Relationship Id="rId43" Type="http://schemas.openxmlformats.org/officeDocument/2006/relationships/font" Target="fonts/PoppinsSemiBold-italic.fntdata"/><Relationship Id="rId46" Type="http://schemas.openxmlformats.org/officeDocument/2006/relationships/font" Target="fonts/Barlow-bold.fntdata"/><Relationship Id="rId45" Type="http://schemas.openxmlformats.org/officeDocument/2006/relationships/font" Target="fonts/Barlow-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Barlow-boldItalic.fntdata"/><Relationship Id="rId47" Type="http://schemas.openxmlformats.org/officeDocument/2006/relationships/font" Target="fonts/Barlow-italic.fntdata"/><Relationship Id="rId49" Type="http://schemas.openxmlformats.org/officeDocument/2006/relationships/font" Target="fonts/PoppinsExtraBol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ayfairDisplay-regular.fntdata"/><Relationship Id="rId30" Type="http://schemas.openxmlformats.org/officeDocument/2006/relationships/font" Target="fonts/Raleway-boldItalic.fntdata"/><Relationship Id="rId33" Type="http://schemas.openxmlformats.org/officeDocument/2006/relationships/font" Target="fonts/PlayfairDisplay-italic.fntdata"/><Relationship Id="rId32" Type="http://schemas.openxmlformats.org/officeDocument/2006/relationships/font" Target="fonts/PlayfairDisplay-bold.fntdata"/><Relationship Id="rId35" Type="http://schemas.openxmlformats.org/officeDocument/2006/relationships/font" Target="fonts/Poppins-regular.fntdata"/><Relationship Id="rId34" Type="http://schemas.openxmlformats.org/officeDocument/2006/relationships/font" Target="fonts/PlayfairDisplay-boldItalic.fntdata"/><Relationship Id="rId37" Type="http://schemas.openxmlformats.org/officeDocument/2006/relationships/font" Target="fonts/Poppins-italic.fntdata"/><Relationship Id="rId36" Type="http://schemas.openxmlformats.org/officeDocument/2006/relationships/font" Target="fonts/Poppins-bold.fntdata"/><Relationship Id="rId39" Type="http://schemas.openxmlformats.org/officeDocument/2006/relationships/font" Target="fonts/PoppinsBlack-bold.fntdata"/><Relationship Id="rId38" Type="http://schemas.openxmlformats.org/officeDocument/2006/relationships/font" Target="fonts/Poppins-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bold.fntdata"/><Relationship Id="rId27" Type="http://schemas.openxmlformats.org/officeDocument/2006/relationships/font" Target="fonts/Raleway-regular.fntdata"/><Relationship Id="rId29" Type="http://schemas.openxmlformats.org/officeDocument/2006/relationships/font" Target="fonts/Raleway-italic.fntdata"/><Relationship Id="rId51" Type="http://schemas.openxmlformats.org/officeDocument/2006/relationships/font" Target="fonts/Unbounded-regular.fntdata"/><Relationship Id="rId50" Type="http://schemas.openxmlformats.org/officeDocument/2006/relationships/font" Target="fonts/PoppinsExtraBold-boldItalic.fntdata"/><Relationship Id="rId52" Type="http://schemas.openxmlformats.org/officeDocument/2006/relationships/font" Target="fonts/Unbounde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“Hello everyone. We’re Team A—Simran Shah, Gelareh Vakili, and Dereck Román Rosario—and our project is titled </a:t>
            </a:r>
            <a:r>
              <a:rPr i="1" lang="en">
                <a:solidFill>
                  <a:schemeClr val="dk1"/>
                </a:solidFill>
              </a:rPr>
              <a:t>Predicting Tech Salaries: A Data-Driven Analysis of U.S. Labor Statistics</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This project focuses on building machine learning models to predict developer and tech-sector salaries in the United States using government-sourced labor statistics. We chose this topic because salary transparency and regional equity in the tech industry are increasingly important in workforce development and public policy.”</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“Here’s our planned pipeline.</a:t>
            </a:r>
            <a:br>
              <a:rPr lang="en"/>
            </a:br>
            <a:r>
              <a:rPr lang="en"/>
              <a:t> We started by cleaning the BLS dataset—removing suppressed rows and filtering for valid occupations and states.</a:t>
            </a:r>
            <a:br>
              <a:rPr lang="en"/>
            </a:br>
            <a:r>
              <a:rPr lang="en"/>
              <a:t> We’ll encode categorical variables like region and job title, normalize wages if needed, and test multiple regression models, including Linear Regression, Random Forest, and XGBoost.</a:t>
            </a:r>
            <a:br>
              <a:rPr lang="en"/>
            </a:br>
            <a:r>
              <a:rPr lang="en"/>
              <a:t> If time permits, we’ll also explore clustering and compare results with the SO dataset.”</a:t>
            </a:r>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33cf83b0256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33cf83b0256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“These are our main features: occupation title, region, total employment, and industry.</a:t>
            </a:r>
            <a:br>
              <a:rPr lang="en"/>
            </a:br>
            <a:r>
              <a:rPr lang="en"/>
              <a:t> We’ll use one-hot or label encoding where needed and may apply log transformations if salary distributions are skewed.</a:t>
            </a:r>
            <a:br>
              <a:rPr lang="en"/>
            </a:br>
            <a:r>
              <a:rPr lang="en"/>
              <a:t> For model evaluation, we’ll rely on RMSE, MAE, and R² to measure accuracy and generalizability.”</a:t>
            </a:r>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336def6512e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336def6512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“We began our EDA by loading and cleaning the 2024 OEWS Excel file.</a:t>
            </a:r>
            <a:br>
              <a:rPr lang="en"/>
            </a:br>
            <a:r>
              <a:rPr lang="en"/>
              <a:t> We dropped rows with suppressed wage data, removed aggregate totals like 'All Occupations', and filtered for valid state entries.</a:t>
            </a:r>
            <a:br>
              <a:rPr lang="en"/>
            </a:br>
            <a:r>
              <a:rPr lang="en"/>
              <a:t> This gave us a cleaned dataset ready for exploration, modeling, and regional analysis.”</a:t>
            </a:r>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 name="Shape 1030"/>
        <p:cNvGrpSpPr/>
        <p:nvPr/>
      </p:nvGrpSpPr>
      <p:grpSpPr>
        <a:xfrm>
          <a:off x="0" y="0"/>
          <a:ext cx="0" cy="0"/>
          <a:chOff x="0" y="0"/>
          <a:chExt cx="0" cy="0"/>
        </a:xfrm>
      </p:grpSpPr>
      <p:sp>
        <p:nvSpPr>
          <p:cNvPr id="1031" name="Google Shape;1031;g54dda1946d_6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2" name="Google Shape;1032;g54dda1946d_6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bar chart shows the median tech salary by state, ranked from highest to lowest.</a:t>
            </a:r>
            <a:br>
              <a:rPr lang="en">
                <a:solidFill>
                  <a:schemeClr val="dk1"/>
                </a:solidFill>
              </a:rPr>
            </a:br>
            <a:r>
              <a:rPr lang="en">
                <a:solidFill>
                  <a:schemeClr val="dk1"/>
                </a:solidFill>
              </a:rPr>
              <a:t> At the top of the chart is Washington, D.C., which currently leads the country in tech compensation. This aligns with its concentration of federal contractors, research firms, and policy-driven tech roles.</a:t>
            </a:r>
            <a:br>
              <a:rPr lang="en">
                <a:solidFill>
                  <a:schemeClr val="dk1"/>
                </a:solidFill>
              </a:rPr>
            </a:br>
            <a:r>
              <a:rPr lang="en">
                <a:solidFill>
                  <a:schemeClr val="dk1"/>
                </a:solidFill>
              </a:rPr>
              <a:t> Other high-salary states include California, Massachusetts, and New York—also known for dense tech ecosystems and higher costs of living.</a:t>
            </a:r>
            <a:br>
              <a:rPr lang="en">
                <a:solidFill>
                  <a:schemeClr val="dk1"/>
                </a:solidFill>
              </a:rPr>
            </a:br>
            <a:r>
              <a:rPr lang="en">
                <a:solidFill>
                  <a:schemeClr val="dk1"/>
                </a:solidFill>
              </a:rPr>
              <a:t> On the other end, states in the Midwest and South show more modest wages.</a:t>
            </a:r>
            <a:br>
              <a:rPr lang="en">
                <a:solidFill>
                  <a:schemeClr val="dk1"/>
                </a:solidFill>
              </a:rPr>
            </a:br>
            <a:r>
              <a:rPr lang="en">
                <a:solidFill>
                  <a:schemeClr val="dk1"/>
                </a:solidFill>
              </a:rPr>
              <a:t> This geographic variation is important context for our modeling and confirms that location is a critical predictive feature.”</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g33cf83b0256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9" name="Google Shape;1039;g33cf83b0256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“Here we’ve highlighted the top-paying tech occupations across the country.</a:t>
            </a:r>
            <a:br>
              <a:rPr lang="en">
                <a:solidFill>
                  <a:schemeClr val="dk1"/>
                </a:solidFill>
              </a:rPr>
            </a:br>
            <a:r>
              <a:rPr lang="en">
                <a:solidFill>
                  <a:schemeClr val="dk1"/>
                </a:solidFill>
              </a:rPr>
              <a:t> Engineering managers and computer research scientists top the list, earning well over $150,000 annually.</a:t>
            </a:r>
            <a:br>
              <a:rPr lang="en">
                <a:solidFill>
                  <a:schemeClr val="dk1"/>
                </a:solidFill>
              </a:rPr>
            </a:br>
            <a:r>
              <a:rPr lang="en">
                <a:solidFill>
                  <a:schemeClr val="dk1"/>
                </a:solidFill>
              </a:rPr>
              <a:t> This confirms that management and R&amp;D-focused roles command the highest wages in tech.”</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g33cf83b025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6" name="Google Shape;1046;g33cf83b025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“This scatter plot compares total employment to median salary using a log scale.</a:t>
            </a:r>
            <a:br>
              <a:rPr lang="en">
                <a:solidFill>
                  <a:schemeClr val="dk1"/>
                </a:solidFill>
              </a:rPr>
            </a:br>
            <a:r>
              <a:rPr lang="en">
                <a:solidFill>
                  <a:schemeClr val="dk1"/>
                </a:solidFill>
              </a:rPr>
              <a:t> We notice that the most common jobs—like software developers—have moderate wages but large workforce sizes.</a:t>
            </a:r>
            <a:br>
              <a:rPr lang="en">
                <a:solidFill>
                  <a:schemeClr val="dk1"/>
                </a:solidFill>
              </a:rPr>
            </a:br>
            <a:r>
              <a:rPr lang="en">
                <a:solidFill>
                  <a:schemeClr val="dk1"/>
                </a:solidFill>
              </a:rPr>
              <a:t> Conversely, high-paying jobs like research scientists are much rarer. This suggests salary does not always scale with role popularity.”</a:t>
            </a:r>
            <a:endParaRPr>
              <a:solidFill>
                <a:schemeClr val="dk1"/>
              </a:solidFill>
            </a:endParaRPr>
          </a:p>
          <a:p>
            <a:pPr indent="0" lvl="0" marL="381000" marR="381000" rtl="0" algn="l">
              <a:lnSpc>
                <a:spcPct val="115000"/>
              </a:lnSpc>
              <a:spcBef>
                <a:spcPts val="1200"/>
              </a:spcBef>
              <a:spcAft>
                <a:spcPts val="0"/>
              </a:spcAft>
              <a:buNone/>
            </a:pPr>
            <a:r>
              <a:t/>
            </a:r>
            <a:endParaRPr>
              <a:solidFill>
                <a:schemeClr val="dk1"/>
              </a:solidFill>
            </a:endParaRPr>
          </a:p>
          <a:p>
            <a:pPr indent="0" lvl="0" marL="381000" marR="381000" rtl="0" algn="l">
              <a:lnSpc>
                <a:spcPct val="115000"/>
              </a:lnSpc>
              <a:spcBef>
                <a:spcPts val="1200"/>
              </a:spcBef>
              <a:spcAft>
                <a:spcPts val="0"/>
              </a:spcAft>
              <a:buNone/>
            </a:pPr>
            <a:r>
              <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In this chart, we’re analyzing the relationship between how much tech jobs pay and how many people are employed in each role. We used a </a:t>
            </a:r>
            <a:r>
              <a:rPr b="1" lang="en">
                <a:solidFill>
                  <a:schemeClr val="dk1"/>
                </a:solidFill>
              </a:rPr>
              <a:t>logarithmic scale</a:t>
            </a:r>
            <a:r>
              <a:rPr lang="en">
                <a:solidFill>
                  <a:schemeClr val="dk1"/>
                </a:solidFill>
              </a:rPr>
              <a:t> on the x-axis to account for the large range in employment numbers — some roles employ just a few hundred people, while others span into the millions.</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What we found is that </a:t>
            </a:r>
            <a:r>
              <a:rPr b="1" lang="en">
                <a:solidFill>
                  <a:schemeClr val="dk1"/>
                </a:solidFill>
              </a:rPr>
              <a:t>high salaries don’t necessarily align with high employment</a:t>
            </a:r>
            <a:r>
              <a:rPr lang="en">
                <a:solidFill>
                  <a:schemeClr val="dk1"/>
                </a:solidFill>
              </a:rPr>
              <a:t>. For example, </a:t>
            </a:r>
            <a:r>
              <a:rPr b="1" lang="en">
                <a:solidFill>
                  <a:schemeClr val="dk1"/>
                </a:solidFill>
              </a:rPr>
              <a:t>Computer and Information Systems Managers</a:t>
            </a:r>
            <a:r>
              <a:rPr lang="en">
                <a:solidFill>
                  <a:schemeClr val="dk1"/>
                </a:solidFill>
              </a:rPr>
              <a:t> and </a:t>
            </a:r>
            <a:r>
              <a:rPr b="1" lang="en">
                <a:solidFill>
                  <a:schemeClr val="dk1"/>
                </a:solidFill>
              </a:rPr>
              <a:t>Computer Research Scientists</a:t>
            </a:r>
            <a:r>
              <a:rPr lang="en">
                <a:solidFill>
                  <a:schemeClr val="dk1"/>
                </a:solidFill>
              </a:rPr>
              <a:t> are among the highest-paid roles, but they have relatively small workforce sizes. On the other hand, </a:t>
            </a:r>
            <a:r>
              <a:rPr b="1" lang="en">
                <a:solidFill>
                  <a:schemeClr val="dk1"/>
                </a:solidFill>
              </a:rPr>
              <a:t>Software Developers</a:t>
            </a:r>
            <a:r>
              <a:rPr lang="en">
                <a:solidFill>
                  <a:schemeClr val="dk1"/>
                </a:solidFill>
              </a:rPr>
              <a:t> and </a:t>
            </a:r>
            <a:r>
              <a:rPr b="1" lang="en">
                <a:solidFill>
                  <a:schemeClr val="dk1"/>
                </a:solidFill>
              </a:rPr>
              <a:t>IT Support roles</a:t>
            </a:r>
            <a:r>
              <a:rPr lang="en">
                <a:solidFill>
                  <a:schemeClr val="dk1"/>
                </a:solidFill>
              </a:rPr>
              <a:t> employ significantly more people but offer more moderate wages.</a:t>
            </a:r>
            <a:endParaRPr>
              <a:solidFill>
                <a:schemeClr val="dk1"/>
              </a:solidFill>
            </a:endParaRPr>
          </a:p>
          <a:p>
            <a:pPr indent="0" lvl="0" marL="381000" marR="381000" rtl="0" algn="l">
              <a:lnSpc>
                <a:spcPct val="115000"/>
              </a:lnSpc>
              <a:spcBef>
                <a:spcPts val="1200"/>
              </a:spcBef>
              <a:spcAft>
                <a:spcPts val="0"/>
              </a:spcAft>
              <a:buNone/>
            </a:pPr>
            <a:r>
              <a:rPr lang="en">
                <a:solidFill>
                  <a:schemeClr val="dk1"/>
                </a:solidFill>
              </a:rPr>
              <a:t>This distinction is important for our project because it shows the </a:t>
            </a:r>
            <a:r>
              <a:rPr b="1" lang="en">
                <a:solidFill>
                  <a:schemeClr val="dk1"/>
                </a:solidFill>
              </a:rPr>
              <a:t>diversity in job structure and compensation</a:t>
            </a:r>
            <a:r>
              <a:rPr lang="en">
                <a:solidFill>
                  <a:schemeClr val="dk1"/>
                </a:solidFill>
              </a:rPr>
              <a:t> across tech roles — which supports our goal of identifying key predictors for tech salaries.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g33cf83b0256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 name="Google Shape;1055;g33cf83b0256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In this final chart, we present a visually enhanced bubble plot focusing only on core tech occupations. The </a:t>
            </a:r>
            <a:r>
              <a:rPr b="1" lang="en">
                <a:solidFill>
                  <a:schemeClr val="dk1"/>
                </a:solidFill>
              </a:rPr>
              <a:t>x-axis</a:t>
            </a:r>
            <a:r>
              <a:rPr lang="en">
                <a:solidFill>
                  <a:schemeClr val="dk1"/>
                </a:solidFill>
              </a:rPr>
              <a:t> shows the total number of people employed in each role, while the </a:t>
            </a:r>
            <a:r>
              <a:rPr b="1" lang="en">
                <a:solidFill>
                  <a:schemeClr val="dk1"/>
                </a:solidFill>
              </a:rPr>
              <a:t>y-axis</a:t>
            </a:r>
            <a:r>
              <a:rPr lang="en">
                <a:solidFill>
                  <a:schemeClr val="dk1"/>
                </a:solidFill>
              </a:rPr>
              <a:t> represents the average annual wage.</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Each bubble is color-coded by occupation group, and we've removed less relevant categories like receptionists and clerical roles to keep the view clean and focused. While bubble size is uniformly scaled for presentation clarity, we maintain a </a:t>
            </a:r>
            <a:r>
              <a:rPr b="1" lang="en">
                <a:solidFill>
                  <a:schemeClr val="dk1"/>
                </a:solidFill>
              </a:rPr>
              <a:t>logarithmic x-axis</a:t>
            </a:r>
            <a:r>
              <a:rPr lang="en">
                <a:solidFill>
                  <a:schemeClr val="dk1"/>
                </a:solidFill>
              </a:rPr>
              <a:t> to handle the wide range of employment values.</a:t>
            </a: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From this view, we can clearly observe where </a:t>
            </a:r>
            <a:r>
              <a:rPr b="1" lang="en">
                <a:solidFill>
                  <a:schemeClr val="dk1"/>
                </a:solidFill>
              </a:rPr>
              <a:t>high-paying specialized roles</a:t>
            </a:r>
            <a:r>
              <a:rPr lang="en">
                <a:solidFill>
                  <a:schemeClr val="dk1"/>
                </a:solidFill>
              </a:rPr>
              <a:t> differ from </a:t>
            </a:r>
            <a:r>
              <a:rPr b="1" lang="en">
                <a:solidFill>
                  <a:schemeClr val="dk1"/>
                </a:solidFill>
              </a:rPr>
              <a:t>widely-employed support positions</a:t>
            </a:r>
            <a:r>
              <a:rPr lang="en">
                <a:solidFill>
                  <a:schemeClr val="dk1"/>
                </a:solidFill>
              </a:rPr>
              <a:t>, giving us important structural insight into the tech labor market.</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g33cf83b0256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 name="Google Shape;1062;g33cf83b0256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project is structured into four phases.</a:t>
            </a:r>
            <a:endParaRPr/>
          </a:p>
          <a:p>
            <a:pPr indent="0" lvl="0" marL="0" rtl="0" algn="l">
              <a:spcBef>
                <a:spcPts val="0"/>
              </a:spcBef>
              <a:spcAft>
                <a:spcPts val="0"/>
              </a:spcAft>
              <a:buClr>
                <a:schemeClr val="dk1"/>
              </a:buClr>
              <a:buSzPts val="1100"/>
              <a:buFont typeface="Arial"/>
              <a:buNone/>
            </a:pPr>
            <a:r>
              <a:rPr lang="en"/>
              <a:t>We’re currently finishing Phase 1, where we defined our topic, cleaned data, and began EDA.</a:t>
            </a:r>
            <a:endParaRPr/>
          </a:p>
          <a:p>
            <a:pPr indent="0" lvl="0" marL="0" rtl="0" algn="l">
              <a:spcBef>
                <a:spcPts val="0"/>
              </a:spcBef>
              <a:spcAft>
                <a:spcPts val="0"/>
              </a:spcAft>
              <a:buClr>
                <a:schemeClr val="dk1"/>
              </a:buClr>
              <a:buSzPts val="1100"/>
              <a:buFont typeface="Arial"/>
              <a:buNone/>
            </a:pPr>
            <a:r>
              <a:rPr lang="en"/>
              <a:t>Next, we’ll move into modeling and evaluation, followed by interpretation and delivery in the final weeks.</a:t>
            </a:r>
            <a:endParaRPr/>
          </a:p>
          <a:p>
            <a:pPr indent="0" lvl="0" marL="0" rtl="0" algn="l">
              <a:spcBef>
                <a:spcPts val="0"/>
              </a:spcBef>
              <a:spcAft>
                <a:spcPts val="0"/>
              </a:spcAft>
              <a:buNone/>
            </a:pPr>
            <a:r>
              <a:rPr lang="en"/>
              <a:t>Each team member is responsible for a specific part, and we meet regularly to sync.”</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d5260bdd8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d5260bdd8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“We’ve identified four key risks: missing data, encoding complexity, model overfitting, and time constraints.</a:t>
            </a:r>
            <a:br>
              <a:rPr lang="en"/>
            </a:br>
            <a:r>
              <a:rPr lang="en"/>
              <a:t> We’re handling these through filtering, encoding strategies, baseline models for comparison, and a flexible timeline that prioritizes core tasks.</a:t>
            </a:r>
            <a:br>
              <a:rPr lang="en"/>
            </a:br>
            <a:r>
              <a:rPr lang="en"/>
              <a:t> Our backup tasks will only proceed if the core modeling pipeline is completed on time.”</a:t>
            </a:r>
            <a:endParaRPr/>
          </a:p>
          <a:p>
            <a:pPr indent="0" lvl="0" marL="0" rtl="0" algn="l">
              <a:spcBef>
                <a:spcPts val="120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25c7375810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25c7375810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“To summarize: we’re building salary prediction models using the BLS OEWS dataset.</a:t>
            </a:r>
            <a:br>
              <a:rPr lang="en"/>
            </a:br>
            <a:r>
              <a:rPr lang="en"/>
              <a:t> We’ve completed data exploration, outlined our modeling plan, and started initial visualizations.</a:t>
            </a:r>
            <a:br>
              <a:rPr lang="en"/>
            </a:br>
            <a:r>
              <a:rPr lang="en"/>
              <a:t> Next steps include finalizing our regression models, exploring clustering, and integrating the SO dataset for validation if time permits.”</a:t>
            </a:r>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“We’re managing our project on GitHub, where you’ll find our datasets, notebooks, EDA visualizations, and source code.</a:t>
            </a:r>
            <a:endParaRPr/>
          </a:p>
          <a:p>
            <a:pPr indent="0" lvl="0" marL="0" rtl="0" algn="l">
              <a:spcBef>
                <a:spcPts val="0"/>
              </a:spcBef>
              <a:spcAft>
                <a:spcPts val="0"/>
              </a:spcAft>
              <a:buClr>
                <a:schemeClr val="dk1"/>
              </a:buClr>
              <a:buSzPts val="1100"/>
              <a:buFont typeface="Arial"/>
              <a:buNone/>
            </a:pPr>
            <a:r>
              <a:rPr lang="en"/>
              <a:t>The repo is organized into data, docs, notebooks, and results folders. We also included a detailed README with our project objectives and setup instructions.</a:t>
            </a:r>
            <a:endParaRPr/>
          </a:p>
          <a:p>
            <a:pPr indent="0" lvl="0" marL="0" rtl="0" algn="l">
              <a:spcBef>
                <a:spcPts val="0"/>
              </a:spcBef>
              <a:spcAft>
                <a:spcPts val="0"/>
              </a:spcAft>
              <a:buNone/>
            </a:pPr>
            <a:r>
              <a:rPr lang="en"/>
              <a:t>We’re maintaining it collaboratively, and updates are synced weekly as we progress through phases.”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3" name="Shape 1143"/>
        <p:cNvGrpSpPr/>
        <p:nvPr/>
      </p:nvGrpSpPr>
      <p:grpSpPr>
        <a:xfrm>
          <a:off x="0" y="0"/>
          <a:ext cx="0" cy="0"/>
          <a:chOff x="0" y="0"/>
          <a:chExt cx="0" cy="0"/>
        </a:xfrm>
      </p:grpSpPr>
      <p:sp>
        <p:nvSpPr>
          <p:cNvPr id="1144" name="Google Shape;1144;g25c7375810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5" name="Google Shape;1145;g25c7375810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“This slide lists all our sources: BLS, Stack Overflow, and key tools like Scikit-learn and Pandas.</a:t>
            </a:r>
            <a:br>
              <a:rPr lang="en"/>
            </a:br>
            <a:r>
              <a:rPr lang="en"/>
              <a:t> We’ve relied exclusively on open-source libraries and public datasets to ensure full reproducibility.”</a:t>
            </a:r>
            <a:endParaRPr/>
          </a:p>
          <a:p>
            <a:pPr indent="0" lvl="0" marL="0" rtl="0" algn="l">
              <a:spcBef>
                <a:spcPts val="120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33cf96fe22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33cf96fe22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“Thank you! We’re happy to take any questions or suggestions.</a:t>
            </a:r>
            <a:endParaRPr/>
          </a:p>
          <a:p>
            <a:pPr indent="0" lvl="0" marL="0" rtl="0" algn="l">
              <a:spcBef>
                <a:spcPts val="0"/>
              </a:spcBef>
              <a:spcAft>
                <a:spcPts val="0"/>
              </a:spcAft>
              <a:buNone/>
            </a:pPr>
            <a:r>
              <a:rPr lang="en"/>
              <a:t>Feel free to visit our GitHub or reach out for more details.”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54dda1946d_4_2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54dda1946d_4_2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main goal is to predict annual salaries for U.S. tech occupations by analyzing structured labor data from the Bureau of Labor Statistics.</a:t>
            </a:r>
            <a:endParaRPr/>
          </a:p>
          <a:p>
            <a:pPr indent="0" lvl="0" marL="0" rtl="0" algn="l">
              <a:spcBef>
                <a:spcPts val="0"/>
              </a:spcBef>
              <a:spcAft>
                <a:spcPts val="0"/>
              </a:spcAft>
              <a:buClr>
                <a:schemeClr val="dk1"/>
              </a:buClr>
              <a:buSzPts val="1100"/>
              <a:buFont typeface="Arial"/>
              <a:buNone/>
            </a:pPr>
            <a:r>
              <a:rPr lang="en"/>
              <a:t>We're particularly interested in how job title, location, and industry influence compensation.</a:t>
            </a:r>
            <a:endParaRPr/>
          </a:p>
          <a:p>
            <a:pPr indent="0" lvl="0" marL="0" rtl="0" algn="l">
              <a:spcBef>
                <a:spcPts val="0"/>
              </a:spcBef>
              <a:spcAft>
                <a:spcPts val="0"/>
              </a:spcAft>
              <a:buNone/>
            </a:pPr>
            <a:r>
              <a:rPr lang="en"/>
              <a:t>The broader objective is to support workforce transparency and uncover regional or structural disparities using real government-verified data.”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336def6512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336def6512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“Our primary dataset is the Occupational Employment and Wage Statistics, or OEWS, from the Bureau of Labor Statistics.</a:t>
            </a:r>
            <a:endParaRPr/>
          </a:p>
          <a:p>
            <a:pPr indent="0" lvl="0" marL="0" rtl="0" algn="l">
              <a:spcBef>
                <a:spcPts val="0"/>
              </a:spcBef>
              <a:spcAft>
                <a:spcPts val="0"/>
              </a:spcAft>
              <a:buClr>
                <a:schemeClr val="dk1"/>
              </a:buClr>
              <a:buSzPts val="1100"/>
              <a:buFont typeface="Arial"/>
              <a:buNone/>
            </a:pPr>
            <a:r>
              <a:rPr lang="en"/>
              <a:t>It’s publicly available, regularly updated, and used in official government and economic research.</a:t>
            </a:r>
            <a:endParaRPr/>
          </a:p>
          <a:p>
            <a:pPr indent="0" lvl="0" marL="0" rtl="0" algn="l">
              <a:spcBef>
                <a:spcPts val="0"/>
              </a:spcBef>
              <a:spcAft>
                <a:spcPts val="0"/>
              </a:spcAft>
              <a:buNone/>
            </a:pPr>
            <a:r>
              <a:rPr lang="en"/>
              <a:t>We’re working with the 2024 release, which provides detailed employment and wage information across the U.S. by occupation and location.”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33cf83b025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33cf83b025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“The dataset has around 400,000 records and 32 columns. It includes detailed occupation and salary data broken down by state and metro area.</a:t>
            </a:r>
            <a:br>
              <a:rPr lang="en"/>
            </a:br>
            <a:r>
              <a:rPr lang="en"/>
              <a:t> For modeling, we’re focusing on fields like occupation title, area name, median and mean salary, industry classification, and total employment.</a:t>
            </a:r>
            <a:br>
              <a:rPr lang="en"/>
            </a:br>
            <a:r>
              <a:rPr lang="en"/>
              <a:t> These variables will serve as inputs for regression and possibly clustering models.”</a:t>
            </a:r>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33cf83b025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33cf83b025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“Our secondary dataset is the 2024 Stack Overflow Developer Survey, which contains responses from about 89,000 developers globally.</a:t>
            </a:r>
            <a:br>
              <a:rPr lang="en"/>
            </a:br>
            <a:r>
              <a:rPr lang="en"/>
              <a:t> It includes fields like education level, years of experience, and salary.</a:t>
            </a:r>
            <a:br>
              <a:rPr lang="en"/>
            </a:br>
            <a:r>
              <a:rPr lang="en"/>
              <a:t> Although it’s not our primary focus, we may use it for supplemental analysis to cross-check patterns, especially if time allows.”</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g33cf83b025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9" name="Google Shape;949;g33cf83b025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“We’re conducting a regression task—predicting continuous values like median salary.</a:t>
            </a:r>
            <a:endParaRPr/>
          </a:p>
          <a:p>
            <a:pPr indent="0" lvl="0" marL="0" rtl="0" algn="l">
              <a:spcBef>
                <a:spcPts val="0"/>
              </a:spcBef>
              <a:spcAft>
                <a:spcPts val="0"/>
              </a:spcAft>
              <a:buClr>
                <a:schemeClr val="dk1"/>
              </a:buClr>
              <a:buSzPts val="1100"/>
              <a:buFont typeface="Arial"/>
              <a:buNone/>
            </a:pPr>
            <a:r>
              <a:rPr lang="en"/>
              <a:t>We’re using the BLS data to build models that estimate salaries based on job title, region, and industry.</a:t>
            </a:r>
            <a:endParaRPr/>
          </a:p>
          <a:p>
            <a:pPr indent="0" lvl="0" marL="0" rtl="0" algn="l">
              <a:spcBef>
                <a:spcPts val="0"/>
              </a:spcBef>
              <a:spcAft>
                <a:spcPts val="0"/>
              </a:spcAft>
              <a:buNone/>
            </a:pPr>
            <a:r>
              <a:rPr lang="en"/>
              <a:t>We chose this project because it’s grounded in real, structured data and has clear, real-world relevance for labor analytics, workforce equity, and policy analysis.”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4" name="Shape 954"/>
        <p:cNvGrpSpPr/>
        <p:nvPr/>
      </p:nvGrpSpPr>
      <p:grpSpPr>
        <a:xfrm>
          <a:off x="0" y="0"/>
          <a:ext cx="0" cy="0"/>
          <a:chOff x="0" y="0"/>
          <a:chExt cx="0" cy="0"/>
        </a:xfrm>
      </p:grpSpPr>
      <p:sp>
        <p:nvSpPr>
          <p:cNvPr id="955" name="Google Shape;955;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6" name="Google Shape;956;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“Existing work in this area often focuses on dashboards and summary statistics.</a:t>
            </a:r>
            <a:endParaRPr/>
          </a:p>
          <a:p>
            <a:pPr indent="0" lvl="0" marL="0" rtl="0" algn="l">
              <a:spcBef>
                <a:spcPts val="0"/>
              </a:spcBef>
              <a:spcAft>
                <a:spcPts val="0"/>
              </a:spcAft>
              <a:buClr>
                <a:schemeClr val="dk1"/>
              </a:buClr>
              <a:buSzPts val="1100"/>
              <a:buFont typeface="Arial"/>
              <a:buNone/>
            </a:pPr>
            <a:r>
              <a:rPr lang="en"/>
              <a:t>Many rely on survey data from Stack Overflow or Glassdoor, which may lack standardization and only offer descriptive insights.</a:t>
            </a:r>
            <a:endParaRPr/>
          </a:p>
          <a:p>
            <a:pPr indent="0" lvl="0" marL="0" rtl="0" algn="l">
              <a:spcBef>
                <a:spcPts val="0"/>
              </a:spcBef>
              <a:spcAft>
                <a:spcPts val="0"/>
              </a:spcAft>
              <a:buNone/>
            </a:pPr>
            <a:r>
              <a:rPr lang="en"/>
              <a:t>We found very few public projects that apply machine learning to government datasets like BLS OEWS—especially for predictive modeling.”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“What’s missing is the predictive component. Most prior analyses are descriptive only, and they rarely use government datasets.</a:t>
            </a:r>
            <a:endParaRPr/>
          </a:p>
          <a:p>
            <a:pPr indent="0" lvl="0" marL="0" rtl="0" algn="l">
              <a:spcBef>
                <a:spcPts val="0"/>
              </a:spcBef>
              <a:spcAft>
                <a:spcPts val="0"/>
              </a:spcAft>
              <a:buClr>
                <a:schemeClr val="dk1"/>
              </a:buClr>
              <a:buSzPts val="1100"/>
              <a:buFont typeface="Arial"/>
              <a:buNone/>
            </a:pPr>
            <a:r>
              <a:rPr lang="en"/>
              <a:t>Our work adds value by applying supervised regression methods to standardized labor data.</a:t>
            </a:r>
            <a:endParaRPr/>
          </a:p>
          <a:p>
            <a:pPr indent="0" lvl="0" marL="0" rtl="0" algn="l">
              <a:spcBef>
                <a:spcPts val="0"/>
              </a:spcBef>
              <a:spcAft>
                <a:spcPts val="0"/>
              </a:spcAft>
              <a:buNone/>
            </a:pPr>
            <a:r>
              <a:rPr lang="en"/>
              <a:t>We also explore geographic wage modeling and occupation-based clustering, which are rarely examined in academic or industry studies.”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6782" y="-1232671"/>
            <a:ext cx="9807905" cy="7974474"/>
            <a:chOff x="-6782" y="-1232671"/>
            <a:chExt cx="9807905" cy="7974474"/>
          </a:xfrm>
        </p:grpSpPr>
        <p:sp>
          <p:nvSpPr>
            <p:cNvPr id="11" name="Google Shape;11;p2"/>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1" y="410467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10800000">
              <a:off x="-6782" y="-123267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885529" y="302485"/>
            <a:ext cx="10998540" cy="4878740"/>
            <a:chOff x="-885529" y="302485"/>
            <a:chExt cx="10998540" cy="4878740"/>
          </a:xfrm>
        </p:grpSpPr>
        <p:sp>
          <p:nvSpPr>
            <p:cNvPr id="15" name="Google Shape;15;p2"/>
            <p:cNvSpPr/>
            <p:nvPr/>
          </p:nvSpPr>
          <p:spPr>
            <a:xfrm>
              <a:off x="2581296" y="491421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flipH="1">
              <a:off x="7266974" y="493784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93550" y="4455724"/>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flipH="1" rot="10800000">
              <a:off x="8291042" y="569492"/>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flipH="1">
              <a:off x="-885529" y="302485"/>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 name="Google Shape;20;p2"/>
          <p:cNvGrpSpPr/>
          <p:nvPr/>
        </p:nvGrpSpPr>
        <p:grpSpPr>
          <a:xfrm>
            <a:off x="-689412" y="-2417039"/>
            <a:ext cx="11168660" cy="9105554"/>
            <a:chOff x="-689412" y="-2417039"/>
            <a:chExt cx="11168660" cy="9105554"/>
          </a:xfrm>
        </p:grpSpPr>
        <p:grpSp>
          <p:nvGrpSpPr>
            <p:cNvPr id="21" name="Google Shape;21;p2"/>
            <p:cNvGrpSpPr/>
            <p:nvPr/>
          </p:nvGrpSpPr>
          <p:grpSpPr>
            <a:xfrm>
              <a:off x="6699625" y="4455725"/>
              <a:ext cx="3779622" cy="1782883"/>
              <a:chOff x="5782225" y="4455725"/>
              <a:chExt cx="3779622" cy="1782883"/>
            </a:xfrm>
          </p:grpSpPr>
          <p:sp>
            <p:nvSpPr>
              <p:cNvPr id="22" name="Google Shape;22;p2"/>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5782225" y="47012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a:off x="-48925" y="4604000"/>
              <a:ext cx="5424616" cy="2084515"/>
              <a:chOff x="0" y="4604000"/>
              <a:chExt cx="5424616" cy="2084515"/>
            </a:xfrm>
          </p:grpSpPr>
          <p:sp>
            <p:nvSpPr>
              <p:cNvPr id="25" name="Google Shape;25;p2"/>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92960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2"/>
            <p:cNvSpPr/>
            <p:nvPr/>
          </p:nvSpPr>
          <p:spPr>
            <a:xfrm rot="10800000">
              <a:off x="-689412" y="-1173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rot="10800000">
              <a:off x="4880516" y="-24170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 name="Google Shape;29;p2"/>
          <p:cNvSpPr txBox="1"/>
          <p:nvPr>
            <p:ph type="ctrTitle"/>
          </p:nvPr>
        </p:nvSpPr>
        <p:spPr>
          <a:xfrm>
            <a:off x="1394250" y="1432275"/>
            <a:ext cx="6355500" cy="1610100"/>
          </a:xfrm>
          <a:prstGeom prst="rect">
            <a:avLst/>
          </a:prstGeom>
          <a:noFill/>
        </p:spPr>
        <p:txBody>
          <a:bodyPr anchorCtr="0" anchor="b" bIns="91425" lIns="91425" spcFirstLastPara="1" rIns="91425" wrap="square" tIns="91425">
            <a:noAutofit/>
          </a:bodyPr>
          <a:lstStyle>
            <a:lvl1pPr lvl="0" algn="ctr">
              <a:spcBef>
                <a:spcPts val="0"/>
              </a:spcBef>
              <a:spcAft>
                <a:spcPts val="0"/>
              </a:spcAft>
              <a:buSzPts val="4300"/>
              <a:buNone/>
              <a:defRPr sz="43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30" name="Google Shape;30;p2"/>
          <p:cNvSpPr txBox="1"/>
          <p:nvPr>
            <p:ph idx="1" type="subTitle"/>
          </p:nvPr>
        </p:nvSpPr>
        <p:spPr>
          <a:xfrm>
            <a:off x="1394250" y="3058425"/>
            <a:ext cx="6355500" cy="387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300"/>
              <a:buNone/>
              <a:defRPr sz="15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31" name="Google Shape;31;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22" name="Shape 222"/>
        <p:cNvGrpSpPr/>
        <p:nvPr/>
      </p:nvGrpSpPr>
      <p:grpSpPr>
        <a:xfrm>
          <a:off x="0" y="0"/>
          <a:ext cx="0" cy="0"/>
          <a:chOff x="0" y="0"/>
          <a:chExt cx="0" cy="0"/>
        </a:xfrm>
      </p:grpSpPr>
      <p:grpSp>
        <p:nvGrpSpPr>
          <p:cNvPr id="223" name="Google Shape;223;p11"/>
          <p:cNvGrpSpPr/>
          <p:nvPr/>
        </p:nvGrpSpPr>
        <p:grpSpPr>
          <a:xfrm flipH="1" rot="10800000">
            <a:off x="-3394" y="-2273839"/>
            <a:ext cx="9804518" cy="8448224"/>
            <a:chOff x="-3394" y="-1706421"/>
            <a:chExt cx="9804518" cy="8448224"/>
          </a:xfrm>
        </p:grpSpPr>
        <p:sp>
          <p:nvSpPr>
            <p:cNvPr id="224" name="Google Shape;224;p11"/>
            <p:cNvSpPr/>
            <p:nvPr/>
          </p:nvSpPr>
          <p:spPr>
            <a:xfrm rot="-5400000">
              <a:off x="7120124" y="40608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a:off x="-1" y="379782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rot="10800000">
              <a:off x="-3394" y="-1706421"/>
              <a:ext cx="9150782"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7" name="Google Shape;227;p11"/>
          <p:cNvSpPr txBox="1"/>
          <p:nvPr>
            <p:ph hasCustomPrompt="1" type="title"/>
          </p:nvPr>
        </p:nvSpPr>
        <p:spPr>
          <a:xfrm>
            <a:off x="3025725" y="1918850"/>
            <a:ext cx="4078800" cy="768000"/>
          </a:xfrm>
          <a:prstGeom prst="rect">
            <a:avLst/>
          </a:prstGeom>
        </p:spPr>
        <p:txBody>
          <a:bodyPr anchorCtr="0" anchor="ctr" bIns="91425" lIns="91425" spcFirstLastPara="1" rIns="91425" wrap="square" tIns="91425">
            <a:noAutofit/>
          </a:bodyPr>
          <a:lstStyle>
            <a:lvl1pPr lvl="0">
              <a:spcBef>
                <a:spcPts val="0"/>
              </a:spcBef>
              <a:spcAft>
                <a:spcPts val="0"/>
              </a:spcAft>
              <a:buSzPts val="9600"/>
              <a:buFont typeface="Poppins"/>
              <a:buNone/>
              <a:defRPr sz="5300">
                <a:latin typeface="Poppins"/>
                <a:ea typeface="Poppins"/>
                <a:cs typeface="Poppins"/>
                <a:sym typeface="Poppins"/>
              </a:defRPr>
            </a:lvl1pPr>
            <a:lvl2pPr lvl="1" algn="ctr">
              <a:spcBef>
                <a:spcPts val="0"/>
              </a:spcBef>
              <a:spcAft>
                <a:spcPts val="0"/>
              </a:spcAft>
              <a:buSzPts val="9600"/>
              <a:buFont typeface="Poppins"/>
              <a:buNone/>
              <a:defRPr b="0" sz="9600">
                <a:latin typeface="Poppins"/>
                <a:ea typeface="Poppins"/>
                <a:cs typeface="Poppins"/>
                <a:sym typeface="Poppins"/>
              </a:defRPr>
            </a:lvl2pPr>
            <a:lvl3pPr lvl="2" algn="ctr">
              <a:spcBef>
                <a:spcPts val="0"/>
              </a:spcBef>
              <a:spcAft>
                <a:spcPts val="0"/>
              </a:spcAft>
              <a:buSzPts val="9600"/>
              <a:buFont typeface="Poppins"/>
              <a:buNone/>
              <a:defRPr b="0" sz="9600">
                <a:latin typeface="Poppins"/>
                <a:ea typeface="Poppins"/>
                <a:cs typeface="Poppins"/>
                <a:sym typeface="Poppins"/>
              </a:defRPr>
            </a:lvl3pPr>
            <a:lvl4pPr lvl="3" algn="ctr">
              <a:spcBef>
                <a:spcPts val="0"/>
              </a:spcBef>
              <a:spcAft>
                <a:spcPts val="0"/>
              </a:spcAft>
              <a:buSzPts val="9600"/>
              <a:buFont typeface="Poppins"/>
              <a:buNone/>
              <a:defRPr b="0" sz="9600">
                <a:latin typeface="Poppins"/>
                <a:ea typeface="Poppins"/>
                <a:cs typeface="Poppins"/>
                <a:sym typeface="Poppins"/>
              </a:defRPr>
            </a:lvl4pPr>
            <a:lvl5pPr lvl="4" algn="ctr">
              <a:spcBef>
                <a:spcPts val="0"/>
              </a:spcBef>
              <a:spcAft>
                <a:spcPts val="0"/>
              </a:spcAft>
              <a:buSzPts val="9600"/>
              <a:buFont typeface="Poppins"/>
              <a:buNone/>
              <a:defRPr b="0" sz="9600">
                <a:latin typeface="Poppins"/>
                <a:ea typeface="Poppins"/>
                <a:cs typeface="Poppins"/>
                <a:sym typeface="Poppins"/>
              </a:defRPr>
            </a:lvl5pPr>
            <a:lvl6pPr lvl="5" algn="ctr">
              <a:spcBef>
                <a:spcPts val="0"/>
              </a:spcBef>
              <a:spcAft>
                <a:spcPts val="0"/>
              </a:spcAft>
              <a:buSzPts val="9600"/>
              <a:buFont typeface="Poppins"/>
              <a:buNone/>
              <a:defRPr b="0" sz="9600">
                <a:latin typeface="Poppins"/>
                <a:ea typeface="Poppins"/>
                <a:cs typeface="Poppins"/>
                <a:sym typeface="Poppins"/>
              </a:defRPr>
            </a:lvl6pPr>
            <a:lvl7pPr lvl="6" algn="ctr">
              <a:spcBef>
                <a:spcPts val="0"/>
              </a:spcBef>
              <a:spcAft>
                <a:spcPts val="0"/>
              </a:spcAft>
              <a:buSzPts val="9600"/>
              <a:buFont typeface="Poppins"/>
              <a:buNone/>
              <a:defRPr b="0" sz="9600">
                <a:latin typeface="Poppins"/>
                <a:ea typeface="Poppins"/>
                <a:cs typeface="Poppins"/>
                <a:sym typeface="Poppins"/>
              </a:defRPr>
            </a:lvl7pPr>
            <a:lvl8pPr lvl="7" algn="ctr">
              <a:spcBef>
                <a:spcPts val="0"/>
              </a:spcBef>
              <a:spcAft>
                <a:spcPts val="0"/>
              </a:spcAft>
              <a:buSzPts val="9600"/>
              <a:buFont typeface="Poppins"/>
              <a:buNone/>
              <a:defRPr b="0" sz="9600">
                <a:latin typeface="Poppins"/>
                <a:ea typeface="Poppins"/>
                <a:cs typeface="Poppins"/>
                <a:sym typeface="Poppins"/>
              </a:defRPr>
            </a:lvl8pPr>
            <a:lvl9pPr lvl="8" algn="ctr">
              <a:spcBef>
                <a:spcPts val="0"/>
              </a:spcBef>
              <a:spcAft>
                <a:spcPts val="0"/>
              </a:spcAft>
              <a:buSzPts val="9600"/>
              <a:buFont typeface="Poppins"/>
              <a:buNone/>
              <a:defRPr b="0" sz="9600">
                <a:latin typeface="Poppins"/>
                <a:ea typeface="Poppins"/>
                <a:cs typeface="Poppins"/>
                <a:sym typeface="Poppins"/>
              </a:defRPr>
            </a:lvl9pPr>
          </a:lstStyle>
          <a:p>
            <a:r>
              <a:t>xx%</a:t>
            </a:r>
          </a:p>
        </p:txBody>
      </p:sp>
      <p:sp>
        <p:nvSpPr>
          <p:cNvPr id="228" name="Google Shape;228;p11"/>
          <p:cNvSpPr txBox="1"/>
          <p:nvPr>
            <p:ph idx="1" type="subTitle"/>
          </p:nvPr>
        </p:nvSpPr>
        <p:spPr>
          <a:xfrm>
            <a:off x="3025725" y="2697650"/>
            <a:ext cx="4078800" cy="497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5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29" name="Google Shape;229;p11"/>
          <p:cNvGrpSpPr/>
          <p:nvPr/>
        </p:nvGrpSpPr>
        <p:grpSpPr>
          <a:xfrm>
            <a:off x="998171" y="-8"/>
            <a:ext cx="6608794" cy="5143512"/>
            <a:chOff x="998171" y="-8"/>
            <a:chExt cx="6608794" cy="5143512"/>
          </a:xfrm>
        </p:grpSpPr>
        <p:sp>
          <p:nvSpPr>
            <p:cNvPr id="230" name="Google Shape;230;p11"/>
            <p:cNvSpPr/>
            <p:nvPr/>
          </p:nvSpPr>
          <p:spPr>
            <a:xfrm rot="10800000">
              <a:off x="998171" y="4876498"/>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a:off x="66001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2" name="Google Shape;232;p11"/>
          <p:cNvGrpSpPr/>
          <p:nvPr/>
        </p:nvGrpSpPr>
        <p:grpSpPr>
          <a:xfrm flipH="1" rot="10800000">
            <a:off x="-1443375" y="-2220551"/>
            <a:ext cx="11922622" cy="9653454"/>
            <a:chOff x="-1443375" y="-2964939"/>
            <a:chExt cx="11922622" cy="9653454"/>
          </a:xfrm>
        </p:grpSpPr>
        <p:grpSp>
          <p:nvGrpSpPr>
            <p:cNvPr id="233" name="Google Shape;233;p11"/>
            <p:cNvGrpSpPr/>
            <p:nvPr/>
          </p:nvGrpSpPr>
          <p:grpSpPr>
            <a:xfrm>
              <a:off x="6475250" y="3928475"/>
              <a:ext cx="4003997" cy="2064658"/>
              <a:chOff x="5557850" y="3928475"/>
              <a:chExt cx="4003997" cy="2064658"/>
            </a:xfrm>
          </p:grpSpPr>
          <p:sp>
            <p:nvSpPr>
              <p:cNvPr id="234" name="Google Shape;234;p11"/>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a:off x="5557850" y="3928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1"/>
            <p:cNvGrpSpPr/>
            <p:nvPr/>
          </p:nvGrpSpPr>
          <p:grpSpPr>
            <a:xfrm>
              <a:off x="-1443375" y="3908625"/>
              <a:ext cx="5889466" cy="2779890"/>
              <a:chOff x="-1394450" y="3908625"/>
              <a:chExt cx="5889466" cy="2779890"/>
            </a:xfrm>
          </p:grpSpPr>
          <p:sp>
            <p:nvSpPr>
              <p:cNvPr id="237" name="Google Shape;237;p11"/>
              <p:cNvSpPr/>
              <p:nvPr/>
            </p:nvSpPr>
            <p:spPr>
              <a:xfrm>
                <a:off x="0" y="4604000"/>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a:off x="-1394450" y="3908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9" name="Google Shape;239;p11"/>
            <p:cNvSpPr/>
            <p:nvPr/>
          </p:nvSpPr>
          <p:spPr>
            <a:xfrm rot="10800000">
              <a:off x="-377487" y="-1412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rot="10800000">
              <a:off x="4605266" y="-29649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242" name="Shape 242"/>
        <p:cNvGrpSpPr/>
        <p:nvPr/>
      </p:nvGrpSpPr>
      <p:grpSpPr>
        <a:xfrm>
          <a:off x="0" y="0"/>
          <a:ext cx="0" cy="0"/>
          <a:chOff x="0" y="0"/>
          <a:chExt cx="0" cy="0"/>
        </a:xfrm>
      </p:grpSpPr>
      <p:sp>
        <p:nvSpPr>
          <p:cNvPr id="243" name="Google Shape;24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44" name="Shape 244"/>
        <p:cNvGrpSpPr/>
        <p:nvPr/>
      </p:nvGrpSpPr>
      <p:grpSpPr>
        <a:xfrm>
          <a:off x="0" y="0"/>
          <a:ext cx="0" cy="0"/>
          <a:chOff x="0" y="0"/>
          <a:chExt cx="0" cy="0"/>
        </a:xfrm>
      </p:grpSpPr>
      <p:grpSp>
        <p:nvGrpSpPr>
          <p:cNvPr id="245" name="Google Shape;245;p13"/>
          <p:cNvGrpSpPr/>
          <p:nvPr/>
        </p:nvGrpSpPr>
        <p:grpSpPr>
          <a:xfrm>
            <a:off x="-150966" y="-1569997"/>
            <a:ext cx="9294978" cy="8009776"/>
            <a:chOff x="-150966" y="-1569997"/>
            <a:chExt cx="9294978" cy="8009776"/>
          </a:xfrm>
        </p:grpSpPr>
        <p:sp>
          <p:nvSpPr>
            <p:cNvPr id="246" name="Google Shape;246;p13"/>
            <p:cNvSpPr/>
            <p:nvPr/>
          </p:nvSpPr>
          <p:spPr>
            <a:xfrm flipH="1">
              <a:off x="-150966" y="452838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3"/>
            <p:cNvSpPr/>
            <p:nvPr/>
          </p:nvSpPr>
          <p:spPr>
            <a:xfrm rot="10800000">
              <a:off x="5623599" y="-15699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8" name="Google Shape;248;p13"/>
          <p:cNvSpPr txBox="1"/>
          <p:nvPr>
            <p:ph idx="1" type="subTitle"/>
          </p:nvPr>
        </p:nvSpPr>
        <p:spPr>
          <a:xfrm>
            <a:off x="1024750"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49" name="Google Shape;249;p13"/>
          <p:cNvSpPr txBox="1"/>
          <p:nvPr>
            <p:ph idx="2" type="subTitle"/>
          </p:nvPr>
        </p:nvSpPr>
        <p:spPr>
          <a:xfrm>
            <a:off x="3419221"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0" name="Google Shape;250;p13"/>
          <p:cNvSpPr txBox="1"/>
          <p:nvPr>
            <p:ph idx="3" type="subTitle"/>
          </p:nvPr>
        </p:nvSpPr>
        <p:spPr>
          <a:xfrm>
            <a:off x="5813699" y="3241688"/>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1" name="Google Shape;251;p13"/>
          <p:cNvSpPr txBox="1"/>
          <p:nvPr>
            <p:ph idx="4" type="subTitle"/>
          </p:nvPr>
        </p:nvSpPr>
        <p:spPr>
          <a:xfrm>
            <a:off x="1024750"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2" name="Google Shape;252;p13"/>
          <p:cNvSpPr txBox="1"/>
          <p:nvPr>
            <p:ph idx="5" type="subTitle"/>
          </p:nvPr>
        </p:nvSpPr>
        <p:spPr>
          <a:xfrm>
            <a:off x="3419221"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253" name="Google Shape;253;p13"/>
          <p:cNvSpPr txBox="1"/>
          <p:nvPr>
            <p:ph idx="6" type="subTitle"/>
          </p:nvPr>
        </p:nvSpPr>
        <p:spPr>
          <a:xfrm>
            <a:off x="5813699" y="1796162"/>
            <a:ext cx="2305500" cy="484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254" name="Google Shape;254;p13"/>
          <p:cNvGrpSpPr/>
          <p:nvPr/>
        </p:nvGrpSpPr>
        <p:grpSpPr>
          <a:xfrm rot="10800000">
            <a:off x="-2096303" y="3730190"/>
            <a:ext cx="3010303" cy="380635"/>
            <a:chOff x="5446772" y="1743190"/>
            <a:chExt cx="3010303" cy="380635"/>
          </a:xfrm>
        </p:grpSpPr>
        <p:grpSp>
          <p:nvGrpSpPr>
            <p:cNvPr id="255" name="Google Shape;255;p13"/>
            <p:cNvGrpSpPr/>
            <p:nvPr/>
          </p:nvGrpSpPr>
          <p:grpSpPr>
            <a:xfrm flipH="1">
              <a:off x="5898325" y="1865405"/>
              <a:ext cx="1567047" cy="45661"/>
              <a:chOff x="1754675" y="2661275"/>
              <a:chExt cx="1945675" cy="56700"/>
            </a:xfrm>
          </p:grpSpPr>
          <p:cxnSp>
            <p:nvCxnSpPr>
              <p:cNvPr id="256" name="Google Shape;256;p1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257" name="Google Shape;257;p1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8" name="Google Shape;258;p13"/>
            <p:cNvGrpSpPr/>
            <p:nvPr/>
          </p:nvGrpSpPr>
          <p:grpSpPr>
            <a:xfrm flipH="1">
              <a:off x="5477439" y="1987637"/>
              <a:ext cx="1561280" cy="136187"/>
              <a:chOff x="1754675" y="2824000"/>
              <a:chExt cx="4728285" cy="412439"/>
            </a:xfrm>
          </p:grpSpPr>
          <p:sp>
            <p:nvSpPr>
              <p:cNvPr id="259" name="Google Shape;259;p1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260" name="Google Shape;260;p1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13"/>
            <p:cNvGrpSpPr/>
            <p:nvPr/>
          </p:nvGrpSpPr>
          <p:grpSpPr>
            <a:xfrm flipH="1">
              <a:off x="5446772" y="1743190"/>
              <a:ext cx="3010303" cy="45661"/>
              <a:chOff x="1766900" y="2869225"/>
              <a:chExt cx="3737650" cy="56700"/>
            </a:xfrm>
          </p:grpSpPr>
          <p:cxnSp>
            <p:nvCxnSpPr>
              <p:cNvPr id="262" name="Google Shape;262;p1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263" name="Google Shape;263;p1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4" name="Google Shape;264;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65" name="Google Shape;265;p13"/>
          <p:cNvSpPr txBox="1"/>
          <p:nvPr>
            <p:ph hasCustomPrompt="1" idx="7" type="title"/>
          </p:nvPr>
        </p:nvSpPr>
        <p:spPr>
          <a:xfrm>
            <a:off x="1450150" y="1229150"/>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66" name="Google Shape;266;p13"/>
          <p:cNvSpPr txBox="1"/>
          <p:nvPr>
            <p:ph hasCustomPrompt="1" idx="8" type="title"/>
          </p:nvPr>
        </p:nvSpPr>
        <p:spPr>
          <a:xfrm>
            <a:off x="1450200" y="2674700"/>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67" name="Google Shape;267;p13"/>
          <p:cNvSpPr txBox="1"/>
          <p:nvPr>
            <p:ph hasCustomPrompt="1" idx="9" type="title"/>
          </p:nvPr>
        </p:nvSpPr>
        <p:spPr>
          <a:xfrm>
            <a:off x="3844625" y="1229151"/>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68" name="Google Shape;268;p13"/>
          <p:cNvSpPr txBox="1"/>
          <p:nvPr>
            <p:ph hasCustomPrompt="1" idx="13" type="title"/>
          </p:nvPr>
        </p:nvSpPr>
        <p:spPr>
          <a:xfrm>
            <a:off x="3844625" y="2674699"/>
            <a:ext cx="567000" cy="5670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69" name="Google Shape;269;p13"/>
          <p:cNvSpPr txBox="1"/>
          <p:nvPr>
            <p:ph hasCustomPrompt="1" idx="14" type="title"/>
          </p:nvPr>
        </p:nvSpPr>
        <p:spPr>
          <a:xfrm>
            <a:off x="6239100" y="1229152"/>
            <a:ext cx="5670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70" name="Google Shape;270;p13"/>
          <p:cNvSpPr txBox="1"/>
          <p:nvPr>
            <p:ph hasCustomPrompt="1" idx="15" type="title"/>
          </p:nvPr>
        </p:nvSpPr>
        <p:spPr>
          <a:xfrm>
            <a:off x="6239100" y="2674703"/>
            <a:ext cx="567000" cy="5727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000"/>
              <a:buFont typeface="Poppins"/>
              <a:buNone/>
              <a:defRPr sz="2300">
                <a:latin typeface="Poppins"/>
                <a:ea typeface="Poppins"/>
                <a:cs typeface="Poppins"/>
                <a:sym typeface="Poppins"/>
              </a:defRPr>
            </a:lvl1pPr>
            <a:lvl2pPr lvl="1" rtl="0">
              <a:spcBef>
                <a:spcPts val="0"/>
              </a:spcBef>
              <a:spcAft>
                <a:spcPts val="0"/>
              </a:spcAft>
              <a:buSzPts val="3000"/>
              <a:buFont typeface="Poppins"/>
              <a:buNone/>
              <a:defRPr b="0" sz="3000">
                <a:latin typeface="Poppins"/>
                <a:ea typeface="Poppins"/>
                <a:cs typeface="Poppins"/>
                <a:sym typeface="Poppins"/>
              </a:defRPr>
            </a:lvl2pPr>
            <a:lvl3pPr lvl="2" rtl="0">
              <a:spcBef>
                <a:spcPts val="0"/>
              </a:spcBef>
              <a:spcAft>
                <a:spcPts val="0"/>
              </a:spcAft>
              <a:buSzPts val="3000"/>
              <a:buFont typeface="Poppins"/>
              <a:buNone/>
              <a:defRPr b="0" sz="3000">
                <a:latin typeface="Poppins"/>
                <a:ea typeface="Poppins"/>
                <a:cs typeface="Poppins"/>
                <a:sym typeface="Poppins"/>
              </a:defRPr>
            </a:lvl3pPr>
            <a:lvl4pPr lvl="3" rtl="0">
              <a:spcBef>
                <a:spcPts val="0"/>
              </a:spcBef>
              <a:spcAft>
                <a:spcPts val="0"/>
              </a:spcAft>
              <a:buSzPts val="3000"/>
              <a:buFont typeface="Poppins"/>
              <a:buNone/>
              <a:defRPr b="0" sz="3000">
                <a:latin typeface="Poppins"/>
                <a:ea typeface="Poppins"/>
                <a:cs typeface="Poppins"/>
                <a:sym typeface="Poppins"/>
              </a:defRPr>
            </a:lvl4pPr>
            <a:lvl5pPr lvl="4" rtl="0">
              <a:spcBef>
                <a:spcPts val="0"/>
              </a:spcBef>
              <a:spcAft>
                <a:spcPts val="0"/>
              </a:spcAft>
              <a:buSzPts val="3000"/>
              <a:buFont typeface="Poppins"/>
              <a:buNone/>
              <a:defRPr b="0" sz="3000">
                <a:latin typeface="Poppins"/>
                <a:ea typeface="Poppins"/>
                <a:cs typeface="Poppins"/>
                <a:sym typeface="Poppins"/>
              </a:defRPr>
            </a:lvl5pPr>
            <a:lvl6pPr lvl="5" rtl="0">
              <a:spcBef>
                <a:spcPts val="0"/>
              </a:spcBef>
              <a:spcAft>
                <a:spcPts val="0"/>
              </a:spcAft>
              <a:buSzPts val="3000"/>
              <a:buFont typeface="Poppins"/>
              <a:buNone/>
              <a:defRPr b="0" sz="3000">
                <a:latin typeface="Poppins"/>
                <a:ea typeface="Poppins"/>
                <a:cs typeface="Poppins"/>
                <a:sym typeface="Poppins"/>
              </a:defRPr>
            </a:lvl6pPr>
            <a:lvl7pPr lvl="6" rtl="0">
              <a:spcBef>
                <a:spcPts val="0"/>
              </a:spcBef>
              <a:spcAft>
                <a:spcPts val="0"/>
              </a:spcAft>
              <a:buSzPts val="3000"/>
              <a:buFont typeface="Poppins"/>
              <a:buNone/>
              <a:defRPr b="0" sz="3000">
                <a:latin typeface="Poppins"/>
                <a:ea typeface="Poppins"/>
                <a:cs typeface="Poppins"/>
                <a:sym typeface="Poppins"/>
              </a:defRPr>
            </a:lvl7pPr>
            <a:lvl8pPr lvl="7" rtl="0">
              <a:spcBef>
                <a:spcPts val="0"/>
              </a:spcBef>
              <a:spcAft>
                <a:spcPts val="0"/>
              </a:spcAft>
              <a:buSzPts val="3000"/>
              <a:buFont typeface="Poppins"/>
              <a:buNone/>
              <a:defRPr b="0" sz="3000">
                <a:latin typeface="Poppins"/>
                <a:ea typeface="Poppins"/>
                <a:cs typeface="Poppins"/>
                <a:sym typeface="Poppins"/>
              </a:defRPr>
            </a:lvl8pPr>
            <a:lvl9pPr lvl="8" rtl="0">
              <a:spcBef>
                <a:spcPts val="0"/>
              </a:spcBef>
              <a:spcAft>
                <a:spcPts val="0"/>
              </a:spcAft>
              <a:buSzPts val="3000"/>
              <a:buFont typeface="Poppins"/>
              <a:buNone/>
              <a:defRPr b="0" sz="3000">
                <a:latin typeface="Poppins"/>
                <a:ea typeface="Poppins"/>
                <a:cs typeface="Poppins"/>
                <a:sym typeface="Poppins"/>
              </a:defRPr>
            </a:lvl9pPr>
          </a:lstStyle>
          <a:p>
            <a:r>
              <a:t>xx%</a:t>
            </a:r>
          </a:p>
        </p:txBody>
      </p:sp>
      <p:sp>
        <p:nvSpPr>
          <p:cNvPr id="271" name="Google Shape;271;p13"/>
          <p:cNvSpPr/>
          <p:nvPr/>
        </p:nvSpPr>
        <p:spPr>
          <a:xfrm rot="10800000">
            <a:off x="1316384" y="490125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flipH="1">
            <a:off x="-585437"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74" name="Shape 274"/>
        <p:cNvGrpSpPr/>
        <p:nvPr/>
      </p:nvGrpSpPr>
      <p:grpSpPr>
        <a:xfrm>
          <a:off x="0" y="0"/>
          <a:ext cx="0" cy="0"/>
          <a:chOff x="0" y="0"/>
          <a:chExt cx="0" cy="0"/>
        </a:xfrm>
      </p:grpSpPr>
      <p:grpSp>
        <p:nvGrpSpPr>
          <p:cNvPr id="275" name="Google Shape;275;p14"/>
          <p:cNvGrpSpPr/>
          <p:nvPr/>
        </p:nvGrpSpPr>
        <p:grpSpPr>
          <a:xfrm>
            <a:off x="-10" y="-1658067"/>
            <a:ext cx="9294978" cy="7822922"/>
            <a:chOff x="-10" y="-1658067"/>
            <a:chExt cx="9294978" cy="7822922"/>
          </a:xfrm>
        </p:grpSpPr>
        <p:sp>
          <p:nvSpPr>
            <p:cNvPr id="276" name="Google Shape;276;p14"/>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flipH="1">
              <a:off x="-10" y="42534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rot="10800000">
              <a:off x="3765449" y="-165806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9" name="Google Shape;279;p14"/>
          <p:cNvGrpSpPr/>
          <p:nvPr/>
        </p:nvGrpSpPr>
        <p:grpSpPr>
          <a:xfrm>
            <a:off x="214581" y="-8"/>
            <a:ext cx="1593209" cy="183531"/>
            <a:chOff x="385056" y="-8"/>
            <a:chExt cx="1593209" cy="183531"/>
          </a:xfrm>
        </p:grpSpPr>
        <p:sp>
          <p:nvSpPr>
            <p:cNvPr id="280" name="Google Shape;280;p14"/>
            <p:cNvSpPr/>
            <p:nvPr/>
          </p:nvSpPr>
          <p:spPr>
            <a:xfrm flipH="1">
              <a:off x="385056"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flipH="1">
              <a:off x="971481"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2" name="Google Shape;282;p14"/>
          <p:cNvGrpSpPr/>
          <p:nvPr/>
        </p:nvGrpSpPr>
        <p:grpSpPr>
          <a:xfrm>
            <a:off x="-641180" y="447742"/>
            <a:ext cx="10174669" cy="4695754"/>
            <a:chOff x="-641180" y="447742"/>
            <a:chExt cx="10174669" cy="4695754"/>
          </a:xfrm>
        </p:grpSpPr>
        <p:sp>
          <p:nvSpPr>
            <p:cNvPr id="283" name="Google Shape;283;p14"/>
            <p:cNvSpPr/>
            <p:nvPr/>
          </p:nvSpPr>
          <p:spPr>
            <a:xfrm>
              <a:off x="8526706" y="4477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flipH="1">
              <a:off x="6924920"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641180"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6" name="Google Shape;286;p14"/>
          <p:cNvSpPr txBox="1"/>
          <p:nvPr>
            <p:ph type="title"/>
          </p:nvPr>
        </p:nvSpPr>
        <p:spPr>
          <a:xfrm>
            <a:off x="1419900" y="3055775"/>
            <a:ext cx="63042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6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87" name="Google Shape;287;p14"/>
          <p:cNvSpPr txBox="1"/>
          <p:nvPr>
            <p:ph idx="1" type="subTitle"/>
          </p:nvPr>
        </p:nvSpPr>
        <p:spPr>
          <a:xfrm>
            <a:off x="1419900" y="1081900"/>
            <a:ext cx="6304200" cy="1863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288" name="Google Shape;288;p14"/>
          <p:cNvGrpSpPr/>
          <p:nvPr/>
        </p:nvGrpSpPr>
        <p:grpSpPr>
          <a:xfrm>
            <a:off x="-689412" y="-1311142"/>
            <a:ext cx="10419597" cy="8141306"/>
            <a:chOff x="-689412" y="-1311142"/>
            <a:chExt cx="10419597" cy="8141306"/>
          </a:xfrm>
        </p:grpSpPr>
        <p:sp>
          <p:nvSpPr>
            <p:cNvPr id="289" name="Google Shape;289;p14"/>
            <p:cNvSpPr/>
            <p:nvPr/>
          </p:nvSpPr>
          <p:spPr>
            <a:xfrm rot="10800000">
              <a:off x="6315079"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3" y="47535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rot="10800000">
              <a:off x="-689412" y="-8181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6924913" y="46040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94" name="Shape 294"/>
        <p:cNvGrpSpPr/>
        <p:nvPr/>
      </p:nvGrpSpPr>
      <p:grpSpPr>
        <a:xfrm>
          <a:off x="0" y="0"/>
          <a:ext cx="0" cy="0"/>
          <a:chOff x="0" y="0"/>
          <a:chExt cx="0" cy="0"/>
        </a:xfrm>
      </p:grpSpPr>
      <p:sp>
        <p:nvSpPr>
          <p:cNvPr id="295" name="Google Shape;295;p15"/>
          <p:cNvSpPr txBox="1"/>
          <p:nvPr>
            <p:ph type="title"/>
          </p:nvPr>
        </p:nvSpPr>
        <p:spPr>
          <a:xfrm>
            <a:off x="1103225" y="1490900"/>
            <a:ext cx="3169200" cy="16578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96" name="Google Shape;296;p15"/>
          <p:cNvSpPr txBox="1"/>
          <p:nvPr>
            <p:ph idx="1" type="subTitle"/>
          </p:nvPr>
        </p:nvSpPr>
        <p:spPr>
          <a:xfrm>
            <a:off x="1103225" y="3187975"/>
            <a:ext cx="3169200" cy="771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97" name="Google Shape;297;p15"/>
          <p:cNvSpPr/>
          <p:nvPr>
            <p:ph idx="2" type="pic"/>
          </p:nvPr>
        </p:nvSpPr>
        <p:spPr>
          <a:xfrm>
            <a:off x="4272425" y="613850"/>
            <a:ext cx="3768300" cy="3796800"/>
          </a:xfrm>
          <a:prstGeom prst="rect">
            <a:avLst/>
          </a:prstGeom>
          <a:noFill/>
          <a:ln>
            <a:noFill/>
          </a:ln>
        </p:spPr>
      </p:sp>
      <p:grpSp>
        <p:nvGrpSpPr>
          <p:cNvPr id="298" name="Google Shape;298;p15"/>
          <p:cNvGrpSpPr/>
          <p:nvPr/>
        </p:nvGrpSpPr>
        <p:grpSpPr>
          <a:xfrm flipH="1" rot="10800000">
            <a:off x="-1536301" y="-1730518"/>
            <a:ext cx="10804826" cy="8381753"/>
            <a:chOff x="-1589201" y="-1194493"/>
            <a:chExt cx="10804826" cy="8381753"/>
          </a:xfrm>
        </p:grpSpPr>
        <p:sp>
          <p:nvSpPr>
            <p:cNvPr id="299" name="Google Shape;299;p15"/>
            <p:cNvSpPr/>
            <p:nvPr/>
          </p:nvSpPr>
          <p:spPr>
            <a:xfrm flipH="1" rot="10800000">
              <a:off x="-79353" y="-11944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5"/>
            <p:cNvSpPr/>
            <p:nvPr/>
          </p:nvSpPr>
          <p:spPr>
            <a:xfrm>
              <a:off x="-1589201" y="48181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 name="Google Shape;301;p15"/>
          <p:cNvSpPr/>
          <p:nvPr/>
        </p:nvSpPr>
        <p:spPr>
          <a:xfrm flipH="1" rot="10800000">
            <a:off x="6778074" y="4876489"/>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5"/>
          <p:cNvSpPr/>
          <p:nvPr/>
        </p:nvSpPr>
        <p:spPr>
          <a:xfrm>
            <a:off x="7378450" y="429690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15"/>
          <p:cNvGrpSpPr/>
          <p:nvPr/>
        </p:nvGrpSpPr>
        <p:grpSpPr>
          <a:xfrm flipH="1">
            <a:off x="-1397466" y="738820"/>
            <a:ext cx="3010303" cy="380635"/>
            <a:chOff x="5446772" y="1743190"/>
            <a:chExt cx="3010303" cy="380635"/>
          </a:xfrm>
        </p:grpSpPr>
        <p:grpSp>
          <p:nvGrpSpPr>
            <p:cNvPr id="304" name="Google Shape;304;p15"/>
            <p:cNvGrpSpPr/>
            <p:nvPr/>
          </p:nvGrpSpPr>
          <p:grpSpPr>
            <a:xfrm flipH="1">
              <a:off x="5898325" y="1865405"/>
              <a:ext cx="1567047" cy="45661"/>
              <a:chOff x="1754675" y="2661275"/>
              <a:chExt cx="1945675" cy="56700"/>
            </a:xfrm>
          </p:grpSpPr>
          <p:cxnSp>
            <p:nvCxnSpPr>
              <p:cNvPr id="305" name="Google Shape;305;p1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06" name="Google Shape;306;p1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7" name="Google Shape;307;p15"/>
            <p:cNvGrpSpPr/>
            <p:nvPr/>
          </p:nvGrpSpPr>
          <p:grpSpPr>
            <a:xfrm flipH="1">
              <a:off x="5477439" y="1987637"/>
              <a:ext cx="1561280" cy="136187"/>
              <a:chOff x="1754675" y="2824000"/>
              <a:chExt cx="4728285" cy="412439"/>
            </a:xfrm>
          </p:grpSpPr>
          <p:sp>
            <p:nvSpPr>
              <p:cNvPr id="308" name="Google Shape;308;p1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09" name="Google Shape;309;p1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15"/>
            <p:cNvGrpSpPr/>
            <p:nvPr/>
          </p:nvGrpSpPr>
          <p:grpSpPr>
            <a:xfrm flipH="1">
              <a:off x="5446772" y="1743190"/>
              <a:ext cx="3010303" cy="45661"/>
              <a:chOff x="1766900" y="2869225"/>
              <a:chExt cx="3737650" cy="56700"/>
            </a:xfrm>
          </p:grpSpPr>
          <p:cxnSp>
            <p:nvCxnSpPr>
              <p:cNvPr id="311" name="Google Shape;311;p1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12" name="Google Shape;312;p1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13" name="Google Shape;31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314" name="Shape 314"/>
        <p:cNvGrpSpPr/>
        <p:nvPr/>
      </p:nvGrpSpPr>
      <p:grpSpPr>
        <a:xfrm>
          <a:off x="0" y="0"/>
          <a:ext cx="0" cy="0"/>
          <a:chOff x="0" y="0"/>
          <a:chExt cx="0" cy="0"/>
        </a:xfrm>
      </p:grpSpPr>
      <p:sp>
        <p:nvSpPr>
          <p:cNvPr id="315" name="Google Shape;315;p16"/>
          <p:cNvSpPr txBox="1"/>
          <p:nvPr>
            <p:ph type="title"/>
          </p:nvPr>
        </p:nvSpPr>
        <p:spPr>
          <a:xfrm>
            <a:off x="872400" y="1637550"/>
            <a:ext cx="32241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16" name="Google Shape;316;p16"/>
          <p:cNvSpPr txBox="1"/>
          <p:nvPr>
            <p:ph idx="1" type="subTitle"/>
          </p:nvPr>
        </p:nvSpPr>
        <p:spPr>
          <a:xfrm>
            <a:off x="872400" y="2700750"/>
            <a:ext cx="32241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317" name="Google Shape;317;p16"/>
          <p:cNvGrpSpPr/>
          <p:nvPr/>
        </p:nvGrpSpPr>
        <p:grpSpPr>
          <a:xfrm>
            <a:off x="-213475" y="-435968"/>
            <a:ext cx="10430912" cy="6926993"/>
            <a:chOff x="-213475" y="-435968"/>
            <a:chExt cx="10430912" cy="6926993"/>
          </a:xfrm>
        </p:grpSpPr>
        <p:sp>
          <p:nvSpPr>
            <p:cNvPr id="318" name="Google Shape;318;p16"/>
            <p:cNvSpPr/>
            <p:nvPr/>
          </p:nvSpPr>
          <p:spPr>
            <a:xfrm flipH="1" rot="10800000">
              <a:off x="7412165" y="-4359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6"/>
            <p:cNvSpPr/>
            <p:nvPr/>
          </p:nvSpPr>
          <p:spPr>
            <a:xfrm flipH="1">
              <a:off x="-213475" y="4603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 name="Google Shape;320;p16"/>
          <p:cNvGrpSpPr/>
          <p:nvPr/>
        </p:nvGrpSpPr>
        <p:grpSpPr>
          <a:xfrm flipH="1">
            <a:off x="-1986736" y="257018"/>
            <a:ext cx="3567725" cy="692436"/>
            <a:chOff x="5803750" y="1590790"/>
            <a:chExt cx="3567725" cy="692436"/>
          </a:xfrm>
        </p:grpSpPr>
        <p:grpSp>
          <p:nvGrpSpPr>
            <p:cNvPr id="321" name="Google Shape;321;p16"/>
            <p:cNvGrpSpPr/>
            <p:nvPr/>
          </p:nvGrpSpPr>
          <p:grpSpPr>
            <a:xfrm flipH="1">
              <a:off x="5803750" y="2180862"/>
              <a:ext cx="3070084" cy="102364"/>
              <a:chOff x="1779150" y="2604263"/>
              <a:chExt cx="3811875" cy="127113"/>
            </a:xfrm>
          </p:grpSpPr>
          <p:sp>
            <p:nvSpPr>
              <p:cNvPr id="322" name="Google Shape;322;p1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23" name="Google Shape;323;p1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16"/>
            <p:cNvGrpSpPr/>
            <p:nvPr/>
          </p:nvGrpSpPr>
          <p:grpSpPr>
            <a:xfrm flipH="1">
              <a:off x="5898325" y="1789205"/>
              <a:ext cx="1567047" cy="45661"/>
              <a:chOff x="1754675" y="2566652"/>
              <a:chExt cx="1945675" cy="56700"/>
            </a:xfrm>
          </p:grpSpPr>
          <p:cxnSp>
            <p:nvCxnSpPr>
              <p:cNvPr id="325" name="Google Shape;325;p16"/>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326" name="Google Shape;326;p16"/>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7" name="Google Shape;327;p16"/>
            <p:cNvGrpSpPr/>
            <p:nvPr/>
          </p:nvGrpSpPr>
          <p:grpSpPr>
            <a:xfrm flipH="1">
              <a:off x="6107964" y="1938899"/>
              <a:ext cx="1561280" cy="136187"/>
              <a:chOff x="-154850" y="2676400"/>
              <a:chExt cx="4728285" cy="412439"/>
            </a:xfrm>
          </p:grpSpPr>
          <p:sp>
            <p:nvSpPr>
              <p:cNvPr id="328" name="Google Shape;328;p16"/>
              <p:cNvSpPr/>
              <p:nvPr/>
            </p:nvSpPr>
            <p:spPr>
              <a:xfrm>
                <a:off x="-154850" y="26764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29" name="Google Shape;329;p16"/>
              <p:cNvSpPr/>
              <p:nvPr/>
            </p:nvSpPr>
            <p:spPr>
              <a:xfrm>
                <a:off x="4439036" y="29544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16"/>
            <p:cNvGrpSpPr/>
            <p:nvPr/>
          </p:nvGrpSpPr>
          <p:grpSpPr>
            <a:xfrm flipH="1">
              <a:off x="6361172" y="1590790"/>
              <a:ext cx="3010303" cy="45661"/>
              <a:chOff x="631564" y="2679979"/>
              <a:chExt cx="3737650" cy="56700"/>
            </a:xfrm>
          </p:grpSpPr>
          <p:cxnSp>
            <p:nvCxnSpPr>
              <p:cNvPr id="331" name="Google Shape;331;p16"/>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332" name="Google Shape;332;p16"/>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 name="Google Shape;333;p16"/>
          <p:cNvSpPr/>
          <p:nvPr/>
        </p:nvSpPr>
        <p:spPr>
          <a:xfrm rot="10800000">
            <a:off x="-284501"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16"/>
          <p:cNvGrpSpPr/>
          <p:nvPr/>
        </p:nvGrpSpPr>
        <p:grpSpPr>
          <a:xfrm>
            <a:off x="-1754525" y="-2478031"/>
            <a:ext cx="12821147" cy="8256735"/>
            <a:chOff x="-1754525" y="-2478031"/>
            <a:chExt cx="12821147" cy="8256735"/>
          </a:xfrm>
        </p:grpSpPr>
        <p:sp>
          <p:nvSpPr>
            <p:cNvPr id="335" name="Google Shape;335;p16"/>
            <p:cNvSpPr/>
            <p:nvPr/>
          </p:nvSpPr>
          <p:spPr>
            <a:xfrm rot="10800000">
              <a:off x="595121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7" name="Google Shape;337;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338" name="Shape 338"/>
        <p:cNvGrpSpPr/>
        <p:nvPr/>
      </p:nvGrpSpPr>
      <p:grpSpPr>
        <a:xfrm>
          <a:off x="0" y="0"/>
          <a:ext cx="0" cy="0"/>
          <a:chOff x="0" y="0"/>
          <a:chExt cx="0" cy="0"/>
        </a:xfrm>
      </p:grpSpPr>
      <p:sp>
        <p:nvSpPr>
          <p:cNvPr id="339" name="Google Shape;339;p17"/>
          <p:cNvSpPr/>
          <p:nvPr/>
        </p:nvSpPr>
        <p:spPr>
          <a:xfrm rot="10800000">
            <a:off x="666600" y="478394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7"/>
          <p:cNvSpPr/>
          <p:nvPr/>
        </p:nvSpPr>
        <p:spPr>
          <a:xfrm flipH="1">
            <a:off x="-17545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7"/>
          <p:cNvSpPr/>
          <p:nvPr/>
        </p:nvSpPr>
        <p:spPr>
          <a:xfrm>
            <a:off x="-1259172" y="46349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17"/>
          <p:cNvGrpSpPr/>
          <p:nvPr/>
        </p:nvGrpSpPr>
        <p:grpSpPr>
          <a:xfrm>
            <a:off x="6644522" y="4451415"/>
            <a:ext cx="3427062" cy="540036"/>
            <a:chOff x="5446772" y="1743190"/>
            <a:chExt cx="3427062" cy="540036"/>
          </a:xfrm>
        </p:grpSpPr>
        <p:grpSp>
          <p:nvGrpSpPr>
            <p:cNvPr id="343" name="Google Shape;343;p17"/>
            <p:cNvGrpSpPr/>
            <p:nvPr/>
          </p:nvGrpSpPr>
          <p:grpSpPr>
            <a:xfrm flipH="1">
              <a:off x="5803750" y="2180862"/>
              <a:ext cx="3070084" cy="102364"/>
              <a:chOff x="1779150" y="2604263"/>
              <a:chExt cx="3811875" cy="127113"/>
            </a:xfrm>
          </p:grpSpPr>
          <p:sp>
            <p:nvSpPr>
              <p:cNvPr id="344" name="Google Shape;344;p1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45" name="Google Shape;345;p1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6" name="Google Shape;346;p17"/>
            <p:cNvGrpSpPr/>
            <p:nvPr/>
          </p:nvGrpSpPr>
          <p:grpSpPr>
            <a:xfrm flipH="1">
              <a:off x="5898325" y="1865405"/>
              <a:ext cx="1567047" cy="45661"/>
              <a:chOff x="1754675" y="2661275"/>
              <a:chExt cx="1945675" cy="56700"/>
            </a:xfrm>
          </p:grpSpPr>
          <p:cxnSp>
            <p:nvCxnSpPr>
              <p:cNvPr id="347" name="Google Shape;347;p1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48" name="Google Shape;348;p1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9" name="Google Shape;349;p17"/>
            <p:cNvGrpSpPr/>
            <p:nvPr/>
          </p:nvGrpSpPr>
          <p:grpSpPr>
            <a:xfrm flipH="1">
              <a:off x="5477439" y="1987637"/>
              <a:ext cx="1561280" cy="136187"/>
              <a:chOff x="1754675" y="2824000"/>
              <a:chExt cx="4728285" cy="412439"/>
            </a:xfrm>
          </p:grpSpPr>
          <p:sp>
            <p:nvSpPr>
              <p:cNvPr id="350" name="Google Shape;350;p1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51" name="Google Shape;351;p1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17"/>
            <p:cNvGrpSpPr/>
            <p:nvPr/>
          </p:nvGrpSpPr>
          <p:grpSpPr>
            <a:xfrm flipH="1">
              <a:off x="5446772" y="1743190"/>
              <a:ext cx="3010303" cy="45661"/>
              <a:chOff x="1766900" y="2869225"/>
              <a:chExt cx="3737650" cy="56700"/>
            </a:xfrm>
          </p:grpSpPr>
          <p:cxnSp>
            <p:nvCxnSpPr>
              <p:cNvPr id="353" name="Google Shape;353;p1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54" name="Google Shape;354;p1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5" name="Google Shape;355;p17"/>
          <p:cNvGrpSpPr/>
          <p:nvPr/>
        </p:nvGrpSpPr>
        <p:grpSpPr>
          <a:xfrm>
            <a:off x="-694176" y="-920239"/>
            <a:ext cx="10964574" cy="6661025"/>
            <a:chOff x="-694176" y="-920239"/>
            <a:chExt cx="10964574" cy="6661025"/>
          </a:xfrm>
        </p:grpSpPr>
        <p:sp>
          <p:nvSpPr>
            <p:cNvPr id="356" name="Google Shape;356;p17"/>
            <p:cNvSpPr/>
            <p:nvPr/>
          </p:nvSpPr>
          <p:spPr>
            <a:xfrm flipH="1" rot="10800000">
              <a:off x="-694176" y="-92023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7"/>
            <p:cNvSpPr/>
            <p:nvPr/>
          </p:nvSpPr>
          <p:spPr>
            <a:xfrm flipH="1">
              <a:off x="6749999" y="3899186"/>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8" name="Google Shape;358;p17"/>
          <p:cNvSpPr txBox="1"/>
          <p:nvPr>
            <p:ph type="title"/>
          </p:nvPr>
        </p:nvSpPr>
        <p:spPr>
          <a:xfrm>
            <a:off x="5200875" y="1926400"/>
            <a:ext cx="3077400" cy="635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9" name="Google Shape;359;p17"/>
          <p:cNvSpPr txBox="1"/>
          <p:nvPr>
            <p:ph idx="1" type="subTitle"/>
          </p:nvPr>
        </p:nvSpPr>
        <p:spPr>
          <a:xfrm>
            <a:off x="5201025" y="2562000"/>
            <a:ext cx="3077400" cy="805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360" name="Google Shape;360;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361" name="Shape 361"/>
        <p:cNvGrpSpPr/>
        <p:nvPr/>
      </p:nvGrpSpPr>
      <p:grpSpPr>
        <a:xfrm>
          <a:off x="0" y="0"/>
          <a:ext cx="0" cy="0"/>
          <a:chOff x="0" y="0"/>
          <a:chExt cx="0" cy="0"/>
        </a:xfrm>
      </p:grpSpPr>
      <p:grpSp>
        <p:nvGrpSpPr>
          <p:cNvPr id="362" name="Google Shape;362;p18"/>
          <p:cNvGrpSpPr/>
          <p:nvPr/>
        </p:nvGrpSpPr>
        <p:grpSpPr>
          <a:xfrm>
            <a:off x="-1289846" y="-464980"/>
            <a:ext cx="3520400" cy="7145645"/>
            <a:chOff x="-1289846" y="-464980"/>
            <a:chExt cx="3520400" cy="7145645"/>
          </a:xfrm>
        </p:grpSpPr>
        <p:sp>
          <p:nvSpPr>
            <p:cNvPr id="363" name="Google Shape;363;p18"/>
            <p:cNvSpPr/>
            <p:nvPr/>
          </p:nvSpPr>
          <p:spPr>
            <a:xfrm flipH="1" rot="10800000">
              <a:off x="-305811" y="-464980"/>
              <a:ext cx="1920158" cy="1004478"/>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1289846" y="460400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5" name="Google Shape;365;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66" name="Google Shape;366;p18"/>
          <p:cNvSpPr txBox="1"/>
          <p:nvPr>
            <p:ph idx="1" type="subTitle"/>
          </p:nvPr>
        </p:nvSpPr>
        <p:spPr>
          <a:xfrm>
            <a:off x="713225" y="1071950"/>
            <a:ext cx="3848100" cy="1598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367" name="Google Shape;367;p18"/>
          <p:cNvSpPr/>
          <p:nvPr/>
        </p:nvSpPr>
        <p:spPr>
          <a:xfrm flipH="1">
            <a:off x="-871159" y="5394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flipH="1" rot="10800000">
            <a:off x="-2006799"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18"/>
          <p:cNvGrpSpPr/>
          <p:nvPr/>
        </p:nvGrpSpPr>
        <p:grpSpPr>
          <a:xfrm flipH="1">
            <a:off x="7324525" y="151290"/>
            <a:ext cx="3296400" cy="703085"/>
            <a:chOff x="-12" y="3628590"/>
            <a:chExt cx="3296400" cy="703085"/>
          </a:xfrm>
        </p:grpSpPr>
        <p:grpSp>
          <p:nvGrpSpPr>
            <p:cNvPr id="370" name="Google Shape;370;p18"/>
            <p:cNvGrpSpPr/>
            <p:nvPr/>
          </p:nvGrpSpPr>
          <p:grpSpPr>
            <a:xfrm>
              <a:off x="854867" y="3996692"/>
              <a:ext cx="1567047" cy="45661"/>
              <a:chOff x="1754675" y="2661275"/>
              <a:chExt cx="1945675" cy="56700"/>
            </a:xfrm>
          </p:grpSpPr>
          <p:cxnSp>
            <p:nvCxnSpPr>
              <p:cNvPr id="371" name="Google Shape;371;p1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372" name="Google Shape;372;p1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3" name="Google Shape;373;p18"/>
            <p:cNvGrpSpPr/>
            <p:nvPr/>
          </p:nvGrpSpPr>
          <p:grpSpPr>
            <a:xfrm>
              <a:off x="518420" y="4195487"/>
              <a:ext cx="1561280" cy="136187"/>
              <a:chOff x="1754675" y="2824000"/>
              <a:chExt cx="4728285" cy="412439"/>
            </a:xfrm>
          </p:grpSpPr>
          <p:sp>
            <p:nvSpPr>
              <p:cNvPr id="374" name="Google Shape;374;p1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375" name="Google Shape;375;p1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6" name="Google Shape;376;p18"/>
            <p:cNvGrpSpPr/>
            <p:nvPr/>
          </p:nvGrpSpPr>
          <p:grpSpPr>
            <a:xfrm>
              <a:off x="226304" y="3764887"/>
              <a:ext cx="3070084" cy="102364"/>
              <a:chOff x="1779150" y="2604263"/>
              <a:chExt cx="3811875" cy="127113"/>
            </a:xfrm>
          </p:grpSpPr>
          <p:sp>
            <p:nvSpPr>
              <p:cNvPr id="377" name="Google Shape;377;p1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378" name="Google Shape;378;p1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18"/>
            <p:cNvGrpSpPr/>
            <p:nvPr/>
          </p:nvGrpSpPr>
          <p:grpSpPr>
            <a:xfrm>
              <a:off x="-12" y="3628590"/>
              <a:ext cx="3010303" cy="45661"/>
              <a:chOff x="1766900" y="2869225"/>
              <a:chExt cx="3737650" cy="56700"/>
            </a:xfrm>
          </p:grpSpPr>
          <p:cxnSp>
            <p:nvCxnSpPr>
              <p:cNvPr id="380" name="Google Shape;380;p1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81" name="Google Shape;381;p1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82" name="Google Shape;382;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_1">
    <p:spTree>
      <p:nvGrpSpPr>
        <p:cNvPr id="383" name="Shape 383"/>
        <p:cNvGrpSpPr/>
        <p:nvPr/>
      </p:nvGrpSpPr>
      <p:grpSpPr>
        <a:xfrm>
          <a:off x="0" y="0"/>
          <a:ext cx="0" cy="0"/>
          <a:chOff x="0" y="0"/>
          <a:chExt cx="0" cy="0"/>
        </a:xfrm>
      </p:grpSpPr>
      <p:grpSp>
        <p:nvGrpSpPr>
          <p:cNvPr id="384" name="Google Shape;384;p19"/>
          <p:cNvGrpSpPr/>
          <p:nvPr/>
        </p:nvGrpSpPr>
        <p:grpSpPr>
          <a:xfrm>
            <a:off x="-1657830" y="-1821713"/>
            <a:ext cx="13368611" cy="9000374"/>
            <a:chOff x="-1657830" y="-1821713"/>
            <a:chExt cx="13368611" cy="9000374"/>
          </a:xfrm>
        </p:grpSpPr>
        <p:sp>
          <p:nvSpPr>
            <p:cNvPr id="385" name="Google Shape;385;p19"/>
            <p:cNvSpPr/>
            <p:nvPr/>
          </p:nvSpPr>
          <p:spPr>
            <a:xfrm flipH="1">
              <a:off x="-1657830" y="4429574"/>
              <a:ext cx="13368611" cy="2749087"/>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9"/>
            <p:cNvSpPr/>
            <p:nvPr/>
          </p:nvSpPr>
          <p:spPr>
            <a:xfrm rot="10800000">
              <a:off x="6074499" y="-1821713"/>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7" name="Google Shape;387;p19"/>
          <p:cNvGrpSpPr/>
          <p:nvPr/>
        </p:nvGrpSpPr>
        <p:grpSpPr>
          <a:xfrm>
            <a:off x="-1296840" y="259346"/>
            <a:ext cx="11980094" cy="4549229"/>
            <a:chOff x="-1296840" y="259346"/>
            <a:chExt cx="11980094" cy="4549229"/>
          </a:xfrm>
        </p:grpSpPr>
        <p:grpSp>
          <p:nvGrpSpPr>
            <p:cNvPr id="388" name="Google Shape;388;p19"/>
            <p:cNvGrpSpPr/>
            <p:nvPr/>
          </p:nvGrpSpPr>
          <p:grpSpPr>
            <a:xfrm rot="10800000">
              <a:off x="-1296840" y="259346"/>
              <a:ext cx="3074607" cy="453954"/>
              <a:chOff x="5478797" y="847321"/>
              <a:chExt cx="3074607" cy="453954"/>
            </a:xfrm>
          </p:grpSpPr>
          <p:grpSp>
            <p:nvGrpSpPr>
              <p:cNvPr id="389" name="Google Shape;389;p19"/>
              <p:cNvGrpSpPr/>
              <p:nvPr/>
            </p:nvGrpSpPr>
            <p:grpSpPr>
              <a:xfrm flipH="1">
                <a:off x="5675409" y="922405"/>
                <a:ext cx="2877996" cy="223763"/>
                <a:chOff x="1687059" y="2012316"/>
                <a:chExt cx="3573375" cy="277863"/>
              </a:xfrm>
            </p:grpSpPr>
            <p:sp>
              <p:nvSpPr>
                <p:cNvPr id="390" name="Google Shape;390;p19"/>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391" name="Google Shape;391;p19"/>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19"/>
              <p:cNvGrpSpPr/>
              <p:nvPr/>
            </p:nvGrpSpPr>
            <p:grpSpPr>
              <a:xfrm flipH="1">
                <a:off x="6072799" y="847321"/>
                <a:ext cx="2430997" cy="185534"/>
                <a:chOff x="1748547" y="1392116"/>
                <a:chExt cx="5911958" cy="451312"/>
              </a:xfrm>
            </p:grpSpPr>
            <p:sp>
              <p:nvSpPr>
                <p:cNvPr id="393" name="Google Shape;393;p1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394" name="Google Shape;394;p1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19"/>
              <p:cNvGrpSpPr/>
              <p:nvPr/>
            </p:nvGrpSpPr>
            <p:grpSpPr>
              <a:xfrm flipH="1">
                <a:off x="5478797" y="1255615"/>
                <a:ext cx="3010303" cy="45661"/>
                <a:chOff x="1766900" y="2869225"/>
                <a:chExt cx="3737650" cy="56700"/>
              </a:xfrm>
            </p:grpSpPr>
            <p:cxnSp>
              <p:nvCxnSpPr>
                <p:cNvPr id="396" name="Google Shape;396;p1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397" name="Google Shape;397;p1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8" name="Google Shape;398;p19"/>
            <p:cNvGrpSpPr/>
            <p:nvPr/>
          </p:nvGrpSpPr>
          <p:grpSpPr>
            <a:xfrm flipH="1">
              <a:off x="7083467" y="3764471"/>
              <a:ext cx="3599787" cy="1044104"/>
              <a:chOff x="-1431671" y="656496"/>
              <a:chExt cx="3599787" cy="1044104"/>
            </a:xfrm>
          </p:grpSpPr>
          <p:grpSp>
            <p:nvGrpSpPr>
              <p:cNvPr id="399" name="Google Shape;399;p19"/>
              <p:cNvGrpSpPr/>
              <p:nvPr/>
            </p:nvGrpSpPr>
            <p:grpSpPr>
              <a:xfrm>
                <a:off x="-368508" y="1432892"/>
                <a:ext cx="1567047" cy="45661"/>
                <a:chOff x="1754675" y="2661275"/>
                <a:chExt cx="1945675" cy="56700"/>
              </a:xfrm>
            </p:grpSpPr>
            <p:cxnSp>
              <p:nvCxnSpPr>
                <p:cNvPr id="400" name="Google Shape;400;p1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01" name="Google Shape;401;p1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2" name="Google Shape;402;p19"/>
              <p:cNvGrpSpPr/>
              <p:nvPr/>
            </p:nvGrpSpPr>
            <p:grpSpPr>
              <a:xfrm>
                <a:off x="-766480" y="1564412"/>
                <a:ext cx="1561280" cy="136187"/>
                <a:chOff x="1754675" y="2824000"/>
                <a:chExt cx="4728285" cy="412439"/>
              </a:xfrm>
            </p:grpSpPr>
            <p:sp>
              <p:nvSpPr>
                <p:cNvPr id="403" name="Google Shape;403;p1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04" name="Google Shape;404;p1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5" name="Google Shape;405;p19"/>
              <p:cNvGrpSpPr/>
              <p:nvPr/>
            </p:nvGrpSpPr>
            <p:grpSpPr>
              <a:xfrm>
                <a:off x="-1431671" y="1201087"/>
                <a:ext cx="3070084" cy="102364"/>
                <a:chOff x="1779150" y="2604263"/>
                <a:chExt cx="3811875" cy="127113"/>
              </a:xfrm>
            </p:grpSpPr>
            <p:sp>
              <p:nvSpPr>
                <p:cNvPr id="406" name="Google Shape;406;p1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07" name="Google Shape;407;p1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08" name="Google Shape;408;p19"/>
              <p:cNvGrpSpPr/>
              <p:nvPr/>
            </p:nvGrpSpPr>
            <p:grpSpPr>
              <a:xfrm>
                <a:off x="-856941" y="773805"/>
                <a:ext cx="2877996" cy="223763"/>
                <a:chOff x="1748550" y="2064750"/>
                <a:chExt cx="3573375" cy="277863"/>
              </a:xfrm>
            </p:grpSpPr>
            <p:sp>
              <p:nvSpPr>
                <p:cNvPr id="409" name="Google Shape;409;p19"/>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410" name="Google Shape;410;p19"/>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1" name="Google Shape;411;p19"/>
              <p:cNvGrpSpPr/>
              <p:nvPr/>
            </p:nvGrpSpPr>
            <p:grpSpPr>
              <a:xfrm>
                <a:off x="-856882" y="656496"/>
                <a:ext cx="2430997" cy="185534"/>
                <a:chOff x="1748547" y="1392116"/>
                <a:chExt cx="5911958" cy="451312"/>
              </a:xfrm>
            </p:grpSpPr>
            <p:sp>
              <p:nvSpPr>
                <p:cNvPr id="412" name="Google Shape;412;p19"/>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413" name="Google Shape;413;p19"/>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19"/>
              <p:cNvGrpSpPr/>
              <p:nvPr/>
            </p:nvGrpSpPr>
            <p:grpSpPr>
              <a:xfrm>
                <a:off x="-842187" y="1064790"/>
                <a:ext cx="3010303" cy="45661"/>
                <a:chOff x="1766900" y="2869225"/>
                <a:chExt cx="3737650" cy="56700"/>
              </a:xfrm>
            </p:grpSpPr>
            <p:cxnSp>
              <p:nvCxnSpPr>
                <p:cNvPr id="415" name="Google Shape;415;p1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416" name="Google Shape;416;p1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417" name="Google Shape;417;p19"/>
          <p:cNvGrpSpPr/>
          <p:nvPr/>
        </p:nvGrpSpPr>
        <p:grpSpPr>
          <a:xfrm>
            <a:off x="-2546154" y="-635197"/>
            <a:ext cx="12379564" cy="6575223"/>
            <a:chOff x="-2546154" y="-635197"/>
            <a:chExt cx="12379564" cy="6575223"/>
          </a:xfrm>
        </p:grpSpPr>
        <p:sp>
          <p:nvSpPr>
            <p:cNvPr id="418" name="Google Shape;418;p19"/>
            <p:cNvSpPr/>
            <p:nvPr/>
          </p:nvSpPr>
          <p:spPr>
            <a:xfrm flipH="1" rot="10800000">
              <a:off x="7028137" y="-635197"/>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9" name="Google Shape;419;p19"/>
            <p:cNvGrpSpPr/>
            <p:nvPr/>
          </p:nvGrpSpPr>
          <p:grpSpPr>
            <a:xfrm flipH="1">
              <a:off x="-2546154" y="4429587"/>
              <a:ext cx="4147840" cy="1510440"/>
              <a:chOff x="4132575" y="4716825"/>
              <a:chExt cx="5724316" cy="2084515"/>
            </a:xfrm>
          </p:grpSpPr>
          <p:sp>
            <p:nvSpPr>
              <p:cNvPr id="420" name="Google Shape;420;p19"/>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9"/>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22" name="Google Shape;422;p19"/>
          <p:cNvGrpSpPr/>
          <p:nvPr/>
        </p:nvGrpSpPr>
        <p:grpSpPr>
          <a:xfrm>
            <a:off x="-281888" y="-10703"/>
            <a:ext cx="10398364" cy="4440282"/>
            <a:chOff x="-281888" y="-10703"/>
            <a:chExt cx="10398364" cy="4440282"/>
          </a:xfrm>
        </p:grpSpPr>
        <p:sp>
          <p:nvSpPr>
            <p:cNvPr id="423" name="Google Shape;423;p19"/>
            <p:cNvSpPr/>
            <p:nvPr/>
          </p:nvSpPr>
          <p:spPr>
            <a:xfrm>
              <a:off x="8698225" y="90219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
            <p:cNvSpPr/>
            <p:nvPr/>
          </p:nvSpPr>
          <p:spPr>
            <a:xfrm>
              <a:off x="6098975" y="-10703"/>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9"/>
            <p:cNvSpPr/>
            <p:nvPr/>
          </p:nvSpPr>
          <p:spPr>
            <a:xfrm>
              <a:off x="-281888" y="4232899"/>
              <a:ext cx="1044698" cy="196679"/>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6" name="Google Shape;426;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7" name="Google Shape;427;p19"/>
          <p:cNvSpPr txBox="1"/>
          <p:nvPr>
            <p:ph idx="1" type="subTitle"/>
          </p:nvPr>
        </p:nvSpPr>
        <p:spPr>
          <a:xfrm>
            <a:off x="2835450" y="1017725"/>
            <a:ext cx="3410400" cy="2868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Char char="●"/>
              <a:defRPr/>
            </a:lvl1pPr>
            <a:lvl2pPr lvl="1" rtl="0" algn="ctr">
              <a:lnSpc>
                <a:spcPct val="100000"/>
              </a:lnSpc>
              <a:spcBef>
                <a:spcPts val="0"/>
              </a:spcBef>
              <a:spcAft>
                <a:spcPts val="0"/>
              </a:spcAft>
              <a:buSzPts val="1200"/>
              <a:buChar char="○"/>
              <a:defRPr/>
            </a:lvl2pPr>
            <a:lvl3pPr lvl="2" rtl="0" algn="ctr">
              <a:lnSpc>
                <a:spcPct val="100000"/>
              </a:lnSpc>
              <a:spcBef>
                <a:spcPts val="0"/>
              </a:spcBef>
              <a:spcAft>
                <a:spcPts val="0"/>
              </a:spcAft>
              <a:buSzPts val="1200"/>
              <a:buChar char="■"/>
              <a:defRPr/>
            </a:lvl3pPr>
            <a:lvl4pPr lvl="3" rtl="0" algn="ctr">
              <a:lnSpc>
                <a:spcPct val="100000"/>
              </a:lnSpc>
              <a:spcBef>
                <a:spcPts val="0"/>
              </a:spcBef>
              <a:spcAft>
                <a:spcPts val="0"/>
              </a:spcAft>
              <a:buSzPts val="1200"/>
              <a:buChar char="●"/>
              <a:defRPr/>
            </a:lvl4pPr>
            <a:lvl5pPr lvl="4" rtl="0" algn="ctr">
              <a:lnSpc>
                <a:spcPct val="100000"/>
              </a:lnSpc>
              <a:spcBef>
                <a:spcPts val="0"/>
              </a:spcBef>
              <a:spcAft>
                <a:spcPts val="0"/>
              </a:spcAft>
              <a:buSzPts val="1200"/>
              <a:buChar char="○"/>
              <a:defRPr/>
            </a:lvl5pPr>
            <a:lvl6pPr lvl="5" rtl="0" algn="ctr">
              <a:lnSpc>
                <a:spcPct val="100000"/>
              </a:lnSpc>
              <a:spcBef>
                <a:spcPts val="0"/>
              </a:spcBef>
              <a:spcAft>
                <a:spcPts val="0"/>
              </a:spcAft>
              <a:buSzPts val="1200"/>
              <a:buChar char="■"/>
              <a:defRPr/>
            </a:lvl6pPr>
            <a:lvl7pPr lvl="6" rtl="0" algn="ctr">
              <a:lnSpc>
                <a:spcPct val="100000"/>
              </a:lnSpc>
              <a:spcBef>
                <a:spcPts val="0"/>
              </a:spcBef>
              <a:spcAft>
                <a:spcPts val="0"/>
              </a:spcAft>
              <a:buSzPts val="1200"/>
              <a:buChar char="●"/>
              <a:defRPr/>
            </a:lvl7pPr>
            <a:lvl8pPr lvl="7" rtl="0" algn="ctr">
              <a:lnSpc>
                <a:spcPct val="100000"/>
              </a:lnSpc>
              <a:spcBef>
                <a:spcPts val="0"/>
              </a:spcBef>
              <a:spcAft>
                <a:spcPts val="0"/>
              </a:spcAft>
              <a:buSzPts val="1200"/>
              <a:buChar char="○"/>
              <a:defRPr/>
            </a:lvl8pPr>
            <a:lvl9pPr lvl="8" rtl="0" algn="ctr">
              <a:lnSpc>
                <a:spcPct val="100000"/>
              </a:lnSpc>
              <a:spcBef>
                <a:spcPts val="0"/>
              </a:spcBef>
              <a:spcAft>
                <a:spcPts val="0"/>
              </a:spcAft>
              <a:buSzPts val="1200"/>
              <a:buChar char="■"/>
              <a:defRPr/>
            </a:lvl9pPr>
          </a:lstStyle>
          <a:p/>
        </p:txBody>
      </p:sp>
      <p:sp>
        <p:nvSpPr>
          <p:cNvPr id="428" name="Google Shape;428;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29" name="Shape 429"/>
        <p:cNvGrpSpPr/>
        <p:nvPr/>
      </p:nvGrpSpPr>
      <p:grpSpPr>
        <a:xfrm>
          <a:off x="0" y="0"/>
          <a:ext cx="0" cy="0"/>
          <a:chOff x="0" y="0"/>
          <a:chExt cx="0" cy="0"/>
        </a:xfrm>
      </p:grpSpPr>
      <p:grpSp>
        <p:nvGrpSpPr>
          <p:cNvPr id="430" name="Google Shape;430;p20"/>
          <p:cNvGrpSpPr/>
          <p:nvPr/>
        </p:nvGrpSpPr>
        <p:grpSpPr>
          <a:xfrm>
            <a:off x="-706235" y="-1528931"/>
            <a:ext cx="9861884" cy="9150482"/>
            <a:chOff x="-706235" y="-1528931"/>
            <a:chExt cx="9861884" cy="9150482"/>
          </a:xfrm>
        </p:grpSpPr>
        <p:sp>
          <p:nvSpPr>
            <p:cNvPr id="431" name="Google Shape;431;p20"/>
            <p:cNvSpPr/>
            <p:nvPr/>
          </p:nvSpPr>
          <p:spPr>
            <a:xfrm>
              <a:off x="-706235"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0"/>
            <p:cNvSpPr/>
            <p:nvPr/>
          </p:nvSpPr>
          <p:spPr>
            <a:xfrm flipH="1" rot="10800000">
              <a:off x="-201825" y="-1528931"/>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3" name="Google Shape;433;p20"/>
          <p:cNvSpPr/>
          <p:nvPr/>
        </p:nvSpPr>
        <p:spPr>
          <a:xfrm>
            <a:off x="-1021725" y="398384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0"/>
          <p:cNvSpPr/>
          <p:nvPr/>
        </p:nvSpPr>
        <p:spPr>
          <a:xfrm flipH="1">
            <a:off x="-828950" y="425085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5" name="Google Shape;435;p20"/>
          <p:cNvGrpSpPr/>
          <p:nvPr/>
        </p:nvGrpSpPr>
        <p:grpSpPr>
          <a:xfrm>
            <a:off x="7632064" y="4367465"/>
            <a:ext cx="3894036" cy="692436"/>
            <a:chOff x="5477439" y="1590790"/>
            <a:chExt cx="3894036" cy="692436"/>
          </a:xfrm>
        </p:grpSpPr>
        <p:grpSp>
          <p:nvGrpSpPr>
            <p:cNvPr id="436" name="Google Shape;436;p20"/>
            <p:cNvGrpSpPr/>
            <p:nvPr/>
          </p:nvGrpSpPr>
          <p:grpSpPr>
            <a:xfrm flipH="1">
              <a:off x="5803750" y="2180862"/>
              <a:ext cx="3070084" cy="102364"/>
              <a:chOff x="1779150" y="2604263"/>
              <a:chExt cx="3811875" cy="127113"/>
            </a:xfrm>
          </p:grpSpPr>
          <p:sp>
            <p:nvSpPr>
              <p:cNvPr id="437" name="Google Shape;437;p20"/>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38" name="Google Shape;438;p20"/>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9" name="Google Shape;439;p20"/>
            <p:cNvGrpSpPr/>
            <p:nvPr/>
          </p:nvGrpSpPr>
          <p:grpSpPr>
            <a:xfrm flipH="1">
              <a:off x="5898325" y="1789205"/>
              <a:ext cx="1567047" cy="45661"/>
              <a:chOff x="1754675" y="2566652"/>
              <a:chExt cx="1945675" cy="56700"/>
            </a:xfrm>
          </p:grpSpPr>
          <p:cxnSp>
            <p:nvCxnSpPr>
              <p:cNvPr id="440" name="Google Shape;440;p20"/>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441" name="Google Shape;441;p20"/>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20"/>
            <p:cNvGrpSpPr/>
            <p:nvPr/>
          </p:nvGrpSpPr>
          <p:grpSpPr>
            <a:xfrm flipH="1">
              <a:off x="5477439" y="1987637"/>
              <a:ext cx="1561280" cy="136187"/>
              <a:chOff x="1754675" y="2824000"/>
              <a:chExt cx="4728285" cy="412439"/>
            </a:xfrm>
          </p:grpSpPr>
          <p:sp>
            <p:nvSpPr>
              <p:cNvPr id="443" name="Google Shape;443;p20"/>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44" name="Google Shape;444;p20"/>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0"/>
            <p:cNvGrpSpPr/>
            <p:nvPr/>
          </p:nvGrpSpPr>
          <p:grpSpPr>
            <a:xfrm flipH="1">
              <a:off x="6361172" y="1590790"/>
              <a:ext cx="3010303" cy="45661"/>
              <a:chOff x="631564" y="2679979"/>
              <a:chExt cx="3737650" cy="56700"/>
            </a:xfrm>
          </p:grpSpPr>
          <p:cxnSp>
            <p:nvCxnSpPr>
              <p:cNvPr id="446" name="Google Shape;446;p20"/>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447" name="Google Shape;447;p20"/>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48" name="Google Shape;448;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6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9" name="Google Shape;449;p20"/>
          <p:cNvSpPr txBox="1"/>
          <p:nvPr>
            <p:ph idx="1" type="subTitle"/>
          </p:nvPr>
        </p:nvSpPr>
        <p:spPr>
          <a:xfrm>
            <a:off x="4869042" y="2513325"/>
            <a:ext cx="2535600" cy="16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0" name="Google Shape;450;p20"/>
          <p:cNvSpPr txBox="1"/>
          <p:nvPr>
            <p:ph idx="2" type="subTitle"/>
          </p:nvPr>
        </p:nvSpPr>
        <p:spPr>
          <a:xfrm>
            <a:off x="1739345" y="2513325"/>
            <a:ext cx="2535600" cy="1617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1" name="Google Shape;451;p20"/>
          <p:cNvSpPr txBox="1"/>
          <p:nvPr>
            <p:ph idx="3" type="subTitle"/>
          </p:nvPr>
        </p:nvSpPr>
        <p:spPr>
          <a:xfrm>
            <a:off x="1739345" y="2037225"/>
            <a:ext cx="25356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52" name="Google Shape;452;p20"/>
          <p:cNvSpPr txBox="1"/>
          <p:nvPr>
            <p:ph idx="4" type="subTitle"/>
          </p:nvPr>
        </p:nvSpPr>
        <p:spPr>
          <a:xfrm>
            <a:off x="4869042" y="2037225"/>
            <a:ext cx="25356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53" name="Google Shape;453;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grpSp>
        <p:nvGrpSpPr>
          <p:cNvPr id="33" name="Google Shape;33;p3"/>
          <p:cNvGrpSpPr/>
          <p:nvPr/>
        </p:nvGrpSpPr>
        <p:grpSpPr>
          <a:xfrm>
            <a:off x="-642935" y="-1483293"/>
            <a:ext cx="10417533" cy="7928897"/>
            <a:chOff x="-642935" y="-1483293"/>
            <a:chExt cx="10417533" cy="7928897"/>
          </a:xfrm>
        </p:grpSpPr>
        <p:sp>
          <p:nvSpPr>
            <p:cNvPr id="34" name="Google Shape;34;p3"/>
            <p:cNvSpPr/>
            <p:nvPr/>
          </p:nvSpPr>
          <p:spPr>
            <a:xfrm rot="10800000">
              <a:off x="-642935" y="-148329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6254199" y="4604003"/>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a:off x="-732996" y="7"/>
            <a:ext cx="7266640" cy="5159850"/>
            <a:chOff x="-732996" y="7"/>
            <a:chExt cx="7266640" cy="5159850"/>
          </a:xfrm>
        </p:grpSpPr>
        <p:sp>
          <p:nvSpPr>
            <p:cNvPr id="37" name="Google Shape;37;p3"/>
            <p:cNvSpPr/>
            <p:nvPr/>
          </p:nvSpPr>
          <p:spPr>
            <a:xfrm rot="10800000">
              <a:off x="4161656" y="497632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10800000">
              <a:off x="5115392"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flipH="1">
              <a:off x="-732996" y="4324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title"/>
          </p:nvPr>
        </p:nvSpPr>
        <p:spPr>
          <a:xfrm>
            <a:off x="2085025" y="1564950"/>
            <a:ext cx="4158300" cy="1511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3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1" name="Google Shape;41;p3"/>
          <p:cNvSpPr txBox="1"/>
          <p:nvPr>
            <p:ph hasCustomPrompt="1" idx="2" type="title"/>
          </p:nvPr>
        </p:nvSpPr>
        <p:spPr>
          <a:xfrm>
            <a:off x="1050075" y="1564950"/>
            <a:ext cx="969000" cy="1511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Font typeface="Poppins"/>
              <a:buNone/>
              <a:defRPr sz="41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grpSp>
        <p:nvGrpSpPr>
          <p:cNvPr id="42" name="Google Shape;42;p3"/>
          <p:cNvGrpSpPr/>
          <p:nvPr/>
        </p:nvGrpSpPr>
        <p:grpSpPr>
          <a:xfrm>
            <a:off x="-10" y="-2237114"/>
            <a:ext cx="9822707" cy="9720614"/>
            <a:chOff x="-10" y="-2237114"/>
            <a:chExt cx="9822707" cy="9720614"/>
          </a:xfrm>
        </p:grpSpPr>
        <p:sp>
          <p:nvSpPr>
            <p:cNvPr id="43" name="Google Shape;43;p3"/>
            <p:cNvSpPr/>
            <p:nvPr/>
          </p:nvSpPr>
          <p:spPr>
            <a:xfrm rot="10800000">
              <a:off x="4707290" y="-223711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10" y="446596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 name="Google Shape;45;p3"/>
          <p:cNvGrpSpPr/>
          <p:nvPr/>
        </p:nvGrpSpPr>
        <p:grpSpPr>
          <a:xfrm flipH="1">
            <a:off x="-1344315" y="539496"/>
            <a:ext cx="3074607" cy="453954"/>
            <a:chOff x="5478797" y="847321"/>
            <a:chExt cx="3074607" cy="453954"/>
          </a:xfrm>
        </p:grpSpPr>
        <p:grpSp>
          <p:nvGrpSpPr>
            <p:cNvPr id="46" name="Google Shape;46;p3"/>
            <p:cNvGrpSpPr/>
            <p:nvPr/>
          </p:nvGrpSpPr>
          <p:grpSpPr>
            <a:xfrm flipH="1">
              <a:off x="5675409" y="922405"/>
              <a:ext cx="2877996" cy="223763"/>
              <a:chOff x="1687059" y="2012316"/>
              <a:chExt cx="3573375" cy="277863"/>
            </a:xfrm>
          </p:grpSpPr>
          <p:sp>
            <p:nvSpPr>
              <p:cNvPr id="47" name="Google Shape;47;p3"/>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48" name="Google Shape;48;p3"/>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 name="Google Shape;49;p3"/>
            <p:cNvGrpSpPr/>
            <p:nvPr/>
          </p:nvGrpSpPr>
          <p:grpSpPr>
            <a:xfrm flipH="1">
              <a:off x="5478797" y="1255615"/>
              <a:ext cx="3010303" cy="45661"/>
              <a:chOff x="1766900" y="2869225"/>
              <a:chExt cx="3737650" cy="56700"/>
            </a:xfrm>
          </p:grpSpPr>
          <p:cxnSp>
            <p:nvCxnSpPr>
              <p:cNvPr id="50" name="Google Shape;50;p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51" name="Google Shape;51;p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 name="Google Shape;52;p3"/>
            <p:cNvGrpSpPr/>
            <p:nvPr/>
          </p:nvGrpSpPr>
          <p:grpSpPr>
            <a:xfrm flipH="1">
              <a:off x="6072799" y="847321"/>
              <a:ext cx="2430997" cy="185534"/>
              <a:chOff x="1748547" y="1392116"/>
              <a:chExt cx="5911958" cy="451312"/>
            </a:xfrm>
          </p:grpSpPr>
          <p:sp>
            <p:nvSpPr>
              <p:cNvPr id="53" name="Google Shape;53;p3"/>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grpSp>
      </p:grpSp>
      <p:sp>
        <p:nvSpPr>
          <p:cNvPr id="55" name="Google Shape;55;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454" name="Shape 454"/>
        <p:cNvGrpSpPr/>
        <p:nvPr/>
      </p:nvGrpSpPr>
      <p:grpSpPr>
        <a:xfrm>
          <a:off x="0" y="0"/>
          <a:ext cx="0" cy="0"/>
          <a:chOff x="0" y="0"/>
          <a:chExt cx="0" cy="0"/>
        </a:xfrm>
      </p:grpSpPr>
      <p:sp>
        <p:nvSpPr>
          <p:cNvPr id="455" name="Google Shape;45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6" name="Google Shape;456;p21"/>
          <p:cNvSpPr txBox="1"/>
          <p:nvPr>
            <p:ph idx="1" type="subTitle"/>
          </p:nvPr>
        </p:nvSpPr>
        <p:spPr>
          <a:xfrm>
            <a:off x="4755095" y="1667625"/>
            <a:ext cx="3040800" cy="210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7" name="Google Shape;457;p21"/>
          <p:cNvSpPr txBox="1"/>
          <p:nvPr>
            <p:ph idx="2" type="subTitle"/>
          </p:nvPr>
        </p:nvSpPr>
        <p:spPr>
          <a:xfrm>
            <a:off x="1348100" y="1667625"/>
            <a:ext cx="3040800" cy="21036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458" name="Google Shape;458;p21"/>
          <p:cNvGrpSpPr/>
          <p:nvPr/>
        </p:nvGrpSpPr>
        <p:grpSpPr>
          <a:xfrm rot="10800000">
            <a:off x="-106737" y="-1645006"/>
            <a:ext cx="9548249" cy="7357518"/>
            <a:chOff x="-1311525" y="-1414418"/>
            <a:chExt cx="9548249" cy="7357518"/>
          </a:xfrm>
        </p:grpSpPr>
        <p:sp>
          <p:nvSpPr>
            <p:cNvPr id="459" name="Google Shape;459;p21"/>
            <p:cNvSpPr/>
            <p:nvPr/>
          </p:nvSpPr>
          <p:spPr>
            <a:xfrm rot="10800000">
              <a:off x="-1311525" y="-1414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0" name="Google Shape;460;p21"/>
            <p:cNvSpPr/>
            <p:nvPr/>
          </p:nvSpPr>
          <p:spPr>
            <a:xfrm flipH="1">
              <a:off x="-1120750" y="405606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61" name="Google Shape;461;p21"/>
          <p:cNvSpPr/>
          <p:nvPr/>
        </p:nvSpPr>
        <p:spPr>
          <a:xfrm flipH="1" rot="10800000">
            <a:off x="567530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2" name="Google Shape;462;p21"/>
          <p:cNvGrpSpPr/>
          <p:nvPr/>
        </p:nvGrpSpPr>
        <p:grpSpPr>
          <a:xfrm rot="10800000">
            <a:off x="-1228535" y="-1130234"/>
            <a:ext cx="11726682" cy="8568910"/>
            <a:chOff x="-2306160" y="-3140581"/>
            <a:chExt cx="11726682" cy="8568910"/>
          </a:xfrm>
        </p:grpSpPr>
        <p:sp>
          <p:nvSpPr>
            <p:cNvPr id="463" name="Google Shape;463;p21"/>
            <p:cNvSpPr/>
            <p:nvPr/>
          </p:nvSpPr>
          <p:spPr>
            <a:xfrm flipH="1" rot="10800000">
              <a:off x="-2306160" y="-314058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4" name="Google Shape;464;p21"/>
            <p:cNvSpPr/>
            <p:nvPr/>
          </p:nvSpPr>
          <p:spPr>
            <a:xfrm flipH="1" rot="10800000">
              <a:off x="7082099"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5" name="Google Shape;465;p21"/>
            <p:cNvSpPr/>
            <p:nvPr/>
          </p:nvSpPr>
          <p:spPr>
            <a:xfrm>
              <a:off x="6615250" y="38909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66" name="Google Shape;466;p21"/>
          <p:cNvGrpSpPr/>
          <p:nvPr/>
        </p:nvGrpSpPr>
        <p:grpSpPr>
          <a:xfrm flipH="1" rot="10800000">
            <a:off x="-1315487" y="4349469"/>
            <a:ext cx="3296400" cy="703085"/>
            <a:chOff x="-12" y="3628590"/>
            <a:chExt cx="3296400" cy="703085"/>
          </a:xfrm>
        </p:grpSpPr>
        <p:grpSp>
          <p:nvGrpSpPr>
            <p:cNvPr id="467" name="Google Shape;467;p21"/>
            <p:cNvGrpSpPr/>
            <p:nvPr/>
          </p:nvGrpSpPr>
          <p:grpSpPr>
            <a:xfrm>
              <a:off x="854867" y="3996692"/>
              <a:ext cx="1567047" cy="45661"/>
              <a:chOff x="1754675" y="2661275"/>
              <a:chExt cx="1945675" cy="56700"/>
            </a:xfrm>
          </p:grpSpPr>
          <p:cxnSp>
            <p:nvCxnSpPr>
              <p:cNvPr id="468" name="Google Shape;468;p2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69" name="Google Shape;469;p2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0" name="Google Shape;470;p21"/>
            <p:cNvGrpSpPr/>
            <p:nvPr/>
          </p:nvGrpSpPr>
          <p:grpSpPr>
            <a:xfrm>
              <a:off x="518420" y="4195487"/>
              <a:ext cx="1561280" cy="136187"/>
              <a:chOff x="1754675" y="2824000"/>
              <a:chExt cx="4728285" cy="412439"/>
            </a:xfrm>
          </p:grpSpPr>
          <p:sp>
            <p:nvSpPr>
              <p:cNvPr id="471" name="Google Shape;471;p2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72" name="Google Shape;472;p2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3" name="Google Shape;473;p21"/>
            <p:cNvGrpSpPr/>
            <p:nvPr/>
          </p:nvGrpSpPr>
          <p:grpSpPr>
            <a:xfrm>
              <a:off x="226304" y="3764887"/>
              <a:ext cx="3070084" cy="102364"/>
              <a:chOff x="1779150" y="2604263"/>
              <a:chExt cx="3811875" cy="127113"/>
            </a:xfrm>
          </p:grpSpPr>
          <p:sp>
            <p:nvSpPr>
              <p:cNvPr id="474" name="Google Shape;474;p21"/>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475" name="Google Shape;475;p21"/>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6" name="Google Shape;476;p21"/>
            <p:cNvGrpSpPr/>
            <p:nvPr/>
          </p:nvGrpSpPr>
          <p:grpSpPr>
            <a:xfrm>
              <a:off x="-12" y="3628590"/>
              <a:ext cx="3010303" cy="45661"/>
              <a:chOff x="1766900" y="2869225"/>
              <a:chExt cx="3737650" cy="56700"/>
            </a:xfrm>
          </p:grpSpPr>
          <p:cxnSp>
            <p:nvCxnSpPr>
              <p:cNvPr id="477" name="Google Shape;477;p2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478" name="Google Shape;478;p2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79" name="Google Shape;479;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80" name="Shape 480"/>
        <p:cNvGrpSpPr/>
        <p:nvPr/>
      </p:nvGrpSpPr>
      <p:grpSpPr>
        <a:xfrm>
          <a:off x="0" y="0"/>
          <a:ext cx="0" cy="0"/>
          <a:chOff x="0" y="0"/>
          <a:chExt cx="0" cy="0"/>
        </a:xfrm>
      </p:grpSpPr>
      <p:grpSp>
        <p:nvGrpSpPr>
          <p:cNvPr id="481" name="Google Shape;481;p22"/>
          <p:cNvGrpSpPr/>
          <p:nvPr/>
        </p:nvGrpSpPr>
        <p:grpSpPr>
          <a:xfrm>
            <a:off x="-1123779" y="-1437185"/>
            <a:ext cx="12025151" cy="8843536"/>
            <a:chOff x="-1123779" y="-1437185"/>
            <a:chExt cx="12025151" cy="8843536"/>
          </a:xfrm>
        </p:grpSpPr>
        <p:sp>
          <p:nvSpPr>
            <p:cNvPr id="482" name="Google Shape;482;p22"/>
            <p:cNvSpPr/>
            <p:nvPr/>
          </p:nvSpPr>
          <p:spPr>
            <a:xfrm flipH="1">
              <a:off x="5785965" y="43888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rot="10800000">
              <a:off x="6986174" y="-88666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2"/>
            <p:cNvSpPr/>
            <p:nvPr/>
          </p:nvSpPr>
          <p:spPr>
            <a:xfrm flipH="1" rot="10800000">
              <a:off x="-1123779" y="-1437185"/>
              <a:ext cx="3115510" cy="1837815"/>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5" name="Google Shape;48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6" name="Google Shape;486;p22"/>
          <p:cNvSpPr txBox="1"/>
          <p:nvPr>
            <p:ph idx="1" type="subTitle"/>
          </p:nvPr>
        </p:nvSpPr>
        <p:spPr>
          <a:xfrm>
            <a:off x="937625"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7" name="Google Shape;487;p22"/>
          <p:cNvSpPr txBox="1"/>
          <p:nvPr>
            <p:ph idx="2" type="subTitle"/>
          </p:nvPr>
        </p:nvSpPr>
        <p:spPr>
          <a:xfrm>
            <a:off x="3341062"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8" name="Google Shape;488;p22"/>
          <p:cNvSpPr txBox="1"/>
          <p:nvPr>
            <p:ph idx="3" type="subTitle"/>
          </p:nvPr>
        </p:nvSpPr>
        <p:spPr>
          <a:xfrm>
            <a:off x="5744505" y="2512054"/>
            <a:ext cx="2052600" cy="151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89" name="Google Shape;489;p22"/>
          <p:cNvSpPr txBox="1"/>
          <p:nvPr>
            <p:ph idx="4" type="subTitle"/>
          </p:nvPr>
        </p:nvSpPr>
        <p:spPr>
          <a:xfrm>
            <a:off x="937625"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90" name="Google Shape;490;p22"/>
          <p:cNvSpPr txBox="1"/>
          <p:nvPr>
            <p:ph idx="5" type="subTitle"/>
          </p:nvPr>
        </p:nvSpPr>
        <p:spPr>
          <a:xfrm>
            <a:off x="3341063"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491" name="Google Shape;491;p22"/>
          <p:cNvSpPr txBox="1"/>
          <p:nvPr>
            <p:ph idx="6" type="subTitle"/>
          </p:nvPr>
        </p:nvSpPr>
        <p:spPr>
          <a:xfrm>
            <a:off x="5744502" y="2067100"/>
            <a:ext cx="2052600" cy="521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492" name="Google Shape;492;p22"/>
          <p:cNvGrpSpPr/>
          <p:nvPr/>
        </p:nvGrpSpPr>
        <p:grpSpPr>
          <a:xfrm flipH="1" rot="10800000">
            <a:off x="-1469087" y="4289940"/>
            <a:ext cx="3296400" cy="703085"/>
            <a:chOff x="-12" y="3628590"/>
            <a:chExt cx="3296400" cy="703085"/>
          </a:xfrm>
        </p:grpSpPr>
        <p:grpSp>
          <p:nvGrpSpPr>
            <p:cNvPr id="493" name="Google Shape;493;p22"/>
            <p:cNvGrpSpPr/>
            <p:nvPr/>
          </p:nvGrpSpPr>
          <p:grpSpPr>
            <a:xfrm>
              <a:off x="854867" y="3996692"/>
              <a:ext cx="1567047" cy="45661"/>
              <a:chOff x="1754675" y="2661275"/>
              <a:chExt cx="1945675" cy="56700"/>
            </a:xfrm>
          </p:grpSpPr>
          <p:cxnSp>
            <p:nvCxnSpPr>
              <p:cNvPr id="494" name="Google Shape;494;p22"/>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495" name="Google Shape;495;p2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22"/>
            <p:cNvGrpSpPr/>
            <p:nvPr/>
          </p:nvGrpSpPr>
          <p:grpSpPr>
            <a:xfrm>
              <a:off x="518420" y="4195487"/>
              <a:ext cx="1561280" cy="136187"/>
              <a:chOff x="1754675" y="2824000"/>
              <a:chExt cx="4728285" cy="412439"/>
            </a:xfrm>
          </p:grpSpPr>
          <p:sp>
            <p:nvSpPr>
              <p:cNvPr id="497" name="Google Shape;497;p2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498" name="Google Shape;498;p2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9" name="Google Shape;499;p22"/>
            <p:cNvGrpSpPr/>
            <p:nvPr/>
          </p:nvGrpSpPr>
          <p:grpSpPr>
            <a:xfrm>
              <a:off x="226304" y="3764887"/>
              <a:ext cx="3070084" cy="102364"/>
              <a:chOff x="1779150" y="2604263"/>
              <a:chExt cx="3811875" cy="127113"/>
            </a:xfrm>
          </p:grpSpPr>
          <p:sp>
            <p:nvSpPr>
              <p:cNvPr id="500" name="Google Shape;500;p2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01" name="Google Shape;501;p2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2" name="Google Shape;502;p22"/>
            <p:cNvGrpSpPr/>
            <p:nvPr/>
          </p:nvGrpSpPr>
          <p:grpSpPr>
            <a:xfrm>
              <a:off x="-12" y="3628590"/>
              <a:ext cx="3010303" cy="45661"/>
              <a:chOff x="1766900" y="2869225"/>
              <a:chExt cx="3737650" cy="56700"/>
            </a:xfrm>
          </p:grpSpPr>
          <p:cxnSp>
            <p:nvCxnSpPr>
              <p:cNvPr id="503" name="Google Shape;503;p22"/>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504" name="Google Shape;504;p2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05" name="Google Shape;505;p22"/>
          <p:cNvGrpSpPr/>
          <p:nvPr/>
        </p:nvGrpSpPr>
        <p:grpSpPr>
          <a:xfrm>
            <a:off x="-592558" y="-10342"/>
            <a:ext cx="7481573" cy="5159023"/>
            <a:chOff x="-592558" y="-10342"/>
            <a:chExt cx="7481573" cy="5159023"/>
          </a:xfrm>
        </p:grpSpPr>
        <p:sp>
          <p:nvSpPr>
            <p:cNvPr id="506" name="Google Shape;506;p22"/>
            <p:cNvSpPr/>
            <p:nvPr/>
          </p:nvSpPr>
          <p:spPr>
            <a:xfrm flipH="1" rot="10800000">
              <a:off x="-592558" y="-10342"/>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2"/>
            <p:cNvSpPr/>
            <p:nvPr/>
          </p:nvSpPr>
          <p:spPr>
            <a:xfrm flipH="1" rot="10800000">
              <a:off x="5882231" y="4965151"/>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08" name="Google Shape;508;p22"/>
          <p:cNvSpPr/>
          <p:nvPr/>
        </p:nvSpPr>
        <p:spPr>
          <a:xfrm flipH="1">
            <a:off x="6761059" y="4250475"/>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10" name="Shape 510"/>
        <p:cNvGrpSpPr/>
        <p:nvPr/>
      </p:nvGrpSpPr>
      <p:grpSpPr>
        <a:xfrm>
          <a:off x="0" y="0"/>
          <a:ext cx="0" cy="0"/>
          <a:chOff x="0" y="0"/>
          <a:chExt cx="0" cy="0"/>
        </a:xfrm>
      </p:grpSpPr>
      <p:sp>
        <p:nvSpPr>
          <p:cNvPr id="511" name="Google Shape;511;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12" name="Google Shape;512;p23"/>
          <p:cNvSpPr txBox="1"/>
          <p:nvPr>
            <p:ph idx="1" type="subTitle"/>
          </p:nvPr>
        </p:nvSpPr>
        <p:spPr>
          <a:xfrm>
            <a:off x="1689126" y="176065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3" name="Google Shape;513;p23"/>
          <p:cNvSpPr txBox="1"/>
          <p:nvPr>
            <p:ph idx="2" type="subTitle"/>
          </p:nvPr>
        </p:nvSpPr>
        <p:spPr>
          <a:xfrm>
            <a:off x="5210878" y="1760650"/>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4" name="Google Shape;514;p23"/>
          <p:cNvSpPr txBox="1"/>
          <p:nvPr>
            <p:ph idx="3" type="subTitle"/>
          </p:nvPr>
        </p:nvSpPr>
        <p:spPr>
          <a:xfrm>
            <a:off x="1689126" y="334502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5" name="Google Shape;515;p23"/>
          <p:cNvSpPr txBox="1"/>
          <p:nvPr>
            <p:ph idx="4" type="subTitle"/>
          </p:nvPr>
        </p:nvSpPr>
        <p:spPr>
          <a:xfrm>
            <a:off x="5210878" y="3345025"/>
            <a:ext cx="28110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16" name="Google Shape;516;p23"/>
          <p:cNvSpPr txBox="1"/>
          <p:nvPr>
            <p:ph idx="5" type="subTitle"/>
          </p:nvPr>
        </p:nvSpPr>
        <p:spPr>
          <a:xfrm>
            <a:off x="1689126" y="145555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17" name="Google Shape;517;p23"/>
          <p:cNvSpPr txBox="1"/>
          <p:nvPr>
            <p:ph idx="6" type="subTitle"/>
          </p:nvPr>
        </p:nvSpPr>
        <p:spPr>
          <a:xfrm>
            <a:off x="1689126" y="304000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18" name="Google Shape;518;p23"/>
          <p:cNvSpPr txBox="1"/>
          <p:nvPr>
            <p:ph idx="7" type="subTitle"/>
          </p:nvPr>
        </p:nvSpPr>
        <p:spPr>
          <a:xfrm>
            <a:off x="5210851" y="145555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19" name="Google Shape;519;p23"/>
          <p:cNvSpPr txBox="1"/>
          <p:nvPr>
            <p:ph idx="8" type="subTitle"/>
          </p:nvPr>
        </p:nvSpPr>
        <p:spPr>
          <a:xfrm>
            <a:off x="5210851" y="3040000"/>
            <a:ext cx="28110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520" name="Google Shape;520;p23"/>
          <p:cNvGrpSpPr/>
          <p:nvPr/>
        </p:nvGrpSpPr>
        <p:grpSpPr>
          <a:xfrm>
            <a:off x="-1014025" y="-964868"/>
            <a:ext cx="10158024" cy="7826893"/>
            <a:chOff x="-1014025" y="-964868"/>
            <a:chExt cx="10158024" cy="7826893"/>
          </a:xfrm>
        </p:grpSpPr>
        <p:sp>
          <p:nvSpPr>
            <p:cNvPr id="521" name="Google Shape;521;p23"/>
            <p:cNvSpPr/>
            <p:nvPr/>
          </p:nvSpPr>
          <p:spPr>
            <a:xfrm rot="10800000">
              <a:off x="-1014025" y="-96486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3"/>
            <p:cNvSpPr/>
            <p:nvPr/>
          </p:nvSpPr>
          <p:spPr>
            <a:xfrm flipH="1">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3" name="Google Shape;523;p23"/>
          <p:cNvGrpSpPr/>
          <p:nvPr/>
        </p:nvGrpSpPr>
        <p:grpSpPr>
          <a:xfrm flipH="1">
            <a:off x="-2799911" y="4184068"/>
            <a:ext cx="3894036" cy="692436"/>
            <a:chOff x="5477439" y="1590790"/>
            <a:chExt cx="3894036" cy="692436"/>
          </a:xfrm>
        </p:grpSpPr>
        <p:grpSp>
          <p:nvGrpSpPr>
            <p:cNvPr id="524" name="Google Shape;524;p23"/>
            <p:cNvGrpSpPr/>
            <p:nvPr/>
          </p:nvGrpSpPr>
          <p:grpSpPr>
            <a:xfrm flipH="1">
              <a:off x="5803750" y="2180862"/>
              <a:ext cx="3070084" cy="102364"/>
              <a:chOff x="1779150" y="2604263"/>
              <a:chExt cx="3811875" cy="127113"/>
            </a:xfrm>
          </p:grpSpPr>
          <p:sp>
            <p:nvSpPr>
              <p:cNvPr id="525" name="Google Shape;525;p2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26" name="Google Shape;526;p2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7" name="Google Shape;527;p23"/>
            <p:cNvGrpSpPr/>
            <p:nvPr/>
          </p:nvGrpSpPr>
          <p:grpSpPr>
            <a:xfrm flipH="1">
              <a:off x="5898325" y="1789205"/>
              <a:ext cx="1567047" cy="45661"/>
              <a:chOff x="1754675" y="2566652"/>
              <a:chExt cx="1945675" cy="56700"/>
            </a:xfrm>
          </p:grpSpPr>
          <p:cxnSp>
            <p:nvCxnSpPr>
              <p:cNvPr id="528" name="Google Shape;528;p23"/>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529" name="Google Shape;529;p23"/>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0" name="Google Shape;530;p23"/>
            <p:cNvGrpSpPr/>
            <p:nvPr/>
          </p:nvGrpSpPr>
          <p:grpSpPr>
            <a:xfrm flipH="1">
              <a:off x="5477439" y="1987637"/>
              <a:ext cx="1561280" cy="136187"/>
              <a:chOff x="1754675" y="2824000"/>
              <a:chExt cx="4728285" cy="412439"/>
            </a:xfrm>
          </p:grpSpPr>
          <p:sp>
            <p:nvSpPr>
              <p:cNvPr id="531" name="Google Shape;531;p2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532" name="Google Shape;532;p2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23"/>
            <p:cNvGrpSpPr/>
            <p:nvPr/>
          </p:nvGrpSpPr>
          <p:grpSpPr>
            <a:xfrm flipH="1">
              <a:off x="6361172" y="1590790"/>
              <a:ext cx="3010303" cy="45661"/>
              <a:chOff x="631564" y="2679979"/>
              <a:chExt cx="3737650" cy="56700"/>
            </a:xfrm>
          </p:grpSpPr>
          <p:cxnSp>
            <p:nvCxnSpPr>
              <p:cNvPr id="534" name="Google Shape;534;p23"/>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535" name="Google Shape;535;p23"/>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36" name="Google Shape;536;p23"/>
          <p:cNvSpPr/>
          <p:nvPr/>
        </p:nvSpPr>
        <p:spPr>
          <a:xfrm flipH="1" rot="10800000">
            <a:off x="7721650"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7" name="Google Shape;537;p23"/>
          <p:cNvGrpSpPr/>
          <p:nvPr/>
        </p:nvGrpSpPr>
        <p:grpSpPr>
          <a:xfrm>
            <a:off x="-2689610" y="-2478031"/>
            <a:ext cx="13399307" cy="8256735"/>
            <a:chOff x="-2689610" y="-2478031"/>
            <a:chExt cx="13399307" cy="8256735"/>
          </a:xfrm>
        </p:grpSpPr>
        <p:sp>
          <p:nvSpPr>
            <p:cNvPr id="538" name="Google Shape;538;p23"/>
            <p:cNvSpPr/>
            <p:nvPr/>
          </p:nvSpPr>
          <p:spPr>
            <a:xfrm flipH="1" rot="10800000">
              <a:off x="-268961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3"/>
            <p:cNvSpPr/>
            <p:nvPr/>
          </p:nvSpPr>
          <p:spPr>
            <a:xfrm>
              <a:off x="7904425" y="424129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0" name="Google Shape;540;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541" name="Shape 541"/>
        <p:cNvGrpSpPr/>
        <p:nvPr/>
      </p:nvGrpSpPr>
      <p:grpSpPr>
        <a:xfrm>
          <a:off x="0" y="0"/>
          <a:ext cx="0" cy="0"/>
          <a:chOff x="0" y="0"/>
          <a:chExt cx="0" cy="0"/>
        </a:xfrm>
      </p:grpSpPr>
      <p:sp>
        <p:nvSpPr>
          <p:cNvPr id="542" name="Google Shape;542;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3" name="Google Shape;543;p24"/>
          <p:cNvSpPr txBox="1"/>
          <p:nvPr>
            <p:ph idx="1" type="subTitle"/>
          </p:nvPr>
        </p:nvSpPr>
        <p:spPr>
          <a:xfrm>
            <a:off x="720000"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4" name="Google Shape;544;p24"/>
          <p:cNvSpPr txBox="1"/>
          <p:nvPr>
            <p:ph idx="2" type="subTitle"/>
          </p:nvPr>
        </p:nvSpPr>
        <p:spPr>
          <a:xfrm>
            <a:off x="3392266"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5" name="Google Shape;545;p24"/>
          <p:cNvSpPr txBox="1"/>
          <p:nvPr>
            <p:ph idx="3" type="subTitle"/>
          </p:nvPr>
        </p:nvSpPr>
        <p:spPr>
          <a:xfrm>
            <a:off x="720000"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6" name="Google Shape;546;p24"/>
          <p:cNvSpPr txBox="1"/>
          <p:nvPr>
            <p:ph idx="4" type="subTitle"/>
          </p:nvPr>
        </p:nvSpPr>
        <p:spPr>
          <a:xfrm>
            <a:off x="3392266"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7" name="Google Shape;547;p24"/>
          <p:cNvSpPr txBox="1"/>
          <p:nvPr>
            <p:ph idx="5" type="subTitle"/>
          </p:nvPr>
        </p:nvSpPr>
        <p:spPr>
          <a:xfrm>
            <a:off x="6064528" y="1955324"/>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8" name="Google Shape;548;p24"/>
          <p:cNvSpPr txBox="1"/>
          <p:nvPr>
            <p:ph idx="6" type="subTitle"/>
          </p:nvPr>
        </p:nvSpPr>
        <p:spPr>
          <a:xfrm>
            <a:off x="6064528" y="3833100"/>
            <a:ext cx="2359500" cy="84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9" name="Google Shape;549;p24"/>
          <p:cNvSpPr txBox="1"/>
          <p:nvPr>
            <p:ph idx="7" type="subTitle"/>
          </p:nvPr>
        </p:nvSpPr>
        <p:spPr>
          <a:xfrm>
            <a:off x="724640"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0" name="Google Shape;550;p24"/>
          <p:cNvSpPr txBox="1"/>
          <p:nvPr>
            <p:ph idx="8" type="subTitle"/>
          </p:nvPr>
        </p:nvSpPr>
        <p:spPr>
          <a:xfrm>
            <a:off x="3396904"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1" name="Google Shape;551;p24"/>
          <p:cNvSpPr txBox="1"/>
          <p:nvPr>
            <p:ph idx="9" type="subTitle"/>
          </p:nvPr>
        </p:nvSpPr>
        <p:spPr>
          <a:xfrm>
            <a:off x="6069165" y="1734325"/>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2" name="Google Shape;552;p24"/>
          <p:cNvSpPr txBox="1"/>
          <p:nvPr>
            <p:ph idx="13" type="subTitle"/>
          </p:nvPr>
        </p:nvSpPr>
        <p:spPr>
          <a:xfrm>
            <a:off x="724640"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3" name="Google Shape;553;p24"/>
          <p:cNvSpPr txBox="1"/>
          <p:nvPr>
            <p:ph idx="14" type="subTitle"/>
          </p:nvPr>
        </p:nvSpPr>
        <p:spPr>
          <a:xfrm>
            <a:off x="3396904"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sp>
        <p:nvSpPr>
          <p:cNvPr id="554" name="Google Shape;554;p24"/>
          <p:cNvSpPr txBox="1"/>
          <p:nvPr>
            <p:ph idx="15" type="subTitle"/>
          </p:nvPr>
        </p:nvSpPr>
        <p:spPr>
          <a:xfrm>
            <a:off x="6069165" y="3608903"/>
            <a:ext cx="2350200" cy="3771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2pPr>
            <a:lvl3pPr lvl="2"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3pPr>
            <a:lvl4pPr lvl="3"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4pPr>
            <a:lvl5pPr lvl="4"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5pPr>
            <a:lvl6pPr lvl="5"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6pPr>
            <a:lvl7pPr lvl="6"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7pPr>
            <a:lvl8pPr lvl="7"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8pPr>
            <a:lvl9pPr lvl="8" rtl="0" algn="ctr">
              <a:lnSpc>
                <a:spcPct val="100000"/>
              </a:lnSpc>
              <a:spcBef>
                <a:spcPts val="0"/>
              </a:spcBef>
              <a:spcAft>
                <a:spcPts val="0"/>
              </a:spcAft>
              <a:buSzPts val="2000"/>
              <a:buFont typeface="Poppins ExtraBold"/>
              <a:buNone/>
              <a:defRPr sz="2000">
                <a:latin typeface="Poppins ExtraBold"/>
                <a:ea typeface="Poppins ExtraBold"/>
                <a:cs typeface="Poppins ExtraBold"/>
                <a:sym typeface="Poppins ExtraBold"/>
              </a:defRPr>
            </a:lvl9pPr>
          </a:lstStyle>
          <a:p/>
        </p:txBody>
      </p:sp>
      <p:grpSp>
        <p:nvGrpSpPr>
          <p:cNvPr id="555" name="Google Shape;555;p24"/>
          <p:cNvGrpSpPr/>
          <p:nvPr/>
        </p:nvGrpSpPr>
        <p:grpSpPr>
          <a:xfrm>
            <a:off x="-1764035" y="-2478031"/>
            <a:ext cx="10908034" cy="9340057"/>
            <a:chOff x="-1764035" y="-2478031"/>
            <a:chExt cx="10908034" cy="9340057"/>
          </a:xfrm>
        </p:grpSpPr>
        <p:sp>
          <p:nvSpPr>
            <p:cNvPr id="556" name="Google Shape;556;p24"/>
            <p:cNvSpPr/>
            <p:nvPr/>
          </p:nvSpPr>
          <p:spPr>
            <a:xfrm flipH="1" rot="10800000">
              <a:off x="-1764035"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4"/>
            <p:cNvSpPr/>
            <p:nvPr/>
          </p:nvSpPr>
          <p:spPr>
            <a:xfrm>
              <a:off x="-213475" y="4974994"/>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8" name="Google Shape;558;p24"/>
          <p:cNvGrpSpPr/>
          <p:nvPr/>
        </p:nvGrpSpPr>
        <p:grpSpPr>
          <a:xfrm flipH="1" rot="10800000">
            <a:off x="8041939" y="144568"/>
            <a:ext cx="3894036" cy="692436"/>
            <a:chOff x="5477439" y="1590790"/>
            <a:chExt cx="3894036" cy="692436"/>
          </a:xfrm>
        </p:grpSpPr>
        <p:grpSp>
          <p:nvGrpSpPr>
            <p:cNvPr id="559" name="Google Shape;559;p24"/>
            <p:cNvGrpSpPr/>
            <p:nvPr/>
          </p:nvGrpSpPr>
          <p:grpSpPr>
            <a:xfrm flipH="1">
              <a:off x="5803750" y="2180862"/>
              <a:ext cx="3070084" cy="102364"/>
              <a:chOff x="1779150" y="2604263"/>
              <a:chExt cx="3811875" cy="127113"/>
            </a:xfrm>
          </p:grpSpPr>
          <p:sp>
            <p:nvSpPr>
              <p:cNvPr id="560" name="Google Shape;560;p24"/>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561" name="Google Shape;561;p24"/>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24"/>
            <p:cNvGrpSpPr/>
            <p:nvPr/>
          </p:nvGrpSpPr>
          <p:grpSpPr>
            <a:xfrm flipH="1">
              <a:off x="5898325" y="1789205"/>
              <a:ext cx="1567047" cy="45661"/>
              <a:chOff x="1754675" y="2566652"/>
              <a:chExt cx="1945675" cy="56700"/>
            </a:xfrm>
          </p:grpSpPr>
          <p:cxnSp>
            <p:nvCxnSpPr>
              <p:cNvPr id="563" name="Google Shape;563;p24"/>
              <p:cNvCxnSpPr/>
              <p:nvPr/>
            </p:nvCxnSpPr>
            <p:spPr>
              <a:xfrm>
                <a:off x="1754675" y="2595002"/>
                <a:ext cx="1896000" cy="0"/>
              </a:xfrm>
              <a:prstGeom prst="straightConnector1">
                <a:avLst/>
              </a:prstGeom>
              <a:noFill/>
              <a:ln cap="flat" cmpd="sng" w="9525">
                <a:solidFill>
                  <a:schemeClr val="dk1"/>
                </a:solidFill>
                <a:prstDash val="solid"/>
                <a:round/>
                <a:headEnd len="med" w="med" type="none"/>
                <a:tailEnd len="med" w="med" type="none"/>
              </a:ln>
            </p:spPr>
          </p:cxnSp>
          <p:sp>
            <p:nvSpPr>
              <p:cNvPr id="564" name="Google Shape;564;p24"/>
              <p:cNvSpPr/>
              <p:nvPr/>
            </p:nvSpPr>
            <p:spPr>
              <a:xfrm>
                <a:off x="3643650" y="2566652"/>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5" name="Google Shape;565;p24"/>
            <p:cNvGrpSpPr/>
            <p:nvPr/>
          </p:nvGrpSpPr>
          <p:grpSpPr>
            <a:xfrm flipH="1">
              <a:off x="5477439" y="1987637"/>
              <a:ext cx="1561280" cy="136187"/>
              <a:chOff x="1754675" y="2824000"/>
              <a:chExt cx="4728285" cy="412439"/>
            </a:xfrm>
          </p:grpSpPr>
          <p:sp>
            <p:nvSpPr>
              <p:cNvPr id="566" name="Google Shape;566;p24"/>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567" name="Google Shape;567;p24"/>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24"/>
            <p:cNvGrpSpPr/>
            <p:nvPr/>
          </p:nvGrpSpPr>
          <p:grpSpPr>
            <a:xfrm flipH="1">
              <a:off x="6361172" y="1590790"/>
              <a:ext cx="3010303" cy="45661"/>
              <a:chOff x="631564" y="2679979"/>
              <a:chExt cx="3737650" cy="56700"/>
            </a:xfrm>
          </p:grpSpPr>
          <p:cxnSp>
            <p:nvCxnSpPr>
              <p:cNvPr id="569" name="Google Shape;569;p24"/>
              <p:cNvCxnSpPr/>
              <p:nvPr/>
            </p:nvCxnSpPr>
            <p:spPr>
              <a:xfrm>
                <a:off x="631564" y="2708329"/>
                <a:ext cx="3687900" cy="0"/>
              </a:xfrm>
              <a:prstGeom prst="straightConnector1">
                <a:avLst/>
              </a:prstGeom>
              <a:noFill/>
              <a:ln cap="flat" cmpd="sng" w="9525">
                <a:solidFill>
                  <a:schemeClr val="dk1"/>
                </a:solidFill>
                <a:prstDash val="solid"/>
                <a:round/>
                <a:headEnd len="med" w="med" type="none"/>
                <a:tailEnd len="med" w="med" type="none"/>
              </a:ln>
            </p:spPr>
          </p:cxnSp>
          <p:sp>
            <p:nvSpPr>
              <p:cNvPr id="570" name="Google Shape;570;p24"/>
              <p:cNvSpPr/>
              <p:nvPr/>
            </p:nvSpPr>
            <p:spPr>
              <a:xfrm>
                <a:off x="4312514" y="26799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71" name="Google Shape;571;p24"/>
          <p:cNvSpPr/>
          <p:nvPr/>
        </p:nvSpPr>
        <p:spPr>
          <a:xfrm rot="10800000">
            <a:off x="-876276"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24"/>
          <p:cNvGrpSpPr/>
          <p:nvPr/>
        </p:nvGrpSpPr>
        <p:grpSpPr>
          <a:xfrm>
            <a:off x="-1205775" y="-700418"/>
            <a:ext cx="11406422" cy="6958608"/>
            <a:chOff x="-1205775" y="-700418"/>
            <a:chExt cx="11406422" cy="6958608"/>
          </a:xfrm>
        </p:grpSpPr>
        <p:sp>
          <p:nvSpPr>
            <p:cNvPr id="573" name="Google Shape;573;p24"/>
            <p:cNvSpPr/>
            <p:nvPr/>
          </p:nvSpPr>
          <p:spPr>
            <a:xfrm rot="10800000">
              <a:off x="-1205775" y="-700418"/>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4"/>
            <p:cNvSpPr/>
            <p:nvPr/>
          </p:nvSpPr>
          <p:spPr>
            <a:xfrm>
              <a:off x="7395375" y="472078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5" name="Google Shape;575;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576" name="Shape 576"/>
        <p:cNvGrpSpPr/>
        <p:nvPr/>
      </p:nvGrpSpPr>
      <p:grpSpPr>
        <a:xfrm>
          <a:off x="0" y="0"/>
          <a:ext cx="0" cy="0"/>
          <a:chOff x="0" y="0"/>
          <a:chExt cx="0" cy="0"/>
        </a:xfrm>
      </p:grpSpPr>
      <p:grpSp>
        <p:nvGrpSpPr>
          <p:cNvPr id="577" name="Google Shape;577;p25"/>
          <p:cNvGrpSpPr/>
          <p:nvPr/>
        </p:nvGrpSpPr>
        <p:grpSpPr>
          <a:xfrm>
            <a:off x="-810334" y="-1436216"/>
            <a:ext cx="10049270" cy="7866187"/>
            <a:chOff x="-810334" y="-1436216"/>
            <a:chExt cx="10049270" cy="7866187"/>
          </a:xfrm>
        </p:grpSpPr>
        <p:sp>
          <p:nvSpPr>
            <p:cNvPr id="578" name="Google Shape;578;p25"/>
            <p:cNvSpPr/>
            <p:nvPr/>
          </p:nvSpPr>
          <p:spPr>
            <a:xfrm rot="10800000">
              <a:off x="-56042" y="-1436216"/>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5"/>
            <p:cNvSpPr/>
            <p:nvPr/>
          </p:nvSpPr>
          <p:spPr>
            <a:xfrm>
              <a:off x="-810334" y="450692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5"/>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1" name="Google Shape;581;p25"/>
          <p:cNvGrpSpPr/>
          <p:nvPr/>
        </p:nvGrpSpPr>
        <p:grpSpPr>
          <a:xfrm>
            <a:off x="-483963" y="343842"/>
            <a:ext cx="10364069" cy="4799653"/>
            <a:chOff x="-483963" y="343842"/>
            <a:chExt cx="10364069" cy="4799653"/>
          </a:xfrm>
        </p:grpSpPr>
        <p:sp>
          <p:nvSpPr>
            <p:cNvPr id="582" name="Google Shape;582;p25"/>
            <p:cNvSpPr/>
            <p:nvPr/>
          </p:nvSpPr>
          <p:spPr>
            <a:xfrm flipH="1">
              <a:off x="-483963" y="343842"/>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5"/>
            <p:cNvSpPr/>
            <p:nvPr/>
          </p:nvSpPr>
          <p:spPr>
            <a:xfrm>
              <a:off x="490516" y="4911500"/>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5"/>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5" name="Google Shape;585;p25"/>
          <p:cNvSpPr/>
          <p:nvPr/>
        </p:nvSpPr>
        <p:spPr>
          <a:xfrm>
            <a:off x="7423987" y="-8"/>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5"/>
          <p:cNvSpPr txBox="1"/>
          <p:nvPr>
            <p:ph hasCustomPrompt="1" type="title"/>
          </p:nvPr>
        </p:nvSpPr>
        <p:spPr>
          <a:xfrm>
            <a:off x="3365094" y="876275"/>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87" name="Google Shape;587;p25"/>
          <p:cNvSpPr txBox="1"/>
          <p:nvPr>
            <p:ph idx="1" type="subTitle"/>
          </p:nvPr>
        </p:nvSpPr>
        <p:spPr>
          <a:xfrm>
            <a:off x="3365094" y="1492766"/>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588" name="Google Shape;588;p25"/>
          <p:cNvSpPr txBox="1"/>
          <p:nvPr>
            <p:ph hasCustomPrompt="1" idx="2" type="title"/>
          </p:nvPr>
        </p:nvSpPr>
        <p:spPr>
          <a:xfrm>
            <a:off x="3365094" y="2041118"/>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89" name="Google Shape;589;p25"/>
          <p:cNvSpPr txBox="1"/>
          <p:nvPr>
            <p:ph idx="3" type="subTitle"/>
          </p:nvPr>
        </p:nvSpPr>
        <p:spPr>
          <a:xfrm>
            <a:off x="3365094" y="2654570"/>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590" name="Google Shape;590;p25"/>
          <p:cNvSpPr txBox="1"/>
          <p:nvPr>
            <p:ph hasCustomPrompt="1" idx="4" type="title"/>
          </p:nvPr>
        </p:nvSpPr>
        <p:spPr>
          <a:xfrm>
            <a:off x="3365094" y="3205961"/>
            <a:ext cx="3754200" cy="7689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Font typeface="Poppins"/>
              <a:buNone/>
              <a:defRPr sz="34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591" name="Google Shape;591;p25"/>
          <p:cNvSpPr txBox="1"/>
          <p:nvPr>
            <p:ph idx="5" type="subTitle"/>
          </p:nvPr>
        </p:nvSpPr>
        <p:spPr>
          <a:xfrm>
            <a:off x="3365094" y="3816373"/>
            <a:ext cx="3754200" cy="41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400"/>
              <a:buNone/>
              <a:defRPr sz="15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grpSp>
        <p:nvGrpSpPr>
          <p:cNvPr id="592" name="Google Shape;592;p25"/>
          <p:cNvGrpSpPr/>
          <p:nvPr/>
        </p:nvGrpSpPr>
        <p:grpSpPr>
          <a:xfrm>
            <a:off x="-955172" y="-1359417"/>
            <a:ext cx="11011936" cy="8170456"/>
            <a:chOff x="-955172" y="-1359417"/>
            <a:chExt cx="11011936" cy="8170456"/>
          </a:xfrm>
        </p:grpSpPr>
        <p:sp>
          <p:nvSpPr>
            <p:cNvPr id="593" name="Google Shape;593;p25"/>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5"/>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5"/>
            <p:cNvSpPr/>
            <p:nvPr/>
          </p:nvSpPr>
          <p:spPr>
            <a:xfrm flipH="1" rot="10800000">
              <a:off x="7251492" y="-8365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5"/>
            <p:cNvSpPr/>
            <p:nvPr/>
          </p:nvSpPr>
          <p:spPr>
            <a:xfrm flipH="1">
              <a:off x="-718483" y="474047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25"/>
          <p:cNvGrpSpPr/>
          <p:nvPr/>
        </p:nvGrpSpPr>
        <p:grpSpPr>
          <a:xfrm>
            <a:off x="-3334299" y="835002"/>
            <a:ext cx="14148600" cy="3523278"/>
            <a:chOff x="-3334299" y="835002"/>
            <a:chExt cx="14148600" cy="3523278"/>
          </a:xfrm>
        </p:grpSpPr>
        <p:grpSp>
          <p:nvGrpSpPr>
            <p:cNvPr id="598" name="Google Shape;598;p25"/>
            <p:cNvGrpSpPr/>
            <p:nvPr/>
          </p:nvGrpSpPr>
          <p:grpSpPr>
            <a:xfrm flipH="1">
              <a:off x="7517900" y="835002"/>
              <a:ext cx="3296400" cy="703085"/>
              <a:chOff x="-12" y="3628590"/>
              <a:chExt cx="3296400" cy="703085"/>
            </a:xfrm>
          </p:grpSpPr>
          <p:grpSp>
            <p:nvGrpSpPr>
              <p:cNvPr id="599" name="Google Shape;599;p25"/>
              <p:cNvGrpSpPr/>
              <p:nvPr/>
            </p:nvGrpSpPr>
            <p:grpSpPr>
              <a:xfrm>
                <a:off x="854867" y="3996692"/>
                <a:ext cx="1567047" cy="45661"/>
                <a:chOff x="1754675" y="2661275"/>
                <a:chExt cx="1945675" cy="56700"/>
              </a:xfrm>
            </p:grpSpPr>
            <p:cxnSp>
              <p:nvCxnSpPr>
                <p:cNvPr id="600" name="Google Shape;600;p2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01" name="Google Shape;601;p2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2" name="Google Shape;602;p25"/>
              <p:cNvGrpSpPr/>
              <p:nvPr/>
            </p:nvGrpSpPr>
            <p:grpSpPr>
              <a:xfrm>
                <a:off x="518420" y="4195487"/>
                <a:ext cx="1561280" cy="136187"/>
                <a:chOff x="1754675" y="2824000"/>
                <a:chExt cx="4728285" cy="412439"/>
              </a:xfrm>
            </p:grpSpPr>
            <p:sp>
              <p:nvSpPr>
                <p:cNvPr id="603" name="Google Shape;603;p2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04" name="Google Shape;604;p2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5" name="Google Shape;605;p25"/>
              <p:cNvGrpSpPr/>
              <p:nvPr/>
            </p:nvGrpSpPr>
            <p:grpSpPr>
              <a:xfrm>
                <a:off x="226304" y="3764887"/>
                <a:ext cx="3070084" cy="102364"/>
                <a:chOff x="1779150" y="2604263"/>
                <a:chExt cx="3811875" cy="127113"/>
              </a:xfrm>
            </p:grpSpPr>
            <p:sp>
              <p:nvSpPr>
                <p:cNvPr id="606" name="Google Shape;606;p25"/>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07" name="Google Shape;607;p25"/>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5"/>
              <p:cNvGrpSpPr/>
              <p:nvPr/>
            </p:nvGrpSpPr>
            <p:grpSpPr>
              <a:xfrm>
                <a:off x="-12" y="3628590"/>
                <a:ext cx="3010303" cy="45661"/>
                <a:chOff x="1766900" y="2869225"/>
                <a:chExt cx="3737650" cy="56700"/>
              </a:xfrm>
            </p:grpSpPr>
            <p:cxnSp>
              <p:nvCxnSpPr>
                <p:cNvPr id="609" name="Google Shape;609;p2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10" name="Google Shape;610;p2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11" name="Google Shape;611;p25"/>
            <p:cNvGrpSpPr/>
            <p:nvPr/>
          </p:nvGrpSpPr>
          <p:grpSpPr>
            <a:xfrm flipH="1">
              <a:off x="-3334299" y="3816365"/>
              <a:ext cx="4555892" cy="541915"/>
              <a:chOff x="5950034" y="3380465"/>
              <a:chExt cx="4555892" cy="541915"/>
            </a:xfrm>
          </p:grpSpPr>
          <p:grpSp>
            <p:nvGrpSpPr>
              <p:cNvPr id="612" name="Google Shape;612;p25"/>
              <p:cNvGrpSpPr/>
              <p:nvPr/>
            </p:nvGrpSpPr>
            <p:grpSpPr>
              <a:xfrm rot="10800000">
                <a:off x="5950034" y="3380473"/>
                <a:ext cx="2877996" cy="223763"/>
                <a:chOff x="1748550" y="2064750"/>
                <a:chExt cx="3573375" cy="277863"/>
              </a:xfrm>
            </p:grpSpPr>
            <p:sp>
              <p:nvSpPr>
                <p:cNvPr id="613" name="Google Shape;613;p25"/>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614" name="Google Shape;614;p25"/>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5" name="Google Shape;615;p25"/>
              <p:cNvGrpSpPr/>
              <p:nvPr/>
            </p:nvGrpSpPr>
            <p:grpSpPr>
              <a:xfrm rot="10800000">
                <a:off x="6396949" y="3536010"/>
                <a:ext cx="2430997" cy="185534"/>
                <a:chOff x="1748547" y="1392116"/>
                <a:chExt cx="5911958" cy="451312"/>
              </a:xfrm>
            </p:grpSpPr>
            <p:sp>
              <p:nvSpPr>
                <p:cNvPr id="616" name="Google Shape;616;p25"/>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617" name="Google Shape;617;p25"/>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8" name="Google Shape;618;p25"/>
              <p:cNvGrpSpPr/>
              <p:nvPr/>
            </p:nvGrpSpPr>
            <p:grpSpPr>
              <a:xfrm rot="10800000">
                <a:off x="6906834" y="3876719"/>
                <a:ext cx="3140396" cy="45661"/>
                <a:chOff x="234768" y="1449263"/>
                <a:chExt cx="3899175" cy="56700"/>
              </a:xfrm>
            </p:grpSpPr>
            <p:cxnSp>
              <p:nvCxnSpPr>
                <p:cNvPr id="619" name="Google Shape;619;p25"/>
                <p:cNvCxnSpPr/>
                <p:nvPr/>
              </p:nvCxnSpPr>
              <p:spPr>
                <a:xfrm>
                  <a:off x="234768" y="1477625"/>
                  <a:ext cx="3846900" cy="0"/>
                </a:xfrm>
                <a:prstGeom prst="straightConnector1">
                  <a:avLst/>
                </a:prstGeom>
                <a:noFill/>
                <a:ln cap="flat" cmpd="sng" w="9525">
                  <a:solidFill>
                    <a:schemeClr val="dk1"/>
                  </a:solidFill>
                  <a:prstDash val="solid"/>
                  <a:round/>
                  <a:headEnd len="med" w="med" type="none"/>
                  <a:tailEnd len="med" w="med" type="none"/>
                </a:ln>
              </p:spPr>
            </p:cxnSp>
            <p:sp>
              <p:nvSpPr>
                <p:cNvPr id="620" name="Google Shape;620;p25"/>
                <p:cNvSpPr/>
                <p:nvPr/>
              </p:nvSpPr>
              <p:spPr>
                <a:xfrm>
                  <a:off x="4077243" y="1449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25"/>
              <p:cNvGrpSpPr/>
              <p:nvPr/>
            </p:nvGrpSpPr>
            <p:grpSpPr>
              <a:xfrm flipH="1">
                <a:off x="7495622" y="3380465"/>
                <a:ext cx="3010303" cy="45661"/>
                <a:chOff x="1766900" y="2869225"/>
                <a:chExt cx="3737650" cy="56700"/>
              </a:xfrm>
            </p:grpSpPr>
            <p:cxnSp>
              <p:nvCxnSpPr>
                <p:cNvPr id="622" name="Google Shape;622;p2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23" name="Google Shape;623;p2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624" name="Google Shape;62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625" name="Shape 625"/>
        <p:cNvGrpSpPr/>
        <p:nvPr/>
      </p:nvGrpSpPr>
      <p:grpSpPr>
        <a:xfrm>
          <a:off x="0" y="0"/>
          <a:ext cx="0" cy="0"/>
          <a:chOff x="0" y="0"/>
          <a:chExt cx="0" cy="0"/>
        </a:xfrm>
      </p:grpSpPr>
      <p:grpSp>
        <p:nvGrpSpPr>
          <p:cNvPr id="626" name="Google Shape;626;p26"/>
          <p:cNvGrpSpPr/>
          <p:nvPr/>
        </p:nvGrpSpPr>
        <p:grpSpPr>
          <a:xfrm flipH="1">
            <a:off x="-254387" y="-883043"/>
            <a:ext cx="10284849" cy="7556893"/>
            <a:chOff x="-1900475" y="-883043"/>
            <a:chExt cx="10284849" cy="7556893"/>
          </a:xfrm>
        </p:grpSpPr>
        <p:sp>
          <p:nvSpPr>
            <p:cNvPr id="627" name="Google Shape;627;p26"/>
            <p:cNvSpPr/>
            <p:nvPr/>
          </p:nvSpPr>
          <p:spPr>
            <a:xfrm rot="10800000">
              <a:off x="-1900475" y="-883043"/>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628" name="Google Shape;628;p26"/>
            <p:cNvSpPr/>
            <p:nvPr/>
          </p:nvSpPr>
          <p:spPr>
            <a:xfrm flipH="1">
              <a:off x="-973100" y="4786819"/>
              <a:ext cx="9357474" cy="1887032"/>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sp>
        <p:nvSpPr>
          <p:cNvPr id="629" name="Google Shape;629;p26"/>
          <p:cNvSpPr/>
          <p:nvPr/>
        </p:nvSpPr>
        <p:spPr>
          <a:xfrm rot="10800000">
            <a:off x="-308364" y="48764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nvGrpSpPr>
          <p:cNvPr id="630" name="Google Shape;630;p26"/>
          <p:cNvGrpSpPr/>
          <p:nvPr/>
        </p:nvGrpSpPr>
        <p:grpSpPr>
          <a:xfrm>
            <a:off x="-1129385" y="-2478031"/>
            <a:ext cx="12010982" cy="8673260"/>
            <a:chOff x="-1129385" y="-2478031"/>
            <a:chExt cx="12010982" cy="8673260"/>
          </a:xfrm>
        </p:grpSpPr>
        <p:sp>
          <p:nvSpPr>
            <p:cNvPr id="631" name="Google Shape;631;p26"/>
            <p:cNvSpPr/>
            <p:nvPr/>
          </p:nvSpPr>
          <p:spPr>
            <a:xfrm rot="10800000">
              <a:off x="5766190" y="-247803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sp>
          <p:nvSpPr>
            <p:cNvPr id="632" name="Google Shape;632;p26"/>
            <p:cNvSpPr/>
            <p:nvPr/>
          </p:nvSpPr>
          <p:spPr>
            <a:xfrm flipH="1">
              <a:off x="-1129385" y="465782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Poppins"/>
                <a:ea typeface="Poppins"/>
                <a:cs typeface="Poppins"/>
                <a:sym typeface="Poppins"/>
              </a:endParaRPr>
            </a:p>
          </p:txBody>
        </p:sp>
      </p:grpSp>
      <p:grpSp>
        <p:nvGrpSpPr>
          <p:cNvPr id="633" name="Google Shape;633;p26"/>
          <p:cNvGrpSpPr/>
          <p:nvPr/>
        </p:nvGrpSpPr>
        <p:grpSpPr>
          <a:xfrm>
            <a:off x="-1765037" y="118040"/>
            <a:ext cx="3296400" cy="703085"/>
            <a:chOff x="-12" y="3628590"/>
            <a:chExt cx="3296400" cy="703085"/>
          </a:xfrm>
        </p:grpSpPr>
        <p:grpSp>
          <p:nvGrpSpPr>
            <p:cNvPr id="634" name="Google Shape;634;p26"/>
            <p:cNvGrpSpPr/>
            <p:nvPr/>
          </p:nvGrpSpPr>
          <p:grpSpPr>
            <a:xfrm>
              <a:off x="854867" y="3996692"/>
              <a:ext cx="1567047" cy="45661"/>
              <a:chOff x="1754675" y="2661275"/>
              <a:chExt cx="1945675" cy="56700"/>
            </a:xfrm>
          </p:grpSpPr>
          <p:cxnSp>
            <p:nvCxnSpPr>
              <p:cNvPr id="635" name="Google Shape;635;p26"/>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36" name="Google Shape;636;p26"/>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7" name="Google Shape;637;p26"/>
            <p:cNvGrpSpPr/>
            <p:nvPr/>
          </p:nvGrpSpPr>
          <p:grpSpPr>
            <a:xfrm>
              <a:off x="518420" y="4195487"/>
              <a:ext cx="1561280" cy="136187"/>
              <a:chOff x="1754675" y="2824000"/>
              <a:chExt cx="4728285" cy="412439"/>
            </a:xfrm>
          </p:grpSpPr>
          <p:sp>
            <p:nvSpPr>
              <p:cNvPr id="638" name="Google Shape;638;p26"/>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39" name="Google Shape;639;p26"/>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0" name="Google Shape;640;p26"/>
            <p:cNvGrpSpPr/>
            <p:nvPr/>
          </p:nvGrpSpPr>
          <p:grpSpPr>
            <a:xfrm>
              <a:off x="226304" y="3764887"/>
              <a:ext cx="3070084" cy="102364"/>
              <a:chOff x="1779150" y="2604263"/>
              <a:chExt cx="3811875" cy="127113"/>
            </a:xfrm>
          </p:grpSpPr>
          <p:sp>
            <p:nvSpPr>
              <p:cNvPr id="641" name="Google Shape;641;p26"/>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42" name="Google Shape;642;p26"/>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3" name="Google Shape;643;p26"/>
            <p:cNvGrpSpPr/>
            <p:nvPr/>
          </p:nvGrpSpPr>
          <p:grpSpPr>
            <a:xfrm>
              <a:off x="-12" y="3628590"/>
              <a:ext cx="3010303" cy="45661"/>
              <a:chOff x="1766900" y="2869225"/>
              <a:chExt cx="3737650" cy="56700"/>
            </a:xfrm>
          </p:grpSpPr>
          <p:cxnSp>
            <p:nvCxnSpPr>
              <p:cNvPr id="644" name="Google Shape;644;p2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45" name="Google Shape;645;p2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6" name="Google Shape;646;p26"/>
          <p:cNvSpPr txBox="1"/>
          <p:nvPr>
            <p:ph hasCustomPrompt="1" type="title"/>
          </p:nvPr>
        </p:nvSpPr>
        <p:spPr>
          <a:xfrm>
            <a:off x="1531375"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47" name="Google Shape;647;p26"/>
          <p:cNvSpPr txBox="1"/>
          <p:nvPr>
            <p:ph idx="1" type="subTitle"/>
          </p:nvPr>
        </p:nvSpPr>
        <p:spPr>
          <a:xfrm>
            <a:off x="9385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48" name="Google Shape;648;p26"/>
          <p:cNvSpPr txBox="1"/>
          <p:nvPr>
            <p:ph idx="2" type="subTitle"/>
          </p:nvPr>
        </p:nvSpPr>
        <p:spPr>
          <a:xfrm>
            <a:off x="9385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49" name="Google Shape;649;p26"/>
          <p:cNvSpPr txBox="1"/>
          <p:nvPr>
            <p:ph hasCustomPrompt="1" idx="3" type="title"/>
          </p:nvPr>
        </p:nvSpPr>
        <p:spPr>
          <a:xfrm>
            <a:off x="4078200"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50" name="Google Shape;650;p26"/>
          <p:cNvSpPr txBox="1"/>
          <p:nvPr>
            <p:ph idx="4" type="subTitle"/>
          </p:nvPr>
        </p:nvSpPr>
        <p:spPr>
          <a:xfrm>
            <a:off x="34854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1" name="Google Shape;651;p26"/>
          <p:cNvSpPr txBox="1"/>
          <p:nvPr>
            <p:ph idx="5" type="subTitle"/>
          </p:nvPr>
        </p:nvSpPr>
        <p:spPr>
          <a:xfrm>
            <a:off x="34854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52" name="Google Shape;652;p26"/>
          <p:cNvSpPr txBox="1"/>
          <p:nvPr>
            <p:ph hasCustomPrompt="1" idx="6" type="title"/>
          </p:nvPr>
        </p:nvSpPr>
        <p:spPr>
          <a:xfrm>
            <a:off x="6625100" y="1785550"/>
            <a:ext cx="987600" cy="4068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Font typeface="Poppins"/>
              <a:buNone/>
              <a:defRPr sz="2300">
                <a:latin typeface="Poppins"/>
                <a:ea typeface="Poppins"/>
                <a:cs typeface="Poppins"/>
                <a:sym typeface="Poppins"/>
              </a:defRPr>
            </a:lvl1pPr>
            <a:lvl2pPr lvl="1"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2pPr>
            <a:lvl3pPr lvl="2"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3pPr>
            <a:lvl4pPr lvl="3"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4pPr>
            <a:lvl5pPr lvl="4"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5pPr>
            <a:lvl6pPr lvl="5"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6pPr>
            <a:lvl7pPr lvl="6"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7pPr>
            <a:lvl8pPr lvl="7"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8pPr>
            <a:lvl9pPr lvl="8" rtl="0" algn="ctr">
              <a:spcBef>
                <a:spcPts val="0"/>
              </a:spcBef>
              <a:spcAft>
                <a:spcPts val="0"/>
              </a:spcAft>
              <a:buClr>
                <a:schemeClr val="lt1"/>
              </a:buClr>
              <a:buSzPts val="6000"/>
              <a:buFont typeface="Poppins"/>
              <a:buNone/>
              <a:defRPr b="0" sz="6000">
                <a:solidFill>
                  <a:schemeClr val="lt1"/>
                </a:solidFill>
                <a:latin typeface="Poppins"/>
                <a:ea typeface="Poppins"/>
                <a:cs typeface="Poppins"/>
                <a:sym typeface="Poppins"/>
              </a:defRPr>
            </a:lvl9pPr>
          </a:lstStyle>
          <a:p>
            <a:r>
              <a:t>xx%</a:t>
            </a:r>
          </a:p>
        </p:txBody>
      </p:sp>
      <p:sp>
        <p:nvSpPr>
          <p:cNvPr id="653" name="Google Shape;653;p26"/>
          <p:cNvSpPr txBox="1"/>
          <p:nvPr>
            <p:ph idx="7" type="subTitle"/>
          </p:nvPr>
        </p:nvSpPr>
        <p:spPr>
          <a:xfrm>
            <a:off x="6032300" y="3813800"/>
            <a:ext cx="2173200" cy="714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54" name="Google Shape;654;p26"/>
          <p:cNvSpPr txBox="1"/>
          <p:nvPr>
            <p:ph idx="8" type="subTitle"/>
          </p:nvPr>
        </p:nvSpPr>
        <p:spPr>
          <a:xfrm>
            <a:off x="6032300" y="3479925"/>
            <a:ext cx="2173200" cy="406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2pPr>
            <a:lvl3pPr lvl="2"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3pPr>
            <a:lvl4pPr lvl="3"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4pPr>
            <a:lvl5pPr lvl="4"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5pPr>
            <a:lvl6pPr lvl="5"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6pPr>
            <a:lvl7pPr lvl="6"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7pPr>
            <a:lvl8pPr lvl="7"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8pPr>
            <a:lvl9pPr lvl="8" rtl="0" algn="ctr">
              <a:lnSpc>
                <a:spcPct val="100000"/>
              </a:lnSpc>
              <a:spcBef>
                <a:spcPts val="0"/>
              </a:spcBef>
              <a:spcAft>
                <a:spcPts val="0"/>
              </a:spcAft>
              <a:buClr>
                <a:schemeClr val="dk1"/>
              </a:buClr>
              <a:buSzPts val="2400"/>
              <a:buFont typeface="Poppins ExtraBold"/>
              <a:buNone/>
              <a:defRPr sz="2400">
                <a:solidFill>
                  <a:schemeClr val="dk1"/>
                </a:solidFill>
                <a:latin typeface="Poppins ExtraBold"/>
                <a:ea typeface="Poppins ExtraBold"/>
                <a:cs typeface="Poppins ExtraBold"/>
                <a:sym typeface="Poppins ExtraBold"/>
              </a:defRPr>
            </a:lvl9pPr>
          </a:lstStyle>
          <a:p/>
        </p:txBody>
      </p:sp>
      <p:sp>
        <p:nvSpPr>
          <p:cNvPr id="655" name="Google Shape;655;p26"/>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6" name="Google Shape;656;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657" name="Shape 657"/>
        <p:cNvGrpSpPr/>
        <p:nvPr/>
      </p:nvGrpSpPr>
      <p:grpSpPr>
        <a:xfrm>
          <a:off x="0" y="0"/>
          <a:ext cx="0" cy="0"/>
          <a:chOff x="0" y="0"/>
          <a:chExt cx="0" cy="0"/>
        </a:xfrm>
      </p:grpSpPr>
      <p:sp>
        <p:nvSpPr>
          <p:cNvPr id="658" name="Google Shape;658;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659" name="Google Shape;659;p27"/>
          <p:cNvGrpSpPr/>
          <p:nvPr/>
        </p:nvGrpSpPr>
        <p:grpSpPr>
          <a:xfrm flipH="1" rot="10800000">
            <a:off x="7632084" y="158865"/>
            <a:ext cx="3010303" cy="380635"/>
            <a:chOff x="5446772" y="1743190"/>
            <a:chExt cx="3010303" cy="380635"/>
          </a:xfrm>
        </p:grpSpPr>
        <p:grpSp>
          <p:nvGrpSpPr>
            <p:cNvPr id="660" name="Google Shape;660;p27"/>
            <p:cNvGrpSpPr/>
            <p:nvPr/>
          </p:nvGrpSpPr>
          <p:grpSpPr>
            <a:xfrm flipH="1">
              <a:off x="5898325" y="1865405"/>
              <a:ext cx="1567047" cy="45661"/>
              <a:chOff x="1754675" y="2661275"/>
              <a:chExt cx="1945675" cy="56700"/>
            </a:xfrm>
          </p:grpSpPr>
          <p:cxnSp>
            <p:nvCxnSpPr>
              <p:cNvPr id="661" name="Google Shape;661;p2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62" name="Google Shape;662;p2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3" name="Google Shape;663;p27"/>
            <p:cNvGrpSpPr/>
            <p:nvPr/>
          </p:nvGrpSpPr>
          <p:grpSpPr>
            <a:xfrm flipH="1">
              <a:off x="5477439" y="1987637"/>
              <a:ext cx="1561280" cy="136187"/>
              <a:chOff x="1754675" y="2824000"/>
              <a:chExt cx="4728285" cy="412439"/>
            </a:xfrm>
          </p:grpSpPr>
          <p:sp>
            <p:nvSpPr>
              <p:cNvPr id="664" name="Google Shape;664;p2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65" name="Google Shape;665;p2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66" name="Google Shape;666;p27"/>
            <p:cNvGrpSpPr/>
            <p:nvPr/>
          </p:nvGrpSpPr>
          <p:grpSpPr>
            <a:xfrm flipH="1">
              <a:off x="5446772" y="1743190"/>
              <a:ext cx="3010303" cy="45661"/>
              <a:chOff x="1766900" y="2869225"/>
              <a:chExt cx="3737650" cy="56700"/>
            </a:xfrm>
          </p:grpSpPr>
          <p:cxnSp>
            <p:nvCxnSpPr>
              <p:cNvPr id="667" name="Google Shape;667;p2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68" name="Google Shape;668;p2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9" name="Google Shape;669;p27"/>
          <p:cNvGrpSpPr/>
          <p:nvPr/>
        </p:nvGrpSpPr>
        <p:grpSpPr>
          <a:xfrm>
            <a:off x="-201828" y="-265593"/>
            <a:ext cx="9294978" cy="6913322"/>
            <a:chOff x="-201828" y="-265593"/>
            <a:chExt cx="9294978" cy="6913322"/>
          </a:xfrm>
        </p:grpSpPr>
        <p:sp>
          <p:nvSpPr>
            <p:cNvPr id="670" name="Google Shape;670;p27"/>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7"/>
            <p:cNvSpPr/>
            <p:nvPr/>
          </p:nvSpPr>
          <p:spPr>
            <a:xfrm flipH="1" rot="10800000">
              <a:off x="-163643"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2" name="Google Shape;672;p27"/>
          <p:cNvSpPr/>
          <p:nvPr/>
        </p:nvSpPr>
        <p:spPr>
          <a:xfrm flipH="1" rot="10800000">
            <a:off x="8818850" y="4058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7"/>
          <p:cNvSpPr/>
          <p:nvPr/>
        </p:nvSpPr>
        <p:spPr>
          <a:xfrm>
            <a:off x="7371025"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675" name="Shape 675"/>
        <p:cNvGrpSpPr/>
        <p:nvPr/>
      </p:nvGrpSpPr>
      <p:grpSpPr>
        <a:xfrm>
          <a:off x="0" y="0"/>
          <a:ext cx="0" cy="0"/>
          <a:chOff x="0" y="0"/>
          <a:chExt cx="0" cy="0"/>
        </a:xfrm>
      </p:grpSpPr>
      <p:grpSp>
        <p:nvGrpSpPr>
          <p:cNvPr id="676" name="Google Shape;676;p28"/>
          <p:cNvGrpSpPr/>
          <p:nvPr/>
        </p:nvGrpSpPr>
        <p:grpSpPr>
          <a:xfrm>
            <a:off x="-1199871" y="-1359417"/>
            <a:ext cx="10183874" cy="7869675"/>
            <a:chOff x="-1199871" y="-1359417"/>
            <a:chExt cx="10183874" cy="7869675"/>
          </a:xfrm>
        </p:grpSpPr>
        <p:grpSp>
          <p:nvGrpSpPr>
            <p:cNvPr id="677" name="Google Shape;677;p28"/>
            <p:cNvGrpSpPr/>
            <p:nvPr/>
          </p:nvGrpSpPr>
          <p:grpSpPr>
            <a:xfrm>
              <a:off x="-955172" y="-1359417"/>
              <a:ext cx="9939175" cy="7789388"/>
              <a:chOff x="-955172" y="-1359417"/>
              <a:chExt cx="9939175" cy="7789388"/>
            </a:xfrm>
          </p:grpSpPr>
          <p:sp>
            <p:nvSpPr>
              <p:cNvPr id="678" name="Google Shape;678;p28"/>
              <p:cNvSpPr/>
              <p:nvPr/>
            </p:nvSpPr>
            <p:spPr>
              <a:xfrm flipH="1">
                <a:off x="5463604" y="4588371"/>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8"/>
              <p:cNvSpPr/>
              <p:nvPr/>
            </p:nvSpPr>
            <p:spPr>
              <a:xfrm flipH="1" rot="10800000">
                <a:off x="-955172" y="-1359417"/>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0" name="Google Shape;680;p28"/>
            <p:cNvSpPr/>
            <p:nvPr/>
          </p:nvSpPr>
          <p:spPr>
            <a:xfrm>
              <a:off x="-1199871" y="4668658"/>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1" name="Google Shape;681;p28"/>
          <p:cNvSpPr/>
          <p:nvPr/>
        </p:nvSpPr>
        <p:spPr>
          <a:xfrm flipH="1">
            <a:off x="8647766" y="452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2" name="Google Shape;682;p28"/>
          <p:cNvGrpSpPr/>
          <p:nvPr/>
        </p:nvGrpSpPr>
        <p:grpSpPr>
          <a:xfrm flipH="1" rot="10800000">
            <a:off x="-1576500" y="4252465"/>
            <a:ext cx="3296400" cy="703085"/>
            <a:chOff x="-12" y="3628590"/>
            <a:chExt cx="3296400" cy="703085"/>
          </a:xfrm>
        </p:grpSpPr>
        <p:grpSp>
          <p:nvGrpSpPr>
            <p:cNvPr id="683" name="Google Shape;683;p28"/>
            <p:cNvGrpSpPr/>
            <p:nvPr/>
          </p:nvGrpSpPr>
          <p:grpSpPr>
            <a:xfrm>
              <a:off x="854867" y="3996692"/>
              <a:ext cx="1567047" cy="45661"/>
              <a:chOff x="1754675" y="2661275"/>
              <a:chExt cx="1945675" cy="56700"/>
            </a:xfrm>
          </p:grpSpPr>
          <p:cxnSp>
            <p:nvCxnSpPr>
              <p:cNvPr id="684" name="Google Shape;684;p2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685" name="Google Shape;685;p2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6" name="Google Shape;686;p28"/>
            <p:cNvGrpSpPr/>
            <p:nvPr/>
          </p:nvGrpSpPr>
          <p:grpSpPr>
            <a:xfrm>
              <a:off x="518420" y="4195487"/>
              <a:ext cx="1561280" cy="136187"/>
              <a:chOff x="1754675" y="2824000"/>
              <a:chExt cx="4728285" cy="412439"/>
            </a:xfrm>
          </p:grpSpPr>
          <p:sp>
            <p:nvSpPr>
              <p:cNvPr id="687" name="Google Shape;687;p2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688" name="Google Shape;688;p2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9" name="Google Shape;689;p28"/>
            <p:cNvGrpSpPr/>
            <p:nvPr/>
          </p:nvGrpSpPr>
          <p:grpSpPr>
            <a:xfrm>
              <a:off x="226304" y="3764887"/>
              <a:ext cx="3070084" cy="102364"/>
              <a:chOff x="1779150" y="2604263"/>
              <a:chExt cx="3811875" cy="127113"/>
            </a:xfrm>
          </p:grpSpPr>
          <p:sp>
            <p:nvSpPr>
              <p:cNvPr id="690" name="Google Shape;690;p2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691" name="Google Shape;691;p2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2" name="Google Shape;692;p28"/>
            <p:cNvGrpSpPr/>
            <p:nvPr/>
          </p:nvGrpSpPr>
          <p:grpSpPr>
            <a:xfrm>
              <a:off x="-12" y="3628590"/>
              <a:ext cx="3010303" cy="45661"/>
              <a:chOff x="1766900" y="2869225"/>
              <a:chExt cx="3737650" cy="56700"/>
            </a:xfrm>
          </p:grpSpPr>
          <p:cxnSp>
            <p:nvCxnSpPr>
              <p:cNvPr id="693" name="Google Shape;693;p2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94" name="Google Shape;694;p2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5" name="Google Shape;695;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6" name="Google Shape;696;p28"/>
          <p:cNvSpPr/>
          <p:nvPr/>
        </p:nvSpPr>
        <p:spPr>
          <a:xfrm flipH="1">
            <a:off x="5718529" y="473438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_1_1">
    <p:spTree>
      <p:nvGrpSpPr>
        <p:cNvPr id="698" name="Shape 698"/>
        <p:cNvGrpSpPr/>
        <p:nvPr/>
      </p:nvGrpSpPr>
      <p:grpSpPr>
        <a:xfrm>
          <a:off x="0" y="0"/>
          <a:ext cx="0" cy="0"/>
          <a:chOff x="0" y="0"/>
          <a:chExt cx="0" cy="0"/>
        </a:xfrm>
      </p:grpSpPr>
      <p:sp>
        <p:nvSpPr>
          <p:cNvPr id="699" name="Google Shape;699;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0" name="Google Shape;700;p29"/>
          <p:cNvSpPr/>
          <p:nvPr/>
        </p:nvSpPr>
        <p:spPr>
          <a:xfrm>
            <a:off x="6422716" y="-11537"/>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29"/>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2" name="Google Shape;702;p29"/>
          <p:cNvGrpSpPr/>
          <p:nvPr/>
        </p:nvGrpSpPr>
        <p:grpSpPr>
          <a:xfrm>
            <a:off x="-1690350" y="187965"/>
            <a:ext cx="3296400" cy="703085"/>
            <a:chOff x="-12" y="3628590"/>
            <a:chExt cx="3296400" cy="703085"/>
          </a:xfrm>
        </p:grpSpPr>
        <p:grpSp>
          <p:nvGrpSpPr>
            <p:cNvPr id="703" name="Google Shape;703;p29"/>
            <p:cNvGrpSpPr/>
            <p:nvPr/>
          </p:nvGrpSpPr>
          <p:grpSpPr>
            <a:xfrm>
              <a:off x="854867" y="3996692"/>
              <a:ext cx="1567047" cy="45661"/>
              <a:chOff x="1754675" y="2661275"/>
              <a:chExt cx="1945675" cy="56700"/>
            </a:xfrm>
          </p:grpSpPr>
          <p:cxnSp>
            <p:nvCxnSpPr>
              <p:cNvPr id="704" name="Google Shape;704;p29"/>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05" name="Google Shape;705;p29"/>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6" name="Google Shape;706;p29"/>
            <p:cNvGrpSpPr/>
            <p:nvPr/>
          </p:nvGrpSpPr>
          <p:grpSpPr>
            <a:xfrm>
              <a:off x="518420" y="4195487"/>
              <a:ext cx="1561280" cy="136187"/>
              <a:chOff x="1754675" y="2824000"/>
              <a:chExt cx="4728285" cy="412439"/>
            </a:xfrm>
          </p:grpSpPr>
          <p:sp>
            <p:nvSpPr>
              <p:cNvPr id="707" name="Google Shape;707;p29"/>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08" name="Google Shape;708;p29"/>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9" name="Google Shape;709;p29"/>
            <p:cNvGrpSpPr/>
            <p:nvPr/>
          </p:nvGrpSpPr>
          <p:grpSpPr>
            <a:xfrm>
              <a:off x="226304" y="3764887"/>
              <a:ext cx="3070084" cy="102364"/>
              <a:chOff x="1779150" y="2604263"/>
              <a:chExt cx="3811875" cy="127113"/>
            </a:xfrm>
          </p:grpSpPr>
          <p:sp>
            <p:nvSpPr>
              <p:cNvPr id="710" name="Google Shape;710;p29"/>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11" name="Google Shape;711;p29"/>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2" name="Google Shape;712;p29"/>
            <p:cNvGrpSpPr/>
            <p:nvPr/>
          </p:nvGrpSpPr>
          <p:grpSpPr>
            <a:xfrm>
              <a:off x="-12" y="3628590"/>
              <a:ext cx="3010303" cy="45661"/>
              <a:chOff x="1766900" y="2869225"/>
              <a:chExt cx="3737650" cy="56700"/>
            </a:xfrm>
          </p:grpSpPr>
          <p:cxnSp>
            <p:nvCxnSpPr>
              <p:cNvPr id="713" name="Google Shape;713;p29"/>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14" name="Google Shape;714;p29"/>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29"/>
          <p:cNvGrpSpPr/>
          <p:nvPr/>
        </p:nvGrpSpPr>
        <p:grpSpPr>
          <a:xfrm>
            <a:off x="-2028096" y="-665229"/>
            <a:ext cx="5371751" cy="7430144"/>
            <a:chOff x="-2028096" y="-665229"/>
            <a:chExt cx="5371751" cy="7430144"/>
          </a:xfrm>
        </p:grpSpPr>
        <p:sp>
          <p:nvSpPr>
            <p:cNvPr id="716" name="Google Shape;716;p29"/>
            <p:cNvSpPr/>
            <p:nvPr/>
          </p:nvSpPr>
          <p:spPr>
            <a:xfrm>
              <a:off x="-176746" y="4688258"/>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29"/>
            <p:cNvSpPr/>
            <p:nvPr/>
          </p:nvSpPr>
          <p:spPr>
            <a:xfrm flipH="1" rot="10800000">
              <a:off x="-2028096" y="-66522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719" name="Shape 719"/>
        <p:cNvGrpSpPr/>
        <p:nvPr/>
      </p:nvGrpSpPr>
      <p:grpSpPr>
        <a:xfrm>
          <a:off x="0" y="0"/>
          <a:ext cx="0" cy="0"/>
          <a:chOff x="0" y="0"/>
          <a:chExt cx="0" cy="0"/>
        </a:xfrm>
      </p:grpSpPr>
      <p:grpSp>
        <p:nvGrpSpPr>
          <p:cNvPr id="720" name="Google Shape;720;p30"/>
          <p:cNvGrpSpPr/>
          <p:nvPr/>
        </p:nvGrpSpPr>
        <p:grpSpPr>
          <a:xfrm>
            <a:off x="-1206796" y="-728442"/>
            <a:ext cx="11075673" cy="7393347"/>
            <a:chOff x="-1206796" y="-728442"/>
            <a:chExt cx="11075673" cy="7393347"/>
          </a:xfrm>
        </p:grpSpPr>
        <p:sp>
          <p:nvSpPr>
            <p:cNvPr id="721" name="Google Shape;721;p30"/>
            <p:cNvSpPr/>
            <p:nvPr/>
          </p:nvSpPr>
          <p:spPr>
            <a:xfrm flipH="1" rot="10800000">
              <a:off x="-1206796" y="-72844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0"/>
            <p:cNvSpPr/>
            <p:nvPr/>
          </p:nvSpPr>
          <p:spPr>
            <a:xfrm rot="10800000">
              <a:off x="7640980" y="-38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0"/>
            <p:cNvSpPr/>
            <p:nvPr/>
          </p:nvSpPr>
          <p:spPr>
            <a:xfrm>
              <a:off x="-150967" y="475350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4" name="Google Shape;724;p30"/>
          <p:cNvGrpSpPr/>
          <p:nvPr/>
        </p:nvGrpSpPr>
        <p:grpSpPr>
          <a:xfrm>
            <a:off x="-460988" y="5"/>
            <a:ext cx="8180159" cy="5143491"/>
            <a:chOff x="-460988" y="5"/>
            <a:chExt cx="8180159" cy="5143491"/>
          </a:xfrm>
        </p:grpSpPr>
        <p:sp>
          <p:nvSpPr>
            <p:cNvPr id="725" name="Google Shape;725;p30"/>
            <p:cNvSpPr/>
            <p:nvPr/>
          </p:nvSpPr>
          <p:spPr>
            <a:xfrm>
              <a:off x="6712387"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6" name="Google Shape;726;p30"/>
            <p:cNvGrpSpPr/>
            <p:nvPr/>
          </p:nvGrpSpPr>
          <p:grpSpPr>
            <a:xfrm>
              <a:off x="-460988" y="447730"/>
              <a:ext cx="7721994" cy="4695766"/>
              <a:chOff x="-460988" y="447730"/>
              <a:chExt cx="7721994" cy="4695766"/>
            </a:xfrm>
          </p:grpSpPr>
          <p:sp>
            <p:nvSpPr>
              <p:cNvPr id="727" name="Google Shape;727;p30"/>
              <p:cNvSpPr/>
              <p:nvPr/>
            </p:nvSpPr>
            <p:spPr>
              <a:xfrm flipH="1">
                <a:off x="-460988" y="447730"/>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8" name="Google Shape;728;p30"/>
              <p:cNvGrpSpPr/>
              <p:nvPr/>
            </p:nvGrpSpPr>
            <p:grpSpPr>
              <a:xfrm>
                <a:off x="117004" y="4911501"/>
                <a:ext cx="7144003" cy="231995"/>
                <a:chOff x="117004" y="4911501"/>
                <a:chExt cx="7144003" cy="231995"/>
              </a:xfrm>
            </p:grpSpPr>
            <p:sp>
              <p:nvSpPr>
                <p:cNvPr id="729" name="Google Shape;729;p30"/>
                <p:cNvSpPr/>
                <p:nvPr/>
              </p:nvSpPr>
              <p:spPr>
                <a:xfrm>
                  <a:off x="117004"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0"/>
                <p:cNvSpPr/>
                <p:nvPr/>
              </p:nvSpPr>
              <p:spPr>
                <a:xfrm flipH="1">
                  <a:off x="6028666" y="4911501"/>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731" name="Google Shape;731;p30"/>
          <p:cNvGrpSpPr/>
          <p:nvPr/>
        </p:nvGrpSpPr>
        <p:grpSpPr>
          <a:xfrm>
            <a:off x="-1206808" y="-1311142"/>
            <a:ext cx="12598531" cy="8806268"/>
            <a:chOff x="-1206808" y="-1311142"/>
            <a:chExt cx="12598531" cy="8806268"/>
          </a:xfrm>
        </p:grpSpPr>
        <p:sp>
          <p:nvSpPr>
            <p:cNvPr id="732" name="Google Shape;732;p30"/>
            <p:cNvSpPr/>
            <p:nvPr/>
          </p:nvSpPr>
          <p:spPr>
            <a:xfrm flipH="1" rot="10800000">
              <a:off x="-563672" y="-1311142"/>
              <a:ext cx="2979895" cy="175781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0"/>
            <p:cNvSpPr/>
            <p:nvPr/>
          </p:nvSpPr>
          <p:spPr>
            <a:xfrm flipH="1">
              <a:off x="6490621" y="4604004"/>
              <a:ext cx="4901102" cy="2891122"/>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0"/>
            <p:cNvSpPr/>
            <p:nvPr/>
          </p:nvSpPr>
          <p:spPr>
            <a:xfrm flipH="1" rot="10800000">
              <a:off x="6338717" y="-9979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0"/>
            <p:cNvSpPr/>
            <p:nvPr/>
          </p:nvSpPr>
          <p:spPr>
            <a:xfrm flipH="1">
              <a:off x="-1206808" y="43862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6" name="Google Shape;736;p30"/>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5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7" name="Google Shape;737;p30"/>
          <p:cNvSpPr txBox="1"/>
          <p:nvPr>
            <p:ph idx="1" type="subTitle"/>
          </p:nvPr>
        </p:nvSpPr>
        <p:spPr>
          <a:xfrm>
            <a:off x="2347900" y="1571825"/>
            <a:ext cx="4448100" cy="105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38" name="Google Shape;738;p30"/>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dk1"/>
                </a:solidFill>
                <a:latin typeface="Barlow"/>
                <a:ea typeface="Barlow"/>
                <a:cs typeface="Barlow"/>
                <a:sym typeface="Barlow"/>
              </a:rPr>
              <a:t>CREDITS:</a:t>
            </a:r>
            <a:r>
              <a:rPr lang="en" sz="1000">
                <a:solidFill>
                  <a:schemeClr val="dk1"/>
                </a:solidFill>
                <a:latin typeface="Barlow"/>
                <a:ea typeface="Barlow"/>
                <a:cs typeface="Barlow"/>
                <a:sym typeface="Barlow"/>
              </a:rPr>
              <a:t> This presentation template was created by </a:t>
            </a:r>
            <a:r>
              <a:rPr b="1" lang="en" sz="1000" u="sng">
                <a:solidFill>
                  <a:schemeClr val="dk1"/>
                </a:solidFill>
                <a:latin typeface="Barlow"/>
                <a:ea typeface="Barlow"/>
                <a:cs typeface="Barlow"/>
                <a:sym typeface="Barlow"/>
                <a:hlinkClick r:id="rId2">
                  <a:extLst>
                    <a:ext uri="{A12FA001-AC4F-418D-AE19-62706E023703}">
                      <ahyp:hlinkClr val="tx"/>
                    </a:ext>
                  </a:extLst>
                </a:hlinkClick>
              </a:rPr>
              <a:t>Slidesgo</a:t>
            </a:r>
            <a:r>
              <a:rPr lang="en" sz="1000">
                <a:solidFill>
                  <a:schemeClr val="dk1"/>
                </a:solidFill>
                <a:latin typeface="Barlow"/>
                <a:ea typeface="Barlow"/>
                <a:cs typeface="Barlow"/>
                <a:sym typeface="Barlow"/>
              </a:rPr>
              <a:t>, and includes icons by </a:t>
            </a:r>
            <a:r>
              <a:rPr b="1" lang="en" sz="1000" u="sng">
                <a:solidFill>
                  <a:schemeClr val="dk1"/>
                </a:solidFill>
                <a:latin typeface="Barlow"/>
                <a:ea typeface="Barlow"/>
                <a:cs typeface="Barlow"/>
                <a:sym typeface="Barlow"/>
                <a:hlinkClick r:id="rId3">
                  <a:extLst>
                    <a:ext uri="{A12FA001-AC4F-418D-AE19-62706E023703}">
                      <ahyp:hlinkClr val="tx"/>
                    </a:ext>
                  </a:extLst>
                </a:hlinkClick>
              </a:rPr>
              <a:t>Flaticon</a:t>
            </a:r>
            <a:r>
              <a:rPr lang="en" sz="1000">
                <a:solidFill>
                  <a:schemeClr val="dk1"/>
                </a:solidFill>
                <a:latin typeface="Barlow"/>
                <a:ea typeface="Barlow"/>
                <a:cs typeface="Barlow"/>
                <a:sym typeface="Barlow"/>
              </a:rPr>
              <a:t>, and infographics &amp; images by </a:t>
            </a:r>
            <a:r>
              <a:rPr b="1" lang="en" sz="1000" u="sng">
                <a:solidFill>
                  <a:schemeClr val="dk1"/>
                </a:solidFill>
                <a:latin typeface="Barlow"/>
                <a:ea typeface="Barlow"/>
                <a:cs typeface="Barlow"/>
                <a:sym typeface="Barlow"/>
                <a:hlinkClick r:id="rId4">
                  <a:extLst>
                    <a:ext uri="{A12FA001-AC4F-418D-AE19-62706E023703}">
                      <ahyp:hlinkClr val="tx"/>
                    </a:ext>
                  </a:extLst>
                </a:hlinkClick>
              </a:rPr>
              <a:t>Freepik</a:t>
            </a:r>
            <a:r>
              <a:rPr lang="en" sz="1000" u="sng">
                <a:solidFill>
                  <a:schemeClr val="dk1"/>
                </a:solidFill>
                <a:latin typeface="Barlow"/>
                <a:ea typeface="Barlow"/>
                <a:cs typeface="Barlow"/>
                <a:sym typeface="Barlow"/>
              </a:rPr>
              <a:t> </a:t>
            </a:r>
            <a:endParaRPr b="1" sz="1000" u="sng">
              <a:solidFill>
                <a:schemeClr val="dk1"/>
              </a:solidFill>
              <a:latin typeface="Barlow"/>
              <a:ea typeface="Barlow"/>
              <a:cs typeface="Barlow"/>
              <a:sym typeface="Barlow"/>
            </a:endParaRPr>
          </a:p>
        </p:txBody>
      </p:sp>
      <p:sp>
        <p:nvSpPr>
          <p:cNvPr id="739" name="Google Shape;739;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grpSp>
        <p:nvGrpSpPr>
          <p:cNvPr id="57" name="Google Shape;57;p4"/>
          <p:cNvGrpSpPr/>
          <p:nvPr/>
        </p:nvGrpSpPr>
        <p:grpSpPr>
          <a:xfrm>
            <a:off x="7852085" y="4186321"/>
            <a:ext cx="3074607" cy="453954"/>
            <a:chOff x="5478797" y="847321"/>
            <a:chExt cx="3074607" cy="453954"/>
          </a:xfrm>
        </p:grpSpPr>
        <p:grpSp>
          <p:nvGrpSpPr>
            <p:cNvPr id="58" name="Google Shape;58;p4"/>
            <p:cNvGrpSpPr/>
            <p:nvPr/>
          </p:nvGrpSpPr>
          <p:grpSpPr>
            <a:xfrm flipH="1">
              <a:off x="5675409" y="922405"/>
              <a:ext cx="2877996" cy="223763"/>
              <a:chOff x="1687059" y="2012316"/>
              <a:chExt cx="3573375" cy="277863"/>
            </a:xfrm>
          </p:grpSpPr>
          <p:sp>
            <p:nvSpPr>
              <p:cNvPr id="59" name="Google Shape;59;p4"/>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60" name="Google Shape;60;p4"/>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 name="Google Shape;61;p4"/>
            <p:cNvGrpSpPr/>
            <p:nvPr/>
          </p:nvGrpSpPr>
          <p:grpSpPr>
            <a:xfrm flipH="1">
              <a:off x="6072799" y="847321"/>
              <a:ext cx="2430997" cy="185534"/>
              <a:chOff x="1748547" y="1392116"/>
              <a:chExt cx="5911958" cy="451312"/>
            </a:xfrm>
          </p:grpSpPr>
          <p:sp>
            <p:nvSpPr>
              <p:cNvPr id="62" name="Google Shape;62;p4"/>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63" name="Google Shape;63;p4"/>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 name="Google Shape;64;p4"/>
            <p:cNvGrpSpPr/>
            <p:nvPr/>
          </p:nvGrpSpPr>
          <p:grpSpPr>
            <a:xfrm flipH="1">
              <a:off x="5478797" y="1255615"/>
              <a:ext cx="3010303" cy="45661"/>
              <a:chOff x="1766900" y="2869225"/>
              <a:chExt cx="3737650" cy="56700"/>
            </a:xfrm>
          </p:grpSpPr>
          <p:cxnSp>
            <p:nvCxnSpPr>
              <p:cNvPr id="65" name="Google Shape;65;p4"/>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66" name="Google Shape;66;p4"/>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 name="Google Shape;67;p4"/>
          <p:cNvGrpSpPr/>
          <p:nvPr/>
        </p:nvGrpSpPr>
        <p:grpSpPr>
          <a:xfrm>
            <a:off x="-522276" y="-1302097"/>
            <a:ext cx="7191391" cy="7853482"/>
            <a:chOff x="-522276" y="-1302097"/>
            <a:chExt cx="7191391" cy="7853482"/>
          </a:xfrm>
        </p:grpSpPr>
        <p:sp>
          <p:nvSpPr>
            <p:cNvPr id="68" name="Google Shape;68;p4"/>
            <p:cNvSpPr/>
            <p:nvPr/>
          </p:nvSpPr>
          <p:spPr>
            <a:xfrm flipH="1">
              <a:off x="3148717" y="470978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flipH="1" rot="10800000">
              <a:off x="-522276" y="-130209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1" name="Google Shape;71;p4"/>
          <p:cNvSpPr txBox="1"/>
          <p:nvPr>
            <p:ph idx="1" type="body"/>
          </p:nvPr>
        </p:nvSpPr>
        <p:spPr>
          <a:xfrm>
            <a:off x="720000" y="1065989"/>
            <a:ext cx="7704000" cy="342000"/>
          </a:xfrm>
          <a:prstGeom prst="rect">
            <a:avLst/>
          </a:prstGeom>
        </p:spPr>
        <p:txBody>
          <a:bodyPr anchorCtr="0" anchor="t" bIns="91425" lIns="91425" spcFirstLastPara="1" rIns="91425" wrap="square" tIns="91425">
            <a:noAutofit/>
          </a:bodyPr>
          <a:lstStyle>
            <a:lvl1pPr indent="-304800" lvl="0" marL="457200" rtl="0" algn="ctr">
              <a:spcBef>
                <a:spcPts val="0"/>
              </a:spcBef>
              <a:spcAft>
                <a:spcPts val="0"/>
              </a:spcAft>
              <a:buSzPts val="1200"/>
              <a:buFont typeface="Nunito Light"/>
              <a:buChar char="●"/>
              <a:defRPr>
                <a:solidFill>
                  <a:schemeClr val="hlink"/>
                </a:solidFill>
                <a:latin typeface="Barlow"/>
                <a:ea typeface="Barlow"/>
                <a:cs typeface="Barlow"/>
                <a:sym typeface="Barlow"/>
              </a:defRPr>
            </a:lvl1pPr>
            <a:lvl2pPr indent="-304800" lvl="1" marL="914400" rtl="0">
              <a:lnSpc>
                <a:spcPct val="100000"/>
              </a:lnSpc>
              <a:spcBef>
                <a:spcPts val="0"/>
              </a:spcBef>
              <a:spcAft>
                <a:spcPts val="0"/>
              </a:spcAft>
              <a:buSzPts val="1200"/>
              <a:buChar char="○"/>
              <a:defRPr/>
            </a:lvl2pPr>
            <a:lvl3pPr indent="-304800" lvl="2" marL="1371600" rtl="0">
              <a:lnSpc>
                <a:spcPct val="100000"/>
              </a:lnSpc>
              <a:spcBef>
                <a:spcPts val="0"/>
              </a:spcBef>
              <a:spcAft>
                <a:spcPts val="0"/>
              </a:spcAft>
              <a:buSzPts val="1200"/>
              <a:buChar char="■"/>
              <a:defRPr/>
            </a:lvl3pPr>
            <a:lvl4pPr indent="-304800" lvl="3" marL="1828800" rtl="0">
              <a:lnSpc>
                <a:spcPct val="100000"/>
              </a:lnSpc>
              <a:spcBef>
                <a:spcPts val="0"/>
              </a:spcBef>
              <a:spcAft>
                <a:spcPts val="0"/>
              </a:spcAft>
              <a:buSzPts val="12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304800" lvl="6" marL="3200400" rtl="0">
              <a:lnSpc>
                <a:spcPct val="100000"/>
              </a:lnSpc>
              <a:spcBef>
                <a:spcPts val="0"/>
              </a:spcBef>
              <a:spcAft>
                <a:spcPts val="0"/>
              </a:spcAft>
              <a:buSzPts val="1200"/>
              <a:buChar char="●"/>
              <a:defRPr/>
            </a:lvl7pPr>
            <a:lvl8pPr indent="-304800" lvl="7" marL="3657600" rtl="0">
              <a:lnSpc>
                <a:spcPct val="100000"/>
              </a:lnSpc>
              <a:spcBef>
                <a:spcPts val="0"/>
              </a:spcBef>
              <a:spcAft>
                <a:spcPts val="0"/>
              </a:spcAft>
              <a:buSzPts val="1200"/>
              <a:buChar char="○"/>
              <a:defRPr/>
            </a:lvl8pPr>
            <a:lvl9pPr indent="-304800" lvl="8" marL="4114800" rtl="0">
              <a:lnSpc>
                <a:spcPct val="100000"/>
              </a:lnSpc>
              <a:spcBef>
                <a:spcPts val="0"/>
              </a:spcBef>
              <a:spcAft>
                <a:spcPts val="0"/>
              </a:spcAft>
              <a:buSzPts val="1200"/>
              <a:buChar char="■"/>
              <a:defRPr/>
            </a:lvl9pPr>
          </a:lstStyle>
          <a:p/>
        </p:txBody>
      </p:sp>
      <p:sp>
        <p:nvSpPr>
          <p:cNvPr id="72" name="Google Shape;72;p4"/>
          <p:cNvSpPr/>
          <p:nvPr/>
        </p:nvSpPr>
        <p:spPr>
          <a:xfrm flipH="1">
            <a:off x="6000549" y="4603999"/>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4"/>
          <p:cNvGrpSpPr/>
          <p:nvPr/>
        </p:nvGrpSpPr>
        <p:grpSpPr>
          <a:xfrm>
            <a:off x="4132575" y="4716825"/>
            <a:ext cx="5724316" cy="2084515"/>
            <a:chOff x="4132575" y="4716825"/>
            <a:chExt cx="5724316" cy="2084515"/>
          </a:xfrm>
        </p:grpSpPr>
        <p:sp>
          <p:nvSpPr>
            <p:cNvPr id="74" name="Google Shape;74;p4"/>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hlink"/>
                </a:solidFill>
              </a:defRPr>
            </a:lvl1pPr>
            <a:lvl2pPr lvl="1">
              <a:buNone/>
              <a:defRPr>
                <a:solidFill>
                  <a:schemeClr val="hlink"/>
                </a:solidFill>
              </a:defRPr>
            </a:lvl2pPr>
            <a:lvl3pPr lvl="2">
              <a:buNone/>
              <a:defRPr>
                <a:solidFill>
                  <a:schemeClr val="hlink"/>
                </a:solidFill>
              </a:defRPr>
            </a:lvl3pPr>
            <a:lvl4pPr lvl="3">
              <a:buNone/>
              <a:defRPr>
                <a:solidFill>
                  <a:schemeClr val="hlink"/>
                </a:solidFill>
              </a:defRPr>
            </a:lvl4pPr>
            <a:lvl5pPr lvl="4">
              <a:buNone/>
              <a:defRPr>
                <a:solidFill>
                  <a:schemeClr val="hlink"/>
                </a:solidFill>
              </a:defRPr>
            </a:lvl5pPr>
            <a:lvl6pPr lvl="5">
              <a:buNone/>
              <a:defRPr>
                <a:solidFill>
                  <a:schemeClr val="hlink"/>
                </a:solidFill>
              </a:defRPr>
            </a:lvl6pPr>
            <a:lvl7pPr lvl="6">
              <a:buNone/>
              <a:defRPr>
                <a:solidFill>
                  <a:schemeClr val="hlink"/>
                </a:solidFill>
              </a:defRPr>
            </a:lvl7pPr>
            <a:lvl8pPr lvl="7">
              <a:buNone/>
              <a:defRPr>
                <a:solidFill>
                  <a:schemeClr val="hlink"/>
                </a:solidFill>
              </a:defRPr>
            </a:lvl8pPr>
            <a:lvl9pPr lvl="8">
              <a:buNone/>
              <a:defRPr>
                <a:solidFill>
                  <a:schemeClr val="hlink"/>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740" name="Shape 740"/>
        <p:cNvGrpSpPr/>
        <p:nvPr/>
      </p:nvGrpSpPr>
      <p:grpSpPr>
        <a:xfrm>
          <a:off x="0" y="0"/>
          <a:ext cx="0" cy="0"/>
          <a:chOff x="0" y="0"/>
          <a:chExt cx="0" cy="0"/>
        </a:xfrm>
      </p:grpSpPr>
      <p:grpSp>
        <p:nvGrpSpPr>
          <p:cNvPr id="741" name="Google Shape;741;p31"/>
          <p:cNvGrpSpPr/>
          <p:nvPr/>
        </p:nvGrpSpPr>
        <p:grpSpPr>
          <a:xfrm rot="10800000">
            <a:off x="-1889528" y="158865"/>
            <a:ext cx="3010303" cy="380635"/>
            <a:chOff x="5446772" y="1743190"/>
            <a:chExt cx="3010303" cy="380635"/>
          </a:xfrm>
        </p:grpSpPr>
        <p:grpSp>
          <p:nvGrpSpPr>
            <p:cNvPr id="742" name="Google Shape;742;p31"/>
            <p:cNvGrpSpPr/>
            <p:nvPr/>
          </p:nvGrpSpPr>
          <p:grpSpPr>
            <a:xfrm flipH="1">
              <a:off x="5898325" y="1865405"/>
              <a:ext cx="1567047" cy="45661"/>
              <a:chOff x="1754675" y="2661275"/>
              <a:chExt cx="1945675" cy="56700"/>
            </a:xfrm>
          </p:grpSpPr>
          <p:cxnSp>
            <p:nvCxnSpPr>
              <p:cNvPr id="743" name="Google Shape;743;p31"/>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44" name="Google Shape;744;p31"/>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5" name="Google Shape;745;p31"/>
            <p:cNvGrpSpPr/>
            <p:nvPr/>
          </p:nvGrpSpPr>
          <p:grpSpPr>
            <a:xfrm flipH="1">
              <a:off x="5477439" y="1987637"/>
              <a:ext cx="1561280" cy="136187"/>
              <a:chOff x="1754675" y="2824000"/>
              <a:chExt cx="4728285" cy="412439"/>
            </a:xfrm>
          </p:grpSpPr>
          <p:sp>
            <p:nvSpPr>
              <p:cNvPr id="746" name="Google Shape;746;p31"/>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47" name="Google Shape;747;p31"/>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8" name="Google Shape;748;p31"/>
            <p:cNvGrpSpPr/>
            <p:nvPr/>
          </p:nvGrpSpPr>
          <p:grpSpPr>
            <a:xfrm flipH="1">
              <a:off x="5446772" y="1743190"/>
              <a:ext cx="3010303" cy="45661"/>
              <a:chOff x="1766900" y="2869225"/>
              <a:chExt cx="3737650" cy="56700"/>
            </a:xfrm>
          </p:grpSpPr>
          <p:cxnSp>
            <p:nvCxnSpPr>
              <p:cNvPr id="749" name="Google Shape;749;p31"/>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50" name="Google Shape;750;p31"/>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1" name="Google Shape;751;p31"/>
          <p:cNvGrpSpPr/>
          <p:nvPr/>
        </p:nvGrpSpPr>
        <p:grpSpPr>
          <a:xfrm flipH="1">
            <a:off x="1347409" y="-265593"/>
            <a:ext cx="9294978" cy="6913322"/>
            <a:chOff x="-201828" y="-265593"/>
            <a:chExt cx="9294978" cy="6913322"/>
          </a:xfrm>
        </p:grpSpPr>
        <p:sp>
          <p:nvSpPr>
            <p:cNvPr id="752" name="Google Shape;752;p31"/>
            <p:cNvSpPr/>
            <p:nvPr/>
          </p:nvSpPr>
          <p:spPr>
            <a:xfrm>
              <a:off x="-201828" y="4736333"/>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1"/>
            <p:cNvSpPr/>
            <p:nvPr/>
          </p:nvSpPr>
          <p:spPr>
            <a:xfrm flipH="1" rot="10800000">
              <a:off x="1175807" y="-265593"/>
              <a:ext cx="1539180" cy="805095"/>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31"/>
          <p:cNvSpPr/>
          <p:nvPr/>
        </p:nvSpPr>
        <p:spPr>
          <a:xfrm rot="10800000">
            <a:off x="794659" y="4876484"/>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1"/>
          <p:cNvSpPr/>
          <p:nvPr/>
        </p:nvSpPr>
        <p:spPr>
          <a:xfrm flipH="1">
            <a:off x="-561113" y="423005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757" name="Shape 757"/>
        <p:cNvGrpSpPr/>
        <p:nvPr/>
      </p:nvGrpSpPr>
      <p:grpSpPr>
        <a:xfrm>
          <a:off x="0" y="0"/>
          <a:ext cx="0" cy="0"/>
          <a:chOff x="0" y="0"/>
          <a:chExt cx="0" cy="0"/>
        </a:xfrm>
      </p:grpSpPr>
      <p:grpSp>
        <p:nvGrpSpPr>
          <p:cNvPr id="758" name="Google Shape;758;p32"/>
          <p:cNvGrpSpPr/>
          <p:nvPr/>
        </p:nvGrpSpPr>
        <p:grpSpPr>
          <a:xfrm flipH="1">
            <a:off x="-2028096" y="-1770656"/>
            <a:ext cx="4007050" cy="2363739"/>
            <a:chOff x="6549401" y="-1824231"/>
            <a:chExt cx="4007050" cy="2363739"/>
          </a:xfrm>
        </p:grpSpPr>
        <p:sp>
          <p:nvSpPr>
            <p:cNvPr id="759" name="Google Shape;759;p32"/>
            <p:cNvSpPr/>
            <p:nvPr/>
          </p:nvSpPr>
          <p:spPr>
            <a:xfrm>
              <a:off x="7695191" y="307513"/>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2"/>
            <p:cNvSpPr/>
            <p:nvPr/>
          </p:nvSpPr>
          <p:spPr>
            <a:xfrm rot="10800000">
              <a:off x="6549401" y="-1824231"/>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1" name="Google Shape;761;p32"/>
          <p:cNvGrpSpPr/>
          <p:nvPr/>
        </p:nvGrpSpPr>
        <p:grpSpPr>
          <a:xfrm flipH="1">
            <a:off x="7391104" y="241540"/>
            <a:ext cx="3296400" cy="703085"/>
            <a:chOff x="-12" y="3628590"/>
            <a:chExt cx="3296400" cy="703085"/>
          </a:xfrm>
        </p:grpSpPr>
        <p:grpSp>
          <p:nvGrpSpPr>
            <p:cNvPr id="762" name="Google Shape;762;p32"/>
            <p:cNvGrpSpPr/>
            <p:nvPr/>
          </p:nvGrpSpPr>
          <p:grpSpPr>
            <a:xfrm>
              <a:off x="854867" y="3996692"/>
              <a:ext cx="1567047" cy="45661"/>
              <a:chOff x="1754675" y="2661275"/>
              <a:chExt cx="1945675" cy="56700"/>
            </a:xfrm>
          </p:grpSpPr>
          <p:cxnSp>
            <p:nvCxnSpPr>
              <p:cNvPr id="763" name="Google Shape;763;p32"/>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64" name="Google Shape;764;p32"/>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5" name="Google Shape;765;p32"/>
            <p:cNvGrpSpPr/>
            <p:nvPr/>
          </p:nvGrpSpPr>
          <p:grpSpPr>
            <a:xfrm>
              <a:off x="518420" y="4195487"/>
              <a:ext cx="1561280" cy="136187"/>
              <a:chOff x="1754675" y="2824000"/>
              <a:chExt cx="4728285" cy="412439"/>
            </a:xfrm>
          </p:grpSpPr>
          <p:sp>
            <p:nvSpPr>
              <p:cNvPr id="766" name="Google Shape;766;p32"/>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67" name="Google Shape;767;p32"/>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8" name="Google Shape;768;p32"/>
            <p:cNvGrpSpPr/>
            <p:nvPr/>
          </p:nvGrpSpPr>
          <p:grpSpPr>
            <a:xfrm>
              <a:off x="226304" y="3764887"/>
              <a:ext cx="3070084" cy="102364"/>
              <a:chOff x="1779150" y="2604263"/>
              <a:chExt cx="3811875" cy="127113"/>
            </a:xfrm>
          </p:grpSpPr>
          <p:sp>
            <p:nvSpPr>
              <p:cNvPr id="769" name="Google Shape;769;p32"/>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70" name="Google Shape;770;p32"/>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32"/>
            <p:cNvGrpSpPr/>
            <p:nvPr/>
          </p:nvGrpSpPr>
          <p:grpSpPr>
            <a:xfrm>
              <a:off x="-12" y="3628590"/>
              <a:ext cx="3010303" cy="45661"/>
              <a:chOff x="1766900" y="2869225"/>
              <a:chExt cx="3737650" cy="56700"/>
            </a:xfrm>
          </p:grpSpPr>
          <p:cxnSp>
            <p:nvCxnSpPr>
              <p:cNvPr id="772" name="Google Shape;772;p32"/>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73" name="Google Shape;773;p32"/>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4" name="Google Shape;774;p32"/>
          <p:cNvGrpSpPr/>
          <p:nvPr/>
        </p:nvGrpSpPr>
        <p:grpSpPr>
          <a:xfrm flipH="1">
            <a:off x="-1341650" y="-685669"/>
            <a:ext cx="10751988" cy="7671703"/>
            <a:chOff x="-881984" y="-739244"/>
            <a:chExt cx="10751988" cy="7671703"/>
          </a:xfrm>
        </p:grpSpPr>
        <p:sp>
          <p:nvSpPr>
            <p:cNvPr id="775" name="Google Shape;775;p32"/>
            <p:cNvSpPr/>
            <p:nvPr/>
          </p:nvSpPr>
          <p:spPr>
            <a:xfrm flipH="1">
              <a:off x="5675437" y="4457952"/>
              <a:ext cx="4194567" cy="2474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2"/>
            <p:cNvSpPr/>
            <p:nvPr/>
          </p:nvSpPr>
          <p:spPr>
            <a:xfrm flipH="1" rot="10800000">
              <a:off x="-881984" y="-739244"/>
              <a:ext cx="1959133" cy="1024867"/>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7" name="Google Shape;777;p32"/>
          <p:cNvSpPr/>
          <p:nvPr/>
        </p:nvSpPr>
        <p:spPr>
          <a:xfrm flipH="1">
            <a:off x="-417877" y="511088"/>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2"/>
          <p:cNvSpPr/>
          <p:nvPr/>
        </p:nvSpPr>
        <p:spPr>
          <a:xfrm flipH="1" rot="10800000">
            <a:off x="-621671" y="-1770656"/>
            <a:ext cx="4007050" cy="2363728"/>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7" name="Shape 77"/>
        <p:cNvGrpSpPr/>
        <p:nvPr/>
      </p:nvGrpSpPr>
      <p:grpSpPr>
        <a:xfrm>
          <a:off x="0" y="0"/>
          <a:ext cx="0" cy="0"/>
          <a:chOff x="0" y="0"/>
          <a:chExt cx="0" cy="0"/>
        </a:xfrm>
      </p:grpSpPr>
      <p:grpSp>
        <p:nvGrpSpPr>
          <p:cNvPr id="78" name="Google Shape;78;p5"/>
          <p:cNvGrpSpPr/>
          <p:nvPr/>
        </p:nvGrpSpPr>
        <p:grpSpPr>
          <a:xfrm>
            <a:off x="-1093351" y="-1466368"/>
            <a:ext cx="10388326" cy="8402728"/>
            <a:chOff x="-1093351" y="-1466368"/>
            <a:chExt cx="10388326" cy="8402728"/>
          </a:xfrm>
        </p:grpSpPr>
        <p:sp>
          <p:nvSpPr>
            <p:cNvPr id="79" name="Google Shape;79;p5"/>
            <p:cNvSpPr/>
            <p:nvPr/>
          </p:nvSpPr>
          <p:spPr>
            <a:xfrm flipH="1" rot="10800000">
              <a:off x="-3" y="-1466368"/>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1093351" y="4567200"/>
              <a:ext cx="4016259" cy="2369160"/>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Font typeface="Poppins"/>
              <a:buNone/>
              <a:defRPr>
                <a:latin typeface="Poppins"/>
                <a:ea typeface="Poppins"/>
                <a:cs typeface="Poppins"/>
                <a:sym typeface="Poppins"/>
              </a:defRPr>
            </a:lvl2pPr>
            <a:lvl3pPr lvl="2" rtl="0">
              <a:spcBef>
                <a:spcPts val="0"/>
              </a:spcBef>
              <a:spcAft>
                <a:spcPts val="0"/>
              </a:spcAft>
              <a:buSzPts val="3500"/>
              <a:buFont typeface="Poppins"/>
              <a:buNone/>
              <a:defRPr>
                <a:latin typeface="Poppins"/>
                <a:ea typeface="Poppins"/>
                <a:cs typeface="Poppins"/>
                <a:sym typeface="Poppins"/>
              </a:defRPr>
            </a:lvl3pPr>
            <a:lvl4pPr lvl="3" rtl="0">
              <a:spcBef>
                <a:spcPts val="0"/>
              </a:spcBef>
              <a:spcAft>
                <a:spcPts val="0"/>
              </a:spcAft>
              <a:buSzPts val="3500"/>
              <a:buFont typeface="Poppins"/>
              <a:buNone/>
              <a:defRPr>
                <a:latin typeface="Poppins"/>
                <a:ea typeface="Poppins"/>
                <a:cs typeface="Poppins"/>
                <a:sym typeface="Poppins"/>
              </a:defRPr>
            </a:lvl4pPr>
            <a:lvl5pPr lvl="4" rtl="0">
              <a:spcBef>
                <a:spcPts val="0"/>
              </a:spcBef>
              <a:spcAft>
                <a:spcPts val="0"/>
              </a:spcAft>
              <a:buSzPts val="3500"/>
              <a:buFont typeface="Poppins"/>
              <a:buNone/>
              <a:defRPr>
                <a:latin typeface="Poppins"/>
                <a:ea typeface="Poppins"/>
                <a:cs typeface="Poppins"/>
                <a:sym typeface="Poppins"/>
              </a:defRPr>
            </a:lvl5pPr>
            <a:lvl6pPr lvl="5" rtl="0">
              <a:spcBef>
                <a:spcPts val="0"/>
              </a:spcBef>
              <a:spcAft>
                <a:spcPts val="0"/>
              </a:spcAft>
              <a:buSzPts val="3500"/>
              <a:buFont typeface="Poppins"/>
              <a:buNone/>
              <a:defRPr>
                <a:latin typeface="Poppins"/>
                <a:ea typeface="Poppins"/>
                <a:cs typeface="Poppins"/>
                <a:sym typeface="Poppins"/>
              </a:defRPr>
            </a:lvl6pPr>
            <a:lvl7pPr lvl="6" rtl="0">
              <a:spcBef>
                <a:spcPts val="0"/>
              </a:spcBef>
              <a:spcAft>
                <a:spcPts val="0"/>
              </a:spcAft>
              <a:buSzPts val="3500"/>
              <a:buFont typeface="Poppins"/>
              <a:buNone/>
              <a:defRPr>
                <a:latin typeface="Poppins"/>
                <a:ea typeface="Poppins"/>
                <a:cs typeface="Poppins"/>
                <a:sym typeface="Poppins"/>
              </a:defRPr>
            </a:lvl7pPr>
            <a:lvl8pPr lvl="7" rtl="0">
              <a:spcBef>
                <a:spcPts val="0"/>
              </a:spcBef>
              <a:spcAft>
                <a:spcPts val="0"/>
              </a:spcAft>
              <a:buSzPts val="3500"/>
              <a:buFont typeface="Poppins"/>
              <a:buNone/>
              <a:defRPr>
                <a:latin typeface="Poppins"/>
                <a:ea typeface="Poppins"/>
                <a:cs typeface="Poppins"/>
                <a:sym typeface="Poppins"/>
              </a:defRPr>
            </a:lvl8pPr>
            <a:lvl9pPr lvl="8" rtl="0">
              <a:spcBef>
                <a:spcPts val="0"/>
              </a:spcBef>
              <a:spcAft>
                <a:spcPts val="0"/>
              </a:spcAft>
              <a:buSzPts val="3500"/>
              <a:buFont typeface="Poppins"/>
              <a:buNone/>
              <a:defRPr>
                <a:latin typeface="Poppins"/>
                <a:ea typeface="Poppins"/>
                <a:cs typeface="Poppins"/>
                <a:sym typeface="Poppins"/>
              </a:defRPr>
            </a:lvl9pPr>
          </a:lstStyle>
          <a:p/>
        </p:txBody>
      </p:sp>
      <p:sp>
        <p:nvSpPr>
          <p:cNvPr id="82" name="Google Shape;82;p5"/>
          <p:cNvSpPr txBox="1"/>
          <p:nvPr>
            <p:ph idx="1" type="subTitle"/>
          </p:nvPr>
        </p:nvSpPr>
        <p:spPr>
          <a:xfrm>
            <a:off x="6360578" y="3454300"/>
            <a:ext cx="1773900" cy="48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3" name="Google Shape;83;p5"/>
          <p:cNvSpPr txBox="1"/>
          <p:nvPr>
            <p:ph idx="2" type="subTitle"/>
          </p:nvPr>
        </p:nvSpPr>
        <p:spPr>
          <a:xfrm>
            <a:off x="2644083" y="3454300"/>
            <a:ext cx="1770600" cy="4863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4" name="Google Shape;84;p5"/>
          <p:cNvSpPr txBox="1"/>
          <p:nvPr>
            <p:ph idx="3" type="subTitle"/>
          </p:nvPr>
        </p:nvSpPr>
        <p:spPr>
          <a:xfrm>
            <a:off x="6360575" y="2714800"/>
            <a:ext cx="1773900" cy="8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sp>
        <p:nvSpPr>
          <p:cNvPr id="85" name="Google Shape;85;p5"/>
          <p:cNvSpPr txBox="1"/>
          <p:nvPr>
            <p:ph idx="4" type="subTitle"/>
          </p:nvPr>
        </p:nvSpPr>
        <p:spPr>
          <a:xfrm>
            <a:off x="2643925" y="2714800"/>
            <a:ext cx="1770600" cy="816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Poppins ExtraBold"/>
              <a:buNone/>
              <a:defRPr sz="2000">
                <a:solidFill>
                  <a:schemeClr val="dk1"/>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2pPr>
            <a:lvl3pPr lvl="2"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3pPr>
            <a:lvl4pPr lvl="3"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4pPr>
            <a:lvl5pPr lvl="4"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5pPr>
            <a:lvl6pPr lvl="5"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6pPr>
            <a:lvl7pPr lvl="6"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7pPr>
            <a:lvl8pPr lvl="7"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8pPr>
            <a:lvl9pPr lvl="8" rtl="0" algn="ctr">
              <a:lnSpc>
                <a:spcPct val="100000"/>
              </a:lnSpc>
              <a:spcBef>
                <a:spcPts val="0"/>
              </a:spcBef>
              <a:spcAft>
                <a:spcPts val="0"/>
              </a:spcAft>
              <a:buSzPts val="2400"/>
              <a:buFont typeface="Poppins ExtraBold"/>
              <a:buNone/>
              <a:defRPr sz="2400">
                <a:latin typeface="Poppins ExtraBold"/>
                <a:ea typeface="Poppins ExtraBold"/>
                <a:cs typeface="Poppins ExtraBold"/>
                <a:sym typeface="Poppins ExtraBold"/>
              </a:defRPr>
            </a:lvl9pPr>
          </a:lstStyle>
          <a:p/>
        </p:txBody>
      </p:sp>
      <p:grpSp>
        <p:nvGrpSpPr>
          <p:cNvPr id="86" name="Google Shape;86;p5"/>
          <p:cNvGrpSpPr/>
          <p:nvPr/>
        </p:nvGrpSpPr>
        <p:grpSpPr>
          <a:xfrm>
            <a:off x="7568059" y="4604012"/>
            <a:ext cx="3010303" cy="380635"/>
            <a:chOff x="5446772" y="1743190"/>
            <a:chExt cx="3010303" cy="380635"/>
          </a:xfrm>
        </p:grpSpPr>
        <p:grpSp>
          <p:nvGrpSpPr>
            <p:cNvPr id="87" name="Google Shape;87;p5"/>
            <p:cNvGrpSpPr/>
            <p:nvPr/>
          </p:nvGrpSpPr>
          <p:grpSpPr>
            <a:xfrm flipH="1">
              <a:off x="5898325" y="1865405"/>
              <a:ext cx="1567047" cy="45661"/>
              <a:chOff x="1754675" y="2661275"/>
              <a:chExt cx="1945675" cy="56700"/>
            </a:xfrm>
          </p:grpSpPr>
          <p:cxnSp>
            <p:nvCxnSpPr>
              <p:cNvPr id="88" name="Google Shape;88;p5"/>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89" name="Google Shape;89;p5"/>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5"/>
            <p:cNvGrpSpPr/>
            <p:nvPr/>
          </p:nvGrpSpPr>
          <p:grpSpPr>
            <a:xfrm flipH="1">
              <a:off x="5477439" y="1987637"/>
              <a:ext cx="1561280" cy="136187"/>
              <a:chOff x="1754675" y="2824000"/>
              <a:chExt cx="4728285" cy="412439"/>
            </a:xfrm>
          </p:grpSpPr>
          <p:sp>
            <p:nvSpPr>
              <p:cNvPr id="91" name="Google Shape;91;p5"/>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92" name="Google Shape;92;p5"/>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 name="Google Shape;93;p5"/>
            <p:cNvGrpSpPr/>
            <p:nvPr/>
          </p:nvGrpSpPr>
          <p:grpSpPr>
            <a:xfrm flipH="1">
              <a:off x="5446772" y="1743190"/>
              <a:ext cx="3010303" cy="45661"/>
              <a:chOff x="1766900" y="2869225"/>
              <a:chExt cx="3737650" cy="56700"/>
            </a:xfrm>
          </p:grpSpPr>
          <p:cxnSp>
            <p:nvCxnSpPr>
              <p:cNvPr id="94" name="Google Shape;94;p5"/>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95" name="Google Shape;95;p5"/>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 name="Google Shape;96;p5"/>
          <p:cNvSpPr/>
          <p:nvPr/>
        </p:nvSpPr>
        <p:spPr>
          <a:xfrm flipH="1">
            <a:off x="-831826" y="-3"/>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5"/>
          <p:cNvSpPr/>
          <p:nvPr/>
        </p:nvSpPr>
        <p:spPr>
          <a:xfrm flipH="1" rot="10800000">
            <a:off x="7378450" y="-807272"/>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sp>
        <p:nvSpPr>
          <p:cNvPr id="100" name="Google Shape;100;p6"/>
          <p:cNvSpPr/>
          <p:nvPr/>
        </p:nvSpPr>
        <p:spPr>
          <a:xfrm flipH="1" rot="10800000">
            <a:off x="-1358733" y="-903765"/>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 name="Google Shape;101;p6"/>
          <p:cNvGrpSpPr/>
          <p:nvPr/>
        </p:nvGrpSpPr>
        <p:grpSpPr>
          <a:xfrm rot="10800000">
            <a:off x="-984940" y="165546"/>
            <a:ext cx="3074607" cy="453954"/>
            <a:chOff x="5478797" y="847321"/>
            <a:chExt cx="3074607" cy="453954"/>
          </a:xfrm>
        </p:grpSpPr>
        <p:grpSp>
          <p:nvGrpSpPr>
            <p:cNvPr id="102" name="Google Shape;102;p6"/>
            <p:cNvGrpSpPr/>
            <p:nvPr/>
          </p:nvGrpSpPr>
          <p:grpSpPr>
            <a:xfrm flipH="1">
              <a:off x="5675409" y="922405"/>
              <a:ext cx="2877996" cy="223763"/>
              <a:chOff x="1687059" y="2012316"/>
              <a:chExt cx="3573375" cy="277863"/>
            </a:xfrm>
          </p:grpSpPr>
          <p:sp>
            <p:nvSpPr>
              <p:cNvPr id="103" name="Google Shape;103;p6"/>
              <p:cNvSpPr/>
              <p:nvPr/>
            </p:nvSpPr>
            <p:spPr>
              <a:xfrm>
                <a:off x="1687059" y="2012316"/>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04" name="Google Shape;104;p6"/>
              <p:cNvSpPr/>
              <p:nvPr/>
            </p:nvSpPr>
            <p:spPr>
              <a:xfrm>
                <a:off x="5203734" y="2233479"/>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6"/>
            <p:cNvGrpSpPr/>
            <p:nvPr/>
          </p:nvGrpSpPr>
          <p:grpSpPr>
            <a:xfrm flipH="1">
              <a:off x="6072799" y="847321"/>
              <a:ext cx="2430997" cy="185534"/>
              <a:chOff x="1748547" y="1392116"/>
              <a:chExt cx="5911958" cy="451312"/>
            </a:xfrm>
          </p:grpSpPr>
          <p:sp>
            <p:nvSpPr>
              <p:cNvPr id="106" name="Google Shape;106;p6"/>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07" name="Google Shape;107;p6"/>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 name="Google Shape;108;p6"/>
            <p:cNvGrpSpPr/>
            <p:nvPr/>
          </p:nvGrpSpPr>
          <p:grpSpPr>
            <a:xfrm flipH="1">
              <a:off x="5478797" y="1255615"/>
              <a:ext cx="3010303" cy="45661"/>
              <a:chOff x="1766900" y="2869225"/>
              <a:chExt cx="3737650" cy="56700"/>
            </a:xfrm>
          </p:grpSpPr>
          <p:cxnSp>
            <p:nvCxnSpPr>
              <p:cNvPr id="109" name="Google Shape;109;p6"/>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10" name="Google Shape;110;p6"/>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1" name="Google Shape;111;p6"/>
          <p:cNvSpPr/>
          <p:nvPr/>
        </p:nvSpPr>
        <p:spPr>
          <a:xfrm rot="10800000">
            <a:off x="6000549" y="-155312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
          <p:cNvSpPr/>
          <p:nvPr/>
        </p:nvSpPr>
        <p:spPr>
          <a:xfrm>
            <a:off x="713224" y="4972674"/>
            <a:ext cx="1205478" cy="219752"/>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6"/>
          <p:cNvGrpSpPr/>
          <p:nvPr/>
        </p:nvGrpSpPr>
        <p:grpSpPr>
          <a:xfrm flipH="1">
            <a:off x="-3634650" y="4404925"/>
            <a:ext cx="5724316" cy="2084515"/>
            <a:chOff x="4132575" y="4716825"/>
            <a:chExt cx="5724316" cy="2084515"/>
          </a:xfrm>
        </p:grpSpPr>
        <p:sp>
          <p:nvSpPr>
            <p:cNvPr id="114" name="Google Shape;114;p6"/>
            <p:cNvSpPr/>
            <p:nvPr/>
          </p:nvSpPr>
          <p:spPr>
            <a:xfrm flipH="1">
              <a:off x="53618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6"/>
            <p:cNvSpPr/>
            <p:nvPr/>
          </p:nvSpPr>
          <p:spPr>
            <a:xfrm flipH="1">
              <a:off x="4132575" y="47168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 name="Google Shape;11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 name="Google Shape;117;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 name="Shape 118"/>
        <p:cNvGrpSpPr/>
        <p:nvPr/>
      </p:nvGrpSpPr>
      <p:grpSpPr>
        <a:xfrm>
          <a:off x="0" y="0"/>
          <a:ext cx="0" cy="0"/>
          <a:chOff x="0" y="0"/>
          <a:chExt cx="0" cy="0"/>
        </a:xfrm>
      </p:grpSpPr>
      <p:sp>
        <p:nvSpPr>
          <p:cNvPr id="119" name="Google Shape;119;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600"/>
              <a:buNone/>
              <a:defRPr sz="26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0" name="Google Shape;120;p7"/>
          <p:cNvSpPr txBox="1"/>
          <p:nvPr>
            <p:ph idx="1" type="subTitle"/>
          </p:nvPr>
        </p:nvSpPr>
        <p:spPr>
          <a:xfrm>
            <a:off x="1039274" y="1747188"/>
            <a:ext cx="3057000" cy="2298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21" name="Google Shape;121;p7"/>
          <p:cNvSpPr/>
          <p:nvPr>
            <p:ph idx="2" type="pic"/>
          </p:nvPr>
        </p:nvSpPr>
        <p:spPr>
          <a:xfrm>
            <a:off x="4393774" y="1379588"/>
            <a:ext cx="3903300" cy="3033600"/>
          </a:xfrm>
          <a:prstGeom prst="rect">
            <a:avLst/>
          </a:prstGeom>
          <a:noFill/>
          <a:ln>
            <a:noFill/>
          </a:ln>
        </p:spPr>
      </p:sp>
      <p:sp>
        <p:nvSpPr>
          <p:cNvPr id="122" name="Google Shape;122;p7"/>
          <p:cNvSpPr/>
          <p:nvPr/>
        </p:nvSpPr>
        <p:spPr>
          <a:xfrm>
            <a:off x="-1098862" y="4604011"/>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7"/>
          <p:cNvSpPr/>
          <p:nvPr/>
        </p:nvSpPr>
        <p:spPr>
          <a:xfrm flipH="1" rot="10800000">
            <a:off x="-1594613" y="-603810"/>
            <a:ext cx="3247250" cy="169871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13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4" name="Google Shape;124;p7"/>
          <p:cNvGrpSpPr/>
          <p:nvPr/>
        </p:nvGrpSpPr>
        <p:grpSpPr>
          <a:xfrm>
            <a:off x="645846" y="7"/>
            <a:ext cx="7230373" cy="5143500"/>
            <a:chOff x="645846" y="7"/>
            <a:chExt cx="7230373" cy="5143500"/>
          </a:xfrm>
        </p:grpSpPr>
        <p:sp>
          <p:nvSpPr>
            <p:cNvPr id="125" name="Google Shape;125;p7"/>
            <p:cNvSpPr/>
            <p:nvPr/>
          </p:nvSpPr>
          <p:spPr>
            <a:xfrm rot="10800000">
              <a:off x="645796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7"/>
            <p:cNvSpPr/>
            <p:nvPr/>
          </p:nvSpPr>
          <p:spPr>
            <a:xfrm rot="10800000">
              <a:off x="645846" y="49599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 name="Google Shape;127;p7"/>
          <p:cNvGrpSpPr/>
          <p:nvPr/>
        </p:nvGrpSpPr>
        <p:grpSpPr>
          <a:xfrm>
            <a:off x="-1510053" y="314652"/>
            <a:ext cx="3296400" cy="703085"/>
            <a:chOff x="-12" y="3628590"/>
            <a:chExt cx="3296400" cy="703085"/>
          </a:xfrm>
        </p:grpSpPr>
        <p:grpSp>
          <p:nvGrpSpPr>
            <p:cNvPr id="128" name="Google Shape;128;p7"/>
            <p:cNvGrpSpPr/>
            <p:nvPr/>
          </p:nvGrpSpPr>
          <p:grpSpPr>
            <a:xfrm>
              <a:off x="854867" y="3996692"/>
              <a:ext cx="1567047" cy="45661"/>
              <a:chOff x="1754675" y="2661275"/>
              <a:chExt cx="1945675" cy="56700"/>
            </a:xfrm>
          </p:grpSpPr>
          <p:cxnSp>
            <p:nvCxnSpPr>
              <p:cNvPr id="129" name="Google Shape;129;p7"/>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30" name="Google Shape;130;p7"/>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7"/>
            <p:cNvGrpSpPr/>
            <p:nvPr/>
          </p:nvGrpSpPr>
          <p:grpSpPr>
            <a:xfrm>
              <a:off x="518420" y="4195487"/>
              <a:ext cx="1561280" cy="136187"/>
              <a:chOff x="1754675" y="2824000"/>
              <a:chExt cx="4728285" cy="412439"/>
            </a:xfrm>
          </p:grpSpPr>
          <p:sp>
            <p:nvSpPr>
              <p:cNvPr id="132" name="Google Shape;132;p7"/>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33" name="Google Shape;133;p7"/>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 name="Google Shape;134;p7"/>
            <p:cNvGrpSpPr/>
            <p:nvPr/>
          </p:nvGrpSpPr>
          <p:grpSpPr>
            <a:xfrm>
              <a:off x="226304" y="3764887"/>
              <a:ext cx="3070084" cy="102364"/>
              <a:chOff x="1779150" y="2604263"/>
              <a:chExt cx="3811875" cy="127113"/>
            </a:xfrm>
          </p:grpSpPr>
          <p:sp>
            <p:nvSpPr>
              <p:cNvPr id="135" name="Google Shape;135;p7"/>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36" name="Google Shape;136;p7"/>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 name="Google Shape;137;p7"/>
            <p:cNvGrpSpPr/>
            <p:nvPr/>
          </p:nvGrpSpPr>
          <p:grpSpPr>
            <a:xfrm>
              <a:off x="-12" y="3628590"/>
              <a:ext cx="3010303" cy="45661"/>
              <a:chOff x="1766900" y="2869225"/>
              <a:chExt cx="3737650" cy="56700"/>
            </a:xfrm>
          </p:grpSpPr>
          <p:cxnSp>
            <p:nvCxnSpPr>
              <p:cNvPr id="138" name="Google Shape;138;p7"/>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39" name="Google Shape;139;p7"/>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0" name="Google Shape;140;p7"/>
          <p:cNvGrpSpPr/>
          <p:nvPr/>
        </p:nvGrpSpPr>
        <p:grpSpPr>
          <a:xfrm>
            <a:off x="-1510039" y="-1589006"/>
            <a:ext cx="11920665" cy="7774731"/>
            <a:chOff x="-1510039" y="-1589006"/>
            <a:chExt cx="11920665" cy="7774731"/>
          </a:xfrm>
        </p:grpSpPr>
        <p:sp>
          <p:nvSpPr>
            <p:cNvPr id="141" name="Google Shape;141;p7"/>
            <p:cNvSpPr/>
            <p:nvPr/>
          </p:nvSpPr>
          <p:spPr>
            <a:xfrm rot="10800000">
              <a:off x="6802328" y="-1589006"/>
              <a:ext cx="3608299" cy="212850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510039" y="4316600"/>
              <a:ext cx="3573015" cy="1869125"/>
            </a:xfrm>
            <a:custGeom>
              <a:rect b="b" l="l" r="r" t="t"/>
              <a:pathLst>
                <a:path extrusionOk="0" h="33981" w="64958">
                  <a:moveTo>
                    <a:pt x="1" y="0"/>
                  </a:moveTo>
                  <a:lnTo>
                    <a:pt x="1" y="33831"/>
                  </a:lnTo>
                  <a:lnTo>
                    <a:pt x="64957" y="33980"/>
                  </a:lnTo>
                  <a:lnTo>
                    <a:pt x="64957" y="33980"/>
                  </a:lnTo>
                  <a:lnTo>
                    <a:pt x="309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4" name="Shape 144"/>
        <p:cNvGrpSpPr/>
        <p:nvPr/>
      </p:nvGrpSpPr>
      <p:grpSpPr>
        <a:xfrm>
          <a:off x="0" y="0"/>
          <a:ext cx="0" cy="0"/>
          <a:chOff x="0" y="0"/>
          <a:chExt cx="0" cy="0"/>
        </a:xfrm>
      </p:grpSpPr>
      <p:grpSp>
        <p:nvGrpSpPr>
          <p:cNvPr id="145" name="Google Shape;145;p8"/>
          <p:cNvGrpSpPr/>
          <p:nvPr/>
        </p:nvGrpSpPr>
        <p:grpSpPr>
          <a:xfrm>
            <a:off x="-10" y="-1009617"/>
            <a:ext cx="9640083" cy="7443072"/>
            <a:chOff x="-10" y="-1009617"/>
            <a:chExt cx="9640083" cy="7443072"/>
          </a:xfrm>
        </p:grpSpPr>
        <p:sp>
          <p:nvSpPr>
            <p:cNvPr id="146" name="Google Shape;146;p8"/>
            <p:cNvSpPr/>
            <p:nvPr/>
          </p:nvSpPr>
          <p:spPr>
            <a:xfrm rot="10800000">
              <a:off x="6119674" y="-1009617"/>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
            <p:cNvSpPr/>
            <p:nvPr/>
          </p:nvSpPr>
          <p:spPr>
            <a:xfrm flipH="1" rot="10800000">
              <a:off x="0" y="-82735"/>
              <a:ext cx="2227897" cy="1165463"/>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8"/>
            <p:cNvSpPr/>
            <p:nvPr/>
          </p:nvSpPr>
          <p:spPr>
            <a:xfrm flipH="1">
              <a:off x="-10" y="4522059"/>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8"/>
          <p:cNvGrpSpPr/>
          <p:nvPr/>
        </p:nvGrpSpPr>
        <p:grpSpPr>
          <a:xfrm>
            <a:off x="2503206" y="5"/>
            <a:ext cx="7007334" cy="4699016"/>
            <a:chOff x="2503206" y="5"/>
            <a:chExt cx="7007334" cy="4699016"/>
          </a:xfrm>
        </p:grpSpPr>
        <p:grpSp>
          <p:nvGrpSpPr>
            <p:cNvPr id="150" name="Google Shape;150;p8"/>
            <p:cNvGrpSpPr/>
            <p:nvPr/>
          </p:nvGrpSpPr>
          <p:grpSpPr>
            <a:xfrm>
              <a:off x="2503206" y="5"/>
              <a:ext cx="5597879" cy="4699016"/>
              <a:chOff x="2503206" y="5"/>
              <a:chExt cx="5597879" cy="4699016"/>
            </a:xfrm>
          </p:grpSpPr>
          <p:sp>
            <p:nvSpPr>
              <p:cNvPr id="151" name="Google Shape;151;p8"/>
              <p:cNvSpPr/>
              <p:nvPr/>
            </p:nvSpPr>
            <p:spPr>
              <a:xfrm flipH="1">
                <a:off x="250320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8"/>
              <p:cNvSpPr/>
              <p:nvPr/>
            </p:nvSpPr>
            <p:spPr>
              <a:xfrm flipH="1">
                <a:off x="6868745" y="4467026"/>
                <a:ext cx="1232340" cy="231995"/>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 name="Google Shape;153;p8"/>
            <p:cNvGrpSpPr/>
            <p:nvPr/>
          </p:nvGrpSpPr>
          <p:grpSpPr>
            <a:xfrm>
              <a:off x="7937781" y="5"/>
              <a:ext cx="1572759" cy="183531"/>
              <a:chOff x="7937781" y="5"/>
              <a:chExt cx="1572759" cy="183531"/>
            </a:xfrm>
          </p:grpSpPr>
          <p:sp>
            <p:nvSpPr>
              <p:cNvPr id="154" name="Google Shape;154;p8"/>
              <p:cNvSpPr/>
              <p:nvPr/>
            </p:nvSpPr>
            <p:spPr>
              <a:xfrm>
                <a:off x="8503756"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8"/>
              <p:cNvSpPr/>
              <p:nvPr/>
            </p:nvSpPr>
            <p:spPr>
              <a:xfrm>
                <a:off x="7937781" y="5"/>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6" name="Google Shape;156;p8"/>
          <p:cNvGrpSpPr/>
          <p:nvPr/>
        </p:nvGrpSpPr>
        <p:grpSpPr>
          <a:xfrm>
            <a:off x="-1320285" y="-2292139"/>
            <a:ext cx="12455532" cy="9684964"/>
            <a:chOff x="-1320285" y="-2292139"/>
            <a:chExt cx="12455532" cy="9684964"/>
          </a:xfrm>
        </p:grpSpPr>
        <p:sp>
          <p:nvSpPr>
            <p:cNvPr id="157" name="Google Shape;157;p8"/>
            <p:cNvSpPr/>
            <p:nvPr/>
          </p:nvSpPr>
          <p:spPr>
            <a:xfrm flipH="1">
              <a:off x="6019840" y="4375286"/>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8"/>
            <p:cNvSpPr/>
            <p:nvPr/>
          </p:nvSpPr>
          <p:spPr>
            <a:xfrm flipH="1" rot="10800000">
              <a:off x="-1320285" y="-2292139"/>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8"/>
            <p:cNvSpPr/>
            <p:nvPr/>
          </p:nvSpPr>
          <p:spPr>
            <a:xfrm>
              <a:off x="-432453" y="4992033"/>
              <a:ext cx="3520400" cy="2076657"/>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0" name="Google Shape;160;p8"/>
          <p:cNvSpPr txBox="1"/>
          <p:nvPr>
            <p:ph type="title"/>
          </p:nvPr>
        </p:nvSpPr>
        <p:spPr>
          <a:xfrm>
            <a:off x="1768550" y="1636650"/>
            <a:ext cx="5607000" cy="18702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5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61" name="Google Shape;161;p8"/>
          <p:cNvGrpSpPr/>
          <p:nvPr/>
        </p:nvGrpSpPr>
        <p:grpSpPr>
          <a:xfrm>
            <a:off x="-1892403" y="831971"/>
            <a:ext cx="12928869" cy="3635055"/>
            <a:chOff x="-1892403" y="831971"/>
            <a:chExt cx="12928869" cy="3635055"/>
          </a:xfrm>
        </p:grpSpPr>
        <p:grpSp>
          <p:nvGrpSpPr>
            <p:cNvPr id="162" name="Google Shape;162;p8"/>
            <p:cNvGrpSpPr/>
            <p:nvPr/>
          </p:nvGrpSpPr>
          <p:grpSpPr>
            <a:xfrm flipH="1">
              <a:off x="7436679" y="831971"/>
              <a:ext cx="3599787" cy="1044104"/>
              <a:chOff x="-1431671" y="656496"/>
              <a:chExt cx="3599787" cy="1044104"/>
            </a:xfrm>
          </p:grpSpPr>
          <p:grpSp>
            <p:nvGrpSpPr>
              <p:cNvPr id="163" name="Google Shape;163;p8"/>
              <p:cNvGrpSpPr/>
              <p:nvPr/>
            </p:nvGrpSpPr>
            <p:grpSpPr>
              <a:xfrm>
                <a:off x="-368508" y="1432892"/>
                <a:ext cx="1567047" cy="45661"/>
                <a:chOff x="1754675" y="2661275"/>
                <a:chExt cx="1945675" cy="56700"/>
              </a:xfrm>
            </p:grpSpPr>
            <p:cxnSp>
              <p:nvCxnSpPr>
                <p:cNvPr id="164" name="Google Shape;164;p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65" name="Google Shape;165;p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 name="Google Shape;166;p8"/>
              <p:cNvGrpSpPr/>
              <p:nvPr/>
            </p:nvGrpSpPr>
            <p:grpSpPr>
              <a:xfrm>
                <a:off x="-766480" y="1564412"/>
                <a:ext cx="1561280" cy="136187"/>
                <a:chOff x="1754675" y="2824000"/>
                <a:chExt cx="4728285" cy="412439"/>
              </a:xfrm>
            </p:grpSpPr>
            <p:sp>
              <p:nvSpPr>
                <p:cNvPr id="167" name="Google Shape;167;p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68" name="Google Shape;168;p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8"/>
              <p:cNvGrpSpPr/>
              <p:nvPr/>
            </p:nvGrpSpPr>
            <p:grpSpPr>
              <a:xfrm>
                <a:off x="-1431671" y="1201087"/>
                <a:ext cx="3070084" cy="102364"/>
                <a:chOff x="1779150" y="2604263"/>
                <a:chExt cx="3811875" cy="127113"/>
              </a:xfrm>
            </p:grpSpPr>
            <p:sp>
              <p:nvSpPr>
                <p:cNvPr id="170" name="Google Shape;170;p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71" name="Google Shape;171;p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2" name="Google Shape;172;p8"/>
              <p:cNvGrpSpPr/>
              <p:nvPr/>
            </p:nvGrpSpPr>
            <p:grpSpPr>
              <a:xfrm>
                <a:off x="-856941" y="773805"/>
                <a:ext cx="2877996" cy="223763"/>
                <a:chOff x="1748550" y="2064750"/>
                <a:chExt cx="3573375" cy="277863"/>
              </a:xfrm>
            </p:grpSpPr>
            <p:sp>
              <p:nvSpPr>
                <p:cNvPr id="173" name="Google Shape;173;p8"/>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174" name="Google Shape;174;p8"/>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5" name="Google Shape;175;p8"/>
              <p:cNvGrpSpPr/>
              <p:nvPr/>
            </p:nvGrpSpPr>
            <p:grpSpPr>
              <a:xfrm>
                <a:off x="-856882" y="656496"/>
                <a:ext cx="2430997" cy="185534"/>
                <a:chOff x="1748547" y="1392116"/>
                <a:chExt cx="5911958" cy="451312"/>
              </a:xfrm>
            </p:grpSpPr>
            <p:sp>
              <p:nvSpPr>
                <p:cNvPr id="176" name="Google Shape;176;p8"/>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177" name="Google Shape;177;p8"/>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8"/>
              <p:cNvGrpSpPr/>
              <p:nvPr/>
            </p:nvGrpSpPr>
            <p:grpSpPr>
              <a:xfrm>
                <a:off x="-842187" y="1064790"/>
                <a:ext cx="3010303" cy="45661"/>
                <a:chOff x="1766900" y="2869225"/>
                <a:chExt cx="3737650" cy="56700"/>
              </a:xfrm>
            </p:grpSpPr>
            <p:cxnSp>
              <p:nvCxnSpPr>
                <p:cNvPr id="179" name="Google Shape;179;p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80" name="Google Shape;180;p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1" name="Google Shape;181;p8"/>
            <p:cNvGrpSpPr/>
            <p:nvPr/>
          </p:nvGrpSpPr>
          <p:grpSpPr>
            <a:xfrm>
              <a:off x="-1892403" y="3926990"/>
              <a:ext cx="3427062" cy="540036"/>
              <a:chOff x="-1366378" y="3596340"/>
              <a:chExt cx="3427062" cy="540036"/>
            </a:xfrm>
          </p:grpSpPr>
          <p:grpSp>
            <p:nvGrpSpPr>
              <p:cNvPr id="182" name="Google Shape;182;p8"/>
              <p:cNvGrpSpPr/>
              <p:nvPr/>
            </p:nvGrpSpPr>
            <p:grpSpPr>
              <a:xfrm>
                <a:off x="-1366378" y="4034012"/>
                <a:ext cx="3070084" cy="102364"/>
                <a:chOff x="1779150" y="2604263"/>
                <a:chExt cx="3811875" cy="127113"/>
              </a:xfrm>
            </p:grpSpPr>
            <p:sp>
              <p:nvSpPr>
                <p:cNvPr id="183" name="Google Shape;183;p8"/>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184" name="Google Shape;184;p8"/>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 name="Google Shape;185;p8"/>
              <p:cNvGrpSpPr/>
              <p:nvPr/>
            </p:nvGrpSpPr>
            <p:grpSpPr>
              <a:xfrm flipH="1">
                <a:off x="-949619" y="3596340"/>
                <a:ext cx="3010303" cy="380635"/>
                <a:chOff x="5446772" y="1743190"/>
                <a:chExt cx="3010303" cy="380635"/>
              </a:xfrm>
            </p:grpSpPr>
            <p:grpSp>
              <p:nvGrpSpPr>
                <p:cNvPr id="186" name="Google Shape;186;p8"/>
                <p:cNvGrpSpPr/>
                <p:nvPr/>
              </p:nvGrpSpPr>
              <p:grpSpPr>
                <a:xfrm flipH="1">
                  <a:off x="5898325" y="1865405"/>
                  <a:ext cx="1567047" cy="45661"/>
                  <a:chOff x="1754675" y="2661275"/>
                  <a:chExt cx="1945675" cy="56700"/>
                </a:xfrm>
              </p:grpSpPr>
              <p:cxnSp>
                <p:nvCxnSpPr>
                  <p:cNvPr id="187" name="Google Shape;187;p8"/>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188" name="Google Shape;188;p8"/>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8"/>
                <p:cNvGrpSpPr/>
                <p:nvPr/>
              </p:nvGrpSpPr>
              <p:grpSpPr>
                <a:xfrm flipH="1">
                  <a:off x="5477439" y="1987637"/>
                  <a:ext cx="1561280" cy="136187"/>
                  <a:chOff x="1754675" y="2824000"/>
                  <a:chExt cx="4728285" cy="412439"/>
                </a:xfrm>
              </p:grpSpPr>
              <p:sp>
                <p:nvSpPr>
                  <p:cNvPr id="190" name="Google Shape;190;p8"/>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191" name="Google Shape;191;p8"/>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8"/>
                <p:cNvGrpSpPr/>
                <p:nvPr/>
              </p:nvGrpSpPr>
              <p:grpSpPr>
                <a:xfrm flipH="1">
                  <a:off x="5446772" y="1743190"/>
                  <a:ext cx="3010303" cy="45661"/>
                  <a:chOff x="1766900" y="2869225"/>
                  <a:chExt cx="3737650" cy="56700"/>
                </a:xfrm>
              </p:grpSpPr>
              <p:cxnSp>
                <p:nvCxnSpPr>
                  <p:cNvPr id="193" name="Google Shape;193;p8"/>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194" name="Google Shape;194;p8"/>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195" name="Google Shape;19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6" name="Shape 196"/>
        <p:cNvGrpSpPr/>
        <p:nvPr/>
      </p:nvGrpSpPr>
      <p:grpSpPr>
        <a:xfrm>
          <a:off x="0" y="0"/>
          <a:ext cx="0" cy="0"/>
          <a:chOff x="0" y="0"/>
          <a:chExt cx="0" cy="0"/>
        </a:xfrm>
      </p:grpSpPr>
      <p:grpSp>
        <p:nvGrpSpPr>
          <p:cNvPr id="197" name="Google Shape;197;p9"/>
          <p:cNvGrpSpPr/>
          <p:nvPr/>
        </p:nvGrpSpPr>
        <p:grpSpPr>
          <a:xfrm>
            <a:off x="-427509" y="-1247071"/>
            <a:ext cx="9750025" cy="7678774"/>
            <a:chOff x="-427509" y="-1247071"/>
            <a:chExt cx="9750025" cy="7678774"/>
          </a:xfrm>
        </p:grpSpPr>
        <p:sp>
          <p:nvSpPr>
            <p:cNvPr id="198" name="Google Shape;198;p9"/>
            <p:cNvSpPr/>
            <p:nvPr/>
          </p:nvSpPr>
          <p:spPr>
            <a:xfrm>
              <a:off x="-10" y="4520307"/>
              <a:ext cx="9294978" cy="1911396"/>
            </a:xfrm>
            <a:custGeom>
              <a:rect b="b" l="l" r="r" t="t"/>
              <a:pathLst>
                <a:path extrusionOk="0" h="26774" w="130200">
                  <a:moveTo>
                    <a:pt x="102561" y="0"/>
                  </a:moveTo>
                  <a:lnTo>
                    <a:pt x="88194" y="14370"/>
                  </a:lnTo>
                  <a:lnTo>
                    <a:pt x="66817" y="14370"/>
                  </a:lnTo>
                  <a:lnTo>
                    <a:pt x="52542" y="95"/>
                  </a:lnTo>
                  <a:lnTo>
                    <a:pt x="1" y="95"/>
                  </a:lnTo>
                  <a:lnTo>
                    <a:pt x="1" y="26774"/>
                  </a:lnTo>
                  <a:lnTo>
                    <a:pt x="130200" y="26774"/>
                  </a:lnTo>
                  <a:lnTo>
                    <a:pt x="130200"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p:nvPr/>
          </p:nvSpPr>
          <p:spPr>
            <a:xfrm rot="10800000">
              <a:off x="5802117" y="-1134709"/>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9"/>
            <p:cNvSpPr/>
            <p:nvPr/>
          </p:nvSpPr>
          <p:spPr>
            <a:xfrm rot="5400000">
              <a:off x="-1266908" y="-407672"/>
              <a:ext cx="3520399" cy="1841600"/>
            </a:xfrm>
            <a:custGeom>
              <a:rect b="b" l="l" r="r" t="t"/>
              <a:pathLst>
                <a:path extrusionOk="0" h="33981" w="64958">
                  <a:moveTo>
                    <a:pt x="1" y="0"/>
                  </a:moveTo>
                  <a:lnTo>
                    <a:pt x="1" y="33831"/>
                  </a:lnTo>
                  <a:lnTo>
                    <a:pt x="64957" y="33980"/>
                  </a:lnTo>
                  <a:lnTo>
                    <a:pt x="64957" y="33980"/>
                  </a:lnTo>
                  <a:lnTo>
                    <a:pt x="30991" y="0"/>
                  </a:lnTo>
                  <a:close/>
                </a:path>
              </a:pathLst>
            </a:custGeom>
            <a:solidFill>
              <a:srgbClr val="000000">
                <a:alpha val="8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1" name="Google Shape;201;p9"/>
          <p:cNvSpPr txBox="1"/>
          <p:nvPr>
            <p:ph type="title"/>
          </p:nvPr>
        </p:nvSpPr>
        <p:spPr>
          <a:xfrm>
            <a:off x="1481025" y="2102825"/>
            <a:ext cx="2954400" cy="9465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600"/>
              <a:buNone/>
              <a:defRPr sz="52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02" name="Google Shape;202;p9"/>
          <p:cNvSpPr txBox="1"/>
          <p:nvPr>
            <p:ph idx="1" type="subTitle"/>
          </p:nvPr>
        </p:nvSpPr>
        <p:spPr>
          <a:xfrm>
            <a:off x="4555250" y="2102825"/>
            <a:ext cx="3294000" cy="9465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5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03" name="Google Shape;203;p9"/>
          <p:cNvGrpSpPr/>
          <p:nvPr/>
        </p:nvGrpSpPr>
        <p:grpSpPr>
          <a:xfrm>
            <a:off x="-427494" y="7"/>
            <a:ext cx="9851067" cy="5168274"/>
            <a:chOff x="-427494" y="7"/>
            <a:chExt cx="9851067" cy="5168274"/>
          </a:xfrm>
        </p:grpSpPr>
        <p:sp>
          <p:nvSpPr>
            <p:cNvPr id="204" name="Google Shape;204;p9"/>
            <p:cNvSpPr/>
            <p:nvPr/>
          </p:nvSpPr>
          <p:spPr>
            <a:xfrm rot="10800000">
              <a:off x="7647417" y="7"/>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9"/>
            <p:cNvSpPr/>
            <p:nvPr/>
          </p:nvSpPr>
          <p:spPr>
            <a:xfrm flipH="1">
              <a:off x="1920116" y="4983988"/>
              <a:ext cx="1821969" cy="184293"/>
            </a:xfrm>
            <a:custGeom>
              <a:rect b="b" l="l" r="r" t="t"/>
              <a:pathLst>
                <a:path extrusionOk="0" h="2901" w="28680">
                  <a:moveTo>
                    <a:pt x="28679" y="1"/>
                  </a:moveTo>
                  <a:lnTo>
                    <a:pt x="2737" y="162"/>
                  </a:lnTo>
                  <a:lnTo>
                    <a:pt x="1" y="2900"/>
                  </a:lnTo>
                  <a:lnTo>
                    <a:pt x="28679" y="2751"/>
                  </a:lnTo>
                  <a:lnTo>
                    <a:pt x="2867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9"/>
            <p:cNvSpPr/>
            <p:nvPr/>
          </p:nvSpPr>
          <p:spPr>
            <a:xfrm flipH="1" rot="10800000">
              <a:off x="-427494" y="809776"/>
              <a:ext cx="1006784" cy="183531"/>
            </a:xfrm>
            <a:custGeom>
              <a:rect b="b" l="l" r="r" t="t"/>
              <a:pathLst>
                <a:path extrusionOk="0" h="2889" w="15848">
                  <a:moveTo>
                    <a:pt x="0" y="0"/>
                  </a:moveTo>
                  <a:lnTo>
                    <a:pt x="2889" y="2889"/>
                  </a:lnTo>
                  <a:lnTo>
                    <a:pt x="15847" y="2889"/>
                  </a:lnTo>
                  <a:lnTo>
                    <a:pt x="1295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9"/>
            <p:cNvSpPr/>
            <p:nvPr/>
          </p:nvSpPr>
          <p:spPr>
            <a:xfrm flipH="1">
              <a:off x="8005321" y="4336991"/>
              <a:ext cx="1418251" cy="267006"/>
            </a:xfrm>
            <a:custGeom>
              <a:rect b="b" l="l" r="r" t="t"/>
              <a:pathLst>
                <a:path extrusionOk="0" h="4203" w="22325">
                  <a:moveTo>
                    <a:pt x="0" y="0"/>
                  </a:moveTo>
                  <a:lnTo>
                    <a:pt x="4191" y="4191"/>
                  </a:lnTo>
                  <a:lnTo>
                    <a:pt x="22325" y="4202"/>
                  </a:lnTo>
                  <a:lnTo>
                    <a:pt x="181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9"/>
          <p:cNvGrpSpPr/>
          <p:nvPr/>
        </p:nvGrpSpPr>
        <p:grpSpPr>
          <a:xfrm>
            <a:off x="-591414" y="-2175664"/>
            <a:ext cx="11258111" cy="9004879"/>
            <a:chOff x="-591414" y="-2175664"/>
            <a:chExt cx="11258111" cy="9004879"/>
          </a:xfrm>
        </p:grpSpPr>
        <p:grpSp>
          <p:nvGrpSpPr>
            <p:cNvPr id="209" name="Google Shape;209;p9"/>
            <p:cNvGrpSpPr/>
            <p:nvPr/>
          </p:nvGrpSpPr>
          <p:grpSpPr>
            <a:xfrm flipH="1">
              <a:off x="4314168" y="4744700"/>
              <a:ext cx="5712041" cy="2084515"/>
              <a:chOff x="0" y="4530625"/>
              <a:chExt cx="5712041" cy="2084515"/>
            </a:xfrm>
          </p:grpSpPr>
          <p:sp>
            <p:nvSpPr>
              <p:cNvPr id="210" name="Google Shape;210;p9"/>
              <p:cNvSpPr/>
              <p:nvPr/>
            </p:nvSpPr>
            <p:spPr>
              <a:xfrm>
                <a:off x="0"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9"/>
              <p:cNvSpPr/>
              <p:nvPr/>
            </p:nvSpPr>
            <p:spPr>
              <a:xfrm>
                <a:off x="1217025" y="4530625"/>
                <a:ext cx="4495016" cy="2084515"/>
              </a:xfrm>
              <a:custGeom>
                <a:rect b="b" l="l" r="r" t="t"/>
                <a:pathLst>
                  <a:path extrusionOk="0" h="47185" w="101749">
                    <a:moveTo>
                      <a:pt x="0" y="1"/>
                    </a:moveTo>
                    <a:lnTo>
                      <a:pt x="0" y="47185"/>
                    </a:lnTo>
                    <a:lnTo>
                      <a:pt x="101748" y="47185"/>
                    </a:lnTo>
                    <a:lnTo>
                      <a:pt x="101748" y="31097"/>
                    </a:lnTo>
                    <a:lnTo>
                      <a:pt x="96897" y="31097"/>
                    </a:lnTo>
                    <a:lnTo>
                      <a:pt x="76166" y="10366"/>
                    </a:lnTo>
                    <a:lnTo>
                      <a:pt x="55269" y="10366"/>
                    </a:lnTo>
                    <a:lnTo>
                      <a:pt x="4490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2" name="Google Shape;212;p9"/>
            <p:cNvSpPr/>
            <p:nvPr/>
          </p:nvSpPr>
          <p:spPr>
            <a:xfrm flipH="1" rot="10800000">
              <a:off x="7861425" y="-959400"/>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
            <p:cNvSpPr/>
            <p:nvPr/>
          </p:nvSpPr>
          <p:spPr>
            <a:xfrm flipH="1" rot="10800000">
              <a:off x="-591414" y="-2175664"/>
              <a:ext cx="5115407" cy="3017539"/>
            </a:xfrm>
            <a:custGeom>
              <a:rect b="b" l="l" r="r" t="t"/>
              <a:pathLst>
                <a:path extrusionOk="0" h="65842" w="111617">
                  <a:moveTo>
                    <a:pt x="0" y="0"/>
                  </a:moveTo>
                  <a:lnTo>
                    <a:pt x="0" y="65842"/>
                  </a:lnTo>
                  <a:lnTo>
                    <a:pt x="111616" y="65842"/>
                  </a:lnTo>
                  <a:lnTo>
                    <a:pt x="111616" y="17621"/>
                  </a:lnTo>
                  <a:lnTo>
                    <a:pt x="97436" y="17621"/>
                  </a:lnTo>
                  <a:lnTo>
                    <a:pt x="85702" y="6053"/>
                  </a:lnTo>
                  <a:lnTo>
                    <a:pt x="52864" y="6053"/>
                  </a:lnTo>
                  <a:lnTo>
                    <a:pt x="4681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9"/>
            <p:cNvGrpSpPr/>
            <p:nvPr/>
          </p:nvGrpSpPr>
          <p:grpSpPr>
            <a:xfrm flipH="1">
              <a:off x="-501963" y="4669800"/>
              <a:ext cx="3820522" cy="1537408"/>
              <a:chOff x="5741325" y="4455725"/>
              <a:chExt cx="3820522" cy="1537408"/>
            </a:xfrm>
          </p:grpSpPr>
          <p:sp>
            <p:nvSpPr>
              <p:cNvPr id="215" name="Google Shape;215;p9"/>
              <p:cNvSpPr/>
              <p:nvPr/>
            </p:nvSpPr>
            <p:spPr>
              <a:xfrm>
                <a:off x="675657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
              <p:cNvSpPr/>
              <p:nvPr/>
            </p:nvSpPr>
            <p:spPr>
              <a:xfrm>
                <a:off x="5741325" y="4455725"/>
                <a:ext cx="2805272" cy="1537408"/>
              </a:xfrm>
              <a:custGeom>
                <a:rect b="b" l="l" r="r" t="t"/>
                <a:pathLst>
                  <a:path extrusionOk="0" h="48014" w="87610">
                    <a:moveTo>
                      <a:pt x="41297" y="0"/>
                    </a:moveTo>
                    <a:lnTo>
                      <a:pt x="9329" y="31926"/>
                    </a:lnTo>
                    <a:lnTo>
                      <a:pt x="0" y="31926"/>
                    </a:lnTo>
                    <a:lnTo>
                      <a:pt x="0" y="48014"/>
                    </a:lnTo>
                    <a:lnTo>
                      <a:pt x="87610" y="48014"/>
                    </a:lnTo>
                    <a:lnTo>
                      <a:pt x="87610"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17" name="Google Shape;21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18" name="Shape 218"/>
        <p:cNvGrpSpPr/>
        <p:nvPr/>
      </p:nvGrpSpPr>
      <p:grpSpPr>
        <a:xfrm>
          <a:off x="0" y="0"/>
          <a:ext cx="0" cy="0"/>
          <a:chOff x="0" y="0"/>
          <a:chExt cx="0" cy="0"/>
        </a:xfrm>
      </p:grpSpPr>
      <p:sp>
        <p:nvSpPr>
          <p:cNvPr id="219" name="Google Shape;219;p10"/>
          <p:cNvSpPr/>
          <p:nvPr>
            <p:ph idx="2" type="pic"/>
          </p:nvPr>
        </p:nvSpPr>
        <p:spPr>
          <a:xfrm>
            <a:off x="0" y="0"/>
            <a:ext cx="9144000" cy="5143500"/>
          </a:xfrm>
          <a:prstGeom prst="rect">
            <a:avLst/>
          </a:prstGeom>
          <a:noFill/>
          <a:ln>
            <a:noFill/>
          </a:ln>
        </p:spPr>
      </p:sp>
      <p:sp>
        <p:nvSpPr>
          <p:cNvPr id="220" name="Google Shape;220;p10"/>
          <p:cNvSpPr txBox="1"/>
          <p:nvPr>
            <p:ph type="title"/>
          </p:nvPr>
        </p:nvSpPr>
        <p:spPr>
          <a:xfrm>
            <a:off x="720000" y="4014450"/>
            <a:ext cx="7704000" cy="57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2600"/>
              <a:buNone/>
              <a:defRPr/>
            </a:lvl1pPr>
            <a:lvl2pPr lvl="1" rtl="0" algn="ctr">
              <a:spcBef>
                <a:spcPts val="0"/>
              </a:spcBef>
              <a:spcAft>
                <a:spcPts val="0"/>
              </a:spcAft>
              <a:buSzPts val="3500"/>
              <a:buFont typeface="Poppins ExtraBold"/>
              <a:buNone/>
              <a:defRPr b="0">
                <a:latin typeface="Poppins ExtraBold"/>
                <a:ea typeface="Poppins ExtraBold"/>
                <a:cs typeface="Poppins ExtraBold"/>
                <a:sym typeface="Poppins ExtraBold"/>
              </a:defRPr>
            </a:lvl2pPr>
            <a:lvl3pPr lvl="2" rtl="0" algn="ctr">
              <a:spcBef>
                <a:spcPts val="0"/>
              </a:spcBef>
              <a:spcAft>
                <a:spcPts val="0"/>
              </a:spcAft>
              <a:buSzPts val="3500"/>
              <a:buFont typeface="Poppins ExtraBold"/>
              <a:buNone/>
              <a:defRPr b="0">
                <a:latin typeface="Poppins ExtraBold"/>
                <a:ea typeface="Poppins ExtraBold"/>
                <a:cs typeface="Poppins ExtraBold"/>
                <a:sym typeface="Poppins ExtraBold"/>
              </a:defRPr>
            </a:lvl3pPr>
            <a:lvl4pPr lvl="3" rtl="0" algn="ctr">
              <a:spcBef>
                <a:spcPts val="0"/>
              </a:spcBef>
              <a:spcAft>
                <a:spcPts val="0"/>
              </a:spcAft>
              <a:buSzPts val="3500"/>
              <a:buFont typeface="Poppins ExtraBold"/>
              <a:buNone/>
              <a:defRPr b="0">
                <a:latin typeface="Poppins ExtraBold"/>
                <a:ea typeface="Poppins ExtraBold"/>
                <a:cs typeface="Poppins ExtraBold"/>
                <a:sym typeface="Poppins ExtraBold"/>
              </a:defRPr>
            </a:lvl4pPr>
            <a:lvl5pPr lvl="4" rtl="0" algn="ctr">
              <a:spcBef>
                <a:spcPts val="0"/>
              </a:spcBef>
              <a:spcAft>
                <a:spcPts val="0"/>
              </a:spcAft>
              <a:buSzPts val="3500"/>
              <a:buFont typeface="Poppins ExtraBold"/>
              <a:buNone/>
              <a:defRPr b="0">
                <a:latin typeface="Poppins ExtraBold"/>
                <a:ea typeface="Poppins ExtraBold"/>
                <a:cs typeface="Poppins ExtraBold"/>
                <a:sym typeface="Poppins ExtraBold"/>
              </a:defRPr>
            </a:lvl5pPr>
            <a:lvl6pPr lvl="5" rtl="0" algn="ctr">
              <a:spcBef>
                <a:spcPts val="0"/>
              </a:spcBef>
              <a:spcAft>
                <a:spcPts val="0"/>
              </a:spcAft>
              <a:buSzPts val="3500"/>
              <a:buFont typeface="Poppins ExtraBold"/>
              <a:buNone/>
              <a:defRPr b="0">
                <a:latin typeface="Poppins ExtraBold"/>
                <a:ea typeface="Poppins ExtraBold"/>
                <a:cs typeface="Poppins ExtraBold"/>
                <a:sym typeface="Poppins ExtraBold"/>
              </a:defRPr>
            </a:lvl6pPr>
            <a:lvl7pPr lvl="6" rtl="0" algn="ctr">
              <a:spcBef>
                <a:spcPts val="0"/>
              </a:spcBef>
              <a:spcAft>
                <a:spcPts val="0"/>
              </a:spcAft>
              <a:buSzPts val="3500"/>
              <a:buFont typeface="Poppins ExtraBold"/>
              <a:buNone/>
              <a:defRPr b="0">
                <a:latin typeface="Poppins ExtraBold"/>
                <a:ea typeface="Poppins ExtraBold"/>
                <a:cs typeface="Poppins ExtraBold"/>
                <a:sym typeface="Poppins ExtraBold"/>
              </a:defRPr>
            </a:lvl7pPr>
            <a:lvl8pPr lvl="7" rtl="0" algn="ctr">
              <a:spcBef>
                <a:spcPts val="0"/>
              </a:spcBef>
              <a:spcAft>
                <a:spcPts val="0"/>
              </a:spcAft>
              <a:buSzPts val="3500"/>
              <a:buFont typeface="Poppins ExtraBold"/>
              <a:buNone/>
              <a:defRPr b="0">
                <a:latin typeface="Poppins ExtraBold"/>
                <a:ea typeface="Poppins ExtraBold"/>
                <a:cs typeface="Poppins ExtraBold"/>
                <a:sym typeface="Poppins ExtraBold"/>
              </a:defRPr>
            </a:lvl8pPr>
            <a:lvl9pPr lvl="8" rtl="0" algn="ctr">
              <a:spcBef>
                <a:spcPts val="0"/>
              </a:spcBef>
              <a:spcAft>
                <a:spcPts val="0"/>
              </a:spcAft>
              <a:buSzPts val="3500"/>
              <a:buFont typeface="Poppins ExtraBold"/>
              <a:buNone/>
              <a:defRPr b="0">
                <a:latin typeface="Poppins ExtraBold"/>
                <a:ea typeface="Poppins ExtraBold"/>
                <a:cs typeface="Poppins ExtraBold"/>
                <a:sym typeface="Poppins ExtraBold"/>
              </a:defRPr>
            </a:lvl9pPr>
          </a:lstStyle>
          <a:p/>
        </p:txBody>
      </p:sp>
      <p:sp>
        <p:nvSpPr>
          <p:cNvPr id="221" name="Google Shape;22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600"/>
              <a:buFont typeface="Poppins Black"/>
              <a:buNone/>
              <a:defRPr sz="2600">
                <a:solidFill>
                  <a:schemeClr val="dk1"/>
                </a:solidFill>
                <a:latin typeface="Poppins Black"/>
                <a:ea typeface="Poppins Black"/>
                <a:cs typeface="Poppins Black"/>
                <a:sym typeface="Poppins Black"/>
              </a:defRPr>
            </a:lvl1pPr>
            <a:lvl2pPr lvl="1"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2pPr>
            <a:lvl3pPr lvl="2"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3pPr>
            <a:lvl4pPr lvl="3"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4pPr>
            <a:lvl5pPr lvl="4"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5pPr>
            <a:lvl6pPr lvl="5"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6pPr>
            <a:lvl7pPr lvl="6"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7pPr>
            <a:lvl8pPr lvl="7"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8pPr>
            <a:lvl9pPr lvl="8" rtl="0">
              <a:spcBef>
                <a:spcPts val="0"/>
              </a:spcBef>
              <a:spcAft>
                <a:spcPts val="0"/>
              </a:spcAft>
              <a:buClr>
                <a:schemeClr val="dk1"/>
              </a:buClr>
              <a:buSzPts val="3500"/>
              <a:buFont typeface="Raleway"/>
              <a:buNone/>
              <a:defRPr b="1" sz="3500">
                <a:solidFill>
                  <a:schemeClr val="dk1"/>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indent="-304800" lvl="1" marL="914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indent="-304800" lvl="2" marL="1371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indent="-304800" lvl="3" marL="1828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indent="-304800" lvl="4" marL="22860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indent="-304800" lvl="5" marL="2743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indent="-304800" lvl="6" marL="3200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indent="-304800" lvl="7" marL="3657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indent="-304800" lvl="8" marL="411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a:ea typeface="Barlow"/>
                <a:cs typeface="Barlow"/>
                <a:sym typeface="Barlow"/>
              </a:defRPr>
            </a:lvl1pPr>
            <a:lvl2pPr lvl="1" algn="r">
              <a:buNone/>
              <a:defRPr sz="1300">
                <a:solidFill>
                  <a:schemeClr val="dk1"/>
                </a:solidFill>
                <a:latin typeface="Barlow"/>
                <a:ea typeface="Barlow"/>
                <a:cs typeface="Barlow"/>
                <a:sym typeface="Barlow"/>
              </a:defRPr>
            </a:lvl2pPr>
            <a:lvl3pPr lvl="2" algn="r">
              <a:buNone/>
              <a:defRPr sz="1300">
                <a:solidFill>
                  <a:schemeClr val="dk1"/>
                </a:solidFill>
                <a:latin typeface="Barlow"/>
                <a:ea typeface="Barlow"/>
                <a:cs typeface="Barlow"/>
                <a:sym typeface="Barlow"/>
              </a:defRPr>
            </a:lvl3pPr>
            <a:lvl4pPr lvl="3" algn="r">
              <a:buNone/>
              <a:defRPr sz="1300">
                <a:solidFill>
                  <a:schemeClr val="dk1"/>
                </a:solidFill>
                <a:latin typeface="Barlow"/>
                <a:ea typeface="Barlow"/>
                <a:cs typeface="Barlow"/>
                <a:sym typeface="Barlow"/>
              </a:defRPr>
            </a:lvl4pPr>
            <a:lvl5pPr lvl="4" algn="r">
              <a:buNone/>
              <a:defRPr sz="1300">
                <a:solidFill>
                  <a:schemeClr val="dk1"/>
                </a:solidFill>
                <a:latin typeface="Barlow"/>
                <a:ea typeface="Barlow"/>
                <a:cs typeface="Barlow"/>
                <a:sym typeface="Barlow"/>
              </a:defRPr>
            </a:lvl5pPr>
            <a:lvl6pPr lvl="5" algn="r">
              <a:buNone/>
              <a:defRPr sz="1300">
                <a:solidFill>
                  <a:schemeClr val="dk1"/>
                </a:solidFill>
                <a:latin typeface="Barlow"/>
                <a:ea typeface="Barlow"/>
                <a:cs typeface="Barlow"/>
                <a:sym typeface="Barlow"/>
              </a:defRPr>
            </a:lvl6pPr>
            <a:lvl7pPr lvl="6" algn="r">
              <a:buNone/>
              <a:defRPr sz="1300">
                <a:solidFill>
                  <a:schemeClr val="dk1"/>
                </a:solidFill>
                <a:latin typeface="Barlow"/>
                <a:ea typeface="Barlow"/>
                <a:cs typeface="Barlow"/>
                <a:sym typeface="Barlow"/>
              </a:defRPr>
            </a:lvl7pPr>
            <a:lvl8pPr lvl="7" algn="r">
              <a:buNone/>
              <a:defRPr sz="1300">
                <a:solidFill>
                  <a:schemeClr val="dk1"/>
                </a:solidFill>
                <a:latin typeface="Barlow"/>
                <a:ea typeface="Barlow"/>
                <a:cs typeface="Barlow"/>
                <a:sym typeface="Barlow"/>
              </a:defRPr>
            </a:lvl8pPr>
            <a:lvl9pPr lvl="8" algn="r">
              <a:buNone/>
              <a:defRPr sz="13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hyperlink" Target="https://github.com/DATA606-Capstone-Project/devpay-insights" TargetMode="External"/><Relationship Id="rId5" Type="http://schemas.openxmlformats.org/officeDocument/2006/relationships/hyperlink" Target="https://github.com/DATA606-Capstone-Project/devpay-insight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0.xml"/><Relationship Id="rId3" Type="http://schemas.openxmlformats.org/officeDocument/2006/relationships/hyperlink" Target="https://www.bls.gov/oes/special-requests/oesm24all.zip" TargetMode="External"/><Relationship Id="rId4" Type="http://schemas.openxmlformats.org/officeDocument/2006/relationships/hyperlink" Target="https://www.bls.gov/oes/special-requests/oesm24all.zip" TargetMode="External"/><Relationship Id="rId5" Type="http://schemas.openxmlformats.org/officeDocument/2006/relationships/hyperlink" Target="https://survey.stackoverflow.co/datasets/stack-overflow-developer-survey-2024.zip" TargetMode="External"/><Relationship Id="rId6" Type="http://schemas.openxmlformats.org/officeDocument/2006/relationships/hyperlink" Target="https://survey.stackoverflow.co/datasets/stack-overflow-developer-survey-2024.zip" TargetMode="External"/><Relationship Id="rId7" Type="http://schemas.openxmlformats.org/officeDocument/2006/relationships/hyperlink" Target="https://survey.stackoverflow.co/datasets/stack-overflow-developer-survey-2024.zi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hyperlink" Target="https://www.bls.gov/oes/special-requests/oesm24all.zip"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hyperlink" Target="https://survey.stackoverflow.co/datasets/stack-overflow-developer-survey-2024.zi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33"/>
          <p:cNvSpPr txBox="1"/>
          <p:nvPr>
            <p:ph idx="1" type="subTitle"/>
          </p:nvPr>
        </p:nvSpPr>
        <p:spPr>
          <a:xfrm>
            <a:off x="1394250" y="2870975"/>
            <a:ext cx="6355500" cy="1044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300">
                <a:solidFill>
                  <a:srgbClr val="000000"/>
                </a:solidFill>
                <a:latin typeface="Playfair Display"/>
                <a:ea typeface="Playfair Display"/>
                <a:cs typeface="Playfair Display"/>
                <a:sym typeface="Playfair Display"/>
              </a:rPr>
              <a:t>Team A</a:t>
            </a:r>
            <a:endParaRPr sz="1300">
              <a:solidFill>
                <a:srgbClr val="000000"/>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lang="en" sz="1300">
                <a:solidFill>
                  <a:srgbClr val="000000"/>
                </a:solidFill>
                <a:latin typeface="Playfair Display"/>
                <a:ea typeface="Playfair Display"/>
                <a:cs typeface="Playfair Display"/>
                <a:sym typeface="Playfair Display"/>
              </a:rPr>
              <a:t>Dereck Román Rosario</a:t>
            </a:r>
            <a:endParaRPr sz="1300">
              <a:solidFill>
                <a:srgbClr val="000000"/>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lang="en" sz="1300">
                <a:latin typeface="Playfair Display"/>
                <a:ea typeface="Playfair Display"/>
                <a:cs typeface="Playfair Display"/>
                <a:sym typeface="Playfair Display"/>
              </a:rPr>
              <a:t>Simran Shah</a:t>
            </a:r>
            <a:endParaRPr sz="1400">
              <a:solidFill>
                <a:srgbClr val="000000"/>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rPr lang="en" sz="1300">
                <a:solidFill>
                  <a:srgbClr val="000000"/>
                </a:solidFill>
                <a:latin typeface="Playfair Display"/>
                <a:ea typeface="Playfair Display"/>
                <a:cs typeface="Playfair Display"/>
                <a:sym typeface="Playfair Display"/>
              </a:rPr>
              <a:t>Gelareh Vakili</a:t>
            </a:r>
            <a:endParaRPr sz="1300">
              <a:solidFill>
                <a:srgbClr val="000000"/>
              </a:solidFill>
              <a:latin typeface="Playfair Display"/>
              <a:ea typeface="Playfair Display"/>
              <a:cs typeface="Playfair Display"/>
              <a:sym typeface="Playfair Display"/>
            </a:endParaRPr>
          </a:p>
          <a:p>
            <a:pPr indent="0" lvl="0" marL="0" rtl="0" algn="ctr">
              <a:lnSpc>
                <a:spcPct val="115000"/>
              </a:lnSpc>
              <a:spcBef>
                <a:spcPts val="0"/>
              </a:spcBef>
              <a:spcAft>
                <a:spcPts val="0"/>
              </a:spcAft>
              <a:buNone/>
            </a:pPr>
            <a:r>
              <a:t/>
            </a:r>
            <a:endParaRPr sz="1300">
              <a:solidFill>
                <a:srgbClr val="000000"/>
              </a:solidFill>
              <a:latin typeface="Playfair Display"/>
              <a:ea typeface="Playfair Display"/>
              <a:cs typeface="Playfair Display"/>
              <a:sym typeface="Playfair Display"/>
            </a:endParaRPr>
          </a:p>
        </p:txBody>
      </p:sp>
      <p:sp>
        <p:nvSpPr>
          <p:cNvPr id="785" name="Google Shape;785;p33"/>
          <p:cNvSpPr txBox="1"/>
          <p:nvPr>
            <p:ph type="ctrTitle"/>
          </p:nvPr>
        </p:nvSpPr>
        <p:spPr>
          <a:xfrm>
            <a:off x="1019325" y="1432275"/>
            <a:ext cx="7357800" cy="128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800"/>
              <a:t>Predicting Tech Salaries: A Data-Driven Analysis of U.S. Labor Statistics</a:t>
            </a:r>
            <a:endParaRPr sz="2800"/>
          </a:p>
        </p:txBody>
      </p:sp>
      <p:grpSp>
        <p:nvGrpSpPr>
          <p:cNvPr id="786" name="Google Shape;786;p33"/>
          <p:cNvGrpSpPr/>
          <p:nvPr/>
        </p:nvGrpSpPr>
        <p:grpSpPr>
          <a:xfrm rot="10800000">
            <a:off x="6662200" y="3637323"/>
            <a:ext cx="3537150" cy="626797"/>
            <a:chOff x="1199232" y="2120038"/>
            <a:chExt cx="4391793" cy="778340"/>
          </a:xfrm>
        </p:grpSpPr>
        <p:grpSp>
          <p:nvGrpSpPr>
            <p:cNvPr id="787" name="Google Shape;787;p33"/>
            <p:cNvGrpSpPr/>
            <p:nvPr/>
          </p:nvGrpSpPr>
          <p:grpSpPr>
            <a:xfrm>
              <a:off x="2227732" y="2577138"/>
              <a:ext cx="1945675" cy="56700"/>
              <a:chOff x="2227732" y="2661275"/>
              <a:chExt cx="1945675" cy="56700"/>
            </a:xfrm>
          </p:grpSpPr>
          <p:cxnSp>
            <p:nvCxnSpPr>
              <p:cNvPr id="788" name="Google Shape;788;p33"/>
              <p:cNvCxnSpPr/>
              <p:nvPr/>
            </p:nvCxnSpPr>
            <p:spPr>
              <a:xfrm>
                <a:off x="2227732"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789" name="Google Shape;789;p33"/>
              <p:cNvSpPr/>
              <p:nvPr/>
            </p:nvSpPr>
            <p:spPr>
              <a:xfrm>
                <a:off x="4116707"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33"/>
            <p:cNvGrpSpPr/>
            <p:nvPr/>
          </p:nvGrpSpPr>
          <p:grpSpPr>
            <a:xfrm>
              <a:off x="1943838" y="2729277"/>
              <a:ext cx="1938597" cy="169100"/>
              <a:chOff x="2216194" y="2593212"/>
              <a:chExt cx="4728285" cy="412439"/>
            </a:xfrm>
          </p:grpSpPr>
          <p:sp>
            <p:nvSpPr>
              <p:cNvPr id="791" name="Google Shape;791;p33"/>
              <p:cNvSpPr/>
              <p:nvPr/>
            </p:nvSpPr>
            <p:spPr>
              <a:xfrm>
                <a:off x="2216194" y="2593212"/>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792" name="Google Shape;792;p33"/>
              <p:cNvSpPr/>
              <p:nvPr/>
            </p:nvSpPr>
            <p:spPr>
              <a:xfrm>
                <a:off x="6810079" y="2871251"/>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3" name="Google Shape;793;p33"/>
            <p:cNvGrpSpPr/>
            <p:nvPr/>
          </p:nvGrpSpPr>
          <p:grpSpPr>
            <a:xfrm>
              <a:off x="1779150" y="2289288"/>
              <a:ext cx="3811875" cy="127113"/>
              <a:chOff x="1779150" y="2604263"/>
              <a:chExt cx="3811875" cy="127113"/>
            </a:xfrm>
          </p:grpSpPr>
          <p:sp>
            <p:nvSpPr>
              <p:cNvPr id="794" name="Google Shape;794;p3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795" name="Google Shape;795;p3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6" name="Google Shape;796;p33"/>
            <p:cNvGrpSpPr/>
            <p:nvPr/>
          </p:nvGrpSpPr>
          <p:grpSpPr>
            <a:xfrm>
              <a:off x="1199232" y="2120038"/>
              <a:ext cx="3737650" cy="56700"/>
              <a:chOff x="1199232" y="2869225"/>
              <a:chExt cx="3737650" cy="56700"/>
            </a:xfrm>
          </p:grpSpPr>
          <p:cxnSp>
            <p:nvCxnSpPr>
              <p:cNvPr id="797" name="Google Shape;797;p33"/>
              <p:cNvCxnSpPr/>
              <p:nvPr/>
            </p:nvCxnSpPr>
            <p:spPr>
              <a:xfrm>
                <a:off x="1199232"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798" name="Google Shape;798;p33"/>
              <p:cNvSpPr/>
              <p:nvPr/>
            </p:nvSpPr>
            <p:spPr>
              <a:xfrm>
                <a:off x="4880182"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99" name="Google Shape;799;p33"/>
          <p:cNvGrpSpPr/>
          <p:nvPr/>
        </p:nvGrpSpPr>
        <p:grpSpPr>
          <a:xfrm>
            <a:off x="-1696246" y="967904"/>
            <a:ext cx="3599787" cy="1044096"/>
            <a:chOff x="-1431671" y="656504"/>
            <a:chExt cx="3599787" cy="1044096"/>
          </a:xfrm>
        </p:grpSpPr>
        <p:grpSp>
          <p:nvGrpSpPr>
            <p:cNvPr id="800" name="Google Shape;800;p33"/>
            <p:cNvGrpSpPr/>
            <p:nvPr/>
          </p:nvGrpSpPr>
          <p:grpSpPr>
            <a:xfrm>
              <a:off x="-368508" y="1432892"/>
              <a:ext cx="1567047" cy="45661"/>
              <a:chOff x="1754675" y="2661275"/>
              <a:chExt cx="1945675" cy="56700"/>
            </a:xfrm>
          </p:grpSpPr>
          <p:cxnSp>
            <p:nvCxnSpPr>
              <p:cNvPr id="801" name="Google Shape;801;p33"/>
              <p:cNvCxnSpPr/>
              <p:nvPr/>
            </p:nvCxnSpPr>
            <p:spPr>
              <a:xfrm>
                <a:off x="1754675" y="2689625"/>
                <a:ext cx="1896000" cy="0"/>
              </a:xfrm>
              <a:prstGeom prst="straightConnector1">
                <a:avLst/>
              </a:prstGeom>
              <a:noFill/>
              <a:ln cap="flat" cmpd="sng" w="9525">
                <a:solidFill>
                  <a:schemeClr val="dk1"/>
                </a:solidFill>
                <a:prstDash val="solid"/>
                <a:round/>
                <a:headEnd len="med" w="med" type="none"/>
                <a:tailEnd len="med" w="med" type="none"/>
              </a:ln>
            </p:spPr>
          </p:cxnSp>
          <p:sp>
            <p:nvSpPr>
              <p:cNvPr id="802" name="Google Shape;802;p33"/>
              <p:cNvSpPr/>
              <p:nvPr/>
            </p:nvSpPr>
            <p:spPr>
              <a:xfrm>
                <a:off x="3643650" y="266127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3" name="Google Shape;803;p33"/>
            <p:cNvGrpSpPr/>
            <p:nvPr/>
          </p:nvGrpSpPr>
          <p:grpSpPr>
            <a:xfrm>
              <a:off x="-766480" y="1564412"/>
              <a:ext cx="1561280" cy="136187"/>
              <a:chOff x="1754675" y="2824000"/>
              <a:chExt cx="4728285" cy="412439"/>
            </a:xfrm>
          </p:grpSpPr>
          <p:sp>
            <p:nvSpPr>
              <p:cNvPr id="804" name="Google Shape;804;p33"/>
              <p:cNvSpPr/>
              <p:nvPr/>
            </p:nvSpPr>
            <p:spPr>
              <a:xfrm>
                <a:off x="1754675" y="2824000"/>
                <a:ext cx="4593868" cy="355100"/>
              </a:xfrm>
              <a:custGeom>
                <a:rect b="b" l="l" r="r" t="t"/>
                <a:pathLst>
                  <a:path extrusionOk="0" h="5994" w="77550">
                    <a:moveTo>
                      <a:pt x="0" y="0"/>
                    </a:moveTo>
                    <a:lnTo>
                      <a:pt x="59202" y="0"/>
                    </a:lnTo>
                    <a:lnTo>
                      <a:pt x="65196" y="5994"/>
                    </a:lnTo>
                    <a:lnTo>
                      <a:pt x="77550" y="5994"/>
                    </a:lnTo>
                  </a:path>
                </a:pathLst>
              </a:custGeom>
              <a:noFill/>
              <a:ln cap="flat" cmpd="sng" w="9525">
                <a:solidFill>
                  <a:schemeClr val="dk1"/>
                </a:solidFill>
                <a:prstDash val="solid"/>
                <a:round/>
                <a:headEnd len="med" w="med" type="none"/>
                <a:tailEnd len="med" w="med" type="none"/>
              </a:ln>
            </p:spPr>
          </p:sp>
          <p:sp>
            <p:nvSpPr>
              <p:cNvPr id="805" name="Google Shape;805;p33"/>
              <p:cNvSpPr/>
              <p:nvPr/>
            </p:nvSpPr>
            <p:spPr>
              <a:xfrm>
                <a:off x="6348560" y="3102039"/>
                <a:ext cx="134400" cy="134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6" name="Google Shape;806;p33"/>
            <p:cNvGrpSpPr/>
            <p:nvPr/>
          </p:nvGrpSpPr>
          <p:grpSpPr>
            <a:xfrm>
              <a:off x="-1431671" y="1201087"/>
              <a:ext cx="3070084" cy="102364"/>
              <a:chOff x="1779150" y="2604263"/>
              <a:chExt cx="3811875" cy="127113"/>
            </a:xfrm>
          </p:grpSpPr>
          <p:sp>
            <p:nvSpPr>
              <p:cNvPr id="807" name="Google Shape;807;p33"/>
              <p:cNvSpPr/>
              <p:nvPr/>
            </p:nvSpPr>
            <p:spPr>
              <a:xfrm>
                <a:off x="1779150" y="2630450"/>
                <a:ext cx="3755175" cy="100925"/>
              </a:xfrm>
              <a:custGeom>
                <a:rect b="b" l="l" r="r" t="t"/>
                <a:pathLst>
                  <a:path extrusionOk="0" h="4037" w="150207">
                    <a:moveTo>
                      <a:pt x="0" y="4037"/>
                    </a:moveTo>
                    <a:lnTo>
                      <a:pt x="83176" y="4037"/>
                    </a:lnTo>
                    <a:lnTo>
                      <a:pt x="87213" y="0"/>
                    </a:lnTo>
                    <a:lnTo>
                      <a:pt x="150207" y="0"/>
                    </a:lnTo>
                  </a:path>
                </a:pathLst>
              </a:custGeom>
              <a:noFill/>
              <a:ln cap="flat" cmpd="sng" w="9525">
                <a:solidFill>
                  <a:schemeClr val="dk1"/>
                </a:solidFill>
                <a:prstDash val="solid"/>
                <a:round/>
                <a:headEnd len="med" w="med" type="none"/>
                <a:tailEnd len="med" w="med" type="none"/>
              </a:ln>
            </p:spPr>
          </p:sp>
          <p:sp>
            <p:nvSpPr>
              <p:cNvPr id="808" name="Google Shape;808;p33"/>
              <p:cNvSpPr/>
              <p:nvPr/>
            </p:nvSpPr>
            <p:spPr>
              <a:xfrm>
                <a:off x="5534325" y="260426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09" name="Google Shape;809;p33"/>
            <p:cNvGrpSpPr/>
            <p:nvPr/>
          </p:nvGrpSpPr>
          <p:grpSpPr>
            <a:xfrm>
              <a:off x="-856941" y="773805"/>
              <a:ext cx="2877996" cy="223763"/>
              <a:chOff x="1748550" y="2064750"/>
              <a:chExt cx="3573375" cy="277863"/>
            </a:xfrm>
          </p:grpSpPr>
          <p:sp>
            <p:nvSpPr>
              <p:cNvPr id="810" name="Google Shape;810;p33"/>
              <p:cNvSpPr/>
              <p:nvPr/>
            </p:nvSpPr>
            <p:spPr>
              <a:xfrm>
                <a:off x="1748550" y="2064750"/>
                <a:ext cx="3516675" cy="253825"/>
              </a:xfrm>
              <a:custGeom>
                <a:rect b="b" l="l" r="r" t="t"/>
                <a:pathLst>
                  <a:path extrusionOk="0" h="10153" w="140667">
                    <a:moveTo>
                      <a:pt x="0" y="0"/>
                    </a:moveTo>
                    <a:lnTo>
                      <a:pt x="67520" y="0"/>
                    </a:lnTo>
                    <a:lnTo>
                      <a:pt x="77673" y="10153"/>
                    </a:lnTo>
                    <a:lnTo>
                      <a:pt x="140667" y="10153"/>
                    </a:lnTo>
                  </a:path>
                </a:pathLst>
              </a:custGeom>
              <a:noFill/>
              <a:ln cap="flat" cmpd="sng" w="9525">
                <a:solidFill>
                  <a:schemeClr val="dk1"/>
                </a:solidFill>
                <a:prstDash val="solid"/>
                <a:round/>
                <a:headEnd len="med" w="med" type="none"/>
                <a:tailEnd len="med" w="med" type="none"/>
              </a:ln>
            </p:spPr>
          </p:sp>
          <p:sp>
            <p:nvSpPr>
              <p:cNvPr id="811" name="Google Shape;811;p33"/>
              <p:cNvSpPr/>
              <p:nvPr/>
            </p:nvSpPr>
            <p:spPr>
              <a:xfrm>
                <a:off x="5265225" y="2285913"/>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2" name="Google Shape;812;p33"/>
            <p:cNvGrpSpPr/>
            <p:nvPr/>
          </p:nvGrpSpPr>
          <p:grpSpPr>
            <a:xfrm>
              <a:off x="-856958" y="656504"/>
              <a:ext cx="2430741" cy="185537"/>
              <a:chOff x="1748547" y="1392116"/>
              <a:chExt cx="5911958" cy="451312"/>
            </a:xfrm>
          </p:grpSpPr>
          <p:sp>
            <p:nvSpPr>
              <p:cNvPr id="813" name="Google Shape;813;p33"/>
              <p:cNvSpPr/>
              <p:nvPr/>
            </p:nvSpPr>
            <p:spPr>
              <a:xfrm>
                <a:off x="1748547" y="1392116"/>
                <a:ext cx="5793758" cy="395567"/>
              </a:xfrm>
              <a:custGeom>
                <a:rect b="b" l="l" r="r" t="t"/>
                <a:pathLst>
                  <a:path extrusionOk="0" h="7583" w="111066">
                    <a:moveTo>
                      <a:pt x="0" y="0"/>
                    </a:moveTo>
                    <a:lnTo>
                      <a:pt x="79263" y="0"/>
                    </a:lnTo>
                    <a:lnTo>
                      <a:pt x="86847" y="7583"/>
                    </a:lnTo>
                    <a:lnTo>
                      <a:pt x="111066" y="7583"/>
                    </a:lnTo>
                  </a:path>
                </a:pathLst>
              </a:custGeom>
              <a:noFill/>
              <a:ln cap="flat" cmpd="sng" w="9525">
                <a:solidFill>
                  <a:schemeClr val="dk1"/>
                </a:solidFill>
                <a:prstDash val="solid"/>
                <a:round/>
                <a:headEnd len="med" w="med" type="none"/>
                <a:tailEnd len="med" w="med" type="none"/>
              </a:ln>
            </p:spPr>
          </p:sp>
          <p:sp>
            <p:nvSpPr>
              <p:cNvPr id="814" name="Google Shape;814;p33"/>
              <p:cNvSpPr/>
              <p:nvPr/>
            </p:nvSpPr>
            <p:spPr>
              <a:xfrm>
                <a:off x="7542305" y="1725228"/>
                <a:ext cx="118200" cy="1182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5" name="Google Shape;815;p33"/>
            <p:cNvGrpSpPr/>
            <p:nvPr/>
          </p:nvGrpSpPr>
          <p:grpSpPr>
            <a:xfrm>
              <a:off x="-842187" y="1064790"/>
              <a:ext cx="3010303" cy="45661"/>
              <a:chOff x="1766900" y="2869225"/>
              <a:chExt cx="3737650" cy="56700"/>
            </a:xfrm>
          </p:grpSpPr>
          <p:cxnSp>
            <p:nvCxnSpPr>
              <p:cNvPr id="816" name="Google Shape;816;p33"/>
              <p:cNvCxnSpPr/>
              <p:nvPr/>
            </p:nvCxnSpPr>
            <p:spPr>
              <a:xfrm>
                <a:off x="1766900" y="2897575"/>
                <a:ext cx="3687900" cy="0"/>
              </a:xfrm>
              <a:prstGeom prst="straightConnector1">
                <a:avLst/>
              </a:prstGeom>
              <a:noFill/>
              <a:ln cap="flat" cmpd="sng" w="9525">
                <a:solidFill>
                  <a:schemeClr val="dk1"/>
                </a:solidFill>
                <a:prstDash val="solid"/>
                <a:round/>
                <a:headEnd len="med" w="med" type="none"/>
                <a:tailEnd len="med" w="med" type="none"/>
              </a:ln>
            </p:spPr>
          </p:cxnSp>
          <p:sp>
            <p:nvSpPr>
              <p:cNvPr id="817" name="Google Shape;817;p33"/>
              <p:cNvSpPr/>
              <p:nvPr/>
            </p:nvSpPr>
            <p:spPr>
              <a:xfrm>
                <a:off x="5447850" y="2869225"/>
                <a:ext cx="56700" cy="567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18" name="Google Shape;818;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9" name="Google Shape;819;p33"/>
          <p:cNvSpPr txBox="1"/>
          <p:nvPr/>
        </p:nvSpPr>
        <p:spPr>
          <a:xfrm>
            <a:off x="3318900" y="967900"/>
            <a:ext cx="2595300" cy="345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latin typeface="Poppins"/>
                <a:ea typeface="Poppins"/>
                <a:cs typeface="Poppins"/>
                <a:sym typeface="Poppins"/>
              </a:rPr>
              <a:t>DATA 606: Capstone Project</a:t>
            </a:r>
            <a:endParaRPr sz="1200">
              <a:solidFill>
                <a:schemeClr val="dk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Implementation Plan: Data Preparation &amp; Modeling</a:t>
            </a:r>
            <a:endParaRPr sz="2200"/>
          </a:p>
        </p:txBody>
      </p:sp>
      <p:sp>
        <p:nvSpPr>
          <p:cNvPr id="1009" name="Google Shape;100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0" name="Google Shape;1010;p42"/>
          <p:cNvSpPr txBox="1"/>
          <p:nvPr/>
        </p:nvSpPr>
        <p:spPr>
          <a:xfrm>
            <a:off x="1038150" y="1017725"/>
            <a:ext cx="69444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Data Preparation:</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Handle missing values (e.g., unreported employment or wages)</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Char char="●"/>
            </a:pPr>
            <a:r>
              <a:rPr lang="en" sz="1200">
                <a:latin typeface="Playfair Display"/>
                <a:ea typeface="Playfair Display"/>
                <a:cs typeface="Playfair Display"/>
                <a:sym typeface="Playfair Display"/>
              </a:rPr>
              <a:t>Normalize wage columns if needed (</a:t>
            </a:r>
            <a:r>
              <a:rPr lang="en" sz="1200">
                <a:solidFill>
                  <a:srgbClr val="188038"/>
                </a:solidFill>
                <a:latin typeface="Playfair Display"/>
                <a:ea typeface="Playfair Display"/>
                <a:cs typeface="Playfair Display"/>
                <a:sym typeface="Playfair Display"/>
              </a:rPr>
              <a:t>A_MEDIAN</a:t>
            </a:r>
            <a:r>
              <a:rPr lang="en" sz="1200">
                <a:latin typeface="Playfair Display"/>
                <a:ea typeface="Playfair Display"/>
                <a:cs typeface="Playfair Display"/>
                <a:sym typeface="Playfair Display"/>
              </a:rPr>
              <a:t>, </a:t>
            </a:r>
            <a:r>
              <a:rPr lang="en" sz="1200">
                <a:solidFill>
                  <a:srgbClr val="188038"/>
                </a:solidFill>
                <a:latin typeface="Playfair Display"/>
                <a:ea typeface="Playfair Display"/>
                <a:cs typeface="Playfair Display"/>
                <a:sym typeface="Playfair Display"/>
              </a:rPr>
              <a:t>A_MEAN</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Char char="●"/>
            </a:pPr>
            <a:r>
              <a:rPr lang="en" sz="1200">
                <a:latin typeface="Playfair Display"/>
                <a:ea typeface="Playfair Display"/>
                <a:cs typeface="Playfair Display"/>
                <a:sym typeface="Playfair Display"/>
              </a:rPr>
              <a:t>One-hot encode categorical features (e.g., </a:t>
            </a:r>
            <a:r>
              <a:rPr lang="en" sz="1200">
                <a:solidFill>
                  <a:srgbClr val="188038"/>
                </a:solidFill>
                <a:latin typeface="Playfair Display"/>
                <a:ea typeface="Playfair Display"/>
                <a:cs typeface="Playfair Display"/>
                <a:sym typeface="Playfair Display"/>
              </a:rPr>
              <a:t>AREA_NAME</a:t>
            </a:r>
            <a:r>
              <a:rPr lang="en" sz="1200">
                <a:latin typeface="Playfair Display"/>
                <a:ea typeface="Playfair Display"/>
                <a:cs typeface="Playfair Display"/>
                <a:sym typeface="Playfair Display"/>
              </a:rPr>
              <a:t>, </a:t>
            </a:r>
            <a:r>
              <a:rPr lang="en" sz="1200">
                <a:solidFill>
                  <a:srgbClr val="188038"/>
                </a:solidFill>
                <a:latin typeface="Playfair Display"/>
                <a:ea typeface="Playfair Display"/>
                <a:cs typeface="Playfair Display"/>
                <a:sym typeface="Playfair Display"/>
              </a:rPr>
              <a:t>OCC_TITLE</a:t>
            </a:r>
            <a:r>
              <a:rPr lang="en" sz="1200">
                <a:latin typeface="Playfair Display"/>
                <a:ea typeface="Playfair Display"/>
                <a:cs typeface="Playfair Display"/>
                <a:sym typeface="Playfair Display"/>
              </a:rPr>
              <a:t>, </a:t>
            </a:r>
            <a:r>
              <a:rPr lang="en" sz="1200">
                <a:solidFill>
                  <a:srgbClr val="188038"/>
                </a:solidFill>
                <a:latin typeface="Playfair Display"/>
                <a:ea typeface="Playfair Display"/>
                <a:cs typeface="Playfair Display"/>
                <a:sym typeface="Playfair Display"/>
              </a:rPr>
              <a:t>NAICS_TITLE</a:t>
            </a:r>
            <a:r>
              <a:rPr lang="en" sz="1200">
                <a:latin typeface="Playfair Display"/>
                <a:ea typeface="Playfair Display"/>
                <a:cs typeface="Playfair Display"/>
                <a:sym typeface="Playfair Display"/>
              </a:rPr>
              <a:t>)</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Filter out aggregate totals and suppressions (e.g., “All Occupations”)</a:t>
            </a:r>
            <a:endParaRPr sz="1200">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sz="12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Modeling Methods (Planned):</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Char char="●"/>
            </a:pPr>
            <a:r>
              <a:rPr b="1" lang="en" sz="1200">
                <a:latin typeface="Playfair Display"/>
                <a:ea typeface="Playfair Display"/>
                <a:cs typeface="Playfair Display"/>
                <a:sym typeface="Playfair Display"/>
              </a:rPr>
              <a:t>Linear Regression:</a:t>
            </a:r>
            <a:r>
              <a:rPr lang="en" sz="1200">
                <a:latin typeface="Playfair Display"/>
                <a:ea typeface="Playfair Display"/>
                <a:cs typeface="Playfair Display"/>
                <a:sym typeface="Playfair Display"/>
              </a:rPr>
              <a:t> Baseline model for interpretability</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Char char="●"/>
            </a:pPr>
            <a:r>
              <a:rPr b="1" lang="en" sz="1200">
                <a:latin typeface="Playfair Display"/>
                <a:ea typeface="Playfair Display"/>
                <a:cs typeface="Playfair Display"/>
                <a:sym typeface="Playfair Display"/>
              </a:rPr>
              <a:t>Random Forest Regressor:</a:t>
            </a:r>
            <a:r>
              <a:rPr lang="en" sz="1200">
                <a:latin typeface="Playfair Display"/>
                <a:ea typeface="Playfair Display"/>
                <a:cs typeface="Playfair Display"/>
                <a:sym typeface="Playfair Display"/>
              </a:rPr>
              <a:t> Handles non-linearity and feature importance</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Char char="●"/>
            </a:pPr>
            <a:r>
              <a:rPr b="1" lang="en" sz="1200">
                <a:latin typeface="Playfair Display"/>
                <a:ea typeface="Playfair Display"/>
                <a:cs typeface="Playfair Display"/>
                <a:sym typeface="Playfair Display"/>
              </a:rPr>
              <a:t>XGBoost Regressor:</a:t>
            </a:r>
            <a:r>
              <a:rPr lang="en" sz="1200">
                <a:latin typeface="Playfair Display"/>
                <a:ea typeface="Playfair Display"/>
                <a:cs typeface="Playfair Display"/>
                <a:sym typeface="Playfair Display"/>
              </a:rPr>
              <a:t> Gradient boosting for improved accuracy</a:t>
            </a:r>
            <a:endParaRPr sz="1200">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sz="12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Backup Tasks (if time allows):</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Char char="●"/>
            </a:pPr>
            <a:r>
              <a:rPr b="1" lang="en" sz="1200">
                <a:latin typeface="Playfair Display"/>
                <a:ea typeface="Playfair Display"/>
                <a:cs typeface="Playfair Display"/>
                <a:sym typeface="Playfair Display"/>
              </a:rPr>
              <a:t>Clustering:</a:t>
            </a:r>
            <a:r>
              <a:rPr lang="en" sz="1200">
                <a:latin typeface="Playfair Display"/>
                <a:ea typeface="Playfair Display"/>
                <a:cs typeface="Playfair Display"/>
                <a:sym typeface="Playfair Display"/>
              </a:rPr>
              <a:t> Group jobs or regions based on salary/employment patterns</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Char char="●"/>
            </a:pPr>
            <a:r>
              <a:rPr b="1" lang="en" sz="1200">
                <a:latin typeface="Playfair Display"/>
                <a:ea typeface="Playfair Display"/>
                <a:cs typeface="Playfair Display"/>
                <a:sym typeface="Playfair Display"/>
              </a:rPr>
              <a:t>Cross-Dataset Comparison:</a:t>
            </a:r>
            <a:r>
              <a:rPr lang="en" sz="1200">
                <a:latin typeface="Playfair Display"/>
                <a:ea typeface="Playfair Display"/>
                <a:cs typeface="Playfair Display"/>
                <a:sym typeface="Playfair Display"/>
              </a:rPr>
              <a:t> Align BLS and SO data on job types and trends</a:t>
            </a:r>
            <a:br>
              <a:rPr lang="en" sz="1200">
                <a:latin typeface="Playfair Display"/>
                <a:ea typeface="Playfair Display"/>
                <a:cs typeface="Playfair Display"/>
                <a:sym typeface="Playfair Display"/>
              </a:rPr>
            </a:br>
            <a:endParaRPr sz="1200">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t>Features and How We’ll Measure Performance</a:t>
            </a:r>
            <a:endParaRPr sz="2400"/>
          </a:p>
        </p:txBody>
      </p:sp>
      <p:sp>
        <p:nvSpPr>
          <p:cNvPr id="1016" name="Google Shape;1016;p43"/>
          <p:cNvSpPr txBox="1"/>
          <p:nvPr>
            <p:ph idx="1" type="subTitle"/>
          </p:nvPr>
        </p:nvSpPr>
        <p:spPr>
          <a:xfrm>
            <a:off x="937625" y="1902454"/>
            <a:ext cx="2052600" cy="1513200"/>
          </a:xfrm>
          <a:prstGeom prst="rect">
            <a:avLst/>
          </a:prstGeom>
        </p:spPr>
        <p:txBody>
          <a:bodyPr anchorCtr="0" anchor="t" bIns="91425" lIns="91425" spcFirstLastPara="1" rIns="91425" wrap="square" tIns="91425">
            <a:noAutofit/>
          </a:bodyPr>
          <a:lstStyle/>
          <a:p>
            <a:pPr indent="-127000" lvl="0" marL="114300" rtl="0" algn="l">
              <a:spcBef>
                <a:spcPts val="0"/>
              </a:spcBef>
              <a:spcAft>
                <a:spcPts val="0"/>
              </a:spcAft>
              <a:buSzPts val="1100"/>
              <a:buFont typeface="Playfair Display"/>
              <a:buChar char="●"/>
            </a:pPr>
            <a:r>
              <a:rPr lang="en" sz="1100">
                <a:solidFill>
                  <a:srgbClr val="188038"/>
                </a:solidFill>
                <a:latin typeface="Playfair Display"/>
                <a:ea typeface="Playfair Display"/>
                <a:cs typeface="Playfair Display"/>
                <a:sym typeface="Playfair Display"/>
              </a:rPr>
              <a:t>OCC_TITLE</a:t>
            </a:r>
            <a:r>
              <a:rPr lang="en" sz="1100">
                <a:solidFill>
                  <a:srgbClr val="000000"/>
                </a:solidFill>
                <a:latin typeface="Playfair Display"/>
                <a:ea typeface="Playfair Display"/>
                <a:cs typeface="Playfair Display"/>
                <a:sym typeface="Playfair Display"/>
              </a:rPr>
              <a:t> – Job title</a:t>
            </a:r>
            <a:endParaRPr sz="1100">
              <a:solidFill>
                <a:srgbClr val="000000"/>
              </a:solidFill>
              <a:latin typeface="Playfair Display"/>
              <a:ea typeface="Playfair Display"/>
              <a:cs typeface="Playfair Display"/>
              <a:sym typeface="Playfair Display"/>
            </a:endParaRPr>
          </a:p>
          <a:p>
            <a:pPr indent="-127000" lvl="0" marL="114300" rtl="0" algn="l">
              <a:spcBef>
                <a:spcPts val="0"/>
              </a:spcBef>
              <a:spcAft>
                <a:spcPts val="0"/>
              </a:spcAft>
              <a:buSzPts val="1100"/>
              <a:buFont typeface="Playfair Display"/>
              <a:buChar char="●"/>
            </a:pPr>
            <a:r>
              <a:rPr lang="en" sz="1100">
                <a:solidFill>
                  <a:srgbClr val="188038"/>
                </a:solidFill>
                <a:latin typeface="Playfair Display"/>
                <a:ea typeface="Playfair Display"/>
                <a:cs typeface="Playfair Display"/>
                <a:sym typeface="Playfair Display"/>
              </a:rPr>
              <a:t>AREA_NAME</a:t>
            </a:r>
            <a:r>
              <a:rPr lang="en" sz="1100">
                <a:solidFill>
                  <a:srgbClr val="000000"/>
                </a:solidFill>
                <a:latin typeface="Playfair Display"/>
                <a:ea typeface="Playfair Display"/>
                <a:cs typeface="Playfair Display"/>
                <a:sym typeface="Playfair Display"/>
              </a:rPr>
              <a:t> – State or metro region</a:t>
            </a:r>
            <a:endParaRPr sz="1100">
              <a:solidFill>
                <a:srgbClr val="000000"/>
              </a:solidFill>
              <a:latin typeface="Playfair Display"/>
              <a:ea typeface="Playfair Display"/>
              <a:cs typeface="Playfair Display"/>
              <a:sym typeface="Playfair Display"/>
            </a:endParaRPr>
          </a:p>
          <a:p>
            <a:pPr indent="-127000" lvl="0" marL="114300" rtl="0" algn="l">
              <a:spcBef>
                <a:spcPts val="0"/>
              </a:spcBef>
              <a:spcAft>
                <a:spcPts val="0"/>
              </a:spcAft>
              <a:buSzPts val="1100"/>
              <a:buFont typeface="Playfair Display"/>
              <a:buChar char="●"/>
            </a:pPr>
            <a:r>
              <a:rPr lang="en" sz="1100">
                <a:solidFill>
                  <a:srgbClr val="188038"/>
                </a:solidFill>
                <a:latin typeface="Playfair Display"/>
                <a:ea typeface="Playfair Display"/>
                <a:cs typeface="Playfair Display"/>
                <a:sym typeface="Playfair Display"/>
              </a:rPr>
              <a:t>A_MEDIAN</a:t>
            </a:r>
            <a:r>
              <a:rPr lang="en" sz="1100">
                <a:solidFill>
                  <a:srgbClr val="000000"/>
                </a:solidFill>
                <a:latin typeface="Playfair Display"/>
                <a:ea typeface="Playfair Display"/>
                <a:cs typeface="Playfair Display"/>
                <a:sym typeface="Playfair Display"/>
              </a:rPr>
              <a:t> or </a:t>
            </a:r>
            <a:r>
              <a:rPr lang="en" sz="1100">
                <a:solidFill>
                  <a:srgbClr val="188038"/>
                </a:solidFill>
                <a:latin typeface="Playfair Display"/>
                <a:ea typeface="Playfair Display"/>
                <a:cs typeface="Playfair Display"/>
                <a:sym typeface="Playfair Display"/>
              </a:rPr>
              <a:t>A_MEAN</a:t>
            </a:r>
            <a:r>
              <a:rPr lang="en" sz="1100">
                <a:solidFill>
                  <a:srgbClr val="000000"/>
                </a:solidFill>
                <a:latin typeface="Playfair Display"/>
                <a:ea typeface="Playfair Display"/>
                <a:cs typeface="Playfair Display"/>
                <a:sym typeface="Playfair Display"/>
              </a:rPr>
              <a:t> – Target salary variable</a:t>
            </a:r>
            <a:endParaRPr sz="1100">
              <a:solidFill>
                <a:srgbClr val="000000"/>
              </a:solidFill>
              <a:latin typeface="Playfair Display"/>
              <a:ea typeface="Playfair Display"/>
              <a:cs typeface="Playfair Display"/>
              <a:sym typeface="Playfair Display"/>
            </a:endParaRPr>
          </a:p>
          <a:p>
            <a:pPr indent="-127000" lvl="0" marL="114300" rtl="0" algn="l">
              <a:spcBef>
                <a:spcPts val="0"/>
              </a:spcBef>
              <a:spcAft>
                <a:spcPts val="0"/>
              </a:spcAft>
              <a:buSzPts val="1100"/>
              <a:buFont typeface="Playfair Display"/>
              <a:buChar char="●"/>
            </a:pPr>
            <a:r>
              <a:rPr lang="en" sz="1100">
                <a:solidFill>
                  <a:srgbClr val="188038"/>
                </a:solidFill>
                <a:latin typeface="Playfair Display"/>
                <a:ea typeface="Playfair Display"/>
                <a:cs typeface="Playfair Display"/>
                <a:sym typeface="Playfair Display"/>
              </a:rPr>
              <a:t>TOT_EMP</a:t>
            </a:r>
            <a:r>
              <a:rPr lang="en" sz="1100">
                <a:solidFill>
                  <a:srgbClr val="000000"/>
                </a:solidFill>
                <a:latin typeface="Playfair Display"/>
                <a:ea typeface="Playfair Display"/>
                <a:cs typeface="Playfair Display"/>
                <a:sym typeface="Playfair Display"/>
              </a:rPr>
              <a:t> – Total estimated employment</a:t>
            </a:r>
            <a:endParaRPr sz="1100">
              <a:solidFill>
                <a:srgbClr val="000000"/>
              </a:solidFill>
              <a:latin typeface="Playfair Display"/>
              <a:ea typeface="Playfair Display"/>
              <a:cs typeface="Playfair Display"/>
              <a:sym typeface="Playfair Display"/>
            </a:endParaRPr>
          </a:p>
          <a:p>
            <a:pPr indent="-127000" lvl="0" marL="114300" rtl="0" algn="l">
              <a:spcBef>
                <a:spcPts val="0"/>
              </a:spcBef>
              <a:spcAft>
                <a:spcPts val="0"/>
              </a:spcAft>
              <a:buSzPts val="1100"/>
              <a:buFont typeface="Playfair Display"/>
              <a:buChar char="●"/>
            </a:pPr>
            <a:r>
              <a:rPr lang="en" sz="1100">
                <a:solidFill>
                  <a:srgbClr val="188038"/>
                </a:solidFill>
                <a:latin typeface="Playfair Display"/>
                <a:ea typeface="Playfair Display"/>
                <a:cs typeface="Playfair Display"/>
                <a:sym typeface="Playfair Display"/>
              </a:rPr>
              <a:t>NAICS_TITLE</a:t>
            </a:r>
            <a:r>
              <a:rPr lang="en" sz="1100">
                <a:solidFill>
                  <a:srgbClr val="000000"/>
                </a:solidFill>
                <a:latin typeface="Playfair Display"/>
                <a:ea typeface="Playfair Display"/>
                <a:cs typeface="Playfair Display"/>
                <a:sym typeface="Playfair Display"/>
              </a:rPr>
              <a:t> – Industry classification</a:t>
            </a:r>
            <a:endParaRPr sz="1100">
              <a:latin typeface="Playfair Display"/>
              <a:ea typeface="Playfair Display"/>
              <a:cs typeface="Playfair Display"/>
              <a:sym typeface="Playfair Display"/>
            </a:endParaRPr>
          </a:p>
        </p:txBody>
      </p:sp>
      <p:sp>
        <p:nvSpPr>
          <p:cNvPr id="1017" name="Google Shape;1017;p43"/>
          <p:cNvSpPr txBox="1"/>
          <p:nvPr>
            <p:ph idx="2" type="subTitle"/>
          </p:nvPr>
        </p:nvSpPr>
        <p:spPr>
          <a:xfrm>
            <a:off x="3341062" y="1902454"/>
            <a:ext cx="2052600" cy="1513200"/>
          </a:xfrm>
          <a:prstGeom prst="rect">
            <a:avLst/>
          </a:prstGeom>
        </p:spPr>
        <p:txBody>
          <a:bodyPr anchorCtr="0" anchor="t" bIns="91425" lIns="91425" spcFirstLastPara="1" rIns="91425" wrap="square" tIns="91425">
            <a:noAutofit/>
          </a:bodyPr>
          <a:lstStyle/>
          <a:p>
            <a:pPr indent="-196850" lvl="0" marL="114300" rtl="0" algn="l">
              <a:spcBef>
                <a:spcPts val="0"/>
              </a:spcBef>
              <a:spcAft>
                <a:spcPts val="0"/>
              </a:spcAft>
              <a:buSzPts val="1300"/>
              <a:buFont typeface="Playfair Display"/>
              <a:buChar char="●"/>
            </a:pPr>
            <a:r>
              <a:rPr lang="en" sz="1100">
                <a:latin typeface="Playfair Display"/>
                <a:ea typeface="Playfair Display"/>
                <a:cs typeface="Playfair Display"/>
                <a:sym typeface="Playfair Display"/>
              </a:rPr>
              <a:t>Categorical encoding (One-hot or Label Encoding)</a:t>
            </a:r>
            <a:endParaRPr sz="1100">
              <a:latin typeface="Playfair Display"/>
              <a:ea typeface="Playfair Display"/>
              <a:cs typeface="Playfair Display"/>
              <a:sym typeface="Playfair Display"/>
            </a:endParaRPr>
          </a:p>
          <a:p>
            <a:pPr indent="-196850" lvl="0" marL="114300" rtl="0" algn="l">
              <a:spcBef>
                <a:spcPts val="0"/>
              </a:spcBef>
              <a:spcAft>
                <a:spcPts val="0"/>
              </a:spcAft>
              <a:buSzPts val="1300"/>
              <a:buFont typeface="Playfair Display"/>
              <a:buChar char="●"/>
            </a:pPr>
            <a:r>
              <a:rPr lang="en" sz="1100">
                <a:latin typeface="Playfair Display"/>
                <a:ea typeface="Playfair Display"/>
                <a:cs typeface="Playfair Display"/>
                <a:sym typeface="Playfair Display"/>
              </a:rPr>
              <a:t>Possible grouping or binning of job titles/regions</a:t>
            </a:r>
            <a:endParaRPr sz="1100">
              <a:latin typeface="Playfair Display"/>
              <a:ea typeface="Playfair Display"/>
              <a:cs typeface="Playfair Display"/>
              <a:sym typeface="Playfair Display"/>
            </a:endParaRPr>
          </a:p>
          <a:p>
            <a:pPr indent="-196850" lvl="0" marL="114300" rtl="0" algn="l">
              <a:spcBef>
                <a:spcPts val="0"/>
              </a:spcBef>
              <a:spcAft>
                <a:spcPts val="0"/>
              </a:spcAft>
              <a:buSzPts val="1300"/>
              <a:buFont typeface="Playfair Display"/>
              <a:buChar char="●"/>
            </a:pPr>
            <a:r>
              <a:rPr lang="en" sz="1100">
                <a:latin typeface="Playfair Display"/>
                <a:ea typeface="Playfair Display"/>
                <a:cs typeface="Playfair Display"/>
                <a:sym typeface="Playfair Display"/>
              </a:rPr>
              <a:t>Salary normalization (log transformation if skewed)</a:t>
            </a:r>
            <a:endParaRPr sz="1100">
              <a:latin typeface="Playfair Display"/>
              <a:ea typeface="Playfair Display"/>
              <a:cs typeface="Playfair Display"/>
              <a:sym typeface="Playfair Display"/>
            </a:endParaRPr>
          </a:p>
          <a:p>
            <a:pPr indent="0" lvl="0" marL="0" rtl="0" algn="l">
              <a:spcBef>
                <a:spcPts val="0"/>
              </a:spcBef>
              <a:spcAft>
                <a:spcPts val="0"/>
              </a:spcAft>
              <a:buNone/>
            </a:pPr>
            <a:r>
              <a:t/>
            </a:r>
            <a:endParaRPr sz="1100">
              <a:latin typeface="Playfair Display"/>
              <a:ea typeface="Playfair Display"/>
              <a:cs typeface="Playfair Display"/>
              <a:sym typeface="Playfair Display"/>
            </a:endParaRPr>
          </a:p>
        </p:txBody>
      </p:sp>
      <p:sp>
        <p:nvSpPr>
          <p:cNvPr id="1018" name="Google Shape;1018;p43"/>
          <p:cNvSpPr txBox="1"/>
          <p:nvPr>
            <p:ph idx="6" type="subTitle"/>
          </p:nvPr>
        </p:nvSpPr>
        <p:spPr>
          <a:xfrm>
            <a:off x="5744527" y="1457500"/>
            <a:ext cx="2052600" cy="5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Evaluation Metrics:</a:t>
            </a:r>
            <a:endParaRPr sz="1400"/>
          </a:p>
        </p:txBody>
      </p:sp>
      <p:sp>
        <p:nvSpPr>
          <p:cNvPr id="1019" name="Google Shape;1019;p43"/>
          <p:cNvSpPr txBox="1"/>
          <p:nvPr>
            <p:ph idx="4" type="subTitle"/>
          </p:nvPr>
        </p:nvSpPr>
        <p:spPr>
          <a:xfrm>
            <a:off x="937625" y="1457500"/>
            <a:ext cx="2052600" cy="5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400"/>
              <a:t>Key Features for Modeling:</a:t>
            </a:r>
            <a:endParaRPr sz="1400"/>
          </a:p>
        </p:txBody>
      </p:sp>
      <p:sp>
        <p:nvSpPr>
          <p:cNvPr id="1020" name="Google Shape;1020;p43"/>
          <p:cNvSpPr txBox="1"/>
          <p:nvPr>
            <p:ph idx="3" type="subTitle"/>
          </p:nvPr>
        </p:nvSpPr>
        <p:spPr>
          <a:xfrm>
            <a:off x="5744505" y="1902454"/>
            <a:ext cx="2052600" cy="1513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000000"/>
              </a:buClr>
              <a:buSzPts val="1100"/>
              <a:buFont typeface="Playfair Display"/>
              <a:buChar char="●"/>
            </a:pPr>
            <a:r>
              <a:rPr b="1" lang="en" sz="1100">
                <a:solidFill>
                  <a:srgbClr val="000000"/>
                </a:solidFill>
                <a:latin typeface="Playfair Display"/>
                <a:ea typeface="Playfair Display"/>
                <a:cs typeface="Playfair Display"/>
                <a:sym typeface="Playfair Display"/>
              </a:rPr>
              <a:t>Root Mean Squared Error (RMSE):</a:t>
            </a:r>
            <a:r>
              <a:rPr lang="en" sz="1100">
                <a:solidFill>
                  <a:srgbClr val="000000"/>
                </a:solidFill>
                <a:latin typeface="Playfair Display"/>
                <a:ea typeface="Playfair Display"/>
                <a:cs typeface="Playfair Display"/>
                <a:sym typeface="Playfair Display"/>
              </a:rPr>
              <a:t> Penalizes large errors</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Clr>
                <a:srgbClr val="000000"/>
              </a:buClr>
              <a:buSzPts val="1100"/>
              <a:buFont typeface="Playfair Display"/>
              <a:buChar char="●"/>
            </a:pPr>
            <a:r>
              <a:rPr b="1" lang="en" sz="1100">
                <a:solidFill>
                  <a:srgbClr val="000000"/>
                </a:solidFill>
                <a:latin typeface="Playfair Display"/>
                <a:ea typeface="Playfair Display"/>
                <a:cs typeface="Playfair Display"/>
                <a:sym typeface="Playfair Display"/>
              </a:rPr>
              <a:t>Mean Absolute Error (MAE):</a:t>
            </a:r>
            <a:r>
              <a:rPr lang="en" sz="1100">
                <a:solidFill>
                  <a:srgbClr val="000000"/>
                </a:solidFill>
                <a:latin typeface="Playfair Display"/>
                <a:ea typeface="Playfair Display"/>
                <a:cs typeface="Playfair Display"/>
                <a:sym typeface="Playfair Display"/>
              </a:rPr>
              <a:t> Intuitive and robust</a:t>
            </a:r>
            <a:endParaRPr sz="1100">
              <a:solidFill>
                <a:srgbClr val="000000"/>
              </a:solidFill>
              <a:latin typeface="Playfair Display"/>
              <a:ea typeface="Playfair Display"/>
              <a:cs typeface="Playfair Display"/>
              <a:sym typeface="Playfair Display"/>
            </a:endParaRPr>
          </a:p>
          <a:p>
            <a:pPr indent="-298450" lvl="0" marL="457200" rtl="0" algn="l">
              <a:spcBef>
                <a:spcPts val="0"/>
              </a:spcBef>
              <a:spcAft>
                <a:spcPts val="0"/>
              </a:spcAft>
              <a:buClr>
                <a:srgbClr val="000000"/>
              </a:buClr>
              <a:buSzPts val="1100"/>
              <a:buFont typeface="Playfair Display"/>
              <a:buChar char="●"/>
            </a:pPr>
            <a:r>
              <a:rPr b="1" lang="en" sz="1100">
                <a:solidFill>
                  <a:srgbClr val="000000"/>
                </a:solidFill>
                <a:latin typeface="Playfair Display"/>
                <a:ea typeface="Playfair Display"/>
                <a:cs typeface="Playfair Display"/>
                <a:sym typeface="Playfair Display"/>
              </a:rPr>
              <a:t>R² Score:</a:t>
            </a:r>
            <a:r>
              <a:rPr lang="en" sz="1100">
                <a:solidFill>
                  <a:srgbClr val="000000"/>
                </a:solidFill>
                <a:latin typeface="Playfair Display"/>
                <a:ea typeface="Playfair Display"/>
                <a:cs typeface="Playfair Display"/>
                <a:sym typeface="Playfair Display"/>
              </a:rPr>
              <a:t> Overall variance explained by the model</a:t>
            </a:r>
            <a:endParaRPr>
              <a:latin typeface="Playfair Display"/>
              <a:ea typeface="Playfair Display"/>
              <a:cs typeface="Playfair Display"/>
              <a:sym typeface="Playfair Display"/>
            </a:endParaRPr>
          </a:p>
        </p:txBody>
      </p:sp>
      <p:sp>
        <p:nvSpPr>
          <p:cNvPr id="1021" name="Google Shape;1021;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2" name="Google Shape;1022;p43"/>
          <p:cNvSpPr txBox="1"/>
          <p:nvPr>
            <p:ph idx="5" type="subTitle"/>
          </p:nvPr>
        </p:nvSpPr>
        <p:spPr>
          <a:xfrm>
            <a:off x="3341063" y="1457500"/>
            <a:ext cx="2052600" cy="5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500"/>
              <a:t>Planned Feature Engineering:</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Exploratory Data Analysis (EDA): Initial Observations</a:t>
            </a:r>
            <a:endParaRPr sz="2100"/>
          </a:p>
        </p:txBody>
      </p:sp>
      <p:sp>
        <p:nvSpPr>
          <p:cNvPr id="1028" name="Google Shape;102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9" name="Google Shape;1029;p44"/>
          <p:cNvSpPr txBox="1"/>
          <p:nvPr/>
        </p:nvSpPr>
        <p:spPr>
          <a:xfrm>
            <a:off x="720000" y="1179700"/>
            <a:ext cx="7294200" cy="228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Purpose of EDA:</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Understand data distributions and outliers</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Identify patterns and trends across occupations and regions</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Detect and handle missing or suppressed data</a:t>
            </a:r>
            <a:br>
              <a:rPr lang="en" sz="1200">
                <a:latin typeface="Playfair Display"/>
                <a:ea typeface="Playfair Display"/>
                <a:cs typeface="Playfair Display"/>
                <a:sym typeface="Playfair Display"/>
              </a:rPr>
            </a:br>
            <a:endParaRPr sz="12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Initial Steps Completed:</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Char char="●"/>
            </a:pPr>
            <a:r>
              <a:rPr lang="en" sz="1200">
                <a:latin typeface="Playfair Display"/>
                <a:ea typeface="Playfair Display"/>
                <a:cs typeface="Playfair Display"/>
                <a:sym typeface="Playfair Display"/>
              </a:rPr>
              <a:t>Loaded and cleaned </a:t>
            </a:r>
            <a:r>
              <a:rPr lang="en" sz="1200">
                <a:solidFill>
                  <a:srgbClr val="188038"/>
                </a:solidFill>
                <a:latin typeface="Playfair Display"/>
                <a:ea typeface="Playfair Display"/>
                <a:cs typeface="Playfair Display"/>
                <a:sym typeface="Playfair Display"/>
              </a:rPr>
              <a:t>all_data_M_2024.xlsx</a:t>
            </a:r>
            <a:r>
              <a:rPr lang="en" sz="1200">
                <a:latin typeface="Playfair Display"/>
                <a:ea typeface="Playfair Display"/>
                <a:cs typeface="Playfair Display"/>
                <a:sym typeface="Playfair Display"/>
              </a:rPr>
              <a:t> from BLS</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Dropped rows with suppressed salary data</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Filtered for valid U.S. states and specific occupations</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Removed summary categories (e.g., “All Occupations”)</a:t>
            </a:r>
            <a:endParaRPr sz="1200">
              <a:latin typeface="Playfair Display"/>
              <a:ea typeface="Playfair Display"/>
              <a:cs typeface="Playfair Display"/>
              <a:sym typeface="Playfair Displ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 name="Shape 1033"/>
        <p:cNvGrpSpPr/>
        <p:nvPr/>
      </p:nvGrpSpPr>
      <p:grpSpPr>
        <a:xfrm>
          <a:off x="0" y="0"/>
          <a:ext cx="0" cy="0"/>
          <a:chOff x="0" y="0"/>
          <a:chExt cx="0" cy="0"/>
        </a:xfrm>
      </p:grpSpPr>
      <p:sp>
        <p:nvSpPr>
          <p:cNvPr id="1034" name="Google Shape;1034;p45"/>
          <p:cNvSpPr txBox="1"/>
          <p:nvPr>
            <p:ph type="title"/>
          </p:nvPr>
        </p:nvSpPr>
        <p:spPr>
          <a:xfrm>
            <a:off x="1430275" y="728100"/>
            <a:ext cx="5607000" cy="1333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400"/>
              <a:t>Regional Salary Trends Across the U.S.</a:t>
            </a:r>
            <a:endParaRPr sz="3400"/>
          </a:p>
        </p:txBody>
      </p:sp>
      <p:sp>
        <p:nvSpPr>
          <p:cNvPr id="1035" name="Google Shape;103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36" name="Google Shape;1036;p45"/>
          <p:cNvPicPr preferRelativeResize="0"/>
          <p:nvPr/>
        </p:nvPicPr>
        <p:blipFill rotWithShape="1">
          <a:blip r:embed="rId3">
            <a:alphaModFix/>
          </a:blip>
          <a:srcRect b="18232" l="23219" r="19292" t="30163"/>
          <a:stretch/>
        </p:blipFill>
        <p:spPr>
          <a:xfrm>
            <a:off x="1664450" y="2061300"/>
            <a:ext cx="5138674" cy="2479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46"/>
          <p:cNvSpPr txBox="1"/>
          <p:nvPr>
            <p:ph type="title"/>
          </p:nvPr>
        </p:nvSpPr>
        <p:spPr>
          <a:xfrm>
            <a:off x="1682075" y="574925"/>
            <a:ext cx="5246700" cy="534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2400"/>
              <a:t>Top-Paying Tech Occupations</a:t>
            </a:r>
            <a:endParaRPr sz="2400"/>
          </a:p>
        </p:txBody>
      </p:sp>
      <p:sp>
        <p:nvSpPr>
          <p:cNvPr id="1042" name="Google Shape;1042;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43" name="Google Shape;1043;p46"/>
          <p:cNvPicPr preferRelativeResize="0"/>
          <p:nvPr/>
        </p:nvPicPr>
        <p:blipFill rotWithShape="1">
          <a:blip r:embed="rId3">
            <a:alphaModFix/>
          </a:blip>
          <a:srcRect b="11262" l="22777" r="22951" t="31887"/>
          <a:stretch/>
        </p:blipFill>
        <p:spPr>
          <a:xfrm>
            <a:off x="1339000" y="1108925"/>
            <a:ext cx="5932848" cy="3340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7" name="Shape 1047"/>
        <p:cNvGrpSpPr/>
        <p:nvPr/>
      </p:nvGrpSpPr>
      <p:grpSpPr>
        <a:xfrm>
          <a:off x="0" y="0"/>
          <a:ext cx="0" cy="0"/>
          <a:chOff x="0" y="0"/>
          <a:chExt cx="0" cy="0"/>
        </a:xfrm>
      </p:grpSpPr>
      <p:sp>
        <p:nvSpPr>
          <p:cNvPr id="1048" name="Google Shape;1048;p4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Do Highly-Paid Roles Also Employ the Most People?</a:t>
            </a:r>
            <a:endParaRPr sz="2200"/>
          </a:p>
        </p:txBody>
      </p:sp>
      <p:sp>
        <p:nvSpPr>
          <p:cNvPr id="1049" name="Google Shape;1049;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50" name="Google Shape;1050;p47"/>
          <p:cNvSpPr txBox="1"/>
          <p:nvPr>
            <p:ph idx="1" type="subTitle"/>
          </p:nvPr>
        </p:nvSpPr>
        <p:spPr>
          <a:xfrm>
            <a:off x="1039274" y="1747188"/>
            <a:ext cx="3057000" cy="229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Playfair Display"/>
                <a:ea typeface="Playfair Display"/>
                <a:cs typeface="Playfair Display"/>
                <a:sym typeface="Playfair Display"/>
              </a:rPr>
              <a:t>This chart illustrates the relationship between employment volume and average annual wage across tech occupations. Using a logarithmic scale, we observe that higher salaries do not correlate directly with larger workforce sizes. Managerial and research roles yield the highest wages but employ fewer individuals, while more common roles like software developers offer moderate salaries with broader representation.</a:t>
            </a:r>
            <a:endParaRPr>
              <a:latin typeface="Playfair Display"/>
              <a:ea typeface="Playfair Display"/>
              <a:cs typeface="Playfair Display"/>
              <a:sym typeface="Playfair Display"/>
            </a:endParaRPr>
          </a:p>
        </p:txBody>
      </p:sp>
      <p:sp>
        <p:nvSpPr>
          <p:cNvPr id="1051" name="Google Shape;1051;p47"/>
          <p:cNvSpPr/>
          <p:nvPr>
            <p:ph idx="2" type="pic"/>
          </p:nvPr>
        </p:nvSpPr>
        <p:spPr>
          <a:xfrm>
            <a:off x="4393774" y="1379588"/>
            <a:ext cx="3903300" cy="3033600"/>
          </a:xfrm>
          <a:prstGeom prst="rect">
            <a:avLst/>
          </a:prstGeom>
        </p:spPr>
      </p:sp>
      <p:pic>
        <p:nvPicPr>
          <p:cNvPr id="1052" name="Google Shape;1052;p47"/>
          <p:cNvPicPr preferRelativeResize="0"/>
          <p:nvPr/>
        </p:nvPicPr>
        <p:blipFill rotWithShape="1">
          <a:blip r:embed="rId3">
            <a:alphaModFix/>
          </a:blip>
          <a:srcRect b="7314" l="22626" r="19101" t="29189"/>
          <a:stretch/>
        </p:blipFill>
        <p:spPr>
          <a:xfrm>
            <a:off x="4393775" y="1379600"/>
            <a:ext cx="3903302" cy="3033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48"/>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100"/>
              <a:t>Grouping Occupations by Wage and Employment</a:t>
            </a:r>
            <a:endParaRPr sz="2100"/>
          </a:p>
        </p:txBody>
      </p:sp>
      <p:sp>
        <p:nvSpPr>
          <p:cNvPr id="1058" name="Google Shape;105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59" name="Google Shape;1059;p48" title="download.png"/>
          <p:cNvPicPr preferRelativeResize="0"/>
          <p:nvPr/>
        </p:nvPicPr>
        <p:blipFill rotWithShape="1">
          <a:blip r:embed="rId3">
            <a:alphaModFix/>
          </a:blip>
          <a:srcRect b="1124" l="0" r="0" t="1124"/>
          <a:stretch/>
        </p:blipFill>
        <p:spPr>
          <a:xfrm>
            <a:off x="1410125" y="964950"/>
            <a:ext cx="6449601" cy="36990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3" name="Shape 1063"/>
        <p:cNvGrpSpPr/>
        <p:nvPr/>
      </p:nvGrpSpPr>
      <p:grpSpPr>
        <a:xfrm>
          <a:off x="0" y="0"/>
          <a:ext cx="0" cy="0"/>
          <a:chOff x="0" y="0"/>
          <a:chExt cx="0" cy="0"/>
        </a:xfrm>
      </p:grpSpPr>
      <p:sp>
        <p:nvSpPr>
          <p:cNvPr id="1064" name="Google Shape;1064;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Execution Plan and Milestones</a:t>
            </a:r>
            <a:endParaRPr/>
          </a:p>
        </p:txBody>
      </p:sp>
      <p:sp>
        <p:nvSpPr>
          <p:cNvPr id="1065" name="Google Shape;1065;p49"/>
          <p:cNvSpPr/>
          <p:nvPr/>
        </p:nvSpPr>
        <p:spPr>
          <a:xfrm>
            <a:off x="1281900" y="1334863"/>
            <a:ext cx="567000" cy="5670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900">
              <a:solidFill>
                <a:srgbClr val="FF9AE0"/>
              </a:solidFill>
              <a:latin typeface="Unbounded"/>
              <a:ea typeface="Unbounded"/>
              <a:cs typeface="Unbounded"/>
              <a:sym typeface="Unbounded"/>
            </a:endParaRPr>
          </a:p>
        </p:txBody>
      </p:sp>
      <p:sp>
        <p:nvSpPr>
          <p:cNvPr id="1066" name="Google Shape;1066;p49"/>
          <p:cNvSpPr/>
          <p:nvPr/>
        </p:nvSpPr>
        <p:spPr>
          <a:xfrm>
            <a:off x="3288559" y="1334863"/>
            <a:ext cx="567000" cy="5670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900">
              <a:solidFill>
                <a:srgbClr val="FF9AE0"/>
              </a:solidFill>
              <a:latin typeface="Unbounded"/>
              <a:ea typeface="Unbounded"/>
              <a:cs typeface="Unbounded"/>
              <a:sym typeface="Unbounded"/>
            </a:endParaRPr>
          </a:p>
        </p:txBody>
      </p:sp>
      <p:sp>
        <p:nvSpPr>
          <p:cNvPr id="1067" name="Google Shape;1067;p49"/>
          <p:cNvSpPr/>
          <p:nvPr/>
        </p:nvSpPr>
        <p:spPr>
          <a:xfrm>
            <a:off x="5295218" y="1334863"/>
            <a:ext cx="567000" cy="5670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900">
              <a:solidFill>
                <a:srgbClr val="FF9AE0"/>
              </a:solidFill>
              <a:latin typeface="Unbounded"/>
              <a:ea typeface="Unbounded"/>
              <a:cs typeface="Unbounded"/>
              <a:sym typeface="Unbounded"/>
            </a:endParaRPr>
          </a:p>
        </p:txBody>
      </p:sp>
      <p:sp>
        <p:nvSpPr>
          <p:cNvPr id="1068" name="Google Shape;1068;p49"/>
          <p:cNvSpPr/>
          <p:nvPr/>
        </p:nvSpPr>
        <p:spPr>
          <a:xfrm>
            <a:off x="7301876" y="1334863"/>
            <a:ext cx="567000" cy="567000"/>
          </a:xfrm>
          <a:prstGeom prst="roundRect">
            <a:avLst>
              <a:gd fmla="val 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900">
              <a:solidFill>
                <a:srgbClr val="FF9AE0"/>
              </a:solidFill>
              <a:latin typeface="Unbounded"/>
              <a:ea typeface="Unbounded"/>
              <a:cs typeface="Unbounded"/>
              <a:sym typeface="Unbounded"/>
            </a:endParaRPr>
          </a:p>
        </p:txBody>
      </p:sp>
      <p:cxnSp>
        <p:nvCxnSpPr>
          <p:cNvPr id="1069" name="Google Shape;1069;p49"/>
          <p:cNvCxnSpPr>
            <a:stCxn id="1065" idx="3"/>
            <a:endCxn id="1066" idx="1"/>
          </p:cNvCxnSpPr>
          <p:nvPr/>
        </p:nvCxnSpPr>
        <p:spPr>
          <a:xfrm>
            <a:off x="1848900" y="1618363"/>
            <a:ext cx="1439700" cy="0"/>
          </a:xfrm>
          <a:prstGeom prst="straightConnector1">
            <a:avLst/>
          </a:prstGeom>
          <a:noFill/>
          <a:ln cap="flat" cmpd="sng" w="9525">
            <a:solidFill>
              <a:schemeClr val="dk1"/>
            </a:solidFill>
            <a:prstDash val="solid"/>
            <a:round/>
            <a:headEnd len="med" w="med" type="none"/>
            <a:tailEnd len="med" w="med" type="diamond"/>
          </a:ln>
        </p:spPr>
      </p:cxnSp>
      <p:cxnSp>
        <p:nvCxnSpPr>
          <p:cNvPr id="1070" name="Google Shape;1070;p49"/>
          <p:cNvCxnSpPr>
            <a:stCxn id="1066" idx="3"/>
            <a:endCxn id="1067" idx="1"/>
          </p:cNvCxnSpPr>
          <p:nvPr/>
        </p:nvCxnSpPr>
        <p:spPr>
          <a:xfrm>
            <a:off x="3855559" y="1618363"/>
            <a:ext cx="1439700" cy="0"/>
          </a:xfrm>
          <a:prstGeom prst="straightConnector1">
            <a:avLst/>
          </a:prstGeom>
          <a:noFill/>
          <a:ln cap="flat" cmpd="sng" w="9525">
            <a:solidFill>
              <a:schemeClr val="dk1"/>
            </a:solidFill>
            <a:prstDash val="solid"/>
            <a:round/>
            <a:headEnd len="med" w="med" type="none"/>
            <a:tailEnd len="med" w="med" type="diamond"/>
          </a:ln>
        </p:spPr>
      </p:cxnSp>
      <p:cxnSp>
        <p:nvCxnSpPr>
          <p:cNvPr id="1071" name="Google Shape;1071;p49"/>
          <p:cNvCxnSpPr>
            <a:stCxn id="1067" idx="3"/>
            <a:endCxn id="1068" idx="1"/>
          </p:cNvCxnSpPr>
          <p:nvPr/>
        </p:nvCxnSpPr>
        <p:spPr>
          <a:xfrm>
            <a:off x="5862218" y="1618363"/>
            <a:ext cx="1439700" cy="0"/>
          </a:xfrm>
          <a:prstGeom prst="straightConnector1">
            <a:avLst/>
          </a:prstGeom>
          <a:noFill/>
          <a:ln cap="flat" cmpd="sng" w="9525">
            <a:solidFill>
              <a:schemeClr val="dk1"/>
            </a:solidFill>
            <a:prstDash val="solid"/>
            <a:round/>
            <a:headEnd len="med" w="med" type="none"/>
            <a:tailEnd len="med" w="med" type="diamond"/>
          </a:ln>
        </p:spPr>
      </p:cxnSp>
      <p:sp>
        <p:nvSpPr>
          <p:cNvPr id="1072" name="Google Shape;1072;p49"/>
          <p:cNvSpPr txBox="1"/>
          <p:nvPr/>
        </p:nvSpPr>
        <p:spPr>
          <a:xfrm>
            <a:off x="720000" y="2063725"/>
            <a:ext cx="1690800" cy="411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dk1"/>
                </a:solidFill>
                <a:latin typeface="Poppins ExtraBold"/>
                <a:ea typeface="Poppins ExtraBold"/>
                <a:cs typeface="Poppins ExtraBold"/>
                <a:sym typeface="Poppins ExtraBold"/>
              </a:rPr>
              <a:t>Phase 1 </a:t>
            </a:r>
            <a:endParaRPr sz="1300">
              <a:solidFill>
                <a:schemeClr val="dk1"/>
              </a:solidFill>
              <a:latin typeface="Poppins ExtraBold"/>
              <a:ea typeface="Poppins ExtraBold"/>
              <a:cs typeface="Poppins ExtraBold"/>
              <a:sym typeface="Poppins ExtraBold"/>
            </a:endParaRPr>
          </a:p>
          <a:p>
            <a:pPr indent="0" lvl="0" marL="0" marR="0" rtl="0" algn="ctr">
              <a:lnSpc>
                <a:spcPct val="100000"/>
              </a:lnSpc>
              <a:spcBef>
                <a:spcPts val="0"/>
              </a:spcBef>
              <a:spcAft>
                <a:spcPts val="0"/>
              </a:spcAft>
              <a:buNone/>
            </a:pPr>
            <a:r>
              <a:rPr lang="en" sz="1300">
                <a:solidFill>
                  <a:schemeClr val="dk1"/>
                </a:solidFill>
                <a:latin typeface="Poppins ExtraBold"/>
                <a:ea typeface="Poppins ExtraBold"/>
                <a:cs typeface="Poppins ExtraBold"/>
                <a:sym typeface="Poppins ExtraBold"/>
              </a:rPr>
              <a:t>Project Pitch</a:t>
            </a:r>
            <a:endParaRPr sz="1300">
              <a:solidFill>
                <a:schemeClr val="dk1"/>
              </a:solidFill>
              <a:latin typeface="Poppins ExtraBold"/>
              <a:ea typeface="Poppins ExtraBold"/>
              <a:cs typeface="Poppins ExtraBold"/>
              <a:sym typeface="Poppins ExtraBold"/>
            </a:endParaRPr>
          </a:p>
        </p:txBody>
      </p:sp>
      <p:sp>
        <p:nvSpPr>
          <p:cNvPr id="1073" name="Google Shape;1073;p49"/>
          <p:cNvSpPr txBox="1"/>
          <p:nvPr/>
        </p:nvSpPr>
        <p:spPr>
          <a:xfrm>
            <a:off x="720000" y="2397574"/>
            <a:ext cx="1690800" cy="33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Playfair Display"/>
                <a:ea typeface="Playfair Display"/>
                <a:cs typeface="Playfair Display"/>
                <a:sym typeface="Playfair Display"/>
              </a:rPr>
              <a:t>May 25 – June 17</a:t>
            </a:r>
            <a:endParaRPr sz="1300">
              <a:solidFill>
                <a:schemeClr val="dk1"/>
              </a:solidFill>
              <a:latin typeface="Playfair Display"/>
              <a:ea typeface="Playfair Display"/>
              <a:cs typeface="Playfair Display"/>
              <a:sym typeface="Playfair Display"/>
            </a:endParaRPr>
          </a:p>
        </p:txBody>
      </p:sp>
      <p:sp>
        <p:nvSpPr>
          <p:cNvPr id="1074" name="Google Shape;1074;p49"/>
          <p:cNvSpPr txBox="1"/>
          <p:nvPr/>
        </p:nvSpPr>
        <p:spPr>
          <a:xfrm>
            <a:off x="720000" y="2831275"/>
            <a:ext cx="1906800" cy="985200"/>
          </a:xfrm>
          <a:prstGeom prst="rect">
            <a:avLst/>
          </a:prstGeom>
          <a:noFill/>
          <a:ln>
            <a:noFill/>
          </a:ln>
        </p:spPr>
        <p:txBody>
          <a:bodyPr anchorCtr="0" anchor="b" bIns="91425" lIns="91425" spcFirstLastPara="1" rIns="91425" wrap="square" tIns="91425">
            <a:noAutofit/>
          </a:bodyPr>
          <a:lstStyle/>
          <a:p>
            <a:pPr indent="-311150" lvl="0" marL="457200" rtl="0" algn="l">
              <a:spcBef>
                <a:spcPts val="0"/>
              </a:spcBef>
              <a:spcAft>
                <a:spcPts val="0"/>
              </a:spcAft>
              <a:buClr>
                <a:schemeClr val="dk1"/>
              </a:buClr>
              <a:buSzPts val="1300"/>
              <a:buFont typeface="Playfair Display"/>
              <a:buChar char="●"/>
            </a:pPr>
            <a:r>
              <a:rPr lang="en" sz="1300">
                <a:solidFill>
                  <a:schemeClr val="dk1"/>
                </a:solidFill>
                <a:latin typeface="Playfair Display"/>
                <a:ea typeface="Playfair Display"/>
                <a:cs typeface="Playfair Display"/>
                <a:sym typeface="Playfair Display"/>
              </a:rPr>
              <a:t>Finalize Topic</a:t>
            </a:r>
            <a:endParaRPr sz="1300">
              <a:solidFill>
                <a:schemeClr val="dk1"/>
              </a:solidFill>
              <a:latin typeface="Playfair Display"/>
              <a:ea typeface="Playfair Display"/>
              <a:cs typeface="Playfair Display"/>
              <a:sym typeface="Playfair Display"/>
            </a:endParaRPr>
          </a:p>
          <a:p>
            <a:pPr indent="-311150" lvl="0" marL="457200" rtl="0" algn="l">
              <a:spcBef>
                <a:spcPts val="0"/>
              </a:spcBef>
              <a:spcAft>
                <a:spcPts val="0"/>
              </a:spcAft>
              <a:buClr>
                <a:schemeClr val="dk1"/>
              </a:buClr>
              <a:buSzPts val="1300"/>
              <a:buFont typeface="Playfair Display"/>
              <a:buChar char="●"/>
            </a:pPr>
            <a:r>
              <a:rPr lang="en" sz="1300">
                <a:solidFill>
                  <a:schemeClr val="dk1"/>
                </a:solidFill>
                <a:latin typeface="Playfair Display"/>
                <a:ea typeface="Playfair Display"/>
                <a:cs typeface="Playfair Display"/>
                <a:sym typeface="Playfair Display"/>
              </a:rPr>
              <a:t>Collect datasets</a:t>
            </a:r>
            <a:endParaRPr sz="1300">
              <a:solidFill>
                <a:schemeClr val="dk1"/>
              </a:solidFill>
              <a:latin typeface="Playfair Display"/>
              <a:ea typeface="Playfair Display"/>
              <a:cs typeface="Playfair Display"/>
              <a:sym typeface="Playfair Display"/>
            </a:endParaRPr>
          </a:p>
          <a:p>
            <a:pPr indent="-311150" lvl="0" marL="457200" rtl="0" algn="l">
              <a:spcBef>
                <a:spcPts val="0"/>
              </a:spcBef>
              <a:spcAft>
                <a:spcPts val="0"/>
              </a:spcAft>
              <a:buClr>
                <a:schemeClr val="dk1"/>
              </a:buClr>
              <a:buSzPts val="1300"/>
              <a:buFont typeface="Playfair Display"/>
              <a:buChar char="●"/>
            </a:pPr>
            <a:r>
              <a:rPr lang="en" sz="1300">
                <a:solidFill>
                  <a:schemeClr val="dk1"/>
                </a:solidFill>
                <a:latin typeface="Playfair Display"/>
                <a:ea typeface="Playfair Display"/>
                <a:cs typeface="Playfair Display"/>
                <a:sym typeface="Playfair Display"/>
              </a:rPr>
              <a:t>Perform initial EDA</a:t>
            </a:r>
            <a:endParaRPr sz="1300">
              <a:solidFill>
                <a:schemeClr val="dk1"/>
              </a:solidFill>
              <a:latin typeface="Playfair Display"/>
              <a:ea typeface="Playfair Display"/>
              <a:cs typeface="Playfair Display"/>
              <a:sym typeface="Playfair Display"/>
            </a:endParaRPr>
          </a:p>
        </p:txBody>
      </p:sp>
      <p:sp>
        <p:nvSpPr>
          <p:cNvPr id="1075" name="Google Shape;1075;p49"/>
          <p:cNvSpPr txBox="1"/>
          <p:nvPr/>
        </p:nvSpPr>
        <p:spPr>
          <a:xfrm>
            <a:off x="2726659" y="2063725"/>
            <a:ext cx="1690800" cy="411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dk1"/>
                </a:solidFill>
                <a:latin typeface="Poppins ExtraBold"/>
                <a:ea typeface="Poppins ExtraBold"/>
                <a:cs typeface="Poppins ExtraBold"/>
                <a:sym typeface="Poppins ExtraBold"/>
              </a:rPr>
              <a:t>Phase 2 </a:t>
            </a:r>
            <a:endParaRPr sz="1300">
              <a:solidFill>
                <a:schemeClr val="dk1"/>
              </a:solidFill>
              <a:latin typeface="Poppins ExtraBold"/>
              <a:ea typeface="Poppins ExtraBold"/>
              <a:cs typeface="Poppins ExtraBold"/>
              <a:sym typeface="Poppins ExtraBold"/>
            </a:endParaRPr>
          </a:p>
          <a:p>
            <a:pPr indent="0" lvl="0" marL="0" marR="0" rtl="0" algn="ctr">
              <a:lnSpc>
                <a:spcPct val="100000"/>
              </a:lnSpc>
              <a:spcBef>
                <a:spcPts val="0"/>
              </a:spcBef>
              <a:spcAft>
                <a:spcPts val="0"/>
              </a:spcAft>
              <a:buNone/>
            </a:pPr>
            <a:r>
              <a:rPr lang="en" sz="1300">
                <a:solidFill>
                  <a:schemeClr val="dk1"/>
                </a:solidFill>
                <a:latin typeface="Poppins ExtraBold"/>
                <a:ea typeface="Poppins ExtraBold"/>
                <a:cs typeface="Poppins ExtraBold"/>
                <a:sym typeface="Poppins ExtraBold"/>
              </a:rPr>
              <a:t> Modeling</a:t>
            </a:r>
            <a:endParaRPr sz="1300">
              <a:solidFill>
                <a:schemeClr val="dk1"/>
              </a:solidFill>
              <a:latin typeface="Poppins ExtraBold"/>
              <a:ea typeface="Poppins ExtraBold"/>
              <a:cs typeface="Poppins ExtraBold"/>
              <a:sym typeface="Poppins ExtraBold"/>
            </a:endParaRPr>
          </a:p>
        </p:txBody>
      </p:sp>
      <p:sp>
        <p:nvSpPr>
          <p:cNvPr id="1076" name="Google Shape;1076;p49"/>
          <p:cNvSpPr txBox="1"/>
          <p:nvPr/>
        </p:nvSpPr>
        <p:spPr>
          <a:xfrm>
            <a:off x="2726650" y="2397575"/>
            <a:ext cx="1690800" cy="4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Playfair Display"/>
                <a:ea typeface="Playfair Display"/>
                <a:cs typeface="Playfair Display"/>
                <a:sym typeface="Playfair Display"/>
              </a:rPr>
              <a:t>June 18 – July 15</a:t>
            </a:r>
            <a:endParaRPr sz="1300">
              <a:solidFill>
                <a:schemeClr val="dk1"/>
              </a:solidFill>
              <a:latin typeface="Playfair Display"/>
              <a:ea typeface="Playfair Display"/>
              <a:cs typeface="Playfair Display"/>
              <a:sym typeface="Playfair Display"/>
            </a:endParaRPr>
          </a:p>
        </p:txBody>
      </p:sp>
      <p:sp>
        <p:nvSpPr>
          <p:cNvPr id="1077" name="Google Shape;1077;p49"/>
          <p:cNvSpPr txBox="1"/>
          <p:nvPr/>
        </p:nvSpPr>
        <p:spPr>
          <a:xfrm>
            <a:off x="2726650" y="2831275"/>
            <a:ext cx="2006700" cy="1108200"/>
          </a:xfrm>
          <a:prstGeom prst="rect">
            <a:avLst/>
          </a:prstGeom>
          <a:noFill/>
          <a:ln>
            <a:noFill/>
          </a:ln>
        </p:spPr>
        <p:txBody>
          <a:bodyPr anchorCtr="0" anchor="b" bIns="91425" lIns="91425" spcFirstLastPara="1" rIns="91425" wrap="square" tIns="91425">
            <a:noAutofit/>
          </a:bodyPr>
          <a:lstStyle/>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Preprocessing</a:t>
            </a:r>
            <a:endParaRPr sz="1200">
              <a:solidFill>
                <a:schemeClr val="dk1"/>
              </a:solidFill>
              <a:latin typeface="Playfair Display"/>
              <a:ea typeface="Playfair Display"/>
              <a:cs typeface="Playfair Display"/>
              <a:sym typeface="Playfair Display"/>
            </a:endParaRPr>
          </a:p>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Feature engineering </a:t>
            </a:r>
            <a:endParaRPr sz="1200">
              <a:solidFill>
                <a:schemeClr val="dk1"/>
              </a:solidFill>
              <a:latin typeface="Playfair Display"/>
              <a:ea typeface="Playfair Display"/>
              <a:cs typeface="Playfair Display"/>
              <a:sym typeface="Playfair Display"/>
            </a:endParaRPr>
          </a:p>
          <a:p>
            <a:pPr indent="-304800" lvl="0" marL="457200" rtl="0" algn="l">
              <a:spcBef>
                <a:spcPts val="0"/>
              </a:spcBef>
              <a:spcAft>
                <a:spcPts val="0"/>
              </a:spcAft>
              <a:buClr>
                <a:schemeClr val="dk1"/>
              </a:buClr>
              <a:buSzPts val="1200"/>
              <a:buFont typeface="Playfair Display"/>
              <a:buChar char="●"/>
            </a:pPr>
            <a:r>
              <a:rPr lang="en" sz="1200">
                <a:solidFill>
                  <a:schemeClr val="dk1"/>
                </a:solidFill>
                <a:latin typeface="Playfair Display"/>
                <a:ea typeface="Playfair Display"/>
                <a:cs typeface="Playfair Display"/>
                <a:sym typeface="Playfair Display"/>
              </a:rPr>
              <a:t>Train/test regression models</a:t>
            </a:r>
            <a:endParaRPr sz="1200">
              <a:solidFill>
                <a:schemeClr val="dk1"/>
              </a:solidFill>
              <a:latin typeface="Playfair Display"/>
              <a:ea typeface="Playfair Display"/>
              <a:cs typeface="Playfair Display"/>
              <a:sym typeface="Playfair Display"/>
            </a:endParaRPr>
          </a:p>
        </p:txBody>
      </p:sp>
      <p:sp>
        <p:nvSpPr>
          <p:cNvPr id="1078" name="Google Shape;1078;p49"/>
          <p:cNvSpPr txBox="1"/>
          <p:nvPr/>
        </p:nvSpPr>
        <p:spPr>
          <a:xfrm>
            <a:off x="4733318" y="2063725"/>
            <a:ext cx="1690800" cy="411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dk1"/>
                </a:solidFill>
                <a:latin typeface="Poppins ExtraBold"/>
                <a:ea typeface="Poppins ExtraBold"/>
                <a:cs typeface="Poppins ExtraBold"/>
                <a:sym typeface="Poppins ExtraBold"/>
              </a:rPr>
              <a:t>Phase </a:t>
            </a:r>
            <a:r>
              <a:rPr lang="en" sz="1300">
                <a:solidFill>
                  <a:schemeClr val="dk1"/>
                </a:solidFill>
                <a:latin typeface="Poppins ExtraBold"/>
                <a:ea typeface="Poppins ExtraBold"/>
                <a:cs typeface="Poppins ExtraBold"/>
                <a:sym typeface="Poppins ExtraBold"/>
              </a:rPr>
              <a:t>3</a:t>
            </a:r>
            <a:endParaRPr sz="1300">
              <a:solidFill>
                <a:schemeClr val="dk1"/>
              </a:solidFill>
              <a:latin typeface="Poppins ExtraBold"/>
              <a:ea typeface="Poppins ExtraBold"/>
              <a:cs typeface="Poppins ExtraBold"/>
              <a:sym typeface="Poppins ExtraBold"/>
            </a:endParaRPr>
          </a:p>
          <a:p>
            <a:pPr indent="0" lvl="0" marL="0" marR="0" rtl="0" algn="ctr">
              <a:lnSpc>
                <a:spcPct val="100000"/>
              </a:lnSpc>
              <a:spcBef>
                <a:spcPts val="0"/>
              </a:spcBef>
              <a:spcAft>
                <a:spcPts val="0"/>
              </a:spcAft>
              <a:buNone/>
            </a:pPr>
            <a:r>
              <a:rPr lang="en" sz="1300">
                <a:solidFill>
                  <a:schemeClr val="dk1"/>
                </a:solidFill>
                <a:latin typeface="Poppins ExtraBold"/>
                <a:ea typeface="Poppins ExtraBold"/>
                <a:cs typeface="Poppins ExtraBold"/>
                <a:sym typeface="Poppins ExtraBold"/>
              </a:rPr>
              <a:t>Interpretation</a:t>
            </a:r>
            <a:endParaRPr sz="1300">
              <a:solidFill>
                <a:schemeClr val="dk1"/>
              </a:solidFill>
              <a:latin typeface="Poppins ExtraBold"/>
              <a:ea typeface="Poppins ExtraBold"/>
              <a:cs typeface="Poppins ExtraBold"/>
              <a:sym typeface="Poppins ExtraBold"/>
            </a:endParaRPr>
          </a:p>
        </p:txBody>
      </p:sp>
      <p:sp>
        <p:nvSpPr>
          <p:cNvPr id="1079" name="Google Shape;1079;p49"/>
          <p:cNvSpPr txBox="1"/>
          <p:nvPr/>
        </p:nvSpPr>
        <p:spPr>
          <a:xfrm>
            <a:off x="4733325" y="2397575"/>
            <a:ext cx="1690800" cy="4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Playfair Display"/>
                <a:ea typeface="Playfair Display"/>
                <a:cs typeface="Playfair Display"/>
                <a:sym typeface="Playfair Display"/>
              </a:rPr>
              <a:t>July 16 – August 7</a:t>
            </a:r>
            <a:endParaRPr sz="1300">
              <a:solidFill>
                <a:schemeClr val="dk1"/>
              </a:solidFill>
              <a:latin typeface="Playfair Display"/>
              <a:ea typeface="Playfair Display"/>
              <a:cs typeface="Playfair Display"/>
              <a:sym typeface="Playfair Display"/>
            </a:endParaRPr>
          </a:p>
        </p:txBody>
      </p:sp>
      <p:sp>
        <p:nvSpPr>
          <p:cNvPr id="1080" name="Google Shape;1080;p49"/>
          <p:cNvSpPr txBox="1"/>
          <p:nvPr/>
        </p:nvSpPr>
        <p:spPr>
          <a:xfrm>
            <a:off x="4733313" y="2831275"/>
            <a:ext cx="1690800" cy="1385400"/>
          </a:xfrm>
          <a:prstGeom prst="rect">
            <a:avLst/>
          </a:prstGeom>
          <a:noFill/>
          <a:ln>
            <a:noFill/>
          </a:ln>
        </p:spPr>
        <p:txBody>
          <a:bodyPr anchorCtr="0" anchor="b" bIns="91425" lIns="91425" spcFirstLastPara="1" rIns="91425" wrap="square" tIns="91425">
            <a:noAutofit/>
          </a:bodyPr>
          <a:lstStyle/>
          <a:p>
            <a:pPr indent="-311150" lvl="0" marL="457200" rtl="0" algn="l">
              <a:spcBef>
                <a:spcPts val="0"/>
              </a:spcBef>
              <a:spcAft>
                <a:spcPts val="0"/>
              </a:spcAft>
              <a:buClr>
                <a:schemeClr val="dk1"/>
              </a:buClr>
              <a:buSzPts val="1300"/>
              <a:buFont typeface="Playfair Display"/>
              <a:buChar char="●"/>
            </a:pPr>
            <a:r>
              <a:rPr lang="en" sz="1300">
                <a:solidFill>
                  <a:schemeClr val="dk1"/>
                </a:solidFill>
                <a:latin typeface="Playfair Display"/>
                <a:ea typeface="Playfair Display"/>
                <a:cs typeface="Playfair Display"/>
                <a:sym typeface="Playfair Display"/>
              </a:rPr>
              <a:t>Model evaluation</a:t>
            </a:r>
            <a:endParaRPr sz="1300">
              <a:solidFill>
                <a:schemeClr val="dk1"/>
              </a:solidFill>
              <a:latin typeface="Playfair Display"/>
              <a:ea typeface="Playfair Display"/>
              <a:cs typeface="Playfair Display"/>
              <a:sym typeface="Playfair Display"/>
            </a:endParaRPr>
          </a:p>
          <a:p>
            <a:pPr indent="-311150" lvl="0" marL="457200" rtl="0" algn="l">
              <a:spcBef>
                <a:spcPts val="0"/>
              </a:spcBef>
              <a:spcAft>
                <a:spcPts val="0"/>
              </a:spcAft>
              <a:buClr>
                <a:schemeClr val="dk1"/>
              </a:buClr>
              <a:buSzPts val="1300"/>
              <a:buFont typeface="Playfair Display"/>
              <a:buChar char="●"/>
            </a:pPr>
            <a:r>
              <a:rPr lang="en" sz="1300">
                <a:solidFill>
                  <a:schemeClr val="dk1"/>
                </a:solidFill>
                <a:latin typeface="Playfair Display"/>
                <a:ea typeface="Playfair Display"/>
                <a:cs typeface="Playfair Display"/>
                <a:sym typeface="Playfair Display"/>
              </a:rPr>
              <a:t>Visualization</a:t>
            </a:r>
            <a:endParaRPr sz="1300">
              <a:solidFill>
                <a:schemeClr val="dk1"/>
              </a:solidFill>
              <a:latin typeface="Playfair Display"/>
              <a:ea typeface="Playfair Display"/>
              <a:cs typeface="Playfair Display"/>
              <a:sym typeface="Playfair Display"/>
            </a:endParaRPr>
          </a:p>
          <a:p>
            <a:pPr indent="-311150" lvl="0" marL="457200" rtl="0" algn="l">
              <a:spcBef>
                <a:spcPts val="0"/>
              </a:spcBef>
              <a:spcAft>
                <a:spcPts val="0"/>
              </a:spcAft>
              <a:buClr>
                <a:schemeClr val="dk1"/>
              </a:buClr>
              <a:buSzPts val="1300"/>
              <a:buFont typeface="Playfair Display"/>
              <a:buChar char="●"/>
            </a:pPr>
            <a:r>
              <a:rPr lang="en" sz="1300">
                <a:solidFill>
                  <a:schemeClr val="dk1"/>
                </a:solidFill>
                <a:latin typeface="Playfair Display"/>
                <a:ea typeface="Playfair Display"/>
                <a:cs typeface="Playfair Display"/>
                <a:sym typeface="Playfair Display"/>
              </a:rPr>
              <a:t>Iterate w/secondary dataset </a:t>
            </a:r>
            <a:endParaRPr sz="1300">
              <a:solidFill>
                <a:schemeClr val="dk1"/>
              </a:solidFill>
              <a:latin typeface="Playfair Display"/>
              <a:ea typeface="Playfair Display"/>
              <a:cs typeface="Playfair Display"/>
              <a:sym typeface="Playfair Display"/>
            </a:endParaRPr>
          </a:p>
        </p:txBody>
      </p:sp>
      <p:sp>
        <p:nvSpPr>
          <p:cNvPr id="1081" name="Google Shape;1081;p49"/>
          <p:cNvSpPr txBox="1"/>
          <p:nvPr/>
        </p:nvSpPr>
        <p:spPr>
          <a:xfrm>
            <a:off x="6739976" y="2063725"/>
            <a:ext cx="1690800" cy="411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None/>
            </a:pPr>
            <a:r>
              <a:rPr lang="en" sz="1300">
                <a:solidFill>
                  <a:schemeClr val="dk1"/>
                </a:solidFill>
                <a:latin typeface="Poppins ExtraBold"/>
                <a:ea typeface="Poppins ExtraBold"/>
                <a:cs typeface="Poppins ExtraBold"/>
                <a:sym typeface="Poppins ExtraBold"/>
              </a:rPr>
              <a:t>Phase 4 </a:t>
            </a:r>
            <a:endParaRPr sz="1300">
              <a:solidFill>
                <a:schemeClr val="dk1"/>
              </a:solidFill>
              <a:latin typeface="Poppins ExtraBold"/>
              <a:ea typeface="Poppins ExtraBold"/>
              <a:cs typeface="Poppins ExtraBold"/>
              <a:sym typeface="Poppins ExtraBold"/>
            </a:endParaRPr>
          </a:p>
          <a:p>
            <a:pPr indent="0" lvl="0" marL="0" marR="0" rtl="0" algn="ctr">
              <a:lnSpc>
                <a:spcPct val="100000"/>
              </a:lnSpc>
              <a:spcBef>
                <a:spcPts val="0"/>
              </a:spcBef>
              <a:spcAft>
                <a:spcPts val="0"/>
              </a:spcAft>
              <a:buNone/>
            </a:pPr>
            <a:r>
              <a:rPr lang="en" sz="1300">
                <a:solidFill>
                  <a:schemeClr val="dk1"/>
                </a:solidFill>
                <a:latin typeface="Poppins ExtraBold"/>
                <a:ea typeface="Poppins ExtraBold"/>
                <a:cs typeface="Poppins ExtraBold"/>
                <a:sym typeface="Poppins ExtraBold"/>
              </a:rPr>
              <a:t>Final Delivery</a:t>
            </a:r>
            <a:endParaRPr sz="1300">
              <a:solidFill>
                <a:schemeClr val="dk1"/>
              </a:solidFill>
              <a:latin typeface="Poppins ExtraBold"/>
              <a:ea typeface="Poppins ExtraBold"/>
              <a:cs typeface="Poppins ExtraBold"/>
              <a:sym typeface="Poppins ExtraBold"/>
            </a:endParaRPr>
          </a:p>
        </p:txBody>
      </p:sp>
      <p:sp>
        <p:nvSpPr>
          <p:cNvPr id="1082" name="Google Shape;1082;p49"/>
          <p:cNvSpPr txBox="1"/>
          <p:nvPr/>
        </p:nvSpPr>
        <p:spPr>
          <a:xfrm>
            <a:off x="6739975" y="2397575"/>
            <a:ext cx="1761600" cy="43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dk1"/>
                </a:solidFill>
                <a:latin typeface="Playfair Display"/>
                <a:ea typeface="Playfair Display"/>
                <a:cs typeface="Playfair Display"/>
                <a:sym typeface="Playfair Display"/>
              </a:rPr>
              <a:t>August 8 – August 15</a:t>
            </a:r>
            <a:endParaRPr sz="1300">
              <a:solidFill>
                <a:schemeClr val="dk1"/>
              </a:solidFill>
              <a:latin typeface="Playfair Display"/>
              <a:ea typeface="Playfair Display"/>
              <a:cs typeface="Playfair Display"/>
              <a:sym typeface="Playfair Display"/>
            </a:endParaRPr>
          </a:p>
        </p:txBody>
      </p:sp>
      <p:sp>
        <p:nvSpPr>
          <p:cNvPr id="1083" name="Google Shape;1083;p49"/>
          <p:cNvSpPr txBox="1"/>
          <p:nvPr/>
        </p:nvSpPr>
        <p:spPr>
          <a:xfrm>
            <a:off x="6740002" y="2831275"/>
            <a:ext cx="1906800" cy="785100"/>
          </a:xfrm>
          <a:prstGeom prst="rect">
            <a:avLst/>
          </a:prstGeom>
          <a:noFill/>
          <a:ln>
            <a:noFill/>
          </a:ln>
        </p:spPr>
        <p:txBody>
          <a:bodyPr anchorCtr="0" anchor="b" bIns="91425" lIns="91425" spcFirstLastPara="1" rIns="91425" wrap="square" tIns="91425">
            <a:noAutofit/>
          </a:bodyPr>
          <a:lstStyle/>
          <a:p>
            <a:pPr indent="-311150" lvl="0" marL="457200" rtl="0" algn="l">
              <a:spcBef>
                <a:spcPts val="0"/>
              </a:spcBef>
              <a:spcAft>
                <a:spcPts val="0"/>
              </a:spcAft>
              <a:buClr>
                <a:schemeClr val="dk1"/>
              </a:buClr>
              <a:buSzPts val="1300"/>
              <a:buFont typeface="Playfair Display"/>
              <a:buChar char="●"/>
            </a:pPr>
            <a:r>
              <a:rPr lang="en" sz="1300">
                <a:solidFill>
                  <a:schemeClr val="dk1"/>
                </a:solidFill>
                <a:latin typeface="Playfair Display"/>
                <a:ea typeface="Playfair Display"/>
                <a:cs typeface="Playfair Display"/>
                <a:sym typeface="Playfair Display"/>
              </a:rPr>
              <a:t>Prepare final presentation and written report</a:t>
            </a:r>
            <a:endParaRPr sz="1300">
              <a:solidFill>
                <a:schemeClr val="dk1"/>
              </a:solidFill>
              <a:latin typeface="Playfair Display"/>
              <a:ea typeface="Playfair Display"/>
              <a:cs typeface="Playfair Display"/>
              <a:sym typeface="Playfair Display"/>
            </a:endParaRPr>
          </a:p>
        </p:txBody>
      </p:sp>
      <p:grpSp>
        <p:nvGrpSpPr>
          <p:cNvPr id="1084" name="Google Shape;1084;p49"/>
          <p:cNvGrpSpPr/>
          <p:nvPr/>
        </p:nvGrpSpPr>
        <p:grpSpPr>
          <a:xfrm>
            <a:off x="7413664" y="1466063"/>
            <a:ext cx="343425" cy="304600"/>
            <a:chOff x="7088775" y="3273750"/>
            <a:chExt cx="343425" cy="304600"/>
          </a:xfrm>
        </p:grpSpPr>
        <p:sp>
          <p:nvSpPr>
            <p:cNvPr id="1085" name="Google Shape;1085;p49"/>
            <p:cNvSpPr/>
            <p:nvPr/>
          </p:nvSpPr>
          <p:spPr>
            <a:xfrm>
              <a:off x="7088775" y="3273750"/>
              <a:ext cx="343425" cy="304600"/>
            </a:xfrm>
            <a:custGeom>
              <a:rect b="b" l="l" r="r" t="t"/>
              <a:pathLst>
                <a:path extrusionOk="0" h="12184" w="13737">
                  <a:moveTo>
                    <a:pt x="6862" y="525"/>
                  </a:moveTo>
                  <a:cubicBezTo>
                    <a:pt x="7084" y="525"/>
                    <a:pt x="7263" y="704"/>
                    <a:pt x="7263" y="927"/>
                  </a:cubicBezTo>
                  <a:cubicBezTo>
                    <a:pt x="7250" y="1189"/>
                    <a:pt x="7057" y="1320"/>
                    <a:pt x="6863" y="1320"/>
                  </a:cubicBezTo>
                  <a:cubicBezTo>
                    <a:pt x="6669" y="1320"/>
                    <a:pt x="6475" y="1189"/>
                    <a:pt x="6460" y="927"/>
                  </a:cubicBezTo>
                  <a:cubicBezTo>
                    <a:pt x="6460" y="704"/>
                    <a:pt x="6639" y="525"/>
                    <a:pt x="6862" y="525"/>
                  </a:cubicBezTo>
                  <a:close/>
                  <a:moveTo>
                    <a:pt x="7499" y="1604"/>
                  </a:moveTo>
                  <a:lnTo>
                    <a:pt x="10238" y="3181"/>
                  </a:lnTo>
                  <a:lnTo>
                    <a:pt x="3486" y="3181"/>
                  </a:lnTo>
                  <a:lnTo>
                    <a:pt x="6224" y="1604"/>
                  </a:lnTo>
                  <a:cubicBezTo>
                    <a:pt x="6390" y="1770"/>
                    <a:pt x="6623" y="1853"/>
                    <a:pt x="6857" y="1853"/>
                  </a:cubicBezTo>
                  <a:cubicBezTo>
                    <a:pt x="7091" y="1853"/>
                    <a:pt x="7327" y="1770"/>
                    <a:pt x="7499" y="1604"/>
                  </a:cubicBezTo>
                  <a:close/>
                  <a:moveTo>
                    <a:pt x="12588" y="3705"/>
                  </a:moveTo>
                  <a:lnTo>
                    <a:pt x="12588" y="11659"/>
                  </a:lnTo>
                  <a:lnTo>
                    <a:pt x="1149" y="11659"/>
                  </a:lnTo>
                  <a:lnTo>
                    <a:pt x="1149" y="3705"/>
                  </a:lnTo>
                  <a:close/>
                  <a:moveTo>
                    <a:pt x="6862" y="1"/>
                  </a:moveTo>
                  <a:cubicBezTo>
                    <a:pt x="6281" y="1"/>
                    <a:pt x="5826" y="565"/>
                    <a:pt x="5962" y="1146"/>
                  </a:cubicBezTo>
                  <a:lnTo>
                    <a:pt x="2437" y="3181"/>
                  </a:lnTo>
                  <a:lnTo>
                    <a:pt x="349" y="3181"/>
                  </a:lnTo>
                  <a:cubicBezTo>
                    <a:pt x="0" y="3194"/>
                    <a:pt x="0" y="3692"/>
                    <a:pt x="349" y="3705"/>
                  </a:cubicBezTo>
                  <a:lnTo>
                    <a:pt x="624" y="3705"/>
                  </a:lnTo>
                  <a:lnTo>
                    <a:pt x="624" y="11659"/>
                  </a:lnTo>
                  <a:lnTo>
                    <a:pt x="362" y="11659"/>
                  </a:lnTo>
                  <a:cubicBezTo>
                    <a:pt x="223" y="11659"/>
                    <a:pt x="113" y="11755"/>
                    <a:pt x="83" y="11881"/>
                  </a:cubicBezTo>
                  <a:cubicBezTo>
                    <a:pt x="70" y="12047"/>
                    <a:pt x="196" y="12183"/>
                    <a:pt x="349" y="12183"/>
                  </a:cubicBezTo>
                  <a:lnTo>
                    <a:pt x="13391" y="12183"/>
                  </a:lnTo>
                  <a:cubicBezTo>
                    <a:pt x="13737" y="12170"/>
                    <a:pt x="13737" y="11672"/>
                    <a:pt x="13391" y="11659"/>
                  </a:cubicBezTo>
                  <a:lnTo>
                    <a:pt x="13113" y="11659"/>
                  </a:lnTo>
                  <a:lnTo>
                    <a:pt x="13113" y="3705"/>
                  </a:lnTo>
                  <a:lnTo>
                    <a:pt x="13378" y="3705"/>
                  </a:lnTo>
                  <a:cubicBezTo>
                    <a:pt x="13514" y="3705"/>
                    <a:pt x="13627" y="3609"/>
                    <a:pt x="13654" y="3486"/>
                  </a:cubicBezTo>
                  <a:cubicBezTo>
                    <a:pt x="13667" y="3320"/>
                    <a:pt x="13544" y="3181"/>
                    <a:pt x="13391" y="3181"/>
                  </a:cubicBezTo>
                  <a:lnTo>
                    <a:pt x="11303" y="3181"/>
                  </a:lnTo>
                  <a:lnTo>
                    <a:pt x="7775" y="1146"/>
                  </a:lnTo>
                  <a:cubicBezTo>
                    <a:pt x="7914" y="565"/>
                    <a:pt x="7456" y="1"/>
                    <a:pt x="68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9"/>
            <p:cNvSpPr/>
            <p:nvPr/>
          </p:nvSpPr>
          <p:spPr>
            <a:xfrm>
              <a:off x="7130675" y="3379900"/>
              <a:ext cx="259700" cy="171900"/>
            </a:xfrm>
            <a:custGeom>
              <a:rect b="b" l="l" r="r" t="t"/>
              <a:pathLst>
                <a:path extrusionOk="0" h="6876" w="10388">
                  <a:moveTo>
                    <a:pt x="9860" y="525"/>
                  </a:moveTo>
                  <a:lnTo>
                    <a:pt x="9860" y="6347"/>
                  </a:lnTo>
                  <a:lnTo>
                    <a:pt x="525" y="6347"/>
                  </a:lnTo>
                  <a:lnTo>
                    <a:pt x="525" y="525"/>
                  </a:lnTo>
                  <a:close/>
                  <a:moveTo>
                    <a:pt x="263" y="0"/>
                  </a:moveTo>
                  <a:cubicBezTo>
                    <a:pt x="123" y="0"/>
                    <a:pt x="1" y="110"/>
                    <a:pt x="1" y="262"/>
                  </a:cubicBezTo>
                  <a:lnTo>
                    <a:pt x="1" y="6610"/>
                  </a:lnTo>
                  <a:cubicBezTo>
                    <a:pt x="1" y="6762"/>
                    <a:pt x="123" y="6875"/>
                    <a:pt x="263" y="6875"/>
                  </a:cubicBezTo>
                  <a:lnTo>
                    <a:pt x="10125" y="6875"/>
                  </a:lnTo>
                  <a:cubicBezTo>
                    <a:pt x="10261" y="6875"/>
                    <a:pt x="10388" y="6762"/>
                    <a:pt x="10388" y="6610"/>
                  </a:cubicBezTo>
                  <a:lnTo>
                    <a:pt x="10388" y="262"/>
                  </a:lnTo>
                  <a:cubicBezTo>
                    <a:pt x="10388" y="110"/>
                    <a:pt x="10261" y="0"/>
                    <a:pt x="101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9"/>
            <p:cNvSpPr/>
            <p:nvPr/>
          </p:nvSpPr>
          <p:spPr>
            <a:xfrm>
              <a:off x="7155150" y="3407525"/>
              <a:ext cx="209250" cy="116550"/>
            </a:xfrm>
            <a:custGeom>
              <a:rect b="b" l="l" r="r" t="t"/>
              <a:pathLst>
                <a:path extrusionOk="0" h="4662" w="8370">
                  <a:moveTo>
                    <a:pt x="2092" y="1621"/>
                  </a:moveTo>
                  <a:lnTo>
                    <a:pt x="2092" y="4137"/>
                  </a:lnTo>
                  <a:lnTo>
                    <a:pt x="1040" y="4137"/>
                  </a:lnTo>
                  <a:lnTo>
                    <a:pt x="1040" y="1621"/>
                  </a:lnTo>
                  <a:close/>
                  <a:moveTo>
                    <a:pt x="4748" y="525"/>
                  </a:moveTo>
                  <a:lnTo>
                    <a:pt x="4748" y="4137"/>
                  </a:lnTo>
                  <a:lnTo>
                    <a:pt x="3682" y="4137"/>
                  </a:lnTo>
                  <a:lnTo>
                    <a:pt x="3682" y="525"/>
                  </a:lnTo>
                  <a:close/>
                  <a:moveTo>
                    <a:pt x="7387" y="2670"/>
                  </a:moveTo>
                  <a:lnTo>
                    <a:pt x="7387" y="4137"/>
                  </a:lnTo>
                  <a:lnTo>
                    <a:pt x="6338" y="4137"/>
                  </a:lnTo>
                  <a:lnTo>
                    <a:pt x="6338" y="2670"/>
                  </a:lnTo>
                  <a:close/>
                  <a:moveTo>
                    <a:pt x="3420" y="1"/>
                  </a:moveTo>
                  <a:cubicBezTo>
                    <a:pt x="3267" y="1"/>
                    <a:pt x="3155" y="127"/>
                    <a:pt x="3155" y="263"/>
                  </a:cubicBezTo>
                  <a:lnTo>
                    <a:pt x="3155" y="4137"/>
                  </a:lnTo>
                  <a:lnTo>
                    <a:pt x="2630" y="4137"/>
                  </a:lnTo>
                  <a:lnTo>
                    <a:pt x="2630" y="1355"/>
                  </a:lnTo>
                  <a:cubicBezTo>
                    <a:pt x="2630" y="1206"/>
                    <a:pt x="2507" y="1093"/>
                    <a:pt x="2354" y="1093"/>
                  </a:cubicBezTo>
                  <a:lnTo>
                    <a:pt x="778" y="1093"/>
                  </a:lnTo>
                  <a:cubicBezTo>
                    <a:pt x="625" y="1093"/>
                    <a:pt x="499" y="1206"/>
                    <a:pt x="499" y="1355"/>
                  </a:cubicBezTo>
                  <a:lnTo>
                    <a:pt x="499" y="4137"/>
                  </a:lnTo>
                  <a:lnTo>
                    <a:pt x="349" y="4137"/>
                  </a:lnTo>
                  <a:cubicBezTo>
                    <a:pt x="1" y="4150"/>
                    <a:pt x="1" y="4648"/>
                    <a:pt x="349" y="4661"/>
                  </a:cubicBezTo>
                  <a:lnTo>
                    <a:pt x="8068" y="4661"/>
                  </a:lnTo>
                  <a:cubicBezTo>
                    <a:pt x="8204" y="4661"/>
                    <a:pt x="8330" y="4565"/>
                    <a:pt x="8343" y="4442"/>
                  </a:cubicBezTo>
                  <a:cubicBezTo>
                    <a:pt x="8370" y="4276"/>
                    <a:pt x="8247" y="4137"/>
                    <a:pt x="8081" y="4137"/>
                  </a:cubicBezTo>
                  <a:lnTo>
                    <a:pt x="7928" y="4137"/>
                  </a:lnTo>
                  <a:lnTo>
                    <a:pt x="7928" y="2407"/>
                  </a:lnTo>
                  <a:cubicBezTo>
                    <a:pt x="7928" y="2268"/>
                    <a:pt x="7802" y="2145"/>
                    <a:pt x="7653" y="2145"/>
                  </a:cubicBezTo>
                  <a:lnTo>
                    <a:pt x="6076" y="2145"/>
                  </a:lnTo>
                  <a:cubicBezTo>
                    <a:pt x="5923" y="2145"/>
                    <a:pt x="5797" y="2268"/>
                    <a:pt x="5797" y="2407"/>
                  </a:cubicBezTo>
                  <a:lnTo>
                    <a:pt x="5797" y="4137"/>
                  </a:lnTo>
                  <a:lnTo>
                    <a:pt x="5272" y="4137"/>
                  </a:lnTo>
                  <a:lnTo>
                    <a:pt x="5272" y="263"/>
                  </a:lnTo>
                  <a:cubicBezTo>
                    <a:pt x="5272" y="127"/>
                    <a:pt x="5163" y="1"/>
                    <a:pt x="50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8" name="Google Shape;1088;p49"/>
          <p:cNvSpPr/>
          <p:nvPr/>
        </p:nvSpPr>
        <p:spPr>
          <a:xfrm>
            <a:off x="1394588" y="1448838"/>
            <a:ext cx="341625" cy="339050"/>
          </a:xfrm>
          <a:custGeom>
            <a:rect b="b" l="l" r="r" t="t"/>
            <a:pathLst>
              <a:path extrusionOk="0" h="13562" w="13665">
                <a:moveTo>
                  <a:pt x="4579" y="6518"/>
                </a:moveTo>
                <a:lnTo>
                  <a:pt x="4579" y="11650"/>
                </a:lnTo>
                <a:lnTo>
                  <a:pt x="3526" y="11650"/>
                </a:lnTo>
                <a:lnTo>
                  <a:pt x="3526" y="6518"/>
                </a:lnTo>
                <a:close/>
                <a:moveTo>
                  <a:pt x="4316" y="2163"/>
                </a:moveTo>
                <a:cubicBezTo>
                  <a:pt x="5422" y="2631"/>
                  <a:pt x="5561" y="5024"/>
                  <a:pt x="6956" y="5273"/>
                </a:cubicBezTo>
                <a:lnTo>
                  <a:pt x="6956" y="9160"/>
                </a:lnTo>
                <a:lnTo>
                  <a:pt x="6431" y="9160"/>
                </a:lnTo>
                <a:cubicBezTo>
                  <a:pt x="6292" y="9160"/>
                  <a:pt x="6169" y="9286"/>
                  <a:pt x="6169" y="9422"/>
                </a:cubicBezTo>
                <a:lnTo>
                  <a:pt x="6169" y="11650"/>
                </a:lnTo>
                <a:lnTo>
                  <a:pt x="5103" y="11650"/>
                </a:lnTo>
                <a:lnTo>
                  <a:pt x="5103" y="6242"/>
                </a:lnTo>
                <a:cubicBezTo>
                  <a:pt x="5103" y="6103"/>
                  <a:pt x="4994" y="5980"/>
                  <a:pt x="4841" y="5980"/>
                </a:cubicBezTo>
                <a:lnTo>
                  <a:pt x="4316" y="5980"/>
                </a:lnTo>
                <a:lnTo>
                  <a:pt x="4316" y="2163"/>
                </a:lnTo>
                <a:close/>
                <a:moveTo>
                  <a:pt x="7759" y="9685"/>
                </a:moveTo>
                <a:lnTo>
                  <a:pt x="7759" y="11650"/>
                </a:lnTo>
                <a:lnTo>
                  <a:pt x="6693" y="11650"/>
                </a:lnTo>
                <a:lnTo>
                  <a:pt x="6693" y="9685"/>
                </a:lnTo>
                <a:close/>
                <a:moveTo>
                  <a:pt x="10139" y="586"/>
                </a:moveTo>
                <a:lnTo>
                  <a:pt x="10139" y="4390"/>
                </a:lnTo>
                <a:lnTo>
                  <a:pt x="9611" y="4390"/>
                </a:lnTo>
                <a:cubicBezTo>
                  <a:pt x="9462" y="4390"/>
                  <a:pt x="9349" y="4513"/>
                  <a:pt x="9349" y="4665"/>
                </a:cubicBezTo>
                <a:lnTo>
                  <a:pt x="9349" y="11650"/>
                </a:lnTo>
                <a:lnTo>
                  <a:pt x="8283" y="11650"/>
                </a:lnTo>
                <a:lnTo>
                  <a:pt x="8283" y="9422"/>
                </a:lnTo>
                <a:cubicBezTo>
                  <a:pt x="8283" y="9286"/>
                  <a:pt x="8174" y="9160"/>
                  <a:pt x="8021" y="9160"/>
                </a:cubicBezTo>
                <a:lnTo>
                  <a:pt x="7497" y="9160"/>
                </a:lnTo>
                <a:lnTo>
                  <a:pt x="7497" y="5260"/>
                </a:lnTo>
                <a:cubicBezTo>
                  <a:pt x="7829" y="5177"/>
                  <a:pt x="8104" y="4914"/>
                  <a:pt x="8340" y="4456"/>
                </a:cubicBezTo>
                <a:cubicBezTo>
                  <a:pt x="8921" y="3460"/>
                  <a:pt x="9170" y="1014"/>
                  <a:pt x="10139" y="586"/>
                </a:cubicBezTo>
                <a:close/>
                <a:moveTo>
                  <a:pt x="10939" y="4928"/>
                </a:moveTo>
                <a:lnTo>
                  <a:pt x="10939" y="11650"/>
                </a:lnTo>
                <a:lnTo>
                  <a:pt x="9877" y="11650"/>
                </a:lnTo>
                <a:lnTo>
                  <a:pt x="9877" y="4928"/>
                </a:lnTo>
                <a:close/>
                <a:moveTo>
                  <a:pt x="1652" y="0"/>
                </a:moveTo>
                <a:cubicBezTo>
                  <a:pt x="1508" y="0"/>
                  <a:pt x="1395" y="118"/>
                  <a:pt x="1395" y="267"/>
                </a:cubicBezTo>
                <a:lnTo>
                  <a:pt x="1395" y="1220"/>
                </a:lnTo>
                <a:lnTo>
                  <a:pt x="303" y="1220"/>
                </a:lnTo>
                <a:cubicBezTo>
                  <a:pt x="167" y="1220"/>
                  <a:pt x="41" y="1303"/>
                  <a:pt x="28" y="1442"/>
                </a:cubicBezTo>
                <a:cubicBezTo>
                  <a:pt x="1" y="1608"/>
                  <a:pt x="124" y="1748"/>
                  <a:pt x="290" y="1748"/>
                </a:cubicBezTo>
                <a:lnTo>
                  <a:pt x="1395" y="1748"/>
                </a:lnTo>
                <a:lnTo>
                  <a:pt x="1395" y="2813"/>
                </a:lnTo>
                <a:lnTo>
                  <a:pt x="927" y="2813"/>
                </a:lnTo>
                <a:cubicBezTo>
                  <a:pt x="788" y="2813"/>
                  <a:pt x="665" y="2896"/>
                  <a:pt x="648" y="3032"/>
                </a:cubicBezTo>
                <a:cubicBezTo>
                  <a:pt x="622" y="3198"/>
                  <a:pt x="748" y="3338"/>
                  <a:pt x="914" y="3338"/>
                </a:cubicBezTo>
                <a:lnTo>
                  <a:pt x="1395" y="3338"/>
                </a:lnTo>
                <a:lnTo>
                  <a:pt x="1395" y="4390"/>
                </a:lnTo>
                <a:lnTo>
                  <a:pt x="927" y="4390"/>
                </a:lnTo>
                <a:cubicBezTo>
                  <a:pt x="788" y="4390"/>
                  <a:pt x="665" y="4486"/>
                  <a:pt x="648" y="4622"/>
                </a:cubicBezTo>
                <a:cubicBezTo>
                  <a:pt x="622" y="4788"/>
                  <a:pt x="748" y="4928"/>
                  <a:pt x="914" y="4928"/>
                </a:cubicBezTo>
                <a:lnTo>
                  <a:pt x="1395" y="4928"/>
                </a:lnTo>
                <a:lnTo>
                  <a:pt x="1395" y="5980"/>
                </a:lnTo>
                <a:lnTo>
                  <a:pt x="303" y="5980"/>
                </a:lnTo>
                <a:cubicBezTo>
                  <a:pt x="167" y="5980"/>
                  <a:pt x="41" y="6076"/>
                  <a:pt x="28" y="6216"/>
                </a:cubicBezTo>
                <a:cubicBezTo>
                  <a:pt x="1" y="6365"/>
                  <a:pt x="124" y="6518"/>
                  <a:pt x="290" y="6518"/>
                </a:cubicBezTo>
                <a:lnTo>
                  <a:pt x="1395" y="6518"/>
                </a:lnTo>
                <a:lnTo>
                  <a:pt x="1395" y="7570"/>
                </a:lnTo>
                <a:lnTo>
                  <a:pt x="927" y="7570"/>
                </a:lnTo>
                <a:cubicBezTo>
                  <a:pt x="788" y="7570"/>
                  <a:pt x="665" y="7666"/>
                  <a:pt x="648" y="7806"/>
                </a:cubicBezTo>
                <a:cubicBezTo>
                  <a:pt x="622" y="7959"/>
                  <a:pt x="748" y="8108"/>
                  <a:pt x="914" y="8108"/>
                </a:cubicBezTo>
                <a:lnTo>
                  <a:pt x="1395" y="8108"/>
                </a:lnTo>
                <a:lnTo>
                  <a:pt x="1395" y="9160"/>
                </a:lnTo>
                <a:lnTo>
                  <a:pt x="927" y="9160"/>
                </a:lnTo>
                <a:cubicBezTo>
                  <a:pt x="788" y="9160"/>
                  <a:pt x="665" y="9256"/>
                  <a:pt x="648" y="9383"/>
                </a:cubicBezTo>
                <a:cubicBezTo>
                  <a:pt x="622" y="9549"/>
                  <a:pt x="748" y="9685"/>
                  <a:pt x="914" y="9685"/>
                </a:cubicBezTo>
                <a:lnTo>
                  <a:pt x="1395" y="9685"/>
                </a:lnTo>
                <a:lnTo>
                  <a:pt x="1395" y="10750"/>
                </a:lnTo>
                <a:lnTo>
                  <a:pt x="303" y="10750"/>
                </a:lnTo>
                <a:cubicBezTo>
                  <a:pt x="167" y="10750"/>
                  <a:pt x="41" y="10847"/>
                  <a:pt x="28" y="10973"/>
                </a:cubicBezTo>
                <a:cubicBezTo>
                  <a:pt x="1" y="11139"/>
                  <a:pt x="124" y="11278"/>
                  <a:pt x="290" y="11278"/>
                </a:cubicBezTo>
                <a:lnTo>
                  <a:pt x="1395" y="11278"/>
                </a:lnTo>
                <a:lnTo>
                  <a:pt x="1395" y="11912"/>
                </a:lnTo>
                <a:cubicBezTo>
                  <a:pt x="1395" y="12065"/>
                  <a:pt x="1521" y="12174"/>
                  <a:pt x="1661" y="12174"/>
                </a:cubicBezTo>
                <a:lnTo>
                  <a:pt x="2989" y="12174"/>
                </a:lnTo>
                <a:lnTo>
                  <a:pt x="2989" y="13283"/>
                </a:lnTo>
                <a:cubicBezTo>
                  <a:pt x="2989" y="13419"/>
                  <a:pt x="3085" y="13532"/>
                  <a:pt x="3221" y="13559"/>
                </a:cubicBezTo>
                <a:cubicBezTo>
                  <a:pt x="3234" y="13561"/>
                  <a:pt x="3247" y="13562"/>
                  <a:pt x="3260" y="13562"/>
                </a:cubicBezTo>
                <a:cubicBezTo>
                  <a:pt x="3399" y="13562"/>
                  <a:pt x="3526" y="13436"/>
                  <a:pt x="3526" y="13296"/>
                </a:cubicBezTo>
                <a:lnTo>
                  <a:pt x="3526" y="12174"/>
                </a:lnTo>
                <a:lnTo>
                  <a:pt x="4579" y="12174"/>
                </a:lnTo>
                <a:lnTo>
                  <a:pt x="4579" y="12659"/>
                </a:lnTo>
                <a:cubicBezTo>
                  <a:pt x="4579" y="12798"/>
                  <a:pt x="4675" y="12908"/>
                  <a:pt x="4798" y="12938"/>
                </a:cubicBezTo>
                <a:cubicBezTo>
                  <a:pt x="4812" y="12940"/>
                  <a:pt x="4825" y="12941"/>
                  <a:pt x="4839" y="12941"/>
                </a:cubicBezTo>
                <a:cubicBezTo>
                  <a:pt x="4986" y="12941"/>
                  <a:pt x="5103" y="12812"/>
                  <a:pt x="5103" y="12672"/>
                </a:cubicBezTo>
                <a:lnTo>
                  <a:pt x="5103" y="12174"/>
                </a:lnTo>
                <a:lnTo>
                  <a:pt x="6169" y="12174"/>
                </a:lnTo>
                <a:lnTo>
                  <a:pt x="6169" y="12659"/>
                </a:lnTo>
                <a:cubicBezTo>
                  <a:pt x="6169" y="12798"/>
                  <a:pt x="6265" y="12908"/>
                  <a:pt x="6391" y="12938"/>
                </a:cubicBezTo>
                <a:cubicBezTo>
                  <a:pt x="6405" y="12940"/>
                  <a:pt x="6419" y="12941"/>
                  <a:pt x="6432" y="12941"/>
                </a:cubicBezTo>
                <a:cubicBezTo>
                  <a:pt x="6579" y="12941"/>
                  <a:pt x="6693" y="12812"/>
                  <a:pt x="6693" y="12672"/>
                </a:cubicBezTo>
                <a:lnTo>
                  <a:pt x="6693" y="12174"/>
                </a:lnTo>
                <a:lnTo>
                  <a:pt x="7759" y="12174"/>
                </a:lnTo>
                <a:lnTo>
                  <a:pt x="7759" y="13283"/>
                </a:lnTo>
                <a:cubicBezTo>
                  <a:pt x="7759" y="13419"/>
                  <a:pt x="7855" y="13532"/>
                  <a:pt x="7981" y="13559"/>
                </a:cubicBezTo>
                <a:cubicBezTo>
                  <a:pt x="7995" y="13561"/>
                  <a:pt x="8009" y="13562"/>
                  <a:pt x="8023" y="13562"/>
                </a:cubicBezTo>
                <a:cubicBezTo>
                  <a:pt x="8169" y="13562"/>
                  <a:pt x="8283" y="13436"/>
                  <a:pt x="8283" y="13296"/>
                </a:cubicBezTo>
                <a:lnTo>
                  <a:pt x="8283" y="12174"/>
                </a:lnTo>
                <a:lnTo>
                  <a:pt x="9349" y="12174"/>
                </a:lnTo>
                <a:lnTo>
                  <a:pt x="9349" y="12659"/>
                </a:lnTo>
                <a:cubicBezTo>
                  <a:pt x="9349" y="12798"/>
                  <a:pt x="9445" y="12908"/>
                  <a:pt x="9571" y="12938"/>
                </a:cubicBezTo>
                <a:cubicBezTo>
                  <a:pt x="9585" y="12940"/>
                  <a:pt x="9599" y="12941"/>
                  <a:pt x="9612" y="12941"/>
                </a:cubicBezTo>
                <a:cubicBezTo>
                  <a:pt x="9760" y="12941"/>
                  <a:pt x="9877" y="12812"/>
                  <a:pt x="9877" y="12672"/>
                </a:cubicBezTo>
                <a:lnTo>
                  <a:pt x="9877" y="12174"/>
                </a:lnTo>
                <a:lnTo>
                  <a:pt x="10939" y="12174"/>
                </a:lnTo>
                <a:lnTo>
                  <a:pt x="10939" y="12659"/>
                </a:lnTo>
                <a:cubicBezTo>
                  <a:pt x="10939" y="12798"/>
                  <a:pt x="11039" y="12908"/>
                  <a:pt x="11161" y="12938"/>
                </a:cubicBezTo>
                <a:cubicBezTo>
                  <a:pt x="11175" y="12940"/>
                  <a:pt x="11189" y="12941"/>
                  <a:pt x="11202" y="12941"/>
                </a:cubicBezTo>
                <a:cubicBezTo>
                  <a:pt x="11350" y="12941"/>
                  <a:pt x="11467" y="12812"/>
                  <a:pt x="11467" y="12672"/>
                </a:cubicBezTo>
                <a:lnTo>
                  <a:pt x="11467" y="12174"/>
                </a:lnTo>
                <a:lnTo>
                  <a:pt x="12532" y="12174"/>
                </a:lnTo>
                <a:lnTo>
                  <a:pt x="12532" y="13283"/>
                </a:lnTo>
                <a:cubicBezTo>
                  <a:pt x="12532" y="13419"/>
                  <a:pt x="12615" y="13532"/>
                  <a:pt x="12752" y="13559"/>
                </a:cubicBezTo>
                <a:cubicBezTo>
                  <a:pt x="12766" y="13561"/>
                  <a:pt x="12780" y="13562"/>
                  <a:pt x="12793" y="13562"/>
                </a:cubicBezTo>
                <a:cubicBezTo>
                  <a:pt x="12940" y="13562"/>
                  <a:pt x="13057" y="13436"/>
                  <a:pt x="13057" y="13296"/>
                </a:cubicBezTo>
                <a:lnTo>
                  <a:pt x="13057" y="12174"/>
                </a:lnTo>
                <a:lnTo>
                  <a:pt x="13319" y="12174"/>
                </a:lnTo>
                <a:cubicBezTo>
                  <a:pt x="13664" y="12174"/>
                  <a:pt x="13664" y="11663"/>
                  <a:pt x="13319" y="11650"/>
                </a:cubicBezTo>
                <a:lnTo>
                  <a:pt x="11467" y="11650"/>
                </a:lnTo>
                <a:lnTo>
                  <a:pt x="11467" y="4665"/>
                </a:lnTo>
                <a:cubicBezTo>
                  <a:pt x="11467" y="4513"/>
                  <a:pt x="11341" y="4390"/>
                  <a:pt x="11205" y="4390"/>
                </a:cubicBezTo>
                <a:lnTo>
                  <a:pt x="10677" y="4390"/>
                </a:lnTo>
                <a:lnTo>
                  <a:pt x="10677" y="529"/>
                </a:lnTo>
                <a:lnTo>
                  <a:pt x="11205" y="529"/>
                </a:lnTo>
                <a:cubicBezTo>
                  <a:pt x="11550" y="516"/>
                  <a:pt x="11550" y="18"/>
                  <a:pt x="11205" y="5"/>
                </a:cubicBezTo>
                <a:lnTo>
                  <a:pt x="10401" y="5"/>
                </a:lnTo>
                <a:cubicBezTo>
                  <a:pt x="10395" y="5"/>
                  <a:pt x="10388" y="5"/>
                  <a:pt x="10381" y="5"/>
                </a:cubicBezTo>
                <a:cubicBezTo>
                  <a:pt x="8328" y="5"/>
                  <a:pt x="8584" y="4596"/>
                  <a:pt x="7234" y="4762"/>
                </a:cubicBezTo>
                <a:cubicBezTo>
                  <a:pt x="5830" y="4692"/>
                  <a:pt x="5824" y="1581"/>
                  <a:pt x="4076" y="1581"/>
                </a:cubicBezTo>
                <a:cubicBezTo>
                  <a:pt x="4068" y="1581"/>
                  <a:pt x="4059" y="1581"/>
                  <a:pt x="4051" y="1582"/>
                </a:cubicBezTo>
                <a:lnTo>
                  <a:pt x="3251" y="1582"/>
                </a:lnTo>
                <a:cubicBezTo>
                  <a:pt x="2906" y="1595"/>
                  <a:pt x="2906" y="2106"/>
                  <a:pt x="3251" y="2119"/>
                </a:cubicBezTo>
                <a:lnTo>
                  <a:pt x="3789" y="2119"/>
                </a:lnTo>
                <a:lnTo>
                  <a:pt x="3789" y="5980"/>
                </a:lnTo>
                <a:lnTo>
                  <a:pt x="3251" y="5980"/>
                </a:lnTo>
                <a:cubicBezTo>
                  <a:pt x="3111" y="5980"/>
                  <a:pt x="2989" y="6103"/>
                  <a:pt x="2989" y="6242"/>
                </a:cubicBezTo>
                <a:lnTo>
                  <a:pt x="2989" y="11650"/>
                </a:lnTo>
                <a:lnTo>
                  <a:pt x="1936" y="11650"/>
                </a:lnTo>
                <a:lnTo>
                  <a:pt x="1936" y="267"/>
                </a:lnTo>
                <a:cubicBezTo>
                  <a:pt x="1936" y="141"/>
                  <a:pt x="1840" y="18"/>
                  <a:pt x="1701" y="5"/>
                </a:cubicBezTo>
                <a:cubicBezTo>
                  <a:pt x="1684" y="2"/>
                  <a:pt x="1668" y="0"/>
                  <a:pt x="165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9" name="Google Shape;1089;p49"/>
          <p:cNvGrpSpPr/>
          <p:nvPr/>
        </p:nvGrpSpPr>
        <p:grpSpPr>
          <a:xfrm>
            <a:off x="5409118" y="1466025"/>
            <a:ext cx="339200" cy="304675"/>
            <a:chOff x="5553875" y="2135725"/>
            <a:chExt cx="339200" cy="304675"/>
          </a:xfrm>
        </p:grpSpPr>
        <p:sp>
          <p:nvSpPr>
            <p:cNvPr id="1090" name="Google Shape;1090;p49"/>
            <p:cNvSpPr/>
            <p:nvPr/>
          </p:nvSpPr>
          <p:spPr>
            <a:xfrm>
              <a:off x="5736025" y="2135725"/>
              <a:ext cx="157050" cy="139675"/>
            </a:xfrm>
            <a:custGeom>
              <a:rect b="b" l="l" r="r" t="t"/>
              <a:pathLst>
                <a:path extrusionOk="0" h="5587" w="6282">
                  <a:moveTo>
                    <a:pt x="5744" y="525"/>
                  </a:moveTo>
                  <a:lnTo>
                    <a:pt x="5744" y="1052"/>
                  </a:lnTo>
                  <a:lnTo>
                    <a:pt x="4167" y="1052"/>
                  </a:lnTo>
                  <a:lnTo>
                    <a:pt x="4167" y="525"/>
                  </a:lnTo>
                  <a:close/>
                  <a:moveTo>
                    <a:pt x="529" y="2131"/>
                  </a:moveTo>
                  <a:cubicBezTo>
                    <a:pt x="2092" y="2254"/>
                    <a:pt x="3337" y="3499"/>
                    <a:pt x="3460" y="5049"/>
                  </a:cubicBezTo>
                  <a:lnTo>
                    <a:pt x="529" y="5049"/>
                  </a:lnTo>
                  <a:lnTo>
                    <a:pt x="529" y="2131"/>
                  </a:lnTo>
                  <a:close/>
                  <a:moveTo>
                    <a:pt x="3888" y="0"/>
                  </a:moveTo>
                  <a:cubicBezTo>
                    <a:pt x="3752" y="0"/>
                    <a:pt x="3626" y="110"/>
                    <a:pt x="3626" y="262"/>
                  </a:cubicBezTo>
                  <a:lnTo>
                    <a:pt x="3626" y="525"/>
                  </a:lnTo>
                  <a:lnTo>
                    <a:pt x="2673" y="525"/>
                  </a:lnTo>
                  <a:cubicBezTo>
                    <a:pt x="2604" y="525"/>
                    <a:pt x="2534" y="555"/>
                    <a:pt x="2477" y="608"/>
                  </a:cubicBezTo>
                  <a:lnTo>
                    <a:pt x="1345" y="1743"/>
                  </a:lnTo>
                  <a:cubicBezTo>
                    <a:pt x="997" y="1647"/>
                    <a:pt x="638" y="1590"/>
                    <a:pt x="267" y="1590"/>
                  </a:cubicBezTo>
                  <a:cubicBezTo>
                    <a:pt x="127" y="1590"/>
                    <a:pt x="1" y="1703"/>
                    <a:pt x="1" y="1852"/>
                  </a:cubicBezTo>
                  <a:lnTo>
                    <a:pt x="1" y="5325"/>
                  </a:lnTo>
                  <a:cubicBezTo>
                    <a:pt x="1" y="5464"/>
                    <a:pt x="114" y="5587"/>
                    <a:pt x="267" y="5587"/>
                  </a:cubicBezTo>
                  <a:lnTo>
                    <a:pt x="3736" y="5587"/>
                  </a:lnTo>
                  <a:cubicBezTo>
                    <a:pt x="3888" y="5587"/>
                    <a:pt x="4001" y="5464"/>
                    <a:pt x="4001" y="5311"/>
                  </a:cubicBezTo>
                  <a:cubicBezTo>
                    <a:pt x="4001" y="3831"/>
                    <a:pt x="3128" y="2560"/>
                    <a:pt x="1883" y="1952"/>
                  </a:cubicBezTo>
                  <a:lnTo>
                    <a:pt x="2783" y="1052"/>
                  </a:lnTo>
                  <a:lnTo>
                    <a:pt x="3626" y="1052"/>
                  </a:lnTo>
                  <a:lnTo>
                    <a:pt x="3626" y="1315"/>
                  </a:lnTo>
                  <a:cubicBezTo>
                    <a:pt x="3626" y="1467"/>
                    <a:pt x="3752" y="1590"/>
                    <a:pt x="3888" y="1590"/>
                  </a:cubicBezTo>
                  <a:lnTo>
                    <a:pt x="6019" y="1590"/>
                  </a:lnTo>
                  <a:cubicBezTo>
                    <a:pt x="6159" y="1590"/>
                    <a:pt x="6282" y="1467"/>
                    <a:pt x="6282" y="1315"/>
                  </a:cubicBezTo>
                  <a:lnTo>
                    <a:pt x="6282" y="262"/>
                  </a:lnTo>
                  <a:cubicBezTo>
                    <a:pt x="6282" y="110"/>
                    <a:pt x="6159" y="0"/>
                    <a:pt x="6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49"/>
            <p:cNvSpPr/>
            <p:nvPr/>
          </p:nvSpPr>
          <p:spPr>
            <a:xfrm>
              <a:off x="5553875" y="2172075"/>
              <a:ext cx="339200" cy="268325"/>
            </a:xfrm>
            <a:custGeom>
              <a:rect b="b" l="l" r="r" t="t"/>
              <a:pathLst>
                <a:path extrusionOk="0" h="10733" w="13568">
                  <a:moveTo>
                    <a:pt x="2115" y="525"/>
                  </a:moveTo>
                  <a:lnTo>
                    <a:pt x="2115" y="1062"/>
                  </a:lnTo>
                  <a:lnTo>
                    <a:pt x="538" y="1062"/>
                  </a:lnTo>
                  <a:lnTo>
                    <a:pt x="538" y="525"/>
                  </a:lnTo>
                  <a:close/>
                  <a:moveTo>
                    <a:pt x="5753" y="2211"/>
                  </a:moveTo>
                  <a:lnTo>
                    <a:pt x="5753" y="5242"/>
                  </a:lnTo>
                  <a:lnTo>
                    <a:pt x="3124" y="6762"/>
                  </a:lnTo>
                  <a:cubicBezTo>
                    <a:pt x="2142" y="4797"/>
                    <a:pt x="3569" y="2350"/>
                    <a:pt x="5753" y="2211"/>
                  </a:cubicBezTo>
                  <a:close/>
                  <a:moveTo>
                    <a:pt x="9196" y="5670"/>
                  </a:moveTo>
                  <a:cubicBezTo>
                    <a:pt x="9129" y="6653"/>
                    <a:pt x="8602" y="7496"/>
                    <a:pt x="7841" y="8033"/>
                  </a:cubicBezTo>
                  <a:lnTo>
                    <a:pt x="6474" y="5670"/>
                  </a:lnTo>
                  <a:close/>
                  <a:moveTo>
                    <a:pt x="5919" y="5766"/>
                  </a:moveTo>
                  <a:lnTo>
                    <a:pt x="7370" y="8299"/>
                  </a:lnTo>
                  <a:cubicBezTo>
                    <a:pt x="6960" y="8504"/>
                    <a:pt x="6508" y="8600"/>
                    <a:pt x="6053" y="8600"/>
                  </a:cubicBezTo>
                  <a:cubicBezTo>
                    <a:pt x="5004" y="8600"/>
                    <a:pt x="3943" y="8089"/>
                    <a:pt x="3373" y="7220"/>
                  </a:cubicBezTo>
                  <a:lnTo>
                    <a:pt x="5919" y="5766"/>
                  </a:lnTo>
                  <a:close/>
                  <a:moveTo>
                    <a:pt x="2115" y="9667"/>
                  </a:moveTo>
                  <a:lnTo>
                    <a:pt x="2115" y="10191"/>
                  </a:lnTo>
                  <a:lnTo>
                    <a:pt x="538" y="10191"/>
                  </a:lnTo>
                  <a:lnTo>
                    <a:pt x="538" y="9667"/>
                  </a:lnTo>
                  <a:close/>
                  <a:moveTo>
                    <a:pt x="13030" y="9667"/>
                  </a:moveTo>
                  <a:lnTo>
                    <a:pt x="13030" y="10191"/>
                  </a:lnTo>
                  <a:lnTo>
                    <a:pt x="11453" y="10191"/>
                  </a:lnTo>
                  <a:lnTo>
                    <a:pt x="11453" y="9667"/>
                  </a:lnTo>
                  <a:close/>
                  <a:moveTo>
                    <a:pt x="263" y="0"/>
                  </a:moveTo>
                  <a:cubicBezTo>
                    <a:pt x="123" y="0"/>
                    <a:pt x="0" y="123"/>
                    <a:pt x="0" y="262"/>
                  </a:cubicBezTo>
                  <a:lnTo>
                    <a:pt x="0" y="1328"/>
                  </a:lnTo>
                  <a:cubicBezTo>
                    <a:pt x="0" y="1464"/>
                    <a:pt x="123" y="1590"/>
                    <a:pt x="263" y="1590"/>
                  </a:cubicBezTo>
                  <a:lnTo>
                    <a:pt x="2391" y="1590"/>
                  </a:lnTo>
                  <a:cubicBezTo>
                    <a:pt x="2530" y="1590"/>
                    <a:pt x="2656" y="1464"/>
                    <a:pt x="2656" y="1328"/>
                  </a:cubicBezTo>
                  <a:lnTo>
                    <a:pt x="2656" y="1062"/>
                  </a:lnTo>
                  <a:lnTo>
                    <a:pt x="3499" y="1062"/>
                  </a:lnTo>
                  <a:lnTo>
                    <a:pt x="4452" y="2005"/>
                  </a:lnTo>
                  <a:cubicBezTo>
                    <a:pt x="1604" y="3303"/>
                    <a:pt x="1561" y="7426"/>
                    <a:pt x="4399" y="8767"/>
                  </a:cubicBezTo>
                  <a:lnTo>
                    <a:pt x="3499" y="9667"/>
                  </a:lnTo>
                  <a:lnTo>
                    <a:pt x="2656" y="9667"/>
                  </a:lnTo>
                  <a:lnTo>
                    <a:pt x="2656" y="9404"/>
                  </a:lnTo>
                  <a:cubicBezTo>
                    <a:pt x="2656" y="9252"/>
                    <a:pt x="2530" y="9142"/>
                    <a:pt x="2391" y="9142"/>
                  </a:cubicBezTo>
                  <a:lnTo>
                    <a:pt x="263" y="9142"/>
                  </a:lnTo>
                  <a:cubicBezTo>
                    <a:pt x="123" y="9142"/>
                    <a:pt x="0" y="9252"/>
                    <a:pt x="0" y="9404"/>
                  </a:cubicBezTo>
                  <a:lnTo>
                    <a:pt x="0" y="10457"/>
                  </a:lnTo>
                  <a:cubicBezTo>
                    <a:pt x="0" y="10606"/>
                    <a:pt x="123" y="10732"/>
                    <a:pt x="263" y="10732"/>
                  </a:cubicBezTo>
                  <a:lnTo>
                    <a:pt x="2391" y="10732"/>
                  </a:lnTo>
                  <a:cubicBezTo>
                    <a:pt x="2530" y="10732"/>
                    <a:pt x="2656" y="10606"/>
                    <a:pt x="2656" y="10457"/>
                  </a:cubicBezTo>
                  <a:lnTo>
                    <a:pt x="2656" y="10191"/>
                  </a:lnTo>
                  <a:lnTo>
                    <a:pt x="3609" y="10191"/>
                  </a:lnTo>
                  <a:cubicBezTo>
                    <a:pt x="3679" y="10191"/>
                    <a:pt x="3748" y="10165"/>
                    <a:pt x="3801" y="10125"/>
                  </a:cubicBezTo>
                  <a:lnTo>
                    <a:pt x="4937" y="8976"/>
                  </a:lnTo>
                  <a:cubicBezTo>
                    <a:pt x="5272" y="9082"/>
                    <a:pt x="5630" y="9133"/>
                    <a:pt x="5990" y="9133"/>
                  </a:cubicBezTo>
                  <a:cubicBezTo>
                    <a:pt x="6759" y="9133"/>
                    <a:pt x="7539" y="8901"/>
                    <a:pt x="8133" y="8478"/>
                  </a:cubicBezTo>
                  <a:lnTo>
                    <a:pt x="9763" y="10125"/>
                  </a:lnTo>
                  <a:cubicBezTo>
                    <a:pt x="9820" y="10165"/>
                    <a:pt x="9890" y="10191"/>
                    <a:pt x="9959" y="10191"/>
                  </a:cubicBezTo>
                  <a:lnTo>
                    <a:pt x="10912" y="10191"/>
                  </a:lnTo>
                  <a:lnTo>
                    <a:pt x="10912" y="10457"/>
                  </a:lnTo>
                  <a:cubicBezTo>
                    <a:pt x="10912" y="10606"/>
                    <a:pt x="11038" y="10732"/>
                    <a:pt x="11174" y="10732"/>
                  </a:cubicBezTo>
                  <a:lnTo>
                    <a:pt x="13305" y="10732"/>
                  </a:lnTo>
                  <a:cubicBezTo>
                    <a:pt x="13445" y="10732"/>
                    <a:pt x="13568" y="10606"/>
                    <a:pt x="13568" y="10457"/>
                  </a:cubicBezTo>
                  <a:lnTo>
                    <a:pt x="13568" y="9404"/>
                  </a:lnTo>
                  <a:cubicBezTo>
                    <a:pt x="13568" y="9252"/>
                    <a:pt x="13445" y="9142"/>
                    <a:pt x="13305" y="9142"/>
                  </a:cubicBezTo>
                  <a:lnTo>
                    <a:pt x="11174" y="9142"/>
                  </a:lnTo>
                  <a:cubicBezTo>
                    <a:pt x="11038" y="9142"/>
                    <a:pt x="10912" y="9252"/>
                    <a:pt x="10912" y="9404"/>
                  </a:cubicBezTo>
                  <a:lnTo>
                    <a:pt x="10912" y="9667"/>
                  </a:lnTo>
                  <a:lnTo>
                    <a:pt x="10069" y="9667"/>
                  </a:lnTo>
                  <a:lnTo>
                    <a:pt x="8548" y="8146"/>
                  </a:lnTo>
                  <a:cubicBezTo>
                    <a:pt x="9279" y="7469"/>
                    <a:pt x="9750" y="6487"/>
                    <a:pt x="9750" y="5408"/>
                  </a:cubicBezTo>
                  <a:cubicBezTo>
                    <a:pt x="9750" y="5255"/>
                    <a:pt x="9627" y="5129"/>
                    <a:pt x="9475" y="5129"/>
                  </a:cubicBezTo>
                  <a:lnTo>
                    <a:pt x="6278" y="5129"/>
                  </a:lnTo>
                  <a:lnTo>
                    <a:pt x="6278" y="1935"/>
                  </a:lnTo>
                  <a:cubicBezTo>
                    <a:pt x="6278" y="1783"/>
                    <a:pt x="6155" y="1660"/>
                    <a:pt x="6016" y="1660"/>
                  </a:cubicBezTo>
                  <a:cubicBezTo>
                    <a:pt x="5657" y="1660"/>
                    <a:pt x="5325" y="1713"/>
                    <a:pt x="4993" y="1809"/>
                  </a:cubicBezTo>
                  <a:lnTo>
                    <a:pt x="3801" y="608"/>
                  </a:lnTo>
                  <a:cubicBezTo>
                    <a:pt x="3748" y="551"/>
                    <a:pt x="3679" y="525"/>
                    <a:pt x="3609" y="525"/>
                  </a:cubicBezTo>
                  <a:lnTo>
                    <a:pt x="2656" y="525"/>
                  </a:lnTo>
                  <a:lnTo>
                    <a:pt x="2656" y="262"/>
                  </a:lnTo>
                  <a:cubicBezTo>
                    <a:pt x="2656" y="123"/>
                    <a:pt x="2530" y="0"/>
                    <a:pt x="2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2" name="Google Shape;1092;p49"/>
          <p:cNvGrpSpPr/>
          <p:nvPr/>
        </p:nvGrpSpPr>
        <p:grpSpPr>
          <a:xfrm>
            <a:off x="3401221" y="1448825"/>
            <a:ext cx="341675" cy="339075"/>
            <a:chOff x="4026125" y="2118350"/>
            <a:chExt cx="341675" cy="339075"/>
          </a:xfrm>
        </p:grpSpPr>
        <p:sp>
          <p:nvSpPr>
            <p:cNvPr id="1093" name="Google Shape;1093;p49"/>
            <p:cNvSpPr/>
            <p:nvPr/>
          </p:nvSpPr>
          <p:spPr>
            <a:xfrm>
              <a:off x="4026125" y="2118350"/>
              <a:ext cx="341675" cy="339075"/>
            </a:xfrm>
            <a:custGeom>
              <a:rect b="b" l="l" r="r" t="t"/>
              <a:pathLst>
                <a:path extrusionOk="0" h="13563" w="13667">
                  <a:moveTo>
                    <a:pt x="1655" y="0"/>
                  </a:moveTo>
                  <a:cubicBezTo>
                    <a:pt x="1511" y="0"/>
                    <a:pt x="1398" y="117"/>
                    <a:pt x="1398" y="267"/>
                  </a:cubicBezTo>
                  <a:lnTo>
                    <a:pt x="1398" y="1220"/>
                  </a:lnTo>
                  <a:lnTo>
                    <a:pt x="292" y="1220"/>
                  </a:lnTo>
                  <a:cubicBezTo>
                    <a:pt x="166" y="1220"/>
                    <a:pt x="43" y="1319"/>
                    <a:pt x="30" y="1442"/>
                  </a:cubicBezTo>
                  <a:cubicBezTo>
                    <a:pt x="0" y="1608"/>
                    <a:pt x="126" y="1747"/>
                    <a:pt x="292" y="1747"/>
                  </a:cubicBezTo>
                  <a:lnTo>
                    <a:pt x="1398" y="1747"/>
                  </a:lnTo>
                  <a:lnTo>
                    <a:pt x="1398" y="2813"/>
                  </a:lnTo>
                  <a:lnTo>
                    <a:pt x="913" y="2813"/>
                  </a:lnTo>
                  <a:cubicBezTo>
                    <a:pt x="790" y="2813"/>
                    <a:pt x="664" y="2909"/>
                    <a:pt x="651" y="3032"/>
                  </a:cubicBezTo>
                  <a:cubicBezTo>
                    <a:pt x="624" y="3198"/>
                    <a:pt x="747" y="3338"/>
                    <a:pt x="913" y="3338"/>
                  </a:cubicBezTo>
                  <a:lnTo>
                    <a:pt x="1398" y="3338"/>
                  </a:lnTo>
                  <a:lnTo>
                    <a:pt x="1398" y="4403"/>
                  </a:lnTo>
                  <a:lnTo>
                    <a:pt x="913" y="4403"/>
                  </a:lnTo>
                  <a:cubicBezTo>
                    <a:pt x="790" y="4403"/>
                    <a:pt x="664" y="4499"/>
                    <a:pt x="651" y="4622"/>
                  </a:cubicBezTo>
                  <a:cubicBezTo>
                    <a:pt x="624" y="4788"/>
                    <a:pt x="747" y="4928"/>
                    <a:pt x="913" y="4928"/>
                  </a:cubicBezTo>
                  <a:lnTo>
                    <a:pt x="1398" y="4928"/>
                  </a:lnTo>
                  <a:lnTo>
                    <a:pt x="1398" y="5993"/>
                  </a:lnTo>
                  <a:lnTo>
                    <a:pt x="292" y="5993"/>
                  </a:lnTo>
                  <a:cubicBezTo>
                    <a:pt x="166" y="5993"/>
                    <a:pt x="43" y="6076"/>
                    <a:pt x="30" y="6216"/>
                  </a:cubicBezTo>
                  <a:cubicBezTo>
                    <a:pt x="0" y="6382"/>
                    <a:pt x="126" y="6518"/>
                    <a:pt x="292" y="6518"/>
                  </a:cubicBezTo>
                  <a:lnTo>
                    <a:pt x="1398" y="6518"/>
                  </a:lnTo>
                  <a:lnTo>
                    <a:pt x="1398" y="7583"/>
                  </a:lnTo>
                  <a:lnTo>
                    <a:pt x="913" y="7583"/>
                  </a:lnTo>
                  <a:cubicBezTo>
                    <a:pt x="790" y="7583"/>
                    <a:pt x="664" y="7666"/>
                    <a:pt x="651" y="7806"/>
                  </a:cubicBezTo>
                  <a:cubicBezTo>
                    <a:pt x="624" y="7972"/>
                    <a:pt x="747" y="8108"/>
                    <a:pt x="913" y="8108"/>
                  </a:cubicBezTo>
                  <a:lnTo>
                    <a:pt x="1398" y="8108"/>
                  </a:lnTo>
                  <a:lnTo>
                    <a:pt x="1398" y="9160"/>
                  </a:lnTo>
                  <a:lnTo>
                    <a:pt x="913" y="9160"/>
                  </a:lnTo>
                  <a:cubicBezTo>
                    <a:pt x="790" y="9160"/>
                    <a:pt x="664" y="9256"/>
                    <a:pt x="651" y="9396"/>
                  </a:cubicBezTo>
                  <a:cubicBezTo>
                    <a:pt x="624" y="9562"/>
                    <a:pt x="747" y="9701"/>
                    <a:pt x="913" y="9701"/>
                  </a:cubicBezTo>
                  <a:lnTo>
                    <a:pt x="1398" y="9701"/>
                  </a:lnTo>
                  <a:lnTo>
                    <a:pt x="1398" y="10750"/>
                  </a:lnTo>
                  <a:lnTo>
                    <a:pt x="292" y="10750"/>
                  </a:lnTo>
                  <a:cubicBezTo>
                    <a:pt x="166" y="10750"/>
                    <a:pt x="43" y="10846"/>
                    <a:pt x="30" y="10986"/>
                  </a:cubicBezTo>
                  <a:cubicBezTo>
                    <a:pt x="0" y="11139"/>
                    <a:pt x="126" y="11291"/>
                    <a:pt x="292" y="11291"/>
                  </a:cubicBezTo>
                  <a:lnTo>
                    <a:pt x="1398" y="11291"/>
                  </a:lnTo>
                  <a:lnTo>
                    <a:pt x="1398" y="11925"/>
                  </a:lnTo>
                  <a:cubicBezTo>
                    <a:pt x="1398" y="12065"/>
                    <a:pt x="1524" y="12191"/>
                    <a:pt x="1660" y="12191"/>
                  </a:cubicBezTo>
                  <a:lnTo>
                    <a:pt x="2988" y="12191"/>
                  </a:lnTo>
                  <a:lnTo>
                    <a:pt x="2988" y="13296"/>
                  </a:lnTo>
                  <a:cubicBezTo>
                    <a:pt x="2988" y="13419"/>
                    <a:pt x="3084" y="13545"/>
                    <a:pt x="3210" y="13559"/>
                  </a:cubicBezTo>
                  <a:cubicBezTo>
                    <a:pt x="3226" y="13561"/>
                    <a:pt x="3241" y="13562"/>
                    <a:pt x="3255" y="13562"/>
                  </a:cubicBezTo>
                  <a:cubicBezTo>
                    <a:pt x="3401" y="13562"/>
                    <a:pt x="3516" y="13447"/>
                    <a:pt x="3516" y="13296"/>
                  </a:cubicBezTo>
                  <a:lnTo>
                    <a:pt x="3516" y="12191"/>
                  </a:lnTo>
                  <a:lnTo>
                    <a:pt x="4578" y="12191"/>
                  </a:lnTo>
                  <a:lnTo>
                    <a:pt x="4578" y="12672"/>
                  </a:lnTo>
                  <a:cubicBezTo>
                    <a:pt x="4578" y="12798"/>
                    <a:pt x="4678" y="12921"/>
                    <a:pt x="4800" y="12938"/>
                  </a:cubicBezTo>
                  <a:cubicBezTo>
                    <a:pt x="4815" y="12940"/>
                    <a:pt x="4830" y="12941"/>
                    <a:pt x="4844" y="12941"/>
                  </a:cubicBezTo>
                  <a:cubicBezTo>
                    <a:pt x="4990" y="12941"/>
                    <a:pt x="5106" y="12823"/>
                    <a:pt x="5106" y="12672"/>
                  </a:cubicBezTo>
                  <a:lnTo>
                    <a:pt x="5106" y="12191"/>
                  </a:lnTo>
                  <a:lnTo>
                    <a:pt x="6171" y="12191"/>
                  </a:lnTo>
                  <a:lnTo>
                    <a:pt x="6171" y="12672"/>
                  </a:lnTo>
                  <a:cubicBezTo>
                    <a:pt x="6171" y="12798"/>
                    <a:pt x="6268" y="12921"/>
                    <a:pt x="6390" y="12938"/>
                  </a:cubicBezTo>
                  <a:cubicBezTo>
                    <a:pt x="6405" y="12940"/>
                    <a:pt x="6420" y="12941"/>
                    <a:pt x="6434" y="12941"/>
                  </a:cubicBezTo>
                  <a:cubicBezTo>
                    <a:pt x="6580" y="12941"/>
                    <a:pt x="6696" y="12823"/>
                    <a:pt x="6696" y="12672"/>
                  </a:cubicBezTo>
                  <a:lnTo>
                    <a:pt x="6696" y="12191"/>
                  </a:lnTo>
                  <a:lnTo>
                    <a:pt x="7761" y="12191"/>
                  </a:lnTo>
                  <a:lnTo>
                    <a:pt x="7761" y="13296"/>
                  </a:lnTo>
                  <a:cubicBezTo>
                    <a:pt x="7761" y="13419"/>
                    <a:pt x="7844" y="13545"/>
                    <a:pt x="7980" y="13559"/>
                  </a:cubicBezTo>
                  <a:cubicBezTo>
                    <a:pt x="7996" y="13561"/>
                    <a:pt x="8011" y="13562"/>
                    <a:pt x="8025" y="13562"/>
                  </a:cubicBezTo>
                  <a:cubicBezTo>
                    <a:pt x="8171" y="13562"/>
                    <a:pt x="8286" y="13447"/>
                    <a:pt x="8286" y="13296"/>
                  </a:cubicBezTo>
                  <a:lnTo>
                    <a:pt x="8286" y="12191"/>
                  </a:lnTo>
                  <a:lnTo>
                    <a:pt x="9351" y="12191"/>
                  </a:lnTo>
                  <a:lnTo>
                    <a:pt x="9351" y="12672"/>
                  </a:lnTo>
                  <a:cubicBezTo>
                    <a:pt x="9351" y="12798"/>
                    <a:pt x="9434" y="12921"/>
                    <a:pt x="9574" y="12938"/>
                  </a:cubicBezTo>
                  <a:cubicBezTo>
                    <a:pt x="9589" y="12940"/>
                    <a:pt x="9604" y="12941"/>
                    <a:pt x="9618" y="12941"/>
                  </a:cubicBezTo>
                  <a:cubicBezTo>
                    <a:pt x="9763" y="12941"/>
                    <a:pt x="9876" y="12823"/>
                    <a:pt x="9876" y="12672"/>
                  </a:cubicBezTo>
                  <a:lnTo>
                    <a:pt x="9876" y="12191"/>
                  </a:lnTo>
                  <a:lnTo>
                    <a:pt x="10928" y="12191"/>
                  </a:lnTo>
                  <a:lnTo>
                    <a:pt x="10928" y="12672"/>
                  </a:lnTo>
                  <a:cubicBezTo>
                    <a:pt x="10928" y="12798"/>
                    <a:pt x="11025" y="12921"/>
                    <a:pt x="11164" y="12938"/>
                  </a:cubicBezTo>
                  <a:cubicBezTo>
                    <a:pt x="11179" y="12940"/>
                    <a:pt x="11194" y="12941"/>
                    <a:pt x="11208" y="12941"/>
                  </a:cubicBezTo>
                  <a:cubicBezTo>
                    <a:pt x="11353" y="12941"/>
                    <a:pt x="11466" y="12823"/>
                    <a:pt x="11466" y="12672"/>
                  </a:cubicBezTo>
                  <a:lnTo>
                    <a:pt x="11466" y="12191"/>
                  </a:lnTo>
                  <a:lnTo>
                    <a:pt x="12518" y="12191"/>
                  </a:lnTo>
                  <a:lnTo>
                    <a:pt x="12518" y="13296"/>
                  </a:lnTo>
                  <a:cubicBezTo>
                    <a:pt x="12518" y="13419"/>
                    <a:pt x="12615" y="13545"/>
                    <a:pt x="12754" y="13559"/>
                  </a:cubicBezTo>
                  <a:cubicBezTo>
                    <a:pt x="12769" y="13561"/>
                    <a:pt x="12784" y="13562"/>
                    <a:pt x="12799" y="13562"/>
                  </a:cubicBezTo>
                  <a:cubicBezTo>
                    <a:pt x="12944" y="13562"/>
                    <a:pt x="13059" y="13447"/>
                    <a:pt x="13059" y="13296"/>
                  </a:cubicBezTo>
                  <a:lnTo>
                    <a:pt x="13059" y="12191"/>
                  </a:lnTo>
                  <a:lnTo>
                    <a:pt x="13322" y="12191"/>
                  </a:lnTo>
                  <a:cubicBezTo>
                    <a:pt x="13667" y="12174"/>
                    <a:pt x="13667" y="11663"/>
                    <a:pt x="13322" y="11650"/>
                  </a:cubicBezTo>
                  <a:lnTo>
                    <a:pt x="1922" y="11650"/>
                  </a:lnTo>
                  <a:lnTo>
                    <a:pt x="1922" y="280"/>
                  </a:lnTo>
                  <a:cubicBezTo>
                    <a:pt x="1922" y="141"/>
                    <a:pt x="1839" y="18"/>
                    <a:pt x="1703" y="5"/>
                  </a:cubicBezTo>
                  <a:cubicBezTo>
                    <a:pt x="1687" y="2"/>
                    <a:pt x="1670" y="0"/>
                    <a:pt x="16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49"/>
            <p:cNvSpPr/>
            <p:nvPr/>
          </p:nvSpPr>
          <p:spPr>
            <a:xfrm>
              <a:off x="4120550" y="2148750"/>
              <a:ext cx="53225" cy="212175"/>
            </a:xfrm>
            <a:custGeom>
              <a:rect b="b" l="l" r="r" t="t"/>
              <a:pathLst>
                <a:path extrusionOk="0" h="8487" w="2129">
                  <a:moveTo>
                    <a:pt x="1591" y="2122"/>
                  </a:moveTo>
                  <a:lnTo>
                    <a:pt x="1591" y="6367"/>
                  </a:lnTo>
                  <a:lnTo>
                    <a:pt x="539" y="6367"/>
                  </a:lnTo>
                  <a:lnTo>
                    <a:pt x="539" y="2122"/>
                  </a:lnTo>
                  <a:close/>
                  <a:moveTo>
                    <a:pt x="1066" y="0"/>
                  </a:moveTo>
                  <a:cubicBezTo>
                    <a:pt x="918" y="0"/>
                    <a:pt x="801" y="129"/>
                    <a:pt x="801" y="269"/>
                  </a:cubicBezTo>
                  <a:lnTo>
                    <a:pt x="801" y="1597"/>
                  </a:lnTo>
                  <a:lnTo>
                    <a:pt x="276" y="1597"/>
                  </a:lnTo>
                  <a:cubicBezTo>
                    <a:pt x="124" y="1597"/>
                    <a:pt x="1" y="1707"/>
                    <a:pt x="1" y="1859"/>
                  </a:cubicBezTo>
                  <a:lnTo>
                    <a:pt x="1" y="6630"/>
                  </a:lnTo>
                  <a:cubicBezTo>
                    <a:pt x="1" y="6769"/>
                    <a:pt x="124" y="6892"/>
                    <a:pt x="276" y="6892"/>
                  </a:cubicBezTo>
                  <a:lnTo>
                    <a:pt x="801" y="6892"/>
                  </a:lnTo>
                  <a:lnTo>
                    <a:pt x="801" y="8206"/>
                  </a:lnTo>
                  <a:cubicBezTo>
                    <a:pt x="801" y="8346"/>
                    <a:pt x="901" y="8455"/>
                    <a:pt x="1023" y="8485"/>
                  </a:cubicBezTo>
                  <a:cubicBezTo>
                    <a:pt x="1031" y="8486"/>
                    <a:pt x="1039" y="8486"/>
                    <a:pt x="1047" y="8486"/>
                  </a:cubicBezTo>
                  <a:cubicBezTo>
                    <a:pt x="1203" y="8486"/>
                    <a:pt x="1329" y="8365"/>
                    <a:pt x="1329" y="8220"/>
                  </a:cubicBezTo>
                  <a:lnTo>
                    <a:pt x="1329" y="6892"/>
                  </a:lnTo>
                  <a:lnTo>
                    <a:pt x="1853" y="6892"/>
                  </a:lnTo>
                  <a:cubicBezTo>
                    <a:pt x="2006" y="6892"/>
                    <a:pt x="2129" y="6769"/>
                    <a:pt x="2129" y="6630"/>
                  </a:cubicBezTo>
                  <a:lnTo>
                    <a:pt x="2129" y="1859"/>
                  </a:lnTo>
                  <a:cubicBezTo>
                    <a:pt x="2129" y="1707"/>
                    <a:pt x="2006" y="1597"/>
                    <a:pt x="1853" y="1597"/>
                  </a:cubicBezTo>
                  <a:lnTo>
                    <a:pt x="1329" y="1597"/>
                  </a:lnTo>
                  <a:lnTo>
                    <a:pt x="1329" y="282"/>
                  </a:lnTo>
                  <a:cubicBezTo>
                    <a:pt x="1329" y="143"/>
                    <a:pt x="1232" y="34"/>
                    <a:pt x="1106" y="4"/>
                  </a:cubicBezTo>
                  <a:cubicBezTo>
                    <a:pt x="1093" y="1"/>
                    <a:pt x="1079"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49"/>
            <p:cNvSpPr/>
            <p:nvPr/>
          </p:nvSpPr>
          <p:spPr>
            <a:xfrm>
              <a:off x="4200075" y="2188550"/>
              <a:ext cx="52950" cy="211850"/>
            </a:xfrm>
            <a:custGeom>
              <a:rect b="b" l="l" r="r" t="t"/>
              <a:pathLst>
                <a:path extrusionOk="0" h="8474" w="2118">
                  <a:moveTo>
                    <a:pt x="1590" y="2120"/>
                  </a:moveTo>
                  <a:lnTo>
                    <a:pt x="1590" y="6352"/>
                  </a:lnTo>
                  <a:lnTo>
                    <a:pt x="541" y="6352"/>
                  </a:lnTo>
                  <a:lnTo>
                    <a:pt x="541" y="2120"/>
                  </a:lnTo>
                  <a:close/>
                  <a:moveTo>
                    <a:pt x="1057" y="1"/>
                  </a:moveTo>
                  <a:cubicBezTo>
                    <a:pt x="914" y="1"/>
                    <a:pt x="803" y="118"/>
                    <a:pt x="803" y="267"/>
                  </a:cubicBezTo>
                  <a:lnTo>
                    <a:pt x="803" y="1595"/>
                  </a:lnTo>
                  <a:lnTo>
                    <a:pt x="262" y="1595"/>
                  </a:lnTo>
                  <a:cubicBezTo>
                    <a:pt x="126" y="1595"/>
                    <a:pt x="0" y="1705"/>
                    <a:pt x="0" y="1857"/>
                  </a:cubicBezTo>
                  <a:lnTo>
                    <a:pt x="0" y="6628"/>
                  </a:lnTo>
                  <a:cubicBezTo>
                    <a:pt x="0" y="6767"/>
                    <a:pt x="126" y="6893"/>
                    <a:pt x="262" y="6893"/>
                  </a:cubicBezTo>
                  <a:lnTo>
                    <a:pt x="803" y="6893"/>
                  </a:lnTo>
                  <a:lnTo>
                    <a:pt x="803" y="8204"/>
                  </a:lnTo>
                  <a:cubicBezTo>
                    <a:pt x="803" y="8331"/>
                    <a:pt x="886" y="8453"/>
                    <a:pt x="1022" y="8470"/>
                  </a:cubicBezTo>
                  <a:cubicBezTo>
                    <a:pt x="1037" y="8472"/>
                    <a:pt x="1052" y="8473"/>
                    <a:pt x="1067" y="8473"/>
                  </a:cubicBezTo>
                  <a:cubicBezTo>
                    <a:pt x="1212" y="8473"/>
                    <a:pt x="1328" y="8355"/>
                    <a:pt x="1328" y="8204"/>
                  </a:cubicBezTo>
                  <a:lnTo>
                    <a:pt x="1328" y="6893"/>
                  </a:lnTo>
                  <a:lnTo>
                    <a:pt x="1852" y="6893"/>
                  </a:lnTo>
                  <a:cubicBezTo>
                    <a:pt x="2005" y="6893"/>
                    <a:pt x="2118" y="6767"/>
                    <a:pt x="2118" y="6628"/>
                  </a:cubicBezTo>
                  <a:lnTo>
                    <a:pt x="2118" y="1857"/>
                  </a:lnTo>
                  <a:cubicBezTo>
                    <a:pt x="2118" y="1705"/>
                    <a:pt x="2005" y="1595"/>
                    <a:pt x="1852" y="1595"/>
                  </a:cubicBezTo>
                  <a:lnTo>
                    <a:pt x="1328" y="1595"/>
                  </a:lnTo>
                  <a:lnTo>
                    <a:pt x="1328" y="281"/>
                  </a:lnTo>
                  <a:cubicBezTo>
                    <a:pt x="1328" y="141"/>
                    <a:pt x="1232" y="18"/>
                    <a:pt x="1105" y="5"/>
                  </a:cubicBezTo>
                  <a:cubicBezTo>
                    <a:pt x="1089" y="2"/>
                    <a:pt x="1073" y="1"/>
                    <a:pt x="10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49"/>
            <p:cNvSpPr/>
            <p:nvPr/>
          </p:nvSpPr>
          <p:spPr>
            <a:xfrm>
              <a:off x="4279575" y="2148750"/>
              <a:ext cx="52975" cy="172350"/>
            </a:xfrm>
            <a:custGeom>
              <a:rect b="b" l="l" r="r" t="t"/>
              <a:pathLst>
                <a:path extrusionOk="0" h="6894" w="2119">
                  <a:moveTo>
                    <a:pt x="1594" y="2122"/>
                  </a:moveTo>
                  <a:lnTo>
                    <a:pt x="1594" y="4777"/>
                  </a:lnTo>
                  <a:lnTo>
                    <a:pt x="528" y="4777"/>
                  </a:lnTo>
                  <a:lnTo>
                    <a:pt x="528" y="2122"/>
                  </a:lnTo>
                  <a:close/>
                  <a:moveTo>
                    <a:pt x="1058" y="0"/>
                  </a:moveTo>
                  <a:cubicBezTo>
                    <a:pt x="919" y="0"/>
                    <a:pt x="790" y="129"/>
                    <a:pt x="790" y="269"/>
                  </a:cubicBezTo>
                  <a:lnTo>
                    <a:pt x="790" y="1597"/>
                  </a:lnTo>
                  <a:lnTo>
                    <a:pt x="266" y="1597"/>
                  </a:lnTo>
                  <a:cubicBezTo>
                    <a:pt x="126" y="1597"/>
                    <a:pt x="0" y="1707"/>
                    <a:pt x="0" y="1859"/>
                  </a:cubicBezTo>
                  <a:lnTo>
                    <a:pt x="0" y="5039"/>
                  </a:lnTo>
                  <a:cubicBezTo>
                    <a:pt x="0" y="5179"/>
                    <a:pt x="126" y="5302"/>
                    <a:pt x="266" y="5302"/>
                  </a:cubicBezTo>
                  <a:lnTo>
                    <a:pt x="790" y="5302"/>
                  </a:lnTo>
                  <a:lnTo>
                    <a:pt x="790" y="6616"/>
                  </a:lnTo>
                  <a:cubicBezTo>
                    <a:pt x="790" y="6756"/>
                    <a:pt x="887" y="6865"/>
                    <a:pt x="1026" y="6892"/>
                  </a:cubicBezTo>
                  <a:cubicBezTo>
                    <a:pt x="1036" y="6893"/>
                    <a:pt x="1046" y="6893"/>
                    <a:pt x="1055" y="6893"/>
                  </a:cubicBezTo>
                  <a:cubicBezTo>
                    <a:pt x="1208" y="6893"/>
                    <a:pt x="1328" y="6773"/>
                    <a:pt x="1328" y="6630"/>
                  </a:cubicBezTo>
                  <a:lnTo>
                    <a:pt x="1328" y="5302"/>
                  </a:lnTo>
                  <a:lnTo>
                    <a:pt x="1856" y="5302"/>
                  </a:lnTo>
                  <a:cubicBezTo>
                    <a:pt x="2009" y="5302"/>
                    <a:pt x="2118" y="5179"/>
                    <a:pt x="2118" y="5039"/>
                  </a:cubicBezTo>
                  <a:lnTo>
                    <a:pt x="2118" y="1859"/>
                  </a:lnTo>
                  <a:cubicBezTo>
                    <a:pt x="2118" y="1707"/>
                    <a:pt x="2009" y="1597"/>
                    <a:pt x="1856" y="1597"/>
                  </a:cubicBezTo>
                  <a:lnTo>
                    <a:pt x="1328" y="1597"/>
                  </a:lnTo>
                  <a:lnTo>
                    <a:pt x="1328" y="282"/>
                  </a:lnTo>
                  <a:cubicBezTo>
                    <a:pt x="1328" y="143"/>
                    <a:pt x="1232" y="34"/>
                    <a:pt x="1096" y="4"/>
                  </a:cubicBezTo>
                  <a:cubicBezTo>
                    <a:pt x="1083" y="1"/>
                    <a:pt x="1070" y="0"/>
                    <a:pt x="10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7" name="Google Shape;109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8" name="Google Shape;1098;p49"/>
          <p:cNvSpPr txBox="1"/>
          <p:nvPr/>
        </p:nvSpPr>
        <p:spPr>
          <a:xfrm>
            <a:off x="2410800" y="4073900"/>
            <a:ext cx="4329300" cy="71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900">
                <a:latin typeface="Playfair Display"/>
                <a:ea typeface="Playfair Display"/>
                <a:cs typeface="Playfair Display"/>
                <a:sym typeface="Playfair Display"/>
              </a:rPr>
              <a:t>Team Coordination:</a:t>
            </a:r>
            <a:endParaRPr b="1" sz="900">
              <a:latin typeface="Playfair Display"/>
              <a:ea typeface="Playfair Display"/>
              <a:cs typeface="Playfair Display"/>
              <a:sym typeface="Playfair Display"/>
            </a:endParaRPr>
          </a:p>
          <a:p>
            <a:pPr indent="-285750" lvl="0" marL="457200" rtl="0" algn="l">
              <a:lnSpc>
                <a:spcPct val="115000"/>
              </a:lnSpc>
              <a:spcBef>
                <a:spcPts val="0"/>
              </a:spcBef>
              <a:spcAft>
                <a:spcPts val="0"/>
              </a:spcAft>
              <a:buSzPts val="900"/>
              <a:buFont typeface="Playfair Display"/>
              <a:buChar char="●"/>
            </a:pPr>
            <a:r>
              <a:rPr lang="en" sz="900">
                <a:latin typeface="Playfair Display"/>
                <a:ea typeface="Playfair Display"/>
                <a:cs typeface="Playfair Display"/>
                <a:sym typeface="Playfair Display"/>
              </a:rPr>
              <a:t>Weekly GitHub check-ins and notebook sync</a:t>
            </a:r>
            <a:endParaRPr sz="900">
              <a:latin typeface="Playfair Display"/>
              <a:ea typeface="Playfair Display"/>
              <a:cs typeface="Playfair Display"/>
              <a:sym typeface="Playfair Display"/>
            </a:endParaRPr>
          </a:p>
          <a:p>
            <a:pPr indent="-285750" lvl="0" marL="457200" rtl="0" algn="l">
              <a:lnSpc>
                <a:spcPct val="115000"/>
              </a:lnSpc>
              <a:spcBef>
                <a:spcPts val="0"/>
              </a:spcBef>
              <a:spcAft>
                <a:spcPts val="0"/>
              </a:spcAft>
              <a:buSzPts val="900"/>
              <a:buFont typeface="Playfair Display"/>
              <a:buChar char="●"/>
            </a:pPr>
            <a:r>
              <a:rPr lang="en" sz="900">
                <a:latin typeface="Playfair Display"/>
                <a:ea typeface="Playfair Display"/>
                <a:cs typeface="Playfair Display"/>
                <a:sym typeface="Playfair Display"/>
              </a:rPr>
              <a:t>Individual responsibilities divided by modeling, EDA, and presentation</a:t>
            </a:r>
            <a:endParaRPr sz="900">
              <a:latin typeface="Playfair Display"/>
              <a:ea typeface="Playfair Display"/>
              <a:cs typeface="Playfair Display"/>
              <a:sym typeface="Playfair Display"/>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Risks and How We’ll Address Them</a:t>
            </a:r>
            <a:endParaRPr/>
          </a:p>
        </p:txBody>
      </p:sp>
      <p:sp>
        <p:nvSpPr>
          <p:cNvPr id="1104" name="Google Shape;1104;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05" name="Google Shape;1105;p50"/>
          <p:cNvSpPr txBox="1"/>
          <p:nvPr/>
        </p:nvSpPr>
        <p:spPr>
          <a:xfrm>
            <a:off x="920175" y="1195425"/>
            <a:ext cx="72591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1. Data Suppression or Missing Fields</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i="1" lang="en" sz="1200">
                <a:latin typeface="Playfair Display"/>
                <a:ea typeface="Playfair Display"/>
                <a:cs typeface="Playfair Display"/>
                <a:sym typeface="Playfair Display"/>
              </a:rPr>
              <a:t>Risk:</a:t>
            </a:r>
            <a:r>
              <a:rPr lang="en" sz="1200">
                <a:latin typeface="Playfair Display"/>
                <a:ea typeface="Playfair Display"/>
                <a:cs typeface="Playfair Display"/>
                <a:sym typeface="Playfair Display"/>
              </a:rPr>
              <a:t> Some occupations or regions have missing salary/employment data</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i="1" lang="en" sz="1200">
                <a:latin typeface="Playfair Display"/>
                <a:ea typeface="Playfair Display"/>
                <a:cs typeface="Playfair Display"/>
                <a:sym typeface="Playfair Display"/>
              </a:rPr>
              <a:t>Mitigation:</a:t>
            </a:r>
            <a:r>
              <a:rPr lang="en" sz="1200">
                <a:latin typeface="Playfair Display"/>
                <a:ea typeface="Playfair Display"/>
                <a:cs typeface="Playfair Display"/>
                <a:sym typeface="Playfair Display"/>
              </a:rPr>
              <a:t> Remove suppressed rows; filter to complete, high-quality records</a:t>
            </a:r>
            <a:endParaRPr sz="1200">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sz="12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2. Feature Encoding Challenges</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i="1" lang="en" sz="1200">
                <a:latin typeface="Playfair Display"/>
                <a:ea typeface="Playfair Display"/>
                <a:cs typeface="Playfair Display"/>
                <a:sym typeface="Playfair Display"/>
              </a:rPr>
              <a:t>Risk:</a:t>
            </a:r>
            <a:r>
              <a:rPr lang="en" sz="1200">
                <a:latin typeface="Playfair Display"/>
                <a:ea typeface="Playfair Display"/>
                <a:cs typeface="Playfair Display"/>
                <a:sym typeface="Playfair Display"/>
              </a:rPr>
              <a:t> Categorical features like job titles and regions are numerous and inconsistent</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i="1" lang="en" sz="1200">
                <a:latin typeface="Playfair Display"/>
                <a:ea typeface="Playfair Display"/>
                <a:cs typeface="Playfair Display"/>
                <a:sym typeface="Playfair Display"/>
              </a:rPr>
              <a:t>Mitigation:</a:t>
            </a:r>
            <a:r>
              <a:rPr lang="en" sz="1200">
                <a:latin typeface="Playfair Display"/>
                <a:ea typeface="Playfair Display"/>
                <a:cs typeface="Playfair Display"/>
                <a:sym typeface="Playfair Display"/>
              </a:rPr>
              <a:t> Apply grouping, one-hot encoding, and standard occupation mappings</a:t>
            </a:r>
            <a:endParaRPr sz="1200">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sz="12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3. Model Overfitting or Poor Generalization</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i="1" lang="en" sz="1200">
                <a:latin typeface="Playfair Display"/>
                <a:ea typeface="Playfair Display"/>
                <a:cs typeface="Playfair Display"/>
                <a:sym typeface="Playfair Display"/>
              </a:rPr>
              <a:t>Risk:</a:t>
            </a:r>
            <a:r>
              <a:rPr lang="en" sz="1200">
                <a:latin typeface="Playfair Display"/>
                <a:ea typeface="Playfair Display"/>
                <a:cs typeface="Playfair Display"/>
                <a:sym typeface="Playfair Display"/>
              </a:rPr>
              <a:t> Complex models may perform well on training data but fail on unseen data</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i="1" lang="en" sz="1200">
                <a:latin typeface="Playfair Display"/>
                <a:ea typeface="Playfair Display"/>
                <a:cs typeface="Playfair Display"/>
                <a:sym typeface="Playfair Display"/>
              </a:rPr>
              <a:t>Mitigation:</a:t>
            </a:r>
            <a:r>
              <a:rPr lang="en" sz="1200">
                <a:latin typeface="Playfair Display"/>
                <a:ea typeface="Playfair Display"/>
                <a:cs typeface="Playfair Display"/>
                <a:sym typeface="Playfair Display"/>
              </a:rPr>
              <a:t> Use cross-validation, compare with baseline models, keep it interpretable</a:t>
            </a:r>
            <a:br>
              <a:rPr lang="en" sz="1200">
                <a:latin typeface="Playfair Display"/>
                <a:ea typeface="Playfair Display"/>
                <a:cs typeface="Playfair Display"/>
                <a:sym typeface="Playfair Display"/>
              </a:rPr>
            </a:br>
            <a:endParaRPr sz="12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4. Time Constraints</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i="1" lang="en" sz="1200">
                <a:latin typeface="Playfair Display"/>
                <a:ea typeface="Playfair Display"/>
                <a:cs typeface="Playfair Display"/>
                <a:sym typeface="Playfair Display"/>
              </a:rPr>
              <a:t>Risk:</a:t>
            </a:r>
            <a:r>
              <a:rPr lang="en" sz="1200">
                <a:latin typeface="Playfair Display"/>
                <a:ea typeface="Playfair Display"/>
                <a:cs typeface="Playfair Display"/>
                <a:sym typeface="Playfair Display"/>
              </a:rPr>
              <a:t> Limited time to implement advanced techniques (e.g., clustering, dashboards)</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i="1" lang="en" sz="1200">
                <a:latin typeface="Playfair Display"/>
                <a:ea typeface="Playfair Display"/>
                <a:cs typeface="Playfair Display"/>
                <a:sym typeface="Playfair Display"/>
              </a:rPr>
              <a:t>Mitigation:</a:t>
            </a:r>
            <a:r>
              <a:rPr lang="en" sz="1200">
                <a:latin typeface="Playfair Display"/>
                <a:ea typeface="Playfair Display"/>
                <a:cs typeface="Playfair Display"/>
                <a:sym typeface="Playfair Display"/>
              </a:rPr>
              <a:t> Prioritize regression pipeline; use secondary dataset only if time permits</a:t>
            </a:r>
            <a:endParaRPr sz="1200">
              <a:latin typeface="Playfair Display"/>
              <a:ea typeface="Playfair Display"/>
              <a:cs typeface="Playfair Display"/>
              <a:sym typeface="Playfair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Project Summary and What We’ve Accomplished</a:t>
            </a:r>
            <a:endParaRPr sz="2200"/>
          </a:p>
        </p:txBody>
      </p:sp>
      <p:sp>
        <p:nvSpPr>
          <p:cNvPr id="1111" name="Google Shape;1111;p51"/>
          <p:cNvSpPr txBox="1"/>
          <p:nvPr/>
        </p:nvSpPr>
        <p:spPr>
          <a:xfrm>
            <a:off x="3815488" y="1220025"/>
            <a:ext cx="4006200" cy="794400"/>
          </a:xfrm>
          <a:prstGeom prst="rect">
            <a:avLst/>
          </a:prstGeom>
          <a:noFill/>
          <a:ln>
            <a:noFill/>
          </a:ln>
        </p:spPr>
        <p:txBody>
          <a:bodyPr anchorCtr="0" anchor="ctr" bIns="91425" lIns="91425" spcFirstLastPara="1" rIns="91425" wrap="square" tIns="91425">
            <a:noAutofit/>
          </a:bodyPr>
          <a:lstStyle/>
          <a:p>
            <a:pPr indent="-292100" lvl="0" marL="457200" rtl="0" algn="l">
              <a:spcBef>
                <a:spcPts val="0"/>
              </a:spcBef>
              <a:spcAft>
                <a:spcPts val="0"/>
              </a:spcAft>
              <a:buClr>
                <a:schemeClr val="dk1"/>
              </a:buClr>
              <a:buSzPts val="1000"/>
              <a:buFont typeface="Playfair Display"/>
              <a:buChar char="●"/>
            </a:pPr>
            <a:r>
              <a:rPr lang="en" sz="1000">
                <a:solidFill>
                  <a:schemeClr val="dk1"/>
                </a:solidFill>
                <a:latin typeface="Playfair Display"/>
                <a:ea typeface="Playfair Display"/>
                <a:cs typeface="Playfair Display"/>
                <a:sym typeface="Playfair Display"/>
              </a:rPr>
              <a:t>Predicting U.S. tech salaries using official labor statistics from the BLS OEWS 2023 dataset</a:t>
            </a:r>
            <a:endParaRPr sz="1000">
              <a:solidFill>
                <a:schemeClr val="dk1"/>
              </a:solidFill>
              <a:latin typeface="Playfair Display"/>
              <a:ea typeface="Playfair Display"/>
              <a:cs typeface="Playfair Display"/>
              <a:sym typeface="Playfair Display"/>
            </a:endParaRPr>
          </a:p>
          <a:p>
            <a:pPr indent="-292100" lvl="0" marL="457200" rtl="0" algn="l">
              <a:spcBef>
                <a:spcPts val="0"/>
              </a:spcBef>
              <a:spcAft>
                <a:spcPts val="0"/>
              </a:spcAft>
              <a:buClr>
                <a:schemeClr val="dk1"/>
              </a:buClr>
              <a:buSzPts val="1000"/>
              <a:buFont typeface="Playfair Display"/>
              <a:buChar char="●"/>
            </a:pPr>
            <a:r>
              <a:rPr lang="en" sz="1000">
                <a:solidFill>
                  <a:schemeClr val="dk1"/>
                </a:solidFill>
                <a:latin typeface="Playfair Display"/>
                <a:ea typeface="Playfair Display"/>
                <a:cs typeface="Playfair Display"/>
                <a:sym typeface="Playfair Display"/>
              </a:rPr>
              <a:t>Using regression models to uncover how job titles, regions, and industries affect compensation</a:t>
            </a:r>
            <a:endParaRPr sz="10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200">
              <a:solidFill>
                <a:schemeClr val="dk1"/>
              </a:solidFill>
              <a:latin typeface="Playfair Display"/>
              <a:ea typeface="Playfair Display"/>
              <a:cs typeface="Playfair Display"/>
              <a:sym typeface="Playfair Display"/>
            </a:endParaRPr>
          </a:p>
        </p:txBody>
      </p:sp>
      <p:sp>
        <p:nvSpPr>
          <p:cNvPr id="1112" name="Google Shape;1112;p51"/>
          <p:cNvSpPr txBox="1"/>
          <p:nvPr/>
        </p:nvSpPr>
        <p:spPr>
          <a:xfrm>
            <a:off x="3815488" y="3113633"/>
            <a:ext cx="4006200" cy="794400"/>
          </a:xfrm>
          <a:prstGeom prst="rect">
            <a:avLst/>
          </a:prstGeom>
          <a:noFill/>
          <a:ln>
            <a:noFill/>
          </a:ln>
        </p:spPr>
        <p:txBody>
          <a:bodyPr anchorCtr="0" anchor="ctr" bIns="91425" lIns="91425" spcFirstLastPara="1" rIns="91425" wrap="square" tIns="91425">
            <a:noAutofit/>
          </a:bodyPr>
          <a:lstStyle/>
          <a:p>
            <a:pPr indent="-285750" lvl="0" marL="457200" rtl="0" algn="l">
              <a:spcBef>
                <a:spcPts val="0"/>
              </a:spcBef>
              <a:spcAft>
                <a:spcPts val="0"/>
              </a:spcAft>
              <a:buClr>
                <a:schemeClr val="dk1"/>
              </a:buClr>
              <a:buSzPts val="900"/>
              <a:buFont typeface="Playfair Display"/>
              <a:buChar char="●"/>
            </a:pPr>
            <a:r>
              <a:rPr lang="en" sz="900">
                <a:solidFill>
                  <a:schemeClr val="dk1"/>
                </a:solidFill>
                <a:latin typeface="Playfair Display"/>
                <a:ea typeface="Playfair Display"/>
                <a:cs typeface="Playfair Display"/>
                <a:sym typeface="Playfair Display"/>
              </a:rPr>
              <a:t>Identified, cleaned, and explored a robust primary dataset</a:t>
            </a:r>
            <a:endParaRPr sz="900">
              <a:solidFill>
                <a:schemeClr val="dk1"/>
              </a:solidFill>
              <a:latin typeface="Playfair Display"/>
              <a:ea typeface="Playfair Display"/>
              <a:cs typeface="Playfair Display"/>
              <a:sym typeface="Playfair Display"/>
            </a:endParaRPr>
          </a:p>
          <a:p>
            <a:pPr indent="-285750" lvl="0" marL="457200" rtl="0" algn="l">
              <a:spcBef>
                <a:spcPts val="0"/>
              </a:spcBef>
              <a:spcAft>
                <a:spcPts val="0"/>
              </a:spcAft>
              <a:buClr>
                <a:schemeClr val="dk1"/>
              </a:buClr>
              <a:buSzPts val="900"/>
              <a:buFont typeface="Playfair Display"/>
              <a:buChar char="●"/>
            </a:pPr>
            <a:r>
              <a:rPr lang="en" sz="900">
                <a:solidFill>
                  <a:schemeClr val="dk1"/>
                </a:solidFill>
                <a:latin typeface="Playfair Display"/>
                <a:ea typeface="Playfair Display"/>
                <a:cs typeface="Playfair Display"/>
                <a:sym typeface="Playfair Display"/>
              </a:rPr>
              <a:t>Planned and documented implementation strategy and evaluation metrics</a:t>
            </a:r>
            <a:endParaRPr sz="900">
              <a:solidFill>
                <a:schemeClr val="dk1"/>
              </a:solidFill>
              <a:latin typeface="Playfair Display"/>
              <a:ea typeface="Playfair Display"/>
              <a:cs typeface="Playfair Display"/>
              <a:sym typeface="Playfair Display"/>
            </a:endParaRPr>
          </a:p>
          <a:p>
            <a:pPr indent="-285750" lvl="0" marL="457200" rtl="0" algn="l">
              <a:spcBef>
                <a:spcPts val="0"/>
              </a:spcBef>
              <a:spcAft>
                <a:spcPts val="0"/>
              </a:spcAft>
              <a:buClr>
                <a:schemeClr val="dk1"/>
              </a:buClr>
              <a:buSzPts val="900"/>
              <a:buFont typeface="Playfair Display"/>
              <a:buChar char="●"/>
            </a:pPr>
            <a:r>
              <a:rPr lang="en" sz="900">
                <a:solidFill>
                  <a:schemeClr val="dk1"/>
                </a:solidFill>
                <a:latin typeface="Playfair Display"/>
                <a:ea typeface="Playfair Display"/>
                <a:cs typeface="Playfair Display"/>
                <a:sym typeface="Playfair Display"/>
              </a:rPr>
              <a:t>Explored supplemental datasets and visualized initial insights</a:t>
            </a:r>
            <a:endParaRPr sz="900">
              <a:solidFill>
                <a:schemeClr val="dk1"/>
              </a:solidFill>
              <a:latin typeface="Playfair Display"/>
              <a:ea typeface="Playfair Display"/>
              <a:cs typeface="Playfair Display"/>
              <a:sym typeface="Playfair Display"/>
            </a:endParaRPr>
          </a:p>
        </p:txBody>
      </p:sp>
      <p:sp>
        <p:nvSpPr>
          <p:cNvPr id="1113" name="Google Shape;1113;p51"/>
          <p:cNvSpPr txBox="1"/>
          <p:nvPr/>
        </p:nvSpPr>
        <p:spPr>
          <a:xfrm>
            <a:off x="3815488" y="2166827"/>
            <a:ext cx="4006200" cy="794400"/>
          </a:xfrm>
          <a:prstGeom prst="rect">
            <a:avLst/>
          </a:prstGeom>
          <a:noFill/>
          <a:ln>
            <a:noFill/>
          </a:ln>
        </p:spPr>
        <p:txBody>
          <a:bodyPr anchorCtr="0" anchor="ctr" bIns="91425" lIns="91425" spcFirstLastPara="1" rIns="91425" wrap="square" tIns="91425">
            <a:noAutofit/>
          </a:bodyPr>
          <a:lstStyle/>
          <a:p>
            <a:pPr indent="-292100" lvl="0" marL="457200" rtl="0" algn="l">
              <a:spcBef>
                <a:spcPts val="0"/>
              </a:spcBef>
              <a:spcAft>
                <a:spcPts val="0"/>
              </a:spcAft>
              <a:buClr>
                <a:schemeClr val="dk1"/>
              </a:buClr>
              <a:buSzPts val="1000"/>
              <a:buFont typeface="Playfair Display"/>
              <a:buChar char="●"/>
            </a:pPr>
            <a:r>
              <a:rPr lang="en" sz="1000">
                <a:solidFill>
                  <a:schemeClr val="dk1"/>
                </a:solidFill>
                <a:latin typeface="Playfair Display"/>
                <a:ea typeface="Playfair Display"/>
                <a:cs typeface="Playfair Display"/>
                <a:sym typeface="Playfair Display"/>
              </a:rPr>
              <a:t>Supports salary transparency and workforce equity</a:t>
            </a:r>
            <a:endParaRPr sz="1000">
              <a:solidFill>
                <a:schemeClr val="dk1"/>
              </a:solidFill>
              <a:latin typeface="Playfair Display"/>
              <a:ea typeface="Playfair Display"/>
              <a:cs typeface="Playfair Display"/>
              <a:sym typeface="Playfair Display"/>
            </a:endParaRPr>
          </a:p>
          <a:p>
            <a:pPr indent="-292100" lvl="0" marL="457200" rtl="0" algn="l">
              <a:spcBef>
                <a:spcPts val="0"/>
              </a:spcBef>
              <a:spcAft>
                <a:spcPts val="0"/>
              </a:spcAft>
              <a:buClr>
                <a:schemeClr val="dk1"/>
              </a:buClr>
              <a:buSzPts val="1000"/>
              <a:buFont typeface="Playfair Display"/>
              <a:buChar char="●"/>
            </a:pPr>
            <a:r>
              <a:rPr lang="en" sz="1000">
                <a:solidFill>
                  <a:schemeClr val="dk1"/>
                </a:solidFill>
                <a:latin typeface="Playfair Display"/>
                <a:ea typeface="Playfair Display"/>
                <a:cs typeface="Playfair Display"/>
                <a:sym typeface="Playfair Display"/>
              </a:rPr>
              <a:t>Leverages real, standardized government data — not just surveys</a:t>
            </a:r>
            <a:endParaRPr sz="1000">
              <a:solidFill>
                <a:schemeClr val="dk1"/>
              </a:solidFill>
              <a:latin typeface="Playfair Display"/>
              <a:ea typeface="Playfair Display"/>
              <a:cs typeface="Playfair Display"/>
              <a:sym typeface="Playfair Display"/>
            </a:endParaRPr>
          </a:p>
          <a:p>
            <a:pPr indent="-292100" lvl="0" marL="457200" rtl="0" algn="l">
              <a:spcBef>
                <a:spcPts val="0"/>
              </a:spcBef>
              <a:spcAft>
                <a:spcPts val="0"/>
              </a:spcAft>
              <a:buClr>
                <a:schemeClr val="dk1"/>
              </a:buClr>
              <a:buSzPts val="1000"/>
              <a:buFont typeface="Playfair Display"/>
              <a:buChar char="●"/>
            </a:pPr>
            <a:r>
              <a:rPr lang="en" sz="1000">
                <a:solidFill>
                  <a:schemeClr val="dk1"/>
                </a:solidFill>
                <a:latin typeface="Playfair Display"/>
                <a:ea typeface="Playfair Display"/>
                <a:cs typeface="Playfair Display"/>
                <a:sym typeface="Playfair Display"/>
              </a:rPr>
              <a:t>Can inform job seekers, policy makers, and HR systems</a:t>
            </a:r>
            <a:endParaRPr sz="1000">
              <a:solidFill>
                <a:schemeClr val="dk1"/>
              </a:solidFill>
              <a:latin typeface="Playfair Display"/>
              <a:ea typeface="Playfair Display"/>
              <a:cs typeface="Playfair Display"/>
              <a:sym typeface="Playfair Display"/>
            </a:endParaRPr>
          </a:p>
          <a:p>
            <a:pPr indent="0" lvl="0" marL="0" rtl="0" algn="l">
              <a:spcBef>
                <a:spcPts val="0"/>
              </a:spcBef>
              <a:spcAft>
                <a:spcPts val="0"/>
              </a:spcAft>
              <a:buNone/>
            </a:pPr>
            <a:r>
              <a:t/>
            </a:r>
            <a:endParaRPr sz="1200">
              <a:solidFill>
                <a:schemeClr val="dk1"/>
              </a:solidFill>
              <a:latin typeface="Playfair Display"/>
              <a:ea typeface="Playfair Display"/>
              <a:cs typeface="Playfair Display"/>
              <a:sym typeface="Playfair Display"/>
            </a:endParaRPr>
          </a:p>
        </p:txBody>
      </p:sp>
      <p:sp>
        <p:nvSpPr>
          <p:cNvPr id="1114" name="Google Shape;1114;p51"/>
          <p:cNvSpPr txBox="1"/>
          <p:nvPr/>
        </p:nvSpPr>
        <p:spPr>
          <a:xfrm>
            <a:off x="2427088" y="1220025"/>
            <a:ext cx="1388400" cy="794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500">
                <a:solidFill>
                  <a:schemeClr val="dk1"/>
                </a:solidFill>
                <a:latin typeface="Poppins ExtraBold"/>
                <a:ea typeface="Poppins ExtraBold"/>
                <a:cs typeface="Poppins ExtraBold"/>
                <a:sym typeface="Poppins ExtraBold"/>
              </a:rPr>
              <a:t>What We’re Doing:</a:t>
            </a:r>
            <a:endParaRPr sz="1500">
              <a:solidFill>
                <a:schemeClr val="dk1"/>
              </a:solidFill>
              <a:latin typeface="Poppins ExtraBold"/>
              <a:ea typeface="Poppins ExtraBold"/>
              <a:cs typeface="Poppins ExtraBold"/>
              <a:sym typeface="Poppins ExtraBold"/>
            </a:endParaRPr>
          </a:p>
        </p:txBody>
      </p:sp>
      <p:sp>
        <p:nvSpPr>
          <p:cNvPr id="1115" name="Google Shape;1115;p51"/>
          <p:cNvSpPr txBox="1"/>
          <p:nvPr/>
        </p:nvSpPr>
        <p:spPr>
          <a:xfrm>
            <a:off x="2427088" y="3113625"/>
            <a:ext cx="1388400" cy="794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500">
                <a:solidFill>
                  <a:schemeClr val="dk1"/>
                </a:solidFill>
                <a:latin typeface="Poppins ExtraBold"/>
                <a:ea typeface="Poppins ExtraBold"/>
                <a:cs typeface="Poppins ExtraBold"/>
                <a:sym typeface="Poppins ExtraBold"/>
              </a:rPr>
              <a:t>What We’ve Done So Far:</a:t>
            </a:r>
            <a:endParaRPr sz="1500">
              <a:solidFill>
                <a:schemeClr val="dk1"/>
              </a:solidFill>
              <a:latin typeface="Poppins ExtraBold"/>
              <a:ea typeface="Poppins ExtraBold"/>
              <a:cs typeface="Poppins ExtraBold"/>
              <a:sym typeface="Poppins ExtraBold"/>
            </a:endParaRPr>
          </a:p>
        </p:txBody>
      </p:sp>
      <p:sp>
        <p:nvSpPr>
          <p:cNvPr id="1116" name="Google Shape;1116;p51"/>
          <p:cNvSpPr txBox="1"/>
          <p:nvPr/>
        </p:nvSpPr>
        <p:spPr>
          <a:xfrm>
            <a:off x="2427088" y="2166825"/>
            <a:ext cx="1388400" cy="794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chemeClr val="dk1"/>
                </a:solidFill>
                <a:latin typeface="Poppins ExtraBold"/>
                <a:ea typeface="Poppins ExtraBold"/>
                <a:cs typeface="Poppins ExtraBold"/>
                <a:sym typeface="Poppins ExtraBold"/>
              </a:rPr>
              <a:t>Why It Matters:</a:t>
            </a:r>
            <a:endParaRPr sz="1600">
              <a:solidFill>
                <a:schemeClr val="dk1"/>
              </a:solidFill>
              <a:latin typeface="Poppins ExtraBold"/>
              <a:ea typeface="Poppins ExtraBold"/>
              <a:cs typeface="Poppins ExtraBold"/>
              <a:sym typeface="Poppins ExtraBold"/>
            </a:endParaRPr>
          </a:p>
        </p:txBody>
      </p:sp>
      <p:sp>
        <p:nvSpPr>
          <p:cNvPr id="1117" name="Google Shape;1117;p51"/>
          <p:cNvSpPr/>
          <p:nvPr/>
        </p:nvSpPr>
        <p:spPr>
          <a:xfrm>
            <a:off x="1353783" y="1333725"/>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1"/>
          <p:cNvSpPr/>
          <p:nvPr/>
        </p:nvSpPr>
        <p:spPr>
          <a:xfrm>
            <a:off x="1467683" y="1447588"/>
            <a:ext cx="339200" cy="339275"/>
          </a:xfrm>
          <a:custGeom>
            <a:rect b="b" l="l" r="r" t="t"/>
            <a:pathLst>
              <a:path extrusionOk="0" h="13571" w="13568">
                <a:moveTo>
                  <a:pt x="12034" y="1066"/>
                </a:moveTo>
                <a:cubicBezTo>
                  <a:pt x="12283" y="1066"/>
                  <a:pt x="12489" y="1271"/>
                  <a:pt x="12489" y="1520"/>
                </a:cubicBezTo>
                <a:cubicBezTo>
                  <a:pt x="12482" y="1826"/>
                  <a:pt x="12261" y="1978"/>
                  <a:pt x="12038" y="1978"/>
                </a:cubicBezTo>
                <a:cubicBezTo>
                  <a:pt x="11816" y="1978"/>
                  <a:pt x="11591" y="1826"/>
                  <a:pt x="11576" y="1520"/>
                </a:cubicBezTo>
                <a:cubicBezTo>
                  <a:pt x="11576" y="1271"/>
                  <a:pt x="11785" y="1066"/>
                  <a:pt x="12034" y="1066"/>
                </a:cubicBezTo>
                <a:close/>
                <a:moveTo>
                  <a:pt x="8522" y="4661"/>
                </a:moveTo>
                <a:cubicBezTo>
                  <a:pt x="9129" y="4691"/>
                  <a:pt x="9129" y="5560"/>
                  <a:pt x="8522" y="5574"/>
                </a:cubicBezTo>
                <a:cubicBezTo>
                  <a:pt x="8273" y="5574"/>
                  <a:pt x="8064" y="5381"/>
                  <a:pt x="8064" y="5119"/>
                </a:cubicBezTo>
                <a:cubicBezTo>
                  <a:pt x="8064" y="4870"/>
                  <a:pt x="8273" y="4661"/>
                  <a:pt x="8522" y="4661"/>
                </a:cubicBezTo>
                <a:close/>
                <a:moveTo>
                  <a:pt x="4434" y="6072"/>
                </a:moveTo>
                <a:cubicBezTo>
                  <a:pt x="4659" y="6072"/>
                  <a:pt x="4883" y="6224"/>
                  <a:pt x="4897" y="6530"/>
                </a:cubicBezTo>
                <a:cubicBezTo>
                  <a:pt x="4897" y="6779"/>
                  <a:pt x="4688" y="6984"/>
                  <a:pt x="4439" y="6984"/>
                </a:cubicBezTo>
                <a:cubicBezTo>
                  <a:pt x="4176" y="6984"/>
                  <a:pt x="3971" y="6779"/>
                  <a:pt x="3971" y="6530"/>
                </a:cubicBezTo>
                <a:cubicBezTo>
                  <a:pt x="3984" y="6224"/>
                  <a:pt x="4209" y="6072"/>
                  <a:pt x="4434" y="6072"/>
                </a:cubicBezTo>
                <a:close/>
                <a:moveTo>
                  <a:pt x="7124" y="8561"/>
                </a:moveTo>
                <a:cubicBezTo>
                  <a:pt x="7386" y="8561"/>
                  <a:pt x="7592" y="8770"/>
                  <a:pt x="7592" y="9019"/>
                </a:cubicBezTo>
                <a:cubicBezTo>
                  <a:pt x="7579" y="9323"/>
                  <a:pt x="7355" y="9475"/>
                  <a:pt x="7130" y="9475"/>
                </a:cubicBezTo>
                <a:cubicBezTo>
                  <a:pt x="6906" y="9475"/>
                  <a:pt x="6681" y="9323"/>
                  <a:pt x="6666" y="9019"/>
                </a:cubicBezTo>
                <a:cubicBezTo>
                  <a:pt x="6666" y="8770"/>
                  <a:pt x="6875" y="8561"/>
                  <a:pt x="7124" y="8561"/>
                </a:cubicBezTo>
                <a:close/>
                <a:moveTo>
                  <a:pt x="7054" y="2559"/>
                </a:moveTo>
                <a:cubicBezTo>
                  <a:pt x="8037" y="2616"/>
                  <a:pt x="8920" y="3014"/>
                  <a:pt x="9614" y="3638"/>
                </a:cubicBezTo>
                <a:lnTo>
                  <a:pt x="9003" y="4259"/>
                </a:lnTo>
                <a:cubicBezTo>
                  <a:pt x="8834" y="4173"/>
                  <a:pt x="8669" y="4134"/>
                  <a:pt x="8514" y="4134"/>
                </a:cubicBezTo>
                <a:cubicBezTo>
                  <a:pt x="7659" y="4134"/>
                  <a:pt x="7124" y="5303"/>
                  <a:pt x="7967" y="5935"/>
                </a:cubicBezTo>
                <a:lnTo>
                  <a:pt x="7207" y="8037"/>
                </a:lnTo>
                <a:cubicBezTo>
                  <a:pt x="7186" y="8035"/>
                  <a:pt x="7165" y="8035"/>
                  <a:pt x="7144" y="8035"/>
                </a:cubicBezTo>
                <a:cubicBezTo>
                  <a:pt x="6957" y="8035"/>
                  <a:pt x="6776" y="8088"/>
                  <a:pt x="6626" y="8189"/>
                </a:cubicBezTo>
                <a:lnTo>
                  <a:pt x="5325" y="6971"/>
                </a:lnTo>
                <a:cubicBezTo>
                  <a:pt x="5667" y="6339"/>
                  <a:pt x="5180" y="5534"/>
                  <a:pt x="4456" y="5534"/>
                </a:cubicBezTo>
                <a:cubicBezTo>
                  <a:pt x="4450" y="5534"/>
                  <a:pt x="4445" y="5534"/>
                  <a:pt x="4439" y="5534"/>
                </a:cubicBezTo>
                <a:cubicBezTo>
                  <a:pt x="3901" y="5534"/>
                  <a:pt x="3459" y="5975"/>
                  <a:pt x="3459" y="6530"/>
                </a:cubicBezTo>
                <a:cubicBezTo>
                  <a:pt x="3447" y="7098"/>
                  <a:pt x="3931" y="7512"/>
                  <a:pt x="4448" y="7512"/>
                </a:cubicBezTo>
                <a:cubicBezTo>
                  <a:pt x="4623" y="7512"/>
                  <a:pt x="4802" y="7464"/>
                  <a:pt x="4966" y="7360"/>
                </a:cubicBezTo>
                <a:lnTo>
                  <a:pt x="6264" y="8574"/>
                </a:lnTo>
                <a:cubicBezTo>
                  <a:pt x="5922" y="9207"/>
                  <a:pt x="6409" y="10015"/>
                  <a:pt x="7120" y="10015"/>
                </a:cubicBezTo>
                <a:cubicBezTo>
                  <a:pt x="7126" y="10015"/>
                  <a:pt x="7132" y="10015"/>
                  <a:pt x="7137" y="10015"/>
                </a:cubicBezTo>
                <a:cubicBezTo>
                  <a:pt x="8107" y="10015"/>
                  <a:pt x="8492" y="8770"/>
                  <a:pt x="7718" y="8216"/>
                </a:cubicBezTo>
                <a:lnTo>
                  <a:pt x="8465" y="6115"/>
                </a:lnTo>
                <a:cubicBezTo>
                  <a:pt x="8488" y="6116"/>
                  <a:pt x="8510" y="6117"/>
                  <a:pt x="8533" y="6117"/>
                </a:cubicBezTo>
                <a:cubicBezTo>
                  <a:pt x="9270" y="6117"/>
                  <a:pt x="9768" y="5279"/>
                  <a:pt x="9391" y="4634"/>
                </a:cubicBezTo>
                <a:lnTo>
                  <a:pt x="9986" y="4010"/>
                </a:lnTo>
                <a:cubicBezTo>
                  <a:pt x="10580" y="4691"/>
                  <a:pt x="10955" y="5560"/>
                  <a:pt x="11011" y="6530"/>
                </a:cubicBezTo>
                <a:lnTo>
                  <a:pt x="10885" y="6530"/>
                </a:lnTo>
                <a:cubicBezTo>
                  <a:pt x="10540" y="6530"/>
                  <a:pt x="10540" y="7041"/>
                  <a:pt x="10885" y="7054"/>
                </a:cubicBezTo>
                <a:lnTo>
                  <a:pt x="11011" y="7054"/>
                </a:lnTo>
                <a:cubicBezTo>
                  <a:pt x="10885" y="9185"/>
                  <a:pt x="9169" y="10885"/>
                  <a:pt x="7054" y="11011"/>
                </a:cubicBezTo>
                <a:lnTo>
                  <a:pt x="7054" y="10898"/>
                </a:lnTo>
                <a:cubicBezTo>
                  <a:pt x="7054" y="10762"/>
                  <a:pt x="6958" y="10649"/>
                  <a:pt x="6819" y="10636"/>
                </a:cubicBezTo>
                <a:cubicBezTo>
                  <a:pt x="6805" y="10633"/>
                  <a:pt x="6791" y="10632"/>
                  <a:pt x="6777" y="10632"/>
                </a:cubicBezTo>
                <a:cubicBezTo>
                  <a:pt x="6639" y="10632"/>
                  <a:pt x="6513" y="10746"/>
                  <a:pt x="6513" y="10885"/>
                </a:cubicBezTo>
                <a:lnTo>
                  <a:pt x="6513" y="11011"/>
                </a:lnTo>
                <a:cubicBezTo>
                  <a:pt x="4399" y="10885"/>
                  <a:pt x="2683" y="9185"/>
                  <a:pt x="2560" y="7054"/>
                </a:cubicBezTo>
                <a:lnTo>
                  <a:pt x="2669" y="7054"/>
                </a:lnTo>
                <a:cubicBezTo>
                  <a:pt x="2809" y="7054"/>
                  <a:pt x="2918" y="6958"/>
                  <a:pt x="2945" y="6832"/>
                </a:cubicBezTo>
                <a:cubicBezTo>
                  <a:pt x="2961" y="6666"/>
                  <a:pt x="2835" y="6530"/>
                  <a:pt x="2683" y="6530"/>
                </a:cubicBezTo>
                <a:lnTo>
                  <a:pt x="2560" y="6530"/>
                </a:lnTo>
                <a:cubicBezTo>
                  <a:pt x="2683" y="4398"/>
                  <a:pt x="4399" y="2682"/>
                  <a:pt x="6513" y="2559"/>
                </a:cubicBezTo>
                <a:lnTo>
                  <a:pt x="6513" y="2669"/>
                </a:lnTo>
                <a:cubicBezTo>
                  <a:pt x="6513" y="2808"/>
                  <a:pt x="6613" y="2918"/>
                  <a:pt x="6749" y="2948"/>
                </a:cubicBezTo>
                <a:cubicBezTo>
                  <a:pt x="6757" y="2948"/>
                  <a:pt x="6765" y="2949"/>
                  <a:pt x="6773" y="2949"/>
                </a:cubicBezTo>
                <a:cubicBezTo>
                  <a:pt x="6928" y="2949"/>
                  <a:pt x="7054" y="2828"/>
                  <a:pt x="7054" y="2682"/>
                </a:cubicBezTo>
                <a:lnTo>
                  <a:pt x="7054" y="2559"/>
                </a:lnTo>
                <a:close/>
                <a:moveTo>
                  <a:pt x="7177" y="541"/>
                </a:moveTo>
                <a:lnTo>
                  <a:pt x="7177" y="996"/>
                </a:lnTo>
                <a:cubicBezTo>
                  <a:pt x="7177" y="1135"/>
                  <a:pt x="7290" y="1245"/>
                  <a:pt x="7413" y="1258"/>
                </a:cubicBezTo>
                <a:cubicBezTo>
                  <a:pt x="8605" y="1398"/>
                  <a:pt x="9684" y="1922"/>
                  <a:pt x="10540" y="2699"/>
                </a:cubicBezTo>
                <a:lnTo>
                  <a:pt x="9986" y="3250"/>
                </a:lnTo>
                <a:cubicBezTo>
                  <a:pt x="9199" y="2546"/>
                  <a:pt x="8173" y="2088"/>
                  <a:pt x="7054" y="2018"/>
                </a:cubicBezTo>
                <a:lnTo>
                  <a:pt x="7054" y="1839"/>
                </a:lnTo>
                <a:cubicBezTo>
                  <a:pt x="7054" y="1786"/>
                  <a:pt x="7028" y="1730"/>
                  <a:pt x="6971" y="1686"/>
                </a:cubicBezTo>
                <a:cubicBezTo>
                  <a:pt x="6910" y="1642"/>
                  <a:pt x="6845" y="1623"/>
                  <a:pt x="6784" y="1623"/>
                </a:cubicBezTo>
                <a:cubicBezTo>
                  <a:pt x="6638" y="1623"/>
                  <a:pt x="6513" y="1734"/>
                  <a:pt x="6513" y="1882"/>
                </a:cubicBezTo>
                <a:lnTo>
                  <a:pt x="6513" y="2018"/>
                </a:lnTo>
                <a:cubicBezTo>
                  <a:pt x="4107" y="2158"/>
                  <a:pt x="2158" y="4110"/>
                  <a:pt x="2019" y="6530"/>
                </a:cubicBezTo>
                <a:lnTo>
                  <a:pt x="1839" y="6530"/>
                </a:lnTo>
                <a:cubicBezTo>
                  <a:pt x="1783" y="6530"/>
                  <a:pt x="1730" y="6543"/>
                  <a:pt x="1687" y="6599"/>
                </a:cubicBezTo>
                <a:cubicBezTo>
                  <a:pt x="1521" y="6818"/>
                  <a:pt x="1673" y="7054"/>
                  <a:pt x="1883" y="7054"/>
                </a:cubicBezTo>
                <a:lnTo>
                  <a:pt x="2019" y="7054"/>
                </a:lnTo>
                <a:cubicBezTo>
                  <a:pt x="2158" y="9474"/>
                  <a:pt x="4107" y="11413"/>
                  <a:pt x="6513" y="11549"/>
                </a:cubicBezTo>
                <a:lnTo>
                  <a:pt x="6513" y="11728"/>
                </a:lnTo>
                <a:cubicBezTo>
                  <a:pt x="6513" y="11785"/>
                  <a:pt x="6543" y="11854"/>
                  <a:pt x="6596" y="11881"/>
                </a:cubicBezTo>
                <a:cubicBezTo>
                  <a:pt x="6662" y="11930"/>
                  <a:pt x="6730" y="11951"/>
                  <a:pt x="6792" y="11951"/>
                </a:cubicBezTo>
                <a:cubicBezTo>
                  <a:pt x="6938" y="11951"/>
                  <a:pt x="7054" y="11833"/>
                  <a:pt x="7054" y="11688"/>
                </a:cubicBezTo>
                <a:lnTo>
                  <a:pt x="7054" y="11549"/>
                </a:lnTo>
                <a:cubicBezTo>
                  <a:pt x="9474" y="11413"/>
                  <a:pt x="11410" y="9474"/>
                  <a:pt x="11549" y="7054"/>
                </a:cubicBezTo>
                <a:lnTo>
                  <a:pt x="11728" y="7054"/>
                </a:lnTo>
                <a:cubicBezTo>
                  <a:pt x="11785" y="7054"/>
                  <a:pt x="11855" y="7028"/>
                  <a:pt x="11881" y="6971"/>
                </a:cubicBezTo>
                <a:cubicBezTo>
                  <a:pt x="12047" y="6765"/>
                  <a:pt x="11894" y="6530"/>
                  <a:pt x="11689" y="6530"/>
                </a:cubicBezTo>
                <a:lnTo>
                  <a:pt x="11549" y="6530"/>
                </a:lnTo>
                <a:cubicBezTo>
                  <a:pt x="11479" y="5421"/>
                  <a:pt x="11051" y="4412"/>
                  <a:pt x="10361" y="3638"/>
                </a:cubicBezTo>
                <a:lnTo>
                  <a:pt x="10912" y="3084"/>
                </a:lnTo>
                <a:cubicBezTo>
                  <a:pt x="11659" y="3914"/>
                  <a:pt x="12173" y="4979"/>
                  <a:pt x="12296" y="6155"/>
                </a:cubicBezTo>
                <a:cubicBezTo>
                  <a:pt x="12309" y="6294"/>
                  <a:pt x="12436" y="6390"/>
                  <a:pt x="12558" y="6390"/>
                </a:cubicBezTo>
                <a:lnTo>
                  <a:pt x="13043" y="6390"/>
                </a:lnTo>
                <a:lnTo>
                  <a:pt x="13043" y="7180"/>
                </a:lnTo>
                <a:lnTo>
                  <a:pt x="12558" y="7180"/>
                </a:lnTo>
                <a:cubicBezTo>
                  <a:pt x="12436" y="7180"/>
                  <a:pt x="12309" y="7290"/>
                  <a:pt x="12296" y="7413"/>
                </a:cubicBezTo>
                <a:cubicBezTo>
                  <a:pt x="12021" y="9959"/>
                  <a:pt x="9959" y="12020"/>
                  <a:pt x="7413" y="12309"/>
                </a:cubicBezTo>
                <a:cubicBezTo>
                  <a:pt x="7290" y="12326"/>
                  <a:pt x="7177" y="12435"/>
                  <a:pt x="7177" y="12575"/>
                </a:cubicBezTo>
                <a:lnTo>
                  <a:pt x="7177" y="13043"/>
                </a:lnTo>
                <a:lnTo>
                  <a:pt x="6391" y="13043"/>
                </a:lnTo>
                <a:lnTo>
                  <a:pt x="6391" y="12575"/>
                </a:lnTo>
                <a:cubicBezTo>
                  <a:pt x="6391" y="12448"/>
                  <a:pt x="6294" y="12326"/>
                  <a:pt x="6155" y="12309"/>
                </a:cubicBezTo>
                <a:cubicBezTo>
                  <a:pt x="3595" y="12033"/>
                  <a:pt x="1534" y="9972"/>
                  <a:pt x="1245" y="7413"/>
                </a:cubicBezTo>
                <a:cubicBezTo>
                  <a:pt x="1232" y="7290"/>
                  <a:pt x="1119" y="7180"/>
                  <a:pt x="983" y="7180"/>
                </a:cubicBezTo>
                <a:lnTo>
                  <a:pt x="538" y="7180"/>
                </a:lnTo>
                <a:lnTo>
                  <a:pt x="538" y="6390"/>
                </a:lnTo>
                <a:lnTo>
                  <a:pt x="983" y="6390"/>
                </a:lnTo>
                <a:cubicBezTo>
                  <a:pt x="1119" y="6390"/>
                  <a:pt x="1232" y="6294"/>
                  <a:pt x="1245" y="6155"/>
                </a:cubicBezTo>
                <a:cubicBezTo>
                  <a:pt x="1534" y="3595"/>
                  <a:pt x="3595" y="1550"/>
                  <a:pt x="6155" y="1258"/>
                </a:cubicBezTo>
                <a:cubicBezTo>
                  <a:pt x="6294" y="1245"/>
                  <a:pt x="6391" y="1135"/>
                  <a:pt x="6391" y="996"/>
                </a:cubicBezTo>
                <a:lnTo>
                  <a:pt x="6391" y="541"/>
                </a:lnTo>
                <a:close/>
                <a:moveTo>
                  <a:pt x="6128" y="0"/>
                </a:moveTo>
                <a:cubicBezTo>
                  <a:pt x="5976" y="0"/>
                  <a:pt x="5866" y="126"/>
                  <a:pt x="5866" y="276"/>
                </a:cubicBezTo>
                <a:lnTo>
                  <a:pt x="5866" y="760"/>
                </a:lnTo>
                <a:cubicBezTo>
                  <a:pt x="3293" y="1122"/>
                  <a:pt x="1106" y="3293"/>
                  <a:pt x="747" y="5866"/>
                </a:cubicBezTo>
                <a:lnTo>
                  <a:pt x="263" y="5866"/>
                </a:lnTo>
                <a:cubicBezTo>
                  <a:pt x="123" y="5866"/>
                  <a:pt x="0" y="5975"/>
                  <a:pt x="0" y="6128"/>
                </a:cubicBezTo>
                <a:lnTo>
                  <a:pt x="0" y="7456"/>
                </a:lnTo>
                <a:cubicBezTo>
                  <a:pt x="0" y="7595"/>
                  <a:pt x="123" y="7718"/>
                  <a:pt x="263" y="7718"/>
                </a:cubicBezTo>
                <a:lnTo>
                  <a:pt x="747" y="7718"/>
                </a:lnTo>
                <a:cubicBezTo>
                  <a:pt x="1106" y="10291"/>
                  <a:pt x="3293" y="12448"/>
                  <a:pt x="5866" y="12807"/>
                </a:cubicBezTo>
                <a:lnTo>
                  <a:pt x="5866" y="13305"/>
                </a:lnTo>
                <a:cubicBezTo>
                  <a:pt x="5866" y="13444"/>
                  <a:pt x="5976" y="13570"/>
                  <a:pt x="6128" y="13570"/>
                </a:cubicBezTo>
                <a:lnTo>
                  <a:pt x="7443" y="13570"/>
                </a:lnTo>
                <a:cubicBezTo>
                  <a:pt x="7592" y="13570"/>
                  <a:pt x="7718" y="13444"/>
                  <a:pt x="7718" y="13305"/>
                </a:cubicBezTo>
                <a:lnTo>
                  <a:pt x="7718" y="12807"/>
                </a:lnTo>
                <a:cubicBezTo>
                  <a:pt x="10278" y="12435"/>
                  <a:pt x="12436" y="10277"/>
                  <a:pt x="12794" y="7718"/>
                </a:cubicBezTo>
                <a:lnTo>
                  <a:pt x="13305" y="7718"/>
                </a:lnTo>
                <a:cubicBezTo>
                  <a:pt x="13445" y="7718"/>
                  <a:pt x="13568" y="7595"/>
                  <a:pt x="13568" y="7456"/>
                </a:cubicBezTo>
                <a:lnTo>
                  <a:pt x="13568" y="6128"/>
                </a:lnTo>
                <a:cubicBezTo>
                  <a:pt x="13568" y="5975"/>
                  <a:pt x="13445" y="5866"/>
                  <a:pt x="13305" y="5866"/>
                </a:cubicBezTo>
                <a:lnTo>
                  <a:pt x="12794" y="5866"/>
                </a:lnTo>
                <a:cubicBezTo>
                  <a:pt x="12615" y="4691"/>
                  <a:pt x="12090" y="3582"/>
                  <a:pt x="11287" y="2699"/>
                </a:cubicBezTo>
                <a:lnTo>
                  <a:pt x="11576" y="2393"/>
                </a:lnTo>
                <a:cubicBezTo>
                  <a:pt x="11723" y="2476"/>
                  <a:pt x="11880" y="2514"/>
                  <a:pt x="12036" y="2514"/>
                </a:cubicBezTo>
                <a:cubicBezTo>
                  <a:pt x="12552" y="2514"/>
                  <a:pt x="13043" y="2095"/>
                  <a:pt x="13043" y="1520"/>
                </a:cubicBezTo>
                <a:cubicBezTo>
                  <a:pt x="13043" y="983"/>
                  <a:pt x="12588" y="541"/>
                  <a:pt x="12047" y="541"/>
                </a:cubicBezTo>
                <a:cubicBezTo>
                  <a:pt x="12040" y="541"/>
                  <a:pt x="12033" y="541"/>
                  <a:pt x="12026" y="541"/>
                </a:cubicBezTo>
                <a:cubicBezTo>
                  <a:pt x="11291" y="541"/>
                  <a:pt x="10806" y="1390"/>
                  <a:pt x="11191" y="2018"/>
                </a:cubicBezTo>
                <a:lnTo>
                  <a:pt x="10912" y="2310"/>
                </a:lnTo>
                <a:cubicBezTo>
                  <a:pt x="10029" y="1494"/>
                  <a:pt x="8907" y="956"/>
                  <a:pt x="7718" y="760"/>
                </a:cubicBezTo>
                <a:lnTo>
                  <a:pt x="7718" y="276"/>
                </a:lnTo>
                <a:cubicBezTo>
                  <a:pt x="7718" y="126"/>
                  <a:pt x="7592" y="0"/>
                  <a:pt x="7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1"/>
          <p:cNvSpPr/>
          <p:nvPr/>
        </p:nvSpPr>
        <p:spPr>
          <a:xfrm>
            <a:off x="1353783" y="2280527"/>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1"/>
          <p:cNvSpPr/>
          <p:nvPr/>
        </p:nvSpPr>
        <p:spPr>
          <a:xfrm>
            <a:off x="1353783" y="3227333"/>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1" name="Google Shape;1121;p51"/>
          <p:cNvGrpSpPr/>
          <p:nvPr/>
        </p:nvGrpSpPr>
        <p:grpSpPr>
          <a:xfrm>
            <a:off x="1467683" y="3358488"/>
            <a:ext cx="339200" cy="304675"/>
            <a:chOff x="5553875" y="2135725"/>
            <a:chExt cx="339200" cy="304675"/>
          </a:xfrm>
        </p:grpSpPr>
        <p:sp>
          <p:nvSpPr>
            <p:cNvPr id="1122" name="Google Shape;1122;p51"/>
            <p:cNvSpPr/>
            <p:nvPr/>
          </p:nvSpPr>
          <p:spPr>
            <a:xfrm>
              <a:off x="5736025" y="2135725"/>
              <a:ext cx="157050" cy="139675"/>
            </a:xfrm>
            <a:custGeom>
              <a:rect b="b" l="l" r="r" t="t"/>
              <a:pathLst>
                <a:path extrusionOk="0" h="5587" w="6282">
                  <a:moveTo>
                    <a:pt x="5744" y="525"/>
                  </a:moveTo>
                  <a:lnTo>
                    <a:pt x="5744" y="1052"/>
                  </a:lnTo>
                  <a:lnTo>
                    <a:pt x="4167" y="1052"/>
                  </a:lnTo>
                  <a:lnTo>
                    <a:pt x="4167" y="525"/>
                  </a:lnTo>
                  <a:close/>
                  <a:moveTo>
                    <a:pt x="529" y="2131"/>
                  </a:moveTo>
                  <a:cubicBezTo>
                    <a:pt x="2092" y="2254"/>
                    <a:pt x="3337" y="3499"/>
                    <a:pt x="3460" y="5049"/>
                  </a:cubicBezTo>
                  <a:lnTo>
                    <a:pt x="529" y="5049"/>
                  </a:lnTo>
                  <a:lnTo>
                    <a:pt x="529" y="2131"/>
                  </a:lnTo>
                  <a:close/>
                  <a:moveTo>
                    <a:pt x="3888" y="0"/>
                  </a:moveTo>
                  <a:cubicBezTo>
                    <a:pt x="3752" y="0"/>
                    <a:pt x="3626" y="110"/>
                    <a:pt x="3626" y="262"/>
                  </a:cubicBezTo>
                  <a:lnTo>
                    <a:pt x="3626" y="525"/>
                  </a:lnTo>
                  <a:lnTo>
                    <a:pt x="2673" y="525"/>
                  </a:lnTo>
                  <a:cubicBezTo>
                    <a:pt x="2604" y="525"/>
                    <a:pt x="2534" y="555"/>
                    <a:pt x="2477" y="608"/>
                  </a:cubicBezTo>
                  <a:lnTo>
                    <a:pt x="1345" y="1743"/>
                  </a:lnTo>
                  <a:cubicBezTo>
                    <a:pt x="997" y="1647"/>
                    <a:pt x="638" y="1590"/>
                    <a:pt x="267" y="1590"/>
                  </a:cubicBezTo>
                  <a:cubicBezTo>
                    <a:pt x="127" y="1590"/>
                    <a:pt x="1" y="1703"/>
                    <a:pt x="1" y="1852"/>
                  </a:cubicBezTo>
                  <a:lnTo>
                    <a:pt x="1" y="5325"/>
                  </a:lnTo>
                  <a:cubicBezTo>
                    <a:pt x="1" y="5464"/>
                    <a:pt x="114" y="5587"/>
                    <a:pt x="267" y="5587"/>
                  </a:cubicBezTo>
                  <a:lnTo>
                    <a:pt x="3736" y="5587"/>
                  </a:lnTo>
                  <a:cubicBezTo>
                    <a:pt x="3888" y="5587"/>
                    <a:pt x="4001" y="5464"/>
                    <a:pt x="4001" y="5311"/>
                  </a:cubicBezTo>
                  <a:cubicBezTo>
                    <a:pt x="4001" y="3831"/>
                    <a:pt x="3128" y="2560"/>
                    <a:pt x="1883" y="1952"/>
                  </a:cubicBezTo>
                  <a:lnTo>
                    <a:pt x="2783" y="1052"/>
                  </a:lnTo>
                  <a:lnTo>
                    <a:pt x="3626" y="1052"/>
                  </a:lnTo>
                  <a:lnTo>
                    <a:pt x="3626" y="1315"/>
                  </a:lnTo>
                  <a:cubicBezTo>
                    <a:pt x="3626" y="1467"/>
                    <a:pt x="3752" y="1590"/>
                    <a:pt x="3888" y="1590"/>
                  </a:cubicBezTo>
                  <a:lnTo>
                    <a:pt x="6019" y="1590"/>
                  </a:lnTo>
                  <a:cubicBezTo>
                    <a:pt x="6159" y="1590"/>
                    <a:pt x="6282" y="1467"/>
                    <a:pt x="6282" y="1315"/>
                  </a:cubicBezTo>
                  <a:lnTo>
                    <a:pt x="6282" y="262"/>
                  </a:lnTo>
                  <a:cubicBezTo>
                    <a:pt x="6282" y="110"/>
                    <a:pt x="6159" y="0"/>
                    <a:pt x="6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1"/>
            <p:cNvSpPr/>
            <p:nvPr/>
          </p:nvSpPr>
          <p:spPr>
            <a:xfrm>
              <a:off x="5553875" y="2172075"/>
              <a:ext cx="339200" cy="268325"/>
            </a:xfrm>
            <a:custGeom>
              <a:rect b="b" l="l" r="r" t="t"/>
              <a:pathLst>
                <a:path extrusionOk="0" h="10733" w="13568">
                  <a:moveTo>
                    <a:pt x="2115" y="525"/>
                  </a:moveTo>
                  <a:lnTo>
                    <a:pt x="2115" y="1062"/>
                  </a:lnTo>
                  <a:lnTo>
                    <a:pt x="538" y="1062"/>
                  </a:lnTo>
                  <a:lnTo>
                    <a:pt x="538" y="525"/>
                  </a:lnTo>
                  <a:close/>
                  <a:moveTo>
                    <a:pt x="5753" y="2211"/>
                  </a:moveTo>
                  <a:lnTo>
                    <a:pt x="5753" y="5242"/>
                  </a:lnTo>
                  <a:lnTo>
                    <a:pt x="3124" y="6762"/>
                  </a:lnTo>
                  <a:cubicBezTo>
                    <a:pt x="2142" y="4797"/>
                    <a:pt x="3569" y="2350"/>
                    <a:pt x="5753" y="2211"/>
                  </a:cubicBezTo>
                  <a:close/>
                  <a:moveTo>
                    <a:pt x="9196" y="5670"/>
                  </a:moveTo>
                  <a:cubicBezTo>
                    <a:pt x="9129" y="6653"/>
                    <a:pt x="8602" y="7496"/>
                    <a:pt x="7841" y="8033"/>
                  </a:cubicBezTo>
                  <a:lnTo>
                    <a:pt x="6474" y="5670"/>
                  </a:lnTo>
                  <a:close/>
                  <a:moveTo>
                    <a:pt x="5919" y="5766"/>
                  </a:moveTo>
                  <a:lnTo>
                    <a:pt x="7370" y="8299"/>
                  </a:lnTo>
                  <a:cubicBezTo>
                    <a:pt x="6960" y="8504"/>
                    <a:pt x="6508" y="8600"/>
                    <a:pt x="6053" y="8600"/>
                  </a:cubicBezTo>
                  <a:cubicBezTo>
                    <a:pt x="5004" y="8600"/>
                    <a:pt x="3943" y="8089"/>
                    <a:pt x="3373" y="7220"/>
                  </a:cubicBezTo>
                  <a:lnTo>
                    <a:pt x="5919" y="5766"/>
                  </a:lnTo>
                  <a:close/>
                  <a:moveTo>
                    <a:pt x="2115" y="9667"/>
                  </a:moveTo>
                  <a:lnTo>
                    <a:pt x="2115" y="10191"/>
                  </a:lnTo>
                  <a:lnTo>
                    <a:pt x="538" y="10191"/>
                  </a:lnTo>
                  <a:lnTo>
                    <a:pt x="538" y="9667"/>
                  </a:lnTo>
                  <a:close/>
                  <a:moveTo>
                    <a:pt x="13030" y="9667"/>
                  </a:moveTo>
                  <a:lnTo>
                    <a:pt x="13030" y="10191"/>
                  </a:lnTo>
                  <a:lnTo>
                    <a:pt x="11453" y="10191"/>
                  </a:lnTo>
                  <a:lnTo>
                    <a:pt x="11453" y="9667"/>
                  </a:lnTo>
                  <a:close/>
                  <a:moveTo>
                    <a:pt x="263" y="0"/>
                  </a:moveTo>
                  <a:cubicBezTo>
                    <a:pt x="123" y="0"/>
                    <a:pt x="0" y="123"/>
                    <a:pt x="0" y="262"/>
                  </a:cubicBezTo>
                  <a:lnTo>
                    <a:pt x="0" y="1328"/>
                  </a:lnTo>
                  <a:cubicBezTo>
                    <a:pt x="0" y="1464"/>
                    <a:pt x="123" y="1590"/>
                    <a:pt x="263" y="1590"/>
                  </a:cubicBezTo>
                  <a:lnTo>
                    <a:pt x="2391" y="1590"/>
                  </a:lnTo>
                  <a:cubicBezTo>
                    <a:pt x="2530" y="1590"/>
                    <a:pt x="2656" y="1464"/>
                    <a:pt x="2656" y="1328"/>
                  </a:cubicBezTo>
                  <a:lnTo>
                    <a:pt x="2656" y="1062"/>
                  </a:lnTo>
                  <a:lnTo>
                    <a:pt x="3499" y="1062"/>
                  </a:lnTo>
                  <a:lnTo>
                    <a:pt x="4452" y="2005"/>
                  </a:lnTo>
                  <a:cubicBezTo>
                    <a:pt x="1604" y="3303"/>
                    <a:pt x="1561" y="7426"/>
                    <a:pt x="4399" y="8767"/>
                  </a:cubicBezTo>
                  <a:lnTo>
                    <a:pt x="3499" y="9667"/>
                  </a:lnTo>
                  <a:lnTo>
                    <a:pt x="2656" y="9667"/>
                  </a:lnTo>
                  <a:lnTo>
                    <a:pt x="2656" y="9404"/>
                  </a:lnTo>
                  <a:cubicBezTo>
                    <a:pt x="2656" y="9252"/>
                    <a:pt x="2530" y="9142"/>
                    <a:pt x="2391" y="9142"/>
                  </a:cubicBezTo>
                  <a:lnTo>
                    <a:pt x="263" y="9142"/>
                  </a:lnTo>
                  <a:cubicBezTo>
                    <a:pt x="123" y="9142"/>
                    <a:pt x="0" y="9252"/>
                    <a:pt x="0" y="9404"/>
                  </a:cubicBezTo>
                  <a:lnTo>
                    <a:pt x="0" y="10457"/>
                  </a:lnTo>
                  <a:cubicBezTo>
                    <a:pt x="0" y="10606"/>
                    <a:pt x="123" y="10732"/>
                    <a:pt x="263" y="10732"/>
                  </a:cubicBezTo>
                  <a:lnTo>
                    <a:pt x="2391" y="10732"/>
                  </a:lnTo>
                  <a:cubicBezTo>
                    <a:pt x="2530" y="10732"/>
                    <a:pt x="2656" y="10606"/>
                    <a:pt x="2656" y="10457"/>
                  </a:cubicBezTo>
                  <a:lnTo>
                    <a:pt x="2656" y="10191"/>
                  </a:lnTo>
                  <a:lnTo>
                    <a:pt x="3609" y="10191"/>
                  </a:lnTo>
                  <a:cubicBezTo>
                    <a:pt x="3679" y="10191"/>
                    <a:pt x="3748" y="10165"/>
                    <a:pt x="3801" y="10125"/>
                  </a:cubicBezTo>
                  <a:lnTo>
                    <a:pt x="4937" y="8976"/>
                  </a:lnTo>
                  <a:cubicBezTo>
                    <a:pt x="5272" y="9082"/>
                    <a:pt x="5630" y="9133"/>
                    <a:pt x="5990" y="9133"/>
                  </a:cubicBezTo>
                  <a:cubicBezTo>
                    <a:pt x="6759" y="9133"/>
                    <a:pt x="7539" y="8901"/>
                    <a:pt x="8133" y="8478"/>
                  </a:cubicBezTo>
                  <a:lnTo>
                    <a:pt x="9763" y="10125"/>
                  </a:lnTo>
                  <a:cubicBezTo>
                    <a:pt x="9820" y="10165"/>
                    <a:pt x="9890" y="10191"/>
                    <a:pt x="9959" y="10191"/>
                  </a:cubicBezTo>
                  <a:lnTo>
                    <a:pt x="10912" y="10191"/>
                  </a:lnTo>
                  <a:lnTo>
                    <a:pt x="10912" y="10457"/>
                  </a:lnTo>
                  <a:cubicBezTo>
                    <a:pt x="10912" y="10606"/>
                    <a:pt x="11038" y="10732"/>
                    <a:pt x="11174" y="10732"/>
                  </a:cubicBezTo>
                  <a:lnTo>
                    <a:pt x="13305" y="10732"/>
                  </a:lnTo>
                  <a:cubicBezTo>
                    <a:pt x="13445" y="10732"/>
                    <a:pt x="13568" y="10606"/>
                    <a:pt x="13568" y="10457"/>
                  </a:cubicBezTo>
                  <a:lnTo>
                    <a:pt x="13568" y="9404"/>
                  </a:lnTo>
                  <a:cubicBezTo>
                    <a:pt x="13568" y="9252"/>
                    <a:pt x="13445" y="9142"/>
                    <a:pt x="13305" y="9142"/>
                  </a:cubicBezTo>
                  <a:lnTo>
                    <a:pt x="11174" y="9142"/>
                  </a:lnTo>
                  <a:cubicBezTo>
                    <a:pt x="11038" y="9142"/>
                    <a:pt x="10912" y="9252"/>
                    <a:pt x="10912" y="9404"/>
                  </a:cubicBezTo>
                  <a:lnTo>
                    <a:pt x="10912" y="9667"/>
                  </a:lnTo>
                  <a:lnTo>
                    <a:pt x="10069" y="9667"/>
                  </a:lnTo>
                  <a:lnTo>
                    <a:pt x="8548" y="8146"/>
                  </a:lnTo>
                  <a:cubicBezTo>
                    <a:pt x="9279" y="7469"/>
                    <a:pt x="9750" y="6487"/>
                    <a:pt x="9750" y="5408"/>
                  </a:cubicBezTo>
                  <a:cubicBezTo>
                    <a:pt x="9750" y="5255"/>
                    <a:pt x="9627" y="5129"/>
                    <a:pt x="9475" y="5129"/>
                  </a:cubicBezTo>
                  <a:lnTo>
                    <a:pt x="6278" y="5129"/>
                  </a:lnTo>
                  <a:lnTo>
                    <a:pt x="6278" y="1935"/>
                  </a:lnTo>
                  <a:cubicBezTo>
                    <a:pt x="6278" y="1783"/>
                    <a:pt x="6155" y="1660"/>
                    <a:pt x="6016" y="1660"/>
                  </a:cubicBezTo>
                  <a:cubicBezTo>
                    <a:pt x="5657" y="1660"/>
                    <a:pt x="5325" y="1713"/>
                    <a:pt x="4993" y="1809"/>
                  </a:cubicBezTo>
                  <a:lnTo>
                    <a:pt x="3801" y="608"/>
                  </a:lnTo>
                  <a:cubicBezTo>
                    <a:pt x="3748" y="551"/>
                    <a:pt x="3679" y="525"/>
                    <a:pt x="3609" y="525"/>
                  </a:cubicBezTo>
                  <a:lnTo>
                    <a:pt x="2656" y="525"/>
                  </a:lnTo>
                  <a:lnTo>
                    <a:pt x="2656" y="262"/>
                  </a:lnTo>
                  <a:cubicBezTo>
                    <a:pt x="2656" y="123"/>
                    <a:pt x="2530" y="0"/>
                    <a:pt x="2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4" name="Google Shape;1124;p51"/>
          <p:cNvGrpSpPr/>
          <p:nvPr/>
        </p:nvGrpSpPr>
        <p:grpSpPr>
          <a:xfrm>
            <a:off x="1467508" y="2394388"/>
            <a:ext cx="339550" cy="339275"/>
            <a:chOff x="5543825" y="1573475"/>
            <a:chExt cx="339550" cy="339275"/>
          </a:xfrm>
        </p:grpSpPr>
        <p:sp>
          <p:nvSpPr>
            <p:cNvPr id="1125" name="Google Shape;1125;p51"/>
            <p:cNvSpPr/>
            <p:nvPr/>
          </p:nvSpPr>
          <p:spPr>
            <a:xfrm>
              <a:off x="5543825" y="1573475"/>
              <a:ext cx="339550" cy="339275"/>
            </a:xfrm>
            <a:custGeom>
              <a:rect b="b" l="l" r="r" t="t"/>
              <a:pathLst>
                <a:path extrusionOk="0" h="13571" w="13582">
                  <a:moveTo>
                    <a:pt x="12781" y="541"/>
                  </a:moveTo>
                  <a:cubicBezTo>
                    <a:pt x="12934" y="541"/>
                    <a:pt x="13057" y="651"/>
                    <a:pt x="13057" y="803"/>
                  </a:cubicBezTo>
                  <a:lnTo>
                    <a:pt x="13057" y="1882"/>
                  </a:lnTo>
                  <a:cubicBezTo>
                    <a:pt x="13057" y="2035"/>
                    <a:pt x="12934" y="2144"/>
                    <a:pt x="12781" y="2144"/>
                  </a:cubicBezTo>
                  <a:lnTo>
                    <a:pt x="7413" y="2144"/>
                  </a:lnTo>
                  <a:cubicBezTo>
                    <a:pt x="7261" y="2144"/>
                    <a:pt x="7138" y="2035"/>
                    <a:pt x="7138" y="1882"/>
                  </a:cubicBezTo>
                  <a:lnTo>
                    <a:pt x="7138" y="803"/>
                  </a:lnTo>
                  <a:cubicBezTo>
                    <a:pt x="7138" y="651"/>
                    <a:pt x="7261" y="541"/>
                    <a:pt x="7413" y="541"/>
                  </a:cubicBezTo>
                  <a:close/>
                  <a:moveTo>
                    <a:pt x="12781" y="2682"/>
                  </a:moveTo>
                  <a:cubicBezTo>
                    <a:pt x="12934" y="2682"/>
                    <a:pt x="13057" y="2795"/>
                    <a:pt x="13057" y="2948"/>
                  </a:cubicBezTo>
                  <a:lnTo>
                    <a:pt x="13057" y="4027"/>
                  </a:lnTo>
                  <a:cubicBezTo>
                    <a:pt x="13057" y="4176"/>
                    <a:pt x="12934" y="4289"/>
                    <a:pt x="12781" y="4289"/>
                  </a:cubicBezTo>
                  <a:lnTo>
                    <a:pt x="7413" y="4289"/>
                  </a:lnTo>
                  <a:cubicBezTo>
                    <a:pt x="7261" y="4289"/>
                    <a:pt x="7138" y="4176"/>
                    <a:pt x="7138" y="4027"/>
                  </a:cubicBezTo>
                  <a:lnTo>
                    <a:pt x="7138" y="2948"/>
                  </a:lnTo>
                  <a:cubicBezTo>
                    <a:pt x="7138" y="2795"/>
                    <a:pt x="7261" y="2682"/>
                    <a:pt x="7413" y="2682"/>
                  </a:cubicBezTo>
                  <a:close/>
                  <a:moveTo>
                    <a:pt x="12781" y="4827"/>
                  </a:moveTo>
                  <a:cubicBezTo>
                    <a:pt x="12934" y="4827"/>
                    <a:pt x="13057" y="4953"/>
                    <a:pt x="13057" y="5089"/>
                  </a:cubicBezTo>
                  <a:lnTo>
                    <a:pt x="13057" y="6168"/>
                  </a:lnTo>
                  <a:cubicBezTo>
                    <a:pt x="13057" y="6320"/>
                    <a:pt x="12934" y="6447"/>
                    <a:pt x="12781" y="6447"/>
                  </a:cubicBezTo>
                  <a:lnTo>
                    <a:pt x="7413" y="6447"/>
                  </a:lnTo>
                  <a:cubicBezTo>
                    <a:pt x="7261" y="6447"/>
                    <a:pt x="7138" y="6320"/>
                    <a:pt x="7138" y="6168"/>
                  </a:cubicBezTo>
                  <a:lnTo>
                    <a:pt x="7138" y="5089"/>
                  </a:lnTo>
                  <a:cubicBezTo>
                    <a:pt x="7138" y="4953"/>
                    <a:pt x="7261" y="4827"/>
                    <a:pt x="7413" y="4827"/>
                  </a:cubicBezTo>
                  <a:close/>
                  <a:moveTo>
                    <a:pt x="6667" y="4302"/>
                  </a:moveTo>
                  <a:cubicBezTo>
                    <a:pt x="6693" y="4398"/>
                    <a:pt x="6750" y="4481"/>
                    <a:pt x="6819" y="4564"/>
                  </a:cubicBezTo>
                  <a:cubicBezTo>
                    <a:pt x="6693" y="4704"/>
                    <a:pt x="6610" y="4896"/>
                    <a:pt x="6610" y="5089"/>
                  </a:cubicBezTo>
                  <a:lnTo>
                    <a:pt x="6610" y="6168"/>
                  </a:lnTo>
                  <a:cubicBezTo>
                    <a:pt x="6610" y="6613"/>
                    <a:pt x="6972" y="6971"/>
                    <a:pt x="7413" y="6971"/>
                  </a:cubicBezTo>
                  <a:lnTo>
                    <a:pt x="9282" y="6971"/>
                  </a:lnTo>
                  <a:cubicBezTo>
                    <a:pt x="9075" y="8407"/>
                    <a:pt x="7974" y="9105"/>
                    <a:pt x="6878" y="9105"/>
                  </a:cubicBezTo>
                  <a:cubicBezTo>
                    <a:pt x="5692" y="9105"/>
                    <a:pt x="4512" y="8290"/>
                    <a:pt x="4469" y="6709"/>
                  </a:cubicBezTo>
                  <a:cubicBezTo>
                    <a:pt x="4469" y="5451"/>
                    <a:pt x="5435" y="4412"/>
                    <a:pt x="6667" y="4302"/>
                  </a:cubicBezTo>
                  <a:close/>
                  <a:moveTo>
                    <a:pt x="3832" y="9321"/>
                  </a:moveTo>
                  <a:cubicBezTo>
                    <a:pt x="3971" y="9474"/>
                    <a:pt x="4107" y="9613"/>
                    <a:pt x="4260" y="9736"/>
                  </a:cubicBezTo>
                  <a:lnTo>
                    <a:pt x="3888" y="10138"/>
                  </a:lnTo>
                  <a:lnTo>
                    <a:pt x="3430" y="9696"/>
                  </a:lnTo>
                  <a:lnTo>
                    <a:pt x="3832" y="9321"/>
                  </a:lnTo>
                  <a:close/>
                  <a:moveTo>
                    <a:pt x="6610" y="3223"/>
                  </a:moveTo>
                  <a:lnTo>
                    <a:pt x="6610" y="3778"/>
                  </a:lnTo>
                  <a:cubicBezTo>
                    <a:pt x="5133" y="3874"/>
                    <a:pt x="3901" y="5215"/>
                    <a:pt x="3928" y="6709"/>
                  </a:cubicBezTo>
                  <a:cubicBezTo>
                    <a:pt x="3928" y="8326"/>
                    <a:pt x="5256" y="9653"/>
                    <a:pt x="6876" y="9653"/>
                  </a:cubicBezTo>
                  <a:cubicBezTo>
                    <a:pt x="6893" y="9654"/>
                    <a:pt x="6911" y="9654"/>
                    <a:pt x="6929" y="9654"/>
                  </a:cubicBezTo>
                  <a:cubicBezTo>
                    <a:pt x="8401" y="9654"/>
                    <a:pt x="9712" y="8434"/>
                    <a:pt x="9807" y="6971"/>
                  </a:cubicBezTo>
                  <a:lnTo>
                    <a:pt x="10361" y="6971"/>
                  </a:lnTo>
                  <a:cubicBezTo>
                    <a:pt x="10222" y="8770"/>
                    <a:pt x="8701" y="10194"/>
                    <a:pt x="6876" y="10194"/>
                  </a:cubicBezTo>
                  <a:cubicBezTo>
                    <a:pt x="2408" y="10042"/>
                    <a:pt x="2198" y="3721"/>
                    <a:pt x="6610" y="3223"/>
                  </a:cubicBezTo>
                  <a:close/>
                  <a:moveTo>
                    <a:pt x="3058" y="10055"/>
                  </a:moveTo>
                  <a:lnTo>
                    <a:pt x="3526" y="10526"/>
                  </a:lnTo>
                  <a:lnTo>
                    <a:pt x="1285" y="12907"/>
                  </a:lnTo>
                  <a:cubicBezTo>
                    <a:pt x="1211" y="12987"/>
                    <a:pt x="1101" y="13025"/>
                    <a:pt x="991" y="13025"/>
                  </a:cubicBezTo>
                  <a:cubicBezTo>
                    <a:pt x="874" y="13025"/>
                    <a:pt x="756" y="12983"/>
                    <a:pt x="678" y="12907"/>
                  </a:cubicBezTo>
                  <a:cubicBezTo>
                    <a:pt x="512" y="12741"/>
                    <a:pt x="499" y="12448"/>
                    <a:pt x="678" y="12282"/>
                  </a:cubicBezTo>
                  <a:lnTo>
                    <a:pt x="3058" y="10055"/>
                  </a:lnTo>
                  <a:close/>
                  <a:moveTo>
                    <a:pt x="7413" y="0"/>
                  </a:moveTo>
                  <a:cubicBezTo>
                    <a:pt x="6972" y="0"/>
                    <a:pt x="6610" y="359"/>
                    <a:pt x="6610" y="803"/>
                  </a:cubicBezTo>
                  <a:lnTo>
                    <a:pt x="6610" y="1882"/>
                  </a:lnTo>
                  <a:cubicBezTo>
                    <a:pt x="6610" y="2088"/>
                    <a:pt x="6693" y="2267"/>
                    <a:pt x="6819" y="2407"/>
                  </a:cubicBezTo>
                  <a:cubicBezTo>
                    <a:pt x="6750" y="2490"/>
                    <a:pt x="6693" y="2586"/>
                    <a:pt x="6653" y="2699"/>
                  </a:cubicBezTo>
                  <a:cubicBezTo>
                    <a:pt x="3583" y="2835"/>
                    <a:pt x="1827" y="6364"/>
                    <a:pt x="3513" y="8906"/>
                  </a:cubicBezTo>
                  <a:lnTo>
                    <a:pt x="303" y="11911"/>
                  </a:lnTo>
                  <a:cubicBezTo>
                    <a:pt x="124" y="12090"/>
                    <a:pt x="14" y="12326"/>
                    <a:pt x="14" y="12575"/>
                  </a:cubicBezTo>
                  <a:cubicBezTo>
                    <a:pt x="1" y="13105"/>
                    <a:pt x="456" y="13571"/>
                    <a:pt x="988" y="13571"/>
                  </a:cubicBezTo>
                  <a:cubicBezTo>
                    <a:pt x="995" y="13571"/>
                    <a:pt x="1003" y="13571"/>
                    <a:pt x="1010" y="13570"/>
                  </a:cubicBezTo>
                  <a:cubicBezTo>
                    <a:pt x="1259" y="13570"/>
                    <a:pt x="1495" y="13458"/>
                    <a:pt x="1674" y="13278"/>
                  </a:cubicBezTo>
                  <a:lnTo>
                    <a:pt x="4688" y="10068"/>
                  </a:lnTo>
                  <a:cubicBezTo>
                    <a:pt x="5365" y="10522"/>
                    <a:pt x="6113" y="10728"/>
                    <a:pt x="6848" y="10728"/>
                  </a:cubicBezTo>
                  <a:cubicBezTo>
                    <a:pt x="8852" y="10728"/>
                    <a:pt x="10764" y="9198"/>
                    <a:pt x="10886" y="6971"/>
                  </a:cubicBezTo>
                  <a:lnTo>
                    <a:pt x="12781" y="6971"/>
                  </a:lnTo>
                  <a:cubicBezTo>
                    <a:pt x="13223" y="6971"/>
                    <a:pt x="13581" y="6613"/>
                    <a:pt x="13581" y="6168"/>
                  </a:cubicBezTo>
                  <a:lnTo>
                    <a:pt x="13581" y="5089"/>
                  </a:lnTo>
                  <a:cubicBezTo>
                    <a:pt x="13581" y="4883"/>
                    <a:pt x="13498" y="4704"/>
                    <a:pt x="13375" y="4564"/>
                  </a:cubicBezTo>
                  <a:cubicBezTo>
                    <a:pt x="13498" y="4412"/>
                    <a:pt x="13581" y="4232"/>
                    <a:pt x="13581" y="4027"/>
                  </a:cubicBezTo>
                  <a:lnTo>
                    <a:pt x="13581" y="2948"/>
                  </a:lnTo>
                  <a:cubicBezTo>
                    <a:pt x="13581" y="2739"/>
                    <a:pt x="13498" y="2559"/>
                    <a:pt x="13375" y="2407"/>
                  </a:cubicBezTo>
                  <a:cubicBezTo>
                    <a:pt x="13498" y="2267"/>
                    <a:pt x="13581" y="2088"/>
                    <a:pt x="13581" y="1882"/>
                  </a:cubicBezTo>
                  <a:lnTo>
                    <a:pt x="13581" y="803"/>
                  </a:lnTo>
                  <a:cubicBezTo>
                    <a:pt x="13581" y="359"/>
                    <a:pt x="13223" y="0"/>
                    <a:pt x="127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1"/>
            <p:cNvSpPr/>
            <p:nvPr/>
          </p:nvSpPr>
          <p:spPr>
            <a:xfrm>
              <a:off x="5768900" y="1600100"/>
              <a:ext cx="52975" cy="13150"/>
            </a:xfrm>
            <a:custGeom>
              <a:rect b="b" l="l" r="r" t="t"/>
              <a:pathLst>
                <a:path extrusionOk="0" h="526" w="2119">
                  <a:moveTo>
                    <a:pt x="362" y="1"/>
                  </a:moveTo>
                  <a:cubicBezTo>
                    <a:pt x="1" y="14"/>
                    <a:pt x="1" y="512"/>
                    <a:pt x="362" y="525"/>
                  </a:cubicBezTo>
                  <a:lnTo>
                    <a:pt x="1826" y="525"/>
                  </a:lnTo>
                  <a:cubicBezTo>
                    <a:pt x="1992" y="525"/>
                    <a:pt x="2118" y="389"/>
                    <a:pt x="2089" y="223"/>
                  </a:cubicBezTo>
                  <a:cubicBezTo>
                    <a:pt x="2075" y="97"/>
                    <a:pt x="1952" y="1"/>
                    <a:pt x="18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1"/>
            <p:cNvSpPr/>
            <p:nvPr/>
          </p:nvSpPr>
          <p:spPr>
            <a:xfrm>
              <a:off x="5739525" y="1600100"/>
              <a:ext cx="13125" cy="13300"/>
            </a:xfrm>
            <a:custGeom>
              <a:rect b="b" l="l" r="r" t="t"/>
              <a:pathLst>
                <a:path extrusionOk="0" h="532" w="525">
                  <a:moveTo>
                    <a:pt x="263" y="1"/>
                  </a:moveTo>
                  <a:cubicBezTo>
                    <a:pt x="110" y="1"/>
                    <a:pt x="0" y="123"/>
                    <a:pt x="0" y="263"/>
                  </a:cubicBezTo>
                  <a:cubicBezTo>
                    <a:pt x="0" y="442"/>
                    <a:pt x="128" y="532"/>
                    <a:pt x="258" y="532"/>
                  </a:cubicBezTo>
                  <a:cubicBezTo>
                    <a:pt x="387" y="532"/>
                    <a:pt x="518" y="442"/>
                    <a:pt x="525" y="263"/>
                  </a:cubicBezTo>
                  <a:cubicBezTo>
                    <a:pt x="525" y="123"/>
                    <a:pt x="402"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1"/>
            <p:cNvSpPr/>
            <p:nvPr/>
          </p:nvSpPr>
          <p:spPr>
            <a:xfrm>
              <a:off x="5768900" y="1707325"/>
              <a:ext cx="52975" cy="13125"/>
            </a:xfrm>
            <a:custGeom>
              <a:rect b="b" l="l" r="r" t="t"/>
              <a:pathLst>
                <a:path extrusionOk="0" h="525" w="2119">
                  <a:moveTo>
                    <a:pt x="362" y="0"/>
                  </a:moveTo>
                  <a:cubicBezTo>
                    <a:pt x="1" y="14"/>
                    <a:pt x="1" y="512"/>
                    <a:pt x="362" y="525"/>
                  </a:cubicBezTo>
                  <a:lnTo>
                    <a:pt x="1826" y="525"/>
                  </a:lnTo>
                  <a:cubicBezTo>
                    <a:pt x="1992" y="525"/>
                    <a:pt x="2118" y="386"/>
                    <a:pt x="2089" y="220"/>
                  </a:cubicBezTo>
                  <a:cubicBezTo>
                    <a:pt x="2075" y="97"/>
                    <a:pt x="1952" y="0"/>
                    <a:pt x="1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1"/>
            <p:cNvSpPr/>
            <p:nvPr/>
          </p:nvSpPr>
          <p:spPr>
            <a:xfrm>
              <a:off x="5739525" y="1707325"/>
              <a:ext cx="13125" cy="13375"/>
            </a:xfrm>
            <a:custGeom>
              <a:rect b="b" l="l" r="r" t="t"/>
              <a:pathLst>
                <a:path extrusionOk="0" h="535" w="525">
                  <a:moveTo>
                    <a:pt x="263" y="0"/>
                  </a:moveTo>
                  <a:cubicBezTo>
                    <a:pt x="110" y="0"/>
                    <a:pt x="0" y="123"/>
                    <a:pt x="0" y="276"/>
                  </a:cubicBezTo>
                  <a:cubicBezTo>
                    <a:pt x="0" y="449"/>
                    <a:pt x="128" y="535"/>
                    <a:pt x="258" y="535"/>
                  </a:cubicBezTo>
                  <a:cubicBezTo>
                    <a:pt x="387" y="535"/>
                    <a:pt x="518" y="449"/>
                    <a:pt x="525" y="276"/>
                  </a:cubicBezTo>
                  <a:cubicBezTo>
                    <a:pt x="525" y="123"/>
                    <a:pt x="402"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1"/>
            <p:cNvSpPr/>
            <p:nvPr/>
          </p:nvSpPr>
          <p:spPr>
            <a:xfrm>
              <a:off x="5768900" y="1653725"/>
              <a:ext cx="52975" cy="13125"/>
            </a:xfrm>
            <a:custGeom>
              <a:rect b="b" l="l" r="r" t="t"/>
              <a:pathLst>
                <a:path extrusionOk="0" h="525" w="2119">
                  <a:moveTo>
                    <a:pt x="362" y="0"/>
                  </a:moveTo>
                  <a:cubicBezTo>
                    <a:pt x="1" y="13"/>
                    <a:pt x="1" y="511"/>
                    <a:pt x="362" y="525"/>
                  </a:cubicBezTo>
                  <a:lnTo>
                    <a:pt x="1826" y="525"/>
                  </a:lnTo>
                  <a:cubicBezTo>
                    <a:pt x="1992" y="525"/>
                    <a:pt x="2118" y="385"/>
                    <a:pt x="2089" y="219"/>
                  </a:cubicBezTo>
                  <a:cubicBezTo>
                    <a:pt x="2075" y="96"/>
                    <a:pt x="1952" y="0"/>
                    <a:pt x="18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51"/>
            <p:cNvSpPr/>
            <p:nvPr/>
          </p:nvSpPr>
          <p:spPr>
            <a:xfrm>
              <a:off x="5739525" y="1653725"/>
              <a:ext cx="13125" cy="13375"/>
            </a:xfrm>
            <a:custGeom>
              <a:rect b="b" l="l" r="r" t="t"/>
              <a:pathLst>
                <a:path extrusionOk="0" h="535" w="525">
                  <a:moveTo>
                    <a:pt x="263" y="0"/>
                  </a:moveTo>
                  <a:cubicBezTo>
                    <a:pt x="110" y="0"/>
                    <a:pt x="0" y="123"/>
                    <a:pt x="0" y="276"/>
                  </a:cubicBezTo>
                  <a:cubicBezTo>
                    <a:pt x="0" y="448"/>
                    <a:pt x="128" y="534"/>
                    <a:pt x="258" y="534"/>
                  </a:cubicBezTo>
                  <a:cubicBezTo>
                    <a:pt x="387" y="534"/>
                    <a:pt x="518" y="448"/>
                    <a:pt x="525" y="276"/>
                  </a:cubicBezTo>
                  <a:cubicBezTo>
                    <a:pt x="525" y="123"/>
                    <a:pt x="402"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32" name="Google Shape;1132;p51"/>
          <p:cNvCxnSpPr>
            <a:stCxn id="1117" idx="3"/>
            <a:endCxn id="1114" idx="1"/>
          </p:cNvCxnSpPr>
          <p:nvPr/>
        </p:nvCxnSpPr>
        <p:spPr>
          <a:xfrm>
            <a:off x="1920783" y="1617225"/>
            <a:ext cx="506400" cy="0"/>
          </a:xfrm>
          <a:prstGeom prst="straightConnector1">
            <a:avLst/>
          </a:prstGeom>
          <a:noFill/>
          <a:ln cap="flat" cmpd="sng" w="9525">
            <a:solidFill>
              <a:schemeClr val="dk1"/>
            </a:solidFill>
            <a:prstDash val="solid"/>
            <a:round/>
            <a:headEnd len="med" w="med" type="none"/>
            <a:tailEnd len="med" w="med" type="diamond"/>
          </a:ln>
        </p:spPr>
      </p:cxnSp>
      <p:cxnSp>
        <p:nvCxnSpPr>
          <p:cNvPr id="1133" name="Google Shape;1133;p51"/>
          <p:cNvCxnSpPr>
            <a:stCxn id="1119" idx="3"/>
            <a:endCxn id="1116" idx="1"/>
          </p:cNvCxnSpPr>
          <p:nvPr/>
        </p:nvCxnSpPr>
        <p:spPr>
          <a:xfrm>
            <a:off x="1920783" y="2564027"/>
            <a:ext cx="506400" cy="0"/>
          </a:xfrm>
          <a:prstGeom prst="straightConnector1">
            <a:avLst/>
          </a:prstGeom>
          <a:noFill/>
          <a:ln cap="flat" cmpd="sng" w="9525">
            <a:solidFill>
              <a:schemeClr val="dk1"/>
            </a:solidFill>
            <a:prstDash val="solid"/>
            <a:round/>
            <a:headEnd len="med" w="med" type="none"/>
            <a:tailEnd len="med" w="med" type="diamond"/>
          </a:ln>
        </p:spPr>
      </p:cxnSp>
      <p:cxnSp>
        <p:nvCxnSpPr>
          <p:cNvPr id="1134" name="Google Shape;1134;p51"/>
          <p:cNvCxnSpPr>
            <a:stCxn id="1120" idx="3"/>
            <a:endCxn id="1115" idx="1"/>
          </p:cNvCxnSpPr>
          <p:nvPr/>
        </p:nvCxnSpPr>
        <p:spPr>
          <a:xfrm>
            <a:off x="1920783" y="3510833"/>
            <a:ext cx="506400" cy="0"/>
          </a:xfrm>
          <a:prstGeom prst="straightConnector1">
            <a:avLst/>
          </a:prstGeom>
          <a:noFill/>
          <a:ln cap="flat" cmpd="sng" w="9525">
            <a:solidFill>
              <a:schemeClr val="dk1"/>
            </a:solidFill>
            <a:prstDash val="solid"/>
            <a:round/>
            <a:headEnd len="med" w="med" type="none"/>
            <a:tailEnd len="med" w="med" type="diamond"/>
          </a:ln>
        </p:spPr>
      </p:cxnSp>
      <p:sp>
        <p:nvSpPr>
          <p:cNvPr id="1135" name="Google Shape;1135;p51"/>
          <p:cNvSpPr txBox="1"/>
          <p:nvPr>
            <p:ph idx="12" type="sldNum"/>
          </p:nvPr>
        </p:nvSpPr>
        <p:spPr>
          <a:xfrm>
            <a:off x="8525309" y="50159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36" name="Google Shape;1136;p51"/>
          <p:cNvSpPr txBox="1"/>
          <p:nvPr/>
        </p:nvSpPr>
        <p:spPr>
          <a:xfrm>
            <a:off x="3784013" y="4021733"/>
            <a:ext cx="4006200" cy="794400"/>
          </a:xfrm>
          <a:prstGeom prst="rect">
            <a:avLst/>
          </a:prstGeom>
          <a:noFill/>
          <a:ln>
            <a:noFill/>
          </a:ln>
        </p:spPr>
        <p:txBody>
          <a:bodyPr anchorCtr="0" anchor="ctr" bIns="91425" lIns="91425" spcFirstLastPara="1" rIns="91425" wrap="square" tIns="91425">
            <a:noAutofit/>
          </a:bodyPr>
          <a:lstStyle/>
          <a:p>
            <a:pPr indent="-292100" lvl="0" marL="457200" rtl="0" algn="l">
              <a:spcBef>
                <a:spcPts val="0"/>
              </a:spcBef>
              <a:spcAft>
                <a:spcPts val="0"/>
              </a:spcAft>
              <a:buClr>
                <a:schemeClr val="dk1"/>
              </a:buClr>
              <a:buSzPts val="1000"/>
              <a:buFont typeface="Playfair Display"/>
              <a:buChar char="●"/>
            </a:pPr>
            <a:r>
              <a:rPr lang="en" sz="1000">
                <a:solidFill>
                  <a:schemeClr val="dk1"/>
                </a:solidFill>
                <a:latin typeface="Playfair Display"/>
                <a:ea typeface="Playfair Display"/>
                <a:cs typeface="Playfair Display"/>
                <a:sym typeface="Playfair Display"/>
              </a:rPr>
              <a:t>Begin model training and refinement</a:t>
            </a:r>
            <a:endParaRPr sz="1000">
              <a:solidFill>
                <a:schemeClr val="dk1"/>
              </a:solidFill>
              <a:latin typeface="Playfair Display"/>
              <a:ea typeface="Playfair Display"/>
              <a:cs typeface="Playfair Display"/>
              <a:sym typeface="Playfair Display"/>
            </a:endParaRPr>
          </a:p>
          <a:p>
            <a:pPr indent="-292100" lvl="0" marL="457200" rtl="0" algn="l">
              <a:spcBef>
                <a:spcPts val="0"/>
              </a:spcBef>
              <a:spcAft>
                <a:spcPts val="0"/>
              </a:spcAft>
              <a:buClr>
                <a:schemeClr val="dk1"/>
              </a:buClr>
              <a:buSzPts val="1000"/>
              <a:buFont typeface="Playfair Display"/>
              <a:buChar char="●"/>
            </a:pPr>
            <a:r>
              <a:rPr lang="en" sz="1000">
                <a:solidFill>
                  <a:schemeClr val="dk1"/>
                </a:solidFill>
                <a:latin typeface="Playfair Display"/>
                <a:ea typeface="Playfair Display"/>
                <a:cs typeface="Playfair Display"/>
                <a:sym typeface="Playfair Display"/>
              </a:rPr>
              <a:t>Expand to clustering or secondary analysis (if time allows)</a:t>
            </a:r>
            <a:endParaRPr sz="1000">
              <a:solidFill>
                <a:schemeClr val="dk1"/>
              </a:solidFill>
              <a:latin typeface="Playfair Display"/>
              <a:ea typeface="Playfair Display"/>
              <a:cs typeface="Playfair Display"/>
              <a:sym typeface="Playfair Display"/>
            </a:endParaRPr>
          </a:p>
          <a:p>
            <a:pPr indent="-292100" lvl="0" marL="457200" rtl="0" algn="l">
              <a:spcBef>
                <a:spcPts val="0"/>
              </a:spcBef>
              <a:spcAft>
                <a:spcPts val="0"/>
              </a:spcAft>
              <a:buClr>
                <a:schemeClr val="dk1"/>
              </a:buClr>
              <a:buSzPts val="1000"/>
              <a:buFont typeface="Playfair Display"/>
              <a:buChar char="●"/>
            </a:pPr>
            <a:r>
              <a:rPr lang="en" sz="1000">
                <a:solidFill>
                  <a:schemeClr val="dk1"/>
                </a:solidFill>
                <a:latin typeface="Playfair Display"/>
                <a:ea typeface="Playfair Display"/>
                <a:cs typeface="Playfair Display"/>
                <a:sym typeface="Playfair Display"/>
              </a:rPr>
              <a:t>Deliver interpretable results in final presentation</a:t>
            </a:r>
            <a:endParaRPr sz="1000">
              <a:solidFill>
                <a:schemeClr val="dk1"/>
              </a:solidFill>
              <a:latin typeface="Playfair Display"/>
              <a:ea typeface="Playfair Display"/>
              <a:cs typeface="Playfair Display"/>
              <a:sym typeface="Playfair Display"/>
            </a:endParaRPr>
          </a:p>
        </p:txBody>
      </p:sp>
      <p:sp>
        <p:nvSpPr>
          <p:cNvPr id="1137" name="Google Shape;1137;p51"/>
          <p:cNvSpPr txBox="1"/>
          <p:nvPr/>
        </p:nvSpPr>
        <p:spPr>
          <a:xfrm>
            <a:off x="2395613" y="4021725"/>
            <a:ext cx="1388400" cy="794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1600">
                <a:solidFill>
                  <a:schemeClr val="dk1"/>
                </a:solidFill>
                <a:latin typeface="Poppins ExtraBold"/>
                <a:ea typeface="Poppins ExtraBold"/>
                <a:cs typeface="Poppins ExtraBold"/>
                <a:sym typeface="Poppins ExtraBold"/>
              </a:rPr>
              <a:t>What’s Next:</a:t>
            </a:r>
            <a:endParaRPr sz="1600">
              <a:solidFill>
                <a:schemeClr val="dk1"/>
              </a:solidFill>
              <a:latin typeface="Poppins ExtraBold"/>
              <a:ea typeface="Poppins ExtraBold"/>
              <a:cs typeface="Poppins ExtraBold"/>
              <a:sym typeface="Poppins ExtraBold"/>
            </a:endParaRPr>
          </a:p>
        </p:txBody>
      </p:sp>
      <p:sp>
        <p:nvSpPr>
          <p:cNvPr id="1138" name="Google Shape;1138;p51"/>
          <p:cNvSpPr/>
          <p:nvPr/>
        </p:nvSpPr>
        <p:spPr>
          <a:xfrm>
            <a:off x="1322308" y="4135433"/>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9" name="Google Shape;1139;p51"/>
          <p:cNvGrpSpPr/>
          <p:nvPr/>
        </p:nvGrpSpPr>
        <p:grpSpPr>
          <a:xfrm>
            <a:off x="1436208" y="4266588"/>
            <a:ext cx="339200" cy="304675"/>
            <a:chOff x="5553875" y="2135725"/>
            <a:chExt cx="339200" cy="304675"/>
          </a:xfrm>
        </p:grpSpPr>
        <p:sp>
          <p:nvSpPr>
            <p:cNvPr id="1140" name="Google Shape;1140;p51"/>
            <p:cNvSpPr/>
            <p:nvPr/>
          </p:nvSpPr>
          <p:spPr>
            <a:xfrm>
              <a:off x="5736025" y="2135725"/>
              <a:ext cx="157050" cy="139675"/>
            </a:xfrm>
            <a:custGeom>
              <a:rect b="b" l="l" r="r" t="t"/>
              <a:pathLst>
                <a:path extrusionOk="0" h="5587" w="6282">
                  <a:moveTo>
                    <a:pt x="5744" y="525"/>
                  </a:moveTo>
                  <a:lnTo>
                    <a:pt x="5744" y="1052"/>
                  </a:lnTo>
                  <a:lnTo>
                    <a:pt x="4167" y="1052"/>
                  </a:lnTo>
                  <a:lnTo>
                    <a:pt x="4167" y="525"/>
                  </a:lnTo>
                  <a:close/>
                  <a:moveTo>
                    <a:pt x="529" y="2131"/>
                  </a:moveTo>
                  <a:cubicBezTo>
                    <a:pt x="2092" y="2254"/>
                    <a:pt x="3337" y="3499"/>
                    <a:pt x="3460" y="5049"/>
                  </a:cubicBezTo>
                  <a:lnTo>
                    <a:pt x="529" y="5049"/>
                  </a:lnTo>
                  <a:lnTo>
                    <a:pt x="529" y="2131"/>
                  </a:lnTo>
                  <a:close/>
                  <a:moveTo>
                    <a:pt x="3888" y="0"/>
                  </a:moveTo>
                  <a:cubicBezTo>
                    <a:pt x="3752" y="0"/>
                    <a:pt x="3626" y="110"/>
                    <a:pt x="3626" y="262"/>
                  </a:cubicBezTo>
                  <a:lnTo>
                    <a:pt x="3626" y="525"/>
                  </a:lnTo>
                  <a:lnTo>
                    <a:pt x="2673" y="525"/>
                  </a:lnTo>
                  <a:cubicBezTo>
                    <a:pt x="2604" y="525"/>
                    <a:pt x="2534" y="555"/>
                    <a:pt x="2477" y="608"/>
                  </a:cubicBezTo>
                  <a:lnTo>
                    <a:pt x="1345" y="1743"/>
                  </a:lnTo>
                  <a:cubicBezTo>
                    <a:pt x="997" y="1647"/>
                    <a:pt x="638" y="1590"/>
                    <a:pt x="267" y="1590"/>
                  </a:cubicBezTo>
                  <a:cubicBezTo>
                    <a:pt x="127" y="1590"/>
                    <a:pt x="1" y="1703"/>
                    <a:pt x="1" y="1852"/>
                  </a:cubicBezTo>
                  <a:lnTo>
                    <a:pt x="1" y="5325"/>
                  </a:lnTo>
                  <a:cubicBezTo>
                    <a:pt x="1" y="5464"/>
                    <a:pt x="114" y="5587"/>
                    <a:pt x="267" y="5587"/>
                  </a:cubicBezTo>
                  <a:lnTo>
                    <a:pt x="3736" y="5587"/>
                  </a:lnTo>
                  <a:cubicBezTo>
                    <a:pt x="3888" y="5587"/>
                    <a:pt x="4001" y="5464"/>
                    <a:pt x="4001" y="5311"/>
                  </a:cubicBezTo>
                  <a:cubicBezTo>
                    <a:pt x="4001" y="3831"/>
                    <a:pt x="3128" y="2560"/>
                    <a:pt x="1883" y="1952"/>
                  </a:cubicBezTo>
                  <a:lnTo>
                    <a:pt x="2783" y="1052"/>
                  </a:lnTo>
                  <a:lnTo>
                    <a:pt x="3626" y="1052"/>
                  </a:lnTo>
                  <a:lnTo>
                    <a:pt x="3626" y="1315"/>
                  </a:lnTo>
                  <a:cubicBezTo>
                    <a:pt x="3626" y="1467"/>
                    <a:pt x="3752" y="1590"/>
                    <a:pt x="3888" y="1590"/>
                  </a:cubicBezTo>
                  <a:lnTo>
                    <a:pt x="6019" y="1590"/>
                  </a:lnTo>
                  <a:cubicBezTo>
                    <a:pt x="6159" y="1590"/>
                    <a:pt x="6282" y="1467"/>
                    <a:pt x="6282" y="1315"/>
                  </a:cubicBezTo>
                  <a:lnTo>
                    <a:pt x="6282" y="262"/>
                  </a:lnTo>
                  <a:cubicBezTo>
                    <a:pt x="6282" y="110"/>
                    <a:pt x="6159" y="0"/>
                    <a:pt x="6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1"/>
            <p:cNvSpPr/>
            <p:nvPr/>
          </p:nvSpPr>
          <p:spPr>
            <a:xfrm>
              <a:off x="5553875" y="2172075"/>
              <a:ext cx="339200" cy="268325"/>
            </a:xfrm>
            <a:custGeom>
              <a:rect b="b" l="l" r="r" t="t"/>
              <a:pathLst>
                <a:path extrusionOk="0" h="10733" w="13568">
                  <a:moveTo>
                    <a:pt x="2115" y="525"/>
                  </a:moveTo>
                  <a:lnTo>
                    <a:pt x="2115" y="1062"/>
                  </a:lnTo>
                  <a:lnTo>
                    <a:pt x="538" y="1062"/>
                  </a:lnTo>
                  <a:lnTo>
                    <a:pt x="538" y="525"/>
                  </a:lnTo>
                  <a:close/>
                  <a:moveTo>
                    <a:pt x="5753" y="2211"/>
                  </a:moveTo>
                  <a:lnTo>
                    <a:pt x="5753" y="5242"/>
                  </a:lnTo>
                  <a:lnTo>
                    <a:pt x="3124" y="6762"/>
                  </a:lnTo>
                  <a:cubicBezTo>
                    <a:pt x="2142" y="4797"/>
                    <a:pt x="3569" y="2350"/>
                    <a:pt x="5753" y="2211"/>
                  </a:cubicBezTo>
                  <a:close/>
                  <a:moveTo>
                    <a:pt x="9196" y="5670"/>
                  </a:moveTo>
                  <a:cubicBezTo>
                    <a:pt x="9129" y="6653"/>
                    <a:pt x="8602" y="7496"/>
                    <a:pt x="7841" y="8033"/>
                  </a:cubicBezTo>
                  <a:lnTo>
                    <a:pt x="6474" y="5670"/>
                  </a:lnTo>
                  <a:close/>
                  <a:moveTo>
                    <a:pt x="5919" y="5766"/>
                  </a:moveTo>
                  <a:lnTo>
                    <a:pt x="7370" y="8299"/>
                  </a:lnTo>
                  <a:cubicBezTo>
                    <a:pt x="6960" y="8504"/>
                    <a:pt x="6508" y="8600"/>
                    <a:pt x="6053" y="8600"/>
                  </a:cubicBezTo>
                  <a:cubicBezTo>
                    <a:pt x="5004" y="8600"/>
                    <a:pt x="3943" y="8089"/>
                    <a:pt x="3373" y="7220"/>
                  </a:cubicBezTo>
                  <a:lnTo>
                    <a:pt x="5919" y="5766"/>
                  </a:lnTo>
                  <a:close/>
                  <a:moveTo>
                    <a:pt x="2115" y="9667"/>
                  </a:moveTo>
                  <a:lnTo>
                    <a:pt x="2115" y="10191"/>
                  </a:lnTo>
                  <a:lnTo>
                    <a:pt x="538" y="10191"/>
                  </a:lnTo>
                  <a:lnTo>
                    <a:pt x="538" y="9667"/>
                  </a:lnTo>
                  <a:close/>
                  <a:moveTo>
                    <a:pt x="13030" y="9667"/>
                  </a:moveTo>
                  <a:lnTo>
                    <a:pt x="13030" y="10191"/>
                  </a:lnTo>
                  <a:lnTo>
                    <a:pt x="11453" y="10191"/>
                  </a:lnTo>
                  <a:lnTo>
                    <a:pt x="11453" y="9667"/>
                  </a:lnTo>
                  <a:close/>
                  <a:moveTo>
                    <a:pt x="263" y="0"/>
                  </a:moveTo>
                  <a:cubicBezTo>
                    <a:pt x="123" y="0"/>
                    <a:pt x="0" y="123"/>
                    <a:pt x="0" y="262"/>
                  </a:cubicBezTo>
                  <a:lnTo>
                    <a:pt x="0" y="1328"/>
                  </a:lnTo>
                  <a:cubicBezTo>
                    <a:pt x="0" y="1464"/>
                    <a:pt x="123" y="1590"/>
                    <a:pt x="263" y="1590"/>
                  </a:cubicBezTo>
                  <a:lnTo>
                    <a:pt x="2391" y="1590"/>
                  </a:lnTo>
                  <a:cubicBezTo>
                    <a:pt x="2530" y="1590"/>
                    <a:pt x="2656" y="1464"/>
                    <a:pt x="2656" y="1328"/>
                  </a:cubicBezTo>
                  <a:lnTo>
                    <a:pt x="2656" y="1062"/>
                  </a:lnTo>
                  <a:lnTo>
                    <a:pt x="3499" y="1062"/>
                  </a:lnTo>
                  <a:lnTo>
                    <a:pt x="4452" y="2005"/>
                  </a:lnTo>
                  <a:cubicBezTo>
                    <a:pt x="1604" y="3303"/>
                    <a:pt x="1561" y="7426"/>
                    <a:pt x="4399" y="8767"/>
                  </a:cubicBezTo>
                  <a:lnTo>
                    <a:pt x="3499" y="9667"/>
                  </a:lnTo>
                  <a:lnTo>
                    <a:pt x="2656" y="9667"/>
                  </a:lnTo>
                  <a:lnTo>
                    <a:pt x="2656" y="9404"/>
                  </a:lnTo>
                  <a:cubicBezTo>
                    <a:pt x="2656" y="9252"/>
                    <a:pt x="2530" y="9142"/>
                    <a:pt x="2391" y="9142"/>
                  </a:cubicBezTo>
                  <a:lnTo>
                    <a:pt x="263" y="9142"/>
                  </a:lnTo>
                  <a:cubicBezTo>
                    <a:pt x="123" y="9142"/>
                    <a:pt x="0" y="9252"/>
                    <a:pt x="0" y="9404"/>
                  </a:cubicBezTo>
                  <a:lnTo>
                    <a:pt x="0" y="10457"/>
                  </a:lnTo>
                  <a:cubicBezTo>
                    <a:pt x="0" y="10606"/>
                    <a:pt x="123" y="10732"/>
                    <a:pt x="263" y="10732"/>
                  </a:cubicBezTo>
                  <a:lnTo>
                    <a:pt x="2391" y="10732"/>
                  </a:lnTo>
                  <a:cubicBezTo>
                    <a:pt x="2530" y="10732"/>
                    <a:pt x="2656" y="10606"/>
                    <a:pt x="2656" y="10457"/>
                  </a:cubicBezTo>
                  <a:lnTo>
                    <a:pt x="2656" y="10191"/>
                  </a:lnTo>
                  <a:lnTo>
                    <a:pt x="3609" y="10191"/>
                  </a:lnTo>
                  <a:cubicBezTo>
                    <a:pt x="3679" y="10191"/>
                    <a:pt x="3748" y="10165"/>
                    <a:pt x="3801" y="10125"/>
                  </a:cubicBezTo>
                  <a:lnTo>
                    <a:pt x="4937" y="8976"/>
                  </a:lnTo>
                  <a:cubicBezTo>
                    <a:pt x="5272" y="9082"/>
                    <a:pt x="5630" y="9133"/>
                    <a:pt x="5990" y="9133"/>
                  </a:cubicBezTo>
                  <a:cubicBezTo>
                    <a:pt x="6759" y="9133"/>
                    <a:pt x="7539" y="8901"/>
                    <a:pt x="8133" y="8478"/>
                  </a:cubicBezTo>
                  <a:lnTo>
                    <a:pt x="9763" y="10125"/>
                  </a:lnTo>
                  <a:cubicBezTo>
                    <a:pt x="9820" y="10165"/>
                    <a:pt x="9890" y="10191"/>
                    <a:pt x="9959" y="10191"/>
                  </a:cubicBezTo>
                  <a:lnTo>
                    <a:pt x="10912" y="10191"/>
                  </a:lnTo>
                  <a:lnTo>
                    <a:pt x="10912" y="10457"/>
                  </a:lnTo>
                  <a:cubicBezTo>
                    <a:pt x="10912" y="10606"/>
                    <a:pt x="11038" y="10732"/>
                    <a:pt x="11174" y="10732"/>
                  </a:cubicBezTo>
                  <a:lnTo>
                    <a:pt x="13305" y="10732"/>
                  </a:lnTo>
                  <a:cubicBezTo>
                    <a:pt x="13445" y="10732"/>
                    <a:pt x="13568" y="10606"/>
                    <a:pt x="13568" y="10457"/>
                  </a:cubicBezTo>
                  <a:lnTo>
                    <a:pt x="13568" y="9404"/>
                  </a:lnTo>
                  <a:cubicBezTo>
                    <a:pt x="13568" y="9252"/>
                    <a:pt x="13445" y="9142"/>
                    <a:pt x="13305" y="9142"/>
                  </a:cubicBezTo>
                  <a:lnTo>
                    <a:pt x="11174" y="9142"/>
                  </a:lnTo>
                  <a:cubicBezTo>
                    <a:pt x="11038" y="9142"/>
                    <a:pt x="10912" y="9252"/>
                    <a:pt x="10912" y="9404"/>
                  </a:cubicBezTo>
                  <a:lnTo>
                    <a:pt x="10912" y="9667"/>
                  </a:lnTo>
                  <a:lnTo>
                    <a:pt x="10069" y="9667"/>
                  </a:lnTo>
                  <a:lnTo>
                    <a:pt x="8548" y="8146"/>
                  </a:lnTo>
                  <a:cubicBezTo>
                    <a:pt x="9279" y="7469"/>
                    <a:pt x="9750" y="6487"/>
                    <a:pt x="9750" y="5408"/>
                  </a:cubicBezTo>
                  <a:cubicBezTo>
                    <a:pt x="9750" y="5255"/>
                    <a:pt x="9627" y="5129"/>
                    <a:pt x="9475" y="5129"/>
                  </a:cubicBezTo>
                  <a:lnTo>
                    <a:pt x="6278" y="5129"/>
                  </a:lnTo>
                  <a:lnTo>
                    <a:pt x="6278" y="1935"/>
                  </a:lnTo>
                  <a:cubicBezTo>
                    <a:pt x="6278" y="1783"/>
                    <a:pt x="6155" y="1660"/>
                    <a:pt x="6016" y="1660"/>
                  </a:cubicBezTo>
                  <a:cubicBezTo>
                    <a:pt x="5657" y="1660"/>
                    <a:pt x="5325" y="1713"/>
                    <a:pt x="4993" y="1809"/>
                  </a:cubicBezTo>
                  <a:lnTo>
                    <a:pt x="3801" y="608"/>
                  </a:lnTo>
                  <a:cubicBezTo>
                    <a:pt x="3748" y="551"/>
                    <a:pt x="3679" y="525"/>
                    <a:pt x="3609" y="525"/>
                  </a:cubicBezTo>
                  <a:lnTo>
                    <a:pt x="2656" y="525"/>
                  </a:lnTo>
                  <a:lnTo>
                    <a:pt x="2656" y="262"/>
                  </a:lnTo>
                  <a:cubicBezTo>
                    <a:pt x="2656" y="123"/>
                    <a:pt x="2530" y="0"/>
                    <a:pt x="2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142" name="Google Shape;1142;p51"/>
          <p:cNvCxnSpPr>
            <a:stCxn id="1138" idx="3"/>
            <a:endCxn id="1137" idx="1"/>
          </p:cNvCxnSpPr>
          <p:nvPr/>
        </p:nvCxnSpPr>
        <p:spPr>
          <a:xfrm>
            <a:off x="1889308" y="4418933"/>
            <a:ext cx="506400" cy="0"/>
          </a:xfrm>
          <a:prstGeom prst="straightConnector1">
            <a:avLst/>
          </a:prstGeom>
          <a:noFill/>
          <a:ln cap="flat" cmpd="sng" w="9525">
            <a:solidFill>
              <a:schemeClr val="dk1"/>
            </a:solidFill>
            <a:prstDash val="solid"/>
            <a:round/>
            <a:headEnd len="med" w="med" type="none"/>
            <a:tailEnd len="med" w="med" type="diamond"/>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Project Repository – DevPay Insights</a:t>
            </a:r>
            <a:endParaRPr b="0" sz="2600">
              <a:latin typeface="Poppins Black"/>
              <a:ea typeface="Poppins Black"/>
              <a:cs typeface="Poppins Black"/>
              <a:sym typeface="Poppins Black"/>
            </a:endParaRPr>
          </a:p>
        </p:txBody>
      </p:sp>
      <p:sp>
        <p:nvSpPr>
          <p:cNvPr id="825" name="Google Shape;825;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26" name="Google Shape;826;p34"/>
          <p:cNvPicPr preferRelativeResize="0"/>
          <p:nvPr/>
        </p:nvPicPr>
        <p:blipFill rotWithShape="1">
          <a:blip r:embed="rId3">
            <a:alphaModFix/>
          </a:blip>
          <a:srcRect b="0" l="16254" r="15676" t="12072"/>
          <a:stretch/>
        </p:blipFill>
        <p:spPr>
          <a:xfrm>
            <a:off x="720000" y="1885637"/>
            <a:ext cx="3313402" cy="2300325"/>
          </a:xfrm>
          <a:prstGeom prst="rect">
            <a:avLst/>
          </a:prstGeom>
          <a:noFill/>
          <a:ln>
            <a:noFill/>
          </a:ln>
        </p:spPr>
      </p:pic>
      <p:sp>
        <p:nvSpPr>
          <p:cNvPr id="827" name="Google Shape;827;p34"/>
          <p:cNvSpPr txBox="1"/>
          <p:nvPr/>
        </p:nvSpPr>
        <p:spPr>
          <a:xfrm>
            <a:off x="1454975" y="1250475"/>
            <a:ext cx="5811900" cy="51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Playfair Display"/>
                <a:ea typeface="Playfair Display"/>
                <a:cs typeface="Playfair Display"/>
                <a:sym typeface="Playfair Display"/>
              </a:rPr>
              <a:t>Project Repository:</a:t>
            </a:r>
            <a:r>
              <a:rPr b="1" lang="en" sz="1100">
                <a:uFill>
                  <a:noFill/>
                </a:uFill>
                <a:latin typeface="Playfair Display"/>
                <a:ea typeface="Playfair Display"/>
                <a:cs typeface="Playfair Display"/>
                <a:sym typeface="Playfair Display"/>
                <a:hlinkClick r:id="rId4"/>
              </a:rPr>
              <a:t> </a:t>
            </a:r>
            <a:endParaRPr b="1"/>
          </a:p>
          <a:p>
            <a:pPr indent="0" lvl="0" marL="0" rtl="0" algn="ctr">
              <a:spcBef>
                <a:spcPts val="0"/>
              </a:spcBef>
              <a:spcAft>
                <a:spcPts val="0"/>
              </a:spcAft>
              <a:buNone/>
            </a:pPr>
            <a:r>
              <a:rPr lang="en" sz="1100" u="sng">
                <a:solidFill>
                  <a:schemeClr val="hlink"/>
                </a:solidFill>
                <a:latin typeface="Playfair Display"/>
                <a:ea typeface="Playfair Display"/>
                <a:cs typeface="Playfair Display"/>
                <a:sym typeface="Playfair Display"/>
                <a:hlinkClick r:id="rId5"/>
              </a:rPr>
              <a:t>https://github.com/DATA606-Capstone-Project/devpay-insights</a:t>
            </a:r>
            <a:endParaRPr sz="1200">
              <a:solidFill>
                <a:schemeClr val="dk1"/>
              </a:solidFill>
              <a:latin typeface="Playfair Display"/>
              <a:ea typeface="Playfair Display"/>
              <a:cs typeface="Playfair Display"/>
              <a:sym typeface="Playfair Display"/>
            </a:endParaRPr>
          </a:p>
        </p:txBody>
      </p:sp>
      <p:sp>
        <p:nvSpPr>
          <p:cNvPr id="828" name="Google Shape;828;p34"/>
          <p:cNvSpPr txBox="1"/>
          <p:nvPr/>
        </p:nvSpPr>
        <p:spPr>
          <a:xfrm>
            <a:off x="4482875" y="1918975"/>
            <a:ext cx="3657000" cy="23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1"/>
                </a:solidFill>
                <a:latin typeface="Playfair Display"/>
                <a:ea typeface="Playfair Display"/>
                <a:cs typeface="Playfair Display"/>
                <a:sym typeface="Playfair Display"/>
              </a:rPr>
              <a:t>Key Points:</a:t>
            </a:r>
            <a:endParaRPr b="1" sz="1100">
              <a:solidFill>
                <a:schemeClr val="dk1"/>
              </a:solidFill>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solidFill>
                  <a:schemeClr val="dk1"/>
                </a:solidFill>
                <a:latin typeface="Playfair Display"/>
                <a:ea typeface="Playfair Display"/>
                <a:cs typeface="Playfair Display"/>
                <a:sym typeface="Playfair Display"/>
              </a:rPr>
              <a:t>Organized into folders: data, docs, notebooks, results, src</a:t>
            </a:r>
            <a:endParaRPr sz="1100">
              <a:solidFill>
                <a:schemeClr val="dk1"/>
              </a:solidFill>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solidFill>
                  <a:schemeClr val="dk1"/>
                </a:solidFill>
                <a:latin typeface="Playfair Display"/>
                <a:ea typeface="Playfair Display"/>
                <a:cs typeface="Playfair Display"/>
                <a:sym typeface="Playfair Display"/>
              </a:rPr>
              <a:t>Includes source code, exploratory data analysis (EDA) for both BLS (primary) and SO (secondary) datasets</a:t>
            </a:r>
            <a:endParaRPr sz="1100">
              <a:solidFill>
                <a:schemeClr val="dk1"/>
              </a:solidFill>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solidFill>
                  <a:schemeClr val="dk1"/>
                </a:solidFill>
                <a:latin typeface="Playfair Display"/>
                <a:ea typeface="Playfair Display"/>
                <a:cs typeface="Playfair Display"/>
                <a:sym typeface="Playfair Display"/>
              </a:rPr>
              <a:t>Licensed under MIT; includes requirements.txt for environment setup</a:t>
            </a:r>
            <a:endParaRPr sz="1100">
              <a:solidFill>
                <a:schemeClr val="dk1"/>
              </a:solidFill>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solidFill>
                  <a:schemeClr val="dk1"/>
                </a:solidFill>
                <a:latin typeface="Playfair Display"/>
                <a:ea typeface="Playfair Display"/>
                <a:cs typeface="Playfair Display"/>
                <a:sym typeface="Playfair Display"/>
              </a:rPr>
              <a:t>Maintained collaboratively by Simran Shah, Gelareh Vakili, and Dereck Román Rosario</a:t>
            </a:r>
            <a:endParaRPr sz="1100">
              <a:solidFill>
                <a:schemeClr val="dk1"/>
              </a:solidFill>
              <a:latin typeface="Playfair Display"/>
              <a:ea typeface="Playfair Display"/>
              <a:cs typeface="Playfair Display"/>
              <a:sym typeface="Playfair Display"/>
            </a:endParaRPr>
          </a:p>
          <a:p>
            <a:pPr indent="-298450" lvl="0" marL="457200" rtl="0" algn="l">
              <a:spcBef>
                <a:spcPts val="0"/>
              </a:spcBef>
              <a:spcAft>
                <a:spcPts val="0"/>
              </a:spcAft>
              <a:buClr>
                <a:schemeClr val="dk1"/>
              </a:buClr>
              <a:buSzPts val="1100"/>
              <a:buFont typeface="Playfair Display"/>
              <a:buChar char="●"/>
            </a:pPr>
            <a:r>
              <a:rPr lang="en" sz="1100">
                <a:solidFill>
                  <a:schemeClr val="dk1"/>
                </a:solidFill>
                <a:latin typeface="Playfair Display"/>
                <a:ea typeface="Playfair Display"/>
                <a:cs typeface="Playfair Display"/>
                <a:sym typeface="Playfair Display"/>
              </a:rPr>
              <a:t>README describes the project objective: salary prediction using U.S. labor data and developer survey insights</a:t>
            </a:r>
            <a:endParaRPr sz="1100">
              <a:solidFill>
                <a:schemeClr val="dk1"/>
              </a:solidFill>
              <a:latin typeface="Playfair Display"/>
              <a:ea typeface="Playfair Display"/>
              <a:cs typeface="Playfair Display"/>
              <a:sym typeface="Playfair Display"/>
            </a:endParaRPr>
          </a:p>
        </p:txBody>
      </p:sp>
      <p:grpSp>
        <p:nvGrpSpPr>
          <p:cNvPr id="829" name="Google Shape;829;p34"/>
          <p:cNvGrpSpPr/>
          <p:nvPr/>
        </p:nvGrpSpPr>
        <p:grpSpPr>
          <a:xfrm>
            <a:off x="1115675" y="1336638"/>
            <a:ext cx="339300" cy="338875"/>
            <a:chOff x="1750125" y="2118450"/>
            <a:chExt cx="339300" cy="338875"/>
          </a:xfrm>
        </p:grpSpPr>
        <p:sp>
          <p:nvSpPr>
            <p:cNvPr id="830" name="Google Shape;830;p34"/>
            <p:cNvSpPr/>
            <p:nvPr/>
          </p:nvSpPr>
          <p:spPr>
            <a:xfrm>
              <a:off x="1750125" y="2118450"/>
              <a:ext cx="339300" cy="338875"/>
            </a:xfrm>
            <a:custGeom>
              <a:rect b="b" l="l" r="r" t="t"/>
              <a:pathLst>
                <a:path extrusionOk="0" h="13555" w="13572">
                  <a:moveTo>
                    <a:pt x="12768" y="525"/>
                  </a:moveTo>
                  <a:cubicBezTo>
                    <a:pt x="12920" y="525"/>
                    <a:pt x="13043" y="651"/>
                    <a:pt x="13043" y="787"/>
                  </a:cubicBezTo>
                  <a:lnTo>
                    <a:pt x="13043" y="1050"/>
                  </a:lnTo>
                  <a:lnTo>
                    <a:pt x="4512" y="1050"/>
                  </a:lnTo>
                  <a:cubicBezTo>
                    <a:pt x="4359" y="1050"/>
                    <a:pt x="4246" y="1176"/>
                    <a:pt x="4246" y="1328"/>
                  </a:cubicBezTo>
                  <a:cubicBezTo>
                    <a:pt x="4246" y="1757"/>
                    <a:pt x="3888" y="2115"/>
                    <a:pt x="3446" y="2115"/>
                  </a:cubicBezTo>
                  <a:lnTo>
                    <a:pt x="542" y="2115"/>
                  </a:lnTo>
                  <a:lnTo>
                    <a:pt x="542" y="787"/>
                  </a:lnTo>
                  <a:cubicBezTo>
                    <a:pt x="542" y="651"/>
                    <a:pt x="651" y="525"/>
                    <a:pt x="804" y="525"/>
                  </a:cubicBezTo>
                  <a:close/>
                  <a:moveTo>
                    <a:pt x="5299" y="3971"/>
                  </a:moveTo>
                  <a:lnTo>
                    <a:pt x="5299" y="7676"/>
                  </a:lnTo>
                  <a:lnTo>
                    <a:pt x="1730" y="7676"/>
                  </a:lnTo>
                  <a:lnTo>
                    <a:pt x="1730" y="3971"/>
                  </a:lnTo>
                  <a:close/>
                  <a:moveTo>
                    <a:pt x="11842" y="3971"/>
                  </a:moveTo>
                  <a:lnTo>
                    <a:pt x="11842" y="7676"/>
                  </a:lnTo>
                  <a:lnTo>
                    <a:pt x="8273" y="7676"/>
                  </a:lnTo>
                  <a:lnTo>
                    <a:pt x="8273" y="3971"/>
                  </a:lnTo>
                  <a:close/>
                  <a:moveTo>
                    <a:pt x="13043" y="1591"/>
                  </a:moveTo>
                  <a:lnTo>
                    <a:pt x="13043" y="11383"/>
                  </a:lnTo>
                  <a:cubicBezTo>
                    <a:pt x="13043" y="11536"/>
                    <a:pt x="12920" y="11646"/>
                    <a:pt x="12768" y="11646"/>
                  </a:cubicBezTo>
                  <a:lnTo>
                    <a:pt x="10872" y="11646"/>
                  </a:lnTo>
                  <a:cubicBezTo>
                    <a:pt x="10693" y="11314"/>
                    <a:pt x="10361" y="11065"/>
                    <a:pt x="9973" y="10982"/>
                  </a:cubicBezTo>
                  <a:cubicBezTo>
                    <a:pt x="9864" y="10246"/>
                    <a:pt x="9199" y="9696"/>
                    <a:pt x="8463" y="9696"/>
                  </a:cubicBezTo>
                  <a:cubicBezTo>
                    <a:pt x="8368" y="9696"/>
                    <a:pt x="8272" y="9705"/>
                    <a:pt x="8177" y="9724"/>
                  </a:cubicBezTo>
                  <a:cubicBezTo>
                    <a:pt x="7871" y="9392"/>
                    <a:pt x="7483" y="9143"/>
                    <a:pt x="7055" y="8990"/>
                  </a:cubicBezTo>
                  <a:lnTo>
                    <a:pt x="7055" y="6085"/>
                  </a:lnTo>
                  <a:lnTo>
                    <a:pt x="7748" y="6085"/>
                  </a:lnTo>
                  <a:lnTo>
                    <a:pt x="7748" y="7938"/>
                  </a:lnTo>
                  <a:cubicBezTo>
                    <a:pt x="7748" y="8090"/>
                    <a:pt x="7858" y="8203"/>
                    <a:pt x="8011" y="8203"/>
                  </a:cubicBezTo>
                  <a:lnTo>
                    <a:pt x="12117" y="8203"/>
                  </a:lnTo>
                  <a:cubicBezTo>
                    <a:pt x="12256" y="8203"/>
                    <a:pt x="12379" y="8090"/>
                    <a:pt x="12379" y="7938"/>
                  </a:cubicBezTo>
                  <a:lnTo>
                    <a:pt x="12379" y="3705"/>
                  </a:lnTo>
                  <a:cubicBezTo>
                    <a:pt x="12379" y="3556"/>
                    <a:pt x="12256" y="3443"/>
                    <a:pt x="12117" y="3443"/>
                  </a:cubicBezTo>
                  <a:lnTo>
                    <a:pt x="8011" y="3443"/>
                  </a:lnTo>
                  <a:cubicBezTo>
                    <a:pt x="7858" y="3443"/>
                    <a:pt x="7748" y="3556"/>
                    <a:pt x="7748" y="3705"/>
                  </a:cubicBezTo>
                  <a:lnTo>
                    <a:pt x="7748" y="5561"/>
                  </a:lnTo>
                  <a:lnTo>
                    <a:pt x="5840" y="5561"/>
                  </a:lnTo>
                  <a:lnTo>
                    <a:pt x="5840" y="3705"/>
                  </a:lnTo>
                  <a:cubicBezTo>
                    <a:pt x="5840" y="3556"/>
                    <a:pt x="5714" y="3443"/>
                    <a:pt x="5574" y="3443"/>
                  </a:cubicBezTo>
                  <a:lnTo>
                    <a:pt x="1468" y="3443"/>
                  </a:lnTo>
                  <a:cubicBezTo>
                    <a:pt x="1315" y="3443"/>
                    <a:pt x="1206" y="3556"/>
                    <a:pt x="1206" y="3705"/>
                  </a:cubicBezTo>
                  <a:lnTo>
                    <a:pt x="1206" y="7938"/>
                  </a:lnTo>
                  <a:cubicBezTo>
                    <a:pt x="1206" y="8090"/>
                    <a:pt x="1315" y="8203"/>
                    <a:pt x="1468" y="8203"/>
                  </a:cubicBezTo>
                  <a:lnTo>
                    <a:pt x="5574" y="8203"/>
                  </a:lnTo>
                  <a:cubicBezTo>
                    <a:pt x="5714" y="8203"/>
                    <a:pt x="5840" y="8090"/>
                    <a:pt x="5840" y="7938"/>
                  </a:cubicBezTo>
                  <a:lnTo>
                    <a:pt x="5840" y="6085"/>
                  </a:lnTo>
                  <a:lnTo>
                    <a:pt x="6517" y="6085"/>
                  </a:lnTo>
                  <a:lnTo>
                    <a:pt x="6517" y="8867"/>
                  </a:lnTo>
                  <a:cubicBezTo>
                    <a:pt x="6388" y="8846"/>
                    <a:pt x="6258" y="8836"/>
                    <a:pt x="6129" y="8836"/>
                  </a:cubicBezTo>
                  <a:cubicBezTo>
                    <a:pt x="4879" y="8836"/>
                    <a:pt x="3697" y="9782"/>
                    <a:pt x="3460" y="11025"/>
                  </a:cubicBezTo>
                  <a:cubicBezTo>
                    <a:pt x="3128" y="11121"/>
                    <a:pt x="2865" y="11357"/>
                    <a:pt x="2699" y="11646"/>
                  </a:cubicBezTo>
                  <a:lnTo>
                    <a:pt x="804" y="11646"/>
                  </a:lnTo>
                  <a:cubicBezTo>
                    <a:pt x="651" y="11646"/>
                    <a:pt x="542" y="11536"/>
                    <a:pt x="542" y="11383"/>
                  </a:cubicBezTo>
                  <a:lnTo>
                    <a:pt x="542" y="2643"/>
                  </a:lnTo>
                  <a:lnTo>
                    <a:pt x="3446" y="2643"/>
                  </a:lnTo>
                  <a:cubicBezTo>
                    <a:pt x="4097" y="2643"/>
                    <a:pt x="4621" y="2185"/>
                    <a:pt x="4744" y="1591"/>
                  </a:cubicBezTo>
                  <a:close/>
                  <a:moveTo>
                    <a:pt x="6142" y="9365"/>
                  </a:moveTo>
                  <a:cubicBezTo>
                    <a:pt x="6819" y="9365"/>
                    <a:pt x="7443" y="9667"/>
                    <a:pt x="7871" y="10195"/>
                  </a:cubicBezTo>
                  <a:cubicBezTo>
                    <a:pt x="7924" y="10257"/>
                    <a:pt x="7999" y="10288"/>
                    <a:pt x="8081" y="10288"/>
                  </a:cubicBezTo>
                  <a:cubicBezTo>
                    <a:pt x="8108" y="10288"/>
                    <a:pt x="8135" y="10285"/>
                    <a:pt x="8163" y="10278"/>
                  </a:cubicBezTo>
                  <a:cubicBezTo>
                    <a:pt x="8261" y="10245"/>
                    <a:pt x="8360" y="10230"/>
                    <a:pt x="8458" y="10230"/>
                  </a:cubicBezTo>
                  <a:cubicBezTo>
                    <a:pt x="8981" y="10230"/>
                    <a:pt x="9461" y="10671"/>
                    <a:pt x="9461" y="11231"/>
                  </a:cubicBezTo>
                  <a:cubicBezTo>
                    <a:pt x="9461" y="11370"/>
                    <a:pt x="9574" y="11493"/>
                    <a:pt x="9724" y="11493"/>
                  </a:cubicBezTo>
                  <a:cubicBezTo>
                    <a:pt x="10139" y="11493"/>
                    <a:pt x="10487" y="11838"/>
                    <a:pt x="10487" y="12253"/>
                  </a:cubicBezTo>
                  <a:cubicBezTo>
                    <a:pt x="10487" y="12685"/>
                    <a:pt x="10139" y="13030"/>
                    <a:pt x="9724" y="13030"/>
                  </a:cubicBezTo>
                  <a:lnTo>
                    <a:pt x="3848" y="13030"/>
                  </a:lnTo>
                  <a:cubicBezTo>
                    <a:pt x="2892" y="13000"/>
                    <a:pt x="2796" y="11672"/>
                    <a:pt x="3722" y="11493"/>
                  </a:cubicBezTo>
                  <a:cubicBezTo>
                    <a:pt x="3831" y="11480"/>
                    <a:pt x="3931" y="11397"/>
                    <a:pt x="3944" y="11274"/>
                  </a:cubicBezTo>
                  <a:cubicBezTo>
                    <a:pt x="4097" y="10195"/>
                    <a:pt x="5050" y="9365"/>
                    <a:pt x="6142" y="9365"/>
                  </a:cubicBezTo>
                  <a:close/>
                  <a:moveTo>
                    <a:pt x="804" y="1"/>
                  </a:moveTo>
                  <a:cubicBezTo>
                    <a:pt x="362" y="1"/>
                    <a:pt x="1" y="359"/>
                    <a:pt x="1" y="787"/>
                  </a:cubicBezTo>
                  <a:lnTo>
                    <a:pt x="1" y="11383"/>
                  </a:lnTo>
                  <a:cubicBezTo>
                    <a:pt x="1" y="11825"/>
                    <a:pt x="362" y="12187"/>
                    <a:pt x="804" y="12187"/>
                  </a:cubicBezTo>
                  <a:lnTo>
                    <a:pt x="2547" y="12187"/>
                  </a:lnTo>
                  <a:cubicBezTo>
                    <a:pt x="2504" y="12910"/>
                    <a:pt x="3089" y="13555"/>
                    <a:pt x="3825" y="13555"/>
                  </a:cubicBezTo>
                  <a:cubicBezTo>
                    <a:pt x="3833" y="13555"/>
                    <a:pt x="3840" y="13555"/>
                    <a:pt x="3848" y="13555"/>
                  </a:cubicBezTo>
                  <a:lnTo>
                    <a:pt x="9724" y="13555"/>
                  </a:lnTo>
                  <a:cubicBezTo>
                    <a:pt x="9731" y="13555"/>
                    <a:pt x="9739" y="13555"/>
                    <a:pt x="9746" y="13555"/>
                  </a:cubicBezTo>
                  <a:cubicBezTo>
                    <a:pt x="10482" y="13555"/>
                    <a:pt x="11068" y="12910"/>
                    <a:pt x="11025" y="12187"/>
                  </a:cubicBezTo>
                  <a:lnTo>
                    <a:pt x="12768" y="12187"/>
                  </a:lnTo>
                  <a:cubicBezTo>
                    <a:pt x="13209" y="12187"/>
                    <a:pt x="13571" y="11825"/>
                    <a:pt x="13571" y="11383"/>
                  </a:cubicBezTo>
                  <a:lnTo>
                    <a:pt x="13571" y="787"/>
                  </a:lnTo>
                  <a:cubicBezTo>
                    <a:pt x="13571" y="359"/>
                    <a:pt x="13209" y="1"/>
                    <a:pt x="127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4"/>
            <p:cNvSpPr/>
            <p:nvPr/>
          </p:nvSpPr>
          <p:spPr>
            <a:xfrm>
              <a:off x="1829725" y="2144775"/>
              <a:ext cx="13125" cy="13125"/>
            </a:xfrm>
            <a:custGeom>
              <a:rect b="b" l="l" r="r" t="t"/>
              <a:pathLst>
                <a:path extrusionOk="0" h="525" w="525">
                  <a:moveTo>
                    <a:pt x="262" y="1"/>
                  </a:moveTo>
                  <a:cubicBezTo>
                    <a:pt x="134" y="1"/>
                    <a:pt x="7" y="88"/>
                    <a:pt x="0" y="262"/>
                  </a:cubicBezTo>
                  <a:cubicBezTo>
                    <a:pt x="0" y="398"/>
                    <a:pt x="110" y="524"/>
                    <a:pt x="262" y="524"/>
                  </a:cubicBezTo>
                  <a:cubicBezTo>
                    <a:pt x="398" y="524"/>
                    <a:pt x="525" y="398"/>
                    <a:pt x="525" y="262"/>
                  </a:cubicBezTo>
                  <a:cubicBezTo>
                    <a:pt x="518" y="88"/>
                    <a:pt x="390" y="1"/>
                    <a:pt x="2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4"/>
            <p:cNvSpPr/>
            <p:nvPr/>
          </p:nvSpPr>
          <p:spPr>
            <a:xfrm>
              <a:off x="1803075" y="2144775"/>
              <a:ext cx="13125" cy="13125"/>
            </a:xfrm>
            <a:custGeom>
              <a:rect b="b" l="l" r="r" t="t"/>
              <a:pathLst>
                <a:path extrusionOk="0" h="525" w="525">
                  <a:moveTo>
                    <a:pt x="263" y="1"/>
                  </a:moveTo>
                  <a:cubicBezTo>
                    <a:pt x="135" y="1"/>
                    <a:pt x="7" y="88"/>
                    <a:pt x="0" y="262"/>
                  </a:cubicBezTo>
                  <a:cubicBezTo>
                    <a:pt x="0" y="398"/>
                    <a:pt x="123" y="524"/>
                    <a:pt x="263" y="524"/>
                  </a:cubicBezTo>
                  <a:cubicBezTo>
                    <a:pt x="415" y="524"/>
                    <a:pt x="525" y="398"/>
                    <a:pt x="525" y="262"/>
                  </a:cubicBezTo>
                  <a:cubicBezTo>
                    <a:pt x="518" y="88"/>
                    <a:pt x="390"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4"/>
            <p:cNvSpPr/>
            <p:nvPr/>
          </p:nvSpPr>
          <p:spPr>
            <a:xfrm>
              <a:off x="1776775" y="2144775"/>
              <a:ext cx="13125" cy="13125"/>
            </a:xfrm>
            <a:custGeom>
              <a:rect b="b" l="l" r="r" t="t"/>
              <a:pathLst>
                <a:path extrusionOk="0" h="525" w="525">
                  <a:moveTo>
                    <a:pt x="257" y="1"/>
                  </a:moveTo>
                  <a:cubicBezTo>
                    <a:pt x="128" y="1"/>
                    <a:pt x="0" y="88"/>
                    <a:pt x="0" y="262"/>
                  </a:cubicBezTo>
                  <a:cubicBezTo>
                    <a:pt x="0" y="398"/>
                    <a:pt x="110" y="524"/>
                    <a:pt x="262" y="524"/>
                  </a:cubicBezTo>
                  <a:cubicBezTo>
                    <a:pt x="402" y="524"/>
                    <a:pt x="525" y="398"/>
                    <a:pt x="525" y="262"/>
                  </a:cubicBezTo>
                  <a:cubicBezTo>
                    <a:pt x="518" y="88"/>
                    <a:pt x="387"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4"/>
            <p:cNvSpPr/>
            <p:nvPr/>
          </p:nvSpPr>
          <p:spPr>
            <a:xfrm>
              <a:off x="1804075" y="2284100"/>
              <a:ext cx="65750" cy="13150"/>
            </a:xfrm>
            <a:custGeom>
              <a:rect b="b" l="l" r="r" t="t"/>
              <a:pathLst>
                <a:path extrusionOk="0" h="526" w="2630">
                  <a:moveTo>
                    <a:pt x="362" y="1"/>
                  </a:moveTo>
                  <a:cubicBezTo>
                    <a:pt x="14" y="14"/>
                    <a:pt x="0" y="512"/>
                    <a:pt x="362" y="525"/>
                  </a:cubicBezTo>
                  <a:lnTo>
                    <a:pt x="2337" y="525"/>
                  </a:lnTo>
                  <a:cubicBezTo>
                    <a:pt x="2463" y="525"/>
                    <a:pt x="2586" y="429"/>
                    <a:pt x="2603" y="303"/>
                  </a:cubicBezTo>
                  <a:cubicBezTo>
                    <a:pt x="2629" y="137"/>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4"/>
            <p:cNvSpPr/>
            <p:nvPr/>
          </p:nvSpPr>
          <p:spPr>
            <a:xfrm>
              <a:off x="1804075" y="2257450"/>
              <a:ext cx="65750" cy="13150"/>
            </a:xfrm>
            <a:custGeom>
              <a:rect b="b" l="l" r="r" t="t"/>
              <a:pathLst>
                <a:path extrusionOk="0" h="526" w="2630">
                  <a:moveTo>
                    <a:pt x="362" y="1"/>
                  </a:moveTo>
                  <a:cubicBezTo>
                    <a:pt x="14" y="14"/>
                    <a:pt x="0" y="512"/>
                    <a:pt x="362" y="525"/>
                  </a:cubicBezTo>
                  <a:lnTo>
                    <a:pt x="2337" y="525"/>
                  </a:lnTo>
                  <a:cubicBezTo>
                    <a:pt x="2463" y="525"/>
                    <a:pt x="2586" y="429"/>
                    <a:pt x="2603" y="303"/>
                  </a:cubicBezTo>
                  <a:cubicBezTo>
                    <a:pt x="2629" y="137"/>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4"/>
            <p:cNvSpPr/>
            <p:nvPr/>
          </p:nvSpPr>
          <p:spPr>
            <a:xfrm>
              <a:off x="1804075" y="2230825"/>
              <a:ext cx="65750" cy="13475"/>
            </a:xfrm>
            <a:custGeom>
              <a:rect b="b" l="l" r="r" t="t"/>
              <a:pathLst>
                <a:path extrusionOk="0" h="539" w="2630">
                  <a:moveTo>
                    <a:pt x="362" y="0"/>
                  </a:moveTo>
                  <a:cubicBezTo>
                    <a:pt x="14" y="14"/>
                    <a:pt x="0" y="525"/>
                    <a:pt x="362" y="538"/>
                  </a:cubicBezTo>
                  <a:lnTo>
                    <a:pt x="2337" y="538"/>
                  </a:lnTo>
                  <a:cubicBezTo>
                    <a:pt x="2463" y="538"/>
                    <a:pt x="2586" y="442"/>
                    <a:pt x="2603" y="306"/>
                  </a:cubicBezTo>
                  <a:cubicBezTo>
                    <a:pt x="2629" y="153"/>
                    <a:pt x="2503" y="0"/>
                    <a:pt x="2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4"/>
            <p:cNvSpPr/>
            <p:nvPr/>
          </p:nvSpPr>
          <p:spPr>
            <a:xfrm>
              <a:off x="1969375" y="2284100"/>
              <a:ext cx="65775" cy="13150"/>
            </a:xfrm>
            <a:custGeom>
              <a:rect b="b" l="l" r="r" t="t"/>
              <a:pathLst>
                <a:path extrusionOk="0" h="526" w="2631">
                  <a:moveTo>
                    <a:pt x="290" y="1"/>
                  </a:moveTo>
                  <a:cubicBezTo>
                    <a:pt x="167" y="1"/>
                    <a:pt x="41" y="84"/>
                    <a:pt x="27" y="220"/>
                  </a:cubicBezTo>
                  <a:cubicBezTo>
                    <a:pt x="1" y="386"/>
                    <a:pt x="124" y="525"/>
                    <a:pt x="290" y="525"/>
                  </a:cubicBezTo>
                  <a:lnTo>
                    <a:pt x="2268" y="525"/>
                  </a:lnTo>
                  <a:cubicBezTo>
                    <a:pt x="2630" y="512"/>
                    <a:pt x="2630" y="14"/>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4"/>
            <p:cNvSpPr/>
            <p:nvPr/>
          </p:nvSpPr>
          <p:spPr>
            <a:xfrm>
              <a:off x="1969375" y="2257450"/>
              <a:ext cx="65775" cy="13150"/>
            </a:xfrm>
            <a:custGeom>
              <a:rect b="b" l="l" r="r" t="t"/>
              <a:pathLst>
                <a:path extrusionOk="0" h="526" w="2631">
                  <a:moveTo>
                    <a:pt x="290" y="1"/>
                  </a:moveTo>
                  <a:cubicBezTo>
                    <a:pt x="167" y="1"/>
                    <a:pt x="41" y="97"/>
                    <a:pt x="27" y="220"/>
                  </a:cubicBezTo>
                  <a:cubicBezTo>
                    <a:pt x="1" y="386"/>
                    <a:pt x="124" y="525"/>
                    <a:pt x="290" y="525"/>
                  </a:cubicBezTo>
                  <a:lnTo>
                    <a:pt x="2268" y="525"/>
                  </a:lnTo>
                  <a:cubicBezTo>
                    <a:pt x="2630" y="512"/>
                    <a:pt x="2630" y="14"/>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4"/>
            <p:cNvSpPr/>
            <p:nvPr/>
          </p:nvSpPr>
          <p:spPr>
            <a:xfrm>
              <a:off x="1969375" y="2230825"/>
              <a:ext cx="65775" cy="13475"/>
            </a:xfrm>
            <a:custGeom>
              <a:rect b="b" l="l" r="r" t="t"/>
              <a:pathLst>
                <a:path extrusionOk="0" h="539" w="2631">
                  <a:moveTo>
                    <a:pt x="290" y="0"/>
                  </a:moveTo>
                  <a:cubicBezTo>
                    <a:pt x="167" y="0"/>
                    <a:pt x="41" y="97"/>
                    <a:pt x="27" y="236"/>
                  </a:cubicBezTo>
                  <a:cubicBezTo>
                    <a:pt x="1" y="402"/>
                    <a:pt x="124" y="538"/>
                    <a:pt x="290" y="538"/>
                  </a:cubicBezTo>
                  <a:lnTo>
                    <a:pt x="2268" y="538"/>
                  </a:lnTo>
                  <a:cubicBezTo>
                    <a:pt x="2630" y="525"/>
                    <a:pt x="2630" y="14"/>
                    <a:pt x="2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6" name="Shape 1146"/>
        <p:cNvGrpSpPr/>
        <p:nvPr/>
      </p:nvGrpSpPr>
      <p:grpSpPr>
        <a:xfrm>
          <a:off x="0" y="0"/>
          <a:ext cx="0" cy="0"/>
          <a:chOff x="0" y="0"/>
          <a:chExt cx="0" cy="0"/>
        </a:xfrm>
      </p:grpSpPr>
      <p:sp>
        <p:nvSpPr>
          <p:cNvPr id="1147" name="Google Shape;1147;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References &amp; Data Sources</a:t>
            </a:r>
            <a:endParaRPr/>
          </a:p>
        </p:txBody>
      </p:sp>
      <p:sp>
        <p:nvSpPr>
          <p:cNvPr id="1148" name="Google Shape;1148;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49" name="Google Shape;1149;p52"/>
          <p:cNvSpPr txBox="1"/>
          <p:nvPr/>
        </p:nvSpPr>
        <p:spPr>
          <a:xfrm>
            <a:off x="1376325" y="833650"/>
            <a:ext cx="6527700" cy="3274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latin typeface="Playfair Display"/>
                <a:ea typeface="Playfair Display"/>
                <a:cs typeface="Playfair Display"/>
                <a:sym typeface="Playfair Display"/>
              </a:rPr>
              <a:t>Datasets:</a:t>
            </a:r>
            <a:endParaRPr b="1"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U.S. Bureau of Labor Statistics (OEWS 2023)</a:t>
            </a:r>
            <a:br>
              <a:rPr lang="en" sz="1100">
                <a:latin typeface="Playfair Display"/>
                <a:ea typeface="Playfair Display"/>
                <a:cs typeface="Playfair Display"/>
                <a:sym typeface="Playfair Display"/>
              </a:rPr>
            </a:br>
            <a:r>
              <a:rPr lang="en" sz="1100">
                <a:uFill>
                  <a:noFill/>
                </a:uFill>
                <a:latin typeface="Playfair Display"/>
                <a:ea typeface="Playfair Display"/>
                <a:cs typeface="Playfair Display"/>
                <a:sym typeface="Playfair Display"/>
                <a:hlinkClick r:id="rId3"/>
              </a:rPr>
              <a:t> </a:t>
            </a:r>
            <a:r>
              <a:rPr lang="en" sz="1100" u="sng">
                <a:solidFill>
                  <a:schemeClr val="hlink"/>
                </a:solidFill>
                <a:latin typeface="Playfair Display"/>
                <a:ea typeface="Playfair Display"/>
                <a:cs typeface="Playfair Display"/>
                <a:sym typeface="Playfair Display"/>
                <a:hlinkClick r:id="rId4"/>
              </a:rPr>
              <a:t>https://www.bls.gov/oes/special-requests/oesm24all.zip</a:t>
            </a:r>
            <a:endParaRPr sz="1100" u="sng">
              <a:solidFill>
                <a:schemeClr val="hlink"/>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Stack Overflow Developer Survey 2024</a:t>
            </a:r>
            <a:br>
              <a:rPr lang="en" sz="1100">
                <a:latin typeface="Playfair Display"/>
                <a:ea typeface="Playfair Display"/>
                <a:cs typeface="Playfair Display"/>
                <a:sym typeface="Playfair Display"/>
              </a:rPr>
            </a:br>
            <a:r>
              <a:rPr lang="en" sz="1100">
                <a:uFill>
                  <a:noFill/>
                </a:uFill>
                <a:latin typeface="Playfair Display"/>
                <a:ea typeface="Playfair Display"/>
                <a:cs typeface="Playfair Display"/>
                <a:sym typeface="Playfair Display"/>
                <a:hlinkClick r:id="rId5"/>
              </a:rPr>
              <a:t> </a:t>
            </a:r>
            <a:r>
              <a:rPr lang="en" sz="1100" u="sng">
                <a:solidFill>
                  <a:schemeClr val="hlink"/>
                </a:solidFill>
                <a:latin typeface="Playfair Display"/>
                <a:ea typeface="Playfair Display"/>
                <a:cs typeface="Playfair Display"/>
                <a:sym typeface="Playfair Display"/>
                <a:hlinkClick r:id="rId6"/>
              </a:rPr>
              <a:t>https://survey.stackoverflow.co/datasets/stack-overflow-developer-survey-2024.zip</a:t>
            </a:r>
            <a:br>
              <a:rPr lang="en" sz="1100" u="sng">
                <a:solidFill>
                  <a:schemeClr val="hlink"/>
                </a:solidFill>
                <a:latin typeface="Playfair Display"/>
                <a:ea typeface="Playfair Display"/>
                <a:cs typeface="Playfair Display"/>
                <a:sym typeface="Playfair Display"/>
                <a:hlinkClick r:id="rId7"/>
              </a:rPr>
            </a:br>
            <a:endParaRPr sz="1100" u="sng">
              <a:solidFill>
                <a:schemeClr val="hlink"/>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100">
                <a:latin typeface="Playfair Display"/>
                <a:ea typeface="Playfair Display"/>
                <a:cs typeface="Playfair Display"/>
                <a:sym typeface="Playfair Display"/>
              </a:rPr>
              <a:t>Research &amp; Background:</a:t>
            </a:r>
            <a:endParaRPr b="1"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Stack Overflow Insights. (2024). </a:t>
            </a:r>
            <a:r>
              <a:rPr i="1" lang="en" sz="1100">
                <a:latin typeface="Playfair Display"/>
                <a:ea typeface="Playfair Display"/>
                <a:cs typeface="Playfair Display"/>
                <a:sym typeface="Playfair Display"/>
              </a:rPr>
              <a:t>Developer Survey Results</a:t>
            </a:r>
            <a:r>
              <a:rPr lang="en" sz="1100">
                <a:latin typeface="Playfair Display"/>
                <a:ea typeface="Playfair Display"/>
                <a:cs typeface="Playfair Display"/>
                <a:sym typeface="Playfair Display"/>
              </a:rPr>
              <a:t>.</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U.S. Department of Labor. (2023). </a:t>
            </a:r>
            <a:r>
              <a:rPr i="1" lang="en" sz="1100">
                <a:latin typeface="Playfair Display"/>
                <a:ea typeface="Playfair Display"/>
                <a:cs typeface="Playfair Display"/>
                <a:sym typeface="Playfair Display"/>
              </a:rPr>
              <a:t>Occupational Employment and Wage Statistics (OEWS)</a:t>
            </a:r>
            <a:r>
              <a:rPr lang="en" sz="1100">
                <a:latin typeface="Playfair Display"/>
                <a:ea typeface="Playfair Display"/>
                <a:cs typeface="Playfair Display"/>
                <a:sym typeface="Playfair Display"/>
              </a:rPr>
              <a:t>.</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Pedregosa et al., (2011). </a:t>
            </a:r>
            <a:r>
              <a:rPr i="1" lang="en" sz="1100">
                <a:latin typeface="Playfair Display"/>
                <a:ea typeface="Playfair Display"/>
                <a:cs typeface="Playfair Display"/>
                <a:sym typeface="Playfair Display"/>
              </a:rPr>
              <a:t>Scikit-learn: Machine Learning in Python</a:t>
            </a:r>
            <a:r>
              <a:rPr lang="en" sz="1100">
                <a:latin typeface="Playfair Display"/>
                <a:ea typeface="Playfair Display"/>
                <a:cs typeface="Playfair Display"/>
                <a:sym typeface="Playfair Display"/>
              </a:rPr>
              <a:t>. Journal of Machine Learning Research.</a:t>
            </a:r>
            <a:br>
              <a:rPr lang="en" sz="1100">
                <a:latin typeface="Playfair Display"/>
                <a:ea typeface="Playfair Display"/>
                <a:cs typeface="Playfair Display"/>
                <a:sym typeface="Playfair Display"/>
              </a:rPr>
            </a:br>
            <a:endParaRPr sz="11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100">
                <a:latin typeface="Playfair Display"/>
                <a:ea typeface="Playfair Display"/>
                <a:cs typeface="Playfair Display"/>
                <a:sym typeface="Playfair Display"/>
              </a:rPr>
              <a:t>Tools &amp; Libraries:</a:t>
            </a:r>
            <a:endParaRPr b="1"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Python 3.11, Pandas, Matplotlib, Seaborn, Scikit-learn</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Jupyter Notebook, GitHub</a:t>
            </a:r>
            <a:br>
              <a:rPr lang="en" sz="1100">
                <a:latin typeface="Playfair Display"/>
                <a:ea typeface="Playfair Display"/>
                <a:cs typeface="Playfair Display"/>
                <a:sym typeface="Playfair Display"/>
              </a:rPr>
            </a:br>
            <a:endParaRPr sz="1100">
              <a:latin typeface="Playfair Display"/>
              <a:ea typeface="Playfair Display"/>
              <a:cs typeface="Playfair Display"/>
              <a:sym typeface="Playfair Display"/>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53"/>
          <p:cNvSpPr txBox="1"/>
          <p:nvPr>
            <p:ph type="title"/>
          </p:nvPr>
        </p:nvSpPr>
        <p:spPr>
          <a:xfrm>
            <a:off x="2347938" y="677525"/>
            <a:ext cx="4448100" cy="105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
        <p:nvSpPr>
          <p:cNvPr id="1155" name="Google Shape;1155;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56" name="Google Shape;1156;p53"/>
          <p:cNvSpPr txBox="1"/>
          <p:nvPr>
            <p:ph idx="1" type="subTitle"/>
          </p:nvPr>
        </p:nvSpPr>
        <p:spPr>
          <a:xfrm>
            <a:off x="2347900" y="1571825"/>
            <a:ext cx="4448100" cy="1058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900">
                <a:latin typeface="Playfair Display"/>
                <a:ea typeface="Playfair Display"/>
                <a:cs typeface="Playfair Display"/>
                <a:sym typeface="Playfair Display"/>
              </a:rPr>
              <a:t>Questions?</a:t>
            </a:r>
            <a:endParaRPr sz="2900">
              <a:latin typeface="Playfair Display"/>
              <a:ea typeface="Playfair Display"/>
              <a:cs typeface="Playfair Display"/>
              <a:sym typeface="Playfair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Project Introduction &amp; Objective</a:t>
            </a:r>
            <a:endParaRPr/>
          </a:p>
        </p:txBody>
      </p:sp>
      <p:sp>
        <p:nvSpPr>
          <p:cNvPr id="845" name="Google Shape;845;p35"/>
          <p:cNvSpPr txBox="1"/>
          <p:nvPr>
            <p:ph idx="1" type="subTitle"/>
          </p:nvPr>
        </p:nvSpPr>
        <p:spPr>
          <a:xfrm>
            <a:off x="724650" y="2290775"/>
            <a:ext cx="2190000" cy="21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This project aims to build a machine learning model to predict annual developer or tech-sector salaries using publicly available labor data, focusing on regional and occupational trends. The goal is to understand how location, job title, and industry influence compensation.</a:t>
            </a:r>
            <a:endParaRPr>
              <a:latin typeface="Playfair Display"/>
              <a:ea typeface="Playfair Display"/>
              <a:cs typeface="Playfair Display"/>
              <a:sym typeface="Playfair Display"/>
            </a:endParaRPr>
          </a:p>
        </p:txBody>
      </p:sp>
      <p:sp>
        <p:nvSpPr>
          <p:cNvPr id="846" name="Google Shape;846;p35"/>
          <p:cNvSpPr txBox="1"/>
          <p:nvPr>
            <p:ph idx="2" type="subTitle"/>
          </p:nvPr>
        </p:nvSpPr>
        <p:spPr>
          <a:xfrm>
            <a:off x="3337363" y="2290776"/>
            <a:ext cx="2359500" cy="194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latin typeface="Playfair Display"/>
                <a:ea typeface="Playfair Display"/>
                <a:cs typeface="Playfair Display"/>
                <a:sym typeface="Playfair Display"/>
              </a:rPr>
              <a:t>Supports analysis of salary transparency and labor market dynamics</a:t>
            </a:r>
            <a:endParaRPr sz="1100">
              <a:latin typeface="Playfair Display"/>
              <a:ea typeface="Playfair Display"/>
              <a:cs typeface="Playfair Display"/>
              <a:sym typeface="Playfair Display"/>
            </a:endParaRPr>
          </a:p>
          <a:p>
            <a:pPr indent="0" lvl="0" marL="0" rtl="0" algn="l">
              <a:spcBef>
                <a:spcPts val="1000"/>
              </a:spcBef>
              <a:spcAft>
                <a:spcPts val="0"/>
              </a:spcAft>
              <a:buNone/>
            </a:pPr>
            <a:r>
              <a:rPr lang="en" sz="1100">
                <a:latin typeface="Playfair Display"/>
                <a:ea typeface="Playfair Display"/>
                <a:cs typeface="Playfair Display"/>
                <a:sym typeface="Playfair Display"/>
              </a:rPr>
              <a:t>Helps uncover patterns in wage distribution across occupations and states</a:t>
            </a:r>
            <a:endParaRPr sz="1100">
              <a:latin typeface="Playfair Display"/>
              <a:ea typeface="Playfair Display"/>
              <a:cs typeface="Playfair Display"/>
              <a:sym typeface="Playfair Display"/>
            </a:endParaRPr>
          </a:p>
          <a:p>
            <a:pPr indent="0" lvl="0" marL="0" rtl="0" algn="l">
              <a:spcBef>
                <a:spcPts val="1000"/>
              </a:spcBef>
              <a:spcAft>
                <a:spcPts val="0"/>
              </a:spcAft>
              <a:buNone/>
            </a:pPr>
            <a:r>
              <a:rPr lang="en" sz="1100">
                <a:latin typeface="Playfair Display"/>
                <a:ea typeface="Playfair Display"/>
                <a:cs typeface="Playfair Display"/>
                <a:sym typeface="Playfair Display"/>
              </a:rPr>
              <a:t>Enables insight into structural disparities using real U.S. government data</a:t>
            </a:r>
            <a:endParaRPr sz="1100">
              <a:latin typeface="Playfair Display"/>
              <a:ea typeface="Playfair Display"/>
              <a:cs typeface="Playfair Display"/>
              <a:sym typeface="Playfair Display"/>
            </a:endParaRPr>
          </a:p>
          <a:p>
            <a:pPr indent="0" lvl="0" marL="0" rtl="0" algn="l">
              <a:spcBef>
                <a:spcPts val="1000"/>
              </a:spcBef>
              <a:spcAft>
                <a:spcPts val="1000"/>
              </a:spcAft>
              <a:buNone/>
            </a:pPr>
            <a:r>
              <a:t/>
            </a:r>
            <a:endParaRPr sz="1100">
              <a:latin typeface="Playfair Display"/>
              <a:ea typeface="Playfair Display"/>
              <a:cs typeface="Playfair Display"/>
              <a:sym typeface="Playfair Display"/>
            </a:endParaRPr>
          </a:p>
        </p:txBody>
      </p:sp>
      <p:sp>
        <p:nvSpPr>
          <p:cNvPr id="847" name="Google Shape;847;p35"/>
          <p:cNvSpPr txBox="1"/>
          <p:nvPr>
            <p:ph idx="5" type="subTitle"/>
          </p:nvPr>
        </p:nvSpPr>
        <p:spPr>
          <a:xfrm>
            <a:off x="6119578" y="2290774"/>
            <a:ext cx="2359500" cy="84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Can we predict salaries across tech occupations using job title, industry, and region data from the Bureau of Labor Statistics?</a:t>
            </a:r>
            <a:endParaRPr>
              <a:latin typeface="Playfair Display"/>
              <a:ea typeface="Playfair Display"/>
              <a:cs typeface="Playfair Display"/>
              <a:sym typeface="Playfair Display"/>
            </a:endParaRPr>
          </a:p>
        </p:txBody>
      </p:sp>
      <p:sp>
        <p:nvSpPr>
          <p:cNvPr id="848" name="Google Shape;848;p35"/>
          <p:cNvSpPr txBox="1"/>
          <p:nvPr>
            <p:ph idx="7" type="subTitle"/>
          </p:nvPr>
        </p:nvSpPr>
        <p:spPr>
          <a:xfrm>
            <a:off x="719990" y="1734325"/>
            <a:ext cx="23502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What is this project about?</a:t>
            </a:r>
            <a:endParaRPr sz="1200"/>
          </a:p>
        </p:txBody>
      </p:sp>
      <p:sp>
        <p:nvSpPr>
          <p:cNvPr id="849" name="Google Shape;849;p35"/>
          <p:cNvSpPr txBox="1"/>
          <p:nvPr>
            <p:ph idx="8" type="subTitle"/>
          </p:nvPr>
        </p:nvSpPr>
        <p:spPr>
          <a:xfrm>
            <a:off x="3216650" y="1734325"/>
            <a:ext cx="2530500" cy="3771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b="1" lang="en" sz="1200">
                <a:solidFill>
                  <a:srgbClr val="000000"/>
                </a:solidFill>
                <a:latin typeface="Poppins"/>
                <a:ea typeface="Poppins"/>
                <a:cs typeface="Poppins"/>
                <a:sym typeface="Poppins"/>
              </a:rPr>
              <a:t>Why did we choose this topic?</a:t>
            </a:r>
            <a:endParaRPr sz="1200"/>
          </a:p>
        </p:txBody>
      </p:sp>
      <p:sp>
        <p:nvSpPr>
          <p:cNvPr id="850" name="Google Shape;850;p35"/>
          <p:cNvSpPr txBox="1"/>
          <p:nvPr>
            <p:ph idx="9" type="subTitle"/>
          </p:nvPr>
        </p:nvSpPr>
        <p:spPr>
          <a:xfrm>
            <a:off x="6069165" y="1734325"/>
            <a:ext cx="2350200" cy="377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Research Question:</a:t>
            </a:r>
            <a:endParaRPr sz="1400"/>
          </a:p>
        </p:txBody>
      </p:sp>
      <p:sp>
        <p:nvSpPr>
          <p:cNvPr id="851" name="Google Shape;851;p35"/>
          <p:cNvSpPr/>
          <p:nvPr/>
        </p:nvSpPr>
        <p:spPr>
          <a:xfrm>
            <a:off x="724647" y="1054413"/>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3396910" y="1054413"/>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6069160" y="1054413"/>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4" name="Google Shape;854;p35"/>
          <p:cNvGrpSpPr/>
          <p:nvPr/>
        </p:nvGrpSpPr>
        <p:grpSpPr>
          <a:xfrm>
            <a:off x="3510810" y="1185563"/>
            <a:ext cx="339200" cy="304700"/>
            <a:chOff x="2489475" y="2699700"/>
            <a:chExt cx="339200" cy="304700"/>
          </a:xfrm>
        </p:grpSpPr>
        <p:sp>
          <p:nvSpPr>
            <p:cNvPr id="855" name="Google Shape;855;p35"/>
            <p:cNvSpPr/>
            <p:nvPr/>
          </p:nvSpPr>
          <p:spPr>
            <a:xfrm>
              <a:off x="2489475" y="2699700"/>
              <a:ext cx="339200" cy="304700"/>
            </a:xfrm>
            <a:custGeom>
              <a:rect b="b" l="l" r="r" t="t"/>
              <a:pathLst>
                <a:path extrusionOk="0" h="12188" w="13568">
                  <a:moveTo>
                    <a:pt x="12765" y="539"/>
                  </a:moveTo>
                  <a:cubicBezTo>
                    <a:pt x="12917" y="539"/>
                    <a:pt x="13043" y="652"/>
                    <a:pt x="13043" y="804"/>
                  </a:cubicBezTo>
                  <a:lnTo>
                    <a:pt x="13043" y="1067"/>
                  </a:lnTo>
                  <a:lnTo>
                    <a:pt x="4509" y="1067"/>
                  </a:lnTo>
                  <a:cubicBezTo>
                    <a:pt x="4356" y="1067"/>
                    <a:pt x="4246" y="1189"/>
                    <a:pt x="4246" y="1329"/>
                  </a:cubicBezTo>
                  <a:cubicBezTo>
                    <a:pt x="4246" y="1770"/>
                    <a:pt x="3885" y="2132"/>
                    <a:pt x="3443" y="2132"/>
                  </a:cubicBezTo>
                  <a:lnTo>
                    <a:pt x="539" y="2132"/>
                  </a:lnTo>
                  <a:lnTo>
                    <a:pt x="539" y="804"/>
                  </a:lnTo>
                  <a:cubicBezTo>
                    <a:pt x="539" y="652"/>
                    <a:pt x="648" y="539"/>
                    <a:pt x="801" y="539"/>
                  </a:cubicBezTo>
                  <a:close/>
                  <a:moveTo>
                    <a:pt x="13043" y="1591"/>
                  </a:moveTo>
                  <a:lnTo>
                    <a:pt x="13043" y="11397"/>
                  </a:lnTo>
                  <a:cubicBezTo>
                    <a:pt x="13043" y="11537"/>
                    <a:pt x="12917" y="11659"/>
                    <a:pt x="12765" y="11659"/>
                  </a:cubicBezTo>
                  <a:lnTo>
                    <a:pt x="801" y="11659"/>
                  </a:lnTo>
                  <a:cubicBezTo>
                    <a:pt x="648" y="11659"/>
                    <a:pt x="539" y="11537"/>
                    <a:pt x="539" y="11397"/>
                  </a:cubicBezTo>
                  <a:lnTo>
                    <a:pt x="539" y="2657"/>
                  </a:lnTo>
                  <a:lnTo>
                    <a:pt x="3443" y="2657"/>
                  </a:lnTo>
                  <a:cubicBezTo>
                    <a:pt x="4094" y="2657"/>
                    <a:pt x="4618" y="2199"/>
                    <a:pt x="4744" y="1591"/>
                  </a:cubicBezTo>
                  <a:close/>
                  <a:moveTo>
                    <a:pt x="801" y="1"/>
                  </a:moveTo>
                  <a:cubicBezTo>
                    <a:pt x="359" y="1"/>
                    <a:pt x="1" y="360"/>
                    <a:pt x="1" y="804"/>
                  </a:cubicBezTo>
                  <a:lnTo>
                    <a:pt x="1" y="11397"/>
                  </a:lnTo>
                  <a:cubicBezTo>
                    <a:pt x="1" y="11842"/>
                    <a:pt x="359" y="12187"/>
                    <a:pt x="801" y="12187"/>
                  </a:cubicBezTo>
                  <a:lnTo>
                    <a:pt x="12765" y="12187"/>
                  </a:lnTo>
                  <a:cubicBezTo>
                    <a:pt x="13209" y="12187"/>
                    <a:pt x="13568" y="11842"/>
                    <a:pt x="13568" y="11397"/>
                  </a:cubicBezTo>
                  <a:lnTo>
                    <a:pt x="13568" y="804"/>
                  </a:lnTo>
                  <a:cubicBezTo>
                    <a:pt x="13568" y="360"/>
                    <a:pt x="13209" y="1"/>
                    <a:pt x="127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2568975" y="2726100"/>
              <a:ext cx="13475" cy="13400"/>
            </a:xfrm>
            <a:custGeom>
              <a:rect b="b" l="l" r="r" t="t"/>
              <a:pathLst>
                <a:path extrusionOk="0" h="536" w="539">
                  <a:moveTo>
                    <a:pt x="270" y="1"/>
                  </a:moveTo>
                  <a:cubicBezTo>
                    <a:pt x="139" y="1"/>
                    <a:pt x="8" y="87"/>
                    <a:pt x="1" y="260"/>
                  </a:cubicBezTo>
                  <a:cubicBezTo>
                    <a:pt x="1" y="412"/>
                    <a:pt x="124" y="535"/>
                    <a:pt x="263" y="535"/>
                  </a:cubicBezTo>
                  <a:cubicBezTo>
                    <a:pt x="416" y="535"/>
                    <a:pt x="539" y="412"/>
                    <a:pt x="539" y="260"/>
                  </a:cubicBezTo>
                  <a:cubicBezTo>
                    <a:pt x="532" y="87"/>
                    <a:pt x="401" y="1"/>
                    <a:pt x="27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2542675" y="2726100"/>
              <a:ext cx="13225" cy="13400"/>
            </a:xfrm>
            <a:custGeom>
              <a:rect b="b" l="l" r="r" t="t"/>
              <a:pathLst>
                <a:path extrusionOk="0" h="536" w="529">
                  <a:moveTo>
                    <a:pt x="263" y="1"/>
                  </a:moveTo>
                  <a:cubicBezTo>
                    <a:pt x="135" y="1"/>
                    <a:pt x="7" y="87"/>
                    <a:pt x="1" y="260"/>
                  </a:cubicBezTo>
                  <a:cubicBezTo>
                    <a:pt x="1" y="412"/>
                    <a:pt x="113" y="535"/>
                    <a:pt x="263" y="535"/>
                  </a:cubicBezTo>
                  <a:cubicBezTo>
                    <a:pt x="402" y="535"/>
                    <a:pt x="528" y="412"/>
                    <a:pt x="528" y="260"/>
                  </a:cubicBezTo>
                  <a:cubicBezTo>
                    <a:pt x="520" y="87"/>
                    <a:pt x="391"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2516050" y="2726100"/>
              <a:ext cx="13200" cy="13400"/>
            </a:xfrm>
            <a:custGeom>
              <a:rect b="b" l="l" r="r" t="t"/>
              <a:pathLst>
                <a:path extrusionOk="0" h="536" w="528">
                  <a:moveTo>
                    <a:pt x="265" y="1"/>
                  </a:moveTo>
                  <a:cubicBezTo>
                    <a:pt x="137" y="1"/>
                    <a:pt x="8" y="87"/>
                    <a:pt x="0" y="260"/>
                  </a:cubicBezTo>
                  <a:cubicBezTo>
                    <a:pt x="0" y="412"/>
                    <a:pt x="126" y="535"/>
                    <a:pt x="266" y="535"/>
                  </a:cubicBezTo>
                  <a:cubicBezTo>
                    <a:pt x="415" y="535"/>
                    <a:pt x="528" y="412"/>
                    <a:pt x="528" y="260"/>
                  </a:cubicBezTo>
                  <a:cubicBezTo>
                    <a:pt x="521" y="87"/>
                    <a:pt x="393" y="1"/>
                    <a:pt x="2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2516050" y="2779225"/>
              <a:ext cx="286000" cy="198850"/>
            </a:xfrm>
            <a:custGeom>
              <a:rect b="b" l="l" r="r" t="t"/>
              <a:pathLst>
                <a:path extrusionOk="0" h="7954" w="11440">
                  <a:moveTo>
                    <a:pt x="10915" y="528"/>
                  </a:moveTo>
                  <a:lnTo>
                    <a:pt x="10915" y="7416"/>
                  </a:lnTo>
                  <a:lnTo>
                    <a:pt x="528" y="7416"/>
                  </a:lnTo>
                  <a:lnTo>
                    <a:pt x="528" y="528"/>
                  </a:lnTo>
                  <a:close/>
                  <a:moveTo>
                    <a:pt x="266" y="0"/>
                  </a:moveTo>
                  <a:cubicBezTo>
                    <a:pt x="126" y="0"/>
                    <a:pt x="0" y="126"/>
                    <a:pt x="0" y="262"/>
                  </a:cubicBezTo>
                  <a:lnTo>
                    <a:pt x="0" y="7678"/>
                  </a:lnTo>
                  <a:cubicBezTo>
                    <a:pt x="0" y="7831"/>
                    <a:pt x="126" y="7954"/>
                    <a:pt x="266" y="7954"/>
                  </a:cubicBezTo>
                  <a:lnTo>
                    <a:pt x="11177" y="7954"/>
                  </a:lnTo>
                  <a:cubicBezTo>
                    <a:pt x="11330" y="7954"/>
                    <a:pt x="11439" y="7831"/>
                    <a:pt x="11439" y="7678"/>
                  </a:cubicBezTo>
                  <a:lnTo>
                    <a:pt x="11439" y="262"/>
                  </a:lnTo>
                  <a:cubicBezTo>
                    <a:pt x="11439" y="126"/>
                    <a:pt x="11330" y="0"/>
                    <a:pt x="1117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2538525" y="2805850"/>
              <a:ext cx="235225" cy="145600"/>
            </a:xfrm>
            <a:custGeom>
              <a:rect b="b" l="l" r="r" t="t"/>
              <a:pathLst>
                <a:path extrusionOk="0" h="5824" w="9409">
                  <a:moveTo>
                    <a:pt x="6032" y="512"/>
                  </a:moveTo>
                  <a:cubicBezTo>
                    <a:pt x="6225" y="512"/>
                    <a:pt x="6378" y="665"/>
                    <a:pt x="6378" y="857"/>
                  </a:cubicBezTo>
                  <a:cubicBezTo>
                    <a:pt x="6371" y="1086"/>
                    <a:pt x="6205" y="1201"/>
                    <a:pt x="6039" y="1201"/>
                  </a:cubicBezTo>
                  <a:cubicBezTo>
                    <a:pt x="5873" y="1201"/>
                    <a:pt x="5707" y="1086"/>
                    <a:pt x="5700" y="857"/>
                  </a:cubicBezTo>
                  <a:cubicBezTo>
                    <a:pt x="5700" y="665"/>
                    <a:pt x="5853" y="512"/>
                    <a:pt x="6032" y="512"/>
                  </a:cubicBezTo>
                  <a:close/>
                  <a:moveTo>
                    <a:pt x="1192" y="1481"/>
                  </a:moveTo>
                  <a:cubicBezTo>
                    <a:pt x="1385" y="1481"/>
                    <a:pt x="1538" y="1647"/>
                    <a:pt x="1538" y="1826"/>
                  </a:cubicBezTo>
                  <a:cubicBezTo>
                    <a:pt x="1531" y="2056"/>
                    <a:pt x="1365" y="2170"/>
                    <a:pt x="1199" y="2170"/>
                  </a:cubicBezTo>
                  <a:cubicBezTo>
                    <a:pt x="1033" y="2170"/>
                    <a:pt x="867" y="2056"/>
                    <a:pt x="860" y="1826"/>
                  </a:cubicBezTo>
                  <a:cubicBezTo>
                    <a:pt x="844" y="1647"/>
                    <a:pt x="1010" y="1481"/>
                    <a:pt x="1192" y="1481"/>
                  </a:cubicBezTo>
                  <a:close/>
                  <a:moveTo>
                    <a:pt x="3612" y="2949"/>
                  </a:moveTo>
                  <a:cubicBezTo>
                    <a:pt x="3805" y="2949"/>
                    <a:pt x="3958" y="3098"/>
                    <a:pt x="3958" y="3280"/>
                  </a:cubicBezTo>
                  <a:cubicBezTo>
                    <a:pt x="3951" y="3508"/>
                    <a:pt x="3785" y="3622"/>
                    <a:pt x="3619" y="3622"/>
                  </a:cubicBezTo>
                  <a:cubicBezTo>
                    <a:pt x="3453" y="3622"/>
                    <a:pt x="3287" y="3508"/>
                    <a:pt x="3280" y="3280"/>
                  </a:cubicBezTo>
                  <a:cubicBezTo>
                    <a:pt x="3280" y="3098"/>
                    <a:pt x="3433" y="2949"/>
                    <a:pt x="3612" y="2949"/>
                  </a:cubicBezTo>
                  <a:close/>
                  <a:moveTo>
                    <a:pt x="8452" y="2949"/>
                  </a:moveTo>
                  <a:cubicBezTo>
                    <a:pt x="8645" y="2949"/>
                    <a:pt x="8798" y="3098"/>
                    <a:pt x="8798" y="3280"/>
                  </a:cubicBezTo>
                  <a:cubicBezTo>
                    <a:pt x="8798" y="3473"/>
                    <a:pt x="8645" y="3626"/>
                    <a:pt x="8452" y="3626"/>
                  </a:cubicBezTo>
                  <a:cubicBezTo>
                    <a:pt x="8011" y="3612"/>
                    <a:pt x="8011" y="2962"/>
                    <a:pt x="8452" y="2949"/>
                  </a:cubicBezTo>
                  <a:close/>
                  <a:moveTo>
                    <a:pt x="1773" y="2490"/>
                  </a:moveTo>
                  <a:lnTo>
                    <a:pt x="2769" y="3085"/>
                  </a:lnTo>
                  <a:cubicBezTo>
                    <a:pt x="2656" y="3529"/>
                    <a:pt x="2935" y="3997"/>
                    <a:pt x="3333" y="4124"/>
                  </a:cubicBezTo>
                  <a:lnTo>
                    <a:pt x="3333" y="5299"/>
                  </a:lnTo>
                  <a:lnTo>
                    <a:pt x="1468" y="5299"/>
                  </a:lnTo>
                  <a:lnTo>
                    <a:pt x="1468" y="2670"/>
                  </a:lnTo>
                  <a:cubicBezTo>
                    <a:pt x="1577" y="2630"/>
                    <a:pt x="1674" y="2573"/>
                    <a:pt x="1773" y="2490"/>
                  </a:cubicBezTo>
                  <a:close/>
                  <a:moveTo>
                    <a:pt x="5644" y="1647"/>
                  </a:moveTo>
                  <a:cubicBezTo>
                    <a:pt x="5687" y="1661"/>
                    <a:pt x="5727" y="1687"/>
                    <a:pt x="5783" y="1704"/>
                  </a:cubicBezTo>
                  <a:lnTo>
                    <a:pt x="5783" y="5299"/>
                  </a:lnTo>
                  <a:lnTo>
                    <a:pt x="3901" y="5299"/>
                  </a:lnTo>
                  <a:lnTo>
                    <a:pt x="3901" y="4124"/>
                  </a:lnTo>
                  <a:cubicBezTo>
                    <a:pt x="4246" y="4011"/>
                    <a:pt x="4495" y="3679"/>
                    <a:pt x="4495" y="3294"/>
                  </a:cubicBezTo>
                  <a:cubicBezTo>
                    <a:pt x="4495" y="3141"/>
                    <a:pt x="4469" y="3015"/>
                    <a:pt x="4399" y="2892"/>
                  </a:cubicBezTo>
                  <a:lnTo>
                    <a:pt x="5644" y="1647"/>
                  </a:lnTo>
                  <a:close/>
                  <a:moveTo>
                    <a:pt x="6447" y="1647"/>
                  </a:moveTo>
                  <a:lnTo>
                    <a:pt x="7679" y="2892"/>
                  </a:lnTo>
                  <a:cubicBezTo>
                    <a:pt x="7430" y="3363"/>
                    <a:pt x="7692" y="3971"/>
                    <a:pt x="8190" y="4124"/>
                  </a:cubicBezTo>
                  <a:lnTo>
                    <a:pt x="8190" y="5299"/>
                  </a:lnTo>
                  <a:lnTo>
                    <a:pt x="6308" y="5299"/>
                  </a:lnTo>
                  <a:lnTo>
                    <a:pt x="6308" y="1704"/>
                  </a:lnTo>
                  <a:cubicBezTo>
                    <a:pt x="6351" y="1687"/>
                    <a:pt x="6404" y="1661"/>
                    <a:pt x="6447" y="1647"/>
                  </a:cubicBezTo>
                  <a:close/>
                  <a:moveTo>
                    <a:pt x="6015" y="1"/>
                  </a:moveTo>
                  <a:cubicBezTo>
                    <a:pt x="5387" y="1"/>
                    <a:pt x="4956" y="713"/>
                    <a:pt x="5259" y="1259"/>
                  </a:cubicBezTo>
                  <a:lnTo>
                    <a:pt x="4014" y="2517"/>
                  </a:lnTo>
                  <a:cubicBezTo>
                    <a:pt x="3894" y="2452"/>
                    <a:pt x="3757" y="2421"/>
                    <a:pt x="3620" y="2421"/>
                  </a:cubicBezTo>
                  <a:cubicBezTo>
                    <a:pt x="3408" y="2421"/>
                    <a:pt x="3196" y="2495"/>
                    <a:pt x="3045" y="2630"/>
                  </a:cubicBezTo>
                  <a:lnTo>
                    <a:pt x="2049" y="2036"/>
                  </a:lnTo>
                  <a:cubicBezTo>
                    <a:pt x="2170" y="1501"/>
                    <a:pt x="1754" y="970"/>
                    <a:pt x="1212" y="970"/>
                  </a:cubicBezTo>
                  <a:cubicBezTo>
                    <a:pt x="1206" y="970"/>
                    <a:pt x="1199" y="970"/>
                    <a:pt x="1192" y="970"/>
                  </a:cubicBezTo>
                  <a:cubicBezTo>
                    <a:pt x="196" y="983"/>
                    <a:pt x="1" y="2351"/>
                    <a:pt x="927" y="2670"/>
                  </a:cubicBezTo>
                  <a:lnTo>
                    <a:pt x="927" y="5299"/>
                  </a:lnTo>
                  <a:lnTo>
                    <a:pt x="595" y="5299"/>
                  </a:lnTo>
                  <a:cubicBezTo>
                    <a:pt x="236" y="5312"/>
                    <a:pt x="236" y="5810"/>
                    <a:pt x="595" y="5823"/>
                  </a:cubicBezTo>
                  <a:lnTo>
                    <a:pt x="9060" y="5823"/>
                  </a:lnTo>
                  <a:cubicBezTo>
                    <a:pt x="9408" y="5810"/>
                    <a:pt x="9408" y="5312"/>
                    <a:pt x="9060" y="5299"/>
                  </a:cubicBezTo>
                  <a:lnTo>
                    <a:pt x="8715" y="5299"/>
                  </a:lnTo>
                  <a:lnTo>
                    <a:pt x="8715" y="4124"/>
                  </a:lnTo>
                  <a:cubicBezTo>
                    <a:pt x="9076" y="4011"/>
                    <a:pt x="9325" y="3679"/>
                    <a:pt x="9325" y="3294"/>
                  </a:cubicBezTo>
                  <a:cubicBezTo>
                    <a:pt x="9336" y="2789"/>
                    <a:pt x="8905" y="2418"/>
                    <a:pt x="8446" y="2418"/>
                  </a:cubicBezTo>
                  <a:cubicBezTo>
                    <a:pt x="8313" y="2418"/>
                    <a:pt x="8178" y="2449"/>
                    <a:pt x="8051" y="2517"/>
                  </a:cubicBezTo>
                  <a:lnTo>
                    <a:pt x="6806" y="1259"/>
                  </a:lnTo>
                  <a:cubicBezTo>
                    <a:pt x="7108" y="713"/>
                    <a:pt x="6678" y="1"/>
                    <a:pt x="6050" y="1"/>
                  </a:cubicBezTo>
                  <a:cubicBezTo>
                    <a:pt x="6044" y="1"/>
                    <a:pt x="6038" y="1"/>
                    <a:pt x="6032" y="1"/>
                  </a:cubicBezTo>
                  <a:cubicBezTo>
                    <a:pt x="6027" y="1"/>
                    <a:pt x="6021" y="1"/>
                    <a:pt x="60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1" name="Google Shape;86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862" name="Google Shape;862;p35"/>
          <p:cNvGrpSpPr/>
          <p:nvPr/>
        </p:nvGrpSpPr>
        <p:grpSpPr>
          <a:xfrm>
            <a:off x="976690" y="492124"/>
            <a:ext cx="643652" cy="478500"/>
            <a:chOff x="6599718" y="2068734"/>
            <a:chExt cx="940737" cy="721067"/>
          </a:xfrm>
        </p:grpSpPr>
        <p:sp>
          <p:nvSpPr>
            <p:cNvPr id="863" name="Google Shape;863;p35"/>
            <p:cNvSpPr/>
            <p:nvPr/>
          </p:nvSpPr>
          <p:spPr>
            <a:xfrm>
              <a:off x="7138953" y="2569473"/>
              <a:ext cx="366935" cy="115933"/>
            </a:xfrm>
            <a:custGeom>
              <a:rect b="b" l="l" r="r" t="t"/>
              <a:pathLst>
                <a:path extrusionOk="0" fill="none" h="33338" w="105517">
                  <a:moveTo>
                    <a:pt x="8231" y="0"/>
                  </a:moveTo>
                  <a:cubicBezTo>
                    <a:pt x="6610" y="2526"/>
                    <a:pt x="5253" y="5215"/>
                    <a:pt x="4198" y="8042"/>
                  </a:cubicBezTo>
                  <a:cubicBezTo>
                    <a:pt x="3205" y="10656"/>
                    <a:pt x="2803" y="13182"/>
                    <a:pt x="2803" y="14991"/>
                  </a:cubicBezTo>
                  <a:cubicBezTo>
                    <a:pt x="2790" y="18636"/>
                    <a:pt x="2840" y="21274"/>
                    <a:pt x="1" y="23008"/>
                  </a:cubicBezTo>
                  <a:cubicBezTo>
                    <a:pt x="164" y="23549"/>
                    <a:pt x="239" y="24114"/>
                    <a:pt x="227" y="24667"/>
                  </a:cubicBezTo>
                  <a:lnTo>
                    <a:pt x="227" y="33338"/>
                  </a:lnTo>
                  <a:lnTo>
                    <a:pt x="105517" y="33338"/>
                  </a:lnTo>
                  <a:lnTo>
                    <a:pt x="105517" y="0"/>
                  </a:lnTo>
                  <a:close/>
                </a:path>
              </a:pathLst>
            </a:custGeom>
            <a:solidFill>
              <a:srgbClr val="7994A9">
                <a:alpha val="64709"/>
              </a:srgbClr>
            </a:solidFill>
            <a:ln cap="flat" cmpd="sng" w="9525">
              <a:solidFill>
                <a:srgbClr val="374F66"/>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6650497" y="2579172"/>
              <a:ext cx="346397" cy="118079"/>
            </a:xfrm>
            <a:custGeom>
              <a:rect b="b" l="l" r="r" t="t"/>
              <a:pathLst>
                <a:path extrusionOk="0" fill="none" h="33955" w="99611">
                  <a:moveTo>
                    <a:pt x="99372" y="21891"/>
                  </a:moveTo>
                  <a:cubicBezTo>
                    <a:pt x="99359" y="21325"/>
                    <a:pt x="99435" y="20760"/>
                    <a:pt x="99611" y="20219"/>
                  </a:cubicBezTo>
                  <a:cubicBezTo>
                    <a:pt x="96758" y="18485"/>
                    <a:pt x="96808" y="15847"/>
                    <a:pt x="96796" y="12215"/>
                  </a:cubicBezTo>
                  <a:cubicBezTo>
                    <a:pt x="96796" y="10405"/>
                    <a:pt x="96394" y="7880"/>
                    <a:pt x="95414" y="5253"/>
                  </a:cubicBezTo>
                  <a:cubicBezTo>
                    <a:pt x="94735" y="3444"/>
                    <a:pt x="93931" y="1697"/>
                    <a:pt x="93014" y="1"/>
                  </a:cubicBezTo>
                  <a:lnTo>
                    <a:pt x="0" y="1"/>
                  </a:lnTo>
                  <a:lnTo>
                    <a:pt x="0" y="33954"/>
                  </a:lnTo>
                  <a:lnTo>
                    <a:pt x="99372" y="33954"/>
                  </a:lnTo>
                  <a:close/>
                </a:path>
              </a:pathLst>
            </a:custGeom>
            <a:solidFill>
              <a:srgbClr val="7994A9">
                <a:alpha val="64709"/>
              </a:srgbClr>
            </a:solidFill>
            <a:ln cap="flat" cmpd="sng" w="9525">
              <a:solidFill>
                <a:srgbClr val="DBE3E8"/>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7236268" y="2370428"/>
              <a:ext cx="304187" cy="115978"/>
            </a:xfrm>
            <a:custGeom>
              <a:rect b="b" l="l" r="r" t="t"/>
              <a:pathLst>
                <a:path extrusionOk="0" fill="none" h="33351" w="87473">
                  <a:moveTo>
                    <a:pt x="15181" y="0"/>
                  </a:moveTo>
                  <a:cubicBezTo>
                    <a:pt x="12114" y="11913"/>
                    <a:pt x="6975" y="23210"/>
                    <a:pt x="1" y="33350"/>
                  </a:cubicBezTo>
                  <a:lnTo>
                    <a:pt x="87472" y="33350"/>
                  </a:lnTo>
                  <a:lnTo>
                    <a:pt x="87472" y="0"/>
                  </a:lnTo>
                  <a:close/>
                </a:path>
              </a:pathLst>
            </a:custGeom>
            <a:solidFill>
              <a:srgbClr val="7994A9">
                <a:alpha val="64709"/>
              </a:srgbClr>
            </a:solidFill>
            <a:ln cap="flat" cmpd="sng" w="9525">
              <a:solidFill>
                <a:srgbClr val="4F677B"/>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7252744" y="2161243"/>
              <a:ext cx="271454" cy="115982"/>
            </a:xfrm>
            <a:custGeom>
              <a:rect b="b" l="l" r="r" t="t"/>
              <a:pathLst>
                <a:path extrusionOk="0" fill="none" h="33352" w="78060">
                  <a:moveTo>
                    <a:pt x="0" y="1"/>
                  </a:moveTo>
                  <a:cubicBezTo>
                    <a:pt x="7288" y="9714"/>
                    <a:pt x="11762" y="21250"/>
                    <a:pt x="12918" y="33351"/>
                  </a:cubicBezTo>
                  <a:lnTo>
                    <a:pt x="78060" y="33351"/>
                  </a:lnTo>
                  <a:lnTo>
                    <a:pt x="78060" y="1"/>
                  </a:lnTo>
                  <a:close/>
                </a:path>
              </a:pathLst>
            </a:custGeom>
            <a:solidFill>
              <a:srgbClr val="7994A9">
                <a:alpha val="64709"/>
              </a:srgbClr>
            </a:solidFill>
            <a:ln cap="flat" cmpd="sng" w="9525">
              <a:solidFill>
                <a:srgbClr val="B3C3CE"/>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6599718" y="2199610"/>
              <a:ext cx="260051" cy="115978"/>
            </a:xfrm>
            <a:custGeom>
              <a:rect b="b" l="l" r="r" t="t"/>
              <a:pathLst>
                <a:path extrusionOk="0" fill="none" h="33351" w="74781">
                  <a:moveTo>
                    <a:pt x="68246" y="28752"/>
                  </a:moveTo>
                  <a:cubicBezTo>
                    <a:pt x="68234" y="18800"/>
                    <a:pt x="70471" y="8973"/>
                    <a:pt x="74781" y="1"/>
                  </a:cubicBezTo>
                  <a:lnTo>
                    <a:pt x="1" y="1"/>
                  </a:lnTo>
                  <a:lnTo>
                    <a:pt x="1" y="33351"/>
                  </a:lnTo>
                  <a:lnTo>
                    <a:pt x="68397" y="33351"/>
                  </a:lnTo>
                  <a:cubicBezTo>
                    <a:pt x="68284" y="31818"/>
                    <a:pt x="68221" y="30285"/>
                    <a:pt x="68246" y="28752"/>
                  </a:cubicBezTo>
                  <a:close/>
                </a:path>
              </a:pathLst>
            </a:custGeom>
            <a:solidFill>
              <a:srgbClr val="7994A9">
                <a:alpha val="64709"/>
              </a:srgbClr>
            </a:solidFill>
            <a:ln cap="flat" cmpd="sng" w="9525">
              <a:solidFill>
                <a:srgbClr val="8FA1AF"/>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6605967" y="2389697"/>
              <a:ext cx="307727" cy="116023"/>
            </a:xfrm>
            <a:custGeom>
              <a:rect b="b" l="l" r="r" t="t"/>
              <a:pathLst>
                <a:path extrusionOk="0" fill="none" h="33364" w="88491">
                  <a:moveTo>
                    <a:pt x="70835" y="1"/>
                  </a:moveTo>
                  <a:lnTo>
                    <a:pt x="1" y="1"/>
                  </a:lnTo>
                  <a:lnTo>
                    <a:pt x="1" y="33363"/>
                  </a:lnTo>
                  <a:lnTo>
                    <a:pt x="88490" y="33363"/>
                  </a:lnTo>
                  <a:cubicBezTo>
                    <a:pt x="80662" y="23386"/>
                    <a:pt x="74680" y="12089"/>
                    <a:pt x="70835" y="1"/>
                  </a:cubicBezTo>
                  <a:close/>
                </a:path>
              </a:pathLst>
            </a:custGeom>
            <a:solidFill>
              <a:srgbClr val="7994A9">
                <a:alpha val="64709"/>
              </a:srgbClr>
            </a:solidFill>
            <a:ln cap="flat" cmpd="sng" w="9525">
              <a:solidFill>
                <a:srgbClr val="C9D4DC"/>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9" name="Google Shape;869;p35"/>
            <p:cNvGrpSpPr/>
            <p:nvPr/>
          </p:nvGrpSpPr>
          <p:grpSpPr>
            <a:xfrm>
              <a:off x="6836957" y="2068734"/>
              <a:ext cx="461892" cy="721067"/>
              <a:chOff x="6836957" y="2068734"/>
              <a:chExt cx="461892" cy="721067"/>
            </a:xfrm>
          </p:grpSpPr>
          <p:sp>
            <p:nvSpPr>
              <p:cNvPr id="870" name="Google Shape;870;p35"/>
              <p:cNvSpPr/>
              <p:nvPr/>
            </p:nvSpPr>
            <p:spPr>
              <a:xfrm>
                <a:off x="7080441" y="2287271"/>
                <a:ext cx="187336" cy="123319"/>
              </a:xfrm>
              <a:custGeom>
                <a:rect b="b" l="l" r="r" t="t"/>
                <a:pathLst>
                  <a:path extrusionOk="0" fill="none" h="35462" w="53871">
                    <a:moveTo>
                      <a:pt x="1" y="35461"/>
                    </a:moveTo>
                    <a:lnTo>
                      <a:pt x="47249" y="35461"/>
                    </a:lnTo>
                    <a:cubicBezTo>
                      <a:pt x="51018" y="26213"/>
                      <a:pt x="52665" y="18083"/>
                      <a:pt x="53368" y="12453"/>
                    </a:cubicBezTo>
                    <a:lnTo>
                      <a:pt x="53368" y="12415"/>
                    </a:lnTo>
                    <a:cubicBezTo>
                      <a:pt x="53381" y="12315"/>
                      <a:pt x="53381" y="12227"/>
                      <a:pt x="53393" y="12139"/>
                    </a:cubicBezTo>
                    <a:lnTo>
                      <a:pt x="53419" y="11950"/>
                    </a:lnTo>
                    <a:lnTo>
                      <a:pt x="53469" y="11548"/>
                    </a:lnTo>
                    <a:cubicBezTo>
                      <a:pt x="53506" y="11171"/>
                      <a:pt x="53544" y="10807"/>
                      <a:pt x="53582" y="10455"/>
                    </a:cubicBezTo>
                    <a:cubicBezTo>
                      <a:pt x="53620" y="10091"/>
                      <a:pt x="53645" y="9789"/>
                      <a:pt x="53670" y="9487"/>
                    </a:cubicBezTo>
                    <a:lnTo>
                      <a:pt x="53682" y="9362"/>
                    </a:lnTo>
                    <a:lnTo>
                      <a:pt x="53682" y="9324"/>
                    </a:lnTo>
                    <a:cubicBezTo>
                      <a:pt x="53871" y="6899"/>
                      <a:pt x="53846" y="5441"/>
                      <a:pt x="53846" y="5253"/>
                    </a:cubicBezTo>
                    <a:lnTo>
                      <a:pt x="53833" y="5077"/>
                    </a:lnTo>
                    <a:lnTo>
                      <a:pt x="53833" y="4951"/>
                    </a:lnTo>
                    <a:cubicBezTo>
                      <a:pt x="53833" y="3280"/>
                      <a:pt x="53758" y="1634"/>
                      <a:pt x="53620" y="0"/>
                    </a:cubicBezTo>
                    <a:lnTo>
                      <a:pt x="1" y="0"/>
                    </a:lnTo>
                    <a:close/>
                  </a:path>
                </a:pathLst>
              </a:custGeom>
              <a:solidFill>
                <a:srgbClr val="7994A9">
                  <a:alpha val="64709"/>
                </a:srgbClr>
              </a:solidFill>
              <a:ln cap="flat" cmpd="sng" w="9525">
                <a:solidFill>
                  <a:srgbClr val="4F677B"/>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7080441" y="2105091"/>
                <a:ext cx="182750" cy="157141"/>
              </a:xfrm>
              <a:custGeom>
                <a:rect b="b" l="l" r="r" t="t"/>
                <a:pathLst>
                  <a:path extrusionOk="0" fill="none" h="45188" w="52552">
                    <a:moveTo>
                      <a:pt x="1" y="45188"/>
                    </a:moveTo>
                    <a:lnTo>
                      <a:pt x="52551" y="45188"/>
                    </a:lnTo>
                    <a:cubicBezTo>
                      <a:pt x="47211" y="20458"/>
                      <a:pt x="25899" y="1609"/>
                      <a:pt x="1" y="1"/>
                    </a:cubicBezTo>
                    <a:close/>
                  </a:path>
                </a:pathLst>
              </a:custGeom>
              <a:solidFill>
                <a:srgbClr val="7994A9">
                  <a:alpha val="64709"/>
                </a:srgbClr>
              </a:solidFill>
              <a:ln cap="flat" cmpd="sng" w="9525">
                <a:solidFill>
                  <a:srgbClr val="B3C3CE"/>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6872702" y="2287006"/>
                <a:ext cx="187378" cy="123364"/>
              </a:xfrm>
              <a:custGeom>
                <a:rect b="b" l="l" r="r" t="t"/>
                <a:pathLst>
                  <a:path extrusionOk="0" fill="none" h="35475" w="53883">
                    <a:moveTo>
                      <a:pt x="53883" y="1"/>
                    </a:moveTo>
                    <a:lnTo>
                      <a:pt x="239" y="1"/>
                    </a:lnTo>
                    <a:cubicBezTo>
                      <a:pt x="101" y="1634"/>
                      <a:pt x="13" y="3293"/>
                      <a:pt x="13" y="4964"/>
                    </a:cubicBezTo>
                    <a:lnTo>
                      <a:pt x="13" y="5266"/>
                    </a:lnTo>
                    <a:cubicBezTo>
                      <a:pt x="13" y="5454"/>
                      <a:pt x="0" y="6912"/>
                      <a:pt x="189" y="9312"/>
                    </a:cubicBezTo>
                    <a:lnTo>
                      <a:pt x="189" y="9375"/>
                    </a:lnTo>
                    <a:lnTo>
                      <a:pt x="189" y="9488"/>
                    </a:lnTo>
                    <a:lnTo>
                      <a:pt x="189" y="9488"/>
                    </a:lnTo>
                    <a:cubicBezTo>
                      <a:pt x="214" y="9802"/>
                      <a:pt x="252" y="10116"/>
                      <a:pt x="277" y="10443"/>
                    </a:cubicBezTo>
                    <a:cubicBezTo>
                      <a:pt x="314" y="10820"/>
                      <a:pt x="352" y="11185"/>
                      <a:pt x="390" y="11536"/>
                    </a:cubicBezTo>
                    <a:lnTo>
                      <a:pt x="440" y="11964"/>
                    </a:lnTo>
                    <a:lnTo>
                      <a:pt x="465" y="12140"/>
                    </a:lnTo>
                    <a:lnTo>
                      <a:pt x="503" y="12416"/>
                    </a:lnTo>
                    <a:lnTo>
                      <a:pt x="503" y="12466"/>
                    </a:lnTo>
                    <a:cubicBezTo>
                      <a:pt x="1194" y="18083"/>
                      <a:pt x="2840" y="26226"/>
                      <a:pt x="6610" y="35475"/>
                    </a:cubicBezTo>
                    <a:lnTo>
                      <a:pt x="53883" y="35475"/>
                    </a:lnTo>
                    <a:close/>
                  </a:path>
                </a:pathLst>
              </a:custGeom>
              <a:solidFill>
                <a:srgbClr val="7994A9">
                  <a:alpha val="64709"/>
                </a:srgbClr>
              </a:solidFill>
              <a:ln cap="flat" cmpd="sng" w="9525">
                <a:solidFill>
                  <a:srgbClr val="C9D4DC"/>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6902504" y="2430686"/>
                <a:ext cx="152902" cy="185984"/>
              </a:xfrm>
              <a:custGeom>
                <a:rect b="b" l="l" r="r" t="t"/>
                <a:pathLst>
                  <a:path extrusionOk="0" fill="none" h="53482" w="43969">
                    <a:moveTo>
                      <a:pt x="43968" y="1"/>
                    </a:moveTo>
                    <a:lnTo>
                      <a:pt x="0" y="1"/>
                    </a:lnTo>
                    <a:cubicBezTo>
                      <a:pt x="4235" y="8319"/>
                      <a:pt x="10254" y="17191"/>
                      <a:pt x="18837" y="25723"/>
                    </a:cubicBezTo>
                    <a:cubicBezTo>
                      <a:pt x="24454" y="31315"/>
                      <a:pt x="28638" y="37724"/>
                      <a:pt x="31302" y="44823"/>
                    </a:cubicBezTo>
                    <a:cubicBezTo>
                      <a:pt x="31792" y="46130"/>
                      <a:pt x="32194" y="47462"/>
                      <a:pt x="32508" y="48819"/>
                    </a:cubicBezTo>
                    <a:cubicBezTo>
                      <a:pt x="33111" y="51534"/>
                      <a:pt x="35524" y="53469"/>
                      <a:pt x="38301" y="53481"/>
                    </a:cubicBezTo>
                    <a:lnTo>
                      <a:pt x="43968" y="53481"/>
                    </a:lnTo>
                    <a:close/>
                  </a:path>
                </a:pathLst>
              </a:custGeom>
              <a:solidFill>
                <a:srgbClr val="7994A9">
                  <a:alpha val="64709"/>
                </a:srgbClr>
              </a:solidFill>
              <a:ln cap="flat" cmpd="sng" w="9525">
                <a:solidFill>
                  <a:srgbClr val="DBE3E8"/>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6877289" y="2104831"/>
                <a:ext cx="182791" cy="157141"/>
              </a:xfrm>
              <a:custGeom>
                <a:rect b="b" l="l" r="r" t="t"/>
                <a:pathLst>
                  <a:path extrusionOk="0" fill="none" h="45188" w="52564">
                    <a:moveTo>
                      <a:pt x="52564" y="45187"/>
                    </a:moveTo>
                    <a:lnTo>
                      <a:pt x="52564" y="0"/>
                    </a:lnTo>
                    <a:cubicBezTo>
                      <a:pt x="26653" y="1621"/>
                      <a:pt x="5354" y="20470"/>
                      <a:pt x="1" y="45187"/>
                    </a:cubicBezTo>
                    <a:close/>
                  </a:path>
                </a:pathLst>
              </a:custGeom>
              <a:solidFill>
                <a:srgbClr val="7994A9">
                  <a:alpha val="64709"/>
                </a:srgbClr>
              </a:solidFill>
              <a:ln cap="flat" cmpd="sng" w="9525">
                <a:solidFill>
                  <a:srgbClr val="8FA1AF"/>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7080441" y="2430686"/>
                <a:ext cx="152860" cy="185938"/>
              </a:xfrm>
              <a:custGeom>
                <a:rect b="b" l="l" r="r" t="t"/>
                <a:pathLst>
                  <a:path extrusionOk="0" fill="none" h="53469" w="43957">
                    <a:moveTo>
                      <a:pt x="1" y="1"/>
                    </a:moveTo>
                    <a:lnTo>
                      <a:pt x="1" y="53469"/>
                    </a:lnTo>
                    <a:lnTo>
                      <a:pt x="5668" y="53469"/>
                    </a:lnTo>
                    <a:cubicBezTo>
                      <a:pt x="8445" y="53456"/>
                      <a:pt x="10845" y="51521"/>
                      <a:pt x="11448" y="48819"/>
                    </a:cubicBezTo>
                    <a:cubicBezTo>
                      <a:pt x="11762" y="47450"/>
                      <a:pt x="12165" y="46118"/>
                      <a:pt x="12655" y="44811"/>
                    </a:cubicBezTo>
                    <a:cubicBezTo>
                      <a:pt x="15319" y="37724"/>
                      <a:pt x="19503" y="31302"/>
                      <a:pt x="25120" y="25723"/>
                    </a:cubicBezTo>
                    <a:cubicBezTo>
                      <a:pt x="33703" y="17191"/>
                      <a:pt x="39722" y="8319"/>
                      <a:pt x="43956" y="1"/>
                    </a:cubicBezTo>
                    <a:close/>
                  </a:path>
                </a:pathLst>
              </a:custGeom>
              <a:solidFill>
                <a:srgbClr val="7994A9">
                  <a:alpha val="64709"/>
                </a:srgbClr>
              </a:solidFill>
              <a:ln cap="flat" cmpd="sng" w="9525">
                <a:solidFill>
                  <a:srgbClr val="374F66"/>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35"/>
              <p:cNvGrpSpPr/>
              <p:nvPr/>
            </p:nvGrpSpPr>
            <p:grpSpPr>
              <a:xfrm>
                <a:off x="6836957" y="2068734"/>
                <a:ext cx="461892" cy="721067"/>
                <a:chOff x="6836957" y="2068734"/>
                <a:chExt cx="461892" cy="721067"/>
              </a:xfrm>
            </p:grpSpPr>
            <p:sp>
              <p:nvSpPr>
                <p:cNvPr id="877" name="Google Shape;877;p35"/>
                <p:cNvSpPr/>
                <p:nvPr/>
              </p:nvSpPr>
              <p:spPr>
                <a:xfrm>
                  <a:off x="6996059" y="2711098"/>
                  <a:ext cx="143729" cy="78703"/>
                </a:xfrm>
                <a:custGeom>
                  <a:rect b="b" l="l" r="r" t="t"/>
                  <a:pathLst>
                    <a:path extrusionOk="0" fill="none" h="22632" w="41331">
                      <a:moveTo>
                        <a:pt x="20659" y="22632"/>
                      </a:moveTo>
                      <a:lnTo>
                        <a:pt x="20659" y="22632"/>
                      </a:lnTo>
                      <a:cubicBezTo>
                        <a:pt x="19252" y="22632"/>
                        <a:pt x="1" y="15658"/>
                        <a:pt x="1" y="5253"/>
                      </a:cubicBezTo>
                      <a:lnTo>
                        <a:pt x="1" y="0"/>
                      </a:lnTo>
                      <a:lnTo>
                        <a:pt x="41318" y="0"/>
                      </a:lnTo>
                      <a:lnTo>
                        <a:pt x="41318" y="5253"/>
                      </a:lnTo>
                      <a:cubicBezTo>
                        <a:pt x="41330" y="14125"/>
                        <a:pt x="22079" y="22632"/>
                        <a:pt x="20659" y="22632"/>
                      </a:cubicBezTo>
                      <a:close/>
                    </a:path>
                  </a:pathLst>
                </a:custGeom>
                <a:solidFill>
                  <a:srgbClr val="7994A9">
                    <a:alpha val="64709"/>
                  </a:srgbClr>
                </a:solidFill>
                <a:ln cap="flat" cmpd="sng" w="9525">
                  <a:solidFill>
                    <a:srgbClr val="E3E7EA"/>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6996059" y="2647693"/>
                  <a:ext cx="143683" cy="88753"/>
                </a:xfrm>
                <a:custGeom>
                  <a:rect b="b" l="l" r="r" t="t"/>
                  <a:pathLst>
                    <a:path extrusionOk="0" fill="none" h="25522" w="41318">
                      <a:moveTo>
                        <a:pt x="667" y="0"/>
                      </a:moveTo>
                      <a:lnTo>
                        <a:pt x="40652" y="0"/>
                      </a:lnTo>
                      <a:cubicBezTo>
                        <a:pt x="41016" y="0"/>
                        <a:pt x="41318" y="980"/>
                        <a:pt x="41318" y="2199"/>
                      </a:cubicBezTo>
                      <a:lnTo>
                        <a:pt x="41318" y="23323"/>
                      </a:lnTo>
                      <a:cubicBezTo>
                        <a:pt x="41318" y="24542"/>
                        <a:pt x="41016" y="25522"/>
                        <a:pt x="40652" y="25522"/>
                      </a:cubicBezTo>
                      <a:lnTo>
                        <a:pt x="667" y="25522"/>
                      </a:lnTo>
                      <a:cubicBezTo>
                        <a:pt x="302" y="25522"/>
                        <a:pt x="1" y="24542"/>
                        <a:pt x="1" y="23323"/>
                      </a:cubicBezTo>
                      <a:lnTo>
                        <a:pt x="1" y="2187"/>
                      </a:lnTo>
                      <a:cubicBezTo>
                        <a:pt x="1" y="980"/>
                        <a:pt x="302" y="0"/>
                        <a:pt x="667" y="0"/>
                      </a:cubicBezTo>
                      <a:close/>
                    </a:path>
                  </a:pathLst>
                </a:custGeom>
                <a:solidFill>
                  <a:srgbClr val="7994A9">
                    <a:alpha val="64709"/>
                  </a:srgbClr>
                </a:solidFill>
                <a:ln cap="flat" cmpd="sng" w="9525">
                  <a:solidFill>
                    <a:srgbClr val="E3E7EA"/>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6990467" y="2723683"/>
                  <a:ext cx="154870" cy="12721"/>
                </a:xfrm>
                <a:custGeom>
                  <a:rect b="b" l="l" r="r" t="t"/>
                  <a:pathLst>
                    <a:path extrusionOk="0" fill="none" h="3658" w="44535">
                      <a:moveTo>
                        <a:pt x="327" y="0"/>
                      </a:moveTo>
                      <a:lnTo>
                        <a:pt x="44207" y="0"/>
                      </a:lnTo>
                      <a:cubicBezTo>
                        <a:pt x="44383" y="0"/>
                        <a:pt x="44534" y="139"/>
                        <a:pt x="44534" y="327"/>
                      </a:cubicBezTo>
                      <a:lnTo>
                        <a:pt x="44534" y="3343"/>
                      </a:lnTo>
                      <a:cubicBezTo>
                        <a:pt x="44534" y="3519"/>
                        <a:pt x="44383" y="3657"/>
                        <a:pt x="44207" y="3657"/>
                      </a:cubicBezTo>
                      <a:lnTo>
                        <a:pt x="327" y="3657"/>
                      </a:lnTo>
                      <a:cubicBezTo>
                        <a:pt x="151" y="3657"/>
                        <a:pt x="0" y="3519"/>
                        <a:pt x="0" y="3343"/>
                      </a:cubicBezTo>
                      <a:lnTo>
                        <a:pt x="0" y="327"/>
                      </a:lnTo>
                      <a:cubicBezTo>
                        <a:pt x="0" y="139"/>
                        <a:pt x="151" y="0"/>
                        <a:pt x="327" y="0"/>
                      </a:cubicBezTo>
                      <a:close/>
                    </a:path>
                  </a:pathLst>
                </a:custGeom>
                <a:solidFill>
                  <a:srgbClr val="7994A9">
                    <a:alpha val="64709"/>
                  </a:srgbClr>
                </a:solidFill>
                <a:ln cap="flat" cmpd="sng" w="9525">
                  <a:solidFill>
                    <a:srgbClr val="EEF0F2"/>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6990467" y="2698339"/>
                  <a:ext cx="154870" cy="12762"/>
                </a:xfrm>
                <a:custGeom>
                  <a:rect b="b" l="l" r="r" t="t"/>
                  <a:pathLst>
                    <a:path extrusionOk="0" fill="none" h="3670" w="44535">
                      <a:moveTo>
                        <a:pt x="42700" y="3669"/>
                      </a:moveTo>
                      <a:lnTo>
                        <a:pt x="1835" y="3669"/>
                      </a:lnTo>
                      <a:cubicBezTo>
                        <a:pt x="830" y="3657"/>
                        <a:pt x="13" y="2840"/>
                        <a:pt x="0" y="1835"/>
                      </a:cubicBezTo>
                      <a:lnTo>
                        <a:pt x="0" y="1835"/>
                      </a:lnTo>
                      <a:cubicBezTo>
                        <a:pt x="13" y="817"/>
                        <a:pt x="830" y="0"/>
                        <a:pt x="1835" y="0"/>
                      </a:cubicBezTo>
                      <a:lnTo>
                        <a:pt x="42700" y="0"/>
                      </a:lnTo>
                      <a:cubicBezTo>
                        <a:pt x="43717" y="0"/>
                        <a:pt x="44534" y="817"/>
                        <a:pt x="44534" y="1835"/>
                      </a:cubicBezTo>
                      <a:lnTo>
                        <a:pt x="44534" y="1835"/>
                      </a:lnTo>
                      <a:cubicBezTo>
                        <a:pt x="44534" y="2840"/>
                        <a:pt x="43717" y="3657"/>
                        <a:pt x="42700" y="3669"/>
                      </a:cubicBezTo>
                      <a:close/>
                    </a:path>
                  </a:pathLst>
                </a:custGeom>
                <a:solidFill>
                  <a:srgbClr val="7994A9">
                    <a:alpha val="64709"/>
                  </a:srgbClr>
                </a:solidFill>
                <a:ln cap="flat" cmpd="sng" w="9525">
                  <a:solidFill>
                    <a:srgbClr val="EEF0F2"/>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6990467" y="2647648"/>
                  <a:ext cx="154870" cy="12762"/>
                </a:xfrm>
                <a:custGeom>
                  <a:rect b="b" l="l" r="r" t="t"/>
                  <a:pathLst>
                    <a:path extrusionOk="0" fill="none" h="3670" w="44535">
                      <a:moveTo>
                        <a:pt x="42700" y="3670"/>
                      </a:moveTo>
                      <a:lnTo>
                        <a:pt x="1835" y="3670"/>
                      </a:lnTo>
                      <a:cubicBezTo>
                        <a:pt x="830" y="3670"/>
                        <a:pt x="13" y="2853"/>
                        <a:pt x="0" y="1835"/>
                      </a:cubicBezTo>
                      <a:lnTo>
                        <a:pt x="0" y="1835"/>
                      </a:lnTo>
                      <a:cubicBezTo>
                        <a:pt x="13" y="830"/>
                        <a:pt x="830" y="13"/>
                        <a:pt x="1835" y="1"/>
                      </a:cubicBezTo>
                      <a:lnTo>
                        <a:pt x="42700" y="1"/>
                      </a:lnTo>
                      <a:cubicBezTo>
                        <a:pt x="43717" y="13"/>
                        <a:pt x="44534" y="830"/>
                        <a:pt x="44534" y="1835"/>
                      </a:cubicBezTo>
                      <a:lnTo>
                        <a:pt x="44534" y="1835"/>
                      </a:lnTo>
                      <a:cubicBezTo>
                        <a:pt x="44534" y="2853"/>
                        <a:pt x="43717" y="3670"/>
                        <a:pt x="42700" y="3670"/>
                      </a:cubicBezTo>
                      <a:close/>
                    </a:path>
                  </a:pathLst>
                </a:custGeom>
                <a:solidFill>
                  <a:srgbClr val="7994A9">
                    <a:alpha val="64709"/>
                  </a:srgbClr>
                </a:solidFill>
                <a:ln cap="flat" cmpd="sng" w="9525">
                  <a:solidFill>
                    <a:srgbClr val="EEF0F2"/>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6990467" y="2672992"/>
                  <a:ext cx="154870" cy="12766"/>
                </a:xfrm>
                <a:custGeom>
                  <a:rect b="b" l="l" r="r" t="t"/>
                  <a:pathLst>
                    <a:path extrusionOk="0" fill="none" h="3671" w="44535">
                      <a:moveTo>
                        <a:pt x="42700" y="3670"/>
                      </a:moveTo>
                      <a:lnTo>
                        <a:pt x="1835" y="3670"/>
                      </a:lnTo>
                      <a:cubicBezTo>
                        <a:pt x="817" y="3670"/>
                        <a:pt x="0" y="2841"/>
                        <a:pt x="0" y="1836"/>
                      </a:cubicBezTo>
                      <a:lnTo>
                        <a:pt x="0" y="1836"/>
                      </a:lnTo>
                      <a:cubicBezTo>
                        <a:pt x="13" y="818"/>
                        <a:pt x="830" y="1"/>
                        <a:pt x="1835" y="1"/>
                      </a:cubicBezTo>
                      <a:lnTo>
                        <a:pt x="42700" y="1"/>
                      </a:lnTo>
                      <a:cubicBezTo>
                        <a:pt x="43717" y="1"/>
                        <a:pt x="44534" y="818"/>
                        <a:pt x="44534" y="1836"/>
                      </a:cubicBezTo>
                      <a:lnTo>
                        <a:pt x="44534" y="1836"/>
                      </a:lnTo>
                      <a:cubicBezTo>
                        <a:pt x="44534" y="2841"/>
                        <a:pt x="43717" y="3670"/>
                        <a:pt x="42700" y="3670"/>
                      </a:cubicBezTo>
                      <a:close/>
                    </a:path>
                  </a:pathLst>
                </a:custGeom>
                <a:solidFill>
                  <a:srgbClr val="7994A9">
                    <a:alpha val="64709"/>
                  </a:srgbClr>
                </a:solidFill>
                <a:ln cap="flat" cmpd="sng" w="9525">
                  <a:solidFill>
                    <a:srgbClr val="EEF0F2"/>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6836957" y="2068734"/>
                  <a:ext cx="461892" cy="589756"/>
                </a:xfrm>
                <a:custGeom>
                  <a:rect b="b" l="l" r="r" t="t"/>
                  <a:pathLst>
                    <a:path extrusionOk="0" fill="none" h="169592" w="132823">
                      <a:moveTo>
                        <a:pt x="132307" y="74442"/>
                      </a:moveTo>
                      <a:cubicBezTo>
                        <a:pt x="132332" y="74278"/>
                        <a:pt x="132345" y="74127"/>
                        <a:pt x="132357" y="73977"/>
                      </a:cubicBezTo>
                      <a:cubicBezTo>
                        <a:pt x="132408" y="73562"/>
                        <a:pt x="132458" y="73135"/>
                        <a:pt x="132496" y="72720"/>
                      </a:cubicBezTo>
                      <a:cubicBezTo>
                        <a:pt x="132533" y="72343"/>
                        <a:pt x="132558" y="71991"/>
                        <a:pt x="132584" y="71639"/>
                      </a:cubicBezTo>
                      <a:cubicBezTo>
                        <a:pt x="132584" y="71577"/>
                        <a:pt x="132596" y="71501"/>
                        <a:pt x="132609" y="71438"/>
                      </a:cubicBezTo>
                      <a:cubicBezTo>
                        <a:pt x="132759" y="69754"/>
                        <a:pt x="132822" y="68071"/>
                        <a:pt x="132797" y="66387"/>
                      </a:cubicBezTo>
                      <a:cubicBezTo>
                        <a:pt x="132797" y="29719"/>
                        <a:pt x="103079" y="1"/>
                        <a:pt x="66411" y="1"/>
                      </a:cubicBezTo>
                      <a:cubicBezTo>
                        <a:pt x="29744" y="1"/>
                        <a:pt x="25" y="29719"/>
                        <a:pt x="25" y="66387"/>
                      </a:cubicBezTo>
                      <a:cubicBezTo>
                        <a:pt x="0" y="68071"/>
                        <a:pt x="63" y="69754"/>
                        <a:pt x="214" y="71438"/>
                      </a:cubicBezTo>
                      <a:cubicBezTo>
                        <a:pt x="214" y="71501"/>
                        <a:pt x="226" y="71577"/>
                        <a:pt x="239" y="71639"/>
                      </a:cubicBezTo>
                      <a:cubicBezTo>
                        <a:pt x="264" y="71991"/>
                        <a:pt x="289" y="72343"/>
                        <a:pt x="327" y="72720"/>
                      </a:cubicBezTo>
                      <a:cubicBezTo>
                        <a:pt x="365" y="73135"/>
                        <a:pt x="415" y="73562"/>
                        <a:pt x="465" y="73977"/>
                      </a:cubicBezTo>
                      <a:cubicBezTo>
                        <a:pt x="478" y="74127"/>
                        <a:pt x="490" y="74278"/>
                        <a:pt x="515" y="74442"/>
                      </a:cubicBezTo>
                      <a:cubicBezTo>
                        <a:pt x="528" y="74617"/>
                        <a:pt x="553" y="74806"/>
                        <a:pt x="578" y="74994"/>
                      </a:cubicBezTo>
                      <a:cubicBezTo>
                        <a:pt x="2187" y="87887"/>
                        <a:pt x="8306" y="113182"/>
                        <a:pt x="31390" y="136140"/>
                      </a:cubicBezTo>
                      <a:cubicBezTo>
                        <a:pt x="35926" y="140652"/>
                        <a:pt x="39545" y="146030"/>
                        <a:pt x="41782" y="152036"/>
                      </a:cubicBezTo>
                      <a:cubicBezTo>
                        <a:pt x="42775" y="154650"/>
                        <a:pt x="43164" y="157176"/>
                        <a:pt x="43177" y="158985"/>
                      </a:cubicBezTo>
                      <a:cubicBezTo>
                        <a:pt x="43202" y="166299"/>
                        <a:pt x="42976" y="169591"/>
                        <a:pt x="66411" y="169591"/>
                      </a:cubicBezTo>
                      <a:cubicBezTo>
                        <a:pt x="89834" y="169591"/>
                        <a:pt x="89621" y="166286"/>
                        <a:pt x="89646" y="158985"/>
                      </a:cubicBezTo>
                      <a:cubicBezTo>
                        <a:pt x="89646" y="157176"/>
                        <a:pt x="90048" y="154650"/>
                        <a:pt x="91041" y="152036"/>
                      </a:cubicBezTo>
                      <a:cubicBezTo>
                        <a:pt x="93277" y="146042"/>
                        <a:pt x="96896" y="140652"/>
                        <a:pt x="101433" y="136140"/>
                      </a:cubicBezTo>
                      <a:cubicBezTo>
                        <a:pt x="124516" y="113182"/>
                        <a:pt x="130636" y="87887"/>
                        <a:pt x="132244" y="74994"/>
                      </a:cubicBezTo>
                      <a:cubicBezTo>
                        <a:pt x="132269" y="74806"/>
                        <a:pt x="132295" y="74617"/>
                        <a:pt x="132307" y="74442"/>
                      </a:cubicBezTo>
                      <a:close/>
                    </a:path>
                  </a:pathLst>
                </a:custGeom>
                <a:solidFill>
                  <a:srgbClr val="7994A9">
                    <a:alpha val="64709"/>
                  </a:srgbClr>
                </a:solidFill>
                <a:ln cap="flat" cmpd="sng" w="9525">
                  <a:solidFill>
                    <a:srgbClr val="FEFEFE"/>
                  </a:solidFill>
                  <a:prstDash val="solid"/>
                  <a:miter lim="1256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884" name="Google Shape;884;p35"/>
          <p:cNvGrpSpPr/>
          <p:nvPr/>
        </p:nvGrpSpPr>
        <p:grpSpPr>
          <a:xfrm>
            <a:off x="838385" y="1168488"/>
            <a:ext cx="339200" cy="338875"/>
            <a:chOff x="4016825" y="3801400"/>
            <a:chExt cx="339200" cy="338875"/>
          </a:xfrm>
        </p:grpSpPr>
        <p:sp>
          <p:nvSpPr>
            <p:cNvPr id="885" name="Google Shape;885;p35"/>
            <p:cNvSpPr/>
            <p:nvPr/>
          </p:nvSpPr>
          <p:spPr>
            <a:xfrm>
              <a:off x="4016825" y="3801400"/>
              <a:ext cx="339200" cy="338875"/>
            </a:xfrm>
            <a:custGeom>
              <a:rect b="b" l="l" r="r" t="t"/>
              <a:pathLst>
                <a:path extrusionOk="0" h="13555" w="13568">
                  <a:moveTo>
                    <a:pt x="10125" y="525"/>
                  </a:moveTo>
                  <a:lnTo>
                    <a:pt x="10125" y="4233"/>
                  </a:lnTo>
                  <a:lnTo>
                    <a:pt x="8767" y="4233"/>
                  </a:lnTo>
                  <a:cubicBezTo>
                    <a:pt x="8701" y="4233"/>
                    <a:pt x="8645" y="4259"/>
                    <a:pt x="8588" y="4316"/>
                  </a:cubicBezTo>
                  <a:lnTo>
                    <a:pt x="8133" y="4771"/>
                  </a:lnTo>
                  <a:lnTo>
                    <a:pt x="7675" y="4316"/>
                  </a:lnTo>
                  <a:cubicBezTo>
                    <a:pt x="7635" y="4259"/>
                    <a:pt x="7566" y="4233"/>
                    <a:pt x="7496" y="4233"/>
                  </a:cubicBezTo>
                  <a:lnTo>
                    <a:pt x="6155" y="4233"/>
                  </a:lnTo>
                  <a:lnTo>
                    <a:pt x="6155" y="525"/>
                  </a:lnTo>
                  <a:close/>
                  <a:moveTo>
                    <a:pt x="11453" y="4024"/>
                  </a:moveTo>
                  <a:lnTo>
                    <a:pt x="11453" y="10650"/>
                  </a:lnTo>
                  <a:lnTo>
                    <a:pt x="2128" y="10650"/>
                  </a:lnTo>
                  <a:lnTo>
                    <a:pt x="2128" y="4024"/>
                  </a:lnTo>
                  <a:lnTo>
                    <a:pt x="5614" y="4024"/>
                  </a:lnTo>
                  <a:lnTo>
                    <a:pt x="5614" y="4233"/>
                  </a:lnTo>
                  <a:cubicBezTo>
                    <a:pt x="5614" y="4522"/>
                    <a:pt x="5850" y="4771"/>
                    <a:pt x="6155" y="4771"/>
                  </a:cubicBezTo>
                  <a:lnTo>
                    <a:pt x="7386" y="4771"/>
                  </a:lnTo>
                  <a:lnTo>
                    <a:pt x="7758" y="5146"/>
                  </a:lnTo>
                  <a:cubicBezTo>
                    <a:pt x="7855" y="5242"/>
                    <a:pt x="7994" y="5298"/>
                    <a:pt x="8133" y="5298"/>
                  </a:cubicBezTo>
                  <a:cubicBezTo>
                    <a:pt x="8270" y="5298"/>
                    <a:pt x="8409" y="5242"/>
                    <a:pt x="8505" y="5146"/>
                  </a:cubicBezTo>
                  <a:lnTo>
                    <a:pt x="8880" y="4771"/>
                  </a:lnTo>
                  <a:lnTo>
                    <a:pt x="10125" y="4771"/>
                  </a:lnTo>
                  <a:cubicBezTo>
                    <a:pt x="10414" y="4771"/>
                    <a:pt x="10650" y="4522"/>
                    <a:pt x="10650" y="4233"/>
                  </a:cubicBezTo>
                  <a:lnTo>
                    <a:pt x="10650" y="4024"/>
                  </a:lnTo>
                  <a:close/>
                  <a:moveTo>
                    <a:pt x="12240" y="2961"/>
                  </a:moveTo>
                  <a:cubicBezTo>
                    <a:pt x="12392" y="2961"/>
                    <a:pt x="12502" y="3084"/>
                    <a:pt x="12502" y="3224"/>
                  </a:cubicBezTo>
                  <a:lnTo>
                    <a:pt x="12502" y="11702"/>
                  </a:lnTo>
                  <a:lnTo>
                    <a:pt x="8369" y="11702"/>
                  </a:lnTo>
                  <a:cubicBezTo>
                    <a:pt x="8230" y="11702"/>
                    <a:pt x="8104" y="11825"/>
                    <a:pt x="8104" y="11964"/>
                  </a:cubicBezTo>
                  <a:lnTo>
                    <a:pt x="5464" y="11964"/>
                  </a:lnTo>
                  <a:cubicBezTo>
                    <a:pt x="5464" y="11825"/>
                    <a:pt x="5338" y="11702"/>
                    <a:pt x="5199" y="11702"/>
                  </a:cubicBezTo>
                  <a:lnTo>
                    <a:pt x="1066" y="11702"/>
                  </a:lnTo>
                  <a:lnTo>
                    <a:pt x="1066" y="3224"/>
                  </a:lnTo>
                  <a:cubicBezTo>
                    <a:pt x="1066" y="3084"/>
                    <a:pt x="1176" y="2961"/>
                    <a:pt x="1328" y="2961"/>
                  </a:cubicBezTo>
                  <a:lnTo>
                    <a:pt x="5614" y="2961"/>
                  </a:lnTo>
                  <a:lnTo>
                    <a:pt x="5614" y="3499"/>
                  </a:lnTo>
                  <a:lnTo>
                    <a:pt x="1853" y="3499"/>
                  </a:lnTo>
                  <a:cubicBezTo>
                    <a:pt x="1713" y="3499"/>
                    <a:pt x="1590" y="3609"/>
                    <a:pt x="1590" y="3761"/>
                  </a:cubicBezTo>
                  <a:lnTo>
                    <a:pt x="1590" y="10912"/>
                  </a:lnTo>
                  <a:cubicBezTo>
                    <a:pt x="1590" y="11051"/>
                    <a:pt x="1713" y="11177"/>
                    <a:pt x="1853" y="11177"/>
                  </a:cubicBezTo>
                  <a:lnTo>
                    <a:pt x="11715" y="11177"/>
                  </a:lnTo>
                  <a:cubicBezTo>
                    <a:pt x="11855" y="11177"/>
                    <a:pt x="11977" y="11051"/>
                    <a:pt x="11977" y="10912"/>
                  </a:cubicBezTo>
                  <a:lnTo>
                    <a:pt x="11977" y="3761"/>
                  </a:lnTo>
                  <a:cubicBezTo>
                    <a:pt x="11977" y="3609"/>
                    <a:pt x="11855" y="3499"/>
                    <a:pt x="11715" y="3499"/>
                  </a:cubicBezTo>
                  <a:lnTo>
                    <a:pt x="10650" y="3499"/>
                  </a:lnTo>
                  <a:lnTo>
                    <a:pt x="10650" y="2961"/>
                  </a:lnTo>
                  <a:close/>
                  <a:moveTo>
                    <a:pt x="13030" y="12240"/>
                  </a:moveTo>
                  <a:lnTo>
                    <a:pt x="13030" y="12767"/>
                  </a:lnTo>
                  <a:cubicBezTo>
                    <a:pt x="13030" y="12904"/>
                    <a:pt x="12917" y="13030"/>
                    <a:pt x="12768" y="13030"/>
                  </a:cubicBezTo>
                  <a:lnTo>
                    <a:pt x="800" y="13030"/>
                  </a:lnTo>
                  <a:cubicBezTo>
                    <a:pt x="651" y="13030"/>
                    <a:pt x="538" y="12904"/>
                    <a:pt x="538" y="12767"/>
                  </a:cubicBezTo>
                  <a:lnTo>
                    <a:pt x="538" y="12240"/>
                  </a:lnTo>
                  <a:lnTo>
                    <a:pt x="5006" y="12240"/>
                  </a:lnTo>
                  <a:cubicBezTo>
                    <a:pt x="5089" y="12392"/>
                    <a:pt x="5269" y="12505"/>
                    <a:pt x="5464" y="12505"/>
                  </a:cubicBezTo>
                  <a:lnTo>
                    <a:pt x="8104" y="12505"/>
                  </a:lnTo>
                  <a:cubicBezTo>
                    <a:pt x="8299" y="12505"/>
                    <a:pt x="8479" y="12392"/>
                    <a:pt x="8562" y="12240"/>
                  </a:cubicBezTo>
                  <a:close/>
                  <a:moveTo>
                    <a:pt x="6155" y="0"/>
                  </a:moveTo>
                  <a:cubicBezTo>
                    <a:pt x="5850" y="0"/>
                    <a:pt x="5614" y="236"/>
                    <a:pt x="5614" y="525"/>
                  </a:cubicBezTo>
                  <a:lnTo>
                    <a:pt x="5614" y="2434"/>
                  </a:lnTo>
                  <a:lnTo>
                    <a:pt x="1328" y="2434"/>
                  </a:lnTo>
                  <a:cubicBezTo>
                    <a:pt x="883" y="2434"/>
                    <a:pt x="538" y="2795"/>
                    <a:pt x="538" y="3224"/>
                  </a:cubicBezTo>
                  <a:lnTo>
                    <a:pt x="538" y="11702"/>
                  </a:lnTo>
                  <a:lnTo>
                    <a:pt x="263" y="11702"/>
                  </a:lnTo>
                  <a:cubicBezTo>
                    <a:pt x="123" y="11702"/>
                    <a:pt x="0" y="11825"/>
                    <a:pt x="0" y="11964"/>
                  </a:cubicBezTo>
                  <a:lnTo>
                    <a:pt x="0" y="12767"/>
                  </a:lnTo>
                  <a:cubicBezTo>
                    <a:pt x="0" y="13209"/>
                    <a:pt x="359" y="13554"/>
                    <a:pt x="800" y="13554"/>
                  </a:cubicBezTo>
                  <a:lnTo>
                    <a:pt x="12768" y="13554"/>
                  </a:lnTo>
                  <a:cubicBezTo>
                    <a:pt x="13209" y="13554"/>
                    <a:pt x="13568" y="13209"/>
                    <a:pt x="13568" y="12767"/>
                  </a:cubicBezTo>
                  <a:lnTo>
                    <a:pt x="13568" y="11964"/>
                  </a:lnTo>
                  <a:cubicBezTo>
                    <a:pt x="13568" y="11825"/>
                    <a:pt x="13445" y="11702"/>
                    <a:pt x="13305" y="11702"/>
                  </a:cubicBezTo>
                  <a:lnTo>
                    <a:pt x="13030" y="11702"/>
                  </a:lnTo>
                  <a:lnTo>
                    <a:pt x="13030" y="3224"/>
                  </a:lnTo>
                  <a:cubicBezTo>
                    <a:pt x="13030" y="2795"/>
                    <a:pt x="12685" y="2434"/>
                    <a:pt x="12240" y="2434"/>
                  </a:cubicBezTo>
                  <a:lnTo>
                    <a:pt x="10650" y="2434"/>
                  </a:lnTo>
                  <a:lnTo>
                    <a:pt x="10650" y="525"/>
                  </a:lnTo>
                  <a:cubicBezTo>
                    <a:pt x="10650" y="236"/>
                    <a:pt x="10414" y="0"/>
                    <a:pt x="1012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5"/>
            <p:cNvSpPr/>
            <p:nvPr/>
          </p:nvSpPr>
          <p:spPr>
            <a:xfrm>
              <a:off x="4186625" y="3828025"/>
              <a:ext cx="67000" cy="66150"/>
            </a:xfrm>
            <a:custGeom>
              <a:rect b="b" l="l" r="r" t="t"/>
              <a:pathLst>
                <a:path extrusionOk="0" h="2646" w="2680">
                  <a:moveTo>
                    <a:pt x="1617" y="525"/>
                  </a:moveTo>
                  <a:cubicBezTo>
                    <a:pt x="1909" y="525"/>
                    <a:pt x="2141" y="761"/>
                    <a:pt x="2141" y="1067"/>
                  </a:cubicBezTo>
                  <a:cubicBezTo>
                    <a:pt x="2128" y="1412"/>
                    <a:pt x="1869" y="1584"/>
                    <a:pt x="1610" y="1584"/>
                  </a:cubicBezTo>
                  <a:cubicBezTo>
                    <a:pt x="1351" y="1584"/>
                    <a:pt x="1092" y="1412"/>
                    <a:pt x="1079" y="1067"/>
                  </a:cubicBezTo>
                  <a:cubicBezTo>
                    <a:pt x="1079" y="761"/>
                    <a:pt x="1312" y="525"/>
                    <a:pt x="1617" y="525"/>
                  </a:cubicBezTo>
                  <a:close/>
                  <a:moveTo>
                    <a:pt x="1600" y="1"/>
                  </a:moveTo>
                  <a:cubicBezTo>
                    <a:pt x="793" y="1"/>
                    <a:pt x="279" y="919"/>
                    <a:pt x="704" y="1604"/>
                  </a:cubicBezTo>
                  <a:lnTo>
                    <a:pt x="97" y="2199"/>
                  </a:lnTo>
                  <a:cubicBezTo>
                    <a:pt x="0" y="2295"/>
                    <a:pt x="0" y="2461"/>
                    <a:pt x="97" y="2574"/>
                  </a:cubicBezTo>
                  <a:cubicBezTo>
                    <a:pt x="151" y="2622"/>
                    <a:pt x="220" y="2646"/>
                    <a:pt x="287" y="2646"/>
                  </a:cubicBezTo>
                  <a:cubicBezTo>
                    <a:pt x="355" y="2646"/>
                    <a:pt x="420" y="2622"/>
                    <a:pt x="468" y="2574"/>
                  </a:cubicBezTo>
                  <a:lnTo>
                    <a:pt x="1079" y="1979"/>
                  </a:lnTo>
                  <a:cubicBezTo>
                    <a:pt x="1242" y="2079"/>
                    <a:pt x="1420" y="2125"/>
                    <a:pt x="1595" y="2125"/>
                  </a:cubicBezTo>
                  <a:cubicBezTo>
                    <a:pt x="2148" y="2125"/>
                    <a:pt x="2679" y="1674"/>
                    <a:pt x="2669" y="1067"/>
                  </a:cubicBezTo>
                  <a:cubicBezTo>
                    <a:pt x="2669" y="469"/>
                    <a:pt x="2198" y="1"/>
                    <a:pt x="1617" y="1"/>
                  </a:cubicBezTo>
                  <a:cubicBezTo>
                    <a:pt x="1611" y="1"/>
                    <a:pt x="1605" y="1"/>
                    <a:pt x="16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5"/>
            <p:cNvSpPr/>
            <p:nvPr/>
          </p:nvSpPr>
          <p:spPr>
            <a:xfrm>
              <a:off x="4083225" y="3928100"/>
              <a:ext cx="119275" cy="126100"/>
            </a:xfrm>
            <a:custGeom>
              <a:rect b="b" l="l" r="r" t="t"/>
              <a:pathLst>
                <a:path extrusionOk="0" h="5044" w="4771">
                  <a:moveTo>
                    <a:pt x="2390" y="541"/>
                  </a:moveTo>
                  <a:cubicBezTo>
                    <a:pt x="3188" y="541"/>
                    <a:pt x="3984" y="672"/>
                    <a:pt x="4233" y="934"/>
                  </a:cubicBezTo>
                  <a:cubicBezTo>
                    <a:pt x="3977" y="1190"/>
                    <a:pt x="3178" y="1318"/>
                    <a:pt x="2380" y="1318"/>
                  </a:cubicBezTo>
                  <a:cubicBezTo>
                    <a:pt x="1583" y="1318"/>
                    <a:pt x="787" y="1190"/>
                    <a:pt x="538" y="934"/>
                  </a:cubicBezTo>
                  <a:cubicBezTo>
                    <a:pt x="793" y="672"/>
                    <a:pt x="1593" y="541"/>
                    <a:pt x="2390" y="541"/>
                  </a:cubicBezTo>
                  <a:close/>
                  <a:moveTo>
                    <a:pt x="4233" y="1545"/>
                  </a:moveTo>
                  <a:lnTo>
                    <a:pt x="4233" y="1986"/>
                  </a:lnTo>
                  <a:cubicBezTo>
                    <a:pt x="3997" y="2249"/>
                    <a:pt x="3188" y="2380"/>
                    <a:pt x="2379" y="2380"/>
                  </a:cubicBezTo>
                  <a:cubicBezTo>
                    <a:pt x="1569" y="2380"/>
                    <a:pt x="760" y="2249"/>
                    <a:pt x="525" y="1986"/>
                  </a:cubicBezTo>
                  <a:lnTo>
                    <a:pt x="525" y="1545"/>
                  </a:lnTo>
                  <a:cubicBezTo>
                    <a:pt x="1057" y="1759"/>
                    <a:pt x="1721" y="1866"/>
                    <a:pt x="2384" y="1866"/>
                  </a:cubicBezTo>
                  <a:cubicBezTo>
                    <a:pt x="3046" y="1866"/>
                    <a:pt x="3706" y="1759"/>
                    <a:pt x="4233" y="1545"/>
                  </a:cubicBezTo>
                  <a:close/>
                  <a:moveTo>
                    <a:pt x="4233" y="2607"/>
                  </a:moveTo>
                  <a:lnTo>
                    <a:pt x="4233" y="3039"/>
                  </a:lnTo>
                  <a:cubicBezTo>
                    <a:pt x="3997" y="3308"/>
                    <a:pt x="3188" y="3442"/>
                    <a:pt x="2379" y="3442"/>
                  </a:cubicBezTo>
                  <a:cubicBezTo>
                    <a:pt x="1569" y="3442"/>
                    <a:pt x="760" y="3308"/>
                    <a:pt x="525" y="3039"/>
                  </a:cubicBezTo>
                  <a:lnTo>
                    <a:pt x="525" y="2607"/>
                  </a:lnTo>
                  <a:cubicBezTo>
                    <a:pt x="1057" y="2815"/>
                    <a:pt x="1721" y="2918"/>
                    <a:pt x="2384" y="2918"/>
                  </a:cubicBezTo>
                  <a:cubicBezTo>
                    <a:pt x="3046" y="2918"/>
                    <a:pt x="3706" y="2815"/>
                    <a:pt x="4233" y="2607"/>
                  </a:cubicBezTo>
                  <a:close/>
                  <a:moveTo>
                    <a:pt x="4233" y="3673"/>
                  </a:moveTo>
                  <a:lnTo>
                    <a:pt x="4233" y="4101"/>
                  </a:lnTo>
                  <a:cubicBezTo>
                    <a:pt x="4163" y="4214"/>
                    <a:pt x="3539" y="4503"/>
                    <a:pt x="2377" y="4503"/>
                  </a:cubicBezTo>
                  <a:cubicBezTo>
                    <a:pt x="1215" y="4503"/>
                    <a:pt x="594" y="4214"/>
                    <a:pt x="525" y="4101"/>
                  </a:cubicBezTo>
                  <a:lnTo>
                    <a:pt x="525" y="3673"/>
                  </a:lnTo>
                  <a:cubicBezTo>
                    <a:pt x="1057" y="3880"/>
                    <a:pt x="1721" y="3984"/>
                    <a:pt x="2384" y="3984"/>
                  </a:cubicBezTo>
                  <a:cubicBezTo>
                    <a:pt x="3046" y="3984"/>
                    <a:pt x="3706" y="3880"/>
                    <a:pt x="4233" y="3673"/>
                  </a:cubicBezTo>
                  <a:close/>
                  <a:moveTo>
                    <a:pt x="2380" y="1"/>
                  </a:moveTo>
                  <a:cubicBezTo>
                    <a:pt x="1189" y="1"/>
                    <a:pt x="0" y="312"/>
                    <a:pt x="0" y="934"/>
                  </a:cubicBezTo>
                  <a:lnTo>
                    <a:pt x="0" y="4101"/>
                  </a:lnTo>
                  <a:cubicBezTo>
                    <a:pt x="0" y="4835"/>
                    <a:pt x="1494" y="5044"/>
                    <a:pt x="2377" y="5044"/>
                  </a:cubicBezTo>
                  <a:cubicBezTo>
                    <a:pt x="3263" y="5044"/>
                    <a:pt x="4770" y="4835"/>
                    <a:pt x="4770" y="4101"/>
                  </a:cubicBezTo>
                  <a:lnTo>
                    <a:pt x="4770" y="934"/>
                  </a:lnTo>
                  <a:cubicBezTo>
                    <a:pt x="4764" y="312"/>
                    <a:pt x="3571" y="1"/>
                    <a:pt x="23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5"/>
            <p:cNvSpPr/>
            <p:nvPr/>
          </p:nvSpPr>
          <p:spPr>
            <a:xfrm>
              <a:off x="4216325" y="4024400"/>
              <a:ext cx="67425" cy="13200"/>
            </a:xfrm>
            <a:custGeom>
              <a:rect b="b" l="l" r="r" t="t"/>
              <a:pathLst>
                <a:path extrusionOk="0" h="528" w="2697">
                  <a:moveTo>
                    <a:pt x="346" y="0"/>
                  </a:moveTo>
                  <a:cubicBezTo>
                    <a:pt x="1" y="17"/>
                    <a:pt x="1" y="528"/>
                    <a:pt x="346" y="528"/>
                  </a:cubicBezTo>
                  <a:lnTo>
                    <a:pt x="2407" y="528"/>
                  </a:lnTo>
                  <a:cubicBezTo>
                    <a:pt x="2530" y="528"/>
                    <a:pt x="2656" y="445"/>
                    <a:pt x="2670" y="305"/>
                  </a:cubicBezTo>
                  <a:cubicBezTo>
                    <a:pt x="2696" y="140"/>
                    <a:pt x="2573" y="0"/>
                    <a:pt x="2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5"/>
            <p:cNvSpPr/>
            <p:nvPr/>
          </p:nvSpPr>
          <p:spPr>
            <a:xfrm>
              <a:off x="4216325" y="3998175"/>
              <a:ext cx="67425" cy="13125"/>
            </a:xfrm>
            <a:custGeom>
              <a:rect b="b" l="l" r="r" t="t"/>
              <a:pathLst>
                <a:path extrusionOk="0" h="525" w="2697">
                  <a:moveTo>
                    <a:pt x="346" y="0"/>
                  </a:moveTo>
                  <a:cubicBezTo>
                    <a:pt x="1" y="0"/>
                    <a:pt x="1" y="511"/>
                    <a:pt x="346" y="525"/>
                  </a:cubicBezTo>
                  <a:lnTo>
                    <a:pt x="2407" y="525"/>
                  </a:lnTo>
                  <a:cubicBezTo>
                    <a:pt x="2530" y="525"/>
                    <a:pt x="2656" y="428"/>
                    <a:pt x="2670" y="302"/>
                  </a:cubicBezTo>
                  <a:cubicBezTo>
                    <a:pt x="2696" y="136"/>
                    <a:pt x="2573" y="0"/>
                    <a:pt x="24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5"/>
            <p:cNvSpPr/>
            <p:nvPr/>
          </p:nvSpPr>
          <p:spPr>
            <a:xfrm>
              <a:off x="4216325" y="3971525"/>
              <a:ext cx="67425" cy="13125"/>
            </a:xfrm>
            <a:custGeom>
              <a:rect b="b" l="l" r="r" t="t"/>
              <a:pathLst>
                <a:path extrusionOk="0" h="525" w="2697">
                  <a:moveTo>
                    <a:pt x="346" y="1"/>
                  </a:moveTo>
                  <a:cubicBezTo>
                    <a:pt x="1" y="14"/>
                    <a:pt x="1" y="512"/>
                    <a:pt x="346" y="525"/>
                  </a:cubicBezTo>
                  <a:lnTo>
                    <a:pt x="2407" y="525"/>
                  </a:lnTo>
                  <a:cubicBezTo>
                    <a:pt x="2530" y="525"/>
                    <a:pt x="2656" y="429"/>
                    <a:pt x="2670" y="306"/>
                  </a:cubicBezTo>
                  <a:cubicBezTo>
                    <a:pt x="2696" y="140"/>
                    <a:pt x="2573" y="1"/>
                    <a:pt x="24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5"/>
            <p:cNvSpPr/>
            <p:nvPr/>
          </p:nvSpPr>
          <p:spPr>
            <a:xfrm>
              <a:off x="4216325" y="3944875"/>
              <a:ext cx="67425" cy="13575"/>
            </a:xfrm>
            <a:custGeom>
              <a:rect b="b" l="l" r="r" t="t"/>
              <a:pathLst>
                <a:path extrusionOk="0" h="543" w="2697">
                  <a:moveTo>
                    <a:pt x="346" y="1"/>
                  </a:moveTo>
                  <a:cubicBezTo>
                    <a:pt x="1" y="14"/>
                    <a:pt x="1" y="525"/>
                    <a:pt x="346" y="542"/>
                  </a:cubicBezTo>
                  <a:lnTo>
                    <a:pt x="2407" y="542"/>
                  </a:lnTo>
                  <a:cubicBezTo>
                    <a:pt x="2530" y="542"/>
                    <a:pt x="2656" y="442"/>
                    <a:pt x="2670" y="306"/>
                  </a:cubicBezTo>
                  <a:cubicBezTo>
                    <a:pt x="2696" y="154"/>
                    <a:pt x="2573" y="1"/>
                    <a:pt x="24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2" name="Google Shape;892;p35"/>
          <p:cNvGrpSpPr/>
          <p:nvPr/>
        </p:nvGrpSpPr>
        <p:grpSpPr>
          <a:xfrm>
            <a:off x="6198531" y="1183817"/>
            <a:ext cx="308234" cy="308234"/>
            <a:chOff x="892750" y="4993750"/>
            <a:chExt cx="483125" cy="483125"/>
          </a:xfrm>
        </p:grpSpPr>
        <p:sp>
          <p:nvSpPr>
            <p:cNvPr id="893" name="Google Shape;893;p35"/>
            <p:cNvSpPr/>
            <p:nvPr/>
          </p:nvSpPr>
          <p:spPr>
            <a:xfrm>
              <a:off x="892750" y="4993750"/>
              <a:ext cx="483125" cy="483125"/>
            </a:xfrm>
            <a:custGeom>
              <a:rect b="b" l="l" r="r" t="t"/>
              <a:pathLst>
                <a:path extrusionOk="0" h="19325" w="19325">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94" name="Google Shape;894;p35"/>
            <p:cNvSpPr/>
            <p:nvPr/>
          </p:nvSpPr>
          <p:spPr>
            <a:xfrm>
              <a:off x="1021000" y="5052250"/>
              <a:ext cx="230775" cy="253450"/>
            </a:xfrm>
            <a:custGeom>
              <a:rect b="b" l="l" r="r" t="t"/>
              <a:pathLst>
                <a:path extrusionOk="0" h="10138" w="9231">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895" name="Google Shape;895;p35"/>
            <p:cNvSpPr/>
            <p:nvPr/>
          </p:nvSpPr>
          <p:spPr>
            <a:xfrm>
              <a:off x="1088475" y="5334425"/>
              <a:ext cx="88350" cy="84925"/>
            </a:xfrm>
            <a:custGeom>
              <a:rect b="b" l="l" r="r" t="t"/>
              <a:pathLst>
                <a:path extrusionOk="0" h="3397" w="3534">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36"/>
          <p:cNvSpPr txBox="1"/>
          <p:nvPr>
            <p:ph type="title"/>
          </p:nvPr>
        </p:nvSpPr>
        <p:spPr>
          <a:xfrm>
            <a:off x="720000" y="281200"/>
            <a:ext cx="7704000" cy="75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1" lang="en" sz="2000">
                <a:latin typeface="Poppins"/>
                <a:ea typeface="Poppins"/>
                <a:cs typeface="Poppins"/>
                <a:sym typeface="Poppins"/>
              </a:rPr>
              <a:t>Primary Dataset: U.S. Bureau of Labor Statistics (OEWS)</a:t>
            </a:r>
            <a:endParaRPr b="1" sz="2000">
              <a:latin typeface="Poppins"/>
              <a:ea typeface="Poppins"/>
              <a:cs typeface="Poppins"/>
              <a:sym typeface="Poppins"/>
            </a:endParaRPr>
          </a:p>
        </p:txBody>
      </p:sp>
      <p:sp>
        <p:nvSpPr>
          <p:cNvPr id="901" name="Google Shape;901;p36"/>
          <p:cNvSpPr txBox="1"/>
          <p:nvPr>
            <p:ph idx="2" type="subTitle"/>
          </p:nvPr>
        </p:nvSpPr>
        <p:spPr>
          <a:xfrm>
            <a:off x="831850" y="1089775"/>
            <a:ext cx="7704000" cy="3479700"/>
          </a:xfrm>
          <a:prstGeom prst="rect">
            <a:avLst/>
          </a:prstGeom>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rPr b="1" lang="en">
                <a:solidFill>
                  <a:srgbClr val="000000"/>
                </a:solidFill>
                <a:latin typeface="Playfair Display"/>
                <a:ea typeface="Playfair Display"/>
                <a:cs typeface="Playfair Display"/>
                <a:sym typeface="Playfair Display"/>
              </a:rPr>
              <a:t>Source:</a:t>
            </a:r>
            <a:endParaRPr b="1">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U.S. Bureau of Labor Statistics (BLS)</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u="sng">
                <a:solidFill>
                  <a:schemeClr val="hlink"/>
                </a:solidFill>
                <a:latin typeface="Playfair Display"/>
                <a:ea typeface="Playfair Display"/>
                <a:cs typeface="Playfair Display"/>
                <a:sym typeface="Playfair Display"/>
                <a:hlinkClick r:id="rId3"/>
              </a:rPr>
              <a:t>Download Link</a:t>
            </a:r>
            <a:endParaRPr u="sng">
              <a:solidFill>
                <a:schemeClr val="hlink"/>
              </a:solidFill>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u="sng">
              <a:solidFill>
                <a:schemeClr val="hlink"/>
              </a:solidFill>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rPr b="1" lang="en">
                <a:solidFill>
                  <a:srgbClr val="000000"/>
                </a:solidFill>
                <a:latin typeface="Playfair Display"/>
                <a:ea typeface="Playfair Display"/>
                <a:cs typeface="Playfair Display"/>
                <a:sym typeface="Playfair Display"/>
              </a:rPr>
              <a:t>Dataset Summary:</a:t>
            </a:r>
            <a:endParaRPr b="1">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Name: Occupational Employment and Wage Statistics (OEWS)</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Year: 2024 release</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Format: Excel (XLSX) and CSV</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Public and government-verified source</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Updated annually and used in labor market research</a:t>
            </a:r>
            <a:endParaRPr>
              <a:solidFill>
                <a:srgbClr val="000000"/>
              </a:solidFill>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a:solidFill>
                <a:srgbClr val="000000"/>
              </a:solidFill>
              <a:latin typeface="Playfair Display"/>
              <a:ea typeface="Playfair Display"/>
              <a:cs typeface="Playfair Display"/>
              <a:sym typeface="Playfair Display"/>
            </a:endParaRPr>
          </a:p>
          <a:p>
            <a:pPr indent="457200" lvl="0" marL="0" rtl="0" algn="l">
              <a:lnSpc>
                <a:spcPct val="115000"/>
              </a:lnSpc>
              <a:spcBef>
                <a:spcPts val="0"/>
              </a:spcBef>
              <a:spcAft>
                <a:spcPts val="0"/>
              </a:spcAft>
              <a:buNone/>
            </a:pPr>
            <a:r>
              <a:rPr b="1" lang="en">
                <a:solidFill>
                  <a:srgbClr val="000000"/>
                </a:solidFill>
                <a:latin typeface="Playfair Display"/>
                <a:ea typeface="Playfair Display"/>
                <a:cs typeface="Playfair Display"/>
                <a:sym typeface="Playfair Display"/>
              </a:rPr>
              <a:t>Why This Dataset?</a:t>
            </a:r>
            <a:endParaRPr b="1">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Rich, structured wage data by occupation and location</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Suitable for real-world salary prediction applications</a:t>
            </a:r>
            <a:endParaRPr>
              <a:solidFill>
                <a:srgbClr val="000000"/>
              </a:solidFill>
              <a:latin typeface="Playfair Display"/>
              <a:ea typeface="Playfair Display"/>
              <a:cs typeface="Playfair Display"/>
              <a:sym typeface="Playfair Display"/>
            </a:endParaRPr>
          </a:p>
          <a:p>
            <a:pPr indent="-304800" lvl="0" marL="74295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No account or API key needed, fully reproducible</a:t>
            </a:r>
            <a:endParaRPr>
              <a:solidFill>
                <a:srgbClr val="000000"/>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a:latin typeface="Playfair Display"/>
              <a:ea typeface="Playfair Display"/>
              <a:cs typeface="Playfair Display"/>
              <a:sym typeface="Playfair Display"/>
            </a:endParaRPr>
          </a:p>
        </p:txBody>
      </p:sp>
      <p:sp>
        <p:nvSpPr>
          <p:cNvPr id="902" name="Google Shape;902;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03" name="Google Shape;903;p36"/>
          <p:cNvGrpSpPr/>
          <p:nvPr/>
        </p:nvGrpSpPr>
        <p:grpSpPr>
          <a:xfrm>
            <a:off x="935500" y="1089775"/>
            <a:ext cx="339300" cy="338875"/>
            <a:chOff x="1750125" y="2118450"/>
            <a:chExt cx="339300" cy="338875"/>
          </a:xfrm>
        </p:grpSpPr>
        <p:sp>
          <p:nvSpPr>
            <p:cNvPr id="904" name="Google Shape;904;p36"/>
            <p:cNvSpPr/>
            <p:nvPr/>
          </p:nvSpPr>
          <p:spPr>
            <a:xfrm>
              <a:off x="1750125" y="2118450"/>
              <a:ext cx="339300" cy="338875"/>
            </a:xfrm>
            <a:custGeom>
              <a:rect b="b" l="l" r="r" t="t"/>
              <a:pathLst>
                <a:path extrusionOk="0" h="13555" w="13572">
                  <a:moveTo>
                    <a:pt x="12768" y="525"/>
                  </a:moveTo>
                  <a:cubicBezTo>
                    <a:pt x="12920" y="525"/>
                    <a:pt x="13043" y="651"/>
                    <a:pt x="13043" y="787"/>
                  </a:cubicBezTo>
                  <a:lnTo>
                    <a:pt x="13043" y="1050"/>
                  </a:lnTo>
                  <a:lnTo>
                    <a:pt x="4512" y="1050"/>
                  </a:lnTo>
                  <a:cubicBezTo>
                    <a:pt x="4359" y="1050"/>
                    <a:pt x="4246" y="1176"/>
                    <a:pt x="4246" y="1328"/>
                  </a:cubicBezTo>
                  <a:cubicBezTo>
                    <a:pt x="4246" y="1757"/>
                    <a:pt x="3888" y="2115"/>
                    <a:pt x="3446" y="2115"/>
                  </a:cubicBezTo>
                  <a:lnTo>
                    <a:pt x="542" y="2115"/>
                  </a:lnTo>
                  <a:lnTo>
                    <a:pt x="542" y="787"/>
                  </a:lnTo>
                  <a:cubicBezTo>
                    <a:pt x="542" y="651"/>
                    <a:pt x="651" y="525"/>
                    <a:pt x="804" y="525"/>
                  </a:cubicBezTo>
                  <a:close/>
                  <a:moveTo>
                    <a:pt x="5299" y="3971"/>
                  </a:moveTo>
                  <a:lnTo>
                    <a:pt x="5299" y="7676"/>
                  </a:lnTo>
                  <a:lnTo>
                    <a:pt x="1730" y="7676"/>
                  </a:lnTo>
                  <a:lnTo>
                    <a:pt x="1730" y="3971"/>
                  </a:lnTo>
                  <a:close/>
                  <a:moveTo>
                    <a:pt x="11842" y="3971"/>
                  </a:moveTo>
                  <a:lnTo>
                    <a:pt x="11842" y="7676"/>
                  </a:lnTo>
                  <a:lnTo>
                    <a:pt x="8273" y="7676"/>
                  </a:lnTo>
                  <a:lnTo>
                    <a:pt x="8273" y="3971"/>
                  </a:lnTo>
                  <a:close/>
                  <a:moveTo>
                    <a:pt x="13043" y="1591"/>
                  </a:moveTo>
                  <a:lnTo>
                    <a:pt x="13043" y="11383"/>
                  </a:lnTo>
                  <a:cubicBezTo>
                    <a:pt x="13043" y="11536"/>
                    <a:pt x="12920" y="11646"/>
                    <a:pt x="12768" y="11646"/>
                  </a:cubicBezTo>
                  <a:lnTo>
                    <a:pt x="10872" y="11646"/>
                  </a:lnTo>
                  <a:cubicBezTo>
                    <a:pt x="10693" y="11314"/>
                    <a:pt x="10361" y="11065"/>
                    <a:pt x="9973" y="10982"/>
                  </a:cubicBezTo>
                  <a:cubicBezTo>
                    <a:pt x="9864" y="10246"/>
                    <a:pt x="9199" y="9696"/>
                    <a:pt x="8463" y="9696"/>
                  </a:cubicBezTo>
                  <a:cubicBezTo>
                    <a:pt x="8368" y="9696"/>
                    <a:pt x="8272" y="9705"/>
                    <a:pt x="8177" y="9724"/>
                  </a:cubicBezTo>
                  <a:cubicBezTo>
                    <a:pt x="7871" y="9392"/>
                    <a:pt x="7483" y="9143"/>
                    <a:pt x="7055" y="8990"/>
                  </a:cubicBezTo>
                  <a:lnTo>
                    <a:pt x="7055" y="6085"/>
                  </a:lnTo>
                  <a:lnTo>
                    <a:pt x="7748" y="6085"/>
                  </a:lnTo>
                  <a:lnTo>
                    <a:pt x="7748" y="7938"/>
                  </a:lnTo>
                  <a:cubicBezTo>
                    <a:pt x="7748" y="8090"/>
                    <a:pt x="7858" y="8203"/>
                    <a:pt x="8011" y="8203"/>
                  </a:cubicBezTo>
                  <a:lnTo>
                    <a:pt x="12117" y="8203"/>
                  </a:lnTo>
                  <a:cubicBezTo>
                    <a:pt x="12256" y="8203"/>
                    <a:pt x="12379" y="8090"/>
                    <a:pt x="12379" y="7938"/>
                  </a:cubicBezTo>
                  <a:lnTo>
                    <a:pt x="12379" y="3705"/>
                  </a:lnTo>
                  <a:cubicBezTo>
                    <a:pt x="12379" y="3556"/>
                    <a:pt x="12256" y="3443"/>
                    <a:pt x="12117" y="3443"/>
                  </a:cubicBezTo>
                  <a:lnTo>
                    <a:pt x="8011" y="3443"/>
                  </a:lnTo>
                  <a:cubicBezTo>
                    <a:pt x="7858" y="3443"/>
                    <a:pt x="7748" y="3556"/>
                    <a:pt x="7748" y="3705"/>
                  </a:cubicBezTo>
                  <a:lnTo>
                    <a:pt x="7748" y="5561"/>
                  </a:lnTo>
                  <a:lnTo>
                    <a:pt x="5840" y="5561"/>
                  </a:lnTo>
                  <a:lnTo>
                    <a:pt x="5840" y="3705"/>
                  </a:lnTo>
                  <a:cubicBezTo>
                    <a:pt x="5840" y="3556"/>
                    <a:pt x="5714" y="3443"/>
                    <a:pt x="5574" y="3443"/>
                  </a:cubicBezTo>
                  <a:lnTo>
                    <a:pt x="1468" y="3443"/>
                  </a:lnTo>
                  <a:cubicBezTo>
                    <a:pt x="1315" y="3443"/>
                    <a:pt x="1206" y="3556"/>
                    <a:pt x="1206" y="3705"/>
                  </a:cubicBezTo>
                  <a:lnTo>
                    <a:pt x="1206" y="7938"/>
                  </a:lnTo>
                  <a:cubicBezTo>
                    <a:pt x="1206" y="8090"/>
                    <a:pt x="1315" y="8203"/>
                    <a:pt x="1468" y="8203"/>
                  </a:cubicBezTo>
                  <a:lnTo>
                    <a:pt x="5574" y="8203"/>
                  </a:lnTo>
                  <a:cubicBezTo>
                    <a:pt x="5714" y="8203"/>
                    <a:pt x="5840" y="8090"/>
                    <a:pt x="5840" y="7938"/>
                  </a:cubicBezTo>
                  <a:lnTo>
                    <a:pt x="5840" y="6085"/>
                  </a:lnTo>
                  <a:lnTo>
                    <a:pt x="6517" y="6085"/>
                  </a:lnTo>
                  <a:lnTo>
                    <a:pt x="6517" y="8867"/>
                  </a:lnTo>
                  <a:cubicBezTo>
                    <a:pt x="6388" y="8846"/>
                    <a:pt x="6258" y="8836"/>
                    <a:pt x="6129" y="8836"/>
                  </a:cubicBezTo>
                  <a:cubicBezTo>
                    <a:pt x="4879" y="8836"/>
                    <a:pt x="3697" y="9782"/>
                    <a:pt x="3460" y="11025"/>
                  </a:cubicBezTo>
                  <a:cubicBezTo>
                    <a:pt x="3128" y="11121"/>
                    <a:pt x="2865" y="11357"/>
                    <a:pt x="2699" y="11646"/>
                  </a:cubicBezTo>
                  <a:lnTo>
                    <a:pt x="804" y="11646"/>
                  </a:lnTo>
                  <a:cubicBezTo>
                    <a:pt x="651" y="11646"/>
                    <a:pt x="542" y="11536"/>
                    <a:pt x="542" y="11383"/>
                  </a:cubicBezTo>
                  <a:lnTo>
                    <a:pt x="542" y="2643"/>
                  </a:lnTo>
                  <a:lnTo>
                    <a:pt x="3446" y="2643"/>
                  </a:lnTo>
                  <a:cubicBezTo>
                    <a:pt x="4097" y="2643"/>
                    <a:pt x="4621" y="2185"/>
                    <a:pt x="4744" y="1591"/>
                  </a:cubicBezTo>
                  <a:close/>
                  <a:moveTo>
                    <a:pt x="6142" y="9365"/>
                  </a:moveTo>
                  <a:cubicBezTo>
                    <a:pt x="6819" y="9365"/>
                    <a:pt x="7443" y="9667"/>
                    <a:pt x="7871" y="10195"/>
                  </a:cubicBezTo>
                  <a:cubicBezTo>
                    <a:pt x="7924" y="10257"/>
                    <a:pt x="7999" y="10288"/>
                    <a:pt x="8081" y="10288"/>
                  </a:cubicBezTo>
                  <a:cubicBezTo>
                    <a:pt x="8108" y="10288"/>
                    <a:pt x="8135" y="10285"/>
                    <a:pt x="8163" y="10278"/>
                  </a:cubicBezTo>
                  <a:cubicBezTo>
                    <a:pt x="8261" y="10245"/>
                    <a:pt x="8360" y="10230"/>
                    <a:pt x="8458" y="10230"/>
                  </a:cubicBezTo>
                  <a:cubicBezTo>
                    <a:pt x="8981" y="10230"/>
                    <a:pt x="9461" y="10671"/>
                    <a:pt x="9461" y="11231"/>
                  </a:cubicBezTo>
                  <a:cubicBezTo>
                    <a:pt x="9461" y="11370"/>
                    <a:pt x="9574" y="11493"/>
                    <a:pt x="9724" y="11493"/>
                  </a:cubicBezTo>
                  <a:cubicBezTo>
                    <a:pt x="10139" y="11493"/>
                    <a:pt x="10487" y="11838"/>
                    <a:pt x="10487" y="12253"/>
                  </a:cubicBezTo>
                  <a:cubicBezTo>
                    <a:pt x="10487" y="12685"/>
                    <a:pt x="10139" y="13030"/>
                    <a:pt x="9724" y="13030"/>
                  </a:cubicBezTo>
                  <a:lnTo>
                    <a:pt x="3848" y="13030"/>
                  </a:lnTo>
                  <a:cubicBezTo>
                    <a:pt x="2892" y="13000"/>
                    <a:pt x="2796" y="11672"/>
                    <a:pt x="3722" y="11493"/>
                  </a:cubicBezTo>
                  <a:cubicBezTo>
                    <a:pt x="3831" y="11480"/>
                    <a:pt x="3931" y="11397"/>
                    <a:pt x="3944" y="11274"/>
                  </a:cubicBezTo>
                  <a:cubicBezTo>
                    <a:pt x="4097" y="10195"/>
                    <a:pt x="5050" y="9365"/>
                    <a:pt x="6142" y="9365"/>
                  </a:cubicBezTo>
                  <a:close/>
                  <a:moveTo>
                    <a:pt x="804" y="1"/>
                  </a:moveTo>
                  <a:cubicBezTo>
                    <a:pt x="362" y="1"/>
                    <a:pt x="1" y="359"/>
                    <a:pt x="1" y="787"/>
                  </a:cubicBezTo>
                  <a:lnTo>
                    <a:pt x="1" y="11383"/>
                  </a:lnTo>
                  <a:cubicBezTo>
                    <a:pt x="1" y="11825"/>
                    <a:pt x="362" y="12187"/>
                    <a:pt x="804" y="12187"/>
                  </a:cubicBezTo>
                  <a:lnTo>
                    <a:pt x="2547" y="12187"/>
                  </a:lnTo>
                  <a:cubicBezTo>
                    <a:pt x="2504" y="12910"/>
                    <a:pt x="3089" y="13555"/>
                    <a:pt x="3825" y="13555"/>
                  </a:cubicBezTo>
                  <a:cubicBezTo>
                    <a:pt x="3833" y="13555"/>
                    <a:pt x="3840" y="13555"/>
                    <a:pt x="3848" y="13555"/>
                  </a:cubicBezTo>
                  <a:lnTo>
                    <a:pt x="9724" y="13555"/>
                  </a:lnTo>
                  <a:cubicBezTo>
                    <a:pt x="9731" y="13555"/>
                    <a:pt x="9739" y="13555"/>
                    <a:pt x="9746" y="13555"/>
                  </a:cubicBezTo>
                  <a:cubicBezTo>
                    <a:pt x="10482" y="13555"/>
                    <a:pt x="11068" y="12910"/>
                    <a:pt x="11025" y="12187"/>
                  </a:cubicBezTo>
                  <a:lnTo>
                    <a:pt x="12768" y="12187"/>
                  </a:lnTo>
                  <a:cubicBezTo>
                    <a:pt x="13209" y="12187"/>
                    <a:pt x="13571" y="11825"/>
                    <a:pt x="13571" y="11383"/>
                  </a:cubicBezTo>
                  <a:lnTo>
                    <a:pt x="13571" y="787"/>
                  </a:lnTo>
                  <a:cubicBezTo>
                    <a:pt x="13571" y="359"/>
                    <a:pt x="13209" y="1"/>
                    <a:pt x="127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6"/>
            <p:cNvSpPr/>
            <p:nvPr/>
          </p:nvSpPr>
          <p:spPr>
            <a:xfrm>
              <a:off x="1829725" y="2144775"/>
              <a:ext cx="13125" cy="13125"/>
            </a:xfrm>
            <a:custGeom>
              <a:rect b="b" l="l" r="r" t="t"/>
              <a:pathLst>
                <a:path extrusionOk="0" h="525" w="525">
                  <a:moveTo>
                    <a:pt x="262" y="1"/>
                  </a:moveTo>
                  <a:cubicBezTo>
                    <a:pt x="134" y="1"/>
                    <a:pt x="7" y="88"/>
                    <a:pt x="0" y="262"/>
                  </a:cubicBezTo>
                  <a:cubicBezTo>
                    <a:pt x="0" y="398"/>
                    <a:pt x="110" y="524"/>
                    <a:pt x="262" y="524"/>
                  </a:cubicBezTo>
                  <a:cubicBezTo>
                    <a:pt x="398" y="524"/>
                    <a:pt x="525" y="398"/>
                    <a:pt x="525" y="262"/>
                  </a:cubicBezTo>
                  <a:cubicBezTo>
                    <a:pt x="518" y="88"/>
                    <a:pt x="390" y="1"/>
                    <a:pt x="2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6"/>
            <p:cNvSpPr/>
            <p:nvPr/>
          </p:nvSpPr>
          <p:spPr>
            <a:xfrm>
              <a:off x="1803075" y="2144775"/>
              <a:ext cx="13125" cy="13125"/>
            </a:xfrm>
            <a:custGeom>
              <a:rect b="b" l="l" r="r" t="t"/>
              <a:pathLst>
                <a:path extrusionOk="0" h="525" w="525">
                  <a:moveTo>
                    <a:pt x="263" y="1"/>
                  </a:moveTo>
                  <a:cubicBezTo>
                    <a:pt x="135" y="1"/>
                    <a:pt x="7" y="88"/>
                    <a:pt x="0" y="262"/>
                  </a:cubicBezTo>
                  <a:cubicBezTo>
                    <a:pt x="0" y="398"/>
                    <a:pt x="123" y="524"/>
                    <a:pt x="263" y="524"/>
                  </a:cubicBezTo>
                  <a:cubicBezTo>
                    <a:pt x="415" y="524"/>
                    <a:pt x="525" y="398"/>
                    <a:pt x="525" y="262"/>
                  </a:cubicBezTo>
                  <a:cubicBezTo>
                    <a:pt x="518" y="88"/>
                    <a:pt x="390"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6"/>
            <p:cNvSpPr/>
            <p:nvPr/>
          </p:nvSpPr>
          <p:spPr>
            <a:xfrm>
              <a:off x="1776775" y="2144775"/>
              <a:ext cx="13125" cy="13125"/>
            </a:xfrm>
            <a:custGeom>
              <a:rect b="b" l="l" r="r" t="t"/>
              <a:pathLst>
                <a:path extrusionOk="0" h="525" w="525">
                  <a:moveTo>
                    <a:pt x="257" y="1"/>
                  </a:moveTo>
                  <a:cubicBezTo>
                    <a:pt x="128" y="1"/>
                    <a:pt x="0" y="88"/>
                    <a:pt x="0" y="262"/>
                  </a:cubicBezTo>
                  <a:cubicBezTo>
                    <a:pt x="0" y="398"/>
                    <a:pt x="110" y="524"/>
                    <a:pt x="262" y="524"/>
                  </a:cubicBezTo>
                  <a:cubicBezTo>
                    <a:pt x="402" y="524"/>
                    <a:pt x="525" y="398"/>
                    <a:pt x="525" y="262"/>
                  </a:cubicBezTo>
                  <a:cubicBezTo>
                    <a:pt x="518" y="88"/>
                    <a:pt x="387" y="1"/>
                    <a:pt x="25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6"/>
            <p:cNvSpPr/>
            <p:nvPr/>
          </p:nvSpPr>
          <p:spPr>
            <a:xfrm>
              <a:off x="1804075" y="2284100"/>
              <a:ext cx="65750" cy="13150"/>
            </a:xfrm>
            <a:custGeom>
              <a:rect b="b" l="l" r="r" t="t"/>
              <a:pathLst>
                <a:path extrusionOk="0" h="526" w="2630">
                  <a:moveTo>
                    <a:pt x="362" y="1"/>
                  </a:moveTo>
                  <a:cubicBezTo>
                    <a:pt x="14" y="14"/>
                    <a:pt x="0" y="512"/>
                    <a:pt x="362" y="525"/>
                  </a:cubicBezTo>
                  <a:lnTo>
                    <a:pt x="2337" y="525"/>
                  </a:lnTo>
                  <a:cubicBezTo>
                    <a:pt x="2463" y="525"/>
                    <a:pt x="2586" y="429"/>
                    <a:pt x="2603" y="303"/>
                  </a:cubicBezTo>
                  <a:cubicBezTo>
                    <a:pt x="2629" y="137"/>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6"/>
            <p:cNvSpPr/>
            <p:nvPr/>
          </p:nvSpPr>
          <p:spPr>
            <a:xfrm>
              <a:off x="1804075" y="2257450"/>
              <a:ext cx="65750" cy="13150"/>
            </a:xfrm>
            <a:custGeom>
              <a:rect b="b" l="l" r="r" t="t"/>
              <a:pathLst>
                <a:path extrusionOk="0" h="526" w="2630">
                  <a:moveTo>
                    <a:pt x="362" y="1"/>
                  </a:moveTo>
                  <a:cubicBezTo>
                    <a:pt x="14" y="14"/>
                    <a:pt x="0" y="512"/>
                    <a:pt x="362" y="525"/>
                  </a:cubicBezTo>
                  <a:lnTo>
                    <a:pt x="2337" y="525"/>
                  </a:lnTo>
                  <a:cubicBezTo>
                    <a:pt x="2463" y="525"/>
                    <a:pt x="2586" y="429"/>
                    <a:pt x="2603" y="303"/>
                  </a:cubicBezTo>
                  <a:cubicBezTo>
                    <a:pt x="2629" y="137"/>
                    <a:pt x="2503" y="1"/>
                    <a:pt x="23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6"/>
            <p:cNvSpPr/>
            <p:nvPr/>
          </p:nvSpPr>
          <p:spPr>
            <a:xfrm>
              <a:off x="1804075" y="2230825"/>
              <a:ext cx="65750" cy="13475"/>
            </a:xfrm>
            <a:custGeom>
              <a:rect b="b" l="l" r="r" t="t"/>
              <a:pathLst>
                <a:path extrusionOk="0" h="539" w="2630">
                  <a:moveTo>
                    <a:pt x="362" y="0"/>
                  </a:moveTo>
                  <a:cubicBezTo>
                    <a:pt x="14" y="14"/>
                    <a:pt x="0" y="525"/>
                    <a:pt x="362" y="538"/>
                  </a:cubicBezTo>
                  <a:lnTo>
                    <a:pt x="2337" y="538"/>
                  </a:lnTo>
                  <a:cubicBezTo>
                    <a:pt x="2463" y="538"/>
                    <a:pt x="2586" y="442"/>
                    <a:pt x="2603" y="306"/>
                  </a:cubicBezTo>
                  <a:cubicBezTo>
                    <a:pt x="2629" y="153"/>
                    <a:pt x="2503" y="0"/>
                    <a:pt x="23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6"/>
            <p:cNvSpPr/>
            <p:nvPr/>
          </p:nvSpPr>
          <p:spPr>
            <a:xfrm>
              <a:off x="1969375" y="2284100"/>
              <a:ext cx="65775" cy="13150"/>
            </a:xfrm>
            <a:custGeom>
              <a:rect b="b" l="l" r="r" t="t"/>
              <a:pathLst>
                <a:path extrusionOk="0" h="526" w="2631">
                  <a:moveTo>
                    <a:pt x="290" y="1"/>
                  </a:moveTo>
                  <a:cubicBezTo>
                    <a:pt x="167" y="1"/>
                    <a:pt x="41" y="84"/>
                    <a:pt x="27" y="220"/>
                  </a:cubicBezTo>
                  <a:cubicBezTo>
                    <a:pt x="1" y="386"/>
                    <a:pt x="124" y="525"/>
                    <a:pt x="290" y="525"/>
                  </a:cubicBezTo>
                  <a:lnTo>
                    <a:pt x="2268" y="525"/>
                  </a:lnTo>
                  <a:cubicBezTo>
                    <a:pt x="2630" y="512"/>
                    <a:pt x="2630" y="14"/>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6"/>
            <p:cNvSpPr/>
            <p:nvPr/>
          </p:nvSpPr>
          <p:spPr>
            <a:xfrm>
              <a:off x="1969375" y="2257450"/>
              <a:ext cx="65775" cy="13150"/>
            </a:xfrm>
            <a:custGeom>
              <a:rect b="b" l="l" r="r" t="t"/>
              <a:pathLst>
                <a:path extrusionOk="0" h="526" w="2631">
                  <a:moveTo>
                    <a:pt x="290" y="1"/>
                  </a:moveTo>
                  <a:cubicBezTo>
                    <a:pt x="167" y="1"/>
                    <a:pt x="41" y="97"/>
                    <a:pt x="27" y="220"/>
                  </a:cubicBezTo>
                  <a:cubicBezTo>
                    <a:pt x="1" y="386"/>
                    <a:pt x="124" y="525"/>
                    <a:pt x="290" y="525"/>
                  </a:cubicBezTo>
                  <a:lnTo>
                    <a:pt x="2268" y="525"/>
                  </a:lnTo>
                  <a:cubicBezTo>
                    <a:pt x="2630" y="512"/>
                    <a:pt x="2630" y="14"/>
                    <a:pt x="2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6"/>
            <p:cNvSpPr/>
            <p:nvPr/>
          </p:nvSpPr>
          <p:spPr>
            <a:xfrm>
              <a:off x="1969375" y="2230825"/>
              <a:ext cx="65775" cy="13475"/>
            </a:xfrm>
            <a:custGeom>
              <a:rect b="b" l="l" r="r" t="t"/>
              <a:pathLst>
                <a:path extrusionOk="0" h="539" w="2631">
                  <a:moveTo>
                    <a:pt x="290" y="0"/>
                  </a:moveTo>
                  <a:cubicBezTo>
                    <a:pt x="167" y="0"/>
                    <a:pt x="41" y="97"/>
                    <a:pt x="27" y="236"/>
                  </a:cubicBezTo>
                  <a:cubicBezTo>
                    <a:pt x="1" y="402"/>
                    <a:pt x="124" y="538"/>
                    <a:pt x="290" y="538"/>
                  </a:cubicBezTo>
                  <a:lnTo>
                    <a:pt x="2268" y="538"/>
                  </a:lnTo>
                  <a:cubicBezTo>
                    <a:pt x="2630" y="525"/>
                    <a:pt x="2630" y="14"/>
                    <a:pt x="2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4" name="Google Shape;914;p36"/>
          <p:cNvGrpSpPr/>
          <p:nvPr/>
        </p:nvGrpSpPr>
        <p:grpSpPr>
          <a:xfrm>
            <a:off x="935700" y="1974875"/>
            <a:ext cx="338875" cy="291550"/>
            <a:chOff x="4775850" y="2706275"/>
            <a:chExt cx="338875" cy="291550"/>
          </a:xfrm>
        </p:grpSpPr>
        <p:sp>
          <p:nvSpPr>
            <p:cNvPr id="915" name="Google Shape;915;p36"/>
            <p:cNvSpPr/>
            <p:nvPr/>
          </p:nvSpPr>
          <p:spPr>
            <a:xfrm>
              <a:off x="4775850" y="2706275"/>
              <a:ext cx="338875" cy="291550"/>
            </a:xfrm>
            <a:custGeom>
              <a:rect b="b" l="l" r="r" t="t"/>
              <a:pathLst>
                <a:path extrusionOk="0" h="11662" w="13555">
                  <a:moveTo>
                    <a:pt x="11964" y="1590"/>
                  </a:moveTo>
                  <a:lnTo>
                    <a:pt x="11964" y="7954"/>
                  </a:lnTo>
                  <a:lnTo>
                    <a:pt x="1590" y="7954"/>
                  </a:lnTo>
                  <a:lnTo>
                    <a:pt x="1590" y="1590"/>
                  </a:lnTo>
                  <a:close/>
                  <a:moveTo>
                    <a:pt x="12764" y="541"/>
                  </a:moveTo>
                  <a:cubicBezTo>
                    <a:pt x="12904" y="541"/>
                    <a:pt x="13030" y="651"/>
                    <a:pt x="13030" y="804"/>
                  </a:cubicBezTo>
                  <a:lnTo>
                    <a:pt x="13030" y="7954"/>
                  </a:lnTo>
                  <a:lnTo>
                    <a:pt x="12502" y="7954"/>
                  </a:lnTo>
                  <a:lnTo>
                    <a:pt x="12502" y="1328"/>
                  </a:lnTo>
                  <a:cubicBezTo>
                    <a:pt x="12502" y="1189"/>
                    <a:pt x="12379" y="1066"/>
                    <a:pt x="12226" y="1066"/>
                  </a:cubicBezTo>
                  <a:lnTo>
                    <a:pt x="1312" y="1066"/>
                  </a:lnTo>
                  <a:cubicBezTo>
                    <a:pt x="1175" y="1066"/>
                    <a:pt x="1049" y="1189"/>
                    <a:pt x="1049" y="1328"/>
                  </a:cubicBezTo>
                  <a:lnTo>
                    <a:pt x="1049" y="7954"/>
                  </a:lnTo>
                  <a:lnTo>
                    <a:pt x="525" y="7954"/>
                  </a:lnTo>
                  <a:lnTo>
                    <a:pt x="525" y="804"/>
                  </a:lnTo>
                  <a:cubicBezTo>
                    <a:pt x="525" y="651"/>
                    <a:pt x="648" y="541"/>
                    <a:pt x="787" y="541"/>
                  </a:cubicBezTo>
                  <a:close/>
                  <a:moveTo>
                    <a:pt x="13030" y="8478"/>
                  </a:moveTo>
                  <a:lnTo>
                    <a:pt x="13030" y="8741"/>
                  </a:lnTo>
                  <a:cubicBezTo>
                    <a:pt x="13030" y="8893"/>
                    <a:pt x="12904" y="9020"/>
                    <a:pt x="12764" y="9020"/>
                  </a:cubicBezTo>
                  <a:lnTo>
                    <a:pt x="787" y="9020"/>
                  </a:lnTo>
                  <a:cubicBezTo>
                    <a:pt x="648" y="9020"/>
                    <a:pt x="525" y="8893"/>
                    <a:pt x="525" y="8741"/>
                  </a:cubicBezTo>
                  <a:lnTo>
                    <a:pt x="525" y="8478"/>
                  </a:lnTo>
                  <a:close/>
                  <a:moveTo>
                    <a:pt x="7579" y="9544"/>
                  </a:moveTo>
                  <a:lnTo>
                    <a:pt x="8007" y="11134"/>
                  </a:lnTo>
                  <a:lnTo>
                    <a:pt x="5518" y="11134"/>
                  </a:lnTo>
                  <a:lnTo>
                    <a:pt x="5946" y="9544"/>
                  </a:lnTo>
                  <a:close/>
                  <a:moveTo>
                    <a:pt x="787" y="0"/>
                  </a:moveTo>
                  <a:cubicBezTo>
                    <a:pt x="346" y="0"/>
                    <a:pt x="0" y="359"/>
                    <a:pt x="0" y="804"/>
                  </a:cubicBezTo>
                  <a:lnTo>
                    <a:pt x="0" y="8741"/>
                  </a:lnTo>
                  <a:cubicBezTo>
                    <a:pt x="0" y="9186"/>
                    <a:pt x="346" y="9544"/>
                    <a:pt x="787" y="9544"/>
                  </a:cubicBezTo>
                  <a:lnTo>
                    <a:pt x="5408" y="9544"/>
                  </a:lnTo>
                  <a:lnTo>
                    <a:pt x="4980" y="11134"/>
                  </a:lnTo>
                  <a:lnTo>
                    <a:pt x="4648" y="11134"/>
                  </a:lnTo>
                  <a:cubicBezTo>
                    <a:pt x="4286" y="11147"/>
                    <a:pt x="4286" y="11645"/>
                    <a:pt x="4648" y="11662"/>
                  </a:cubicBezTo>
                  <a:lnTo>
                    <a:pt x="8880" y="11662"/>
                  </a:lnTo>
                  <a:cubicBezTo>
                    <a:pt x="9225" y="11645"/>
                    <a:pt x="9239" y="11147"/>
                    <a:pt x="8880" y="11134"/>
                  </a:cubicBezTo>
                  <a:lnTo>
                    <a:pt x="8562" y="11134"/>
                  </a:lnTo>
                  <a:lnTo>
                    <a:pt x="8133" y="9544"/>
                  </a:lnTo>
                  <a:lnTo>
                    <a:pt x="12764" y="9544"/>
                  </a:lnTo>
                  <a:cubicBezTo>
                    <a:pt x="13196" y="9544"/>
                    <a:pt x="13554" y="9186"/>
                    <a:pt x="13554" y="8741"/>
                  </a:cubicBezTo>
                  <a:lnTo>
                    <a:pt x="13554" y="804"/>
                  </a:lnTo>
                  <a:cubicBezTo>
                    <a:pt x="13554" y="359"/>
                    <a:pt x="13196" y="0"/>
                    <a:pt x="1276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6"/>
            <p:cNvSpPr/>
            <p:nvPr/>
          </p:nvSpPr>
          <p:spPr>
            <a:xfrm>
              <a:off x="4901650" y="2759550"/>
              <a:ext cx="59200" cy="59450"/>
            </a:xfrm>
            <a:custGeom>
              <a:rect b="b" l="l" r="r" t="t"/>
              <a:pathLst>
                <a:path extrusionOk="0" h="2378" w="2368">
                  <a:moveTo>
                    <a:pt x="529" y="551"/>
                  </a:moveTo>
                  <a:cubicBezTo>
                    <a:pt x="1193" y="664"/>
                    <a:pt x="1704" y="1189"/>
                    <a:pt x="1813" y="1853"/>
                  </a:cubicBezTo>
                  <a:lnTo>
                    <a:pt x="529" y="1853"/>
                  </a:lnTo>
                  <a:lnTo>
                    <a:pt x="529" y="551"/>
                  </a:lnTo>
                  <a:close/>
                  <a:moveTo>
                    <a:pt x="263" y="0"/>
                  </a:moveTo>
                  <a:cubicBezTo>
                    <a:pt x="114" y="0"/>
                    <a:pt x="1" y="123"/>
                    <a:pt x="1" y="263"/>
                  </a:cubicBezTo>
                  <a:lnTo>
                    <a:pt x="1" y="2115"/>
                  </a:lnTo>
                  <a:cubicBezTo>
                    <a:pt x="1" y="2254"/>
                    <a:pt x="114" y="2377"/>
                    <a:pt x="263" y="2377"/>
                  </a:cubicBezTo>
                  <a:lnTo>
                    <a:pt x="2105" y="2377"/>
                  </a:lnTo>
                  <a:cubicBezTo>
                    <a:pt x="2255" y="2377"/>
                    <a:pt x="2368" y="2254"/>
                    <a:pt x="2368" y="2115"/>
                  </a:cubicBezTo>
                  <a:cubicBezTo>
                    <a:pt x="2368" y="953"/>
                    <a:pt x="1425"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6"/>
            <p:cNvSpPr/>
            <p:nvPr/>
          </p:nvSpPr>
          <p:spPr>
            <a:xfrm>
              <a:off x="4811125" y="2786175"/>
              <a:ext cx="122750" cy="105425"/>
            </a:xfrm>
            <a:custGeom>
              <a:rect b="b" l="l" r="r" t="t"/>
              <a:pathLst>
                <a:path extrusionOk="0" h="4217" w="4910">
                  <a:moveTo>
                    <a:pt x="2530" y="552"/>
                  </a:moveTo>
                  <a:lnTo>
                    <a:pt x="2530" y="1963"/>
                  </a:lnTo>
                  <a:lnTo>
                    <a:pt x="1311" y="2670"/>
                  </a:lnTo>
                  <a:cubicBezTo>
                    <a:pt x="953" y="1757"/>
                    <a:pt x="1577" y="691"/>
                    <a:pt x="2530" y="552"/>
                  </a:cubicBezTo>
                  <a:close/>
                  <a:moveTo>
                    <a:pt x="4369" y="2378"/>
                  </a:moveTo>
                  <a:cubicBezTo>
                    <a:pt x="4299" y="2753"/>
                    <a:pt x="4093" y="3085"/>
                    <a:pt x="3818" y="3334"/>
                  </a:cubicBezTo>
                  <a:lnTo>
                    <a:pt x="3263" y="2378"/>
                  </a:lnTo>
                  <a:close/>
                  <a:moveTo>
                    <a:pt x="2709" y="2474"/>
                  </a:moveTo>
                  <a:lnTo>
                    <a:pt x="3346" y="3596"/>
                  </a:lnTo>
                  <a:cubicBezTo>
                    <a:pt x="3176" y="3666"/>
                    <a:pt x="2993" y="3699"/>
                    <a:pt x="2810" y="3699"/>
                  </a:cubicBezTo>
                  <a:cubicBezTo>
                    <a:pt x="2340" y="3699"/>
                    <a:pt x="1867" y="3483"/>
                    <a:pt x="1590" y="3125"/>
                  </a:cubicBezTo>
                  <a:lnTo>
                    <a:pt x="2709" y="2474"/>
                  </a:lnTo>
                  <a:close/>
                  <a:moveTo>
                    <a:pt x="2792" y="1"/>
                  </a:moveTo>
                  <a:cubicBezTo>
                    <a:pt x="0" y="97"/>
                    <a:pt x="0" y="4121"/>
                    <a:pt x="2792" y="4217"/>
                  </a:cubicBezTo>
                  <a:cubicBezTo>
                    <a:pt x="3954" y="4217"/>
                    <a:pt x="4910" y="3277"/>
                    <a:pt x="4910" y="2102"/>
                  </a:cubicBezTo>
                  <a:cubicBezTo>
                    <a:pt x="4910" y="1963"/>
                    <a:pt x="4784" y="1840"/>
                    <a:pt x="4648" y="1840"/>
                  </a:cubicBezTo>
                  <a:lnTo>
                    <a:pt x="3054" y="1840"/>
                  </a:lnTo>
                  <a:lnTo>
                    <a:pt x="3054" y="263"/>
                  </a:lnTo>
                  <a:cubicBezTo>
                    <a:pt x="3054" y="111"/>
                    <a:pt x="2945" y="1"/>
                    <a:pt x="27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6"/>
            <p:cNvSpPr/>
            <p:nvPr/>
          </p:nvSpPr>
          <p:spPr>
            <a:xfrm>
              <a:off x="4977750" y="2852175"/>
              <a:ext cx="84025" cy="39850"/>
            </a:xfrm>
            <a:custGeom>
              <a:rect b="b" l="l" r="r" t="t"/>
              <a:pathLst>
                <a:path extrusionOk="0" h="1594" w="3361">
                  <a:moveTo>
                    <a:pt x="2836" y="528"/>
                  </a:moveTo>
                  <a:lnTo>
                    <a:pt x="2836" y="1052"/>
                  </a:lnTo>
                  <a:lnTo>
                    <a:pt x="525" y="1052"/>
                  </a:lnTo>
                  <a:lnTo>
                    <a:pt x="525" y="528"/>
                  </a:lnTo>
                  <a:close/>
                  <a:moveTo>
                    <a:pt x="263" y="0"/>
                  </a:moveTo>
                  <a:cubicBezTo>
                    <a:pt x="110" y="0"/>
                    <a:pt x="1" y="113"/>
                    <a:pt x="1" y="266"/>
                  </a:cubicBezTo>
                  <a:lnTo>
                    <a:pt x="1" y="1328"/>
                  </a:lnTo>
                  <a:cubicBezTo>
                    <a:pt x="1" y="1467"/>
                    <a:pt x="110" y="1593"/>
                    <a:pt x="263" y="1593"/>
                  </a:cubicBezTo>
                  <a:lnTo>
                    <a:pt x="3098" y="1593"/>
                  </a:lnTo>
                  <a:cubicBezTo>
                    <a:pt x="3238" y="1593"/>
                    <a:pt x="3360" y="1467"/>
                    <a:pt x="3360" y="1328"/>
                  </a:cubicBezTo>
                  <a:lnTo>
                    <a:pt x="3360" y="266"/>
                  </a:lnTo>
                  <a:cubicBezTo>
                    <a:pt x="3360" y="113"/>
                    <a:pt x="3238" y="0"/>
                    <a:pt x="30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6"/>
            <p:cNvSpPr/>
            <p:nvPr/>
          </p:nvSpPr>
          <p:spPr>
            <a:xfrm>
              <a:off x="4975350" y="2821050"/>
              <a:ext cx="88175" cy="13225"/>
            </a:xfrm>
            <a:custGeom>
              <a:rect b="b" l="l" r="r" t="t"/>
              <a:pathLst>
                <a:path extrusionOk="0" h="529" w="3527">
                  <a:moveTo>
                    <a:pt x="346" y="0"/>
                  </a:moveTo>
                  <a:cubicBezTo>
                    <a:pt x="1" y="17"/>
                    <a:pt x="1" y="515"/>
                    <a:pt x="346" y="528"/>
                  </a:cubicBezTo>
                  <a:lnTo>
                    <a:pt x="3181" y="528"/>
                  </a:lnTo>
                  <a:cubicBezTo>
                    <a:pt x="3526" y="515"/>
                    <a:pt x="3526" y="17"/>
                    <a:pt x="3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6"/>
            <p:cNvSpPr/>
            <p:nvPr/>
          </p:nvSpPr>
          <p:spPr>
            <a:xfrm>
              <a:off x="4975350" y="2790675"/>
              <a:ext cx="88175" cy="13125"/>
            </a:xfrm>
            <a:custGeom>
              <a:rect b="b" l="l" r="r" t="t"/>
              <a:pathLst>
                <a:path extrusionOk="0" h="525" w="3527">
                  <a:moveTo>
                    <a:pt x="346" y="0"/>
                  </a:moveTo>
                  <a:cubicBezTo>
                    <a:pt x="1" y="14"/>
                    <a:pt x="1" y="511"/>
                    <a:pt x="346" y="525"/>
                  </a:cubicBezTo>
                  <a:lnTo>
                    <a:pt x="3181" y="525"/>
                  </a:lnTo>
                  <a:cubicBezTo>
                    <a:pt x="3526" y="511"/>
                    <a:pt x="3526" y="14"/>
                    <a:pt x="3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6"/>
            <p:cNvSpPr/>
            <p:nvPr/>
          </p:nvSpPr>
          <p:spPr>
            <a:xfrm>
              <a:off x="4975350" y="2759550"/>
              <a:ext cx="88175" cy="13125"/>
            </a:xfrm>
            <a:custGeom>
              <a:rect b="b" l="l" r="r" t="t"/>
              <a:pathLst>
                <a:path extrusionOk="0" h="525" w="3527">
                  <a:moveTo>
                    <a:pt x="346" y="0"/>
                  </a:moveTo>
                  <a:cubicBezTo>
                    <a:pt x="1" y="14"/>
                    <a:pt x="1" y="512"/>
                    <a:pt x="346" y="525"/>
                  </a:cubicBezTo>
                  <a:lnTo>
                    <a:pt x="3181" y="525"/>
                  </a:lnTo>
                  <a:cubicBezTo>
                    <a:pt x="3526" y="512"/>
                    <a:pt x="3526" y="14"/>
                    <a:pt x="31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2" name="Google Shape;922;p36"/>
          <p:cNvSpPr/>
          <p:nvPr/>
        </p:nvSpPr>
        <p:spPr>
          <a:xfrm>
            <a:off x="954162" y="3342713"/>
            <a:ext cx="301950" cy="338875"/>
          </a:xfrm>
          <a:custGeom>
            <a:rect b="b" l="l" r="r" t="t"/>
            <a:pathLst>
              <a:path extrusionOk="0" h="13555" w="12078">
                <a:moveTo>
                  <a:pt x="7679" y="525"/>
                </a:moveTo>
                <a:cubicBezTo>
                  <a:pt x="7815" y="525"/>
                  <a:pt x="7941" y="651"/>
                  <a:pt x="7941" y="787"/>
                </a:cubicBezTo>
                <a:lnTo>
                  <a:pt x="7941" y="1050"/>
                </a:lnTo>
                <a:lnTo>
                  <a:pt x="5823" y="1050"/>
                </a:lnTo>
                <a:cubicBezTo>
                  <a:pt x="5671" y="1050"/>
                  <a:pt x="5561" y="1176"/>
                  <a:pt x="5561" y="1328"/>
                </a:cubicBezTo>
                <a:cubicBezTo>
                  <a:pt x="5561" y="1465"/>
                  <a:pt x="5438" y="1591"/>
                  <a:pt x="5299" y="1591"/>
                </a:cubicBezTo>
                <a:lnTo>
                  <a:pt x="3168" y="1591"/>
                </a:lnTo>
                <a:cubicBezTo>
                  <a:pt x="3032" y="1591"/>
                  <a:pt x="2906" y="1465"/>
                  <a:pt x="2906" y="1315"/>
                </a:cubicBezTo>
                <a:cubicBezTo>
                  <a:pt x="2906" y="1176"/>
                  <a:pt x="2796" y="1050"/>
                  <a:pt x="2643" y="1050"/>
                </a:cubicBezTo>
                <a:lnTo>
                  <a:pt x="525" y="1050"/>
                </a:lnTo>
                <a:lnTo>
                  <a:pt x="525" y="787"/>
                </a:lnTo>
                <a:cubicBezTo>
                  <a:pt x="525" y="651"/>
                  <a:pt x="638" y="525"/>
                  <a:pt x="791" y="525"/>
                </a:cubicBezTo>
                <a:close/>
                <a:moveTo>
                  <a:pt x="8204" y="5063"/>
                </a:moveTo>
                <a:cubicBezTo>
                  <a:pt x="8426" y="5063"/>
                  <a:pt x="8605" y="5229"/>
                  <a:pt x="8605" y="5448"/>
                </a:cubicBezTo>
                <a:cubicBezTo>
                  <a:pt x="8605" y="5671"/>
                  <a:pt x="8426" y="5850"/>
                  <a:pt x="8204" y="5850"/>
                </a:cubicBezTo>
                <a:cubicBezTo>
                  <a:pt x="7679" y="5836"/>
                  <a:pt x="7679" y="5076"/>
                  <a:pt x="8204" y="5063"/>
                </a:cubicBezTo>
                <a:close/>
                <a:moveTo>
                  <a:pt x="2906" y="6112"/>
                </a:moveTo>
                <a:cubicBezTo>
                  <a:pt x="3128" y="6112"/>
                  <a:pt x="3307" y="6295"/>
                  <a:pt x="3307" y="6514"/>
                </a:cubicBezTo>
                <a:cubicBezTo>
                  <a:pt x="3294" y="6778"/>
                  <a:pt x="3101" y="6910"/>
                  <a:pt x="2907" y="6910"/>
                </a:cubicBezTo>
                <a:cubicBezTo>
                  <a:pt x="2713" y="6910"/>
                  <a:pt x="2519" y="6778"/>
                  <a:pt x="2504" y="6514"/>
                </a:cubicBezTo>
                <a:cubicBezTo>
                  <a:pt x="2504" y="6295"/>
                  <a:pt x="2683" y="6112"/>
                  <a:pt x="2906" y="6112"/>
                </a:cubicBezTo>
                <a:close/>
                <a:moveTo>
                  <a:pt x="5299" y="3443"/>
                </a:moveTo>
                <a:lnTo>
                  <a:pt x="5299" y="7221"/>
                </a:lnTo>
                <a:cubicBezTo>
                  <a:pt x="5160" y="7261"/>
                  <a:pt x="5037" y="7330"/>
                  <a:pt x="4940" y="7413"/>
                </a:cubicBezTo>
                <a:lnTo>
                  <a:pt x="3805" y="6749"/>
                </a:lnTo>
                <a:cubicBezTo>
                  <a:pt x="3945" y="6265"/>
                  <a:pt x="3639" y="5753"/>
                  <a:pt x="3168" y="5631"/>
                </a:cubicBezTo>
                <a:lnTo>
                  <a:pt x="3168" y="3443"/>
                </a:lnTo>
                <a:close/>
                <a:moveTo>
                  <a:pt x="5555" y="7710"/>
                </a:moveTo>
                <a:cubicBezTo>
                  <a:pt x="5749" y="7710"/>
                  <a:pt x="5943" y="7842"/>
                  <a:pt x="5950" y="8104"/>
                </a:cubicBezTo>
                <a:cubicBezTo>
                  <a:pt x="5950" y="8326"/>
                  <a:pt x="5784" y="8505"/>
                  <a:pt x="5561" y="8505"/>
                </a:cubicBezTo>
                <a:cubicBezTo>
                  <a:pt x="5339" y="8505"/>
                  <a:pt x="5160" y="8326"/>
                  <a:pt x="5160" y="8104"/>
                </a:cubicBezTo>
                <a:cubicBezTo>
                  <a:pt x="5166" y="7842"/>
                  <a:pt x="5360" y="7710"/>
                  <a:pt x="5555" y="7710"/>
                </a:cubicBezTo>
                <a:close/>
                <a:moveTo>
                  <a:pt x="10851" y="7710"/>
                </a:moveTo>
                <a:cubicBezTo>
                  <a:pt x="11045" y="7710"/>
                  <a:pt x="11239" y="7842"/>
                  <a:pt x="11248" y="8104"/>
                </a:cubicBezTo>
                <a:cubicBezTo>
                  <a:pt x="11248" y="8326"/>
                  <a:pt x="11082" y="8505"/>
                  <a:pt x="10859" y="8505"/>
                </a:cubicBezTo>
                <a:cubicBezTo>
                  <a:pt x="10637" y="8505"/>
                  <a:pt x="10458" y="8326"/>
                  <a:pt x="10458" y="8104"/>
                </a:cubicBezTo>
                <a:cubicBezTo>
                  <a:pt x="10464" y="7842"/>
                  <a:pt x="10658" y="7710"/>
                  <a:pt x="10851" y="7710"/>
                </a:cubicBezTo>
                <a:close/>
                <a:moveTo>
                  <a:pt x="3530" y="7191"/>
                </a:moveTo>
                <a:lnTo>
                  <a:pt x="4662" y="7871"/>
                </a:lnTo>
                <a:cubicBezTo>
                  <a:pt x="4525" y="8353"/>
                  <a:pt x="4828" y="8867"/>
                  <a:pt x="5299" y="8990"/>
                </a:cubicBezTo>
                <a:lnTo>
                  <a:pt x="5299" y="10650"/>
                </a:lnTo>
                <a:lnTo>
                  <a:pt x="3168" y="10650"/>
                </a:lnTo>
                <a:lnTo>
                  <a:pt x="3168" y="7400"/>
                </a:lnTo>
                <a:cubicBezTo>
                  <a:pt x="3307" y="7357"/>
                  <a:pt x="3430" y="7290"/>
                  <a:pt x="3530" y="7191"/>
                </a:cubicBezTo>
                <a:close/>
                <a:moveTo>
                  <a:pt x="7941" y="1591"/>
                </a:moveTo>
                <a:lnTo>
                  <a:pt x="7941" y="4565"/>
                </a:lnTo>
                <a:cubicBezTo>
                  <a:pt x="7400" y="4718"/>
                  <a:pt x="7111" y="5395"/>
                  <a:pt x="7387" y="5893"/>
                </a:cubicBezTo>
                <a:lnTo>
                  <a:pt x="6003" y="7290"/>
                </a:lnTo>
                <a:cubicBezTo>
                  <a:pt x="5950" y="7261"/>
                  <a:pt x="5880" y="7234"/>
                  <a:pt x="5823" y="7221"/>
                </a:cubicBezTo>
                <a:lnTo>
                  <a:pt x="5823" y="3181"/>
                </a:lnTo>
                <a:cubicBezTo>
                  <a:pt x="5823" y="3028"/>
                  <a:pt x="5701" y="2905"/>
                  <a:pt x="5561" y="2905"/>
                </a:cubicBezTo>
                <a:lnTo>
                  <a:pt x="2906" y="2905"/>
                </a:lnTo>
                <a:cubicBezTo>
                  <a:pt x="2766" y="2905"/>
                  <a:pt x="2643" y="3028"/>
                  <a:pt x="2643" y="3181"/>
                </a:cubicBezTo>
                <a:lnTo>
                  <a:pt x="2643" y="5631"/>
                </a:lnTo>
                <a:cubicBezTo>
                  <a:pt x="1770" y="5893"/>
                  <a:pt x="1770" y="7138"/>
                  <a:pt x="2643" y="7400"/>
                </a:cubicBezTo>
                <a:lnTo>
                  <a:pt x="2643" y="10650"/>
                </a:lnTo>
                <a:lnTo>
                  <a:pt x="1853" y="10650"/>
                </a:lnTo>
                <a:cubicBezTo>
                  <a:pt x="1730" y="10650"/>
                  <a:pt x="1604" y="10733"/>
                  <a:pt x="1591" y="10872"/>
                </a:cubicBezTo>
                <a:cubicBezTo>
                  <a:pt x="1564" y="11038"/>
                  <a:pt x="1687" y="11174"/>
                  <a:pt x="1853" y="11174"/>
                </a:cubicBezTo>
                <a:lnTo>
                  <a:pt x="6614" y="11174"/>
                </a:lnTo>
                <a:cubicBezTo>
                  <a:pt x="6736" y="11174"/>
                  <a:pt x="6862" y="11078"/>
                  <a:pt x="6876" y="10955"/>
                </a:cubicBezTo>
                <a:cubicBezTo>
                  <a:pt x="6902" y="10789"/>
                  <a:pt x="6779" y="10650"/>
                  <a:pt x="6614" y="10650"/>
                </a:cubicBezTo>
                <a:lnTo>
                  <a:pt x="5823" y="10650"/>
                </a:lnTo>
                <a:lnTo>
                  <a:pt x="5823" y="8990"/>
                </a:lnTo>
                <a:cubicBezTo>
                  <a:pt x="6365" y="8837"/>
                  <a:pt x="6653" y="8160"/>
                  <a:pt x="6378" y="7662"/>
                </a:cubicBezTo>
                <a:lnTo>
                  <a:pt x="7762" y="6265"/>
                </a:lnTo>
                <a:cubicBezTo>
                  <a:pt x="7815" y="6295"/>
                  <a:pt x="7885" y="6321"/>
                  <a:pt x="7941" y="6348"/>
                </a:cubicBezTo>
                <a:lnTo>
                  <a:pt x="7941" y="11964"/>
                </a:lnTo>
                <a:lnTo>
                  <a:pt x="525" y="11964"/>
                </a:lnTo>
                <a:lnTo>
                  <a:pt x="525" y="1591"/>
                </a:lnTo>
                <a:lnTo>
                  <a:pt x="2421" y="1591"/>
                </a:lnTo>
                <a:cubicBezTo>
                  <a:pt x="2534" y="1896"/>
                  <a:pt x="2823" y="2115"/>
                  <a:pt x="3168" y="2115"/>
                </a:cubicBezTo>
                <a:lnTo>
                  <a:pt x="5299" y="2115"/>
                </a:lnTo>
                <a:cubicBezTo>
                  <a:pt x="5644" y="2115"/>
                  <a:pt x="5936" y="1896"/>
                  <a:pt x="6046" y="1591"/>
                </a:cubicBezTo>
                <a:close/>
                <a:moveTo>
                  <a:pt x="7941" y="12502"/>
                </a:moveTo>
                <a:lnTo>
                  <a:pt x="7941" y="12768"/>
                </a:lnTo>
                <a:cubicBezTo>
                  <a:pt x="7941" y="12904"/>
                  <a:pt x="7815" y="13030"/>
                  <a:pt x="7679" y="13030"/>
                </a:cubicBezTo>
                <a:lnTo>
                  <a:pt x="791" y="13030"/>
                </a:lnTo>
                <a:cubicBezTo>
                  <a:pt x="638" y="13030"/>
                  <a:pt x="525" y="12904"/>
                  <a:pt x="525" y="12768"/>
                </a:cubicBezTo>
                <a:lnTo>
                  <a:pt x="525" y="12502"/>
                </a:lnTo>
                <a:close/>
                <a:moveTo>
                  <a:pt x="791" y="1"/>
                </a:moveTo>
                <a:cubicBezTo>
                  <a:pt x="346" y="1"/>
                  <a:pt x="1" y="359"/>
                  <a:pt x="1" y="787"/>
                </a:cubicBezTo>
                <a:lnTo>
                  <a:pt x="1" y="12768"/>
                </a:lnTo>
                <a:cubicBezTo>
                  <a:pt x="1" y="13209"/>
                  <a:pt x="346" y="13555"/>
                  <a:pt x="791" y="13555"/>
                </a:cubicBezTo>
                <a:lnTo>
                  <a:pt x="7679" y="13555"/>
                </a:lnTo>
                <a:cubicBezTo>
                  <a:pt x="8121" y="13555"/>
                  <a:pt x="8466" y="13209"/>
                  <a:pt x="8466" y="12768"/>
                </a:cubicBezTo>
                <a:lnTo>
                  <a:pt x="8466" y="6348"/>
                </a:lnTo>
                <a:cubicBezTo>
                  <a:pt x="8536" y="6321"/>
                  <a:pt x="8592" y="6295"/>
                  <a:pt x="8645" y="6265"/>
                </a:cubicBezTo>
                <a:lnTo>
                  <a:pt x="10043" y="7662"/>
                </a:lnTo>
                <a:cubicBezTo>
                  <a:pt x="9700" y="8252"/>
                  <a:pt x="10161" y="9033"/>
                  <a:pt x="10842" y="9033"/>
                </a:cubicBezTo>
                <a:cubicBezTo>
                  <a:pt x="10848" y="9033"/>
                  <a:pt x="10854" y="9033"/>
                  <a:pt x="10859" y="9033"/>
                </a:cubicBezTo>
                <a:cubicBezTo>
                  <a:pt x="12078" y="8977"/>
                  <a:pt x="12078" y="7221"/>
                  <a:pt x="10859" y="7178"/>
                </a:cubicBezTo>
                <a:cubicBezTo>
                  <a:pt x="10693" y="7178"/>
                  <a:pt x="10541" y="7221"/>
                  <a:pt x="10418" y="7290"/>
                </a:cubicBezTo>
                <a:lnTo>
                  <a:pt x="9020" y="5893"/>
                </a:lnTo>
                <a:cubicBezTo>
                  <a:pt x="9309" y="5395"/>
                  <a:pt x="9020" y="4718"/>
                  <a:pt x="8466" y="4565"/>
                </a:cubicBezTo>
                <a:lnTo>
                  <a:pt x="8466" y="787"/>
                </a:lnTo>
                <a:cubicBezTo>
                  <a:pt x="8466" y="359"/>
                  <a:pt x="8121" y="1"/>
                  <a:pt x="76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000"/>
              <a:t>BLS OEWS: Dataset Composition and Key Variables</a:t>
            </a:r>
            <a:endParaRPr sz="1600"/>
          </a:p>
        </p:txBody>
      </p:sp>
      <p:sp>
        <p:nvSpPr>
          <p:cNvPr id="928" name="Google Shape;92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29" name="Google Shape;929;p37"/>
          <p:cNvSpPr txBox="1"/>
          <p:nvPr>
            <p:ph idx="1" type="subTitle"/>
          </p:nvPr>
        </p:nvSpPr>
        <p:spPr>
          <a:xfrm>
            <a:off x="1477375" y="1137750"/>
            <a:ext cx="5764800" cy="2868000"/>
          </a:xfrm>
          <a:prstGeom prst="rect">
            <a:avLst/>
          </a:prstGeom>
        </p:spPr>
        <p:txBody>
          <a:bodyPr anchorCtr="0" anchor="t" bIns="91425" lIns="91425" spcFirstLastPara="1" rIns="91425" wrap="square" tIns="91425">
            <a:noAutofit/>
          </a:bodyPr>
          <a:lstStyle/>
          <a:p>
            <a:pPr indent="-228600" lvl="0" marL="628650" rtl="0" algn="l">
              <a:lnSpc>
                <a:spcPct val="115000"/>
              </a:lnSpc>
              <a:spcBef>
                <a:spcPts val="0"/>
              </a:spcBef>
              <a:spcAft>
                <a:spcPts val="0"/>
              </a:spcAft>
              <a:buNone/>
            </a:pPr>
            <a:r>
              <a:rPr b="1" lang="en" sz="1100">
                <a:solidFill>
                  <a:srgbClr val="000000"/>
                </a:solidFill>
                <a:latin typeface="Playfair Display"/>
                <a:ea typeface="Playfair Display"/>
                <a:cs typeface="Playfair Display"/>
                <a:sym typeface="Playfair Display"/>
              </a:rPr>
              <a:t>Size &amp; Structure:</a:t>
            </a:r>
            <a:endParaRPr b="1" sz="1100">
              <a:solidFill>
                <a:srgbClr val="000000"/>
              </a:solidFill>
              <a:latin typeface="Playfair Display"/>
              <a:ea typeface="Playfair Display"/>
              <a:cs typeface="Playfair Display"/>
              <a:sym typeface="Playfair Display"/>
            </a:endParaRPr>
          </a:p>
          <a:p>
            <a:pPr indent="-298450" lvl="0" marL="857250" rtl="0" algn="l">
              <a:lnSpc>
                <a:spcPct val="115000"/>
              </a:lnSpc>
              <a:spcBef>
                <a:spcPts val="0"/>
              </a:spcBef>
              <a:spcAft>
                <a:spcPts val="0"/>
              </a:spcAft>
              <a:buClr>
                <a:srgbClr val="000000"/>
              </a:buClr>
              <a:buSzPts val="1100"/>
              <a:buFont typeface="Playfair Display"/>
              <a:buChar char="●"/>
            </a:pPr>
            <a:r>
              <a:rPr lang="en" sz="1100">
                <a:solidFill>
                  <a:srgbClr val="000000"/>
                </a:solidFill>
                <a:latin typeface="Playfair Display"/>
                <a:ea typeface="Playfair Display"/>
                <a:cs typeface="Playfair Display"/>
                <a:sym typeface="Playfair Display"/>
              </a:rPr>
              <a:t>~400,000 rows</a:t>
            </a:r>
            <a:endParaRPr sz="1100">
              <a:solidFill>
                <a:srgbClr val="000000"/>
              </a:solidFill>
              <a:latin typeface="Playfair Display"/>
              <a:ea typeface="Playfair Display"/>
              <a:cs typeface="Playfair Display"/>
              <a:sym typeface="Playfair Display"/>
            </a:endParaRPr>
          </a:p>
          <a:p>
            <a:pPr indent="-298450" lvl="0" marL="857250" rtl="0" algn="l">
              <a:lnSpc>
                <a:spcPct val="115000"/>
              </a:lnSpc>
              <a:spcBef>
                <a:spcPts val="0"/>
              </a:spcBef>
              <a:spcAft>
                <a:spcPts val="0"/>
              </a:spcAft>
              <a:buClr>
                <a:srgbClr val="000000"/>
              </a:buClr>
              <a:buSzPts val="1100"/>
              <a:buFont typeface="Playfair Display"/>
              <a:buChar char="●"/>
            </a:pPr>
            <a:r>
              <a:rPr lang="en" sz="1100">
                <a:solidFill>
                  <a:srgbClr val="000000"/>
                </a:solidFill>
                <a:latin typeface="Playfair Display"/>
                <a:ea typeface="Playfair Display"/>
                <a:cs typeface="Playfair Display"/>
                <a:sym typeface="Playfair Display"/>
              </a:rPr>
              <a:t>~32 columns</a:t>
            </a:r>
            <a:endParaRPr sz="1100">
              <a:solidFill>
                <a:srgbClr val="000000"/>
              </a:solidFill>
              <a:latin typeface="Playfair Display"/>
              <a:ea typeface="Playfair Display"/>
              <a:cs typeface="Playfair Display"/>
              <a:sym typeface="Playfair Display"/>
            </a:endParaRPr>
          </a:p>
          <a:p>
            <a:pPr indent="-298450" lvl="0" marL="857250" rtl="0" algn="l">
              <a:lnSpc>
                <a:spcPct val="115000"/>
              </a:lnSpc>
              <a:spcBef>
                <a:spcPts val="0"/>
              </a:spcBef>
              <a:spcAft>
                <a:spcPts val="0"/>
              </a:spcAft>
              <a:buClr>
                <a:srgbClr val="000000"/>
              </a:buClr>
              <a:buSzPts val="1100"/>
              <a:buFont typeface="Playfair Display"/>
              <a:buChar char="●"/>
            </a:pPr>
            <a:r>
              <a:rPr lang="en" sz="1100">
                <a:solidFill>
                  <a:srgbClr val="000000"/>
                </a:solidFill>
                <a:latin typeface="Playfair Display"/>
                <a:ea typeface="Playfair Display"/>
                <a:cs typeface="Playfair Display"/>
                <a:sym typeface="Playfair Display"/>
              </a:rPr>
              <a:t>Covers all U.S. states, metro areas, and hundreds of occupations</a:t>
            </a:r>
            <a:endParaRPr sz="1100">
              <a:solidFill>
                <a:srgbClr val="000000"/>
              </a:solidFill>
              <a:latin typeface="Playfair Display"/>
              <a:ea typeface="Playfair Display"/>
              <a:cs typeface="Playfair Display"/>
              <a:sym typeface="Playfair Display"/>
            </a:endParaRPr>
          </a:p>
          <a:p>
            <a:pPr indent="-228600" lvl="0" marL="628650" rtl="0" algn="l">
              <a:lnSpc>
                <a:spcPct val="115000"/>
              </a:lnSpc>
              <a:spcBef>
                <a:spcPts val="0"/>
              </a:spcBef>
              <a:spcAft>
                <a:spcPts val="0"/>
              </a:spcAft>
              <a:buNone/>
            </a:pPr>
            <a:r>
              <a:rPr b="1" lang="en" sz="1100">
                <a:solidFill>
                  <a:srgbClr val="000000"/>
                </a:solidFill>
                <a:latin typeface="Playfair Display"/>
                <a:ea typeface="Playfair Display"/>
                <a:cs typeface="Playfair Display"/>
                <a:sym typeface="Playfair Display"/>
              </a:rPr>
              <a:t>Key Fields Selected for Modeling:</a:t>
            </a:r>
            <a:endParaRPr b="1" sz="1100">
              <a:solidFill>
                <a:srgbClr val="000000"/>
              </a:solidFill>
              <a:latin typeface="Playfair Display"/>
              <a:ea typeface="Playfair Display"/>
              <a:cs typeface="Playfair Display"/>
              <a:sym typeface="Playfair Display"/>
            </a:endParaRPr>
          </a:p>
          <a:p>
            <a:pPr indent="-298450" lvl="0" marL="8572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OCC_TITLE</a:t>
            </a:r>
            <a:r>
              <a:rPr lang="en" sz="1100">
                <a:solidFill>
                  <a:srgbClr val="000000"/>
                </a:solidFill>
                <a:latin typeface="Playfair Display"/>
                <a:ea typeface="Playfair Display"/>
                <a:cs typeface="Playfair Display"/>
                <a:sym typeface="Playfair Display"/>
              </a:rPr>
              <a:t> – Occupation title</a:t>
            </a:r>
            <a:endParaRPr sz="1100">
              <a:solidFill>
                <a:srgbClr val="000000"/>
              </a:solidFill>
              <a:latin typeface="Playfair Display"/>
              <a:ea typeface="Playfair Display"/>
              <a:cs typeface="Playfair Display"/>
              <a:sym typeface="Playfair Display"/>
            </a:endParaRPr>
          </a:p>
          <a:p>
            <a:pPr indent="-298450" lvl="0" marL="8572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AREA_NAME</a:t>
            </a:r>
            <a:r>
              <a:rPr lang="en" sz="1100">
                <a:solidFill>
                  <a:srgbClr val="000000"/>
                </a:solidFill>
                <a:latin typeface="Playfair Display"/>
                <a:ea typeface="Playfair Display"/>
                <a:cs typeface="Playfair Display"/>
                <a:sym typeface="Playfair Display"/>
              </a:rPr>
              <a:t> – State or metro region</a:t>
            </a:r>
            <a:endParaRPr sz="1100">
              <a:solidFill>
                <a:srgbClr val="000000"/>
              </a:solidFill>
              <a:latin typeface="Playfair Display"/>
              <a:ea typeface="Playfair Display"/>
              <a:cs typeface="Playfair Display"/>
              <a:sym typeface="Playfair Display"/>
            </a:endParaRPr>
          </a:p>
          <a:p>
            <a:pPr indent="-298450" lvl="0" marL="8572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A_MEDIAN</a:t>
            </a:r>
            <a:r>
              <a:rPr lang="en" sz="1100">
                <a:solidFill>
                  <a:srgbClr val="000000"/>
                </a:solidFill>
                <a:latin typeface="Playfair Display"/>
                <a:ea typeface="Playfair Display"/>
                <a:cs typeface="Playfair Display"/>
                <a:sym typeface="Playfair Display"/>
              </a:rPr>
              <a:t>, </a:t>
            </a:r>
            <a:r>
              <a:rPr lang="en" sz="1100">
                <a:solidFill>
                  <a:srgbClr val="188038"/>
                </a:solidFill>
                <a:latin typeface="Playfair Display"/>
                <a:ea typeface="Playfair Display"/>
                <a:cs typeface="Playfair Display"/>
                <a:sym typeface="Playfair Display"/>
              </a:rPr>
              <a:t>A_MEAN</a:t>
            </a:r>
            <a:r>
              <a:rPr lang="en" sz="1100">
                <a:solidFill>
                  <a:srgbClr val="000000"/>
                </a:solidFill>
                <a:latin typeface="Playfair Display"/>
                <a:ea typeface="Playfair Display"/>
                <a:cs typeface="Playfair Display"/>
                <a:sym typeface="Playfair Display"/>
              </a:rPr>
              <a:t> – Annual median and mean salary</a:t>
            </a:r>
            <a:endParaRPr sz="1100">
              <a:solidFill>
                <a:srgbClr val="000000"/>
              </a:solidFill>
              <a:latin typeface="Playfair Display"/>
              <a:ea typeface="Playfair Display"/>
              <a:cs typeface="Playfair Display"/>
              <a:sym typeface="Playfair Display"/>
            </a:endParaRPr>
          </a:p>
          <a:p>
            <a:pPr indent="-298450" lvl="0" marL="8572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TOT_EMP</a:t>
            </a:r>
            <a:r>
              <a:rPr lang="en" sz="1100">
                <a:solidFill>
                  <a:srgbClr val="000000"/>
                </a:solidFill>
                <a:latin typeface="Playfair Display"/>
                <a:ea typeface="Playfair Display"/>
                <a:cs typeface="Playfair Display"/>
                <a:sym typeface="Playfair Display"/>
              </a:rPr>
              <a:t> – Estimated total employment</a:t>
            </a:r>
            <a:endParaRPr sz="1100">
              <a:solidFill>
                <a:srgbClr val="000000"/>
              </a:solidFill>
              <a:latin typeface="Playfair Display"/>
              <a:ea typeface="Playfair Display"/>
              <a:cs typeface="Playfair Display"/>
              <a:sym typeface="Playfair Display"/>
            </a:endParaRPr>
          </a:p>
          <a:p>
            <a:pPr indent="-298450" lvl="0" marL="85725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NAICS_TITLE</a:t>
            </a:r>
            <a:r>
              <a:rPr lang="en" sz="1100">
                <a:solidFill>
                  <a:srgbClr val="000000"/>
                </a:solidFill>
                <a:latin typeface="Playfair Display"/>
                <a:ea typeface="Playfair Display"/>
                <a:cs typeface="Playfair Display"/>
                <a:sym typeface="Playfair Display"/>
              </a:rPr>
              <a:t> – Industry classification</a:t>
            </a:r>
            <a:endParaRPr sz="1100">
              <a:solidFill>
                <a:srgbClr val="000000"/>
              </a:solidFill>
              <a:latin typeface="Playfair Display"/>
              <a:ea typeface="Playfair Display"/>
              <a:cs typeface="Playfair Display"/>
              <a:sym typeface="Playfair Display"/>
            </a:endParaRPr>
          </a:p>
          <a:p>
            <a:pPr indent="-228600" lvl="0" marL="628650" rtl="0" algn="l">
              <a:lnSpc>
                <a:spcPct val="115000"/>
              </a:lnSpc>
              <a:spcBef>
                <a:spcPts val="0"/>
              </a:spcBef>
              <a:spcAft>
                <a:spcPts val="0"/>
              </a:spcAft>
              <a:buNone/>
            </a:pPr>
            <a:r>
              <a:rPr b="1" lang="en" sz="1100">
                <a:solidFill>
                  <a:srgbClr val="000000"/>
                </a:solidFill>
                <a:latin typeface="Playfair Display"/>
                <a:ea typeface="Playfair Display"/>
                <a:cs typeface="Playfair Display"/>
                <a:sym typeface="Playfair Display"/>
              </a:rPr>
              <a:t>Planned Use:</a:t>
            </a:r>
            <a:endParaRPr b="1" sz="1100">
              <a:solidFill>
                <a:srgbClr val="000000"/>
              </a:solidFill>
              <a:latin typeface="Playfair Display"/>
              <a:ea typeface="Playfair Display"/>
              <a:cs typeface="Playfair Display"/>
              <a:sym typeface="Playfair Display"/>
            </a:endParaRPr>
          </a:p>
          <a:p>
            <a:pPr indent="-298450" lvl="0" marL="857250" rtl="0" algn="l">
              <a:lnSpc>
                <a:spcPct val="115000"/>
              </a:lnSpc>
              <a:spcBef>
                <a:spcPts val="0"/>
              </a:spcBef>
              <a:spcAft>
                <a:spcPts val="0"/>
              </a:spcAft>
              <a:buClr>
                <a:srgbClr val="000000"/>
              </a:buClr>
              <a:buSzPts val="1100"/>
              <a:buFont typeface="Playfair Display"/>
              <a:buChar char="●"/>
            </a:pPr>
            <a:r>
              <a:rPr lang="en" sz="1100">
                <a:solidFill>
                  <a:srgbClr val="000000"/>
                </a:solidFill>
                <a:latin typeface="Playfair Display"/>
                <a:ea typeface="Playfair Display"/>
                <a:cs typeface="Playfair Display"/>
                <a:sym typeface="Playfair Display"/>
              </a:rPr>
              <a:t>Use occupational, regional, and salary info as features</a:t>
            </a:r>
            <a:endParaRPr sz="1100">
              <a:solidFill>
                <a:srgbClr val="000000"/>
              </a:solidFill>
              <a:latin typeface="Playfair Display"/>
              <a:ea typeface="Playfair Display"/>
              <a:cs typeface="Playfair Display"/>
              <a:sym typeface="Playfair Display"/>
            </a:endParaRPr>
          </a:p>
          <a:p>
            <a:pPr indent="-298450" lvl="0" marL="857250" rtl="0" algn="l">
              <a:lnSpc>
                <a:spcPct val="115000"/>
              </a:lnSpc>
              <a:spcBef>
                <a:spcPts val="0"/>
              </a:spcBef>
              <a:spcAft>
                <a:spcPts val="0"/>
              </a:spcAft>
              <a:buClr>
                <a:srgbClr val="000000"/>
              </a:buClr>
              <a:buSzPts val="1100"/>
              <a:buFont typeface="Playfair Display"/>
              <a:buChar char="●"/>
            </a:pPr>
            <a:r>
              <a:rPr lang="en" sz="1100">
                <a:solidFill>
                  <a:srgbClr val="000000"/>
                </a:solidFill>
                <a:latin typeface="Playfair Display"/>
                <a:ea typeface="Playfair Display"/>
                <a:cs typeface="Playfair Display"/>
                <a:sym typeface="Playfair Display"/>
              </a:rPr>
              <a:t>Build predictive models to estimate salary</a:t>
            </a:r>
            <a:endParaRPr sz="1100">
              <a:solidFill>
                <a:srgbClr val="000000"/>
              </a:solidFill>
              <a:latin typeface="Playfair Display"/>
              <a:ea typeface="Playfair Display"/>
              <a:cs typeface="Playfair Display"/>
              <a:sym typeface="Playfair Display"/>
            </a:endParaRPr>
          </a:p>
          <a:p>
            <a:pPr indent="-298450" lvl="0" marL="857250" rtl="0" algn="l">
              <a:lnSpc>
                <a:spcPct val="115000"/>
              </a:lnSpc>
              <a:spcBef>
                <a:spcPts val="0"/>
              </a:spcBef>
              <a:spcAft>
                <a:spcPts val="0"/>
              </a:spcAft>
              <a:buClr>
                <a:srgbClr val="000000"/>
              </a:buClr>
              <a:buSzPts val="1100"/>
              <a:buFont typeface="Playfair Display"/>
              <a:buChar char="●"/>
            </a:pPr>
            <a:r>
              <a:rPr lang="en" sz="1100">
                <a:solidFill>
                  <a:srgbClr val="000000"/>
                </a:solidFill>
                <a:latin typeface="Playfair Display"/>
                <a:ea typeface="Playfair Display"/>
                <a:cs typeface="Playfair Display"/>
                <a:sym typeface="Playfair Display"/>
              </a:rPr>
              <a:t>Cluster jobs and regions based on wage and employment patterns</a:t>
            </a:r>
            <a:br>
              <a:rPr lang="en" sz="1100">
                <a:solidFill>
                  <a:srgbClr val="000000"/>
                </a:solidFill>
                <a:latin typeface="Playfair Display"/>
                <a:ea typeface="Playfair Display"/>
                <a:cs typeface="Playfair Display"/>
                <a:sym typeface="Playfair Display"/>
              </a:rPr>
            </a:br>
            <a:endParaRPr sz="1100">
              <a:solidFill>
                <a:srgbClr val="000000"/>
              </a:solidFill>
              <a:latin typeface="Playfair Display"/>
              <a:ea typeface="Playfair Display"/>
              <a:cs typeface="Playfair Display"/>
              <a:sym typeface="Playfair Display"/>
            </a:endParaRPr>
          </a:p>
          <a:p>
            <a:pPr indent="-228600" lvl="0" marL="628650" rtl="0" algn="ctr">
              <a:lnSpc>
                <a:spcPct val="115000"/>
              </a:lnSpc>
              <a:spcBef>
                <a:spcPts val="0"/>
              </a:spcBef>
              <a:spcAft>
                <a:spcPts val="0"/>
              </a:spcAft>
              <a:buNone/>
            </a:pPr>
            <a:r>
              <a:t/>
            </a:r>
            <a:endParaRPr sz="1100">
              <a:latin typeface="Playfair Display"/>
              <a:ea typeface="Playfair Display"/>
              <a:cs typeface="Playfair Display"/>
              <a:sym typeface="Playfair Display"/>
            </a:endParaRPr>
          </a:p>
        </p:txBody>
      </p:sp>
      <p:grpSp>
        <p:nvGrpSpPr>
          <p:cNvPr id="930" name="Google Shape;930;p37"/>
          <p:cNvGrpSpPr/>
          <p:nvPr/>
        </p:nvGrpSpPr>
        <p:grpSpPr>
          <a:xfrm>
            <a:off x="1470689" y="1017730"/>
            <a:ext cx="378412" cy="352143"/>
            <a:chOff x="5553875" y="2135725"/>
            <a:chExt cx="339200" cy="304675"/>
          </a:xfrm>
        </p:grpSpPr>
        <p:sp>
          <p:nvSpPr>
            <p:cNvPr id="931" name="Google Shape;931;p37"/>
            <p:cNvSpPr/>
            <p:nvPr/>
          </p:nvSpPr>
          <p:spPr>
            <a:xfrm>
              <a:off x="5736025" y="2135725"/>
              <a:ext cx="157050" cy="139675"/>
            </a:xfrm>
            <a:custGeom>
              <a:rect b="b" l="l" r="r" t="t"/>
              <a:pathLst>
                <a:path extrusionOk="0" h="5587" w="6282">
                  <a:moveTo>
                    <a:pt x="5744" y="525"/>
                  </a:moveTo>
                  <a:lnTo>
                    <a:pt x="5744" y="1052"/>
                  </a:lnTo>
                  <a:lnTo>
                    <a:pt x="4167" y="1052"/>
                  </a:lnTo>
                  <a:lnTo>
                    <a:pt x="4167" y="525"/>
                  </a:lnTo>
                  <a:close/>
                  <a:moveTo>
                    <a:pt x="529" y="2131"/>
                  </a:moveTo>
                  <a:cubicBezTo>
                    <a:pt x="2092" y="2254"/>
                    <a:pt x="3337" y="3499"/>
                    <a:pt x="3460" y="5049"/>
                  </a:cubicBezTo>
                  <a:lnTo>
                    <a:pt x="529" y="5049"/>
                  </a:lnTo>
                  <a:lnTo>
                    <a:pt x="529" y="2131"/>
                  </a:lnTo>
                  <a:close/>
                  <a:moveTo>
                    <a:pt x="3888" y="0"/>
                  </a:moveTo>
                  <a:cubicBezTo>
                    <a:pt x="3752" y="0"/>
                    <a:pt x="3626" y="110"/>
                    <a:pt x="3626" y="262"/>
                  </a:cubicBezTo>
                  <a:lnTo>
                    <a:pt x="3626" y="525"/>
                  </a:lnTo>
                  <a:lnTo>
                    <a:pt x="2673" y="525"/>
                  </a:lnTo>
                  <a:cubicBezTo>
                    <a:pt x="2604" y="525"/>
                    <a:pt x="2534" y="555"/>
                    <a:pt x="2477" y="608"/>
                  </a:cubicBezTo>
                  <a:lnTo>
                    <a:pt x="1345" y="1743"/>
                  </a:lnTo>
                  <a:cubicBezTo>
                    <a:pt x="997" y="1647"/>
                    <a:pt x="638" y="1590"/>
                    <a:pt x="267" y="1590"/>
                  </a:cubicBezTo>
                  <a:cubicBezTo>
                    <a:pt x="127" y="1590"/>
                    <a:pt x="1" y="1703"/>
                    <a:pt x="1" y="1852"/>
                  </a:cubicBezTo>
                  <a:lnTo>
                    <a:pt x="1" y="5325"/>
                  </a:lnTo>
                  <a:cubicBezTo>
                    <a:pt x="1" y="5464"/>
                    <a:pt x="114" y="5587"/>
                    <a:pt x="267" y="5587"/>
                  </a:cubicBezTo>
                  <a:lnTo>
                    <a:pt x="3736" y="5587"/>
                  </a:lnTo>
                  <a:cubicBezTo>
                    <a:pt x="3888" y="5587"/>
                    <a:pt x="4001" y="5464"/>
                    <a:pt x="4001" y="5311"/>
                  </a:cubicBezTo>
                  <a:cubicBezTo>
                    <a:pt x="4001" y="3831"/>
                    <a:pt x="3128" y="2560"/>
                    <a:pt x="1883" y="1952"/>
                  </a:cubicBezTo>
                  <a:lnTo>
                    <a:pt x="2783" y="1052"/>
                  </a:lnTo>
                  <a:lnTo>
                    <a:pt x="3626" y="1052"/>
                  </a:lnTo>
                  <a:lnTo>
                    <a:pt x="3626" y="1315"/>
                  </a:lnTo>
                  <a:cubicBezTo>
                    <a:pt x="3626" y="1467"/>
                    <a:pt x="3752" y="1590"/>
                    <a:pt x="3888" y="1590"/>
                  </a:cubicBezTo>
                  <a:lnTo>
                    <a:pt x="6019" y="1590"/>
                  </a:lnTo>
                  <a:cubicBezTo>
                    <a:pt x="6159" y="1590"/>
                    <a:pt x="6282" y="1467"/>
                    <a:pt x="6282" y="1315"/>
                  </a:cubicBezTo>
                  <a:lnTo>
                    <a:pt x="6282" y="262"/>
                  </a:lnTo>
                  <a:cubicBezTo>
                    <a:pt x="6282" y="110"/>
                    <a:pt x="6159" y="0"/>
                    <a:pt x="601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7"/>
            <p:cNvSpPr/>
            <p:nvPr/>
          </p:nvSpPr>
          <p:spPr>
            <a:xfrm>
              <a:off x="5553875" y="2172075"/>
              <a:ext cx="339200" cy="268325"/>
            </a:xfrm>
            <a:custGeom>
              <a:rect b="b" l="l" r="r" t="t"/>
              <a:pathLst>
                <a:path extrusionOk="0" h="10733" w="13568">
                  <a:moveTo>
                    <a:pt x="2115" y="525"/>
                  </a:moveTo>
                  <a:lnTo>
                    <a:pt x="2115" y="1062"/>
                  </a:lnTo>
                  <a:lnTo>
                    <a:pt x="538" y="1062"/>
                  </a:lnTo>
                  <a:lnTo>
                    <a:pt x="538" y="525"/>
                  </a:lnTo>
                  <a:close/>
                  <a:moveTo>
                    <a:pt x="5753" y="2211"/>
                  </a:moveTo>
                  <a:lnTo>
                    <a:pt x="5753" y="5242"/>
                  </a:lnTo>
                  <a:lnTo>
                    <a:pt x="3124" y="6762"/>
                  </a:lnTo>
                  <a:cubicBezTo>
                    <a:pt x="2142" y="4797"/>
                    <a:pt x="3569" y="2350"/>
                    <a:pt x="5753" y="2211"/>
                  </a:cubicBezTo>
                  <a:close/>
                  <a:moveTo>
                    <a:pt x="9196" y="5670"/>
                  </a:moveTo>
                  <a:cubicBezTo>
                    <a:pt x="9129" y="6653"/>
                    <a:pt x="8602" y="7496"/>
                    <a:pt x="7841" y="8033"/>
                  </a:cubicBezTo>
                  <a:lnTo>
                    <a:pt x="6474" y="5670"/>
                  </a:lnTo>
                  <a:close/>
                  <a:moveTo>
                    <a:pt x="5919" y="5766"/>
                  </a:moveTo>
                  <a:lnTo>
                    <a:pt x="7370" y="8299"/>
                  </a:lnTo>
                  <a:cubicBezTo>
                    <a:pt x="6960" y="8504"/>
                    <a:pt x="6508" y="8600"/>
                    <a:pt x="6053" y="8600"/>
                  </a:cubicBezTo>
                  <a:cubicBezTo>
                    <a:pt x="5004" y="8600"/>
                    <a:pt x="3943" y="8089"/>
                    <a:pt x="3373" y="7220"/>
                  </a:cubicBezTo>
                  <a:lnTo>
                    <a:pt x="5919" y="5766"/>
                  </a:lnTo>
                  <a:close/>
                  <a:moveTo>
                    <a:pt x="2115" y="9667"/>
                  </a:moveTo>
                  <a:lnTo>
                    <a:pt x="2115" y="10191"/>
                  </a:lnTo>
                  <a:lnTo>
                    <a:pt x="538" y="10191"/>
                  </a:lnTo>
                  <a:lnTo>
                    <a:pt x="538" y="9667"/>
                  </a:lnTo>
                  <a:close/>
                  <a:moveTo>
                    <a:pt x="13030" y="9667"/>
                  </a:moveTo>
                  <a:lnTo>
                    <a:pt x="13030" y="10191"/>
                  </a:lnTo>
                  <a:lnTo>
                    <a:pt x="11453" y="10191"/>
                  </a:lnTo>
                  <a:lnTo>
                    <a:pt x="11453" y="9667"/>
                  </a:lnTo>
                  <a:close/>
                  <a:moveTo>
                    <a:pt x="263" y="0"/>
                  </a:moveTo>
                  <a:cubicBezTo>
                    <a:pt x="123" y="0"/>
                    <a:pt x="0" y="123"/>
                    <a:pt x="0" y="262"/>
                  </a:cubicBezTo>
                  <a:lnTo>
                    <a:pt x="0" y="1328"/>
                  </a:lnTo>
                  <a:cubicBezTo>
                    <a:pt x="0" y="1464"/>
                    <a:pt x="123" y="1590"/>
                    <a:pt x="263" y="1590"/>
                  </a:cubicBezTo>
                  <a:lnTo>
                    <a:pt x="2391" y="1590"/>
                  </a:lnTo>
                  <a:cubicBezTo>
                    <a:pt x="2530" y="1590"/>
                    <a:pt x="2656" y="1464"/>
                    <a:pt x="2656" y="1328"/>
                  </a:cubicBezTo>
                  <a:lnTo>
                    <a:pt x="2656" y="1062"/>
                  </a:lnTo>
                  <a:lnTo>
                    <a:pt x="3499" y="1062"/>
                  </a:lnTo>
                  <a:lnTo>
                    <a:pt x="4452" y="2005"/>
                  </a:lnTo>
                  <a:cubicBezTo>
                    <a:pt x="1604" y="3303"/>
                    <a:pt x="1561" y="7426"/>
                    <a:pt x="4399" y="8767"/>
                  </a:cubicBezTo>
                  <a:lnTo>
                    <a:pt x="3499" y="9667"/>
                  </a:lnTo>
                  <a:lnTo>
                    <a:pt x="2656" y="9667"/>
                  </a:lnTo>
                  <a:lnTo>
                    <a:pt x="2656" y="9404"/>
                  </a:lnTo>
                  <a:cubicBezTo>
                    <a:pt x="2656" y="9252"/>
                    <a:pt x="2530" y="9142"/>
                    <a:pt x="2391" y="9142"/>
                  </a:cubicBezTo>
                  <a:lnTo>
                    <a:pt x="263" y="9142"/>
                  </a:lnTo>
                  <a:cubicBezTo>
                    <a:pt x="123" y="9142"/>
                    <a:pt x="0" y="9252"/>
                    <a:pt x="0" y="9404"/>
                  </a:cubicBezTo>
                  <a:lnTo>
                    <a:pt x="0" y="10457"/>
                  </a:lnTo>
                  <a:cubicBezTo>
                    <a:pt x="0" y="10606"/>
                    <a:pt x="123" y="10732"/>
                    <a:pt x="263" y="10732"/>
                  </a:cubicBezTo>
                  <a:lnTo>
                    <a:pt x="2391" y="10732"/>
                  </a:lnTo>
                  <a:cubicBezTo>
                    <a:pt x="2530" y="10732"/>
                    <a:pt x="2656" y="10606"/>
                    <a:pt x="2656" y="10457"/>
                  </a:cubicBezTo>
                  <a:lnTo>
                    <a:pt x="2656" y="10191"/>
                  </a:lnTo>
                  <a:lnTo>
                    <a:pt x="3609" y="10191"/>
                  </a:lnTo>
                  <a:cubicBezTo>
                    <a:pt x="3679" y="10191"/>
                    <a:pt x="3748" y="10165"/>
                    <a:pt x="3801" y="10125"/>
                  </a:cubicBezTo>
                  <a:lnTo>
                    <a:pt x="4937" y="8976"/>
                  </a:lnTo>
                  <a:cubicBezTo>
                    <a:pt x="5272" y="9082"/>
                    <a:pt x="5630" y="9133"/>
                    <a:pt x="5990" y="9133"/>
                  </a:cubicBezTo>
                  <a:cubicBezTo>
                    <a:pt x="6759" y="9133"/>
                    <a:pt x="7539" y="8901"/>
                    <a:pt x="8133" y="8478"/>
                  </a:cubicBezTo>
                  <a:lnTo>
                    <a:pt x="9763" y="10125"/>
                  </a:lnTo>
                  <a:cubicBezTo>
                    <a:pt x="9820" y="10165"/>
                    <a:pt x="9890" y="10191"/>
                    <a:pt x="9959" y="10191"/>
                  </a:cubicBezTo>
                  <a:lnTo>
                    <a:pt x="10912" y="10191"/>
                  </a:lnTo>
                  <a:lnTo>
                    <a:pt x="10912" y="10457"/>
                  </a:lnTo>
                  <a:cubicBezTo>
                    <a:pt x="10912" y="10606"/>
                    <a:pt x="11038" y="10732"/>
                    <a:pt x="11174" y="10732"/>
                  </a:cubicBezTo>
                  <a:lnTo>
                    <a:pt x="13305" y="10732"/>
                  </a:lnTo>
                  <a:cubicBezTo>
                    <a:pt x="13445" y="10732"/>
                    <a:pt x="13568" y="10606"/>
                    <a:pt x="13568" y="10457"/>
                  </a:cubicBezTo>
                  <a:lnTo>
                    <a:pt x="13568" y="9404"/>
                  </a:lnTo>
                  <a:cubicBezTo>
                    <a:pt x="13568" y="9252"/>
                    <a:pt x="13445" y="9142"/>
                    <a:pt x="13305" y="9142"/>
                  </a:cubicBezTo>
                  <a:lnTo>
                    <a:pt x="11174" y="9142"/>
                  </a:lnTo>
                  <a:cubicBezTo>
                    <a:pt x="11038" y="9142"/>
                    <a:pt x="10912" y="9252"/>
                    <a:pt x="10912" y="9404"/>
                  </a:cubicBezTo>
                  <a:lnTo>
                    <a:pt x="10912" y="9667"/>
                  </a:lnTo>
                  <a:lnTo>
                    <a:pt x="10069" y="9667"/>
                  </a:lnTo>
                  <a:lnTo>
                    <a:pt x="8548" y="8146"/>
                  </a:lnTo>
                  <a:cubicBezTo>
                    <a:pt x="9279" y="7469"/>
                    <a:pt x="9750" y="6487"/>
                    <a:pt x="9750" y="5408"/>
                  </a:cubicBezTo>
                  <a:cubicBezTo>
                    <a:pt x="9750" y="5255"/>
                    <a:pt x="9627" y="5129"/>
                    <a:pt x="9475" y="5129"/>
                  </a:cubicBezTo>
                  <a:lnTo>
                    <a:pt x="6278" y="5129"/>
                  </a:lnTo>
                  <a:lnTo>
                    <a:pt x="6278" y="1935"/>
                  </a:lnTo>
                  <a:cubicBezTo>
                    <a:pt x="6278" y="1783"/>
                    <a:pt x="6155" y="1660"/>
                    <a:pt x="6016" y="1660"/>
                  </a:cubicBezTo>
                  <a:cubicBezTo>
                    <a:pt x="5657" y="1660"/>
                    <a:pt x="5325" y="1713"/>
                    <a:pt x="4993" y="1809"/>
                  </a:cubicBezTo>
                  <a:lnTo>
                    <a:pt x="3801" y="608"/>
                  </a:lnTo>
                  <a:cubicBezTo>
                    <a:pt x="3748" y="551"/>
                    <a:pt x="3679" y="525"/>
                    <a:pt x="3609" y="525"/>
                  </a:cubicBezTo>
                  <a:lnTo>
                    <a:pt x="2656" y="525"/>
                  </a:lnTo>
                  <a:lnTo>
                    <a:pt x="2656" y="262"/>
                  </a:lnTo>
                  <a:cubicBezTo>
                    <a:pt x="2656" y="123"/>
                    <a:pt x="2530" y="0"/>
                    <a:pt x="23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3" name="Google Shape;933;p37"/>
          <p:cNvGrpSpPr/>
          <p:nvPr/>
        </p:nvGrpSpPr>
        <p:grpSpPr>
          <a:xfrm>
            <a:off x="1477375" y="1784868"/>
            <a:ext cx="365052" cy="352162"/>
            <a:chOff x="-32243500" y="2299850"/>
            <a:chExt cx="300900" cy="290275"/>
          </a:xfrm>
        </p:grpSpPr>
        <p:sp>
          <p:nvSpPr>
            <p:cNvPr id="934" name="Google Shape;934;p37"/>
            <p:cNvSpPr/>
            <p:nvPr/>
          </p:nvSpPr>
          <p:spPr>
            <a:xfrm>
              <a:off x="-32243500" y="2299850"/>
              <a:ext cx="300900" cy="290275"/>
            </a:xfrm>
            <a:custGeom>
              <a:rect b="b" l="l" r="r" t="t"/>
              <a:pathLst>
                <a:path extrusionOk="0" h="11611" w="12036">
                  <a:moveTo>
                    <a:pt x="7955" y="654"/>
                  </a:moveTo>
                  <a:cubicBezTo>
                    <a:pt x="8743" y="654"/>
                    <a:pt x="9531" y="946"/>
                    <a:pt x="10114" y="1529"/>
                  </a:cubicBezTo>
                  <a:cubicBezTo>
                    <a:pt x="11311" y="2726"/>
                    <a:pt x="11311" y="4679"/>
                    <a:pt x="10114" y="5876"/>
                  </a:cubicBezTo>
                  <a:cubicBezTo>
                    <a:pt x="9540" y="6450"/>
                    <a:pt x="8752" y="6766"/>
                    <a:pt x="7951" y="6766"/>
                  </a:cubicBezTo>
                  <a:cubicBezTo>
                    <a:pt x="7565" y="6766"/>
                    <a:pt x="7175" y="6692"/>
                    <a:pt x="6806" y="6538"/>
                  </a:cubicBezTo>
                  <a:cubicBezTo>
                    <a:pt x="6759" y="6526"/>
                    <a:pt x="6709" y="6519"/>
                    <a:pt x="6661" y="6519"/>
                  </a:cubicBezTo>
                  <a:cubicBezTo>
                    <a:pt x="6577" y="6519"/>
                    <a:pt x="6499" y="6541"/>
                    <a:pt x="6459" y="6601"/>
                  </a:cubicBezTo>
                  <a:lnTo>
                    <a:pt x="5545" y="7514"/>
                  </a:lnTo>
                  <a:lnTo>
                    <a:pt x="4726" y="7514"/>
                  </a:lnTo>
                  <a:cubicBezTo>
                    <a:pt x="4537" y="7514"/>
                    <a:pt x="4380" y="7672"/>
                    <a:pt x="4380" y="7861"/>
                  </a:cubicBezTo>
                  <a:lnTo>
                    <a:pt x="4380" y="8460"/>
                  </a:lnTo>
                  <a:lnTo>
                    <a:pt x="3907" y="8428"/>
                  </a:lnTo>
                  <a:cubicBezTo>
                    <a:pt x="3813" y="8428"/>
                    <a:pt x="3687" y="8428"/>
                    <a:pt x="3655" y="8491"/>
                  </a:cubicBezTo>
                  <a:cubicBezTo>
                    <a:pt x="3592" y="8554"/>
                    <a:pt x="3529" y="8649"/>
                    <a:pt x="3529" y="8743"/>
                  </a:cubicBezTo>
                  <a:lnTo>
                    <a:pt x="3466" y="9531"/>
                  </a:lnTo>
                  <a:lnTo>
                    <a:pt x="2678" y="9594"/>
                  </a:lnTo>
                  <a:cubicBezTo>
                    <a:pt x="2584" y="9594"/>
                    <a:pt x="2521" y="9657"/>
                    <a:pt x="2426" y="9720"/>
                  </a:cubicBezTo>
                  <a:cubicBezTo>
                    <a:pt x="2395" y="9814"/>
                    <a:pt x="2363" y="9877"/>
                    <a:pt x="2363" y="9972"/>
                  </a:cubicBezTo>
                  <a:lnTo>
                    <a:pt x="2426" y="10665"/>
                  </a:lnTo>
                  <a:lnTo>
                    <a:pt x="2174" y="10949"/>
                  </a:lnTo>
                  <a:lnTo>
                    <a:pt x="694" y="10949"/>
                  </a:lnTo>
                  <a:lnTo>
                    <a:pt x="694" y="9499"/>
                  </a:lnTo>
                  <a:lnTo>
                    <a:pt x="757" y="9499"/>
                  </a:lnTo>
                  <a:lnTo>
                    <a:pt x="5041" y="5215"/>
                  </a:lnTo>
                  <a:cubicBezTo>
                    <a:pt x="5104" y="5120"/>
                    <a:pt x="5167" y="4963"/>
                    <a:pt x="5104" y="4837"/>
                  </a:cubicBezTo>
                  <a:cubicBezTo>
                    <a:pt x="4695" y="3702"/>
                    <a:pt x="4947" y="2411"/>
                    <a:pt x="5797" y="1529"/>
                  </a:cubicBezTo>
                  <a:cubicBezTo>
                    <a:pt x="6380" y="946"/>
                    <a:pt x="7168" y="654"/>
                    <a:pt x="7955" y="654"/>
                  </a:cubicBezTo>
                  <a:close/>
                  <a:moveTo>
                    <a:pt x="7936" y="1"/>
                  </a:moveTo>
                  <a:cubicBezTo>
                    <a:pt x="6971" y="1"/>
                    <a:pt x="6002" y="363"/>
                    <a:pt x="5262" y="1088"/>
                  </a:cubicBezTo>
                  <a:cubicBezTo>
                    <a:pt x="4285" y="2096"/>
                    <a:pt x="3939" y="3576"/>
                    <a:pt x="4380" y="4931"/>
                  </a:cubicBezTo>
                  <a:lnTo>
                    <a:pt x="126" y="9184"/>
                  </a:lnTo>
                  <a:cubicBezTo>
                    <a:pt x="32" y="9247"/>
                    <a:pt x="0" y="9342"/>
                    <a:pt x="0" y="9405"/>
                  </a:cubicBezTo>
                  <a:lnTo>
                    <a:pt x="0" y="11358"/>
                  </a:lnTo>
                  <a:cubicBezTo>
                    <a:pt x="32" y="11453"/>
                    <a:pt x="189" y="11610"/>
                    <a:pt x="379" y="11610"/>
                  </a:cubicBezTo>
                  <a:lnTo>
                    <a:pt x="2332" y="11610"/>
                  </a:lnTo>
                  <a:cubicBezTo>
                    <a:pt x="2395" y="11610"/>
                    <a:pt x="2521" y="11579"/>
                    <a:pt x="2552" y="11516"/>
                  </a:cubicBezTo>
                  <a:lnTo>
                    <a:pt x="3025" y="11043"/>
                  </a:lnTo>
                  <a:cubicBezTo>
                    <a:pt x="3119" y="10949"/>
                    <a:pt x="3151" y="10823"/>
                    <a:pt x="3119" y="10759"/>
                  </a:cubicBezTo>
                  <a:lnTo>
                    <a:pt x="3025" y="10255"/>
                  </a:lnTo>
                  <a:lnTo>
                    <a:pt x="3750" y="10161"/>
                  </a:lnTo>
                  <a:cubicBezTo>
                    <a:pt x="3907" y="10161"/>
                    <a:pt x="4002" y="10003"/>
                    <a:pt x="4065" y="9846"/>
                  </a:cubicBezTo>
                  <a:lnTo>
                    <a:pt x="4128" y="9153"/>
                  </a:lnTo>
                  <a:lnTo>
                    <a:pt x="4663" y="9216"/>
                  </a:lnTo>
                  <a:cubicBezTo>
                    <a:pt x="4726" y="9216"/>
                    <a:pt x="4852" y="9216"/>
                    <a:pt x="4915" y="9153"/>
                  </a:cubicBezTo>
                  <a:cubicBezTo>
                    <a:pt x="5010" y="9058"/>
                    <a:pt x="5041" y="8995"/>
                    <a:pt x="5041" y="8901"/>
                  </a:cubicBezTo>
                  <a:lnTo>
                    <a:pt x="5041" y="8271"/>
                  </a:lnTo>
                  <a:lnTo>
                    <a:pt x="5671" y="8271"/>
                  </a:lnTo>
                  <a:cubicBezTo>
                    <a:pt x="5734" y="8271"/>
                    <a:pt x="5829" y="8239"/>
                    <a:pt x="5892" y="8145"/>
                  </a:cubicBezTo>
                  <a:lnTo>
                    <a:pt x="6774" y="7325"/>
                  </a:lnTo>
                  <a:cubicBezTo>
                    <a:pt x="7153" y="7452"/>
                    <a:pt x="7548" y="7514"/>
                    <a:pt x="7941" y="7514"/>
                  </a:cubicBezTo>
                  <a:cubicBezTo>
                    <a:pt x="8920" y="7514"/>
                    <a:pt x="9889" y="7131"/>
                    <a:pt x="10586" y="6412"/>
                  </a:cubicBezTo>
                  <a:cubicBezTo>
                    <a:pt x="12035" y="4963"/>
                    <a:pt x="12035" y="2568"/>
                    <a:pt x="10586" y="1088"/>
                  </a:cubicBezTo>
                  <a:cubicBezTo>
                    <a:pt x="9862" y="363"/>
                    <a:pt x="8901" y="1"/>
                    <a:pt x="79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7"/>
            <p:cNvSpPr/>
            <p:nvPr/>
          </p:nvSpPr>
          <p:spPr>
            <a:xfrm>
              <a:off x="-32048175" y="2342775"/>
              <a:ext cx="55950" cy="51025"/>
            </a:xfrm>
            <a:custGeom>
              <a:rect b="b" l="l" r="r" t="t"/>
              <a:pathLst>
                <a:path extrusionOk="0" h="2041" w="2238">
                  <a:moveTo>
                    <a:pt x="1119" y="662"/>
                  </a:moveTo>
                  <a:cubicBezTo>
                    <a:pt x="1206" y="662"/>
                    <a:pt x="1292" y="694"/>
                    <a:pt x="1355" y="757"/>
                  </a:cubicBezTo>
                  <a:cubicBezTo>
                    <a:pt x="1481" y="883"/>
                    <a:pt x="1481" y="1135"/>
                    <a:pt x="1355" y="1229"/>
                  </a:cubicBezTo>
                  <a:cubicBezTo>
                    <a:pt x="1292" y="1292"/>
                    <a:pt x="1206" y="1324"/>
                    <a:pt x="1119" y="1324"/>
                  </a:cubicBezTo>
                  <a:cubicBezTo>
                    <a:pt x="1032" y="1324"/>
                    <a:pt x="946" y="1292"/>
                    <a:pt x="883" y="1229"/>
                  </a:cubicBezTo>
                  <a:cubicBezTo>
                    <a:pt x="725" y="1135"/>
                    <a:pt x="725" y="914"/>
                    <a:pt x="883" y="757"/>
                  </a:cubicBezTo>
                  <a:cubicBezTo>
                    <a:pt x="946" y="694"/>
                    <a:pt x="1032" y="662"/>
                    <a:pt x="1119" y="662"/>
                  </a:cubicBezTo>
                  <a:close/>
                  <a:moveTo>
                    <a:pt x="1115" y="1"/>
                  </a:moveTo>
                  <a:cubicBezTo>
                    <a:pt x="851" y="1"/>
                    <a:pt x="584" y="95"/>
                    <a:pt x="379" y="284"/>
                  </a:cubicBezTo>
                  <a:cubicBezTo>
                    <a:pt x="1" y="694"/>
                    <a:pt x="1" y="1355"/>
                    <a:pt x="379" y="1733"/>
                  </a:cubicBezTo>
                  <a:cubicBezTo>
                    <a:pt x="599" y="1938"/>
                    <a:pt x="867" y="2041"/>
                    <a:pt x="1127" y="2041"/>
                  </a:cubicBezTo>
                  <a:cubicBezTo>
                    <a:pt x="1387" y="2041"/>
                    <a:pt x="1639" y="1938"/>
                    <a:pt x="1828" y="1733"/>
                  </a:cubicBezTo>
                  <a:cubicBezTo>
                    <a:pt x="2238" y="1355"/>
                    <a:pt x="2238" y="694"/>
                    <a:pt x="1828" y="284"/>
                  </a:cubicBezTo>
                  <a:cubicBezTo>
                    <a:pt x="1639" y="95"/>
                    <a:pt x="1379" y="1"/>
                    <a:pt x="11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6" name="Google Shape;936;p37"/>
          <p:cNvSpPr/>
          <p:nvPr/>
        </p:nvSpPr>
        <p:spPr>
          <a:xfrm>
            <a:off x="1470702" y="2904164"/>
            <a:ext cx="378387" cy="375296"/>
          </a:xfrm>
          <a:custGeom>
            <a:rect b="b" l="l" r="r" t="t"/>
            <a:pathLst>
              <a:path extrusionOk="0" h="12750" w="12855">
                <a:moveTo>
                  <a:pt x="6304" y="770"/>
                </a:moveTo>
                <a:cubicBezTo>
                  <a:pt x="6519" y="770"/>
                  <a:pt x="6711" y="952"/>
                  <a:pt x="6711" y="1186"/>
                </a:cubicBezTo>
                <a:lnTo>
                  <a:pt x="6711" y="1659"/>
                </a:lnTo>
                <a:cubicBezTo>
                  <a:pt x="6569" y="1643"/>
                  <a:pt x="6435" y="1635"/>
                  <a:pt x="6302" y="1635"/>
                </a:cubicBezTo>
                <a:cubicBezTo>
                  <a:pt x="6168" y="1635"/>
                  <a:pt x="6034" y="1643"/>
                  <a:pt x="5892" y="1659"/>
                </a:cubicBezTo>
                <a:lnTo>
                  <a:pt x="5892" y="1186"/>
                </a:lnTo>
                <a:cubicBezTo>
                  <a:pt x="5892" y="1029"/>
                  <a:pt x="5955" y="934"/>
                  <a:pt x="6081" y="840"/>
                </a:cubicBezTo>
                <a:cubicBezTo>
                  <a:pt x="6154" y="791"/>
                  <a:pt x="6230" y="770"/>
                  <a:pt x="6304" y="770"/>
                </a:cubicBezTo>
                <a:close/>
                <a:moveTo>
                  <a:pt x="6249" y="2423"/>
                </a:moveTo>
                <a:cubicBezTo>
                  <a:pt x="7067" y="2423"/>
                  <a:pt x="7748" y="3312"/>
                  <a:pt x="7373" y="4148"/>
                </a:cubicBezTo>
                <a:cubicBezTo>
                  <a:pt x="7184" y="4619"/>
                  <a:pt x="6731" y="4914"/>
                  <a:pt x="6251" y="4914"/>
                </a:cubicBezTo>
                <a:cubicBezTo>
                  <a:pt x="6089" y="4914"/>
                  <a:pt x="5925" y="4881"/>
                  <a:pt x="5766" y="4809"/>
                </a:cubicBezTo>
                <a:cubicBezTo>
                  <a:pt x="5136" y="4557"/>
                  <a:pt x="4852" y="3707"/>
                  <a:pt x="5230" y="3045"/>
                </a:cubicBezTo>
                <a:cubicBezTo>
                  <a:pt x="5325" y="2856"/>
                  <a:pt x="5482" y="2699"/>
                  <a:pt x="5640" y="2604"/>
                </a:cubicBezTo>
                <a:cubicBezTo>
                  <a:pt x="5766" y="2541"/>
                  <a:pt x="5892" y="2510"/>
                  <a:pt x="6018" y="2447"/>
                </a:cubicBezTo>
                <a:cubicBezTo>
                  <a:pt x="6096" y="2431"/>
                  <a:pt x="6173" y="2423"/>
                  <a:pt x="6249" y="2423"/>
                </a:cubicBezTo>
                <a:close/>
                <a:moveTo>
                  <a:pt x="4852" y="5156"/>
                </a:moveTo>
                <a:cubicBezTo>
                  <a:pt x="5041" y="5377"/>
                  <a:pt x="5293" y="5534"/>
                  <a:pt x="5577" y="5597"/>
                </a:cubicBezTo>
                <a:lnTo>
                  <a:pt x="3939" y="8243"/>
                </a:lnTo>
                <a:lnTo>
                  <a:pt x="2962" y="8243"/>
                </a:lnTo>
                <a:lnTo>
                  <a:pt x="4852" y="5156"/>
                </a:lnTo>
                <a:close/>
                <a:moveTo>
                  <a:pt x="7719" y="5187"/>
                </a:moveTo>
                <a:lnTo>
                  <a:pt x="9610" y="8243"/>
                </a:lnTo>
                <a:lnTo>
                  <a:pt x="8633" y="8243"/>
                </a:lnTo>
                <a:lnTo>
                  <a:pt x="7026" y="5597"/>
                </a:lnTo>
                <a:cubicBezTo>
                  <a:pt x="7310" y="5503"/>
                  <a:pt x="7530" y="5377"/>
                  <a:pt x="7719" y="5187"/>
                </a:cubicBezTo>
                <a:close/>
                <a:moveTo>
                  <a:pt x="6333" y="6007"/>
                </a:moveTo>
                <a:lnTo>
                  <a:pt x="7688" y="8275"/>
                </a:lnTo>
                <a:lnTo>
                  <a:pt x="7467" y="8275"/>
                </a:lnTo>
                <a:lnTo>
                  <a:pt x="7467" y="8243"/>
                </a:lnTo>
                <a:cubicBezTo>
                  <a:pt x="7373" y="7960"/>
                  <a:pt x="7215" y="7771"/>
                  <a:pt x="6995" y="7613"/>
                </a:cubicBezTo>
                <a:cubicBezTo>
                  <a:pt x="6783" y="7462"/>
                  <a:pt x="6545" y="7391"/>
                  <a:pt x="6310" y="7391"/>
                </a:cubicBezTo>
                <a:cubicBezTo>
                  <a:pt x="5812" y="7391"/>
                  <a:pt x="5329" y="7708"/>
                  <a:pt x="5136" y="8243"/>
                </a:cubicBezTo>
                <a:lnTo>
                  <a:pt x="4947" y="8243"/>
                </a:lnTo>
                <a:lnTo>
                  <a:pt x="6333" y="6007"/>
                </a:lnTo>
                <a:close/>
                <a:moveTo>
                  <a:pt x="6274" y="8212"/>
                </a:moveTo>
                <a:cubicBezTo>
                  <a:pt x="6325" y="8212"/>
                  <a:pt x="6377" y="8222"/>
                  <a:pt x="6428" y="8243"/>
                </a:cubicBezTo>
                <a:cubicBezTo>
                  <a:pt x="6585" y="8306"/>
                  <a:pt x="6680" y="8495"/>
                  <a:pt x="6680" y="8653"/>
                </a:cubicBezTo>
                <a:cubicBezTo>
                  <a:pt x="6704" y="8901"/>
                  <a:pt x="6515" y="9071"/>
                  <a:pt x="6295" y="9071"/>
                </a:cubicBezTo>
                <a:cubicBezTo>
                  <a:pt x="6235" y="9071"/>
                  <a:pt x="6173" y="9058"/>
                  <a:pt x="6113" y="9031"/>
                </a:cubicBezTo>
                <a:cubicBezTo>
                  <a:pt x="5924" y="8968"/>
                  <a:pt x="5798" y="8716"/>
                  <a:pt x="5892" y="8495"/>
                </a:cubicBezTo>
                <a:cubicBezTo>
                  <a:pt x="5941" y="8326"/>
                  <a:pt x="6101" y="8212"/>
                  <a:pt x="6274" y="8212"/>
                </a:cubicBezTo>
                <a:close/>
                <a:moveTo>
                  <a:pt x="3435" y="9063"/>
                </a:moveTo>
                <a:lnTo>
                  <a:pt x="1891" y="11583"/>
                </a:lnTo>
                <a:cubicBezTo>
                  <a:pt x="1576" y="11205"/>
                  <a:pt x="1513" y="10606"/>
                  <a:pt x="1796" y="10165"/>
                </a:cubicBezTo>
                <a:lnTo>
                  <a:pt x="2458" y="9063"/>
                </a:lnTo>
                <a:close/>
                <a:moveTo>
                  <a:pt x="10145" y="9063"/>
                </a:moveTo>
                <a:lnTo>
                  <a:pt x="10807" y="10165"/>
                </a:lnTo>
                <a:cubicBezTo>
                  <a:pt x="11027" y="10606"/>
                  <a:pt x="10996" y="11205"/>
                  <a:pt x="10681" y="11583"/>
                </a:cubicBezTo>
                <a:lnTo>
                  <a:pt x="9169" y="9063"/>
                </a:lnTo>
                <a:close/>
                <a:moveTo>
                  <a:pt x="6256" y="1"/>
                </a:moveTo>
                <a:cubicBezTo>
                  <a:pt x="5728" y="1"/>
                  <a:pt x="5259" y="331"/>
                  <a:pt x="5104" y="871"/>
                </a:cubicBezTo>
                <a:cubicBezTo>
                  <a:pt x="5041" y="997"/>
                  <a:pt x="5041" y="1123"/>
                  <a:pt x="5041" y="1218"/>
                </a:cubicBezTo>
                <a:lnTo>
                  <a:pt x="5041" y="2069"/>
                </a:lnTo>
                <a:cubicBezTo>
                  <a:pt x="4317" y="2604"/>
                  <a:pt x="4033" y="3581"/>
                  <a:pt x="4348" y="4431"/>
                </a:cubicBezTo>
                <a:cubicBezTo>
                  <a:pt x="4002" y="4998"/>
                  <a:pt x="2836" y="6920"/>
                  <a:pt x="1985" y="8275"/>
                </a:cubicBezTo>
                <a:lnTo>
                  <a:pt x="473" y="8275"/>
                </a:lnTo>
                <a:cubicBezTo>
                  <a:pt x="284" y="8275"/>
                  <a:pt x="95" y="8432"/>
                  <a:pt x="64" y="8653"/>
                </a:cubicBezTo>
                <a:cubicBezTo>
                  <a:pt x="1" y="8874"/>
                  <a:pt x="221" y="9094"/>
                  <a:pt x="442" y="9094"/>
                </a:cubicBezTo>
                <a:lnTo>
                  <a:pt x="1418" y="9094"/>
                </a:lnTo>
                <a:lnTo>
                  <a:pt x="1009" y="9787"/>
                </a:lnTo>
                <a:cubicBezTo>
                  <a:pt x="599" y="10417"/>
                  <a:pt x="599" y="11236"/>
                  <a:pt x="946" y="11866"/>
                </a:cubicBezTo>
                <a:cubicBezTo>
                  <a:pt x="1103" y="12182"/>
                  <a:pt x="1387" y="12465"/>
                  <a:pt x="1702" y="12654"/>
                </a:cubicBezTo>
                <a:cubicBezTo>
                  <a:pt x="1761" y="12694"/>
                  <a:pt x="1827" y="12711"/>
                  <a:pt x="1893" y="12711"/>
                </a:cubicBezTo>
                <a:cubicBezTo>
                  <a:pt x="2037" y="12711"/>
                  <a:pt x="2182" y="12626"/>
                  <a:pt x="2269" y="12497"/>
                </a:cubicBezTo>
                <a:lnTo>
                  <a:pt x="4348" y="9094"/>
                </a:lnTo>
                <a:lnTo>
                  <a:pt x="5041" y="9094"/>
                </a:lnTo>
                <a:cubicBezTo>
                  <a:pt x="5167" y="9504"/>
                  <a:pt x="5482" y="9787"/>
                  <a:pt x="5829" y="9882"/>
                </a:cubicBezTo>
                <a:cubicBezTo>
                  <a:pt x="5961" y="9928"/>
                  <a:pt x="6096" y="9950"/>
                  <a:pt x="6227" y="9950"/>
                </a:cubicBezTo>
                <a:cubicBezTo>
                  <a:pt x="6628" y="9950"/>
                  <a:pt x="7002" y="9749"/>
                  <a:pt x="7215" y="9441"/>
                </a:cubicBezTo>
                <a:cubicBezTo>
                  <a:pt x="7310" y="9346"/>
                  <a:pt x="7373" y="9189"/>
                  <a:pt x="7373" y="9189"/>
                </a:cubicBezTo>
                <a:lnTo>
                  <a:pt x="8097" y="9189"/>
                </a:lnTo>
                <a:lnTo>
                  <a:pt x="10145" y="12528"/>
                </a:lnTo>
                <a:cubicBezTo>
                  <a:pt x="10207" y="12673"/>
                  <a:pt x="10337" y="12750"/>
                  <a:pt x="10473" y="12750"/>
                </a:cubicBezTo>
                <a:cubicBezTo>
                  <a:pt x="10544" y="12750"/>
                  <a:pt x="10616" y="12729"/>
                  <a:pt x="10681" y="12686"/>
                </a:cubicBezTo>
                <a:cubicBezTo>
                  <a:pt x="11657" y="12119"/>
                  <a:pt x="11972" y="10795"/>
                  <a:pt x="11405" y="9850"/>
                </a:cubicBezTo>
                <a:lnTo>
                  <a:pt x="10996" y="9189"/>
                </a:lnTo>
                <a:lnTo>
                  <a:pt x="12288" y="9189"/>
                </a:lnTo>
                <a:cubicBezTo>
                  <a:pt x="12508" y="9189"/>
                  <a:pt x="12697" y="9031"/>
                  <a:pt x="12729" y="8842"/>
                </a:cubicBezTo>
                <a:cubicBezTo>
                  <a:pt x="12855" y="8432"/>
                  <a:pt x="12666" y="8243"/>
                  <a:pt x="12382" y="8243"/>
                </a:cubicBezTo>
                <a:lnTo>
                  <a:pt x="10555" y="8243"/>
                </a:lnTo>
                <a:lnTo>
                  <a:pt x="8192" y="4368"/>
                </a:lnTo>
                <a:cubicBezTo>
                  <a:pt x="8507" y="3549"/>
                  <a:pt x="8255" y="2573"/>
                  <a:pt x="7499" y="2005"/>
                </a:cubicBezTo>
                <a:lnTo>
                  <a:pt x="7499" y="1218"/>
                </a:lnTo>
                <a:cubicBezTo>
                  <a:pt x="7499" y="682"/>
                  <a:pt x="7152" y="210"/>
                  <a:pt x="6617" y="52"/>
                </a:cubicBezTo>
                <a:cubicBezTo>
                  <a:pt x="6495" y="18"/>
                  <a:pt x="6374" y="1"/>
                  <a:pt x="62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Backup Dataset: Stack Overflow Developer Survey 2024</a:t>
            </a:r>
            <a:endParaRPr sz="1900"/>
          </a:p>
        </p:txBody>
      </p:sp>
      <p:sp>
        <p:nvSpPr>
          <p:cNvPr id="942" name="Google Shape;942;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3" name="Google Shape;943;p38"/>
          <p:cNvSpPr txBox="1"/>
          <p:nvPr>
            <p:ph idx="1" type="subTitle"/>
          </p:nvPr>
        </p:nvSpPr>
        <p:spPr>
          <a:xfrm>
            <a:off x="937600" y="1274075"/>
            <a:ext cx="2052600" cy="1719300"/>
          </a:xfrm>
          <a:prstGeom prst="rect">
            <a:avLst/>
          </a:prstGeom>
        </p:spPr>
        <p:txBody>
          <a:bodyPr anchorCtr="0" anchor="ctr" bIns="91425" lIns="91425" spcFirstLastPara="1" rIns="91425" wrap="square" tIns="91425">
            <a:spAutoFit/>
          </a:bodyPr>
          <a:lstStyle/>
          <a:p>
            <a:pPr indent="0" lvl="0" marL="0" rtl="0" algn="l">
              <a:lnSpc>
                <a:spcPct val="115000"/>
              </a:lnSpc>
              <a:spcBef>
                <a:spcPts val="0"/>
              </a:spcBef>
              <a:spcAft>
                <a:spcPts val="0"/>
              </a:spcAft>
              <a:buNone/>
            </a:pPr>
            <a:r>
              <a:rPr b="1" lang="en">
                <a:solidFill>
                  <a:srgbClr val="000000"/>
                </a:solidFill>
                <a:latin typeface="Playfair Display"/>
                <a:ea typeface="Playfair Display"/>
                <a:cs typeface="Playfair Display"/>
                <a:sym typeface="Playfair Display"/>
              </a:rPr>
              <a:t>Source:</a:t>
            </a:r>
            <a:endParaRPr b="1">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Playfair Display"/>
              <a:buChar char="●"/>
            </a:pPr>
            <a:r>
              <a:rPr lang="en" sz="1100">
                <a:solidFill>
                  <a:srgbClr val="000000"/>
                </a:solidFill>
                <a:latin typeface="Playfair Display"/>
                <a:ea typeface="Playfair Display"/>
                <a:cs typeface="Playfair Display"/>
                <a:sym typeface="Playfair Display"/>
              </a:rPr>
              <a:t>Stack Overflow Insights</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Playfair Display"/>
              <a:buChar char="●"/>
            </a:pPr>
            <a:r>
              <a:rPr lang="en" sz="1100" u="sng">
                <a:solidFill>
                  <a:schemeClr val="hlink"/>
                </a:solidFill>
                <a:latin typeface="Playfair Display"/>
                <a:ea typeface="Playfair Display"/>
                <a:cs typeface="Playfair Display"/>
                <a:sym typeface="Playfair Display"/>
                <a:hlinkClick r:id="rId3"/>
              </a:rPr>
              <a:t>https://survey.stackoverflow.co/datasets/stack-overflow-developer-survey-2024.zip</a:t>
            </a:r>
            <a:endParaRPr sz="1100" u="sng">
              <a:solidFill>
                <a:schemeClr val="hlink"/>
              </a:solidFill>
              <a:latin typeface="Playfair Display"/>
              <a:ea typeface="Playfair Display"/>
              <a:cs typeface="Playfair Display"/>
              <a:sym typeface="Playfair Display"/>
            </a:endParaRPr>
          </a:p>
          <a:p>
            <a:pPr indent="0" lvl="0" marL="0" rtl="0" algn="ctr">
              <a:spcBef>
                <a:spcPts val="0"/>
              </a:spcBef>
              <a:spcAft>
                <a:spcPts val="0"/>
              </a:spcAft>
              <a:buNone/>
            </a:pPr>
            <a:r>
              <a:t/>
            </a:r>
            <a:endParaRPr sz="1000">
              <a:latin typeface="Playfair Display"/>
              <a:ea typeface="Playfair Display"/>
              <a:cs typeface="Playfair Display"/>
              <a:sym typeface="Playfair Display"/>
            </a:endParaRPr>
          </a:p>
        </p:txBody>
      </p:sp>
      <p:sp>
        <p:nvSpPr>
          <p:cNvPr id="944" name="Google Shape;944;p38"/>
          <p:cNvSpPr txBox="1"/>
          <p:nvPr>
            <p:ph idx="2" type="subTitle"/>
          </p:nvPr>
        </p:nvSpPr>
        <p:spPr>
          <a:xfrm>
            <a:off x="3341050" y="1274075"/>
            <a:ext cx="2052600" cy="21063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000000"/>
                </a:solidFill>
                <a:latin typeface="Playfair Display"/>
                <a:ea typeface="Playfair Display"/>
                <a:cs typeface="Playfair Display"/>
                <a:sym typeface="Playfair Display"/>
              </a:rPr>
              <a:t>Dataset Summary:</a:t>
            </a:r>
            <a:endParaRPr b="1"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Playfair Display"/>
              <a:buChar char="●"/>
            </a:pPr>
            <a:r>
              <a:rPr lang="en" sz="1100">
                <a:solidFill>
                  <a:srgbClr val="000000"/>
                </a:solidFill>
                <a:latin typeface="Playfair Display"/>
                <a:ea typeface="Playfair Display"/>
                <a:cs typeface="Playfair Display"/>
                <a:sym typeface="Playfair Display"/>
              </a:rPr>
              <a:t>Format: CSV (inside ZIP archive)</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Playfair Display"/>
              <a:buChar char="●"/>
            </a:pPr>
            <a:r>
              <a:rPr lang="en" sz="1100">
                <a:solidFill>
                  <a:srgbClr val="000000"/>
                </a:solidFill>
                <a:latin typeface="Playfair Display"/>
                <a:ea typeface="Playfair Display"/>
                <a:cs typeface="Playfair Display"/>
                <a:sym typeface="Playfair Display"/>
              </a:rPr>
              <a:t>File Size: ~85MB</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Playfair Display"/>
              <a:buChar char="●"/>
            </a:pPr>
            <a:r>
              <a:rPr lang="en" sz="1100">
                <a:solidFill>
                  <a:srgbClr val="000000"/>
                </a:solidFill>
                <a:latin typeface="Playfair Display"/>
                <a:ea typeface="Playfair Display"/>
                <a:cs typeface="Playfair Display"/>
                <a:sym typeface="Playfair Display"/>
              </a:rPr>
              <a:t>Responses: ~89,000 developers</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Playfair Display"/>
              <a:buChar char="●"/>
            </a:pPr>
            <a:r>
              <a:rPr lang="en" sz="1100">
                <a:solidFill>
                  <a:srgbClr val="000000"/>
                </a:solidFill>
                <a:latin typeface="Playfair Display"/>
                <a:ea typeface="Playfair Display"/>
                <a:cs typeface="Playfair Display"/>
                <a:sym typeface="Playfair Display"/>
              </a:rPr>
              <a:t>Global survey results on job role, education, experience, and salary</a:t>
            </a:r>
            <a:endParaRPr sz="1100">
              <a:solidFill>
                <a:srgbClr val="000000"/>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t/>
            </a:r>
            <a:endParaRPr sz="1100">
              <a:latin typeface="Playfair Display"/>
              <a:ea typeface="Playfair Display"/>
              <a:cs typeface="Playfair Display"/>
              <a:sym typeface="Playfair Display"/>
            </a:endParaRPr>
          </a:p>
        </p:txBody>
      </p:sp>
      <p:sp>
        <p:nvSpPr>
          <p:cNvPr id="945" name="Google Shape;945;p38"/>
          <p:cNvSpPr txBox="1"/>
          <p:nvPr>
            <p:ph idx="3" type="subTitle"/>
          </p:nvPr>
        </p:nvSpPr>
        <p:spPr>
          <a:xfrm>
            <a:off x="5744500" y="1274075"/>
            <a:ext cx="2481900" cy="2301000"/>
          </a:xfrm>
          <a:prstGeom prst="rect">
            <a:avLst/>
          </a:prstGeom>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solidFill>
                  <a:srgbClr val="000000"/>
                </a:solidFill>
                <a:latin typeface="Playfair Display"/>
                <a:ea typeface="Playfair Display"/>
                <a:cs typeface="Playfair Display"/>
                <a:sym typeface="Playfair Display"/>
              </a:rPr>
              <a:t>Key Features (Used for Modeling):</a:t>
            </a:r>
            <a:endParaRPr b="1"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ConvertedCompYearly</a:t>
            </a:r>
            <a:r>
              <a:rPr lang="en" sz="1100">
                <a:solidFill>
                  <a:srgbClr val="000000"/>
                </a:solidFill>
                <a:latin typeface="Playfair Display"/>
                <a:ea typeface="Playfair Display"/>
                <a:cs typeface="Playfair Display"/>
                <a:sym typeface="Playfair Display"/>
              </a:rPr>
              <a:t> – Annual compensation (target)</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EdLevel</a:t>
            </a:r>
            <a:r>
              <a:rPr lang="en" sz="1100">
                <a:solidFill>
                  <a:srgbClr val="000000"/>
                </a:solidFill>
                <a:latin typeface="Playfair Display"/>
                <a:ea typeface="Playfair Display"/>
                <a:cs typeface="Playfair Display"/>
                <a:sym typeface="Playfair Display"/>
              </a:rPr>
              <a:t> – Highest education level</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DevType</a:t>
            </a:r>
            <a:r>
              <a:rPr lang="en" sz="1100">
                <a:solidFill>
                  <a:srgbClr val="000000"/>
                </a:solidFill>
                <a:latin typeface="Playfair Display"/>
                <a:ea typeface="Playfair Display"/>
                <a:cs typeface="Playfair Display"/>
                <a:sym typeface="Playfair Display"/>
              </a:rPr>
              <a:t> – Developer role</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YearsCodePro</a:t>
            </a:r>
            <a:r>
              <a:rPr lang="en" sz="1100">
                <a:solidFill>
                  <a:srgbClr val="000000"/>
                </a:solidFill>
                <a:latin typeface="Playfair Display"/>
                <a:ea typeface="Playfair Display"/>
                <a:cs typeface="Playfair Display"/>
                <a:sym typeface="Playfair Display"/>
              </a:rPr>
              <a:t> – Years of professional experience</a:t>
            </a:r>
            <a:endParaRPr sz="1100">
              <a:solidFill>
                <a:srgbClr val="000000"/>
              </a:solidFill>
              <a:latin typeface="Playfair Display"/>
              <a:ea typeface="Playfair Display"/>
              <a:cs typeface="Playfair Display"/>
              <a:sym typeface="Playfair Display"/>
            </a:endParaRPr>
          </a:p>
          <a:p>
            <a:pPr indent="-298450" lvl="0" marL="457200" rtl="0" algn="l">
              <a:lnSpc>
                <a:spcPct val="115000"/>
              </a:lnSpc>
              <a:spcBef>
                <a:spcPts val="0"/>
              </a:spcBef>
              <a:spcAft>
                <a:spcPts val="0"/>
              </a:spcAft>
              <a:buClr>
                <a:srgbClr val="000000"/>
              </a:buClr>
              <a:buSzPts val="1100"/>
              <a:buFont typeface="Arial"/>
              <a:buChar char="●"/>
            </a:pPr>
            <a:r>
              <a:rPr lang="en" sz="1100">
                <a:solidFill>
                  <a:srgbClr val="188038"/>
                </a:solidFill>
                <a:latin typeface="Playfair Display"/>
                <a:ea typeface="Playfair Display"/>
                <a:cs typeface="Playfair Display"/>
                <a:sym typeface="Playfair Display"/>
              </a:rPr>
              <a:t>Country</a:t>
            </a:r>
            <a:r>
              <a:rPr lang="en" sz="1100">
                <a:solidFill>
                  <a:srgbClr val="000000"/>
                </a:solidFill>
                <a:latin typeface="Playfair Display"/>
                <a:ea typeface="Playfair Display"/>
                <a:cs typeface="Playfair Display"/>
                <a:sym typeface="Playfair Display"/>
              </a:rPr>
              <a:t> – Country of employment</a:t>
            </a:r>
            <a:endParaRPr sz="1100">
              <a:latin typeface="Playfair Display"/>
              <a:ea typeface="Playfair Display"/>
              <a:cs typeface="Playfair Display"/>
              <a:sym typeface="Playfair Display"/>
            </a:endParaRPr>
          </a:p>
        </p:txBody>
      </p:sp>
      <p:sp>
        <p:nvSpPr>
          <p:cNvPr id="946" name="Google Shape;946;p38"/>
          <p:cNvSpPr txBox="1"/>
          <p:nvPr/>
        </p:nvSpPr>
        <p:spPr>
          <a:xfrm>
            <a:off x="1431375" y="3350350"/>
            <a:ext cx="3962400" cy="113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100">
                <a:latin typeface="Playfair Display"/>
                <a:ea typeface="Playfair Display"/>
                <a:cs typeface="Playfair Display"/>
                <a:sym typeface="Playfair Display"/>
              </a:rPr>
              <a:t>Planned Use (if needed):</a:t>
            </a:r>
            <a:endParaRPr b="1"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Cross-checking salary trends by role/education</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Predictive modeling with individual-level responses</a:t>
            </a:r>
            <a:endParaRPr sz="1100">
              <a:latin typeface="Playfair Display"/>
              <a:ea typeface="Playfair Display"/>
              <a:cs typeface="Playfair Display"/>
              <a:sym typeface="Playfair Display"/>
            </a:endParaRPr>
          </a:p>
          <a:p>
            <a:pPr indent="-298450" lvl="0" marL="457200" rtl="0" algn="l">
              <a:lnSpc>
                <a:spcPct val="115000"/>
              </a:lnSpc>
              <a:spcBef>
                <a:spcPts val="0"/>
              </a:spcBef>
              <a:spcAft>
                <a:spcPts val="0"/>
              </a:spcAft>
              <a:buSzPts val="1100"/>
              <a:buFont typeface="Playfair Display"/>
              <a:buChar char="●"/>
            </a:pPr>
            <a:r>
              <a:rPr lang="en" sz="1100">
                <a:latin typeface="Playfair Display"/>
                <a:ea typeface="Playfair Display"/>
                <a:cs typeface="Playfair Display"/>
                <a:sym typeface="Playfair Display"/>
              </a:rPr>
              <a:t>Supplement BLS insights with international survey data</a:t>
            </a:r>
            <a:endParaRPr sz="1200">
              <a:solidFill>
                <a:schemeClr val="dk1"/>
              </a:solidFill>
              <a:latin typeface="Playfair Display"/>
              <a:ea typeface="Playfair Display"/>
              <a:cs typeface="Playfair Display"/>
              <a:sym typeface="Playfair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Are We Analyzing and Why?</a:t>
            </a:r>
            <a:endParaRPr/>
          </a:p>
        </p:txBody>
      </p:sp>
      <p:sp>
        <p:nvSpPr>
          <p:cNvPr id="952" name="Google Shape;952;p39"/>
          <p:cNvSpPr txBox="1"/>
          <p:nvPr>
            <p:ph idx="1" type="subTitle"/>
          </p:nvPr>
        </p:nvSpPr>
        <p:spPr>
          <a:xfrm>
            <a:off x="713225" y="1071950"/>
            <a:ext cx="7230000" cy="3096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rgbClr val="000000"/>
                </a:solidFill>
                <a:latin typeface="Playfair Display"/>
                <a:ea typeface="Playfair Display"/>
                <a:cs typeface="Playfair Display"/>
                <a:sym typeface="Playfair Display"/>
              </a:rPr>
              <a:t>ML Task:</a:t>
            </a:r>
            <a:endParaRPr b="1">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Arial"/>
              <a:buChar char="●"/>
            </a:pPr>
            <a:r>
              <a:rPr b="1" lang="en">
                <a:solidFill>
                  <a:srgbClr val="000000"/>
                </a:solidFill>
                <a:latin typeface="Playfair Display"/>
                <a:ea typeface="Playfair Display"/>
                <a:cs typeface="Playfair Display"/>
                <a:sym typeface="Playfair Display"/>
              </a:rPr>
              <a:t>Regression</a:t>
            </a:r>
            <a:r>
              <a:rPr lang="en">
                <a:solidFill>
                  <a:srgbClr val="000000"/>
                </a:solidFill>
                <a:latin typeface="Playfair Display"/>
                <a:ea typeface="Playfair Display"/>
                <a:cs typeface="Playfair Display"/>
                <a:sym typeface="Playfair Display"/>
              </a:rPr>
              <a:t> – Predicting continuous annual salaries (e.g., median wage)</a:t>
            </a:r>
            <a:endParaRPr>
              <a:solidFill>
                <a:srgbClr val="000000"/>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a:solidFill>
                  <a:srgbClr val="000000"/>
                </a:solidFill>
                <a:latin typeface="Playfair Display"/>
                <a:ea typeface="Playfair Display"/>
                <a:cs typeface="Playfair Display"/>
                <a:sym typeface="Playfair Display"/>
              </a:rPr>
              <a:t>Why this project?</a:t>
            </a:r>
            <a:endParaRPr b="1">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Uses government-verified salary data (BLS) to promote transparency and equity</a:t>
            </a:r>
            <a:endParaRPr>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Relevant for real-world applications in labor analytics and workforce development</a:t>
            </a:r>
            <a:endParaRPr>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Allows us to apply supervised learning on large, structured public data</a:t>
            </a:r>
            <a:endParaRPr>
              <a:solidFill>
                <a:srgbClr val="000000"/>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a:solidFill>
                  <a:srgbClr val="000000"/>
                </a:solidFill>
                <a:latin typeface="Playfair Display"/>
                <a:ea typeface="Playfair Display"/>
                <a:cs typeface="Playfair Display"/>
                <a:sym typeface="Playfair Display"/>
              </a:rPr>
              <a:t>Target Variable:</a:t>
            </a:r>
            <a:endParaRPr b="1">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Arial"/>
              <a:buChar char="●"/>
            </a:pPr>
            <a:r>
              <a:rPr lang="en">
                <a:solidFill>
                  <a:srgbClr val="188038"/>
                </a:solidFill>
                <a:latin typeface="Playfair Display"/>
                <a:ea typeface="Playfair Display"/>
                <a:cs typeface="Playfair Display"/>
                <a:sym typeface="Playfair Display"/>
              </a:rPr>
              <a:t>A_MEDIAN</a:t>
            </a:r>
            <a:r>
              <a:rPr lang="en">
                <a:solidFill>
                  <a:srgbClr val="000000"/>
                </a:solidFill>
                <a:latin typeface="Playfair Display"/>
                <a:ea typeface="Playfair Display"/>
                <a:cs typeface="Playfair Display"/>
                <a:sym typeface="Playfair Display"/>
              </a:rPr>
              <a:t> or </a:t>
            </a:r>
            <a:r>
              <a:rPr lang="en">
                <a:solidFill>
                  <a:srgbClr val="188038"/>
                </a:solidFill>
                <a:latin typeface="Playfair Display"/>
                <a:ea typeface="Playfair Display"/>
                <a:cs typeface="Playfair Display"/>
                <a:sym typeface="Playfair Display"/>
              </a:rPr>
              <a:t>A_MEAN</a:t>
            </a:r>
            <a:r>
              <a:rPr lang="en">
                <a:solidFill>
                  <a:srgbClr val="000000"/>
                </a:solidFill>
                <a:latin typeface="Playfair Display"/>
                <a:ea typeface="Playfair Display"/>
                <a:cs typeface="Playfair Display"/>
                <a:sym typeface="Playfair Display"/>
              </a:rPr>
              <a:t> from BLS OEWS</a:t>
            </a:r>
            <a:endParaRPr>
              <a:solidFill>
                <a:srgbClr val="000000"/>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a:solidFill>
                  <a:srgbClr val="000000"/>
                </a:solidFill>
                <a:latin typeface="Playfair Display"/>
                <a:ea typeface="Playfair Display"/>
                <a:cs typeface="Playfair Display"/>
                <a:sym typeface="Playfair Display"/>
              </a:rPr>
              <a:t>Features:</a:t>
            </a:r>
            <a:endParaRPr b="1">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Arial"/>
              <a:buChar char="●"/>
            </a:pPr>
            <a:r>
              <a:rPr lang="en">
                <a:solidFill>
                  <a:srgbClr val="188038"/>
                </a:solidFill>
                <a:latin typeface="Playfair Display"/>
                <a:ea typeface="Playfair Display"/>
                <a:cs typeface="Playfair Display"/>
                <a:sym typeface="Playfair Display"/>
              </a:rPr>
              <a:t>OCC_TITLE</a:t>
            </a:r>
            <a:r>
              <a:rPr lang="en">
                <a:solidFill>
                  <a:srgbClr val="000000"/>
                </a:solidFill>
                <a:latin typeface="Playfair Display"/>
                <a:ea typeface="Playfair Display"/>
                <a:cs typeface="Playfair Display"/>
                <a:sym typeface="Playfair Display"/>
              </a:rPr>
              <a:t>, </a:t>
            </a:r>
            <a:r>
              <a:rPr lang="en">
                <a:solidFill>
                  <a:srgbClr val="188038"/>
                </a:solidFill>
                <a:latin typeface="Playfair Display"/>
                <a:ea typeface="Playfair Display"/>
                <a:cs typeface="Playfair Display"/>
                <a:sym typeface="Playfair Display"/>
              </a:rPr>
              <a:t>AREA_NAME</a:t>
            </a:r>
            <a:r>
              <a:rPr lang="en">
                <a:solidFill>
                  <a:srgbClr val="000000"/>
                </a:solidFill>
                <a:latin typeface="Playfair Display"/>
                <a:ea typeface="Playfair Display"/>
                <a:cs typeface="Playfair Display"/>
                <a:sym typeface="Playfair Display"/>
              </a:rPr>
              <a:t>, </a:t>
            </a:r>
            <a:r>
              <a:rPr lang="en">
                <a:solidFill>
                  <a:srgbClr val="188038"/>
                </a:solidFill>
                <a:latin typeface="Playfair Display"/>
                <a:ea typeface="Playfair Display"/>
                <a:cs typeface="Playfair Display"/>
                <a:sym typeface="Playfair Display"/>
              </a:rPr>
              <a:t>NAICS_TITLE</a:t>
            </a:r>
            <a:r>
              <a:rPr lang="en">
                <a:solidFill>
                  <a:srgbClr val="000000"/>
                </a:solidFill>
                <a:latin typeface="Playfair Display"/>
                <a:ea typeface="Playfair Display"/>
                <a:cs typeface="Playfair Display"/>
                <a:sym typeface="Playfair Display"/>
              </a:rPr>
              <a:t>, </a:t>
            </a:r>
            <a:r>
              <a:rPr lang="en">
                <a:solidFill>
                  <a:srgbClr val="188038"/>
                </a:solidFill>
                <a:latin typeface="Playfair Display"/>
                <a:ea typeface="Playfair Display"/>
                <a:cs typeface="Playfair Display"/>
                <a:sym typeface="Playfair Display"/>
              </a:rPr>
              <a:t>TOT_EMP</a:t>
            </a:r>
            <a:endParaRPr>
              <a:solidFill>
                <a:srgbClr val="188038"/>
              </a:solidFill>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a:solidFill>
                  <a:srgbClr val="000000"/>
                </a:solidFill>
                <a:latin typeface="Playfair Display"/>
                <a:ea typeface="Playfair Display"/>
                <a:cs typeface="Playfair Display"/>
                <a:sym typeface="Playfair Display"/>
              </a:rPr>
              <a:t>Dataset Overview Recap:</a:t>
            </a:r>
            <a:endParaRPr b="1">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BLS OEWS 2024</a:t>
            </a:r>
            <a:endParaRPr>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~400,000 records, 32 columns</a:t>
            </a:r>
            <a:endParaRPr>
              <a:solidFill>
                <a:srgbClr val="000000"/>
              </a:solidFill>
              <a:latin typeface="Playfair Display"/>
              <a:ea typeface="Playfair Display"/>
              <a:cs typeface="Playfair Display"/>
              <a:sym typeface="Playfair Display"/>
            </a:endParaRPr>
          </a:p>
          <a:p>
            <a:pPr indent="-304800" lvl="0" marL="457200" rtl="0" algn="l">
              <a:lnSpc>
                <a:spcPct val="115000"/>
              </a:lnSpc>
              <a:spcBef>
                <a:spcPts val="0"/>
              </a:spcBef>
              <a:spcAft>
                <a:spcPts val="0"/>
              </a:spcAft>
              <a:buClr>
                <a:srgbClr val="000000"/>
              </a:buClr>
              <a:buSzPts val="1200"/>
              <a:buFont typeface="Playfair Display"/>
              <a:buChar char="●"/>
            </a:pPr>
            <a:r>
              <a:rPr lang="en">
                <a:solidFill>
                  <a:srgbClr val="000000"/>
                </a:solidFill>
                <a:latin typeface="Playfair Display"/>
                <a:ea typeface="Playfair Display"/>
                <a:cs typeface="Playfair Display"/>
                <a:sym typeface="Playfair Display"/>
              </a:rPr>
              <a:t>Occupation- and region-based U.S. wage statistics</a:t>
            </a:r>
            <a:endParaRPr>
              <a:solidFill>
                <a:srgbClr val="000000"/>
              </a:solidFill>
              <a:latin typeface="Playfair Display"/>
              <a:ea typeface="Playfair Display"/>
              <a:cs typeface="Playfair Display"/>
              <a:sym typeface="Playfair Display"/>
            </a:endParaRPr>
          </a:p>
          <a:p>
            <a:pPr indent="0" lvl="0" marL="0" rtl="0" algn="l">
              <a:spcBef>
                <a:spcPts val="0"/>
              </a:spcBef>
              <a:spcAft>
                <a:spcPts val="0"/>
              </a:spcAft>
              <a:buNone/>
            </a:pPr>
            <a:r>
              <a:t/>
            </a:r>
            <a:endParaRPr b="1">
              <a:solidFill>
                <a:srgbClr val="000000"/>
              </a:solidFill>
              <a:latin typeface="Playfair Display"/>
              <a:ea typeface="Playfair Display"/>
              <a:cs typeface="Playfair Display"/>
              <a:sym typeface="Playfair Display"/>
            </a:endParaRPr>
          </a:p>
        </p:txBody>
      </p:sp>
      <p:sp>
        <p:nvSpPr>
          <p:cNvPr id="953" name="Google Shape;953;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7" name="Shape 957"/>
        <p:cNvGrpSpPr/>
        <p:nvPr/>
      </p:nvGrpSpPr>
      <p:grpSpPr>
        <a:xfrm>
          <a:off x="0" y="0"/>
          <a:ext cx="0" cy="0"/>
          <a:chOff x="0" y="0"/>
          <a:chExt cx="0" cy="0"/>
        </a:xfrm>
      </p:grpSpPr>
      <p:sp>
        <p:nvSpPr>
          <p:cNvPr id="958" name="Google Shape;958;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Have Others Done with Salary Data?</a:t>
            </a:r>
            <a:endParaRPr/>
          </a:p>
        </p:txBody>
      </p:sp>
      <p:sp>
        <p:nvSpPr>
          <p:cNvPr id="959" name="Google Shape;959;p40"/>
          <p:cNvSpPr txBox="1"/>
          <p:nvPr>
            <p:ph idx="1" type="subTitle"/>
          </p:nvPr>
        </p:nvSpPr>
        <p:spPr>
          <a:xfrm>
            <a:off x="998450" y="2549475"/>
            <a:ext cx="2113800" cy="13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Playfair Display"/>
                <a:ea typeface="Playfair Display"/>
                <a:cs typeface="Playfair Display"/>
                <a:sym typeface="Playfair Display"/>
              </a:rPr>
              <a:t>Community-built dashboards and salary comparisons using the Developer Survey. Most focus on visual summaries rather than prediction.</a:t>
            </a:r>
            <a:endParaRPr>
              <a:latin typeface="Playfair Display"/>
              <a:ea typeface="Playfair Display"/>
              <a:cs typeface="Playfair Display"/>
              <a:sym typeface="Playfair Display"/>
            </a:endParaRPr>
          </a:p>
        </p:txBody>
      </p:sp>
      <p:sp>
        <p:nvSpPr>
          <p:cNvPr id="960" name="Google Shape;960;p40"/>
          <p:cNvSpPr txBox="1"/>
          <p:nvPr>
            <p:ph idx="2" type="subTitle"/>
          </p:nvPr>
        </p:nvSpPr>
        <p:spPr>
          <a:xfrm>
            <a:off x="3328190" y="2549479"/>
            <a:ext cx="2052600" cy="15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Playfair Display"/>
                <a:ea typeface="Playfair Display"/>
                <a:cs typeface="Playfair Display"/>
                <a:sym typeface="Playfair Display"/>
              </a:rPr>
              <a:t>Regression models using Stack Overflow or Glassdoor data. Typically explore role, education, and location but rely on self-reported, global survey data.</a:t>
            </a:r>
            <a:br>
              <a:rPr lang="en">
                <a:solidFill>
                  <a:srgbClr val="188038"/>
                </a:solidFill>
                <a:latin typeface="Playfair Display"/>
                <a:ea typeface="Playfair Display"/>
                <a:cs typeface="Playfair Display"/>
                <a:sym typeface="Playfair Display"/>
              </a:rPr>
            </a:br>
            <a:endParaRPr>
              <a:solidFill>
                <a:srgbClr val="188038"/>
              </a:solidFill>
              <a:latin typeface="Playfair Display"/>
              <a:ea typeface="Playfair Display"/>
              <a:cs typeface="Playfair Display"/>
              <a:sym typeface="Playfair Display"/>
            </a:endParaRPr>
          </a:p>
          <a:p>
            <a:pPr indent="0" lvl="0" marL="0" rtl="0" algn="l">
              <a:spcBef>
                <a:spcPts val="0"/>
              </a:spcBef>
              <a:spcAft>
                <a:spcPts val="0"/>
              </a:spcAft>
              <a:buNone/>
            </a:pPr>
            <a:r>
              <a:t/>
            </a:r>
            <a:endParaRPr>
              <a:solidFill>
                <a:srgbClr val="188038"/>
              </a:solidFill>
              <a:latin typeface="Playfair Display"/>
              <a:ea typeface="Playfair Display"/>
              <a:cs typeface="Playfair Display"/>
              <a:sym typeface="Playfair Display"/>
            </a:endParaRPr>
          </a:p>
        </p:txBody>
      </p:sp>
      <p:sp>
        <p:nvSpPr>
          <p:cNvPr id="961" name="Google Shape;961;p40"/>
          <p:cNvSpPr txBox="1"/>
          <p:nvPr>
            <p:ph idx="3" type="subTitle"/>
          </p:nvPr>
        </p:nvSpPr>
        <p:spPr>
          <a:xfrm>
            <a:off x="5774750" y="2512050"/>
            <a:ext cx="2113800" cy="13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latin typeface="Playfair Display"/>
                <a:ea typeface="Playfair Display"/>
                <a:cs typeface="Playfair Display"/>
                <a:sym typeface="Playfair Display"/>
              </a:rPr>
              <a:t>Static reports analyzing employment and wage trends by region/industry without predictive modeling.</a:t>
            </a:r>
            <a:endParaRPr>
              <a:latin typeface="Playfair Display"/>
              <a:ea typeface="Playfair Display"/>
              <a:cs typeface="Playfair Display"/>
              <a:sym typeface="Playfair Display"/>
            </a:endParaRPr>
          </a:p>
        </p:txBody>
      </p:sp>
      <p:sp>
        <p:nvSpPr>
          <p:cNvPr id="962" name="Google Shape;962;p40"/>
          <p:cNvSpPr txBox="1"/>
          <p:nvPr>
            <p:ph idx="4" type="subTitle"/>
          </p:nvPr>
        </p:nvSpPr>
        <p:spPr>
          <a:xfrm>
            <a:off x="971825" y="2067100"/>
            <a:ext cx="2052600" cy="52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Stack Overflow Salary Explorations:</a:t>
            </a:r>
            <a:endParaRPr sz="1200"/>
          </a:p>
        </p:txBody>
      </p:sp>
      <p:sp>
        <p:nvSpPr>
          <p:cNvPr id="963" name="Google Shape;963;p40"/>
          <p:cNvSpPr txBox="1"/>
          <p:nvPr>
            <p:ph idx="5" type="subTitle"/>
          </p:nvPr>
        </p:nvSpPr>
        <p:spPr>
          <a:xfrm>
            <a:off x="3316851" y="2098400"/>
            <a:ext cx="2253300" cy="52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200"/>
              <a:t>Kaggle Notebooks (Outside Scope):</a:t>
            </a:r>
            <a:endParaRPr sz="1200"/>
          </a:p>
        </p:txBody>
      </p:sp>
      <p:sp>
        <p:nvSpPr>
          <p:cNvPr id="964" name="Google Shape;964;p40"/>
          <p:cNvSpPr txBox="1"/>
          <p:nvPr>
            <p:ph idx="6" type="subTitle"/>
          </p:nvPr>
        </p:nvSpPr>
        <p:spPr>
          <a:xfrm>
            <a:off x="5744502" y="2067100"/>
            <a:ext cx="2052600" cy="521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300"/>
              <a:t>BLS Visualizations in Public Sector Reports:</a:t>
            </a:r>
            <a:endParaRPr sz="1300"/>
          </a:p>
        </p:txBody>
      </p:sp>
      <p:sp>
        <p:nvSpPr>
          <p:cNvPr id="965" name="Google Shape;965;p40"/>
          <p:cNvSpPr/>
          <p:nvPr/>
        </p:nvSpPr>
        <p:spPr>
          <a:xfrm>
            <a:off x="1714621" y="1500100"/>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40"/>
          <p:cNvSpPr/>
          <p:nvPr/>
        </p:nvSpPr>
        <p:spPr>
          <a:xfrm>
            <a:off x="4083858" y="1500100"/>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40"/>
          <p:cNvSpPr/>
          <p:nvPr/>
        </p:nvSpPr>
        <p:spPr>
          <a:xfrm>
            <a:off x="6487308" y="1500100"/>
            <a:ext cx="567000" cy="567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69" name="Google Shape;969;p40"/>
          <p:cNvGrpSpPr/>
          <p:nvPr/>
        </p:nvGrpSpPr>
        <p:grpSpPr>
          <a:xfrm>
            <a:off x="1821413" y="1594800"/>
            <a:ext cx="353400" cy="340175"/>
            <a:chOff x="6259275" y="2682150"/>
            <a:chExt cx="353400" cy="340175"/>
          </a:xfrm>
        </p:grpSpPr>
        <p:sp>
          <p:nvSpPr>
            <p:cNvPr id="970" name="Google Shape;970;p40"/>
            <p:cNvSpPr/>
            <p:nvPr/>
          </p:nvSpPr>
          <p:spPr>
            <a:xfrm>
              <a:off x="6259275" y="2682150"/>
              <a:ext cx="353400" cy="340175"/>
            </a:xfrm>
            <a:custGeom>
              <a:rect b="b" l="l" r="r" t="t"/>
              <a:pathLst>
                <a:path extrusionOk="0" h="13607" w="14136">
                  <a:moveTo>
                    <a:pt x="4310" y="2590"/>
                  </a:moveTo>
                  <a:cubicBezTo>
                    <a:pt x="4505" y="2590"/>
                    <a:pt x="4701" y="2721"/>
                    <a:pt x="4715" y="2984"/>
                  </a:cubicBezTo>
                  <a:cubicBezTo>
                    <a:pt x="4715" y="3206"/>
                    <a:pt x="4536" y="3385"/>
                    <a:pt x="4316" y="3385"/>
                  </a:cubicBezTo>
                  <a:cubicBezTo>
                    <a:pt x="4094" y="3385"/>
                    <a:pt x="3915" y="3206"/>
                    <a:pt x="3915" y="2984"/>
                  </a:cubicBezTo>
                  <a:cubicBezTo>
                    <a:pt x="3921" y="2721"/>
                    <a:pt x="4115" y="2590"/>
                    <a:pt x="4310" y="2590"/>
                  </a:cubicBezTo>
                  <a:close/>
                  <a:moveTo>
                    <a:pt x="5047" y="537"/>
                  </a:moveTo>
                  <a:cubicBezTo>
                    <a:pt x="5907" y="537"/>
                    <a:pt x="6723" y="925"/>
                    <a:pt x="7274" y="1603"/>
                  </a:cubicBezTo>
                  <a:cubicBezTo>
                    <a:pt x="7325" y="1663"/>
                    <a:pt x="7398" y="1701"/>
                    <a:pt x="7478" y="1701"/>
                  </a:cubicBezTo>
                  <a:cubicBezTo>
                    <a:pt x="7506" y="1701"/>
                    <a:pt x="7536" y="1696"/>
                    <a:pt x="7566" y="1686"/>
                  </a:cubicBezTo>
                  <a:cubicBezTo>
                    <a:pt x="7697" y="1642"/>
                    <a:pt x="7830" y="1621"/>
                    <a:pt x="7960" y="1621"/>
                  </a:cubicBezTo>
                  <a:cubicBezTo>
                    <a:pt x="8661" y="1621"/>
                    <a:pt x="9307" y="2210"/>
                    <a:pt x="9296" y="2957"/>
                  </a:cubicBezTo>
                  <a:cubicBezTo>
                    <a:pt x="9296" y="3110"/>
                    <a:pt x="9419" y="3219"/>
                    <a:pt x="9558" y="3219"/>
                  </a:cubicBezTo>
                  <a:cubicBezTo>
                    <a:pt x="10152" y="3219"/>
                    <a:pt x="10637" y="3730"/>
                    <a:pt x="10594" y="4341"/>
                  </a:cubicBezTo>
                  <a:cubicBezTo>
                    <a:pt x="10567" y="4892"/>
                    <a:pt x="10096" y="5307"/>
                    <a:pt x="9545" y="5307"/>
                  </a:cubicBezTo>
                  <a:lnTo>
                    <a:pt x="4565" y="5307"/>
                  </a:lnTo>
                  <a:lnTo>
                    <a:pt x="4565" y="3870"/>
                  </a:lnTo>
                  <a:cubicBezTo>
                    <a:pt x="5575" y="3551"/>
                    <a:pt x="5379" y="2071"/>
                    <a:pt x="4300" y="2044"/>
                  </a:cubicBezTo>
                  <a:cubicBezTo>
                    <a:pt x="3238" y="2071"/>
                    <a:pt x="3028" y="3551"/>
                    <a:pt x="4038" y="3870"/>
                  </a:cubicBezTo>
                  <a:lnTo>
                    <a:pt x="4038" y="5307"/>
                  </a:lnTo>
                  <a:lnTo>
                    <a:pt x="2129" y="5307"/>
                  </a:lnTo>
                  <a:cubicBezTo>
                    <a:pt x="1548" y="5307"/>
                    <a:pt x="1080" y="4839"/>
                    <a:pt x="1080" y="4272"/>
                  </a:cubicBezTo>
                  <a:cubicBezTo>
                    <a:pt x="1080" y="3760"/>
                    <a:pt x="1465" y="3315"/>
                    <a:pt x="1963" y="3233"/>
                  </a:cubicBezTo>
                  <a:cubicBezTo>
                    <a:pt x="2076" y="3219"/>
                    <a:pt x="2172" y="3136"/>
                    <a:pt x="2185" y="3013"/>
                  </a:cubicBezTo>
                  <a:cubicBezTo>
                    <a:pt x="2391" y="1603"/>
                    <a:pt x="3609" y="537"/>
                    <a:pt x="5047" y="537"/>
                  </a:cubicBezTo>
                  <a:close/>
                  <a:moveTo>
                    <a:pt x="13332" y="7246"/>
                  </a:moveTo>
                  <a:cubicBezTo>
                    <a:pt x="13485" y="7246"/>
                    <a:pt x="13595" y="7369"/>
                    <a:pt x="13595" y="7508"/>
                  </a:cubicBezTo>
                  <a:lnTo>
                    <a:pt x="13595" y="8574"/>
                  </a:lnTo>
                  <a:cubicBezTo>
                    <a:pt x="13595" y="8710"/>
                    <a:pt x="13485" y="8836"/>
                    <a:pt x="13332" y="8836"/>
                  </a:cubicBezTo>
                  <a:lnTo>
                    <a:pt x="8034" y="8836"/>
                  </a:lnTo>
                  <a:cubicBezTo>
                    <a:pt x="7898" y="8836"/>
                    <a:pt x="7772" y="8710"/>
                    <a:pt x="7772" y="8574"/>
                  </a:cubicBezTo>
                  <a:lnTo>
                    <a:pt x="7772" y="7508"/>
                  </a:lnTo>
                  <a:cubicBezTo>
                    <a:pt x="7772" y="7369"/>
                    <a:pt x="7898" y="7246"/>
                    <a:pt x="8034" y="7246"/>
                  </a:cubicBezTo>
                  <a:close/>
                  <a:moveTo>
                    <a:pt x="5103" y="5862"/>
                  </a:moveTo>
                  <a:lnTo>
                    <a:pt x="5103" y="8033"/>
                  </a:lnTo>
                  <a:cubicBezTo>
                    <a:pt x="5103" y="8185"/>
                    <a:pt x="5213" y="8311"/>
                    <a:pt x="5365" y="8311"/>
                  </a:cubicBezTo>
                  <a:lnTo>
                    <a:pt x="7234" y="8311"/>
                  </a:lnTo>
                  <a:cubicBezTo>
                    <a:pt x="7221" y="8614"/>
                    <a:pt x="7204" y="8849"/>
                    <a:pt x="7427" y="9098"/>
                  </a:cubicBezTo>
                  <a:cubicBezTo>
                    <a:pt x="7204" y="9347"/>
                    <a:pt x="7221" y="9583"/>
                    <a:pt x="7234" y="9902"/>
                  </a:cubicBezTo>
                  <a:lnTo>
                    <a:pt x="4565" y="9902"/>
                  </a:lnTo>
                  <a:lnTo>
                    <a:pt x="4565" y="5862"/>
                  </a:lnTo>
                  <a:close/>
                  <a:moveTo>
                    <a:pt x="13332" y="9360"/>
                  </a:moveTo>
                  <a:cubicBezTo>
                    <a:pt x="13485" y="9360"/>
                    <a:pt x="13595" y="9487"/>
                    <a:pt x="13595" y="9623"/>
                  </a:cubicBezTo>
                  <a:lnTo>
                    <a:pt x="13595" y="10688"/>
                  </a:lnTo>
                  <a:cubicBezTo>
                    <a:pt x="13595" y="10841"/>
                    <a:pt x="13485" y="10951"/>
                    <a:pt x="13332" y="10951"/>
                  </a:cubicBezTo>
                  <a:lnTo>
                    <a:pt x="8034" y="10951"/>
                  </a:lnTo>
                  <a:cubicBezTo>
                    <a:pt x="7898" y="10951"/>
                    <a:pt x="7772" y="10841"/>
                    <a:pt x="7772" y="10688"/>
                  </a:cubicBezTo>
                  <a:lnTo>
                    <a:pt x="7772" y="9623"/>
                  </a:lnTo>
                  <a:cubicBezTo>
                    <a:pt x="7772" y="9487"/>
                    <a:pt x="7898" y="9360"/>
                    <a:pt x="8034" y="9360"/>
                  </a:cubicBezTo>
                  <a:close/>
                  <a:moveTo>
                    <a:pt x="4038" y="5848"/>
                  </a:moveTo>
                  <a:lnTo>
                    <a:pt x="4038" y="10164"/>
                  </a:lnTo>
                  <a:cubicBezTo>
                    <a:pt x="4038" y="10303"/>
                    <a:pt x="4164" y="10426"/>
                    <a:pt x="4300" y="10426"/>
                  </a:cubicBezTo>
                  <a:lnTo>
                    <a:pt x="7234" y="10426"/>
                  </a:lnTo>
                  <a:cubicBezTo>
                    <a:pt x="7221" y="10745"/>
                    <a:pt x="7204" y="10967"/>
                    <a:pt x="7427" y="11216"/>
                  </a:cubicBezTo>
                  <a:cubicBezTo>
                    <a:pt x="7204" y="11465"/>
                    <a:pt x="7221" y="11697"/>
                    <a:pt x="7234" y="12016"/>
                  </a:cubicBezTo>
                  <a:lnTo>
                    <a:pt x="3513" y="12016"/>
                  </a:lnTo>
                  <a:lnTo>
                    <a:pt x="3513" y="5848"/>
                  </a:lnTo>
                  <a:close/>
                  <a:moveTo>
                    <a:pt x="13332" y="11478"/>
                  </a:moveTo>
                  <a:cubicBezTo>
                    <a:pt x="13485" y="11478"/>
                    <a:pt x="13595" y="11601"/>
                    <a:pt x="13595" y="11754"/>
                  </a:cubicBezTo>
                  <a:lnTo>
                    <a:pt x="13595" y="12806"/>
                  </a:lnTo>
                  <a:cubicBezTo>
                    <a:pt x="13595" y="12959"/>
                    <a:pt x="13485" y="13068"/>
                    <a:pt x="13332" y="13068"/>
                  </a:cubicBezTo>
                  <a:lnTo>
                    <a:pt x="8034" y="13068"/>
                  </a:lnTo>
                  <a:cubicBezTo>
                    <a:pt x="7898" y="13068"/>
                    <a:pt x="7772" y="12959"/>
                    <a:pt x="7772" y="12806"/>
                  </a:cubicBezTo>
                  <a:lnTo>
                    <a:pt x="7772" y="11754"/>
                  </a:lnTo>
                  <a:cubicBezTo>
                    <a:pt x="7772" y="11601"/>
                    <a:pt x="7898" y="11478"/>
                    <a:pt x="8034" y="11478"/>
                  </a:cubicBezTo>
                  <a:close/>
                  <a:moveTo>
                    <a:pt x="5103" y="1"/>
                  </a:moveTo>
                  <a:cubicBezTo>
                    <a:pt x="3569" y="1"/>
                    <a:pt x="2060" y="1024"/>
                    <a:pt x="1727" y="2751"/>
                  </a:cubicBezTo>
                  <a:cubicBezTo>
                    <a:pt x="1" y="3289"/>
                    <a:pt x="333" y="5805"/>
                    <a:pt x="2159" y="5848"/>
                  </a:cubicBezTo>
                  <a:lnTo>
                    <a:pt x="3002" y="5848"/>
                  </a:lnTo>
                  <a:lnTo>
                    <a:pt x="3002" y="12278"/>
                  </a:lnTo>
                  <a:cubicBezTo>
                    <a:pt x="3002" y="12418"/>
                    <a:pt x="3125" y="12544"/>
                    <a:pt x="3264" y="12544"/>
                  </a:cubicBezTo>
                  <a:lnTo>
                    <a:pt x="7248" y="12544"/>
                  </a:lnTo>
                  <a:lnTo>
                    <a:pt x="7248" y="12806"/>
                  </a:lnTo>
                  <a:cubicBezTo>
                    <a:pt x="7248" y="13248"/>
                    <a:pt x="7593" y="13606"/>
                    <a:pt x="8034" y="13606"/>
                  </a:cubicBezTo>
                  <a:lnTo>
                    <a:pt x="13332" y="13606"/>
                  </a:lnTo>
                  <a:cubicBezTo>
                    <a:pt x="13777" y="13606"/>
                    <a:pt x="14136" y="13248"/>
                    <a:pt x="14136" y="12806"/>
                  </a:cubicBezTo>
                  <a:lnTo>
                    <a:pt x="14136" y="11754"/>
                  </a:lnTo>
                  <a:cubicBezTo>
                    <a:pt x="14136" y="11548"/>
                    <a:pt x="14053" y="11352"/>
                    <a:pt x="13927" y="11216"/>
                  </a:cubicBezTo>
                  <a:cubicBezTo>
                    <a:pt x="14053" y="11077"/>
                    <a:pt x="14136" y="10897"/>
                    <a:pt x="14136" y="10688"/>
                  </a:cubicBezTo>
                  <a:lnTo>
                    <a:pt x="14136" y="9623"/>
                  </a:lnTo>
                  <a:cubicBezTo>
                    <a:pt x="14136" y="9430"/>
                    <a:pt x="14053" y="9238"/>
                    <a:pt x="13927" y="9098"/>
                  </a:cubicBezTo>
                  <a:cubicBezTo>
                    <a:pt x="14053" y="8959"/>
                    <a:pt x="14136" y="8766"/>
                    <a:pt x="14136" y="8574"/>
                  </a:cubicBezTo>
                  <a:lnTo>
                    <a:pt x="14136" y="7508"/>
                  </a:lnTo>
                  <a:cubicBezTo>
                    <a:pt x="14136" y="7067"/>
                    <a:pt x="13777" y="6718"/>
                    <a:pt x="13332" y="6718"/>
                  </a:cubicBezTo>
                  <a:lnTo>
                    <a:pt x="8034" y="6718"/>
                  </a:lnTo>
                  <a:cubicBezTo>
                    <a:pt x="7593" y="6718"/>
                    <a:pt x="7248" y="7067"/>
                    <a:pt x="7248" y="7508"/>
                  </a:cubicBezTo>
                  <a:lnTo>
                    <a:pt x="7248" y="7744"/>
                  </a:lnTo>
                  <a:lnTo>
                    <a:pt x="5658" y="7744"/>
                  </a:lnTo>
                  <a:lnTo>
                    <a:pt x="5658" y="5848"/>
                  </a:lnTo>
                  <a:lnTo>
                    <a:pt x="9571" y="5848"/>
                  </a:lnTo>
                  <a:cubicBezTo>
                    <a:pt x="11493" y="5792"/>
                    <a:pt x="11703" y="3053"/>
                    <a:pt x="9820" y="2708"/>
                  </a:cubicBezTo>
                  <a:cubicBezTo>
                    <a:pt x="9710" y="1784"/>
                    <a:pt x="8877" y="1075"/>
                    <a:pt x="7973" y="1075"/>
                  </a:cubicBezTo>
                  <a:cubicBezTo>
                    <a:pt x="7847" y="1075"/>
                    <a:pt x="7720" y="1089"/>
                    <a:pt x="7593" y="1118"/>
                  </a:cubicBezTo>
                  <a:cubicBezTo>
                    <a:pt x="6909" y="352"/>
                    <a:pt x="6002" y="1"/>
                    <a:pt x="51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40"/>
            <p:cNvSpPr/>
            <p:nvPr/>
          </p:nvSpPr>
          <p:spPr>
            <a:xfrm>
              <a:off x="6499200" y="2876400"/>
              <a:ext cx="52650" cy="13550"/>
            </a:xfrm>
            <a:custGeom>
              <a:rect b="b" l="l" r="r" t="t"/>
              <a:pathLst>
                <a:path extrusionOk="0" h="542" w="2106">
                  <a:moveTo>
                    <a:pt x="363" y="0"/>
                  </a:moveTo>
                  <a:cubicBezTo>
                    <a:pt x="1" y="14"/>
                    <a:pt x="1" y="525"/>
                    <a:pt x="363" y="541"/>
                  </a:cubicBezTo>
                  <a:lnTo>
                    <a:pt x="1813" y="541"/>
                  </a:lnTo>
                  <a:cubicBezTo>
                    <a:pt x="1966" y="541"/>
                    <a:pt x="2106" y="389"/>
                    <a:pt x="2076" y="236"/>
                  </a:cubicBezTo>
                  <a:cubicBezTo>
                    <a:pt x="2062" y="97"/>
                    <a:pt x="1940" y="0"/>
                    <a:pt x="18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40"/>
            <p:cNvSpPr/>
            <p:nvPr/>
          </p:nvSpPr>
          <p:spPr>
            <a:xfrm>
              <a:off x="6470175" y="2876075"/>
              <a:ext cx="13200" cy="13375"/>
            </a:xfrm>
            <a:custGeom>
              <a:rect b="b" l="l" r="r" t="t"/>
              <a:pathLst>
                <a:path extrusionOk="0" h="535" w="528">
                  <a:moveTo>
                    <a:pt x="262" y="0"/>
                  </a:moveTo>
                  <a:cubicBezTo>
                    <a:pt x="113" y="0"/>
                    <a:pt x="0" y="123"/>
                    <a:pt x="0" y="276"/>
                  </a:cubicBezTo>
                  <a:cubicBezTo>
                    <a:pt x="0" y="448"/>
                    <a:pt x="128" y="535"/>
                    <a:pt x="258" y="535"/>
                  </a:cubicBezTo>
                  <a:cubicBezTo>
                    <a:pt x="388" y="535"/>
                    <a:pt x="520" y="448"/>
                    <a:pt x="528" y="276"/>
                  </a:cubicBezTo>
                  <a:cubicBezTo>
                    <a:pt x="528" y="123"/>
                    <a:pt x="402" y="0"/>
                    <a:pt x="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0"/>
            <p:cNvSpPr/>
            <p:nvPr/>
          </p:nvSpPr>
          <p:spPr>
            <a:xfrm>
              <a:off x="6499200" y="2982550"/>
              <a:ext cx="52650" cy="13200"/>
            </a:xfrm>
            <a:custGeom>
              <a:rect b="b" l="l" r="r" t="t"/>
              <a:pathLst>
                <a:path extrusionOk="0" h="528" w="2106">
                  <a:moveTo>
                    <a:pt x="363" y="0"/>
                  </a:moveTo>
                  <a:cubicBezTo>
                    <a:pt x="1" y="13"/>
                    <a:pt x="1" y="511"/>
                    <a:pt x="363" y="528"/>
                  </a:cubicBezTo>
                  <a:lnTo>
                    <a:pt x="1813" y="528"/>
                  </a:lnTo>
                  <a:cubicBezTo>
                    <a:pt x="1966" y="528"/>
                    <a:pt x="2106" y="388"/>
                    <a:pt x="2076" y="223"/>
                  </a:cubicBezTo>
                  <a:cubicBezTo>
                    <a:pt x="2062" y="96"/>
                    <a:pt x="1940" y="0"/>
                    <a:pt x="180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0"/>
            <p:cNvSpPr/>
            <p:nvPr/>
          </p:nvSpPr>
          <p:spPr>
            <a:xfrm>
              <a:off x="6470175" y="2982200"/>
              <a:ext cx="13200" cy="13050"/>
            </a:xfrm>
            <a:custGeom>
              <a:rect b="b" l="l" r="r" t="t"/>
              <a:pathLst>
                <a:path extrusionOk="0" h="522" w="528">
                  <a:moveTo>
                    <a:pt x="262" y="1"/>
                  </a:moveTo>
                  <a:cubicBezTo>
                    <a:pt x="113" y="1"/>
                    <a:pt x="0" y="110"/>
                    <a:pt x="0" y="263"/>
                  </a:cubicBezTo>
                  <a:cubicBezTo>
                    <a:pt x="0" y="436"/>
                    <a:pt x="128" y="522"/>
                    <a:pt x="258" y="522"/>
                  </a:cubicBezTo>
                  <a:cubicBezTo>
                    <a:pt x="388" y="522"/>
                    <a:pt x="520" y="436"/>
                    <a:pt x="528" y="263"/>
                  </a:cubicBezTo>
                  <a:cubicBezTo>
                    <a:pt x="528" y="110"/>
                    <a:pt x="402" y="1"/>
                    <a:pt x="2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0"/>
            <p:cNvSpPr/>
            <p:nvPr/>
          </p:nvSpPr>
          <p:spPr>
            <a:xfrm>
              <a:off x="6499200" y="2929675"/>
              <a:ext cx="52650" cy="13150"/>
            </a:xfrm>
            <a:custGeom>
              <a:rect b="b" l="l" r="r" t="t"/>
              <a:pathLst>
                <a:path extrusionOk="0" h="526" w="2106">
                  <a:moveTo>
                    <a:pt x="363" y="1"/>
                  </a:moveTo>
                  <a:cubicBezTo>
                    <a:pt x="1" y="1"/>
                    <a:pt x="1" y="512"/>
                    <a:pt x="363" y="525"/>
                  </a:cubicBezTo>
                  <a:lnTo>
                    <a:pt x="1813" y="525"/>
                  </a:lnTo>
                  <a:cubicBezTo>
                    <a:pt x="1966" y="525"/>
                    <a:pt x="2106" y="386"/>
                    <a:pt x="2076" y="220"/>
                  </a:cubicBezTo>
                  <a:cubicBezTo>
                    <a:pt x="2062" y="84"/>
                    <a:pt x="1940" y="1"/>
                    <a:pt x="18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40"/>
            <p:cNvSpPr/>
            <p:nvPr/>
          </p:nvSpPr>
          <p:spPr>
            <a:xfrm>
              <a:off x="6470175" y="2929350"/>
              <a:ext cx="13200" cy="13050"/>
            </a:xfrm>
            <a:custGeom>
              <a:rect b="b" l="l" r="r" t="t"/>
              <a:pathLst>
                <a:path extrusionOk="0" h="522" w="528">
                  <a:moveTo>
                    <a:pt x="262" y="0"/>
                  </a:moveTo>
                  <a:cubicBezTo>
                    <a:pt x="113" y="0"/>
                    <a:pt x="0" y="110"/>
                    <a:pt x="0" y="263"/>
                  </a:cubicBezTo>
                  <a:cubicBezTo>
                    <a:pt x="0" y="435"/>
                    <a:pt x="128" y="521"/>
                    <a:pt x="258" y="521"/>
                  </a:cubicBezTo>
                  <a:cubicBezTo>
                    <a:pt x="388" y="521"/>
                    <a:pt x="520" y="435"/>
                    <a:pt x="528" y="263"/>
                  </a:cubicBezTo>
                  <a:cubicBezTo>
                    <a:pt x="528" y="110"/>
                    <a:pt x="402" y="0"/>
                    <a:pt x="2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7" name="Google Shape;977;p40"/>
          <p:cNvSpPr/>
          <p:nvPr/>
        </p:nvSpPr>
        <p:spPr>
          <a:xfrm>
            <a:off x="4214862" y="1594800"/>
            <a:ext cx="339202" cy="340175"/>
          </a:xfrm>
          <a:custGeom>
            <a:rect b="b" l="l" r="r" t="t"/>
            <a:pathLst>
              <a:path extrusionOk="0" h="11713" w="11784">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8" name="Google Shape;978;p40"/>
          <p:cNvGrpSpPr/>
          <p:nvPr/>
        </p:nvGrpSpPr>
        <p:grpSpPr>
          <a:xfrm>
            <a:off x="6594090" y="1613510"/>
            <a:ext cx="340221" cy="340186"/>
            <a:chOff x="893650" y="1428000"/>
            <a:chExt cx="483200" cy="483150"/>
          </a:xfrm>
        </p:grpSpPr>
        <p:sp>
          <p:nvSpPr>
            <p:cNvPr id="979" name="Google Shape;979;p40"/>
            <p:cNvSpPr/>
            <p:nvPr/>
          </p:nvSpPr>
          <p:spPr>
            <a:xfrm>
              <a:off x="893650" y="1428000"/>
              <a:ext cx="483200" cy="483150"/>
            </a:xfrm>
            <a:custGeom>
              <a:rect b="b" l="l" r="r" t="t"/>
              <a:pathLst>
                <a:path extrusionOk="0" h="19326" w="19328">
                  <a:moveTo>
                    <a:pt x="3436" y="6012"/>
                  </a:moveTo>
                  <a:lnTo>
                    <a:pt x="3436" y="8869"/>
                  </a:lnTo>
                  <a:lnTo>
                    <a:pt x="1516" y="7435"/>
                  </a:lnTo>
                  <a:lnTo>
                    <a:pt x="3436" y="6012"/>
                  </a:lnTo>
                  <a:close/>
                  <a:moveTo>
                    <a:pt x="15892" y="6012"/>
                  </a:moveTo>
                  <a:lnTo>
                    <a:pt x="17812" y="7438"/>
                  </a:lnTo>
                  <a:lnTo>
                    <a:pt x="15892" y="8869"/>
                  </a:lnTo>
                  <a:lnTo>
                    <a:pt x="15892" y="6012"/>
                  </a:lnTo>
                  <a:close/>
                  <a:moveTo>
                    <a:pt x="14759" y="1133"/>
                  </a:moveTo>
                  <a:lnTo>
                    <a:pt x="14759" y="9717"/>
                  </a:lnTo>
                  <a:lnTo>
                    <a:pt x="9665" y="13522"/>
                  </a:lnTo>
                  <a:lnTo>
                    <a:pt x="4569" y="9717"/>
                  </a:lnTo>
                  <a:lnTo>
                    <a:pt x="4569" y="1133"/>
                  </a:lnTo>
                  <a:close/>
                  <a:moveTo>
                    <a:pt x="18195" y="8564"/>
                  </a:moveTo>
                  <a:lnTo>
                    <a:pt x="18195" y="17625"/>
                  </a:lnTo>
                  <a:cubicBezTo>
                    <a:pt x="18195" y="17939"/>
                    <a:pt x="17942" y="18193"/>
                    <a:pt x="17628" y="18193"/>
                  </a:cubicBezTo>
                  <a:lnTo>
                    <a:pt x="1700" y="18193"/>
                  </a:lnTo>
                  <a:cubicBezTo>
                    <a:pt x="1386" y="18193"/>
                    <a:pt x="1136" y="17939"/>
                    <a:pt x="1136" y="17625"/>
                  </a:cubicBezTo>
                  <a:lnTo>
                    <a:pt x="1136" y="8564"/>
                  </a:lnTo>
                  <a:lnTo>
                    <a:pt x="9324" y="14681"/>
                  </a:lnTo>
                  <a:cubicBezTo>
                    <a:pt x="9425" y="14757"/>
                    <a:pt x="9545" y="14794"/>
                    <a:pt x="9664" y="14794"/>
                  </a:cubicBezTo>
                  <a:cubicBezTo>
                    <a:pt x="9783" y="14794"/>
                    <a:pt x="9903" y="14757"/>
                    <a:pt x="10004" y="14681"/>
                  </a:cubicBezTo>
                  <a:lnTo>
                    <a:pt x="18195" y="8564"/>
                  </a:lnTo>
                  <a:close/>
                  <a:moveTo>
                    <a:pt x="4004" y="1"/>
                  </a:moveTo>
                  <a:cubicBezTo>
                    <a:pt x="3690" y="1"/>
                    <a:pt x="3436" y="251"/>
                    <a:pt x="3436" y="565"/>
                  </a:cubicBezTo>
                  <a:lnTo>
                    <a:pt x="3436" y="4605"/>
                  </a:lnTo>
                  <a:lnTo>
                    <a:pt x="230" y="6982"/>
                  </a:lnTo>
                  <a:lnTo>
                    <a:pt x="221" y="6991"/>
                  </a:lnTo>
                  <a:cubicBezTo>
                    <a:pt x="212" y="6997"/>
                    <a:pt x="200" y="7006"/>
                    <a:pt x="190" y="7015"/>
                  </a:cubicBezTo>
                  <a:lnTo>
                    <a:pt x="175" y="7030"/>
                  </a:lnTo>
                  <a:cubicBezTo>
                    <a:pt x="163" y="7042"/>
                    <a:pt x="151" y="7051"/>
                    <a:pt x="142" y="7063"/>
                  </a:cubicBezTo>
                  <a:cubicBezTo>
                    <a:pt x="139" y="7069"/>
                    <a:pt x="136" y="7072"/>
                    <a:pt x="133" y="7075"/>
                  </a:cubicBezTo>
                  <a:cubicBezTo>
                    <a:pt x="121" y="7090"/>
                    <a:pt x="106" y="7105"/>
                    <a:pt x="94" y="7124"/>
                  </a:cubicBezTo>
                  <a:cubicBezTo>
                    <a:pt x="94" y="7127"/>
                    <a:pt x="91" y="7130"/>
                    <a:pt x="88" y="7133"/>
                  </a:cubicBezTo>
                  <a:cubicBezTo>
                    <a:pt x="82" y="7148"/>
                    <a:pt x="73" y="7163"/>
                    <a:pt x="64" y="7178"/>
                  </a:cubicBezTo>
                  <a:cubicBezTo>
                    <a:pt x="61" y="7181"/>
                    <a:pt x="58" y="7187"/>
                    <a:pt x="58" y="7193"/>
                  </a:cubicBezTo>
                  <a:cubicBezTo>
                    <a:pt x="52" y="7205"/>
                    <a:pt x="46" y="7220"/>
                    <a:pt x="39" y="7232"/>
                  </a:cubicBezTo>
                  <a:lnTo>
                    <a:pt x="33" y="7250"/>
                  </a:lnTo>
                  <a:cubicBezTo>
                    <a:pt x="27" y="7265"/>
                    <a:pt x="24" y="7278"/>
                    <a:pt x="18" y="7293"/>
                  </a:cubicBezTo>
                  <a:cubicBezTo>
                    <a:pt x="18" y="7299"/>
                    <a:pt x="15" y="7305"/>
                    <a:pt x="15" y="7311"/>
                  </a:cubicBezTo>
                  <a:cubicBezTo>
                    <a:pt x="12" y="7326"/>
                    <a:pt x="9" y="7341"/>
                    <a:pt x="6" y="7356"/>
                  </a:cubicBezTo>
                  <a:cubicBezTo>
                    <a:pt x="6" y="7362"/>
                    <a:pt x="6" y="7368"/>
                    <a:pt x="3" y="7374"/>
                  </a:cubicBezTo>
                  <a:cubicBezTo>
                    <a:pt x="3" y="7392"/>
                    <a:pt x="0" y="7410"/>
                    <a:pt x="0" y="7432"/>
                  </a:cubicBezTo>
                  <a:lnTo>
                    <a:pt x="0" y="7435"/>
                  </a:lnTo>
                  <a:lnTo>
                    <a:pt x="3" y="7435"/>
                  </a:lnTo>
                  <a:lnTo>
                    <a:pt x="3" y="17625"/>
                  </a:lnTo>
                  <a:cubicBezTo>
                    <a:pt x="3" y="18564"/>
                    <a:pt x="761" y="19325"/>
                    <a:pt x="1700" y="19325"/>
                  </a:cubicBezTo>
                  <a:lnTo>
                    <a:pt x="17628" y="19325"/>
                  </a:lnTo>
                  <a:cubicBezTo>
                    <a:pt x="18567" y="19325"/>
                    <a:pt x="19325" y="18564"/>
                    <a:pt x="19328" y="17625"/>
                  </a:cubicBezTo>
                  <a:lnTo>
                    <a:pt x="19328" y="7435"/>
                  </a:lnTo>
                  <a:lnTo>
                    <a:pt x="19328" y="7428"/>
                  </a:lnTo>
                  <a:cubicBezTo>
                    <a:pt x="19328" y="7410"/>
                    <a:pt x="19325" y="7389"/>
                    <a:pt x="19322" y="7371"/>
                  </a:cubicBezTo>
                  <a:cubicBezTo>
                    <a:pt x="19322" y="7365"/>
                    <a:pt x="19322" y="7359"/>
                    <a:pt x="19319" y="7353"/>
                  </a:cubicBezTo>
                  <a:cubicBezTo>
                    <a:pt x="19319" y="7338"/>
                    <a:pt x="19316" y="7323"/>
                    <a:pt x="19313" y="7308"/>
                  </a:cubicBezTo>
                  <a:cubicBezTo>
                    <a:pt x="19313" y="7302"/>
                    <a:pt x="19310" y="7296"/>
                    <a:pt x="19307" y="7290"/>
                  </a:cubicBezTo>
                  <a:cubicBezTo>
                    <a:pt x="19304" y="7278"/>
                    <a:pt x="19301" y="7262"/>
                    <a:pt x="19294" y="7247"/>
                  </a:cubicBezTo>
                  <a:lnTo>
                    <a:pt x="19288" y="7232"/>
                  </a:lnTo>
                  <a:cubicBezTo>
                    <a:pt x="19282" y="7217"/>
                    <a:pt x="19276" y="7205"/>
                    <a:pt x="19270" y="7190"/>
                  </a:cubicBezTo>
                  <a:cubicBezTo>
                    <a:pt x="19267" y="7184"/>
                    <a:pt x="19264" y="7181"/>
                    <a:pt x="19264" y="7175"/>
                  </a:cubicBezTo>
                  <a:cubicBezTo>
                    <a:pt x="19255" y="7160"/>
                    <a:pt x="19246" y="7145"/>
                    <a:pt x="19237" y="7133"/>
                  </a:cubicBezTo>
                  <a:cubicBezTo>
                    <a:pt x="19237" y="7130"/>
                    <a:pt x="19234" y="7124"/>
                    <a:pt x="19231" y="7120"/>
                  </a:cubicBezTo>
                  <a:cubicBezTo>
                    <a:pt x="19219" y="7105"/>
                    <a:pt x="19207" y="7087"/>
                    <a:pt x="19195" y="7072"/>
                  </a:cubicBezTo>
                  <a:cubicBezTo>
                    <a:pt x="19192" y="7069"/>
                    <a:pt x="19189" y="7066"/>
                    <a:pt x="19186" y="7063"/>
                  </a:cubicBezTo>
                  <a:cubicBezTo>
                    <a:pt x="19174" y="7051"/>
                    <a:pt x="19165" y="7039"/>
                    <a:pt x="19153" y="7027"/>
                  </a:cubicBezTo>
                  <a:lnTo>
                    <a:pt x="19137" y="7015"/>
                  </a:lnTo>
                  <a:cubicBezTo>
                    <a:pt x="19125" y="7006"/>
                    <a:pt x="19116" y="6997"/>
                    <a:pt x="19104" y="6988"/>
                  </a:cubicBezTo>
                  <a:lnTo>
                    <a:pt x="19095" y="6979"/>
                  </a:lnTo>
                  <a:lnTo>
                    <a:pt x="15892" y="4605"/>
                  </a:lnTo>
                  <a:lnTo>
                    <a:pt x="15892" y="565"/>
                  </a:lnTo>
                  <a:cubicBezTo>
                    <a:pt x="15892" y="251"/>
                    <a:pt x="15638" y="1"/>
                    <a:pt x="1532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80" name="Google Shape;980;p40"/>
            <p:cNvSpPr/>
            <p:nvPr/>
          </p:nvSpPr>
          <p:spPr>
            <a:xfrm>
              <a:off x="1036150" y="1514825"/>
              <a:ext cx="198175" cy="28325"/>
            </a:xfrm>
            <a:custGeom>
              <a:rect b="b" l="l" r="r" t="t"/>
              <a:pathLst>
                <a:path extrusionOk="0" h="1133" w="7927">
                  <a:moveTo>
                    <a:pt x="569" y="0"/>
                  </a:moveTo>
                  <a:cubicBezTo>
                    <a:pt x="255" y="0"/>
                    <a:pt x="1" y="251"/>
                    <a:pt x="1" y="565"/>
                  </a:cubicBezTo>
                  <a:cubicBezTo>
                    <a:pt x="1" y="879"/>
                    <a:pt x="255" y="1132"/>
                    <a:pt x="569" y="1132"/>
                  </a:cubicBezTo>
                  <a:lnTo>
                    <a:pt x="7362" y="1132"/>
                  </a:lnTo>
                  <a:cubicBezTo>
                    <a:pt x="7673" y="1132"/>
                    <a:pt x="7927" y="879"/>
                    <a:pt x="7927" y="565"/>
                  </a:cubicBezTo>
                  <a:cubicBezTo>
                    <a:pt x="7927" y="251"/>
                    <a:pt x="7673" y="0"/>
                    <a:pt x="73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81" name="Google Shape;981;p40"/>
            <p:cNvSpPr/>
            <p:nvPr/>
          </p:nvSpPr>
          <p:spPr>
            <a:xfrm>
              <a:off x="1036150" y="1571425"/>
              <a:ext cx="198175" cy="28325"/>
            </a:xfrm>
            <a:custGeom>
              <a:rect b="b" l="l" r="r" t="t"/>
              <a:pathLst>
                <a:path extrusionOk="0" h="1133" w="7927">
                  <a:moveTo>
                    <a:pt x="569" y="1"/>
                  </a:moveTo>
                  <a:cubicBezTo>
                    <a:pt x="255" y="1"/>
                    <a:pt x="1" y="251"/>
                    <a:pt x="1" y="565"/>
                  </a:cubicBezTo>
                  <a:cubicBezTo>
                    <a:pt x="1" y="879"/>
                    <a:pt x="255" y="1133"/>
                    <a:pt x="569" y="1133"/>
                  </a:cubicBezTo>
                  <a:lnTo>
                    <a:pt x="7362" y="1133"/>
                  </a:lnTo>
                  <a:cubicBezTo>
                    <a:pt x="7673" y="1133"/>
                    <a:pt x="7927" y="879"/>
                    <a:pt x="7927" y="565"/>
                  </a:cubicBezTo>
                  <a:cubicBezTo>
                    <a:pt x="7927" y="251"/>
                    <a:pt x="7673" y="1"/>
                    <a:pt x="73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82" name="Google Shape;982;p40"/>
            <p:cNvSpPr/>
            <p:nvPr/>
          </p:nvSpPr>
          <p:spPr>
            <a:xfrm>
              <a:off x="1036150" y="1628050"/>
              <a:ext cx="113275" cy="28325"/>
            </a:xfrm>
            <a:custGeom>
              <a:rect b="b" l="l" r="r" t="t"/>
              <a:pathLst>
                <a:path extrusionOk="0" h="1133" w="4531">
                  <a:moveTo>
                    <a:pt x="569" y="0"/>
                  </a:moveTo>
                  <a:cubicBezTo>
                    <a:pt x="255" y="0"/>
                    <a:pt x="1" y="251"/>
                    <a:pt x="1" y="565"/>
                  </a:cubicBezTo>
                  <a:cubicBezTo>
                    <a:pt x="1" y="879"/>
                    <a:pt x="255" y="1132"/>
                    <a:pt x="569" y="1132"/>
                  </a:cubicBezTo>
                  <a:lnTo>
                    <a:pt x="3965" y="1132"/>
                  </a:lnTo>
                  <a:cubicBezTo>
                    <a:pt x="4276" y="1132"/>
                    <a:pt x="4530" y="879"/>
                    <a:pt x="4530" y="565"/>
                  </a:cubicBezTo>
                  <a:cubicBezTo>
                    <a:pt x="4530" y="251"/>
                    <a:pt x="4276" y="0"/>
                    <a:pt x="3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983" name="Google Shape;983;p40"/>
          <p:cNvSpPr txBox="1"/>
          <p:nvPr/>
        </p:nvSpPr>
        <p:spPr>
          <a:xfrm>
            <a:off x="2375125" y="1037775"/>
            <a:ext cx="4050300" cy="393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chemeClr val="dk1"/>
                </a:solidFill>
                <a:latin typeface="Poppins SemiBold"/>
                <a:ea typeface="Poppins SemiBold"/>
                <a:cs typeface="Poppins SemiBold"/>
                <a:sym typeface="Poppins SemiBold"/>
              </a:rPr>
              <a:t>Examples of Similar Projects:</a:t>
            </a:r>
            <a:endParaRPr sz="1700">
              <a:solidFill>
                <a:schemeClr val="dk1"/>
              </a:solidFill>
              <a:latin typeface="Poppins SemiBold"/>
              <a:ea typeface="Poppins SemiBold"/>
              <a:cs typeface="Poppins SemiBold"/>
              <a:sym typeface="Poppins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41"/>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Gaps in Prior Work &amp; Our Contribution</a:t>
            </a:r>
            <a:endParaRPr/>
          </a:p>
        </p:txBody>
      </p:sp>
      <p:sp>
        <p:nvSpPr>
          <p:cNvPr id="989" name="Google Shape;98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990" name="Google Shape;990;p41"/>
          <p:cNvGrpSpPr/>
          <p:nvPr/>
        </p:nvGrpSpPr>
        <p:grpSpPr>
          <a:xfrm>
            <a:off x="1061923" y="1771474"/>
            <a:ext cx="1855911" cy="1600539"/>
            <a:chOff x="649648" y="271400"/>
            <a:chExt cx="6215377" cy="5455143"/>
          </a:xfrm>
        </p:grpSpPr>
        <p:sp>
          <p:nvSpPr>
            <p:cNvPr id="991" name="Google Shape;991;p41"/>
            <p:cNvSpPr/>
            <p:nvPr/>
          </p:nvSpPr>
          <p:spPr>
            <a:xfrm>
              <a:off x="2641907" y="3717593"/>
              <a:ext cx="3573900" cy="2008950"/>
            </a:xfrm>
            <a:custGeom>
              <a:rect b="b" l="l" r="r" t="t"/>
              <a:pathLst>
                <a:path extrusionOk="0" fill="none" h="80358" w="142956">
                  <a:moveTo>
                    <a:pt x="0" y="50612"/>
                  </a:moveTo>
                  <a:cubicBezTo>
                    <a:pt x="53053" y="80357"/>
                    <a:pt x="120314" y="56605"/>
                    <a:pt x="142956" y="0"/>
                  </a:cubicBezTo>
                </a:path>
              </a:pathLst>
            </a:custGeom>
            <a:solidFill>
              <a:srgbClr val="212121"/>
            </a:solidFill>
            <a:ln cap="flat" cmpd="sng" w="9525">
              <a:solidFill>
                <a:srgbClr val="325D79"/>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41"/>
            <p:cNvSpPr/>
            <p:nvPr/>
          </p:nvSpPr>
          <p:spPr>
            <a:xfrm>
              <a:off x="1359875" y="2446825"/>
              <a:ext cx="338550" cy="1598275"/>
            </a:xfrm>
            <a:custGeom>
              <a:rect b="b" l="l" r="r" t="t"/>
              <a:pathLst>
                <a:path extrusionOk="0" fill="none" h="63931" w="13542">
                  <a:moveTo>
                    <a:pt x="888" y="0"/>
                  </a:moveTo>
                  <a:cubicBezTo>
                    <a:pt x="223" y="4440"/>
                    <a:pt x="1" y="9102"/>
                    <a:pt x="1" y="13763"/>
                  </a:cubicBezTo>
                  <a:cubicBezTo>
                    <a:pt x="1" y="31300"/>
                    <a:pt x="4662" y="48614"/>
                    <a:pt x="13541" y="63931"/>
                  </a:cubicBezTo>
                </a:path>
              </a:pathLst>
            </a:custGeom>
            <a:solidFill>
              <a:srgbClr val="212121"/>
            </a:solidFill>
            <a:ln cap="flat" cmpd="sng" w="9525">
              <a:solidFill>
                <a:srgbClr val="325D79"/>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1"/>
            <p:cNvSpPr/>
            <p:nvPr/>
          </p:nvSpPr>
          <p:spPr>
            <a:xfrm>
              <a:off x="1709500" y="271400"/>
              <a:ext cx="5149975" cy="2519525"/>
            </a:xfrm>
            <a:custGeom>
              <a:rect b="b" l="l" r="r" t="t"/>
              <a:pathLst>
                <a:path extrusionOk="0" fill="none" h="100781" w="205999">
                  <a:moveTo>
                    <a:pt x="187352" y="100780"/>
                  </a:moveTo>
                  <a:cubicBezTo>
                    <a:pt x="187352" y="77694"/>
                    <a:pt x="179361" y="55496"/>
                    <a:pt x="165154" y="37738"/>
                  </a:cubicBezTo>
                  <a:lnTo>
                    <a:pt x="187352" y="37738"/>
                  </a:lnTo>
                  <a:cubicBezTo>
                    <a:pt x="197563" y="37738"/>
                    <a:pt x="205998" y="29302"/>
                    <a:pt x="205998" y="18869"/>
                  </a:cubicBezTo>
                  <a:cubicBezTo>
                    <a:pt x="205998" y="8436"/>
                    <a:pt x="197563" y="1"/>
                    <a:pt x="187352" y="1"/>
                  </a:cubicBezTo>
                  <a:lnTo>
                    <a:pt x="91012" y="1"/>
                  </a:lnTo>
                  <a:lnTo>
                    <a:pt x="89681" y="1"/>
                  </a:lnTo>
                  <a:lnTo>
                    <a:pt x="86573" y="1"/>
                  </a:lnTo>
                  <a:cubicBezTo>
                    <a:pt x="51056" y="1"/>
                    <a:pt x="17981" y="18869"/>
                    <a:pt x="0" y="49725"/>
                  </a:cubicBezTo>
                </a:path>
              </a:pathLst>
            </a:custGeom>
            <a:solidFill>
              <a:srgbClr val="212121"/>
            </a:solidFill>
            <a:ln cap="flat" cmpd="sng" w="9525">
              <a:solidFill>
                <a:srgbClr val="325D79"/>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1"/>
            <p:cNvSpPr/>
            <p:nvPr/>
          </p:nvSpPr>
          <p:spPr>
            <a:xfrm>
              <a:off x="5965975" y="415700"/>
              <a:ext cx="754750" cy="754750"/>
            </a:xfrm>
            <a:custGeom>
              <a:rect b="b" l="l" r="r" t="t"/>
              <a:pathLst>
                <a:path extrusionOk="0" fill="none" h="30190" w="30190">
                  <a:moveTo>
                    <a:pt x="17315" y="0"/>
                  </a:moveTo>
                  <a:cubicBezTo>
                    <a:pt x="5772" y="0"/>
                    <a:pt x="0" y="13763"/>
                    <a:pt x="7992" y="21977"/>
                  </a:cubicBezTo>
                  <a:cubicBezTo>
                    <a:pt x="16205" y="30190"/>
                    <a:pt x="30190" y="24418"/>
                    <a:pt x="30190" y="12875"/>
                  </a:cubicBezTo>
                  <a:cubicBezTo>
                    <a:pt x="30190" y="5772"/>
                    <a:pt x="24418" y="0"/>
                    <a:pt x="17315" y="0"/>
                  </a:cubicBezTo>
                  <a:close/>
                </a:path>
              </a:pathLst>
            </a:custGeom>
            <a:solidFill>
              <a:srgbClr val="212121"/>
            </a:solidFill>
            <a:ln cap="flat" cmpd="sng" w="9525">
              <a:solidFill>
                <a:srgbClr val="E3E9ED"/>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41"/>
            <p:cNvSpPr/>
            <p:nvPr/>
          </p:nvSpPr>
          <p:spPr>
            <a:xfrm>
              <a:off x="699475" y="2457925"/>
              <a:ext cx="5183275" cy="2647150"/>
            </a:xfrm>
            <a:custGeom>
              <a:rect b="b" l="l" r="r" t="t"/>
              <a:pathLst>
                <a:path extrusionOk="0" fill="none" h="105886" w="207331">
                  <a:moveTo>
                    <a:pt x="39513" y="0"/>
                  </a:moveTo>
                  <a:cubicBezTo>
                    <a:pt x="38847" y="4440"/>
                    <a:pt x="38404" y="8880"/>
                    <a:pt x="38626" y="13319"/>
                  </a:cubicBezTo>
                  <a:cubicBezTo>
                    <a:pt x="38404" y="31300"/>
                    <a:pt x="43953" y="48836"/>
                    <a:pt x="54164" y="63487"/>
                  </a:cubicBezTo>
                  <a:lnTo>
                    <a:pt x="18869" y="63487"/>
                  </a:lnTo>
                  <a:cubicBezTo>
                    <a:pt x="8436" y="63487"/>
                    <a:pt x="1" y="71922"/>
                    <a:pt x="1" y="82355"/>
                  </a:cubicBezTo>
                  <a:cubicBezTo>
                    <a:pt x="1" y="92566"/>
                    <a:pt x="8436" y="101002"/>
                    <a:pt x="18869" y="101002"/>
                  </a:cubicBezTo>
                  <a:lnTo>
                    <a:pt x="116097" y="101002"/>
                  </a:lnTo>
                  <a:cubicBezTo>
                    <a:pt x="154277" y="105885"/>
                    <a:pt x="191126" y="85463"/>
                    <a:pt x="207331" y="50390"/>
                  </a:cubicBezTo>
                </a:path>
              </a:pathLst>
            </a:custGeom>
            <a:solidFill>
              <a:srgbClr val="212121"/>
            </a:solidFill>
            <a:ln cap="flat" cmpd="sng" w="9525">
              <a:solidFill>
                <a:srgbClr val="667E92"/>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41"/>
            <p:cNvSpPr/>
            <p:nvPr/>
          </p:nvSpPr>
          <p:spPr>
            <a:xfrm>
              <a:off x="2075775" y="387950"/>
              <a:ext cx="4012325" cy="2402975"/>
            </a:xfrm>
            <a:custGeom>
              <a:rect b="b" l="l" r="r" t="t"/>
              <a:pathLst>
                <a:path extrusionOk="0" fill="none" h="96119" w="160493">
                  <a:moveTo>
                    <a:pt x="160492" y="96118"/>
                  </a:moveTo>
                  <a:cubicBezTo>
                    <a:pt x="160492" y="57494"/>
                    <a:pt x="135630" y="23530"/>
                    <a:pt x="99003" y="11765"/>
                  </a:cubicBezTo>
                  <a:cubicBezTo>
                    <a:pt x="62377" y="0"/>
                    <a:pt x="22420" y="13097"/>
                    <a:pt x="0" y="44397"/>
                  </a:cubicBezTo>
                </a:path>
              </a:pathLst>
            </a:custGeom>
            <a:solidFill>
              <a:srgbClr val="212121"/>
            </a:solidFill>
            <a:ln cap="flat" cmpd="sng" w="9525">
              <a:solidFill>
                <a:srgbClr val="667E92"/>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1"/>
            <p:cNvSpPr/>
            <p:nvPr/>
          </p:nvSpPr>
          <p:spPr>
            <a:xfrm>
              <a:off x="649648" y="670971"/>
              <a:ext cx="5183118" cy="4298214"/>
            </a:xfrm>
            <a:custGeom>
              <a:rect b="b" l="l" r="r" t="t"/>
              <a:pathLst>
                <a:path extrusionOk="0" fill="none" h="170260" w="205333">
                  <a:moveTo>
                    <a:pt x="205333" y="84575"/>
                  </a:moveTo>
                  <a:cubicBezTo>
                    <a:pt x="205333" y="51944"/>
                    <a:pt x="185133" y="22865"/>
                    <a:pt x="154721" y="11322"/>
                  </a:cubicBezTo>
                  <a:cubicBezTo>
                    <a:pt x="124088" y="1"/>
                    <a:pt x="89681" y="8880"/>
                    <a:pt x="68371" y="33520"/>
                  </a:cubicBezTo>
                  <a:lnTo>
                    <a:pt x="18869" y="33520"/>
                  </a:lnTo>
                  <a:cubicBezTo>
                    <a:pt x="8436" y="33520"/>
                    <a:pt x="1" y="41955"/>
                    <a:pt x="1" y="52388"/>
                  </a:cubicBezTo>
                  <a:cubicBezTo>
                    <a:pt x="1" y="62599"/>
                    <a:pt x="8436" y="71034"/>
                    <a:pt x="18869" y="71034"/>
                  </a:cubicBezTo>
                  <a:lnTo>
                    <a:pt x="50612" y="71034"/>
                  </a:lnTo>
                  <a:cubicBezTo>
                    <a:pt x="44175" y="108549"/>
                    <a:pt x="65929" y="145176"/>
                    <a:pt x="101668" y="157607"/>
                  </a:cubicBezTo>
                  <a:cubicBezTo>
                    <a:pt x="137629" y="170260"/>
                    <a:pt x="177363" y="155165"/>
                    <a:pt x="195788" y="121868"/>
                  </a:cubicBezTo>
                </a:path>
              </a:pathLst>
            </a:custGeom>
            <a:solidFill>
              <a:srgbClr val="212121"/>
            </a:solidFill>
            <a:ln cap="flat" cmpd="sng" w="9525">
              <a:solidFill>
                <a:srgbClr val="445D73"/>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1"/>
            <p:cNvSpPr/>
            <p:nvPr/>
          </p:nvSpPr>
          <p:spPr>
            <a:xfrm>
              <a:off x="1731700" y="1059450"/>
              <a:ext cx="5133325" cy="3762600"/>
            </a:xfrm>
            <a:custGeom>
              <a:rect b="b" l="l" r="r" t="t"/>
              <a:pathLst>
                <a:path extrusionOk="0" fill="none" h="150504" w="205333">
                  <a:moveTo>
                    <a:pt x="85685" y="0"/>
                  </a:moveTo>
                  <a:cubicBezTo>
                    <a:pt x="33297" y="222"/>
                    <a:pt x="0" y="56383"/>
                    <a:pt x="25306" y="102333"/>
                  </a:cubicBezTo>
                  <a:cubicBezTo>
                    <a:pt x="50390" y="148283"/>
                    <a:pt x="115652" y="150503"/>
                    <a:pt x="144066" y="106551"/>
                  </a:cubicBezTo>
                  <a:lnTo>
                    <a:pt x="186464" y="106551"/>
                  </a:lnTo>
                  <a:cubicBezTo>
                    <a:pt x="196897" y="106551"/>
                    <a:pt x="205332" y="98116"/>
                    <a:pt x="205332" y="87683"/>
                  </a:cubicBezTo>
                  <a:cubicBezTo>
                    <a:pt x="205332" y="77250"/>
                    <a:pt x="196897" y="68814"/>
                    <a:pt x="186464" y="68814"/>
                  </a:cubicBezTo>
                  <a:lnTo>
                    <a:pt x="154943" y="68814"/>
                  </a:lnTo>
                  <a:cubicBezTo>
                    <a:pt x="154721" y="30856"/>
                    <a:pt x="123865" y="0"/>
                    <a:pt x="85685" y="0"/>
                  </a:cubicBezTo>
                  <a:close/>
                </a:path>
              </a:pathLst>
            </a:custGeom>
            <a:solidFill>
              <a:srgbClr val="212121"/>
            </a:solidFill>
            <a:ln cap="flat" cmpd="sng" w="9525">
              <a:solidFill>
                <a:srgbClr val="869FB1"/>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41"/>
            <p:cNvSpPr/>
            <p:nvPr/>
          </p:nvSpPr>
          <p:spPr>
            <a:xfrm>
              <a:off x="5965975" y="2912975"/>
              <a:ext cx="754750" cy="754775"/>
            </a:xfrm>
            <a:custGeom>
              <a:rect b="b" l="l" r="r" t="t"/>
              <a:pathLst>
                <a:path extrusionOk="0" fill="none" h="30191" w="30190">
                  <a:moveTo>
                    <a:pt x="17315" y="1"/>
                  </a:moveTo>
                  <a:cubicBezTo>
                    <a:pt x="5772" y="1"/>
                    <a:pt x="0" y="13764"/>
                    <a:pt x="7992" y="21977"/>
                  </a:cubicBezTo>
                  <a:cubicBezTo>
                    <a:pt x="16205" y="30190"/>
                    <a:pt x="30190" y="24419"/>
                    <a:pt x="30190" y="12876"/>
                  </a:cubicBezTo>
                  <a:cubicBezTo>
                    <a:pt x="30190" y="5772"/>
                    <a:pt x="24418" y="1"/>
                    <a:pt x="17315" y="1"/>
                  </a:cubicBezTo>
                  <a:close/>
                </a:path>
              </a:pathLst>
            </a:custGeom>
            <a:solidFill>
              <a:srgbClr val="212121"/>
            </a:solidFill>
            <a:ln cap="flat" cmpd="sng" w="9525">
              <a:solidFill>
                <a:srgbClr val="E3E9ED"/>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1"/>
            <p:cNvSpPr/>
            <p:nvPr/>
          </p:nvSpPr>
          <p:spPr>
            <a:xfrm>
              <a:off x="2453125" y="1464550"/>
              <a:ext cx="2874675" cy="2785900"/>
            </a:xfrm>
            <a:custGeom>
              <a:rect b="b" l="l" r="r" t="t"/>
              <a:pathLst>
                <a:path extrusionOk="0" fill="none" h="111436" w="114987">
                  <a:moveTo>
                    <a:pt x="56828" y="1"/>
                  </a:moveTo>
                  <a:cubicBezTo>
                    <a:pt x="31744" y="1"/>
                    <a:pt x="9990" y="17759"/>
                    <a:pt x="4884" y="42621"/>
                  </a:cubicBezTo>
                  <a:cubicBezTo>
                    <a:pt x="1" y="67483"/>
                    <a:pt x="13320" y="92123"/>
                    <a:pt x="36628" y="101890"/>
                  </a:cubicBezTo>
                  <a:cubicBezTo>
                    <a:pt x="59936" y="111435"/>
                    <a:pt x="87017" y="103444"/>
                    <a:pt x="101002" y="82356"/>
                  </a:cubicBezTo>
                  <a:cubicBezTo>
                    <a:pt x="114987" y="61268"/>
                    <a:pt x="112323" y="33298"/>
                    <a:pt x="94343" y="15539"/>
                  </a:cubicBezTo>
                  <a:cubicBezTo>
                    <a:pt x="84353" y="5550"/>
                    <a:pt x="71035" y="1"/>
                    <a:pt x="56828" y="1"/>
                  </a:cubicBezTo>
                  <a:close/>
                </a:path>
              </a:pathLst>
            </a:custGeom>
            <a:solidFill>
              <a:srgbClr val="212121"/>
            </a:solidFill>
            <a:ln cap="flat" cmpd="sng" w="9525">
              <a:solidFill>
                <a:srgbClr val="E3E9ED"/>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1"/>
            <p:cNvSpPr/>
            <p:nvPr/>
          </p:nvSpPr>
          <p:spPr>
            <a:xfrm>
              <a:off x="732775" y="4183825"/>
              <a:ext cx="754775" cy="760300"/>
            </a:xfrm>
            <a:custGeom>
              <a:rect b="b" l="l" r="r" t="t"/>
              <a:pathLst>
                <a:path extrusionOk="0" fill="none" h="30412" w="30191">
                  <a:moveTo>
                    <a:pt x="17315" y="0"/>
                  </a:moveTo>
                  <a:cubicBezTo>
                    <a:pt x="5772" y="0"/>
                    <a:pt x="1" y="13985"/>
                    <a:pt x="7992" y="22199"/>
                  </a:cubicBezTo>
                  <a:cubicBezTo>
                    <a:pt x="16205" y="30412"/>
                    <a:pt x="30190" y="24640"/>
                    <a:pt x="30190" y="13097"/>
                  </a:cubicBezTo>
                  <a:cubicBezTo>
                    <a:pt x="30190" y="5772"/>
                    <a:pt x="24419" y="0"/>
                    <a:pt x="17315" y="0"/>
                  </a:cubicBezTo>
                  <a:close/>
                </a:path>
              </a:pathLst>
            </a:custGeom>
            <a:solidFill>
              <a:srgbClr val="212121"/>
            </a:solidFill>
            <a:ln cap="flat" cmpd="sng" w="9525">
              <a:solidFill>
                <a:srgbClr val="E3E9ED"/>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41"/>
            <p:cNvSpPr/>
            <p:nvPr/>
          </p:nvSpPr>
          <p:spPr>
            <a:xfrm>
              <a:off x="732775" y="1669900"/>
              <a:ext cx="754775" cy="754750"/>
            </a:xfrm>
            <a:custGeom>
              <a:rect b="b" l="l" r="r" t="t"/>
              <a:pathLst>
                <a:path extrusionOk="0" fill="none" h="30190" w="30191">
                  <a:moveTo>
                    <a:pt x="17315" y="0"/>
                  </a:moveTo>
                  <a:cubicBezTo>
                    <a:pt x="5772" y="0"/>
                    <a:pt x="1" y="13985"/>
                    <a:pt x="8214" y="22198"/>
                  </a:cubicBezTo>
                  <a:cubicBezTo>
                    <a:pt x="16205" y="30189"/>
                    <a:pt x="30190" y="24418"/>
                    <a:pt x="30190" y="12875"/>
                  </a:cubicBezTo>
                  <a:cubicBezTo>
                    <a:pt x="30190" y="5772"/>
                    <a:pt x="24419" y="0"/>
                    <a:pt x="17315" y="0"/>
                  </a:cubicBezTo>
                  <a:close/>
                </a:path>
              </a:pathLst>
            </a:custGeom>
            <a:solidFill>
              <a:srgbClr val="212121"/>
            </a:solidFill>
            <a:ln cap="flat" cmpd="sng" w="9525">
              <a:solidFill>
                <a:srgbClr val="E3E9ED"/>
              </a:solidFill>
              <a:prstDash val="solid"/>
              <a:miter lim="22198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3" name="Google Shape;1003;p41"/>
          <p:cNvSpPr txBox="1"/>
          <p:nvPr/>
        </p:nvSpPr>
        <p:spPr>
          <a:xfrm>
            <a:off x="3075100" y="1077450"/>
            <a:ext cx="51828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What’s Missing in Existing Work:</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Most analyses are descriptive only, not predictive</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Limited use of BLS data in machine learning workflows</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Rare exploration of geographic wage modeling or job clustering</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Over-reliance on self-reported international survey data</a:t>
            </a:r>
            <a:endParaRPr sz="1200">
              <a:latin typeface="Playfair Display"/>
              <a:ea typeface="Playfair Display"/>
              <a:cs typeface="Playfair Display"/>
              <a:sym typeface="Playfair Display"/>
            </a:endParaRPr>
          </a:p>
          <a:p>
            <a:pPr indent="0" lvl="0" marL="457200" rtl="0" algn="l">
              <a:lnSpc>
                <a:spcPct val="115000"/>
              </a:lnSpc>
              <a:spcBef>
                <a:spcPts val="0"/>
              </a:spcBef>
              <a:spcAft>
                <a:spcPts val="0"/>
              </a:spcAft>
              <a:buNone/>
            </a:pPr>
            <a:r>
              <a:t/>
            </a:r>
            <a:endParaRPr sz="1200">
              <a:latin typeface="Playfair Display"/>
              <a:ea typeface="Playfair Display"/>
              <a:cs typeface="Playfair Display"/>
              <a:sym typeface="Playfair Display"/>
            </a:endParaRPr>
          </a:p>
          <a:p>
            <a:pPr indent="0" lvl="0" marL="0" rtl="0" algn="l">
              <a:lnSpc>
                <a:spcPct val="115000"/>
              </a:lnSpc>
              <a:spcBef>
                <a:spcPts val="0"/>
              </a:spcBef>
              <a:spcAft>
                <a:spcPts val="0"/>
              </a:spcAft>
              <a:buNone/>
            </a:pPr>
            <a:r>
              <a:rPr b="1" lang="en" sz="1200">
                <a:latin typeface="Playfair Display"/>
                <a:ea typeface="Playfair Display"/>
                <a:cs typeface="Playfair Display"/>
                <a:sym typeface="Playfair Display"/>
              </a:rPr>
              <a:t>Our Differentiation:</a:t>
            </a:r>
            <a:endParaRPr b="1"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Using a U.S. government dataset with standardized, occupation-level salary data</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Applying supervised regression modeling to predict wage outcomes</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Exploring regional wage prediction and occupation-based clustering</a:t>
            </a:r>
            <a:endParaRPr sz="1200">
              <a:latin typeface="Playfair Display"/>
              <a:ea typeface="Playfair Display"/>
              <a:cs typeface="Playfair Display"/>
              <a:sym typeface="Playfair Display"/>
            </a:endParaRPr>
          </a:p>
          <a:p>
            <a:pPr indent="-304800" lvl="0" marL="457200" rtl="0" algn="l">
              <a:lnSpc>
                <a:spcPct val="115000"/>
              </a:lnSpc>
              <a:spcBef>
                <a:spcPts val="0"/>
              </a:spcBef>
              <a:spcAft>
                <a:spcPts val="0"/>
              </a:spcAft>
              <a:buSzPts val="1200"/>
              <a:buFont typeface="Playfair Display"/>
              <a:buChar char="●"/>
            </a:pPr>
            <a:r>
              <a:rPr lang="en" sz="1200">
                <a:latin typeface="Playfair Display"/>
                <a:ea typeface="Playfair Display"/>
                <a:cs typeface="Playfair Display"/>
                <a:sym typeface="Playfair Display"/>
              </a:rPr>
              <a:t>Potential to supplement with SO dataset for deeper individual-level insights</a:t>
            </a:r>
            <a:endParaRPr sz="1200">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tics Strategy Toolkit by Slidesgo">
  <a:themeElements>
    <a:clrScheme name="Simple Light">
      <a:dk1>
        <a:srgbClr val="202331"/>
      </a:dk1>
      <a:lt1>
        <a:srgbClr val="F8F4F4"/>
      </a:lt1>
      <a:dk2>
        <a:srgbClr val="1BBBE9"/>
      </a:dk2>
      <a:lt2>
        <a:srgbClr val="2C7EC7"/>
      </a:lt2>
      <a:accent1>
        <a:srgbClr val="0B5394"/>
      </a:accent1>
      <a:accent2>
        <a:srgbClr val="FFFFFF"/>
      </a:accent2>
      <a:accent3>
        <a:srgbClr val="FFFFFF"/>
      </a:accent3>
      <a:accent4>
        <a:srgbClr val="FFFFFF"/>
      </a:accent4>
      <a:accent5>
        <a:srgbClr val="FFFFFF"/>
      </a:accent5>
      <a:accent6>
        <a:srgbClr val="FFFFFF"/>
      </a:accent6>
      <a:hlink>
        <a:srgbClr val="2023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