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536D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D13F1-3EE9-4D1E-9F53-6543F8B72E12}" v="4" dt="2025-08-21T04:30:09.937"/>
    <p1510:client id="{C01DDDF9-D288-4DAE-A9CF-947D2137FEE3}" v="118" dt="2025-08-21T04:41:01.263"/>
    <p1510:client id="{F2940975-C8C0-1A23-651F-6FDB4EA729D4}" v="12" dt="2025-08-21T04:36:11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52"/>
    <p:restoredTop sz="96271"/>
  </p:normalViewPr>
  <p:slideViewPr>
    <p:cSldViewPr snapToGrid="0">
      <p:cViewPr varScale="1">
        <p:scale>
          <a:sx n="116" d="100"/>
          <a:sy n="116" d="100"/>
        </p:scale>
        <p:origin x="2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51B-B98F-4B4F-AA5C-6E630F5780F6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7694A-64BD-9A43-93A2-F5C2D44E3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6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5.naacl-short.11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“Data from Motely Fool were collected by These authors.”</a:t>
            </a:r>
          </a:p>
          <a:p>
            <a:r>
              <a:rPr lang="en-US" dirty="0"/>
              <a:t>	</a:t>
            </a:r>
          </a:p>
          <a:p>
            <a:r>
              <a:rPr lang="en-US" sz="1200" dirty="0">
                <a:hlinkClick r:id="rId3"/>
              </a:rPr>
              <a:t>(Lu, et al. 2025)</a:t>
            </a:r>
            <a:r>
              <a:rPr lang="en-IN" sz="1200" dirty="0">
                <a:hlinkClick r:id="rId3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7694A-64BD-9A43-93A2-F5C2D44E3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@article{article,</a:t>
            </a:r>
          </a:p>
          <a:p>
            <a:r>
              <a:rPr lang="en-US" dirty="0"/>
              <a:t>author = {Huang, Allen and Wang, Hui and Yang, Yi},</a:t>
            </a:r>
          </a:p>
          <a:p>
            <a:r>
              <a:rPr lang="en-US" dirty="0"/>
              <a:t>year = {2022},</a:t>
            </a:r>
          </a:p>
          <a:p>
            <a:r>
              <a:rPr lang="en-US" dirty="0"/>
              <a:t>month = {09},</a:t>
            </a:r>
          </a:p>
          <a:p>
            <a:r>
              <a:rPr lang="en-US" dirty="0"/>
              <a:t>pages = {},</a:t>
            </a:r>
          </a:p>
          <a:p>
            <a:r>
              <a:rPr lang="en-US" dirty="0"/>
              <a:t>title = {</a:t>
            </a:r>
            <a:r>
              <a:rPr lang="en-US" dirty="0" err="1"/>
              <a:t>FinBERT</a:t>
            </a:r>
            <a:r>
              <a:rPr lang="en-US" dirty="0"/>
              <a:t>: A Large Language Model for Extracting Information from Financial Text†},</a:t>
            </a:r>
          </a:p>
          <a:p>
            <a:r>
              <a:rPr lang="en-US" dirty="0"/>
              <a:t>volume = {40},</a:t>
            </a:r>
          </a:p>
          <a:p>
            <a:r>
              <a:rPr lang="en-US" dirty="0"/>
              <a:t>journal = {Contemporary Accounting Research},</a:t>
            </a:r>
          </a:p>
          <a:p>
            <a:r>
              <a:rPr lang="en-US" dirty="0" err="1"/>
              <a:t>doi</a:t>
            </a:r>
            <a:r>
              <a:rPr lang="en-US" dirty="0"/>
              <a:t> = {10.1111/1911-3846.12832}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7694A-64BD-9A43-93A2-F5C2D44E3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79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E6A21-2BDC-8865-D96E-07AA89C41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2BA2B-70F9-4953-F63A-F16CECDCE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698EC-F347-E8BB-B4B7-7396E7C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6BD0-5D24-4635-891B-87619B69D29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03EE9-EA49-B0D2-17FB-60EB5674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3E574-1837-FED2-F2D7-2F339773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3F3-C33E-41D9-8C4E-3C5D1C5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3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C351-4890-4033-F03F-D7BCC369F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5190E-D4A3-3511-47E5-F88358D04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451A-6E73-11EE-7F0F-AE37A466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6BD0-5D24-4635-891B-87619B69D29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E2454-992F-4BD1-0D9B-A11F9434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33D5A-A690-D5D4-D575-D92F4F9C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3F3-C33E-41D9-8C4E-3C5D1C5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1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7A93A-36FC-25E6-A44F-C639020A4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9E4F5-9C99-F88E-63E6-0DD17725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5FB4-6852-E7CE-E14C-59FEEE693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6BD0-5D24-4635-891B-87619B69D29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8B0A7-0C8B-282D-96AB-B2F650144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A9B2F-EB7E-C37F-74D6-BC74C9422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3F3-C33E-41D9-8C4E-3C5D1C5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E0FD0-5E47-14B5-E856-627BA1F9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BF87-6637-C311-D177-169EBA6AB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C3351-683A-7A87-46A7-E79F43BB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6BD0-5D24-4635-891B-87619B69D29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319FC-D342-F0AA-31CF-D45B09448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304CD-1BF8-2B23-6A34-B29C11227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3F3-C33E-41D9-8C4E-3C5D1C5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5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6EA3-E7FB-CD21-98B5-C74899DED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4D7C4-5894-0A37-7F42-B1B6F4F8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826DF-A4A8-3D62-AEB4-8768D4AF9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6BD0-5D24-4635-891B-87619B69D29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E4E56-6425-90BB-F298-458CAA44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4A443-4508-2EF0-AB08-E635C056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3F3-C33E-41D9-8C4E-3C5D1C5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23266-9BD9-6A19-FF24-801F8FDB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BC570-B1F5-2CDE-6CE0-76E3ADC05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9F089-3923-C84E-0760-02A4A7A9F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6BBA4-A703-6006-7938-1D720AD8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6BD0-5D24-4635-891B-87619B69D29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62948-928E-622D-6638-284E4A38A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784EB-C2DA-C256-FCAA-1CA60C82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3F3-C33E-41D9-8C4E-3C5D1C5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6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0A8E9-7C90-8145-3907-84E02A4F8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F04E7C-A34D-574A-EFB0-81666F92BE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D9F15-963E-5DBD-B92C-5040FB318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00F91-FC63-4DCF-55DA-3B18FD595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7071E-5433-BEF7-1253-2A4BE530DD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F2C27-7459-DE50-B0EC-91D399F2A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6BD0-5D24-4635-891B-87619B69D29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B82D0-991B-FB9B-CB75-D0B25473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280650-C040-040E-0572-F6368BBB3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3F3-C33E-41D9-8C4E-3C5D1C5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6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C2BC-CB13-1F94-BF2B-A6A67AD4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E37B2-5B69-1636-4C1F-AEFAD7813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6BD0-5D24-4635-891B-87619B69D29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F5997D-7C41-941A-B268-6E7D92E88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0121B-78C3-4047-7C56-3D5816788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3F3-C33E-41D9-8C4E-3C5D1C5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9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79ED5-40F8-E02D-0318-DFB598C8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6BD0-5D24-4635-891B-87619B69D29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FB592-9178-755E-A775-E92A58F7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18D30-DBA3-A1A0-966F-3053AA84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3F3-C33E-41D9-8C4E-3C5D1C5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E3F8B-83D4-48C7-56FC-FA459711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F6F8-4100-D0EC-40FD-9B7B85EEF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181D0-270D-A504-BE16-C72CFA7CC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8246C-4957-45C0-E0F7-BF48AC60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6BD0-5D24-4635-891B-87619B69D29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2C8A28-9204-9B93-3DCC-452ABCA1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FD5EB-A571-1D10-6624-3960AA89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3F3-C33E-41D9-8C4E-3C5D1C5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7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807F-AFC3-CA5E-A5EA-A3CDB675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75DD1-797F-366F-C07E-501403C17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3AFE2-C138-86FE-EEA4-EA66D5607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F2027-1F54-2B72-D3A6-71C8ED09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26BD0-5D24-4635-891B-87619B69D29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B7746-2D46-6B79-1021-7DC745AF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0EC326-EDEF-8957-4F3D-636B2D53C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D43F3-C33E-41D9-8C4E-3C5D1C5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5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B019E5-861D-4F3F-1DDF-036516BF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A986C-88F0-52E3-B677-3E1BEE172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3FDDA-BD87-D4BF-B312-E214B47BD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26BD0-5D24-4635-891B-87619B69D29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40F88-5908-86A5-5712-F1B997CAB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35A6E-4DEB-A85E-64A2-A19F36E0A5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43F3-C33E-41D9-8C4E-3C5D1C5A1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4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linkedin.com/pulse/us-equity-views-david-kostin-lhpk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5.naacl-short.11/" TargetMode="External"/><Relationship Id="rId7" Type="http://schemas.openxmlformats.org/officeDocument/2006/relationships/hyperlink" Target="https://ranaroussi.github.io/yfinance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datasets/BUILDERlym/STRUX-Transcripts" TargetMode="External"/><Relationship Id="rId5" Type="http://schemas.openxmlformats.org/officeDocument/2006/relationships/hyperlink" Target="https://arxiv.org/abs/2410.01772" TargetMode="External"/><Relationship Id="rId4" Type="http://schemas.openxmlformats.org/officeDocument/2006/relationships/hyperlink" Target="https://www.fool.com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yahoo.com/kb/finance/article-exchanges-data-delays-sln231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64070191_FinBERT_A_Large_Language_Model_for_Extracting_Information_from_Financial_Tex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358" y="553858"/>
            <a:ext cx="11153274" cy="2387600"/>
          </a:xfrm>
        </p:spPr>
        <p:txBody>
          <a:bodyPr>
            <a:noAutofit/>
          </a:bodyPr>
          <a:lstStyle/>
          <a:p>
            <a:br>
              <a:rPr lang="af-ZA" sz="4800" b="1" dirty="0">
                <a:solidFill>
                  <a:srgbClr val="003366"/>
                </a:solidFill>
                <a:latin typeface="Calibri" panose="020F0502020204030204" pitchFamily="34" charset="0"/>
                <a:ea typeface="Batang" panose="020B0503020000020004" pitchFamily="18" charset="-127"/>
                <a:cs typeface="Calibri" panose="020F0502020204030204" pitchFamily="34" charset="0"/>
              </a:rPr>
            </a:br>
            <a:r>
              <a:rPr lang="en-IN" sz="4800" b="1" dirty="0">
                <a:solidFill>
                  <a:srgbClr val="003366"/>
                </a:solidFill>
                <a:latin typeface="Calibri" panose="020F0502020204030204" pitchFamily="34" charset="0"/>
                <a:ea typeface="Batang" panose="020B0503020000020004" pitchFamily="18" charset="-127"/>
                <a:cs typeface="Calibri" panose="020F0502020204030204" pitchFamily="34" charset="0"/>
              </a:rPr>
              <a:t>Impact of Executive Communication Tone on Short-Term Market Movements</a:t>
            </a:r>
            <a:endParaRPr lang="af-ZA" sz="4800" b="1" dirty="0">
              <a:solidFill>
                <a:srgbClr val="003366"/>
              </a:solidFill>
              <a:latin typeface="Calibri" panose="020F0502020204030204" pitchFamily="34" charset="0"/>
              <a:ea typeface="Batang" panose="020B0503020000020004" pitchFamily="18" charset="-127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39037"/>
            <a:ext cx="9144000" cy="1655762"/>
          </a:xfrm>
        </p:spPr>
        <p:txBody>
          <a:bodyPr>
            <a:noAutofit/>
          </a:bodyPr>
          <a:lstStyle/>
          <a:p>
            <a:r>
              <a:rPr lang="af-ZA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DATA7001 - </a:t>
            </a:r>
            <a:r>
              <a:rPr lang="af-ZA" sz="20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af-ZA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f-ZA" sz="20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af-ZA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af-ZA" sz="20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af-ZA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f-ZA" sz="20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af-ZA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Project</a:t>
            </a:r>
          </a:p>
          <a:p>
            <a:endParaRPr lang="af-ZA" sz="2000" dirty="0">
              <a:solidFill>
                <a:srgbClr val="3C3C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af-ZA" sz="20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af-ZA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14:</a:t>
            </a:r>
          </a:p>
          <a:p>
            <a:pPr algn="l"/>
            <a:r>
              <a:rPr lang="af-ZA" sz="20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Yanshuo</a:t>
            </a:r>
            <a:r>
              <a:rPr lang="af-ZA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</a:t>
            </a:r>
          </a:p>
          <a:p>
            <a:pPr algn="l"/>
            <a:r>
              <a:rPr lang="af-ZA" sz="20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Jagriti</a:t>
            </a:r>
            <a:r>
              <a:rPr lang="af-ZA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f-ZA" sz="20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Lakra</a:t>
            </a:r>
            <a:endParaRPr lang="af-ZA" sz="2000" dirty="0">
              <a:solidFill>
                <a:srgbClr val="3C3C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af-ZA" sz="20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Hongrui</a:t>
            </a:r>
            <a:r>
              <a:rPr lang="af-ZA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</a:t>
            </a:r>
          </a:p>
          <a:p>
            <a:pPr algn="l"/>
            <a:r>
              <a:rPr lang="af-ZA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Saipriya Dipika Vaidyanathan</a:t>
            </a:r>
          </a:p>
          <a:p>
            <a:pPr algn="l"/>
            <a:r>
              <a:rPr lang="af-ZA" sz="20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Jiaming</a:t>
            </a:r>
            <a:r>
              <a:rPr lang="af-ZA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f-ZA" sz="20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Zhuang</a:t>
            </a:r>
            <a:endParaRPr lang="af-ZA" sz="2000" dirty="0">
              <a:solidFill>
                <a:srgbClr val="3C3C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42447-BF95-33A7-C798-BC47D363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defTabSz="457200"/>
            <a:r>
              <a:rPr lang="en-US" sz="4000" b="1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3017AA-B1AC-BEBE-25A3-A15D53CDC81F}"/>
              </a:ext>
            </a:extLst>
          </p:cNvPr>
          <p:cNvSpPr txBox="1">
            <a:spLocks/>
          </p:cNvSpPr>
          <p:nvPr/>
        </p:nvSpPr>
        <p:spPr>
          <a:xfrm>
            <a:off x="838200" y="1524649"/>
            <a:ext cx="10515600" cy="51026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000" i="1" dirty="0"/>
              <a:t>Can the tone and sentiment expressed by company executives during earnings calls influence short-term stock price movements?</a:t>
            </a:r>
            <a:endParaRPr lang="en-IN" sz="2000" dirty="0"/>
          </a:p>
          <a:p>
            <a:pPr marL="0" indent="0" algn="just">
              <a:buNone/>
            </a:pPr>
            <a:endParaRPr lang="en-US" altLang="zh-CN" sz="300" dirty="0">
              <a:solidFill>
                <a:srgbClr val="3C3C3C"/>
              </a:solidFill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3A536D"/>
                </a:solidFill>
                <a:latin typeface="Calibri"/>
                <a:ea typeface="Calibri"/>
                <a:cs typeface="Calibri"/>
              </a:rPr>
              <a:t>Why is it important?</a:t>
            </a:r>
          </a:p>
          <a:p>
            <a:pPr marL="52388" lvl="1" indent="0" algn="just">
              <a:spcBef>
                <a:spcPts val="1000"/>
              </a:spcBef>
              <a:buNone/>
            </a:pPr>
            <a:r>
              <a:rPr lang="en-US" sz="1800" dirty="0">
                <a:latin typeface="Calibri"/>
                <a:ea typeface="Calibri"/>
                <a:cs typeface="Calibri"/>
              </a:rPr>
              <a:t>Earnings calls contain forward-looking statements, management tone, and Q&amp;A discussions that impact stock </a:t>
            </a:r>
            <a:r>
              <a:rPr lang="en-US" sz="1800" dirty="0">
                <a:ea typeface="Calibri"/>
                <a:cs typeface="Calibri"/>
              </a:rPr>
              <a:t>prices. Understanding</a:t>
            </a:r>
            <a:r>
              <a:rPr lang="en-IN" sz="1800" dirty="0"/>
              <a:t> how executive communication affects stock movements can help investors, analysts, and companies make more informed decisions</a:t>
            </a:r>
          </a:p>
          <a:p>
            <a:pPr marL="52388" lvl="1" indent="0" algn="just">
              <a:spcBef>
                <a:spcPts val="1000"/>
              </a:spcBef>
              <a:buNone/>
            </a:pPr>
            <a:endParaRPr lang="en-US" sz="600" dirty="0">
              <a:latin typeface="Calibri"/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3A536D"/>
                </a:solidFill>
                <a:latin typeface="Calibri"/>
                <a:ea typeface="Calibri"/>
                <a:cs typeface="Calibri"/>
              </a:rPr>
              <a:t>Why did we choose it?</a:t>
            </a:r>
          </a:p>
          <a:p>
            <a:pPr marL="0" indent="0" algn="just">
              <a:buNone/>
            </a:pPr>
            <a:r>
              <a:rPr lang="en-US" altLang="zh-CN" sz="1800" dirty="0">
                <a:ea typeface="+mn-lt"/>
                <a:cs typeface="+mn-lt"/>
              </a:rPr>
              <a:t>We found this topic very interesting and different. And want to explore the l</a:t>
            </a:r>
            <a:r>
              <a:rPr lang="en-IN" sz="1800" dirty="0"/>
              <a:t>ink between executive communication, human emotion, and how it can influence short-term market behaviour.</a:t>
            </a:r>
          </a:p>
          <a:p>
            <a:pPr marL="0" indent="0" algn="just">
              <a:buNone/>
            </a:pPr>
            <a:endParaRPr lang="en-US" sz="1800" dirty="0">
              <a:ea typeface="+mn-lt"/>
              <a:cs typeface="+mn-lt"/>
            </a:endParaRPr>
          </a:p>
        </p:txBody>
      </p:sp>
      <p:pic>
        <p:nvPicPr>
          <p:cNvPr id="1030" name="Picture 6" descr="Global stocks are vulnerable in 2025 | Goldman Sachs">
            <a:hlinkClick r:id="rId2"/>
            <a:extLst>
              <a:ext uri="{FF2B5EF4-FFF2-40B4-BE49-F238E27FC236}">
                <a16:creationId xmlns:a16="http://schemas.microsoft.com/office/drawing/2014/main" id="{67C9CAA8-8736-4A45-279D-5638A522E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067485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74CFD1-4FB9-986E-7621-82E3A44FEFEE}"/>
              </a:ext>
            </a:extLst>
          </p:cNvPr>
          <p:cNvSpPr txBox="1"/>
          <p:nvPr/>
        </p:nvSpPr>
        <p:spPr>
          <a:xfrm>
            <a:off x="1934445" y="6390363"/>
            <a:ext cx="252344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Image source: </a:t>
            </a:r>
            <a:r>
              <a:rPr lang="en-US" sz="1050" i="1" dirty="0">
                <a:hlinkClick r:id="rId2"/>
              </a:rPr>
              <a:t>David Kostin Lhpke, LinkedIn</a:t>
            </a:r>
            <a:endParaRPr 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32342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0F75D-B000-403B-0A17-EFD1BCBEA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952647-ADD2-0D12-FF73-163E5FB999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051884"/>
            <a:ext cx="10700208" cy="5765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lnSpc>
                <a:spcPct val="150000"/>
              </a:lnSpc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Overview:</a:t>
            </a:r>
          </a:p>
          <a:p>
            <a:pPr lvl="1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A53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STRUX Transcript Dataset </a:t>
            </a:r>
            <a:r>
              <a:rPr lang="en-US" sz="2000" dirty="0">
                <a:hlinkClick r:id="rId3"/>
              </a:rPr>
              <a:t>(Lu, et al. 2025)</a:t>
            </a:r>
            <a:r>
              <a:rPr lang="en-IN" sz="2000" dirty="0">
                <a:hlinkClick r:id="rId3"/>
              </a:rPr>
              <a:t> </a:t>
            </a:r>
            <a:r>
              <a:rPr lang="en-US" altLang="en-US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</a:t>
            </a:r>
            <a:endParaRPr lang="en-US" altLang="en-US" sz="2000" dirty="0">
              <a:solidFill>
                <a:srgbClr val="3C3C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11,950 transcripts, covering 869 companies and has data from 2017–2024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altLang="en-US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Motley Fool </a:t>
            </a:r>
            <a:r>
              <a:rPr lang="en-US" altLang="en-US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a reputable financial media platform known for accurate earnings call coverage. </a:t>
            </a:r>
            <a:r>
              <a:rPr lang="en-US" sz="1800" dirty="0">
                <a:hlinkClick r:id="rId5"/>
              </a:rPr>
              <a:t>(Hu, et al. 2025)</a:t>
            </a:r>
            <a:endParaRPr lang="en-US" altLang="en-US" sz="1800" dirty="0">
              <a:solidFill>
                <a:srgbClr val="3C3C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Includes prepared remarks + Q&amp;A sessions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Taken from Hugging Face: </a:t>
            </a:r>
            <a:r>
              <a:rPr lang="en-US" altLang="en-US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BUILDERlym/STRUX-Transcripts</a:t>
            </a:r>
            <a:endParaRPr lang="en-US" altLang="en-US" sz="1800" dirty="0">
              <a:solidFill>
                <a:srgbClr val="3C3C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3A536D"/>
                </a:solidFill>
              </a:rPr>
              <a:t>Stock Price Dataset </a:t>
            </a:r>
            <a:r>
              <a:rPr lang="en-US" sz="2000" dirty="0"/>
              <a:t>by</a:t>
            </a:r>
            <a:r>
              <a:rPr lang="zh-CN" altLang="en-US" sz="2000" dirty="0"/>
              <a:t> </a:t>
            </a:r>
            <a:r>
              <a:rPr lang="en-US" sz="2000" dirty="0"/>
              <a:t>Yahoo Finance using </a:t>
            </a:r>
            <a:r>
              <a:rPr lang="en-US" sz="2000" dirty="0">
                <a:hlinkClick r:id="rId7"/>
              </a:rPr>
              <a:t>yfinance API</a:t>
            </a:r>
            <a:r>
              <a:rPr lang="en-US" sz="2000" dirty="0"/>
              <a:t> 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sz="1800" dirty="0"/>
              <a:t>Has data from 1980 – 2024</a:t>
            </a:r>
          </a:p>
          <a:p>
            <a:pPr lvl="2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lang="en-IN" sz="1800" dirty="0"/>
              <a:t>2011 entries with attributes for various tickers</a:t>
            </a:r>
            <a:endParaRPr lang="en-US" altLang="en-US" sz="1800" dirty="0">
              <a:solidFill>
                <a:srgbClr val="3C3C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6CF289-1E72-E1C5-F772-6979F2789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AAB3423-F855-89F0-C316-C379906CA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245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7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3D6B-9AE5-AB34-133B-3B04F2B40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73" y="365125"/>
            <a:ext cx="11790947" cy="1325563"/>
          </a:xfrm>
        </p:spPr>
        <p:txBody>
          <a:bodyPr>
            <a:noAutofit/>
          </a:bodyPr>
          <a:lstStyle/>
          <a:p>
            <a:pPr lvl="1" algn="ctr"/>
            <a:r>
              <a:rPr lang="en-US" sz="4000" b="1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 Reliability and Credibility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0C186-A8DB-A431-0121-02D7F48A9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296" y="1463688"/>
            <a:ext cx="10515600" cy="557879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STRUX?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Reliable and authentic financial text data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in NAACL 2025 research for structured fact extraction and prediction</a:t>
            </a:r>
          </a:p>
          <a:p>
            <a:pPr marL="0" lvl="0" indent="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en-US" sz="2000" b="1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Yahoo Finance Dataset</a:t>
            </a:r>
            <a:r>
              <a:rPr lang="en-US" altLang="en-US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1" indent="0" fontAlgn="base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Type: Financial data provided by </a:t>
            </a:r>
            <a:r>
              <a:rPr lang="en-IN" sz="1800" b="1" dirty="0">
                <a:solidFill>
                  <a:srgbClr val="3A536D"/>
                </a:solidFill>
              </a:rPr>
              <a:t>ICE Data Services,</a:t>
            </a:r>
            <a:r>
              <a:rPr lang="en-IN" dirty="0"/>
              <a:t> </a:t>
            </a:r>
            <a:r>
              <a:rPr lang="en-IN" sz="1800" b="1" dirty="0">
                <a:solidFill>
                  <a:srgbClr val="3A536D"/>
                </a:solidFill>
              </a:rPr>
              <a:t>Morningstar, S&amp;P, LSEG, etc. </a:t>
            </a:r>
            <a:r>
              <a:rPr lang="en-IN" sz="1800" dirty="0">
                <a:solidFill>
                  <a:srgbClr val="3A536D"/>
                </a:solidFill>
                <a:hlinkClick r:id="rId2"/>
              </a:rPr>
              <a:t>(source: Yahoo Help)</a:t>
            </a:r>
            <a:endParaRPr lang="en-US" altLang="en-US" sz="1800" dirty="0">
              <a:solidFill>
                <a:srgbClr val="3A536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fontAlgn="base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Coverage: Global stocks, ETFs, indices</a:t>
            </a:r>
          </a:p>
          <a:p>
            <a:pPr marL="457200" lvl="1" indent="0" fontAlgn="base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Reliability: Trusted financial platform; data reflects official exchange records</a:t>
            </a:r>
            <a:endParaRPr lang="en-US" sz="1800" dirty="0">
              <a:solidFill>
                <a:srgbClr val="3C3C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sz="2000" b="1" dirty="0">
                <a:solidFill>
                  <a:srgbClr val="3A536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 Factors: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comes from official earnings call transcripts, which are publicly disclosed by companies → high authenticity</a:t>
            </a:r>
          </a:p>
          <a:p>
            <a:pPr lvl="1">
              <a:lnSpc>
                <a:spcPct val="110000"/>
              </a:lnSpc>
              <a:spcBef>
                <a:spcPts val="1000"/>
              </a:spcBef>
            </a:pPr>
            <a:r>
              <a:rPr lang="en-US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Motley Fool verified summaries ensure accurate transcription</a:t>
            </a:r>
          </a:p>
          <a:p>
            <a:endParaRPr lang="en-US" sz="20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871671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f-ZA" b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Research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3143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IN" sz="2000" i="1" dirty="0"/>
              <a:t>“Do the positive, negative, or neutral tones expressed by company executives during earnings calls affect short-term stock price movements (1, 3, and 7 days after the call)?”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IN" sz="2000" i="1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IN" sz="2000" i="1" dirty="0"/>
              <a:t>“Which executive roles (CEO, CFO, VP, etc) exert the strongest influence on short-term stock price changes through their communication tone?”</a:t>
            </a:r>
          </a:p>
          <a:p>
            <a:pPr>
              <a:lnSpc>
                <a:spcPct val="150000"/>
              </a:lnSpc>
            </a:pPr>
            <a:endParaRPr lang="af-ZA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f-ZA" b="1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</a:t>
            </a:r>
            <a:r>
              <a:rPr lang="af-ZA" b="1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f-ZA" b="1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af-ZA" b="1" dirty="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/>
              <a:t>Get stock prices and compute short-term returns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Extract sentiment from transcripts (</a:t>
            </a:r>
            <a:r>
              <a:rPr lang="en-IN" sz="2000" dirty="0" err="1"/>
              <a:t>FinBERT</a:t>
            </a:r>
            <a:r>
              <a:rPr lang="en-IN" sz="2000" dirty="0"/>
              <a:t>) </a:t>
            </a:r>
            <a:r>
              <a:rPr lang="en-US" sz="2000" dirty="0">
                <a:hlinkClick r:id="rId3"/>
              </a:rPr>
              <a:t>(Huang, Wang and Yang 2022)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Compare prepared remarks vs Q&amp;A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Control for firm/market factors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EDA: visualize distributions, correlations, trends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af-ZA" b="1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</a:t>
            </a:r>
            <a:r>
              <a:rPr lang="af-ZA" b="1" dirty="0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f-ZA" b="1" dirty="0" err="1">
                <a:solidFill>
                  <a:srgbClr val="0033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af-ZA" b="1" dirty="0">
              <a:solidFill>
                <a:srgbClr val="00336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b="1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Statistical Testing</a:t>
            </a:r>
            <a:r>
              <a:rPr lang="en-US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t-tests comparing positive vs negative tone calls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Regression analysis with control variables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3C3C3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en-US" sz="2000" b="1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 Learning Extension</a:t>
            </a:r>
            <a:r>
              <a:rPr lang="en-US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(If time permits)</a:t>
            </a:r>
            <a:endParaRPr lang="en-US" sz="2000" dirty="0">
              <a:solidFill>
                <a:srgbClr val="3C3C3C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To Predict stock return direction (up/down</a:t>
            </a:r>
            <a:r>
              <a:rPr sz="2000" dirty="0">
                <a:solidFill>
                  <a:srgbClr val="3C3C3C"/>
                </a:solidFill>
              </a:rPr>
              <a:t>)</a:t>
            </a:r>
            <a:endParaRPr lang="en-US" sz="2000" dirty="0">
              <a:solidFill>
                <a:srgbClr val="3C3C3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9DD9-0385-FA71-84E5-0C887C549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ACEA9-CF6C-36D0-3D99-35245E0C7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5100" y="618933"/>
            <a:ext cx="9321800" cy="842963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3366"/>
                </a:solidFill>
                <a:latin typeface="Calibri" panose="020F0502020204030204" pitchFamily="34" charset="0"/>
                <a:ea typeface="Batang" panose="020B0503020000020004" pitchFamily="18" charset="-127"/>
                <a:cs typeface="Calibri" panose="020F0502020204030204" pitchFamily="34" charset="0"/>
              </a:rPr>
              <a:t>Impact of Executive Communication Tone on Short-Term Market Movements</a:t>
            </a:r>
            <a:endParaRPr lang="af-ZA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91AB9-1A65-C597-D00A-4DA61023F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72066"/>
            <a:ext cx="9232900" cy="512762"/>
          </a:xfrm>
        </p:spPr>
        <p:txBody>
          <a:bodyPr>
            <a:noAutofit/>
          </a:bodyPr>
          <a:lstStyle/>
          <a:p>
            <a:r>
              <a:rPr lang="af-ZA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DATA7001 - </a:t>
            </a:r>
            <a:r>
              <a:rPr lang="af-ZA" sz="20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r>
              <a:rPr lang="af-ZA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f-ZA" sz="18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af-ZA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af-ZA" sz="18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Science</a:t>
            </a:r>
            <a:r>
              <a:rPr lang="af-ZA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f-ZA" sz="18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</a:t>
            </a:r>
            <a:r>
              <a:rPr lang="af-ZA" sz="18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Project</a:t>
            </a:r>
          </a:p>
          <a:p>
            <a:endParaRPr sz="2000" dirty="0">
              <a:solidFill>
                <a:srgbClr val="3C3C3C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E65316-856A-9238-D823-BA5CCCB3331B}"/>
              </a:ext>
            </a:extLst>
          </p:cNvPr>
          <p:cNvSpPr txBox="1"/>
          <p:nvPr/>
        </p:nvSpPr>
        <p:spPr>
          <a:xfrm>
            <a:off x="4547706" y="4222006"/>
            <a:ext cx="318548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 14:</a:t>
            </a:r>
          </a:p>
          <a:p>
            <a:pPr algn="ctr"/>
            <a:r>
              <a:rPr lang="en-US" altLang="zh-CN" sz="20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Yanshuo</a:t>
            </a:r>
            <a:r>
              <a:rPr lang="en-US" altLang="zh-CN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Bi</a:t>
            </a:r>
          </a:p>
          <a:p>
            <a:pPr algn="ctr"/>
            <a:r>
              <a:rPr lang="en-US" altLang="zh-CN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Jagriti Lakra</a:t>
            </a:r>
          </a:p>
          <a:p>
            <a:pPr algn="ctr"/>
            <a:r>
              <a:rPr lang="en-US" altLang="zh-CN" sz="2000" dirty="0" err="1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Hongrui</a:t>
            </a:r>
            <a:r>
              <a:rPr lang="en-US" altLang="zh-CN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Li</a:t>
            </a:r>
          </a:p>
          <a:p>
            <a:pPr algn="ctr"/>
            <a:r>
              <a:rPr lang="en-US" altLang="zh-CN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Saipriya Dipika Vaidyanathan</a:t>
            </a:r>
          </a:p>
          <a:p>
            <a:pPr algn="ctr"/>
            <a:r>
              <a:rPr lang="en-US" altLang="zh-CN" sz="2000" dirty="0">
                <a:solidFill>
                  <a:srgbClr val="3C3C3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Jiaming Zhuang</a:t>
            </a:r>
          </a:p>
          <a:p>
            <a:pPr algn="ctr"/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D4CAB5-E1AC-C279-4900-A26B29CE6ADC}"/>
              </a:ext>
            </a:extLst>
          </p:cNvPr>
          <p:cNvSpPr txBox="1"/>
          <p:nvPr/>
        </p:nvSpPr>
        <p:spPr>
          <a:xfrm>
            <a:off x="3195590" y="2551487"/>
            <a:ext cx="580081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800" b="1" dirty="0">
                <a:solidFill>
                  <a:srgbClr val="003366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THANK YOU</a:t>
            </a:r>
            <a:endParaRPr lang="zh-CN" altLang="en-US" sz="8800" b="1" dirty="0">
              <a:solidFill>
                <a:srgbClr val="003366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199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602</Words>
  <Application>Microsoft Macintosh PowerPoint</Application>
  <PresentationFormat>Widescreen</PresentationFormat>
  <Paragraphs>81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Calibri (Body)</vt:lpstr>
      <vt:lpstr>Calibri Light</vt:lpstr>
      <vt:lpstr>Office Theme</vt:lpstr>
      <vt:lpstr> Impact of Executive Communication Tone on Short-Term Market Movements</vt:lpstr>
      <vt:lpstr>Introduction</vt:lpstr>
      <vt:lpstr>Datasets</vt:lpstr>
      <vt:lpstr>Data Source Reliability and Credibility</vt:lpstr>
      <vt:lpstr>Research Questions</vt:lpstr>
      <vt:lpstr>Proposed Methodology</vt:lpstr>
      <vt:lpstr>Proposed Methodology</vt:lpstr>
      <vt:lpstr>Impact of Executive Communication Tone on Short-Term Market Movements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jiaming zhuang</dc:creator>
  <cp:lastModifiedBy>Saipriya Dipika Vaidyanathan</cp:lastModifiedBy>
  <cp:revision>4</cp:revision>
  <dcterms:created xsi:type="dcterms:W3CDTF">2025-08-20T10:58:14Z</dcterms:created>
  <dcterms:modified xsi:type="dcterms:W3CDTF">2025-08-21T09:48:21Z</dcterms:modified>
</cp:coreProperties>
</file>