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Sorts Mill Goudy"/>
      <p:regular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gC/099nDeM/DOYVDVaNpbKj562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rtsMillGoudy-regular.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SortsMillGoudy-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0d50d33b4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0d50d33b4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a0d50d33b4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0d50d33b4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0d50d33b4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2a0d50d33b4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0d50d33b4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0d50d33b4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a0d50d33b4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0d50d33b4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a0d50d33b4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a0d50d33b4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0d50d33b4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a0d50d33b4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a0d50d33b4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E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E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E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E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0d50d33b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2a0d50d33b4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2a0d50d33b4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E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E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0d50d33b4_5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0d50d33b4_5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2a0d50d33b4_5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E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l título"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Sorts Mill Goudy"/>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1"/>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8" name="Google Shape;18;p1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8" name="Shape 78"/>
        <p:cNvGrpSpPr/>
        <p:nvPr/>
      </p:nvGrpSpPr>
      <p:grpSpPr>
        <a:xfrm>
          <a:off x="0" y="0"/>
          <a:ext cx="0" cy="0"/>
          <a:chOff x="0" y="0"/>
          <a:chExt cx="0" cy="0"/>
        </a:xfrm>
      </p:grpSpPr>
      <p:sp>
        <p:nvSpPr>
          <p:cNvPr id="79" name="Google Shape;79;p19"/>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Sorts Mill Goudy"/>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 type="body"/>
          </p:nvPr>
        </p:nvSpPr>
        <p:spPr>
          <a:xfrm>
            <a:off x="4855633" y="609600"/>
            <a:ext cx="6411924" cy="50800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81" name="Google Shape;81;p19"/>
          <p:cNvSpPr txBox="1"/>
          <p:nvPr>
            <p:ph idx="2" type="body"/>
          </p:nvPr>
        </p:nvSpPr>
        <p:spPr>
          <a:xfrm>
            <a:off x="913795" y="2673351"/>
            <a:ext cx="3706889" cy="30162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82" name="Google Shape;82;p1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85" name="Shape 85"/>
        <p:cNvGrpSpPr/>
        <p:nvPr/>
      </p:nvGrpSpPr>
      <p:grpSpPr>
        <a:xfrm>
          <a:off x="0" y="0"/>
          <a:ext cx="0" cy="0"/>
          <a:chOff x="0" y="0"/>
          <a:chExt cx="0" cy="0"/>
        </a:xfrm>
      </p:grpSpPr>
      <p:pic>
        <p:nvPicPr>
          <p:cNvPr descr="Slate-V2-HD-vertPhotoInset.png" id="86" name="Google Shape;86;p20"/>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87" name="Google Shape;87;p20"/>
          <p:cNvSpPr txBox="1"/>
          <p:nvPr>
            <p:ph type="title"/>
          </p:nvPr>
        </p:nvSpPr>
        <p:spPr>
          <a:xfrm>
            <a:off x="913795" y="763701"/>
            <a:ext cx="5707899" cy="167555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lnSpc>
                <a:spcPct val="90000"/>
              </a:lnSpc>
              <a:spcBef>
                <a:spcPts val="0"/>
              </a:spcBef>
              <a:spcAft>
                <a:spcPts val="0"/>
              </a:spcAft>
              <a:buClr>
                <a:schemeClr val="lt2"/>
              </a:buClr>
              <a:buSzPts val="3200"/>
              <a:buFont typeface="Sorts Mill Goudy"/>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0"/>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89" name="Google Shape;89;p20"/>
          <p:cNvSpPr txBox="1"/>
          <p:nvPr>
            <p:ph idx="1" type="body"/>
          </p:nvPr>
        </p:nvSpPr>
        <p:spPr>
          <a:xfrm>
            <a:off x="1473698" y="2679699"/>
            <a:ext cx="4588094" cy="313569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90" name="Google Shape;90;p2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leyenda">
  <p:cSld name="Imagen panorámica con leyenda">
    <p:spTree>
      <p:nvGrpSpPr>
        <p:cNvPr id="93" name="Shape 93"/>
        <p:cNvGrpSpPr/>
        <p:nvPr/>
      </p:nvGrpSpPr>
      <p:grpSpPr>
        <a:xfrm>
          <a:off x="0" y="0"/>
          <a:ext cx="0" cy="0"/>
          <a:chOff x="0" y="0"/>
          <a:chExt cx="0" cy="0"/>
        </a:xfrm>
      </p:grpSpPr>
      <p:pic>
        <p:nvPicPr>
          <p:cNvPr descr="Slate-V2-HD-panoPhotoInset.png" id="94" name="Google Shape;94;p21"/>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95" name="Google Shape;95;p21"/>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Sorts Mill Goudy"/>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1"/>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97" name="Google Shape;97;p21"/>
          <p:cNvSpPr txBox="1"/>
          <p:nvPr>
            <p:ph idx="1" type="body"/>
          </p:nvPr>
        </p:nvSpPr>
        <p:spPr>
          <a:xfrm>
            <a:off x="913795" y="5247728"/>
            <a:ext cx="10353762" cy="543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8" name="Google Shape;98;p2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leyenda">
  <p:cSld name="Título y leyenda">
    <p:spTree>
      <p:nvGrpSpPr>
        <p:cNvPr id="101" name="Shape 101"/>
        <p:cNvGrpSpPr/>
        <p:nvPr/>
      </p:nvGrpSpPr>
      <p:grpSpPr>
        <a:xfrm>
          <a:off x="0" y="0"/>
          <a:ext cx="0" cy="0"/>
          <a:chOff x="0" y="0"/>
          <a:chExt cx="0" cy="0"/>
        </a:xfrm>
      </p:grpSpPr>
      <p:sp>
        <p:nvSpPr>
          <p:cNvPr id="102" name="Google Shape;102;p22"/>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000"/>
              <a:buFont typeface="Sorts Mill Goudy"/>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2"/>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04" name="Google Shape;104;p2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leyenda">
  <p:cSld name="Cita con leyenda">
    <p:spTree>
      <p:nvGrpSpPr>
        <p:cNvPr id="107" name="Shape 107"/>
        <p:cNvGrpSpPr/>
        <p:nvPr/>
      </p:nvGrpSpPr>
      <p:grpSpPr>
        <a:xfrm>
          <a:off x="0" y="0"/>
          <a:ext cx="0" cy="0"/>
          <a:chOff x="0" y="0"/>
          <a:chExt cx="0" cy="0"/>
        </a:xfrm>
      </p:grpSpPr>
      <p:sp>
        <p:nvSpPr>
          <p:cNvPr id="108" name="Google Shape;108;p23"/>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3600"/>
              <a:buFont typeface="Sorts Mill Goudy"/>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lnSpc>
                <a:spcPct val="110000"/>
              </a:lnSpc>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10" name="Google Shape;110;p23"/>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11" name="Google Shape;111;p2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14" name="Google Shape;114;p23"/>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Sorts Mill Goudy"/>
              <a:buNone/>
            </a:pPr>
            <a:r>
              <a:rPr b="0" i="0" lang="es-ES" sz="8000" u="none" cap="none" strike="noStrike">
                <a:solidFill>
                  <a:schemeClr val="lt1"/>
                </a:solidFill>
                <a:latin typeface="Sorts Mill Goudy"/>
                <a:ea typeface="Sorts Mill Goudy"/>
                <a:cs typeface="Sorts Mill Goudy"/>
                <a:sym typeface="Sorts Mill Goudy"/>
              </a:rPr>
              <a:t>“</a:t>
            </a:r>
            <a:endParaRPr/>
          </a:p>
        </p:txBody>
      </p:sp>
      <p:sp>
        <p:nvSpPr>
          <p:cNvPr id="115" name="Google Shape;115;p23"/>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Sorts Mill Goudy"/>
              <a:buNone/>
            </a:pPr>
            <a:r>
              <a:rPr b="0" i="0" lang="es-ES" sz="8000" u="none" cap="none" strike="noStrike">
                <a:solidFill>
                  <a:schemeClr val="lt1"/>
                </a:solidFill>
                <a:latin typeface="Sorts Mill Goudy"/>
                <a:ea typeface="Sorts Mill Goudy"/>
                <a:cs typeface="Sorts Mill Goudy"/>
                <a:sym typeface="Sorts Mill Goudy"/>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16" name="Shape 116"/>
        <p:cNvGrpSpPr/>
        <p:nvPr/>
      </p:nvGrpSpPr>
      <p:grpSpPr>
        <a:xfrm>
          <a:off x="0" y="0"/>
          <a:ext cx="0" cy="0"/>
          <a:chOff x="0" y="0"/>
          <a:chExt cx="0" cy="0"/>
        </a:xfrm>
      </p:grpSpPr>
      <p:sp>
        <p:nvSpPr>
          <p:cNvPr id="117" name="Google Shape;117;p24"/>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3200"/>
              <a:buFont typeface="Sorts Mill Goudy"/>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4"/>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19" name="Google Shape;119;p2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3">
  <p:cSld name="Columna 3">
    <p:spTree>
      <p:nvGrpSpPr>
        <p:cNvPr id="122" name="Shape 122"/>
        <p:cNvGrpSpPr/>
        <p:nvPr/>
      </p:nvGrpSpPr>
      <p:grpSpPr>
        <a:xfrm>
          <a:off x="0" y="0"/>
          <a:ext cx="0" cy="0"/>
          <a:chOff x="0" y="0"/>
          <a:chExt cx="0" cy="0"/>
        </a:xfrm>
      </p:grpSpPr>
      <p:sp>
        <p:nvSpPr>
          <p:cNvPr id="123" name="Google Shape;123;p2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5"/>
          <p:cNvSpPr txBox="1"/>
          <p:nvPr>
            <p:ph idx="1" type="body"/>
          </p:nvPr>
        </p:nvSpPr>
        <p:spPr>
          <a:xfrm>
            <a:off x="913795"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5" name="Google Shape;125;p25"/>
          <p:cNvSpPr txBox="1"/>
          <p:nvPr>
            <p:ph idx="2" type="body"/>
          </p:nvPr>
        </p:nvSpPr>
        <p:spPr>
          <a:xfrm>
            <a:off x="91379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6" name="Google Shape;126;p25"/>
          <p:cNvSpPr txBox="1"/>
          <p:nvPr>
            <p:ph idx="3" type="body"/>
          </p:nvPr>
        </p:nvSpPr>
        <p:spPr>
          <a:xfrm>
            <a:off x="4446711" y="1885949"/>
            <a:ext cx="3300984" cy="7647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7" name="Google Shape;127;p25"/>
          <p:cNvSpPr txBox="1"/>
          <p:nvPr>
            <p:ph idx="4" type="body"/>
          </p:nvPr>
        </p:nvSpPr>
        <p:spPr>
          <a:xfrm>
            <a:off x="444143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8" name="Google Shape;128;p25"/>
          <p:cNvSpPr txBox="1"/>
          <p:nvPr>
            <p:ph idx="5" type="body"/>
          </p:nvPr>
        </p:nvSpPr>
        <p:spPr>
          <a:xfrm>
            <a:off x="7966572"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9" name="Google Shape;129;p25"/>
          <p:cNvSpPr txBox="1"/>
          <p:nvPr>
            <p:ph idx="6" type="body"/>
          </p:nvPr>
        </p:nvSpPr>
        <p:spPr>
          <a:xfrm>
            <a:off x="7966572" y="2768110"/>
            <a:ext cx="3300984" cy="302308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30" name="Google Shape;130;p2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imagen 3">
  <p:cSld name="Columna de imagen 3">
    <p:spTree>
      <p:nvGrpSpPr>
        <p:cNvPr id="133" name="Shape 133"/>
        <p:cNvGrpSpPr/>
        <p:nvPr/>
      </p:nvGrpSpPr>
      <p:grpSpPr>
        <a:xfrm>
          <a:off x="0" y="0"/>
          <a:ext cx="0" cy="0"/>
          <a:chOff x="0" y="0"/>
          <a:chExt cx="0" cy="0"/>
        </a:xfrm>
      </p:grpSpPr>
      <p:pic>
        <p:nvPicPr>
          <p:cNvPr descr="Slate-V2-HD-3colPhotoInset.png" id="134" name="Google Shape;134;p26"/>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35" name="Google Shape;135;p26"/>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36" name="Google Shape;136;p26"/>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37" name="Google Shape;137;p26"/>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6"/>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39" name="Google Shape;139;p26"/>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40" name="Google Shape;140;p26"/>
          <p:cNvSpPr txBox="1"/>
          <p:nvPr>
            <p:ph idx="3" type="body"/>
          </p:nvPr>
        </p:nvSpPr>
        <p:spPr>
          <a:xfrm>
            <a:off x="913795" y="4572443"/>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41" name="Google Shape;141;p26"/>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42" name="Google Shape;142;p26"/>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43" name="Google Shape;143;p26"/>
          <p:cNvSpPr txBox="1"/>
          <p:nvPr>
            <p:ph idx="6" type="body"/>
          </p:nvPr>
        </p:nvSpPr>
        <p:spPr>
          <a:xfrm>
            <a:off x="4441435"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44" name="Google Shape;144;p26"/>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45" name="Google Shape;145;p26"/>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46" name="Google Shape;146;p26"/>
          <p:cNvSpPr txBox="1"/>
          <p:nvPr>
            <p:ph idx="9" type="body"/>
          </p:nvPr>
        </p:nvSpPr>
        <p:spPr>
          <a:xfrm>
            <a:off x="7966572"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47" name="Google Shape;147;p2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4" name="Google Shape;24;p1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33" name="Shape 33"/>
        <p:cNvGrpSpPr/>
        <p:nvPr/>
      </p:nvGrpSpPr>
      <p:grpSpPr>
        <a:xfrm>
          <a:off x="0" y="0"/>
          <a:ext cx="0" cy="0"/>
          <a:chOff x="0" y="0"/>
          <a:chExt cx="0" cy="0"/>
        </a:xfrm>
      </p:grpSpPr>
      <p:sp>
        <p:nvSpPr>
          <p:cNvPr id="34" name="Google Shape;34;p12"/>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6" name="Google Shape;36;p1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l título" type="title">
  <p:cSld name="TITLE">
    <p:spTree>
      <p:nvGrpSpPr>
        <p:cNvPr id="39" name="Shape 39"/>
        <p:cNvGrpSpPr/>
        <p:nvPr/>
      </p:nvGrpSpPr>
      <p:grpSpPr>
        <a:xfrm>
          <a:off x="0" y="0"/>
          <a:ext cx="0" cy="0"/>
          <a:chOff x="0" y="0"/>
          <a:chExt cx="0" cy="0"/>
        </a:xfrm>
      </p:grpSpPr>
      <p:sp>
        <p:nvSpPr>
          <p:cNvPr id="40" name="Google Shape;40;p10"/>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Sorts Mill Goudy"/>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42" name="Google Shape;42;p1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5" name="Shape 45"/>
        <p:cNvGrpSpPr/>
        <p:nvPr/>
      </p:nvGrpSpPr>
      <p:grpSpPr>
        <a:xfrm>
          <a:off x="0" y="0"/>
          <a:ext cx="0" cy="0"/>
          <a:chOff x="0" y="0"/>
          <a:chExt cx="0" cy="0"/>
        </a:xfrm>
      </p:grpSpPr>
      <p:sp>
        <p:nvSpPr>
          <p:cNvPr id="46" name="Google Shape;46;p14"/>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4000"/>
              <a:buFont typeface="Sorts Mill Goudy"/>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 type="body"/>
          </p:nvPr>
        </p:nvSpPr>
        <p:spPr>
          <a:xfrm>
            <a:off x="1295401" y="3763439"/>
            <a:ext cx="9590550" cy="133349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48" name="Google Shape;48;p1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contenido" type="twoObj">
  <p:cSld name="TWO_OBJECTS">
    <p:spTree>
      <p:nvGrpSpPr>
        <p:cNvPr id="51" name="Shape 51"/>
        <p:cNvGrpSpPr/>
        <p:nvPr/>
      </p:nvGrpSpPr>
      <p:grpSpPr>
        <a:xfrm>
          <a:off x="0" y="0"/>
          <a:ext cx="0" cy="0"/>
          <a:chOff x="0" y="0"/>
          <a:chExt cx="0" cy="0"/>
        </a:xfrm>
      </p:grpSpPr>
      <p:sp>
        <p:nvSpPr>
          <p:cNvPr id="52" name="Google Shape;52;p15"/>
          <p:cNvSpPr txBox="1"/>
          <p:nvPr>
            <p:ph type="title"/>
          </p:nvPr>
        </p:nvSpPr>
        <p:spPr>
          <a:xfrm>
            <a:off x="913795" y="609600"/>
            <a:ext cx="10353762" cy="126187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 type="body"/>
          </p:nvPr>
        </p:nvSpPr>
        <p:spPr>
          <a:xfrm>
            <a:off x="913795" y="2076450"/>
            <a:ext cx="4856841" cy="36226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4" name="Google Shape;54;p15"/>
          <p:cNvSpPr txBox="1"/>
          <p:nvPr>
            <p:ph idx="2" type="body"/>
          </p:nvPr>
        </p:nvSpPr>
        <p:spPr>
          <a:xfrm>
            <a:off x="6410716" y="2076451"/>
            <a:ext cx="4856841" cy="36226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5" name="Google Shape;55;p1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8" name="Shape 58"/>
        <p:cNvGrpSpPr/>
        <p:nvPr/>
      </p:nvGrpSpPr>
      <p:grpSpPr>
        <a:xfrm>
          <a:off x="0" y="0"/>
          <a:ext cx="0" cy="0"/>
          <a:chOff x="0" y="0"/>
          <a:chExt cx="0" cy="0"/>
        </a:xfrm>
      </p:grpSpPr>
      <p:pic>
        <p:nvPicPr>
          <p:cNvPr descr="Slate-V2-HD-compPhotoInset.png" id="59" name="Google Shape;59;p16"/>
          <p:cNvPicPr preferRelativeResize="0"/>
          <p:nvPr/>
        </p:nvPicPr>
        <p:blipFill rotWithShape="1">
          <a:blip r:embed="rId2">
            <a:alphaModFix/>
          </a:blip>
          <a:srcRect b="0" l="0" r="0" t="0"/>
          <a:stretch/>
        </p:blipFill>
        <p:spPr>
          <a:xfrm>
            <a:off x="913795" y="1734506"/>
            <a:ext cx="5029200" cy="4099959"/>
          </a:xfrm>
          <a:prstGeom prst="rect">
            <a:avLst/>
          </a:prstGeom>
          <a:noFill/>
          <a:ln>
            <a:noFill/>
          </a:ln>
        </p:spPr>
      </p:pic>
      <p:pic>
        <p:nvPicPr>
          <p:cNvPr descr="Slate-V2-HD-compPhotoInset.png" id="60" name="Google Shape;60;p16"/>
          <p:cNvPicPr preferRelativeResize="0"/>
          <p:nvPr/>
        </p:nvPicPr>
        <p:blipFill rotWithShape="1">
          <a:blip r:embed="rId2">
            <a:alphaModFix/>
          </a:blip>
          <a:srcRect b="0" l="0" r="0" t="0"/>
          <a:stretch/>
        </p:blipFill>
        <p:spPr>
          <a:xfrm>
            <a:off x="6238357" y="1734506"/>
            <a:ext cx="5029200" cy="4099959"/>
          </a:xfrm>
          <a:prstGeom prst="rect">
            <a:avLst/>
          </a:prstGeom>
          <a:noFill/>
          <a:ln>
            <a:noFill/>
          </a:ln>
        </p:spPr>
      </p:pic>
      <p:sp>
        <p:nvSpPr>
          <p:cNvPr id="61" name="Google Shape;61;p1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600"/>
              <a:buFont typeface="Sorts Mill Goudy"/>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6"/>
          <p:cNvSpPr txBox="1"/>
          <p:nvPr>
            <p:ph idx="1" type="body"/>
          </p:nvPr>
        </p:nvSpPr>
        <p:spPr>
          <a:xfrm>
            <a:off x="1046013" y="1855153"/>
            <a:ext cx="4764764" cy="69249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63" name="Google Shape;63;p16"/>
          <p:cNvSpPr txBox="1"/>
          <p:nvPr>
            <p:ph idx="2" type="body"/>
          </p:nvPr>
        </p:nvSpPr>
        <p:spPr>
          <a:xfrm>
            <a:off x="1046013" y="2702103"/>
            <a:ext cx="4764764"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64" name="Google Shape;64;p16"/>
          <p:cNvSpPr txBox="1"/>
          <p:nvPr>
            <p:ph idx="3" type="body"/>
          </p:nvPr>
        </p:nvSpPr>
        <p:spPr>
          <a:xfrm>
            <a:off x="6363166" y="1855152"/>
            <a:ext cx="4779582" cy="69249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65" name="Google Shape;65;p16"/>
          <p:cNvSpPr txBox="1"/>
          <p:nvPr>
            <p:ph idx="4" type="body"/>
          </p:nvPr>
        </p:nvSpPr>
        <p:spPr>
          <a:xfrm>
            <a:off x="6363167" y="2702103"/>
            <a:ext cx="4779581"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66" name="Google Shape;66;p1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9" name="Shape 69"/>
        <p:cNvGrpSpPr/>
        <p:nvPr/>
      </p:nvGrpSpPr>
      <p:grpSpPr>
        <a:xfrm>
          <a:off x="0" y="0"/>
          <a:ext cx="0" cy="0"/>
          <a:chOff x="0" y="0"/>
          <a:chExt cx="0" cy="0"/>
        </a:xfrm>
      </p:grpSpPr>
      <p:sp>
        <p:nvSpPr>
          <p:cNvPr id="70" name="Google Shape;70;p17"/>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4" name="Shape 74"/>
        <p:cNvGrpSpPr/>
        <p:nvPr/>
      </p:nvGrpSpPr>
      <p:grpSpPr>
        <a:xfrm>
          <a:off x="0" y="0"/>
          <a:ext cx="0" cy="0"/>
          <a:chOff x="0" y="0"/>
          <a:chExt cx="0" cy="0"/>
        </a:xfrm>
      </p:grpSpPr>
      <p:sp>
        <p:nvSpPr>
          <p:cNvPr id="75" name="Google Shape;75;p1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2.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9"/>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Sorts Mill Goudy"/>
                <a:ea typeface="Sorts Mill Goudy"/>
                <a:cs typeface="Sorts Mill Goudy"/>
                <a:sym typeface="Sorts Mill Goudy"/>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Sorts Mill Goudy"/>
                <a:ea typeface="Sorts Mill Goudy"/>
                <a:cs typeface="Sorts Mill Goudy"/>
                <a:sym typeface="Sorts Mill Goudy"/>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Sorts Mill Goudy"/>
                <a:ea typeface="Sorts Mill Goudy"/>
                <a:cs typeface="Sorts Mill Goudy"/>
                <a:sym typeface="Sorts Mill Goudy"/>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9pPr>
          </a:lstStyle>
          <a:p/>
        </p:txBody>
      </p:sp>
      <p:sp>
        <p:nvSpPr>
          <p:cNvPr id="12" name="Google Shape;12;p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3" name="Google Shape;13;p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4" name="Google Shape;14;p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1pPr>
            <a:lvl2pPr indent="0" lvl="1"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2pPr>
            <a:lvl3pPr indent="0" lvl="2"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3pPr>
            <a:lvl4pPr indent="0" lvl="3"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4pPr>
            <a:lvl5pPr indent="0" lvl="4"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5pPr>
            <a:lvl6pPr indent="0" lvl="5"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6pPr>
            <a:lvl7pPr indent="0" lvl="6"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7pPr>
            <a:lvl8pPr indent="0" lvl="7"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8pPr>
            <a:lvl9pPr indent="0" lvl="8"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7" name="Shape 27"/>
        <p:cNvGrpSpPr/>
        <p:nvPr/>
      </p:nvGrpSpPr>
      <p:grpSpPr>
        <a:xfrm>
          <a:off x="0" y="0"/>
          <a:ext cx="0" cy="0"/>
          <a:chOff x="0" y="0"/>
          <a:chExt cx="0" cy="0"/>
        </a:xfrm>
      </p:grpSpPr>
      <p:sp>
        <p:nvSpPr>
          <p:cNvPr id="28" name="Google Shape;28;p8"/>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9" name="Google Shape;29;p8"/>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Sorts Mill Goudy"/>
                <a:ea typeface="Sorts Mill Goudy"/>
                <a:cs typeface="Sorts Mill Goudy"/>
                <a:sym typeface="Sorts Mill Goudy"/>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Sorts Mill Goudy"/>
                <a:ea typeface="Sorts Mill Goudy"/>
                <a:cs typeface="Sorts Mill Goudy"/>
                <a:sym typeface="Sorts Mill Goudy"/>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Sorts Mill Goudy"/>
                <a:ea typeface="Sorts Mill Goudy"/>
                <a:cs typeface="Sorts Mill Goudy"/>
                <a:sym typeface="Sorts Mill Goudy"/>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9pPr>
          </a:lstStyle>
          <a:p/>
        </p:txBody>
      </p:sp>
      <p:sp>
        <p:nvSpPr>
          <p:cNvPr id="30" name="Google Shape;30;p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31" name="Google Shape;31;p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32" name="Google Shape;32;p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1pPr>
            <a:lvl2pPr indent="0" lvl="1"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2pPr>
            <a:lvl3pPr indent="0" lvl="2"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3pPr>
            <a:lvl4pPr indent="0" lvl="3"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4pPr>
            <a:lvl5pPr indent="0" lvl="4"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5pPr>
            <a:lvl6pPr indent="0" lvl="5"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6pPr>
            <a:lvl7pPr indent="0" lvl="6"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7pPr>
            <a:lvl8pPr indent="0" lvl="7"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8pPr>
            <a:lvl9pPr indent="0" lvl="8"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8.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pic>
        <p:nvPicPr>
          <p:cNvPr id="155" name="Google Shape;155;p1"/>
          <p:cNvPicPr preferRelativeResize="0"/>
          <p:nvPr/>
        </p:nvPicPr>
        <p:blipFill rotWithShape="1">
          <a:blip r:embed="rId4">
            <a:alphaModFix/>
          </a:blip>
          <a:srcRect b="0" l="0" r="0" t="0"/>
          <a:stretch/>
        </p:blipFill>
        <p:spPr>
          <a:xfrm>
            <a:off x="-1" y="10"/>
            <a:ext cx="12192001" cy="6857990"/>
          </a:xfrm>
          <a:prstGeom prst="rect">
            <a:avLst/>
          </a:prstGeom>
          <a:noFill/>
          <a:ln>
            <a:noFill/>
          </a:ln>
        </p:spPr>
      </p:pic>
      <p:sp>
        <p:nvSpPr>
          <p:cNvPr id="156" name="Google Shape;156;p1"/>
          <p:cNvSpPr/>
          <p:nvPr/>
        </p:nvSpPr>
        <p:spPr>
          <a:xfrm rot="5400000">
            <a:off x="7131809" y="1385982"/>
            <a:ext cx="4031414"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4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Sorts Mill Goudy"/>
              <a:buNone/>
            </a:pPr>
            <a:r>
              <a:t/>
            </a:r>
            <a:endParaRPr b="0" i="0" sz="1800" u="none" cap="none" strike="noStrike">
              <a:solidFill>
                <a:srgbClr val="FFFFFF"/>
              </a:solidFill>
              <a:latin typeface="Sorts Mill Goudy"/>
              <a:ea typeface="Sorts Mill Goudy"/>
              <a:cs typeface="Sorts Mill Goudy"/>
              <a:sym typeface="Sorts Mill Goudy"/>
            </a:endParaRPr>
          </a:p>
        </p:txBody>
      </p:sp>
      <p:sp>
        <p:nvSpPr>
          <p:cNvPr id="157" name="Google Shape;157;p1"/>
          <p:cNvSpPr txBox="1"/>
          <p:nvPr>
            <p:ph type="ctrTitle"/>
          </p:nvPr>
        </p:nvSpPr>
        <p:spPr>
          <a:xfrm>
            <a:off x="7389962" y="1673524"/>
            <a:ext cx="3485073" cy="242050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1800"/>
              <a:buFont typeface="Sorts Mill Goudy"/>
              <a:buNone/>
            </a:pPr>
            <a:r>
              <a:rPr b="1" lang="es-ES" sz="2100"/>
              <a:t>Desarrollo de un modelo predictivo de mortalidad en pacientes de bajo riesgo ingresados a cuidados intensivos registrados en SATI Q  en el periodo 2002-2022 </a:t>
            </a:r>
            <a:endParaRPr sz="5700"/>
          </a:p>
        </p:txBody>
      </p:sp>
      <p:sp>
        <p:nvSpPr>
          <p:cNvPr id="158" name="Google Shape;158;p1"/>
          <p:cNvSpPr txBox="1"/>
          <p:nvPr>
            <p:ph idx="1" type="subTitle"/>
          </p:nvPr>
        </p:nvSpPr>
        <p:spPr>
          <a:xfrm>
            <a:off x="7389965" y="4157933"/>
            <a:ext cx="3485072" cy="10265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55000" lnSpcReduction="20000"/>
          </a:bodyPr>
          <a:lstStyle/>
          <a:p>
            <a:pPr indent="0" lvl="0" marL="0" rtl="0" algn="l">
              <a:lnSpc>
                <a:spcPct val="110000"/>
              </a:lnSpc>
              <a:spcBef>
                <a:spcPts val="0"/>
              </a:spcBef>
              <a:spcAft>
                <a:spcPts val="0"/>
              </a:spcAft>
              <a:buSzPct val="70000"/>
              <a:buNone/>
            </a:pPr>
            <a:r>
              <a:rPr lang="es-ES"/>
              <a:t>Hernan Gallardo</a:t>
            </a:r>
            <a:endParaRPr/>
          </a:p>
          <a:p>
            <a:pPr indent="0" lvl="0" marL="0" rtl="0" algn="l">
              <a:lnSpc>
                <a:spcPct val="110000"/>
              </a:lnSpc>
              <a:spcBef>
                <a:spcPts val="0"/>
              </a:spcBef>
              <a:spcAft>
                <a:spcPts val="0"/>
              </a:spcAft>
              <a:buSzPct val="70000"/>
              <a:buNone/>
            </a:pPr>
            <a:r>
              <a:rPr lang="es-ES"/>
              <a:t>Alejo Saralegui</a:t>
            </a:r>
            <a:endParaRPr/>
          </a:p>
          <a:p>
            <a:pPr indent="0" lvl="0" marL="0" rtl="0" algn="l">
              <a:lnSpc>
                <a:spcPct val="110000"/>
              </a:lnSpc>
              <a:spcBef>
                <a:spcPts val="0"/>
              </a:spcBef>
              <a:spcAft>
                <a:spcPts val="0"/>
              </a:spcAft>
              <a:buSzPct val="70000"/>
              <a:buNone/>
            </a:pPr>
            <a:r>
              <a:rPr lang="es-ES"/>
              <a:t>Adrian Nuñez</a:t>
            </a:r>
            <a:endParaRPr/>
          </a:p>
          <a:p>
            <a:pPr indent="0" lvl="0" marL="0" rtl="0" algn="l">
              <a:lnSpc>
                <a:spcPct val="110000"/>
              </a:lnSpc>
              <a:spcBef>
                <a:spcPts val="0"/>
              </a:spcBef>
              <a:spcAft>
                <a:spcPts val="0"/>
              </a:spcAft>
              <a:buSzPct val="70000"/>
              <a:buNone/>
            </a:pPr>
            <a:r>
              <a:rPr lang="es-ES"/>
              <a:t>Diego Halac </a:t>
            </a:r>
            <a:endParaRPr/>
          </a:p>
          <a:p>
            <a:pPr indent="0" lvl="0" marL="0" rtl="0" algn="l">
              <a:lnSpc>
                <a:spcPct val="110000"/>
              </a:lnSpc>
              <a:spcBef>
                <a:spcPts val="0"/>
              </a:spcBef>
              <a:spcAft>
                <a:spcPts val="0"/>
              </a:spcAft>
              <a:buSzPct val="70000"/>
              <a:buNone/>
            </a:pPr>
            <a:r>
              <a:rPr lang="es-ES"/>
              <a:t>Gustavo Olaizola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a0d50d33b4_0_17"/>
          <p:cNvSpPr txBox="1"/>
          <p:nvPr>
            <p:ph type="title"/>
          </p:nvPr>
        </p:nvSpPr>
        <p:spPr>
          <a:xfrm>
            <a:off x="913795" y="609600"/>
            <a:ext cx="10353900" cy="1257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29" name="Google Shape;229;g2a0d50d33b4_0_17"/>
          <p:cNvSpPr txBox="1"/>
          <p:nvPr>
            <p:ph idx="1" type="body"/>
          </p:nvPr>
        </p:nvSpPr>
        <p:spPr>
          <a:xfrm>
            <a:off x="913795" y="2076450"/>
            <a:ext cx="10353900" cy="3714600"/>
          </a:xfrm>
          <a:prstGeom prst="rect">
            <a:avLst/>
          </a:prstGeom>
        </p:spPr>
        <p:txBody>
          <a:bodyPr anchorCtr="0" anchor="t" bIns="45700" lIns="91425" spcFirstLastPara="1" rIns="91425" wrap="square" tIns="45700">
            <a:normAutofit/>
          </a:bodyPr>
          <a:lstStyle/>
          <a:p>
            <a:pPr indent="0" lvl="0" marL="0" rtl="0" algn="l">
              <a:spcBef>
                <a:spcPts val="360"/>
              </a:spcBef>
              <a:spcAft>
                <a:spcPts val="600"/>
              </a:spcAft>
              <a:buNone/>
            </a:pPr>
            <a:r>
              <a:t/>
            </a:r>
            <a:endParaRPr/>
          </a:p>
        </p:txBody>
      </p:sp>
      <p:pic>
        <p:nvPicPr>
          <p:cNvPr id="230" name="Google Shape;230;g2a0d50d33b4_0_17"/>
          <p:cNvPicPr preferRelativeResize="0"/>
          <p:nvPr/>
        </p:nvPicPr>
        <p:blipFill>
          <a:blip r:embed="rId3">
            <a:alphaModFix/>
          </a:blip>
          <a:stretch>
            <a:fillRect/>
          </a:stretch>
        </p:blipFill>
        <p:spPr>
          <a:xfrm>
            <a:off x="1315450" y="609600"/>
            <a:ext cx="7595125" cy="5425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a0d50d33b4_0_24"/>
          <p:cNvSpPr txBox="1"/>
          <p:nvPr>
            <p:ph type="title"/>
          </p:nvPr>
        </p:nvSpPr>
        <p:spPr>
          <a:xfrm>
            <a:off x="913795" y="609600"/>
            <a:ext cx="10353900" cy="1257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37" name="Google Shape;237;g2a0d50d33b4_0_24"/>
          <p:cNvSpPr txBox="1"/>
          <p:nvPr>
            <p:ph idx="1" type="body"/>
          </p:nvPr>
        </p:nvSpPr>
        <p:spPr>
          <a:xfrm>
            <a:off x="913795" y="2076450"/>
            <a:ext cx="10353900" cy="3714600"/>
          </a:xfrm>
          <a:prstGeom prst="rect">
            <a:avLst/>
          </a:prstGeom>
        </p:spPr>
        <p:txBody>
          <a:bodyPr anchorCtr="0" anchor="t" bIns="45700" lIns="91425" spcFirstLastPara="1" rIns="91425" wrap="square" tIns="45700">
            <a:normAutofit/>
          </a:bodyPr>
          <a:lstStyle/>
          <a:p>
            <a:pPr indent="0" lvl="0" marL="0" rtl="0" algn="l">
              <a:spcBef>
                <a:spcPts val="360"/>
              </a:spcBef>
              <a:spcAft>
                <a:spcPts val="600"/>
              </a:spcAft>
              <a:buNone/>
            </a:pPr>
            <a:r>
              <a:t/>
            </a:r>
            <a:endParaRPr/>
          </a:p>
        </p:txBody>
      </p:sp>
      <p:pic>
        <p:nvPicPr>
          <p:cNvPr id="238" name="Google Shape;238;g2a0d50d33b4_0_24"/>
          <p:cNvPicPr preferRelativeResize="0"/>
          <p:nvPr/>
        </p:nvPicPr>
        <p:blipFill>
          <a:blip r:embed="rId3">
            <a:alphaModFix/>
          </a:blip>
          <a:stretch>
            <a:fillRect/>
          </a:stretch>
        </p:blipFill>
        <p:spPr>
          <a:xfrm>
            <a:off x="1057775" y="609600"/>
            <a:ext cx="8166050" cy="503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a0d50d33b4_0_31"/>
          <p:cNvSpPr txBox="1"/>
          <p:nvPr>
            <p:ph type="title"/>
          </p:nvPr>
        </p:nvSpPr>
        <p:spPr>
          <a:xfrm>
            <a:off x="913795" y="609600"/>
            <a:ext cx="10353900" cy="1257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ES"/>
              <a:t>Discusión</a:t>
            </a:r>
            <a:endParaRPr/>
          </a:p>
        </p:txBody>
      </p:sp>
      <p:sp>
        <p:nvSpPr>
          <p:cNvPr id="245" name="Google Shape;245;g2a0d50d33b4_0_31"/>
          <p:cNvSpPr txBox="1"/>
          <p:nvPr>
            <p:ph idx="1" type="body"/>
          </p:nvPr>
        </p:nvSpPr>
        <p:spPr>
          <a:xfrm>
            <a:off x="913795" y="2076450"/>
            <a:ext cx="10353900" cy="3714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ES"/>
              <a:t>La base de SATIQ tiene pocas variables con datos faltantes al ingreso(4 al ingreso y 2 al egreso).</a:t>
            </a:r>
            <a:endParaRPr/>
          </a:p>
          <a:p>
            <a:pPr indent="0" lvl="0" marL="0" rtl="0" algn="l">
              <a:spcBef>
                <a:spcPts val="600"/>
              </a:spcBef>
              <a:spcAft>
                <a:spcPts val="0"/>
              </a:spcAft>
              <a:buNone/>
            </a:pPr>
            <a:r>
              <a:rPr lang="es-ES"/>
              <a:t>La mortalidad en este subgrupo de pacientes se mantuvo estable a lo largo del tiempo. Excepto, en la pandemia que aumenta a casi el doble.</a:t>
            </a:r>
            <a:endParaRPr/>
          </a:p>
          <a:p>
            <a:pPr indent="0" lvl="0" marL="0" rtl="0" algn="l">
              <a:spcBef>
                <a:spcPts val="600"/>
              </a:spcBef>
              <a:spcAft>
                <a:spcPts val="0"/>
              </a:spcAft>
              <a:buNone/>
            </a:pPr>
            <a:r>
              <a:rPr lang="es-ES"/>
              <a:t>La cantidad de pacientes de bajo riesgo es un grupo que </a:t>
            </a:r>
            <a:r>
              <a:rPr lang="es-ES"/>
              <a:t>representa</a:t>
            </a:r>
            <a:r>
              <a:rPr lang="es-ES"/>
              <a:t> casi la mitad de los pacientes </a:t>
            </a:r>
            <a:r>
              <a:rPr lang="es-ES"/>
              <a:t>críticos</a:t>
            </a:r>
            <a:r>
              <a:rPr lang="es-ES"/>
              <a:t> y eso se mantuvo constante a lo largo del tiempo.</a:t>
            </a:r>
            <a:endParaRPr/>
          </a:p>
          <a:p>
            <a:pPr indent="0" lvl="0" marL="0" rtl="0" algn="l">
              <a:spcBef>
                <a:spcPts val="600"/>
              </a:spcBef>
              <a:spcAft>
                <a:spcPts val="600"/>
              </a:spcAft>
              <a:buNone/>
            </a:pPr>
            <a:r>
              <a:rPr lang="es-ES"/>
              <a:t>El modelo propuesto logra una performance similar al APACHE en este subgrupo de pacientes.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a0d50d33b4_0_37"/>
          <p:cNvSpPr txBox="1"/>
          <p:nvPr>
            <p:ph type="title"/>
          </p:nvPr>
        </p:nvSpPr>
        <p:spPr>
          <a:xfrm>
            <a:off x="913795" y="609600"/>
            <a:ext cx="10353900" cy="1257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ES"/>
              <a:t>Conclusión</a:t>
            </a:r>
            <a:endParaRPr/>
          </a:p>
        </p:txBody>
      </p:sp>
      <p:sp>
        <p:nvSpPr>
          <p:cNvPr id="252" name="Google Shape;252;g2a0d50d33b4_0_37"/>
          <p:cNvSpPr txBox="1"/>
          <p:nvPr>
            <p:ph idx="1" type="body"/>
          </p:nvPr>
        </p:nvSpPr>
        <p:spPr>
          <a:xfrm>
            <a:off x="913795" y="2076450"/>
            <a:ext cx="10353900" cy="3714600"/>
          </a:xfrm>
          <a:prstGeom prst="rect">
            <a:avLst/>
          </a:prstGeom>
        </p:spPr>
        <p:txBody>
          <a:bodyPr anchorCtr="0" anchor="t" bIns="45700" lIns="91425" spcFirstLastPara="1" rIns="91425" wrap="square" tIns="45700">
            <a:normAutofit/>
          </a:bodyPr>
          <a:lstStyle/>
          <a:p>
            <a:pPr indent="0" lvl="0" marL="0" rtl="0" algn="l">
              <a:spcBef>
                <a:spcPts val="360"/>
              </a:spcBef>
              <a:spcAft>
                <a:spcPts val="600"/>
              </a:spcAft>
              <a:buNone/>
            </a:pPr>
            <a:r>
              <a:rPr lang="es-ES"/>
              <a:t>Nuestro modelo predictivo para la mortalidad en pacientes de bajo riesgo en cuidados intensivos, desarrollado y evaluado en el periodo 2002-2022 utilizando la base Sati-q , ha demostrado un rendimiento equiparable al score APACHE respaldando su utilidad en la estratificación del riesgo y la asignación de recursos. . La aplicación futura de estas técnicas podría representar una herramienta innovadora y eficaz en la estratificación del riesgo.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a0d50d33b4_0_10"/>
          <p:cNvSpPr txBox="1"/>
          <p:nvPr>
            <p:ph type="title"/>
          </p:nvPr>
        </p:nvSpPr>
        <p:spPr>
          <a:xfrm>
            <a:off x="913795" y="609600"/>
            <a:ext cx="10353900" cy="1257300"/>
          </a:xfrm>
          <a:prstGeom prst="rect">
            <a:avLst/>
          </a:prstGeom>
        </p:spPr>
        <p:txBody>
          <a:bodyPr anchorCtr="0" anchor="ctr" bIns="45700" lIns="91425" spcFirstLastPara="1" rIns="91425" wrap="square" tIns="45700">
            <a:normAutofit/>
          </a:bodyPr>
          <a:lstStyle/>
          <a:p>
            <a:pPr indent="0" lvl="0" marL="0" rtl="0" algn="l">
              <a:lnSpc>
                <a:spcPct val="110000"/>
              </a:lnSpc>
              <a:spcBef>
                <a:spcPts val="360"/>
              </a:spcBef>
              <a:spcAft>
                <a:spcPts val="0"/>
              </a:spcAft>
              <a:buClr>
                <a:schemeClr val="dk1"/>
              </a:buClr>
              <a:buSzPts val="1100"/>
              <a:buFont typeface="Arial"/>
              <a:buNone/>
            </a:pPr>
            <a:r>
              <a:rPr lang="es-ES" sz="2300"/>
              <a:t>Bibliografia</a:t>
            </a:r>
            <a:endParaRPr sz="2300"/>
          </a:p>
          <a:p>
            <a:pPr indent="0" lvl="0" marL="0" rtl="0" algn="ctr">
              <a:spcBef>
                <a:spcPts val="600"/>
              </a:spcBef>
              <a:spcAft>
                <a:spcPts val="0"/>
              </a:spcAft>
              <a:buNone/>
            </a:pPr>
            <a:r>
              <a:t/>
            </a:r>
            <a:endParaRPr sz="2300"/>
          </a:p>
        </p:txBody>
      </p:sp>
      <p:sp>
        <p:nvSpPr>
          <p:cNvPr id="259" name="Google Shape;259;g2a0d50d33b4_0_10"/>
          <p:cNvSpPr txBox="1"/>
          <p:nvPr>
            <p:ph idx="1" type="body"/>
          </p:nvPr>
        </p:nvSpPr>
        <p:spPr>
          <a:xfrm>
            <a:off x="292226" y="1458225"/>
            <a:ext cx="11797500" cy="4232700"/>
          </a:xfrm>
          <a:prstGeom prst="rect">
            <a:avLst/>
          </a:prstGeom>
        </p:spPr>
        <p:txBody>
          <a:bodyPr anchorCtr="0" anchor="t" bIns="45700" lIns="91425" spcFirstLastPara="1" rIns="91425" wrap="square" tIns="45700">
            <a:normAutofit fontScale="47500" lnSpcReduction="20000"/>
          </a:bodyPr>
          <a:lstStyle/>
          <a:p>
            <a:pPr indent="0" lvl="0" marL="0" rtl="0" algn="l">
              <a:spcBef>
                <a:spcPts val="360"/>
              </a:spcBef>
              <a:spcAft>
                <a:spcPts val="0"/>
              </a:spcAft>
              <a:buClr>
                <a:schemeClr val="dk1"/>
              </a:buClr>
              <a:buSzPct val="47826"/>
              <a:buFont typeface="Arial"/>
              <a:buNone/>
            </a:pPr>
            <a:r>
              <a:t/>
            </a:r>
            <a:endParaRPr/>
          </a:p>
          <a:p>
            <a:pPr indent="0" lvl="0" marL="0" rtl="0" algn="l">
              <a:spcBef>
                <a:spcPts val="600"/>
              </a:spcBef>
              <a:spcAft>
                <a:spcPts val="0"/>
              </a:spcAft>
              <a:buClr>
                <a:schemeClr val="dk1"/>
              </a:buClr>
              <a:buSzPct val="47826"/>
              <a:buFont typeface="Arial"/>
              <a:buNone/>
            </a:pPr>
            <a:r>
              <a:rPr lang="es-ES"/>
              <a:t>1.Knaus WA, Zimmerman JE, Wagner DP, Draper EA, Lawrence DE. APACHE-acute physiology and chronic health evaluation: a physiologically based classification system. Crit Care Med 1981; 9(8): 591-597. </a:t>
            </a:r>
            <a:endParaRPr/>
          </a:p>
          <a:p>
            <a:pPr indent="0" lvl="0" marL="0" rtl="0" algn="l">
              <a:spcBef>
                <a:spcPts val="600"/>
              </a:spcBef>
              <a:spcAft>
                <a:spcPts val="0"/>
              </a:spcAft>
              <a:buClr>
                <a:schemeClr val="dk1"/>
              </a:buClr>
              <a:buSzPct val="47826"/>
              <a:buFont typeface="Arial"/>
              <a:buNone/>
            </a:pPr>
            <a:r>
              <a:rPr lang="es-ES"/>
              <a:t> Knaus WA, Draper EA, Wagner DP, Zimmerman JE. APACHE II: a severity of disease classification system. Crit Care Med 1985; 13(10): 818-829.</a:t>
            </a:r>
            <a:endParaRPr/>
          </a:p>
          <a:p>
            <a:pPr indent="0" lvl="0" marL="0" rtl="0" algn="l">
              <a:spcBef>
                <a:spcPts val="600"/>
              </a:spcBef>
              <a:spcAft>
                <a:spcPts val="0"/>
              </a:spcAft>
              <a:buClr>
                <a:schemeClr val="dk1"/>
              </a:buClr>
              <a:buSzPct val="47826"/>
              <a:buFont typeface="Arial"/>
              <a:buNone/>
            </a:pPr>
            <a:r>
              <a:rPr lang="es-ES"/>
              <a:t> Sakr Y, Krauss C, Amaral AC, et al. Comparison of the performance of SAPS II, SAPS 3, APACHE II, and their customized prognostic models in a surgical intensive care unit. Br J Anaesth 2008; 101(6): 798-803. </a:t>
            </a:r>
            <a:endParaRPr/>
          </a:p>
          <a:p>
            <a:pPr indent="0" lvl="0" marL="0" rtl="0" algn="l">
              <a:spcBef>
                <a:spcPts val="600"/>
              </a:spcBef>
              <a:spcAft>
                <a:spcPts val="0"/>
              </a:spcAft>
              <a:buClr>
                <a:schemeClr val="dk1"/>
              </a:buClr>
              <a:buSzPct val="47826"/>
              <a:buFont typeface="Arial"/>
              <a:buNone/>
            </a:pPr>
            <a:r>
              <a:rPr lang="es-ES"/>
              <a:t> Arabi Y, Haddad S, Goraj R, Al-Shimemeri A, Al-Malik S. Assessment of performance of four mortality prediction systems in a Saudi Arabian intensive care unit. Crit Care 2002; 6(2): 166-174. </a:t>
            </a:r>
            <a:endParaRPr/>
          </a:p>
          <a:p>
            <a:pPr indent="0" lvl="0" marL="0" rtl="0" algn="l">
              <a:spcBef>
                <a:spcPts val="600"/>
              </a:spcBef>
              <a:spcAft>
                <a:spcPts val="0"/>
              </a:spcAft>
              <a:buClr>
                <a:schemeClr val="dk1"/>
              </a:buClr>
              <a:buSzPct val="47826"/>
              <a:buFont typeface="Arial"/>
              <a:buNone/>
            </a:pPr>
            <a:r>
              <a:rPr lang="es-ES"/>
              <a:t>Livingston BM, MacKirdy FN, Howie JC, Jones R, Norrie JD. Assessment of the performance of five intensive care scoring models within a large Scottish database. Crit Care Med 2000; 28(6): 1820-1827. </a:t>
            </a:r>
            <a:endParaRPr/>
          </a:p>
          <a:p>
            <a:pPr indent="0" lvl="0" marL="0" rtl="0" algn="l">
              <a:spcBef>
                <a:spcPts val="600"/>
              </a:spcBef>
              <a:spcAft>
                <a:spcPts val="0"/>
              </a:spcAft>
              <a:buClr>
                <a:schemeClr val="dk1"/>
              </a:buClr>
              <a:buSzPct val="47826"/>
              <a:buFont typeface="Arial"/>
              <a:buNone/>
            </a:pPr>
            <a:r>
              <a:rPr lang="es-ES"/>
              <a:t> Castella X, Artigas A, Bion J, Kari A. A comparison of severity of illness scoring systems for intensive care unit patients: results of a multicenter, multinational study. The European/ North American Severity Study Group. Crit Care Med 1995; 23(8): 1327-1335.</a:t>
            </a:r>
            <a:endParaRPr/>
          </a:p>
          <a:p>
            <a:pPr indent="0" lvl="0" marL="0" rtl="0" algn="l">
              <a:spcBef>
                <a:spcPts val="600"/>
              </a:spcBef>
              <a:spcAft>
                <a:spcPts val="0"/>
              </a:spcAft>
              <a:buClr>
                <a:schemeClr val="dk1"/>
              </a:buClr>
              <a:buSzPct val="47826"/>
              <a:buFont typeface="Arial"/>
              <a:buNone/>
            </a:pPr>
            <a:r>
              <a:rPr lang="es-ES"/>
              <a:t> Del Bufalo C, Morelli A, Bassein L, et al. Severity scores in respiratory intensive care: APACHE II predicted mortality better than SAPS II. Respir Care 1995; 40(10): 1042-1047. 22. Lee H, Shon YJ, Kim H, Paik H, Park HP. Validation of the APACHE IV model and its comparison with the APACHE II, SAPS 3, and Korean SAPS 3 models for the prediction of hospital mortality in a Korean surgical intensive care unit. Korean J Anesthesiol 2014; 67(2): 115-122.</a:t>
            </a:r>
            <a:endParaRPr/>
          </a:p>
          <a:p>
            <a:pPr indent="0" lvl="0" marL="0" rtl="0" algn="l">
              <a:spcBef>
                <a:spcPts val="600"/>
              </a:spcBef>
              <a:spcAft>
                <a:spcPts val="0"/>
              </a:spcAft>
              <a:buClr>
                <a:schemeClr val="dk1"/>
              </a:buClr>
              <a:buSzPct val="47826"/>
              <a:buFont typeface="Arial"/>
              <a:buNone/>
            </a:pPr>
            <a:r>
              <a:rPr lang="es-ES"/>
              <a:t>Giraldo N, Toro JM, Cadavid C, Zapata F, Jaimes F. Performance of APACHE II and SAPS 3 Regional adaptation in a population of critically Ill patients in Colombia. Acta Med Colomb 2014; 39: 148-158. </a:t>
            </a:r>
            <a:endParaRPr/>
          </a:p>
          <a:p>
            <a:pPr indent="0" lvl="0" marL="0" rtl="0" algn="l">
              <a:spcBef>
                <a:spcPts val="600"/>
              </a:spcBef>
              <a:spcAft>
                <a:spcPts val="0"/>
              </a:spcAft>
              <a:buClr>
                <a:schemeClr val="dk1"/>
              </a:buClr>
              <a:buSzPct val="47826"/>
              <a:buFont typeface="Arial"/>
              <a:buNone/>
            </a:pPr>
            <a:r>
              <a:rPr lang="es-ES"/>
              <a:t>Serpa Neto A, Assunção MS, Pardini A, Silva E. Feasibility of transitioning from APACHE II to SAPS III as prognostic model in a Brazilian general intensive care unit. A retrospective study. Sao Paulo Med J 2015; 133(3): 199-205.</a:t>
            </a:r>
            <a:endParaRPr/>
          </a:p>
          <a:p>
            <a:pPr indent="0" lvl="0" marL="0" rtl="0" algn="l">
              <a:spcBef>
                <a:spcPts val="600"/>
              </a:spcBef>
              <a:spcAft>
                <a:spcPts val="0"/>
              </a:spcAft>
              <a:buClr>
                <a:schemeClr val="dk1"/>
              </a:buClr>
              <a:buSzPct val="47826"/>
              <a:buFont typeface="Arial"/>
              <a:buNone/>
            </a:pPr>
            <a:r>
              <a:rPr lang="es-ES"/>
              <a:t>Comité de Escores de SATI e Investigadores. Validación del APACHE II y SAPS II en la República Argentina. Medicina Intensiva 2002; 19(2): 18-28.</a:t>
            </a:r>
            <a:endParaRPr/>
          </a:p>
          <a:p>
            <a:pPr indent="0" lvl="0" marL="0" rtl="0" algn="l">
              <a:spcBef>
                <a:spcPts val="600"/>
              </a:spcBef>
              <a:spcAft>
                <a:spcPts val="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rts Mill Goudy"/>
              <a:buNone/>
            </a:pPr>
            <a:r>
              <a:t/>
            </a:r>
            <a:endParaRPr b="0" i="0" sz="1800" u="none" cap="none" strike="noStrike">
              <a:solidFill>
                <a:srgbClr val="FFFFFF"/>
              </a:solidFill>
              <a:latin typeface="Sorts Mill Goudy"/>
              <a:ea typeface="Sorts Mill Goudy"/>
              <a:cs typeface="Sorts Mill Goudy"/>
              <a:sym typeface="Sorts Mill Goudy"/>
            </a:endParaRPr>
          </a:p>
        </p:txBody>
      </p:sp>
      <p:pic>
        <p:nvPicPr>
          <p:cNvPr id="165" name="Google Shape;165;p2"/>
          <p:cNvPicPr preferRelativeResize="0"/>
          <p:nvPr/>
        </p:nvPicPr>
        <p:blipFill rotWithShape="1">
          <a:blip r:embed="rId4">
            <a:alphaModFix/>
          </a:blip>
          <a:srcRect b="0" l="0" r="0" t="0"/>
          <a:stretch/>
        </p:blipFill>
        <p:spPr>
          <a:xfrm>
            <a:off x="6257026" y="1"/>
            <a:ext cx="5934973" cy="6858000"/>
          </a:xfrm>
          <a:prstGeom prst="rect">
            <a:avLst/>
          </a:prstGeom>
          <a:noFill/>
          <a:ln>
            <a:noFill/>
          </a:ln>
        </p:spPr>
      </p:pic>
      <p:sp>
        <p:nvSpPr>
          <p:cNvPr id="166" name="Google Shape;166;p2"/>
          <p:cNvSpPr txBox="1"/>
          <p:nvPr>
            <p:ph type="title"/>
          </p:nvPr>
        </p:nvSpPr>
        <p:spPr>
          <a:xfrm>
            <a:off x="3665913" y="-2"/>
            <a:ext cx="4538124" cy="97045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Sorts Mill Goudy"/>
              <a:buNone/>
            </a:pPr>
            <a:r>
              <a:rPr lang="es-ES" sz="4000"/>
              <a:t>Introducción</a:t>
            </a:r>
            <a:endParaRPr/>
          </a:p>
        </p:txBody>
      </p:sp>
      <p:sp>
        <p:nvSpPr>
          <p:cNvPr id="167" name="Google Shape;167;p2"/>
          <p:cNvSpPr txBox="1"/>
          <p:nvPr>
            <p:ph idx="1" type="body"/>
          </p:nvPr>
        </p:nvSpPr>
        <p:spPr>
          <a:xfrm>
            <a:off x="685800" y="970449"/>
            <a:ext cx="11336550"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36900" rtl="0" algn="l">
              <a:lnSpc>
                <a:spcPct val="110000"/>
              </a:lnSpc>
              <a:spcBef>
                <a:spcPts val="0"/>
              </a:spcBef>
              <a:spcAft>
                <a:spcPts val="0"/>
              </a:spcAft>
              <a:buSzPts val="1400"/>
              <a:buNone/>
            </a:pPr>
            <a:r>
              <a:rPr lang="es-ES" sz="2000"/>
              <a:t>En la actualidad el score de APACHE es utilizado como referencia en la predicción de mortalidad de los paciente ingresados a cuidados intensivos(1,2) , sin embargo  se basó en una cohorte de pacientes de los Estados Unidos y su capacidad de calibración  y discriminacion fue puesta a prueba en diferentes partes del mundo(3-9).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
          <p:cNvSpPr txBox="1"/>
          <p:nvPr>
            <p:ph type="title"/>
          </p:nvPr>
        </p:nvSpPr>
        <p:spPr>
          <a:xfrm>
            <a:off x="4085013" y="-20152"/>
            <a:ext cx="4538124" cy="97045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Sorts Mill Goudy"/>
              <a:buNone/>
            </a:pPr>
            <a:r>
              <a:rPr lang="es-ES" sz="4000"/>
              <a:t>Introducción</a:t>
            </a:r>
            <a:endParaRPr/>
          </a:p>
        </p:txBody>
      </p:sp>
      <p:sp>
        <p:nvSpPr>
          <p:cNvPr id="174" name="Google Shape;174;p3"/>
          <p:cNvSpPr txBox="1"/>
          <p:nvPr>
            <p:ph idx="1" type="body"/>
          </p:nvPr>
        </p:nvSpPr>
        <p:spPr>
          <a:xfrm>
            <a:off x="685800" y="970449"/>
            <a:ext cx="11336550"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36900" rtl="0" algn="l">
              <a:lnSpc>
                <a:spcPct val="110000"/>
              </a:lnSpc>
              <a:spcBef>
                <a:spcPts val="0"/>
              </a:spcBef>
              <a:spcAft>
                <a:spcPts val="0"/>
              </a:spcAft>
              <a:buSzPts val="1400"/>
              <a:buNone/>
            </a:pPr>
            <a:r>
              <a:rPr lang="es-ES" sz="2000"/>
              <a:t>En 2002, el Comité de Escores de la SATI realizó la validación externa de los puntajes APACHE II y SAPS II en 36 Centros de 11 provincias de la Argentina (10) encontrando que ninguno de los dos puntajes predecía, en forma adecuada, la mortalidad en la población de nuestro país. La capacidad de predecir  la mortalidad en pacientes  clasificados como  bajo riesgo según el score APACHE,  definido como una predicción de mortalidad &lt; 10%, podría impactar   positivamente en  la toma de decisiones clínicas, optimizar  la asignación de recursos y, en última instancia, contribuir a una atención médica más eficiente dado el potencial de pérdida de años de vida saludable de este grupo de pacientes. Utilizando  como referencia los datos recopilados en SATI Q a lo largo del periodo comprendido entre 2002 y 2022 desarrollamos un modelo predictivo con el  objetivo de contrastar la performance de nuestro modelo frente al  gold standard  que representa  el score APACHE.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4"/>
          <p:cNvPicPr preferRelativeResize="0"/>
          <p:nvPr/>
        </p:nvPicPr>
        <p:blipFill rotWithShape="1">
          <a:blip r:embed="rId3">
            <a:alphaModFix/>
          </a:blip>
          <a:srcRect b="-1" l="0" r="0" t="0"/>
          <a:stretch/>
        </p:blipFill>
        <p:spPr>
          <a:xfrm>
            <a:off x="-8622" y="10"/>
            <a:ext cx="6096000" cy="6857990"/>
          </a:xfrm>
          <a:prstGeom prst="rect">
            <a:avLst/>
          </a:prstGeom>
          <a:noFill/>
          <a:ln>
            <a:noFill/>
          </a:ln>
        </p:spPr>
      </p:pic>
      <p:sp>
        <p:nvSpPr>
          <p:cNvPr id="181" name="Google Shape;181;p4"/>
          <p:cNvSpPr txBox="1"/>
          <p:nvPr>
            <p:ph type="title"/>
          </p:nvPr>
        </p:nvSpPr>
        <p:spPr>
          <a:xfrm>
            <a:off x="6900493" y="609600"/>
            <a:ext cx="4538124" cy="97045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2"/>
              </a:buClr>
              <a:buSzPts val="3600"/>
              <a:buFont typeface="Sorts Mill Goudy"/>
              <a:buNone/>
            </a:pPr>
            <a:r>
              <a:rPr lang="es-ES" sz="4300">
                <a:latin typeface="Arial"/>
                <a:ea typeface="Arial"/>
                <a:cs typeface="Arial"/>
                <a:sym typeface="Arial"/>
              </a:rPr>
              <a:t>Descripción de la población	</a:t>
            </a:r>
            <a:endParaRPr sz="4840">
              <a:latin typeface="Arial"/>
              <a:ea typeface="Arial"/>
              <a:cs typeface="Arial"/>
              <a:sym typeface="Arial"/>
            </a:endParaRPr>
          </a:p>
        </p:txBody>
      </p:sp>
      <p:sp>
        <p:nvSpPr>
          <p:cNvPr id="182" name="Google Shape;182;p4"/>
          <p:cNvSpPr txBox="1"/>
          <p:nvPr>
            <p:ph idx="1" type="body"/>
          </p:nvPr>
        </p:nvSpPr>
        <p:spPr>
          <a:xfrm>
            <a:off x="6808129" y="1649322"/>
            <a:ext cx="4403596"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680"/>
              <a:buNone/>
            </a:pPr>
            <a:r>
              <a:rPr lang="es-ES">
                <a:latin typeface="Arial"/>
                <a:ea typeface="Arial"/>
                <a:cs typeface="Arial"/>
                <a:sym typeface="Arial"/>
              </a:rPr>
              <a:t>De </a:t>
            </a:r>
            <a:r>
              <a:rPr b="1" lang="es-ES">
                <a:latin typeface="Arial"/>
                <a:ea typeface="Arial"/>
                <a:cs typeface="Arial"/>
                <a:sym typeface="Arial"/>
              </a:rPr>
              <a:t>162661</a:t>
            </a:r>
            <a:r>
              <a:rPr lang="es-ES">
                <a:latin typeface="Arial"/>
                <a:ea typeface="Arial"/>
                <a:cs typeface="Arial"/>
                <a:sym typeface="Arial"/>
              </a:rPr>
              <a:t> eventos de ingreso a UCI, </a:t>
            </a:r>
            <a:r>
              <a:rPr b="1" lang="es-ES">
                <a:latin typeface="Arial"/>
                <a:ea typeface="Arial"/>
                <a:cs typeface="Arial"/>
                <a:sym typeface="Arial"/>
              </a:rPr>
              <a:t>76981</a:t>
            </a:r>
            <a:r>
              <a:rPr lang="es-ES">
                <a:latin typeface="Arial"/>
                <a:ea typeface="Arial"/>
                <a:cs typeface="Arial"/>
                <a:sym typeface="Arial"/>
              </a:rPr>
              <a:t> eran de bajo riesgo. </a:t>
            </a:r>
            <a:endParaRPr sz="2200">
              <a:latin typeface="Arial"/>
              <a:ea typeface="Arial"/>
              <a:cs typeface="Arial"/>
              <a:sym typeface="Arial"/>
            </a:endParaRPr>
          </a:p>
          <a:p>
            <a:pPr indent="0" lvl="0" marL="36900" rtl="0" algn="l">
              <a:lnSpc>
                <a:spcPct val="110000"/>
              </a:lnSpc>
              <a:spcBef>
                <a:spcPts val="1080"/>
              </a:spcBef>
              <a:spcAft>
                <a:spcPts val="0"/>
              </a:spcAft>
              <a:buSzPts val="1680"/>
              <a:buNone/>
            </a:pPr>
            <a:r>
              <a:rPr lang="es-ES">
                <a:latin typeface="Arial"/>
                <a:ea typeface="Arial"/>
                <a:cs typeface="Arial"/>
                <a:sym typeface="Arial"/>
              </a:rPr>
              <a:t>De estos últimos, </a:t>
            </a:r>
            <a:r>
              <a:rPr b="1" lang="es-ES">
                <a:latin typeface="Arial"/>
                <a:ea typeface="Arial"/>
                <a:cs typeface="Arial"/>
                <a:sym typeface="Arial"/>
              </a:rPr>
              <a:t>5226(6,7 %)</a:t>
            </a:r>
            <a:r>
              <a:rPr lang="es-ES">
                <a:latin typeface="Arial"/>
                <a:ea typeface="Arial"/>
                <a:cs typeface="Arial"/>
                <a:sym typeface="Arial"/>
              </a:rPr>
              <a:t>  murieron.</a:t>
            </a:r>
            <a:endParaRPr sz="2200">
              <a:latin typeface="Arial"/>
              <a:ea typeface="Arial"/>
              <a:cs typeface="Arial"/>
              <a:sym typeface="Arial"/>
            </a:endParaRPr>
          </a:p>
          <a:p>
            <a:pPr indent="-199320" lvl="0" marL="342900" rtl="0" algn="l">
              <a:lnSpc>
                <a:spcPct val="110000"/>
              </a:lnSpc>
              <a:spcBef>
                <a:spcPts val="1080"/>
              </a:spcBef>
              <a:spcAft>
                <a:spcPts val="0"/>
              </a:spcAft>
              <a:buSzPts val="168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5"/>
          <p:cNvPicPr preferRelativeResize="0"/>
          <p:nvPr/>
        </p:nvPicPr>
        <p:blipFill rotWithShape="1">
          <a:blip r:embed="rId3">
            <a:alphaModFix/>
          </a:blip>
          <a:srcRect b="-1" l="0" r="0" t="0"/>
          <a:stretch/>
        </p:blipFill>
        <p:spPr>
          <a:xfrm>
            <a:off x="-8622" y="10"/>
            <a:ext cx="6096000" cy="6857990"/>
          </a:xfrm>
          <a:prstGeom prst="rect">
            <a:avLst/>
          </a:prstGeom>
          <a:noFill/>
          <a:ln>
            <a:noFill/>
          </a:ln>
        </p:spPr>
      </p:pic>
      <p:sp>
        <p:nvSpPr>
          <p:cNvPr id="189" name="Google Shape;189;p5"/>
          <p:cNvSpPr txBox="1"/>
          <p:nvPr>
            <p:ph type="title"/>
          </p:nvPr>
        </p:nvSpPr>
        <p:spPr>
          <a:xfrm>
            <a:off x="6900493" y="609600"/>
            <a:ext cx="4538124" cy="97045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Sorts Mill Goudy"/>
              <a:buNone/>
            </a:pPr>
            <a:r>
              <a:rPr lang="es-ES" sz="4000"/>
              <a:t>Tabla 1</a:t>
            </a:r>
            <a:endParaRPr/>
          </a:p>
        </p:txBody>
      </p:sp>
      <p:pic>
        <p:nvPicPr>
          <p:cNvPr id="190" name="Google Shape;190;p5"/>
          <p:cNvPicPr preferRelativeResize="0"/>
          <p:nvPr/>
        </p:nvPicPr>
        <p:blipFill>
          <a:blip r:embed="rId4">
            <a:alphaModFix/>
          </a:blip>
          <a:stretch>
            <a:fillRect/>
          </a:stretch>
        </p:blipFill>
        <p:spPr>
          <a:xfrm>
            <a:off x="185738" y="601175"/>
            <a:ext cx="5707275" cy="5655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g2a0d50d33b4_0_1"/>
          <p:cNvPicPr preferRelativeResize="0"/>
          <p:nvPr/>
        </p:nvPicPr>
        <p:blipFill rotWithShape="1">
          <a:blip r:embed="rId3">
            <a:alphaModFix/>
          </a:blip>
          <a:srcRect b="0" l="0" r="0" t="0"/>
          <a:stretch/>
        </p:blipFill>
        <p:spPr>
          <a:xfrm>
            <a:off x="-8622" y="10"/>
            <a:ext cx="6095998" cy="6857990"/>
          </a:xfrm>
          <a:prstGeom prst="rect">
            <a:avLst/>
          </a:prstGeom>
          <a:noFill/>
          <a:ln>
            <a:noFill/>
          </a:ln>
        </p:spPr>
      </p:pic>
      <p:sp>
        <p:nvSpPr>
          <p:cNvPr id="197" name="Google Shape;197;g2a0d50d33b4_0_1"/>
          <p:cNvSpPr txBox="1"/>
          <p:nvPr>
            <p:ph type="title"/>
          </p:nvPr>
        </p:nvSpPr>
        <p:spPr>
          <a:xfrm>
            <a:off x="6900493" y="609600"/>
            <a:ext cx="4538100" cy="9705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Sorts Mill Goudy"/>
              <a:buNone/>
            </a:pPr>
            <a:r>
              <a:rPr lang="es-ES" sz="4000"/>
              <a:t>Tabla 1</a:t>
            </a:r>
            <a:endParaRPr/>
          </a:p>
        </p:txBody>
      </p:sp>
      <p:sp>
        <p:nvSpPr>
          <p:cNvPr id="198" name="Google Shape;198;g2a0d50d33b4_0_1"/>
          <p:cNvSpPr txBox="1"/>
          <p:nvPr>
            <p:ph idx="1" type="body"/>
          </p:nvPr>
        </p:nvSpPr>
        <p:spPr>
          <a:xfrm>
            <a:off x="6900493" y="1732449"/>
            <a:ext cx="44037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199320" lvl="0" marL="342900" rtl="0" algn="l">
              <a:lnSpc>
                <a:spcPct val="110000"/>
              </a:lnSpc>
              <a:spcBef>
                <a:spcPts val="0"/>
              </a:spcBef>
              <a:spcAft>
                <a:spcPts val="0"/>
              </a:spcAft>
              <a:buSzPts val="1680"/>
              <a:buNone/>
            </a:pPr>
            <a:r>
              <a:rPr lang="es-ES" sz="2400"/>
              <a:t>Continuacion</a:t>
            </a:r>
            <a:endParaRPr sz="2400"/>
          </a:p>
        </p:txBody>
      </p:sp>
      <p:pic>
        <p:nvPicPr>
          <p:cNvPr id="199" name="Google Shape;199;g2a0d50d33b4_0_1"/>
          <p:cNvPicPr preferRelativeResize="0"/>
          <p:nvPr/>
        </p:nvPicPr>
        <p:blipFill>
          <a:blip r:embed="rId4">
            <a:alphaModFix/>
          </a:blip>
          <a:stretch>
            <a:fillRect/>
          </a:stretch>
        </p:blipFill>
        <p:spPr>
          <a:xfrm>
            <a:off x="174975" y="262450"/>
            <a:ext cx="5667550" cy="4344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6"/>
          <p:cNvPicPr preferRelativeResize="0"/>
          <p:nvPr/>
        </p:nvPicPr>
        <p:blipFill rotWithShape="1">
          <a:blip r:embed="rId3">
            <a:alphaModFix/>
          </a:blip>
          <a:srcRect b="-1" l="0" r="0" t="0"/>
          <a:stretch/>
        </p:blipFill>
        <p:spPr>
          <a:xfrm>
            <a:off x="-1076145" y="-935783"/>
            <a:ext cx="10086072" cy="11346814"/>
          </a:xfrm>
          <a:prstGeom prst="rect">
            <a:avLst/>
          </a:prstGeom>
          <a:noFill/>
          <a:ln>
            <a:noFill/>
          </a:ln>
        </p:spPr>
      </p:pic>
      <p:sp>
        <p:nvSpPr>
          <p:cNvPr id="206" name="Google Shape;206;p6"/>
          <p:cNvSpPr txBox="1"/>
          <p:nvPr>
            <p:ph type="title"/>
          </p:nvPr>
        </p:nvSpPr>
        <p:spPr>
          <a:xfrm>
            <a:off x="9186493" y="3200847"/>
            <a:ext cx="2729282" cy="58364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Sorts Mill Goudy"/>
              <a:buNone/>
            </a:pPr>
            <a:r>
              <a:rPr lang="es-ES" sz="4000"/>
              <a:t>La distribución de los pacientes de bajo riesgo a lo largo del periodo</a:t>
            </a:r>
            <a:endParaRPr/>
          </a:p>
        </p:txBody>
      </p:sp>
      <p:pic>
        <p:nvPicPr>
          <p:cNvPr id="207" name="Google Shape;207;p6"/>
          <p:cNvPicPr preferRelativeResize="0"/>
          <p:nvPr/>
        </p:nvPicPr>
        <p:blipFill rotWithShape="1">
          <a:blip r:embed="rId4">
            <a:alphaModFix/>
          </a:blip>
          <a:srcRect b="0" l="0" r="0" t="0"/>
          <a:stretch/>
        </p:blipFill>
        <p:spPr>
          <a:xfrm>
            <a:off x="557175" y="270556"/>
            <a:ext cx="7881870" cy="5836596"/>
          </a:xfrm>
          <a:prstGeom prst="rect">
            <a:avLst/>
          </a:prstGeom>
          <a:noFill/>
          <a:ln>
            <a:noFill/>
          </a:ln>
        </p:spPr>
      </p:pic>
      <p:pic>
        <p:nvPicPr>
          <p:cNvPr id="208" name="Google Shape;208;p6"/>
          <p:cNvPicPr preferRelativeResize="0"/>
          <p:nvPr/>
        </p:nvPicPr>
        <p:blipFill>
          <a:blip r:embed="rId5">
            <a:alphaModFix/>
          </a:blip>
          <a:stretch>
            <a:fillRect/>
          </a:stretch>
        </p:blipFill>
        <p:spPr>
          <a:xfrm>
            <a:off x="557175" y="270550"/>
            <a:ext cx="7971100" cy="5836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g2a0d50d33b4_5_1"/>
          <p:cNvPicPr preferRelativeResize="0"/>
          <p:nvPr/>
        </p:nvPicPr>
        <p:blipFill rotWithShape="1">
          <a:blip r:embed="rId3">
            <a:alphaModFix/>
          </a:blip>
          <a:srcRect b="3740" l="0" r="0" t="-3740"/>
          <a:stretch/>
        </p:blipFill>
        <p:spPr>
          <a:xfrm>
            <a:off x="0" y="0"/>
            <a:ext cx="12192000" cy="65841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7"/>
          <p:cNvPicPr preferRelativeResize="0"/>
          <p:nvPr/>
        </p:nvPicPr>
        <p:blipFill rotWithShape="1">
          <a:blip r:embed="rId3">
            <a:alphaModFix/>
          </a:blip>
          <a:srcRect b="-1" l="0" r="0" t="0"/>
          <a:stretch/>
        </p:blipFill>
        <p:spPr>
          <a:xfrm>
            <a:off x="-1076145" y="-935783"/>
            <a:ext cx="10086072" cy="11346814"/>
          </a:xfrm>
          <a:prstGeom prst="rect">
            <a:avLst/>
          </a:prstGeom>
          <a:noFill/>
          <a:ln>
            <a:noFill/>
          </a:ln>
        </p:spPr>
      </p:pic>
      <p:sp>
        <p:nvSpPr>
          <p:cNvPr id="221" name="Google Shape;221;p7"/>
          <p:cNvSpPr txBox="1"/>
          <p:nvPr>
            <p:ph type="title"/>
          </p:nvPr>
        </p:nvSpPr>
        <p:spPr>
          <a:xfrm>
            <a:off x="9186493" y="3200847"/>
            <a:ext cx="2729282" cy="58364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Sorts Mill Goudy"/>
              <a:buNone/>
            </a:pPr>
            <a:r>
              <a:rPr lang="es-ES" sz="4000"/>
              <a:t>Modelo de regresión </a:t>
            </a:r>
            <a:r>
              <a:rPr lang="es-ES" sz="4000"/>
              <a:t>logística</a:t>
            </a:r>
            <a:endParaRPr sz="4000"/>
          </a:p>
        </p:txBody>
      </p:sp>
      <p:pic>
        <p:nvPicPr>
          <p:cNvPr descr="Interfaz de usuario gráfica&#10;&#10;Descripción generada automáticamente" id="222" name="Google Shape;222;p7"/>
          <p:cNvPicPr preferRelativeResize="0"/>
          <p:nvPr/>
        </p:nvPicPr>
        <p:blipFill rotWithShape="1">
          <a:blip r:embed="rId4">
            <a:alphaModFix/>
          </a:blip>
          <a:srcRect b="0" l="0" r="0" t="0"/>
          <a:stretch/>
        </p:blipFill>
        <p:spPr>
          <a:xfrm>
            <a:off x="328531" y="705422"/>
            <a:ext cx="8681387" cy="54471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VTI">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VTI">
  <a:themeElements>
    <a:clrScheme name="Custom 35">
      <a:dk1>
        <a:srgbClr val="000000"/>
      </a:dk1>
      <a:lt1>
        <a:srgbClr val="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2023-11-30T15:02:22Z</dcterms:created>
  <dc:creator>Gustavo Olaizola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