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gUjimVErKhiw57/cskAOrghm8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DDEF03-CAFF-4B65-96B7-520B960065FA}">
  <a:tblStyle styleId="{C7DDEF03-CAFF-4B65-96B7-520B960065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625C9AD-D7C9-4D82-B804-F0E96F08A0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c48f56dc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c48f56dc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c5199192a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c5199192a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c5199192a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c5199192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c5199192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c519919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c519919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c519919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Hablar de que el dataset está desbalanceado.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c48f56dc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c48f56dc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48f56dc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48f56dc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c48f56dc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c48f56dc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48f56dc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48f56dc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c5199192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c5199192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c519919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c519919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48f56dc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48f56dc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c48f56dc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c48f56dc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756025"/>
            <a:ext cx="85206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200">
                <a:solidFill>
                  <a:srgbClr val="374151"/>
                </a:solidFill>
              </a:rPr>
              <a:t>Modelo Predictivo de APGAR Bajo: Factores Maternos.</a:t>
            </a:r>
            <a:endParaRPr b="1" sz="3200">
              <a:solidFill>
                <a:srgbClr val="37415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200"/>
              <a:t>EQUIPO 3</a:t>
            </a:r>
            <a:endParaRPr sz="22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687" y="266700"/>
            <a:ext cx="1721951" cy="113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663" y="60600"/>
            <a:ext cx="1525125" cy="15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013" y="367225"/>
            <a:ext cx="1380575" cy="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2813" y="367225"/>
            <a:ext cx="1346512" cy="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Descripción de hallazgos y resultados 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608725" y="1807650"/>
            <a:ext cx="2028000" cy="7050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Ajustar el modelo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3465150" y="1807650"/>
            <a:ext cx="2213700" cy="7050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Descripción de 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6507275" y="1807650"/>
            <a:ext cx="2028000" cy="7641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Definir umbral de clasificación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6" name="Google Shape;146;p3"/>
          <p:cNvCxnSpPr>
            <a:stCxn id="143" idx="3"/>
            <a:endCxn id="144" idx="1"/>
          </p:cNvCxnSpPr>
          <p:nvPr/>
        </p:nvCxnSpPr>
        <p:spPr>
          <a:xfrm>
            <a:off x="2636725" y="2160150"/>
            <a:ext cx="8283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3"/>
          <p:cNvCxnSpPr/>
          <p:nvPr/>
        </p:nvCxnSpPr>
        <p:spPr>
          <a:xfrm>
            <a:off x="5678850" y="2160150"/>
            <a:ext cx="8283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c48f56dcd_1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Propuesta de modelo de regresión </a:t>
            </a:r>
            <a:r>
              <a:rPr lang="en-GB"/>
              <a:t>logística</a:t>
            </a:r>
            <a:endParaRPr/>
          </a:p>
        </p:txBody>
      </p:sp>
      <p:sp>
        <p:nvSpPr>
          <p:cNvPr id="153" name="Google Shape;153;g1ec48f56dcd_1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respuesta: Apgar menor a 7 (binaria).</a:t>
            </a:r>
            <a:br>
              <a:rPr lang="en-GB"/>
            </a:br>
            <a:br>
              <a:rPr lang="en-GB"/>
            </a:br>
            <a:r>
              <a:rPr lang="en-GB"/>
              <a:t>Variables regresoras: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Edad materna (categorica): Menor a 20, de 20 a 34, 35 o más.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Número</a:t>
            </a:r>
            <a:r>
              <a:rPr lang="en-GB"/>
              <a:t> de consultas prenatales (continua)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Edad gestacional (continua - semanas)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Trastornos hipertensivos (binaria)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Peso al nacer (continua - Kg)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5199192a_3_32"/>
          <p:cNvSpPr/>
          <p:nvPr/>
        </p:nvSpPr>
        <p:spPr>
          <a:xfrm>
            <a:off x="6228025" y="1291950"/>
            <a:ext cx="2571900" cy="15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c5199192a_3_32"/>
          <p:cNvSpPr txBox="1"/>
          <p:nvPr>
            <p:ph type="title"/>
          </p:nvPr>
        </p:nvSpPr>
        <p:spPr>
          <a:xfrm>
            <a:off x="311700" y="89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Matriz de confusión</a:t>
            </a:r>
            <a:endParaRPr b="1" sz="2900"/>
          </a:p>
        </p:txBody>
      </p:sp>
      <p:sp>
        <p:nvSpPr>
          <p:cNvPr id="160" name="Google Shape;160;g1ec5199192a_3_32"/>
          <p:cNvSpPr txBox="1"/>
          <p:nvPr>
            <p:ph idx="1" type="body"/>
          </p:nvPr>
        </p:nvSpPr>
        <p:spPr>
          <a:xfrm>
            <a:off x="311700" y="3183575"/>
            <a:ext cx="5304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desempeño del modelo realizado tiene un alto accuracy, sin embargo queda en evidencia que los falsos negativos son altos.</a:t>
            </a:r>
            <a:endParaRPr/>
          </a:p>
        </p:txBody>
      </p:sp>
      <p:pic>
        <p:nvPicPr>
          <p:cNvPr id="161" name="Google Shape;161;g1ec5199192a_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5" y="1465862"/>
            <a:ext cx="4982942" cy="12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ec5199192a_3_32"/>
          <p:cNvSpPr txBox="1"/>
          <p:nvPr/>
        </p:nvSpPr>
        <p:spPr>
          <a:xfrm>
            <a:off x="6437425" y="1561050"/>
            <a:ext cx="21531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</a:rPr>
              <a:t>0.98869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63" name="Google Shape;163;g1ec5199192a_3_32"/>
          <p:cNvSpPr txBox="1"/>
          <p:nvPr/>
        </p:nvSpPr>
        <p:spPr>
          <a:xfrm>
            <a:off x="6228025" y="590750"/>
            <a:ext cx="25719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dk2"/>
                </a:solidFill>
              </a:rPr>
              <a:t>Precisión: </a:t>
            </a:r>
            <a:endParaRPr b="1" sz="3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g1ec5199192a_3_32"/>
          <p:cNvSpPr txBox="1"/>
          <p:nvPr/>
        </p:nvSpPr>
        <p:spPr>
          <a:xfrm>
            <a:off x="0" y="0"/>
            <a:ext cx="736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</a:rPr>
              <a:t>Modelos de aprendizaje Automático Supervisado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c5199192a_3_25"/>
          <p:cNvSpPr txBox="1"/>
          <p:nvPr>
            <p:ph idx="1" type="body"/>
          </p:nvPr>
        </p:nvSpPr>
        <p:spPr>
          <a:xfrm>
            <a:off x="6108400" y="1152475"/>
            <a:ext cx="27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 variables que tienen mayor peso.</a:t>
            </a:r>
            <a:endParaRPr/>
          </a:p>
        </p:txBody>
      </p:sp>
      <p:pic>
        <p:nvPicPr>
          <p:cNvPr id="170" name="Google Shape;170;g1ec5199192a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456975"/>
            <a:ext cx="5839050" cy="46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ec5199192a_3_25"/>
          <p:cNvSpPr txBox="1"/>
          <p:nvPr>
            <p:ph type="title"/>
          </p:nvPr>
        </p:nvSpPr>
        <p:spPr>
          <a:xfrm>
            <a:off x="132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Odds ratio</a:t>
            </a:r>
            <a:endParaRPr/>
          </a:p>
        </p:txBody>
      </p:sp>
      <p:graphicFrame>
        <p:nvGraphicFramePr>
          <p:cNvPr id="177" name="Google Shape;177;p4"/>
          <p:cNvGraphicFramePr/>
          <p:nvPr/>
        </p:nvGraphicFramePr>
        <p:xfrm>
          <a:off x="9525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{A625C9AD-D7C9-4D82-B804-F0E96F08A0D7}</a:tableStyleId>
              </a:tblPr>
              <a:tblGrid>
                <a:gridCol w="2151425"/>
                <a:gridCol w="1468100"/>
                <a:gridCol w="1809750"/>
                <a:gridCol w="128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Variable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 (IC 95%)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p-valor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Significancia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Edad materna (35 años o más)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1.27 (1.06-1.51)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0.00793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Número</a:t>
                      </a:r>
                      <a:r>
                        <a:rPr lang="en-GB"/>
                        <a:t> de consultas prenatales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 (0.91-0.96)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8.88e-07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***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Edad gestacional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0.80 (0.77-0.82)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&lt; 2e-16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***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Peso al nacer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0.49 (0.43-0.56)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&lt; 2e-16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***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Trastornos hipertensivos*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 (0.87-1.16)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4"/>
          <p:cNvSpPr txBox="1"/>
          <p:nvPr/>
        </p:nvSpPr>
        <p:spPr>
          <a:xfrm>
            <a:off x="952500" y="4526275"/>
            <a:ext cx="6777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*Se evaluó el modelo solo incluyendo Pre-eclampsia y Eclampsia, sin resultados estadisticamente significativos.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c5199192a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Correlación de variables significativas</a:t>
            </a:r>
            <a:endParaRPr/>
          </a:p>
        </p:txBody>
      </p:sp>
      <p:pic>
        <p:nvPicPr>
          <p:cNvPr id="184" name="Google Shape;184;g1ec5199192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71600"/>
            <a:ext cx="2872436" cy="20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ec5199192a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525" y="1446600"/>
            <a:ext cx="2641101" cy="213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ec5199192a_0_41"/>
          <p:cNvPicPr preferRelativeResize="0"/>
          <p:nvPr/>
        </p:nvPicPr>
        <p:blipFill rotWithShape="1">
          <a:blip r:embed="rId5">
            <a:alphaModFix/>
          </a:blip>
          <a:srcRect b="0" l="3370" r="-3369" t="0"/>
          <a:stretch/>
        </p:blipFill>
        <p:spPr>
          <a:xfrm>
            <a:off x="5932925" y="1467037"/>
            <a:ext cx="2872425" cy="209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c5199192a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Definición del umbral y performance</a:t>
            </a:r>
            <a:endParaRPr/>
          </a:p>
        </p:txBody>
      </p:sp>
      <p:sp>
        <p:nvSpPr>
          <p:cNvPr id="192" name="Google Shape;192;g1ec5199192a_0_19"/>
          <p:cNvSpPr txBox="1"/>
          <p:nvPr>
            <p:ph idx="1" type="body"/>
          </p:nvPr>
        </p:nvSpPr>
        <p:spPr>
          <a:xfrm>
            <a:off x="4790825" y="1454875"/>
            <a:ext cx="4041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Utilizando 80% de los datos para entrenamiento y 20% de testeo: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AUC</a:t>
            </a:r>
            <a:r>
              <a:rPr lang="en-GB"/>
              <a:t>: 0.73 (95% CI:</a:t>
            </a:r>
            <a:r>
              <a:rPr lang="en-GB"/>
              <a:t> 0.69-0.77</a:t>
            </a:r>
            <a:r>
              <a:rPr lang="en-GB"/>
              <a:t>)</a:t>
            </a:r>
            <a:br>
              <a:rPr lang="en-GB"/>
            </a:br>
            <a:r>
              <a:rPr lang="en-GB"/>
              <a:t>Seleccionando el umbral por método “closest topleft”: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Sensibilidad</a:t>
            </a:r>
            <a:r>
              <a:rPr lang="en-GB"/>
              <a:t>: 60%</a:t>
            </a:r>
            <a:br>
              <a:rPr lang="en-GB"/>
            </a:br>
            <a:r>
              <a:rPr b="1" lang="en-GB"/>
              <a:t>Especificidad</a:t>
            </a:r>
            <a:r>
              <a:rPr lang="en-GB"/>
              <a:t>: 80%</a:t>
            </a: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93" name="Google Shape;193;g1ec5199192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75" y="1265612"/>
            <a:ext cx="4379450" cy="31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Conclusiones / Próximos pasos</a:t>
            </a:r>
            <a:endParaRPr/>
          </a:p>
        </p:txBody>
      </p:sp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-Probar distintos umbrales para conseguir una mejor sensibilidad.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-Definir una escala de riesgo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-Evaluar los datos con métodos de reducción de dimensiones (PCA/UMAP) para identificar grupos de sujetos.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c48f56dcd_1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Elevador pitch</a:t>
            </a:r>
            <a:endParaRPr/>
          </a:p>
        </p:txBody>
      </p:sp>
      <p:sp>
        <p:nvSpPr>
          <p:cNvPr id="64" name="Google Shape;64;g1ec48f56dcd_1_9"/>
          <p:cNvSpPr txBox="1"/>
          <p:nvPr>
            <p:ph idx="1" type="body"/>
          </p:nvPr>
        </p:nvSpPr>
        <p:spPr>
          <a:xfrm>
            <a:off x="4656825" y="1000075"/>
            <a:ext cx="41754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Agustín Nava - Médico, becario doctoral CONICET - </a:t>
            </a:r>
            <a:r>
              <a:rPr lang="en-GB" sz="1400">
                <a:solidFill>
                  <a:schemeClr val="dk1"/>
                </a:solidFill>
              </a:rPr>
              <a:t>bioinformática</a:t>
            </a:r>
            <a:r>
              <a:rPr lang="en-GB" sz="1400">
                <a:solidFill>
                  <a:schemeClr val="dk1"/>
                </a:solidFill>
              </a:rPr>
              <a:t> aplicada a oncología - analista de datos de investigación clínica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María Eugenia Fuentes - Médica especialista en ginecología y obstetricia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Luz Reguerin - Ingeniera de sistemas, </a:t>
            </a:r>
            <a:r>
              <a:rPr lang="en-GB" sz="1400">
                <a:solidFill>
                  <a:schemeClr val="dk1"/>
                </a:solidFill>
              </a:rPr>
              <a:t>científica</a:t>
            </a:r>
            <a:r>
              <a:rPr lang="en-GB" sz="1400">
                <a:solidFill>
                  <a:schemeClr val="dk1"/>
                </a:solidFill>
              </a:rPr>
              <a:t> de datos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Miguel Camacho - Médico, investigador en enfermedades </a:t>
            </a:r>
            <a:r>
              <a:rPr lang="en-GB" sz="1400">
                <a:solidFill>
                  <a:schemeClr val="dk1"/>
                </a:solidFill>
              </a:rPr>
              <a:t>neurológicas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“Equipo integral de aplicación informática en la detección temprana y el mejoramiento de la salud perinatal”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" name="Google Shape;65;g1ec48f56dcd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425"/>
            <a:ext cx="3469998" cy="260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ec48f56dcd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525"/>
            <a:ext cx="896726" cy="6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ec48f56dcd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060" y="254576"/>
            <a:ext cx="811736" cy="41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ec48f56dcd_1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8176" y="254576"/>
            <a:ext cx="791708" cy="41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c48f56dcd_1_48"/>
          <p:cNvSpPr txBox="1"/>
          <p:nvPr>
            <p:ph type="title"/>
          </p:nvPr>
        </p:nvSpPr>
        <p:spPr>
          <a:xfrm>
            <a:off x="311700" y="11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DE DATOS SIP</a:t>
            </a:r>
            <a:br>
              <a:rPr lang="en-GB"/>
            </a:br>
            <a:r>
              <a:rPr lang="en-GB"/>
              <a:t>Sobre Parto humanizado…</a:t>
            </a:r>
            <a:endParaRPr/>
          </a:p>
        </p:txBody>
      </p:sp>
      <p:sp>
        <p:nvSpPr>
          <p:cNvPr id="74" name="Google Shape;74;g1ec48f56dcd_1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un total de 214197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 acompañante al momento del parto = 95979, 44.8%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Posición acostada materna al </a:t>
            </a:r>
            <a:r>
              <a:rPr lang="en-GB"/>
              <a:t>momento</a:t>
            </a:r>
            <a:r>
              <a:rPr lang="en-GB"/>
              <a:t> del parto = 180385, 89.2%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Cesarea = 85520, 39.9%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Episiotomia sin anestesia local o regional = 7214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3.4%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c48f56dcd_1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Pregunta de investigación</a:t>
            </a:r>
            <a:endParaRPr/>
          </a:p>
        </p:txBody>
      </p:sp>
      <p:sp>
        <p:nvSpPr>
          <p:cNvPr id="80" name="Google Shape;80;g1ec48f56dcd_1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</a:rPr>
              <a:t>¿Cuáles son los factores maternos relacionados con un APGAR bajo?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PROPUESTA DE MODELO PREDICTIVO APLICABLE AL INGRESO DE LA GESTANTE AL SERVICIO DE OBSTETRICIA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1" name="Google Shape;81;g1ec48f56dcd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400" y="3104750"/>
            <a:ext cx="2715201" cy="18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c48f56dcd_1_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Población</a:t>
            </a:r>
            <a:r>
              <a:rPr lang="en-GB"/>
              <a:t> de </a:t>
            </a:r>
            <a:r>
              <a:rPr lang="en-GB"/>
              <a:t>interés</a:t>
            </a:r>
            <a:r>
              <a:rPr lang="en-GB"/>
              <a:t>: Criterios de inclusión y exclusión</a:t>
            </a:r>
            <a:endParaRPr/>
          </a:p>
        </p:txBody>
      </p:sp>
      <p:sp>
        <p:nvSpPr>
          <p:cNvPr id="87" name="Google Shape;87;g1ec48f56dcd_1_19"/>
          <p:cNvSpPr txBox="1"/>
          <p:nvPr>
            <p:ph idx="1" type="body"/>
          </p:nvPr>
        </p:nvSpPr>
        <p:spPr>
          <a:xfrm>
            <a:off x="432725" y="1012650"/>
            <a:ext cx="8096700" cy="29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Criterios de inclusión: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El universo de gestantes que no tengan criterios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 exclusión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Criterios de exclusión: 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Aborto 1471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Mortinato 3046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Menos de 21 semanas al momento del parto 12310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Más</a:t>
            </a:r>
            <a:r>
              <a:rPr lang="en-GB" sz="1500">
                <a:solidFill>
                  <a:schemeClr val="dk1"/>
                </a:solidFill>
              </a:rPr>
              <a:t> de 42 semanas al momento del parto 50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Datos nulos 6654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ec48f56dcd_1_19"/>
          <p:cNvSpPr/>
          <p:nvPr/>
        </p:nvSpPr>
        <p:spPr>
          <a:xfrm>
            <a:off x="5883650" y="3198800"/>
            <a:ext cx="17997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209680</a:t>
            </a:r>
            <a:endParaRPr/>
          </a:p>
        </p:txBody>
      </p:sp>
      <p:sp>
        <p:nvSpPr>
          <p:cNvPr id="89" name="Google Shape;89;g1ec48f56dcd_1_19"/>
          <p:cNvSpPr/>
          <p:nvPr/>
        </p:nvSpPr>
        <p:spPr>
          <a:xfrm>
            <a:off x="5883650" y="1885950"/>
            <a:ext cx="17997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214197</a:t>
            </a:r>
            <a:endParaRPr/>
          </a:p>
        </p:txBody>
      </p:sp>
      <p:sp>
        <p:nvSpPr>
          <p:cNvPr id="90" name="Google Shape;90;g1ec48f56dcd_1_19"/>
          <p:cNvSpPr/>
          <p:nvPr/>
        </p:nvSpPr>
        <p:spPr>
          <a:xfrm>
            <a:off x="5883650" y="2542363"/>
            <a:ext cx="17997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212726</a:t>
            </a:r>
            <a:endParaRPr/>
          </a:p>
        </p:txBody>
      </p:sp>
      <p:sp>
        <p:nvSpPr>
          <p:cNvPr id="91" name="Google Shape;91;g1ec48f56dcd_1_19"/>
          <p:cNvSpPr/>
          <p:nvPr/>
        </p:nvSpPr>
        <p:spPr>
          <a:xfrm>
            <a:off x="5883650" y="3874850"/>
            <a:ext cx="17997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197370</a:t>
            </a:r>
            <a:endParaRPr/>
          </a:p>
        </p:txBody>
      </p:sp>
      <p:cxnSp>
        <p:nvCxnSpPr>
          <p:cNvPr id="92" name="Google Shape;92;g1ec48f56dcd_1_19"/>
          <p:cNvCxnSpPr/>
          <p:nvPr/>
        </p:nvCxnSpPr>
        <p:spPr>
          <a:xfrm>
            <a:off x="6751575" y="2972575"/>
            <a:ext cx="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g1ec48f56dcd_1_19"/>
          <p:cNvCxnSpPr/>
          <p:nvPr/>
        </p:nvCxnSpPr>
        <p:spPr>
          <a:xfrm>
            <a:off x="6751575" y="2266775"/>
            <a:ext cx="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g1ec48f56dcd_1_19"/>
          <p:cNvCxnSpPr/>
          <p:nvPr/>
        </p:nvCxnSpPr>
        <p:spPr>
          <a:xfrm>
            <a:off x="6751575" y="3582175"/>
            <a:ext cx="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g1ec48f56dcd_1_19"/>
          <p:cNvSpPr/>
          <p:nvPr/>
        </p:nvSpPr>
        <p:spPr>
          <a:xfrm>
            <a:off x="5883650" y="4484275"/>
            <a:ext cx="17997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190716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96" name="Google Shape;96;g1ec48f56dcd_1_19"/>
          <p:cNvCxnSpPr/>
          <p:nvPr/>
        </p:nvCxnSpPr>
        <p:spPr>
          <a:xfrm>
            <a:off x="6751575" y="4248413"/>
            <a:ext cx="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g1ec48f56dcd_1_19"/>
          <p:cNvSpPr/>
          <p:nvPr/>
        </p:nvSpPr>
        <p:spPr>
          <a:xfrm>
            <a:off x="7941900" y="1885950"/>
            <a:ext cx="8211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1471</a:t>
            </a:r>
            <a:endParaRPr/>
          </a:p>
        </p:txBody>
      </p:sp>
      <p:sp>
        <p:nvSpPr>
          <p:cNvPr id="98" name="Google Shape;98;g1ec48f56dcd_1_19"/>
          <p:cNvSpPr/>
          <p:nvPr/>
        </p:nvSpPr>
        <p:spPr>
          <a:xfrm>
            <a:off x="7941900" y="2542375"/>
            <a:ext cx="8211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3046</a:t>
            </a:r>
            <a:endParaRPr/>
          </a:p>
        </p:txBody>
      </p:sp>
      <p:sp>
        <p:nvSpPr>
          <p:cNvPr id="99" name="Google Shape;99;g1ec48f56dcd_1_19"/>
          <p:cNvSpPr/>
          <p:nvPr/>
        </p:nvSpPr>
        <p:spPr>
          <a:xfrm>
            <a:off x="7941900" y="3198800"/>
            <a:ext cx="8211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12310</a:t>
            </a:r>
            <a:endParaRPr/>
          </a:p>
        </p:txBody>
      </p:sp>
      <p:sp>
        <p:nvSpPr>
          <p:cNvPr id="100" name="Google Shape;100;g1ec48f56dcd_1_19"/>
          <p:cNvSpPr/>
          <p:nvPr/>
        </p:nvSpPr>
        <p:spPr>
          <a:xfrm>
            <a:off x="7941900" y="3874850"/>
            <a:ext cx="8211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6654</a:t>
            </a:r>
            <a:endParaRPr/>
          </a:p>
        </p:txBody>
      </p:sp>
      <p:cxnSp>
        <p:nvCxnSpPr>
          <p:cNvPr id="101" name="Google Shape;101;g1ec48f56dcd_1_19"/>
          <p:cNvCxnSpPr/>
          <p:nvPr/>
        </p:nvCxnSpPr>
        <p:spPr>
          <a:xfrm>
            <a:off x="7724125" y="2714425"/>
            <a:ext cx="177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g1ec48f56dcd_1_19"/>
          <p:cNvCxnSpPr/>
          <p:nvPr/>
        </p:nvCxnSpPr>
        <p:spPr>
          <a:xfrm>
            <a:off x="7724125" y="4046900"/>
            <a:ext cx="177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g1ec48f56dcd_1_19"/>
          <p:cNvCxnSpPr/>
          <p:nvPr/>
        </p:nvCxnSpPr>
        <p:spPr>
          <a:xfrm>
            <a:off x="7724125" y="2058000"/>
            <a:ext cx="177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g1ec48f56dcd_1_19"/>
          <p:cNvCxnSpPr/>
          <p:nvPr/>
        </p:nvCxnSpPr>
        <p:spPr>
          <a:xfrm>
            <a:off x="7724125" y="3380663"/>
            <a:ext cx="177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5199192a_3_5"/>
          <p:cNvSpPr txBox="1"/>
          <p:nvPr>
            <p:ph type="title"/>
          </p:nvPr>
        </p:nvSpPr>
        <p:spPr>
          <a:xfrm>
            <a:off x="311700" y="28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ariables identificadas como necesarias</a:t>
            </a:r>
            <a:endParaRPr/>
          </a:p>
        </p:txBody>
      </p:sp>
      <p:sp>
        <p:nvSpPr>
          <p:cNvPr id="110" name="Google Shape;110;g1ec5199192a_3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graphicFrame>
        <p:nvGraphicFramePr>
          <p:cNvPr id="111" name="Google Shape;111;g1ec5199192a_3_5"/>
          <p:cNvGraphicFramePr/>
          <p:nvPr/>
        </p:nvGraphicFramePr>
        <p:xfrm>
          <a:off x="5710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{C7DDEF03-CAFF-4B65-96B7-520B960065FA}</a:tableStyleId>
              </a:tblPr>
              <a:tblGrid>
                <a:gridCol w="1032250"/>
                <a:gridCol w="1809750"/>
                <a:gridCol w="1052175"/>
                <a:gridCol w="2125400"/>
                <a:gridCol w="2146450"/>
              </a:tblGrid>
              <a:tr h="33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texto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Tipo de dato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Observaciones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VAR_0009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Grupo de edad materna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categórica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valores del 1-8 (15-45 años)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VAR_0185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Consultas prenatales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numérica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0-80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VAR_0198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Edad gestacional al parto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numérica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21-42 semanas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VAR_0258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Trastornos hipertensivos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bool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binaria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si o no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VAR_0260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Preeclampsia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bool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binaria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si o no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VAR_0261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Eclampsia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bool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binaria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si o no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VAR_0311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Peso al nacer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float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numérica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kilos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VAR_0322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Apgar 5to. Minuto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variable numérica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 a 10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5199192a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Descripción de la población</a:t>
            </a:r>
            <a:endParaRPr/>
          </a:p>
        </p:txBody>
      </p:sp>
      <p:sp>
        <p:nvSpPr>
          <p:cNvPr id="117" name="Google Shape;117;g1ec5199192a_1_0"/>
          <p:cNvSpPr txBox="1"/>
          <p:nvPr/>
        </p:nvSpPr>
        <p:spPr>
          <a:xfrm>
            <a:off x="303050" y="1781575"/>
            <a:ext cx="2290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Edad materna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g1ec5199192a_1_0"/>
          <p:cNvSpPr txBox="1"/>
          <p:nvPr/>
        </p:nvSpPr>
        <p:spPr>
          <a:xfrm>
            <a:off x="5502150" y="182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</a:t>
            </a:r>
            <a:r>
              <a:rPr lang="en-GB" sz="1800">
                <a:solidFill>
                  <a:schemeClr val="dk2"/>
                </a:solidFill>
              </a:rPr>
              <a:t>e un total de 190716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g1ec5199192a_1_0"/>
          <p:cNvSpPr txBox="1"/>
          <p:nvPr/>
        </p:nvSpPr>
        <p:spPr>
          <a:xfrm>
            <a:off x="3085725" y="1781575"/>
            <a:ext cx="2290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Escolaridad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" name="Google Shape;120;g1ec5199192a_1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50" y="2190475"/>
            <a:ext cx="2667726" cy="164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ec5199192a_1_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737" y="2190475"/>
            <a:ext cx="2667726" cy="164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ec5199192a_1_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038" y="2190475"/>
            <a:ext cx="2667726" cy="1649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ec5199192a_1_0"/>
          <p:cNvSpPr txBox="1"/>
          <p:nvPr/>
        </p:nvSpPr>
        <p:spPr>
          <a:xfrm>
            <a:off x="6057050" y="1781575"/>
            <a:ext cx="2290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Estado civil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48f56dcd_1_2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</a:t>
            </a:r>
            <a:r>
              <a:rPr lang="en-GB"/>
              <a:t>tados esperados</a:t>
            </a:r>
            <a:endParaRPr/>
          </a:p>
        </p:txBody>
      </p:sp>
      <p:sp>
        <p:nvSpPr>
          <p:cNvPr id="129" name="Google Shape;129;g1ec48f56dcd_1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El producto de la con con </a:t>
            </a:r>
            <a:r>
              <a:rPr lang="en-GB">
                <a:solidFill>
                  <a:schemeClr val="dk1"/>
                </a:solidFill>
              </a:rPr>
              <a:t>número</a:t>
            </a:r>
            <a:r>
              <a:rPr lang="en-GB">
                <a:solidFill>
                  <a:schemeClr val="dk1"/>
                </a:solidFill>
              </a:rPr>
              <a:t> adecuado de controles prenatales, edades maternas entre 19 y 35 años al momento del parto y sin antecedentes </a:t>
            </a:r>
            <a:r>
              <a:rPr lang="en-GB">
                <a:solidFill>
                  <a:schemeClr val="dk1"/>
                </a:solidFill>
              </a:rPr>
              <a:t>patológicos,</a:t>
            </a:r>
            <a:r>
              <a:rPr lang="en-GB">
                <a:solidFill>
                  <a:schemeClr val="dk1"/>
                </a:solidFill>
              </a:rPr>
              <a:t> tienen menos probabilidad de APGAR bajo.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c48f56dcd_1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Herramienta definida</a:t>
            </a:r>
            <a:endParaRPr/>
          </a:p>
        </p:txBody>
      </p:sp>
      <p:sp>
        <p:nvSpPr>
          <p:cNvPr id="135" name="Google Shape;135;g1ec48f56dcd_1_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R-Phyton-MSExcel, Google-Sheets</a:t>
            </a:r>
            <a:endParaRPr/>
          </a:p>
        </p:txBody>
      </p:sp>
      <p:sp>
        <p:nvSpPr>
          <p:cNvPr id="136" name="Google Shape;136;g1ec48f56dcd_1_29"/>
          <p:cNvSpPr txBox="1"/>
          <p:nvPr>
            <p:ph type="title"/>
          </p:nvPr>
        </p:nvSpPr>
        <p:spPr>
          <a:xfrm>
            <a:off x="404300" y="177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 </a:t>
            </a:r>
            <a:r>
              <a:rPr lang="en-GB"/>
              <a:t>Definido </a:t>
            </a:r>
            <a:endParaRPr/>
          </a:p>
        </p:txBody>
      </p:sp>
      <p:sp>
        <p:nvSpPr>
          <p:cNvPr id="137" name="Google Shape;137;g1ec48f56dcd_1_29"/>
          <p:cNvSpPr txBox="1"/>
          <p:nvPr>
            <p:ph idx="1" type="body"/>
          </p:nvPr>
        </p:nvSpPr>
        <p:spPr>
          <a:xfrm>
            <a:off x="404300" y="2394825"/>
            <a:ext cx="8520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Regresión logística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Modelos de aprendizaje Automático Supervisados.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