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3fl63pQgPwUPX5ou8oRBRRIZZ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c52c2d6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c52c2d6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c52c2d64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c52c2d64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52c2d64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ec52c2d64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c52c2d6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c52c2d6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52c2d6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ec52c2d6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c52c2d6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ec52c2d6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c51b4d33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ec51b4d33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4c46d11e31d1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4c46d11e31d1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c51b4d3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ec51b4d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c52c2d6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c52c2d6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c51b4d33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c51b4d33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c52c2d64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ec52c2d64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c52c2d6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c52c2d6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52c2d6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c52c2d6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c51b4d336_0_1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ec51b4d336_0_1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1ec51b4d336_0_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g1ec51b4d336_0_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1ec51b4d336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c51b4d336_0_5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ec51b4d336_0_5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1ec51b4d336_0_5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1ec51b4d336_0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51b4d336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ec51b4d336_0_2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1ec51b4d336_0_2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1ec51b4d336_0_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1ec51b4d336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ec51b4d336_0_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ec51b4d336_0_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1ec51b4d336_0_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1ec51b4d336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ec51b4d336_0_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1ec51b4d336_0_3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ec51b4d336_0_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1ec51b4d336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ec51b4d336_0_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g1ec51b4d336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ec51b4d336_0_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g1ec51b4d336_0_3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ec51b4d336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ec51b4d336_0_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ec51b4d336_0_4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g1ec51b4d336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c51b4d336_0_4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1ec51b4d336_0_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1ec51b4d336_0_4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1ec51b4d336_0_4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1ec51b4d336_0_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ec51b4d336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ec51b4d336_0_5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1ec51b4d336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ec51b4d336_0_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1ec51b4d336_0_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ec51b4d336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842300"/>
            <a:ext cx="85206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EQUIPO 4 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2246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Mariano Franco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Agustina Santomaso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Vanesa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Lautaro Pirich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Alejandro Blumenfeld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Isabella Delgado</a:t>
            </a:r>
            <a:endParaRPr sz="200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29308" l="0" r="0" t="0"/>
          <a:stretch/>
        </p:blipFill>
        <p:spPr>
          <a:xfrm>
            <a:off x="6569150" y="149150"/>
            <a:ext cx="2263150" cy="10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52c2d647_1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sp>
        <p:nvSpPr>
          <p:cNvPr id="124" name="Google Shape;124;g1ec52c2d647_1_5"/>
          <p:cNvSpPr txBox="1"/>
          <p:nvPr>
            <p:ph idx="4294967295" type="subTitle"/>
          </p:nvPr>
        </p:nvSpPr>
        <p:spPr>
          <a:xfrm>
            <a:off x="735750" y="2445675"/>
            <a:ext cx="2027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Episiotomía sin manejo del dolor</a:t>
            </a:r>
            <a:endParaRPr/>
          </a:p>
        </p:txBody>
      </p:sp>
      <p:pic>
        <p:nvPicPr>
          <p:cNvPr id="125" name="Google Shape;125;g1ec52c2d64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25" y="1319325"/>
            <a:ext cx="4399899" cy="3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c52c2d647_1_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sp>
        <p:nvSpPr>
          <p:cNvPr id="131" name="Google Shape;131;g1ec52c2d647_1_27"/>
          <p:cNvSpPr txBox="1"/>
          <p:nvPr>
            <p:ph idx="4294967295" type="subTitle"/>
          </p:nvPr>
        </p:nvSpPr>
        <p:spPr>
          <a:xfrm>
            <a:off x="311700" y="2539138"/>
            <a:ext cx="23979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Violencia </a:t>
            </a:r>
            <a:r>
              <a:rPr lang="en-GB"/>
              <a:t>Obstétrica</a:t>
            </a:r>
            <a:r>
              <a:rPr lang="en-GB"/>
              <a:t> en </a:t>
            </a:r>
            <a:r>
              <a:rPr lang="en-GB"/>
              <a:t>relación</a:t>
            </a:r>
            <a:r>
              <a:rPr lang="en-GB"/>
              <a:t> con la edad </a:t>
            </a:r>
            <a:endParaRPr/>
          </a:p>
        </p:txBody>
      </p:sp>
      <p:pic>
        <p:nvPicPr>
          <p:cNvPr id="132" name="Google Shape;132;g1ec52c2d647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000" y="1299625"/>
            <a:ext cx="6129599" cy="365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52c2d647_1_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sp>
        <p:nvSpPr>
          <p:cNvPr id="138" name="Google Shape;138;g1ec52c2d647_1_35"/>
          <p:cNvSpPr txBox="1"/>
          <p:nvPr>
            <p:ph idx="4294967295" type="subTitle"/>
          </p:nvPr>
        </p:nvSpPr>
        <p:spPr>
          <a:xfrm>
            <a:off x="311700" y="2539138"/>
            <a:ext cx="23979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Violencia Obstétrica en relación con la edad </a:t>
            </a:r>
            <a:endParaRPr/>
          </a:p>
        </p:txBody>
      </p:sp>
      <p:pic>
        <p:nvPicPr>
          <p:cNvPr id="139" name="Google Shape;139;g1ec52c2d647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000" y="1299625"/>
            <a:ext cx="6129601" cy="359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300" y="1164825"/>
            <a:ext cx="5006525" cy="3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>
            <p:ph idx="4294967295" type="subTitle"/>
          </p:nvPr>
        </p:nvSpPr>
        <p:spPr>
          <a:xfrm>
            <a:off x="735750" y="2445675"/>
            <a:ext cx="2027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Episiotomía sin manejo del dolor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52c2d647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pic>
        <p:nvPicPr>
          <p:cNvPr id="152" name="Google Shape;152;g1ec52c2d64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925" y="1147225"/>
            <a:ext cx="4953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c52c2d647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pic>
        <p:nvPicPr>
          <p:cNvPr id="158" name="Google Shape;158;g1ec52c2d64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75" y="1038225"/>
            <a:ext cx="48101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52c2d647_2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Probamos K-means?</a:t>
            </a:r>
            <a:endParaRPr/>
          </a:p>
        </p:txBody>
      </p:sp>
      <p:sp>
        <p:nvSpPr>
          <p:cNvPr id="164" name="Google Shape;164;g1ec52c2d647_2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5" name="Google Shape;165;g1ec52c2d64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25" y="1593275"/>
            <a:ext cx="4386475" cy="3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En el SIP: Hay </a:t>
            </a:r>
            <a:r>
              <a:rPr i="1" lang="en-GB"/>
              <a:t>indicios</a:t>
            </a:r>
            <a:r>
              <a:rPr lang="en-GB"/>
              <a:t> de violencia </a:t>
            </a:r>
            <a:r>
              <a:rPr lang="en-GB"/>
              <a:t>obstétrica</a:t>
            </a:r>
            <a:r>
              <a:rPr lang="en-GB"/>
              <a:t>?</a:t>
            </a:r>
            <a:endParaRPr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u="sng"/>
              <a:t>Ley de parto humanizado</a:t>
            </a:r>
            <a:endParaRPr sz="1600" u="sng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GB" sz="1600"/>
              <a:t>Posición acostada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GB" sz="1600"/>
              <a:t>Inicio de parto inducido o cesárea electiva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GB" sz="1600"/>
              <a:t>Sin acompañamiento en trabajo de parto o el parto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GB" sz="1600"/>
              <a:t>Uso de oxitócicos en el trabajo de parto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600"/>
              <a:t>Episiotomía o falta de uso de analgesia/anestesia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En base a esos parámetros pusimos un score (puntaje) de 0 a 5 que marcaría "sospecha" de un parto violento y vimos que hay otros 2000 casos sospechosos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Conclusiones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Hay violencia obstetrica en Argentina, y eso se puede demostrar mediante los datos provistos de SIP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 distribuyen los casos de distinta manera segun provincia y segun edad.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Ademas de casos confirmados, se pueden identificar casos sospechosos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Proponemos agregar nuevas variables en el SIP con el objetivo especifico de buscar medir violencia obstetrica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c51b4d336_0_6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Ley N°26.485 (2009)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Ley de Protección Integral para Prevenir, Sancionar y Erradicar la Violencia contra las Mujeres en los ámbitos en que desarrollen sus relaciones interpersonales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“Aquella que ejerce el personal de salud sobre el cuerpo y los procesos reproductivos de las mujeres, expresada en un trato deshumanizado, un abuso de medicalización y patologización de los procesos naturales, de conformidad con la Ley N° 25.929 (2004)17 de Parto Respetado”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g1ec51b4d336_0_6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partir del SIP ¿Hay violencia </a:t>
            </a:r>
            <a:r>
              <a:rPr lang="en-GB"/>
              <a:t>obstétrica</a:t>
            </a:r>
            <a:r>
              <a:rPr lang="en-GB"/>
              <a:t>?</a:t>
            </a:r>
            <a:endParaRPr/>
          </a:p>
        </p:txBody>
      </p:sp>
      <p:sp>
        <p:nvSpPr>
          <p:cNvPr id="71" name="Google Shape;71;g1ec51b4d336_0_65"/>
          <p:cNvSpPr txBox="1"/>
          <p:nvPr/>
        </p:nvSpPr>
        <p:spPr>
          <a:xfrm>
            <a:off x="28800" y="4843050"/>
            <a:ext cx="4129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222222"/>
                </a:solidFill>
                <a:highlight>
                  <a:srgbClr val="FFFFFF"/>
                </a:highlight>
              </a:rPr>
              <a:t>Ábalos E, Andoro L, Daverio F, Gelso E, Nieto A, Peres A, Ramos S, Sabbadin MR, Spinelli V, Teseyra M. Violencia obstétrica. Un problema estructural y actitudinal.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474c46d11e31d17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56" y="952413"/>
            <a:ext cx="3455175" cy="32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474c46d11e31d175_0"/>
          <p:cNvSpPr txBox="1"/>
          <p:nvPr/>
        </p:nvSpPr>
        <p:spPr>
          <a:xfrm>
            <a:off x="4572000" y="547506"/>
            <a:ext cx="4333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Articulo 2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) Cada persona tiene derecho a elegir de manera informada y con libertad, el lugar y la 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forma en la que va a transitar su trabajo de parto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(deambulación, posición, analgesia, acompañamiento) y la vía de nacimiento.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g) A estar 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acompañada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por una persona de su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confianza y elección durante el trabajo de parto,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parto y postparto.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d) Al parto natural, </a:t>
            </a: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respetuoso de los tiempos biológico y psicológico, evitando prácticas invasivas y suministro de medicación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no estén justificados por el estado de salud de la parturienta o de la persona por nacer.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8" name="Google Shape;78;g474c46d11e31d175_0"/>
          <p:cNvSpPr txBox="1"/>
          <p:nvPr/>
        </p:nvSpPr>
        <p:spPr>
          <a:xfrm>
            <a:off x="28800" y="4843050"/>
            <a:ext cx="41295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222222"/>
                </a:solidFill>
              </a:rPr>
              <a:t>Ábalos E, Andoro L, Daverio F, Gelso E, Nieto A, Peres A, Ramos S, Sabbadin MR, Spinelli V, Teseyra M. Violencia obstétrica. Un problema estructural y actitudinal.</a:t>
            </a: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51b4d336_0_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Población de </a:t>
            </a:r>
            <a:r>
              <a:rPr lang="en-GB"/>
              <a:t>interés</a:t>
            </a:r>
            <a:endParaRPr/>
          </a:p>
        </p:txBody>
      </p:sp>
      <p:sp>
        <p:nvSpPr>
          <p:cNvPr id="84" name="Google Shape;84;g1ec51b4d336_0_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Mujeres con embarazo </a:t>
            </a:r>
            <a:r>
              <a:rPr lang="en-GB"/>
              <a:t>único</a:t>
            </a:r>
            <a:r>
              <a:rPr lang="en-GB"/>
              <a:t> en trabajo de parto</a:t>
            </a:r>
            <a:endParaRPr/>
          </a:p>
        </p:txBody>
      </p:sp>
      <p:sp>
        <p:nvSpPr>
          <p:cNvPr id="85" name="Google Shape;85;g1ec51b4d336_0_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dk1"/>
                </a:solidFill>
              </a:rPr>
              <a:t>Criterios de inclusión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GB" sz="1600">
                <a:solidFill>
                  <a:schemeClr val="dk1"/>
                </a:solidFill>
              </a:rPr>
              <a:t>Embarazo único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dk1"/>
                </a:solidFill>
              </a:rPr>
              <a:t>Criterios de exclusión 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GB" sz="1600">
                <a:solidFill>
                  <a:schemeClr val="dk1"/>
                </a:solidFill>
              </a:rPr>
              <a:t>Aborto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c52c2d647_0_2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Variables utilizadas</a:t>
            </a:r>
            <a:endParaRPr/>
          </a:p>
        </p:txBody>
      </p:sp>
      <p:sp>
        <p:nvSpPr>
          <p:cNvPr id="91" name="Google Shape;91;g1ec52c2d647_0_2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ec52c2d647_0_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'Grupo de edad materna', 'Estudios'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'Episiotomía'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'Estado civil'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'Violencia (personales)'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'Inicio parto'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'Acompañante TDP'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'Acompañante Parto'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'Embarazo múltiple'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'Terminación'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'Posición parto'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'Ocitócicos en TDP'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'Analgesia'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'Anestesia local'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'Anestesia regional'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'Anestesia general'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'PROVINCIA'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'Parto / Aborto'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en-GB" sz="1600">
                <a:solidFill>
                  <a:schemeClr val="dk1"/>
                </a:solidFill>
              </a:rPr>
              <a:t>'Violencia Obstetrica'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c51b4d336_0_3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Variable de interés</a:t>
            </a:r>
            <a:endParaRPr/>
          </a:p>
        </p:txBody>
      </p:sp>
      <p:sp>
        <p:nvSpPr>
          <p:cNvPr id="98" name="Google Shape;98;g1ec51b4d336_0_3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dk1"/>
                </a:solidFill>
              </a:rPr>
              <a:t>Malos tratos / mala praxis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-"/>
            </a:pPr>
            <a:r>
              <a:rPr b="1" lang="en-GB" sz="1600">
                <a:solidFill>
                  <a:schemeClr val="dk1"/>
                </a:solidFill>
              </a:rPr>
              <a:t>Presencia de episiotomía sin anestesia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-"/>
            </a:pPr>
            <a:r>
              <a:rPr lang="en-GB" sz="1600">
                <a:solidFill>
                  <a:schemeClr val="dk1"/>
                </a:solidFill>
              </a:rPr>
              <a:t>Presencia de cesárea sin anestesia?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52c2d647_1_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sp>
        <p:nvSpPr>
          <p:cNvPr id="104" name="Google Shape;104;g1ec52c2d647_1_12"/>
          <p:cNvSpPr txBox="1"/>
          <p:nvPr>
            <p:ph idx="4294967295" type="subTitle"/>
          </p:nvPr>
        </p:nvSpPr>
        <p:spPr>
          <a:xfrm>
            <a:off x="704225" y="2445675"/>
            <a:ext cx="33159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Cual es el </a:t>
            </a:r>
            <a:r>
              <a:rPr lang="en-GB"/>
              <a:t>número</a:t>
            </a:r>
            <a:r>
              <a:rPr lang="en-GB"/>
              <a:t> de </a:t>
            </a:r>
            <a:r>
              <a:rPr lang="en-GB"/>
              <a:t>episiotomías</a:t>
            </a:r>
            <a:r>
              <a:rPr lang="en-GB"/>
              <a:t> </a:t>
            </a:r>
            <a:r>
              <a:rPr lang="en-GB"/>
              <a:t>según</a:t>
            </a:r>
            <a:r>
              <a:rPr lang="en-GB"/>
              <a:t> la cantidad de partos?</a:t>
            </a:r>
            <a:endParaRPr/>
          </a:p>
        </p:txBody>
      </p:sp>
      <p:sp>
        <p:nvSpPr>
          <p:cNvPr id="105" name="Google Shape;105;g1ec52c2d647_1_12"/>
          <p:cNvSpPr txBox="1"/>
          <p:nvPr/>
        </p:nvSpPr>
        <p:spPr>
          <a:xfrm>
            <a:off x="4323375" y="2778375"/>
            <a:ext cx="36192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SIP tenemos un total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  23190 en 196878 partos analizados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52c2d647_0_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pic>
        <p:nvPicPr>
          <p:cNvPr id="111" name="Google Shape;111;g1ec52c2d64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50" y="1147225"/>
            <a:ext cx="47148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52c2d647_1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/>
              <a:t>Hallazgos y resultados </a:t>
            </a:r>
            <a:endParaRPr/>
          </a:p>
        </p:txBody>
      </p:sp>
      <p:sp>
        <p:nvSpPr>
          <p:cNvPr id="117" name="Google Shape;117;g1ec52c2d647_1_20"/>
          <p:cNvSpPr txBox="1"/>
          <p:nvPr>
            <p:ph idx="4294967295" type="subTitle"/>
          </p:nvPr>
        </p:nvSpPr>
        <p:spPr>
          <a:xfrm>
            <a:off x="566375" y="1429475"/>
            <a:ext cx="2437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Episiotomias</a:t>
            </a:r>
            <a:r>
              <a:rPr lang="en-GB"/>
              <a:t> dividida por grupo etario </a:t>
            </a:r>
            <a:endParaRPr/>
          </a:p>
        </p:txBody>
      </p:sp>
      <p:pic>
        <p:nvPicPr>
          <p:cNvPr id="118" name="Google Shape;118;g1ec52c2d647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675" y="1147225"/>
            <a:ext cx="4581050" cy="342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