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2" r:id="rId4"/>
  </p:sldMasterIdLst>
  <p:notesMasterIdLst>
    <p:notesMasterId r:id="rId19"/>
  </p:notesMasterIdLst>
  <p:handoutMasterIdLst>
    <p:handoutMasterId r:id="rId20"/>
  </p:handoutMasterIdLst>
  <p:sldIdLst>
    <p:sldId id="456" r:id="rId5"/>
    <p:sldId id="457" r:id="rId6"/>
    <p:sldId id="458" r:id="rId7"/>
    <p:sldId id="459" r:id="rId8"/>
    <p:sldId id="460" r:id="rId9"/>
    <p:sldId id="461" r:id="rId10"/>
    <p:sldId id="462" r:id="rId11"/>
    <p:sldId id="463" r:id="rId12"/>
    <p:sldId id="464" r:id="rId13"/>
    <p:sldId id="465" r:id="rId14"/>
    <p:sldId id="466" r:id="rId15"/>
    <p:sldId id="467" r:id="rId16"/>
    <p:sldId id="468" r:id="rId17"/>
    <p:sldId id="469" r:id="rId18"/>
  </p:sldIdLst>
  <p:sldSz cx="12192000" cy="6858000"/>
  <p:notesSz cx="6858000" cy="9144000"/>
  <p:embeddedFontLst>
    <p:embeddedFont>
      <p:font typeface="ING Me" panose="02000506040000020004" pitchFamily="2" charset="0"/>
      <p:regular r:id="rId21"/>
      <p:bold r:id="rId22"/>
      <p:italic r:id="rId23"/>
      <p:boldItalic r:id="rId24"/>
    </p:embeddedFont>
  </p:embeddedFontLst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41" userDrawn="1">
          <p15:clr>
            <a:srgbClr val="A4A3A4"/>
          </p15:clr>
        </p15:guide>
        <p15:guide id="2" orient="horz" pos="813">
          <p15:clr>
            <a:srgbClr val="A4A3A4"/>
          </p15:clr>
        </p15:guide>
        <p15:guide id="3" orient="horz" pos="725">
          <p15:clr>
            <a:srgbClr val="A4A3A4"/>
          </p15:clr>
        </p15:guide>
        <p15:guide id="4" orient="horz" pos="181">
          <p15:clr>
            <a:srgbClr val="A4A3A4"/>
          </p15:clr>
        </p15:guide>
        <p15:guide id="5" orient="horz" pos="3917">
          <p15:clr>
            <a:srgbClr val="A4A3A4"/>
          </p15:clr>
        </p15:guide>
        <p15:guide id="6" pos="3840">
          <p15:clr>
            <a:srgbClr val="A4A3A4"/>
          </p15:clr>
        </p15:guide>
        <p15:guide id="7" pos="7160">
          <p15:clr>
            <a:srgbClr val="A4A3A4"/>
          </p15:clr>
        </p15:guide>
        <p15:guide id="8" pos="544">
          <p15:clr>
            <a:srgbClr val="A4A3A4"/>
          </p15:clr>
        </p15:guide>
        <p15:guide id="9" pos="7509">
          <p15:clr>
            <a:srgbClr val="A4A3A4"/>
          </p15:clr>
        </p15:guide>
        <p15:guide id="10" pos="449">
          <p15:clr>
            <a:srgbClr val="A4A3A4"/>
          </p15:clr>
        </p15:guide>
        <p15:guide id="11" pos="3726">
          <p15:clr>
            <a:srgbClr val="A4A3A4"/>
          </p15:clr>
        </p15:guide>
        <p15:guide id="12" pos="39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200"/>
    <a:srgbClr val="349651"/>
    <a:srgbClr val="E9E9E9"/>
    <a:srgbClr val="FDFDFD"/>
    <a:srgbClr val="C90068"/>
    <a:srgbClr val="17A7DC"/>
    <a:srgbClr val="A8A8A8"/>
    <a:srgbClr val="CFDA1E"/>
    <a:srgbClr val="53509E"/>
    <a:srgbClr val="009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00" autoAdjust="0"/>
    <p:restoredTop sz="79517" autoAdjust="0"/>
  </p:normalViewPr>
  <p:slideViewPr>
    <p:cSldViewPr snapToGrid="0" showGuides="1">
      <p:cViewPr varScale="1">
        <p:scale>
          <a:sx n="92" d="100"/>
          <a:sy n="92" d="100"/>
        </p:scale>
        <p:origin x="-1644" y="-108"/>
      </p:cViewPr>
      <p:guideLst>
        <p:guide orient="horz" pos="2341"/>
        <p:guide orient="horz" pos="813"/>
        <p:guide orient="horz" pos="725"/>
        <p:guide orient="horz" pos="181"/>
        <p:guide orient="horz" pos="3917"/>
        <p:guide pos="3840"/>
        <p:guide pos="7160"/>
        <p:guide pos="544"/>
        <p:guide pos="7509"/>
        <p:guide pos="449"/>
        <p:guide pos="3726"/>
        <p:guide pos="3962"/>
      </p:guideLst>
    </p:cSldViewPr>
  </p:slideViewPr>
  <p:outlineViewPr>
    <p:cViewPr>
      <p:scale>
        <a:sx n="33" d="100"/>
        <a:sy n="33" d="100"/>
      </p:scale>
      <p:origin x="0" y="-3127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0" d="100"/>
        <a:sy n="60" d="100"/>
      </p:scale>
      <p:origin x="0" y="3414"/>
    </p:cViewPr>
  </p:sorterViewPr>
  <p:notesViewPr>
    <p:cSldViewPr snapToGrid="0" showGuides="1">
      <p:cViewPr varScale="1">
        <p:scale>
          <a:sx n="95" d="100"/>
          <a:sy n="95" d="100"/>
        </p:scale>
        <p:origin x="266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>
                <a:latin typeface="ING Me" pitchFamily="2" charset="0"/>
              </a:rPr>
              <a:t>11/05/2016</a:t>
            </a:fld>
            <a:endParaRPr lang="en-GB">
              <a:latin typeface="ING M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5651999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11/05/2016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43349"/>
            <a:ext cx="5486400" cy="474186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56661"/>
            <a:ext cx="5652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702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27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27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27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27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27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27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3 is supported in Spark 1.5</a:t>
            </a:r>
          </a:p>
          <a:p>
            <a:r>
              <a:rPr lang="en-US" dirty="0" smtClean="0"/>
              <a:t>Here we will use Python 2.7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27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Sci</a:t>
            </a:r>
            <a:r>
              <a:rPr lang="en-US" dirty="0" smtClean="0"/>
              <a:t>(</a:t>
            </a:r>
            <a:r>
              <a:rPr lang="en-US" dirty="0" err="1" smtClean="0"/>
              <a:t>ence</a:t>
            </a:r>
            <a:r>
              <a:rPr lang="en-US" dirty="0" smtClean="0"/>
              <a:t>)</a:t>
            </a:r>
            <a:r>
              <a:rPr lang="en-US" baseline="0" dirty="0" smtClean="0"/>
              <a:t> kit 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27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27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 you have the curly bracket and the indentation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27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27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27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2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1"/>
            <a:ext cx="219600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9600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49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698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50"/>
            <a:ext cx="1048917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49"/>
            <a:ext cx="5987025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7296150" y="1201147"/>
            <a:ext cx="4600362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7414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11350800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842433" y="1695451"/>
            <a:ext cx="10313209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696912" y="1696718"/>
            <a:ext cx="11199600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838199" y="257725"/>
            <a:ext cx="11059319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0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384"/>
            <a:ext cx="5058750" cy="4921200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5058000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000"/>
            <a:ext cx="5058750" cy="4929584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590661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000"/>
            <a:ext cx="5058000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863942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750" y="1278000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845575" y="1278000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6276750" y="3877591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845575" y="3877591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32652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458228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069550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276750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276750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276750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276750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6276750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6276750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8069550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8069550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8069550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8069550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8069550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8069550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457562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457562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457562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457562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4457562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4457562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4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4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4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4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4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4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3489966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3489966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3489966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3489966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3489966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3489966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6134358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6134358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6134358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6134358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6134358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6134358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8778750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8778750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8778750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8778750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8778750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8778750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47528" y="1270000"/>
            <a:ext cx="6787224" cy="4978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693739" y="280732"/>
            <a:ext cx="3443287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527" y="280733"/>
            <a:ext cx="6787223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38200" y="1270000"/>
            <a:ext cx="6786000" cy="4978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8454232" y="280732"/>
            <a:ext cx="3442280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5575" y="280733"/>
            <a:ext cx="677862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696912" y="1201147"/>
            <a:ext cx="11199600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1048917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104891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696912" y="280733"/>
            <a:ext cx="11199600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826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6276750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693738" y="1695449"/>
            <a:ext cx="106416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1172150" y="1695451"/>
            <a:ext cx="10162600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268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25105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2"/>
            <a:ext cx="219600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38002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501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9600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189418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 userDrawn="1"/>
        </p:nvGrpSpPr>
        <p:grpSpPr>
          <a:xfrm>
            <a:off x="693738" y="6230179"/>
            <a:ext cx="11498262" cy="627821"/>
            <a:chOff x="693738" y="6230179"/>
            <a:chExt cx="11498262" cy="627821"/>
          </a:xfrm>
        </p:grpSpPr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45575" y="280733"/>
            <a:ext cx="1048917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5575" y="1278000"/>
            <a:ext cx="1048917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8200" y="6498809"/>
            <a:ext cx="495300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/>
              <a:pPr/>
              <a:t>‹Nr.›</a:t>
            </a:fld>
            <a:endParaRPr lang="en-GB" dirty="0"/>
          </a:p>
        </p:txBody>
      </p:sp>
      <p:grpSp>
        <p:nvGrpSpPr>
          <p:cNvPr id="102" name="Group 101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-2040443" y="6362700"/>
            <a:ext cx="1872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  <a:endParaRPr kumimoji="0" lang="en-GB" altLang="en-US" sz="1200" b="1" i="0" u="none" strike="noStrike" kern="0" cap="none" spc="0" normalizeH="0" baseline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+mn-lt"/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30" r:id="rId5"/>
    <p:sldLayoutId id="2147483725" r:id="rId6"/>
    <p:sldLayoutId id="2147483727" r:id="rId7"/>
    <p:sldLayoutId id="2147483728" r:id="rId8"/>
    <p:sldLayoutId id="2147483732" r:id="rId9"/>
    <p:sldLayoutId id="2147483733" r:id="rId10"/>
    <p:sldLayoutId id="2147483734" r:id="rId11"/>
    <p:sldLayoutId id="2147483735" r:id="rId12"/>
    <p:sldLayoutId id="2147483692" r:id="rId13"/>
    <p:sldLayoutId id="2147483711" r:id="rId14"/>
    <p:sldLayoutId id="2147483694" r:id="rId15"/>
    <p:sldLayoutId id="2147483695" r:id="rId16"/>
    <p:sldLayoutId id="2147483696" r:id="rId17"/>
    <p:sldLayoutId id="2147483736" r:id="rId18"/>
    <p:sldLayoutId id="2147483738" r:id="rId19"/>
    <p:sldLayoutId id="2147483739" r:id="rId20"/>
    <p:sldLayoutId id="2147483731" r:id="rId21"/>
    <p:sldLayoutId id="2147483697" r:id="rId22"/>
    <p:sldLayoutId id="2147483740" r:id="rId23"/>
    <p:sldLayoutId id="2147483716" r:id="rId24"/>
    <p:sldLayoutId id="2147483718" r:id="rId25"/>
    <p:sldLayoutId id="2147483719" r:id="rId26"/>
    <p:sldLayoutId id="2147483700" r:id="rId27"/>
    <p:sldLayoutId id="2147483743" r:id="rId28"/>
    <p:sldLayoutId id="2147483742" r:id="rId29"/>
    <p:sldLayoutId id="2147483741" r:id="rId30"/>
    <p:sldLayoutId id="2147483702" r:id="rId31"/>
    <p:sldLayoutId id="2147483721" r:id="rId32"/>
    <p:sldLayoutId id="2147483706" r:id="rId33"/>
    <p:sldLayoutId id="2147483726" r:id="rId3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www.python.org/dev/peps/pep-0008/#tabs-or-space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Python</a:t>
            </a:r>
            <a:endParaRPr lang="nl-NL" dirty="0"/>
          </a:p>
        </p:txBody>
      </p:sp>
      <p:pic>
        <p:nvPicPr>
          <p:cNvPr id="1028" name="Picture 4" descr="https://www.python.org/static/community_logos/python-logo-master-v3-T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8" y="4281704"/>
            <a:ext cx="57245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14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syntax – Types – Dictionary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10</a:t>
            </a:fld>
            <a:endParaRPr lang="en-GB" noProof="0" dirty="0"/>
          </a:p>
        </p:txBody>
      </p:sp>
      <p:sp>
        <p:nvSpPr>
          <p:cNvPr id="8" name="Content Placeholder 9"/>
          <p:cNvSpPr>
            <a:spLocks noGrp="1"/>
          </p:cNvSpPr>
          <p:nvPr>
            <p:ph idx="1"/>
          </p:nvPr>
        </p:nvSpPr>
        <p:spPr>
          <a:xfrm>
            <a:off x="845576" y="1278000"/>
            <a:ext cx="9268242" cy="4922799"/>
          </a:xfrm>
        </p:spPr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Hashmap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person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person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'name'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</a:rPr>
              <a:t>Novewll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</a:rPr>
              <a:t>Strite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person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'favorites'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42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'food'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person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'gender'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</a:rPr>
              <a:t>'male‘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person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{'gender': 'male', 'name': '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Novewll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Strite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', 'favorites': [42, 'food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']}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/>
              <a:t>person</a:t>
            </a:r>
            <a:r>
              <a:rPr lang="en-US" b="1" dirty="0" err="1"/>
              <a:t>.</a:t>
            </a:r>
            <a:r>
              <a:rPr lang="en-US" dirty="0" err="1"/>
              <a:t>keys</a:t>
            </a:r>
            <a:r>
              <a:rPr lang="en-US" b="1" dirty="0"/>
              <a:t>()</a:t>
            </a:r>
            <a:endParaRPr lang="en-US" dirty="0"/>
          </a:p>
          <a:p>
            <a:r>
              <a:rPr lang="en-US" dirty="0" err="1"/>
              <a:t>person</a:t>
            </a:r>
            <a:r>
              <a:rPr lang="en-US" b="1" dirty="0" err="1"/>
              <a:t>.</a:t>
            </a:r>
            <a:r>
              <a:rPr lang="en-US" dirty="0" err="1"/>
              <a:t>values</a:t>
            </a:r>
            <a:r>
              <a:rPr lang="en-US" b="1" dirty="0"/>
              <a:t>()</a:t>
            </a:r>
            <a:endParaRPr lang="en-US" dirty="0"/>
          </a:p>
          <a:p>
            <a:r>
              <a:rPr lang="en-US" dirty="0" err="1"/>
              <a:t>person</a:t>
            </a:r>
            <a:r>
              <a:rPr lang="en-US" b="1" dirty="0" err="1"/>
              <a:t>.</a:t>
            </a:r>
            <a:r>
              <a:rPr lang="en-US" dirty="0" err="1"/>
              <a:t>items</a:t>
            </a:r>
            <a:r>
              <a:rPr lang="en-US" b="1" dirty="0" smtClean="0"/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9592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syntax – 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11</a:t>
            </a:fld>
            <a:endParaRPr lang="en-GB" noProof="0" dirty="0"/>
          </a:p>
        </p:txBody>
      </p:sp>
      <p:sp>
        <p:nvSpPr>
          <p:cNvPr id="8" name="Content Placeholder 9"/>
          <p:cNvSpPr>
            <a:spLocks noGrp="1"/>
          </p:cNvSpPr>
          <p:nvPr>
            <p:ph idx="1"/>
          </p:nvPr>
        </p:nvSpPr>
        <p:spPr>
          <a:xfrm>
            <a:off x="845576" y="1278000"/>
            <a:ext cx="9268242" cy="4922799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fruits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'Apple'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'Orange'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fruit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fruits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fruit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#Be careful you cannot modify fruit in the loop.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Not very often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used, but equivalent: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</a:rPr>
              <a:t>1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There is no x++ operator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0439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syntax –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12</a:t>
            </a:fld>
            <a:endParaRPr lang="en-GB" noProof="0" dirty="0"/>
          </a:p>
        </p:txBody>
      </p:sp>
      <p:sp>
        <p:nvSpPr>
          <p:cNvPr id="8" name="Content Placeholder 9"/>
          <p:cNvSpPr>
            <a:spLocks noGrp="1"/>
          </p:cNvSpPr>
          <p:nvPr>
            <p:ph idx="1"/>
          </p:nvPr>
        </p:nvSpPr>
        <p:spPr>
          <a:xfrm>
            <a:off x="845576" y="1278000"/>
            <a:ext cx="9268242" cy="4922799"/>
          </a:xfrm>
        </p:spPr>
        <p:txBody>
          <a:bodyPr/>
          <a:lstStyle/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</a:rPr>
              <a:t>my_function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param1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param2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</a:rPr>
              <a:t>‘default'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"Hey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param1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 -&gt;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param2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my_function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'test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Hey test -&gt;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default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1270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syntax –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13</a:t>
            </a:fld>
            <a:endParaRPr lang="en-GB" noProof="0" dirty="0"/>
          </a:p>
        </p:txBody>
      </p:sp>
      <p:sp>
        <p:nvSpPr>
          <p:cNvPr id="8" name="Content Placeholder 9"/>
          <p:cNvSpPr>
            <a:spLocks noGrp="1"/>
          </p:cNvSpPr>
          <p:nvPr>
            <p:ph idx="1"/>
          </p:nvPr>
        </p:nvSpPr>
        <p:spPr>
          <a:xfrm>
            <a:off x="845576" y="1278000"/>
            <a:ext cx="11346424" cy="4922799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User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object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):	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 #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Declaration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is_staff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</a:rPr>
              <a:t>__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</a:rPr>
              <a:t>init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</a:rPr>
              <a:t>__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'Anonymous'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self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name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</a:rPr>
              <a:t>is_authorized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):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# Notice that a method contains always “self” as a 1</a:t>
            </a:r>
            <a:r>
              <a:rPr lang="en-US" baseline="30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st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 argument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is_staff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# Accessing attributes and methods required “self.”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anonymous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User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	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# Instantiation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anonymous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name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Anonymous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anonymous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is_authorized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False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086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Exercises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14</a:t>
            </a:fld>
            <a:endParaRPr lang="en-GB" noProof="0" dirty="0"/>
          </a:p>
        </p:txBody>
      </p:sp>
      <p:sp>
        <p:nvSpPr>
          <p:cNvPr id="8" name="Content Placeholder 9"/>
          <p:cNvSpPr>
            <a:spLocks noGrp="1"/>
          </p:cNvSpPr>
          <p:nvPr>
            <p:ph idx="1"/>
          </p:nvPr>
        </p:nvSpPr>
        <p:spPr>
          <a:xfrm>
            <a:off x="845575" y="1278000"/>
            <a:ext cx="10459733" cy="4922799"/>
          </a:xfrm>
        </p:spPr>
        <p:txBody>
          <a:bodyPr/>
          <a:lstStyle/>
          <a:p>
            <a:r>
              <a:rPr lang="en-US" dirty="0" smtClean="0"/>
              <a:t>1. Create 2 classes: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Animal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Cat that inherits from Animal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r>
              <a:rPr lang="en-US" dirty="0" smtClean="0"/>
              <a:t>2. List</a:t>
            </a:r>
          </a:p>
          <a:p>
            <a:endParaRPr lang="en-US" dirty="0"/>
          </a:p>
          <a:p>
            <a:r>
              <a:rPr lang="en-US" dirty="0" smtClean="0"/>
              <a:t>3. Dictionary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611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features – Why Python is GREAT ?!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8" name="Content Placeholder 9"/>
          <p:cNvSpPr>
            <a:spLocks noGrp="1"/>
          </p:cNvSpPr>
          <p:nvPr>
            <p:ph idx="1"/>
          </p:nvPr>
        </p:nvSpPr>
        <p:spPr>
          <a:xfrm>
            <a:off x="845575" y="1278000"/>
            <a:ext cx="10489175" cy="492279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Interpreted </a:t>
            </a:r>
          </a:p>
          <a:p>
            <a:pPr marL="6096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You need to install Python</a:t>
            </a:r>
          </a:p>
          <a:p>
            <a:pPr marL="6096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Doesn’t need compilation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Multi-platform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Object Oriented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Strongly typed and Dynamically typed</a:t>
            </a:r>
          </a:p>
          <a:p>
            <a:pPr marL="609600" lvl="2" indent="-342900">
              <a:buFont typeface="Arial" panose="020B0604020202020204" pitchFamily="34" charset="0"/>
              <a:buChar char="•"/>
            </a:pPr>
            <a:r>
              <a:rPr lang="en-US" dirty="0"/>
              <a:t>&gt;&gt; a = ‘test’</a:t>
            </a:r>
          </a:p>
          <a:p>
            <a:pPr marL="609600" lvl="2" indent="-342900">
              <a:buFont typeface="Arial" panose="020B0604020202020204" pitchFamily="34" charset="0"/>
              <a:buChar char="•"/>
            </a:pPr>
            <a:r>
              <a:rPr lang="en-US" dirty="0"/>
              <a:t>&gt;&gt; type(a)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Multi purpose (Web, GUI, Scripting, Machine learning)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Fast and flexible (Python Shell)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3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8" name="Content Placeholder 9"/>
          <p:cNvSpPr>
            <a:spLocks noGrp="1"/>
          </p:cNvSpPr>
          <p:nvPr>
            <p:ph idx="1"/>
          </p:nvPr>
        </p:nvSpPr>
        <p:spPr>
          <a:xfrm>
            <a:off x="845575" y="1278000"/>
            <a:ext cx="10489175" cy="492279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2 main versions Python 2 and Python 3</a:t>
            </a:r>
          </a:p>
          <a:p>
            <a:pPr marL="6096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Most used and recommended version is </a:t>
            </a:r>
            <a:r>
              <a:rPr lang="en-US" b="1" dirty="0" smtClean="0"/>
              <a:t>2.7</a:t>
            </a:r>
          </a:p>
          <a:p>
            <a:pPr marL="609600" lvl="2" indent="-342900">
              <a:buFont typeface="Arial" panose="020B0604020202020204" pitchFamily="34" charset="0"/>
              <a:buChar char="•"/>
            </a:pPr>
            <a:r>
              <a:rPr lang="en-US" dirty="0"/>
              <a:t>Spark 1.3.1 works with Python 2.6 or higher (but not Python 3</a:t>
            </a:r>
            <a:r>
              <a:rPr lang="en-US" dirty="0" smtClean="0"/>
              <a:t>)</a:t>
            </a:r>
          </a:p>
          <a:p>
            <a:pPr marL="609600" lvl="2" indent="-342900">
              <a:buFont typeface="Arial" panose="020B0604020202020204" pitchFamily="34" charset="0"/>
              <a:buChar char="•"/>
            </a:pPr>
            <a:r>
              <a:rPr lang="en-US" b="1" dirty="0"/>
              <a:t>Anaconda</a:t>
            </a:r>
            <a:r>
              <a:rPr lang="en-US" dirty="0"/>
              <a:t> is a Python distribution that contains </a:t>
            </a:r>
            <a:r>
              <a:rPr lang="en-US" dirty="0" smtClean="0"/>
              <a:t>everything you need (packages)!</a:t>
            </a:r>
            <a:endParaRPr lang="en-US" dirty="0"/>
          </a:p>
          <a:p>
            <a:pPr marL="609600" lvl="2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09600" lvl="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Timeline</a:t>
            </a:r>
          </a:p>
          <a:p>
            <a:pPr marL="6096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1994 – Python 1.0</a:t>
            </a:r>
          </a:p>
          <a:p>
            <a:pPr marL="6096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2000 – Python 2.0</a:t>
            </a:r>
          </a:p>
          <a:p>
            <a:pPr marL="6096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2008 – Python 3.0</a:t>
            </a:r>
          </a:p>
          <a:p>
            <a:pPr marL="609600" lvl="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6096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Adoption to 3.0 takes time</a:t>
            </a:r>
          </a:p>
          <a:p>
            <a:pPr marL="855663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No </a:t>
            </a:r>
            <a:r>
              <a:rPr lang="en-US" dirty="0"/>
              <a:t>backward </a:t>
            </a:r>
            <a:r>
              <a:rPr lang="en-US" dirty="0" smtClean="0"/>
              <a:t>compatibility</a:t>
            </a:r>
          </a:p>
          <a:p>
            <a:pPr marL="1104900" lvl="4" indent="-342900">
              <a:buFont typeface="Arial" panose="020B0604020202020204" pitchFamily="34" charset="0"/>
              <a:buChar char="•"/>
            </a:pPr>
            <a:r>
              <a:rPr lang="en-US" b="1" dirty="0"/>
              <a:t>p</a:t>
            </a:r>
            <a:r>
              <a:rPr lang="en-US" b="1" dirty="0" smtClean="0"/>
              <a:t>rint “</a:t>
            </a:r>
            <a:r>
              <a:rPr lang="en-US" b="1" dirty="0" err="1" smtClean="0"/>
              <a:t>blabla</a:t>
            </a:r>
            <a:r>
              <a:rPr lang="en-US" b="1" dirty="0" smtClean="0"/>
              <a:t>” </a:t>
            </a:r>
            <a:r>
              <a:rPr lang="en-US" dirty="0" smtClean="0"/>
              <a:t>		2.x</a:t>
            </a:r>
          </a:p>
          <a:p>
            <a:pPr marL="1104900" lvl="4" indent="-342900">
              <a:buFont typeface="Arial" panose="020B0604020202020204" pitchFamily="34" charset="0"/>
              <a:buChar char="•"/>
            </a:pPr>
            <a:r>
              <a:rPr lang="en-US" b="1" dirty="0"/>
              <a:t>p</a:t>
            </a:r>
            <a:r>
              <a:rPr lang="en-US" b="1" dirty="0" smtClean="0"/>
              <a:t>rint(“</a:t>
            </a:r>
            <a:r>
              <a:rPr lang="en-US" b="1" dirty="0" err="1" smtClean="0"/>
              <a:t>blabla</a:t>
            </a:r>
            <a:r>
              <a:rPr lang="en-US" b="1" dirty="0" smtClean="0"/>
              <a:t>”)</a:t>
            </a:r>
            <a:r>
              <a:rPr lang="en-US" dirty="0" smtClean="0"/>
              <a:t>	3.x</a:t>
            </a:r>
          </a:p>
          <a:p>
            <a:pPr marL="855663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tool called ‘</a:t>
            </a:r>
            <a:r>
              <a:rPr lang="en-US" b="1" dirty="0" smtClean="0"/>
              <a:t>2to3</a:t>
            </a:r>
            <a:r>
              <a:rPr lang="en-US" dirty="0" smtClean="0"/>
              <a:t>’ can convert most of the project from 2 to 3.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0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packages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8" name="Content Placeholder 9"/>
          <p:cNvSpPr>
            <a:spLocks noGrp="1"/>
          </p:cNvSpPr>
          <p:nvPr>
            <p:ph idx="1"/>
          </p:nvPr>
        </p:nvSpPr>
        <p:spPr>
          <a:xfrm>
            <a:off x="845575" y="1278000"/>
            <a:ext cx="10489175" cy="4922799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 lot of packages !</a:t>
            </a:r>
          </a:p>
          <a:p>
            <a:pPr marL="6096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They </a:t>
            </a:r>
            <a:r>
              <a:rPr lang="en-US" dirty="0"/>
              <a:t>are listed in </a:t>
            </a:r>
            <a:r>
              <a:rPr lang="en-US" b="1" dirty="0" err="1"/>
              <a:t>PyPI</a:t>
            </a:r>
            <a:r>
              <a:rPr lang="en-US" dirty="0"/>
              <a:t> - the Python Package Index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r>
              <a:rPr lang="en-US" dirty="0" smtClean="0"/>
              <a:t> </a:t>
            </a:r>
          </a:p>
          <a:p>
            <a:pPr marL="855663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Behind a </a:t>
            </a:r>
            <a:r>
              <a:rPr lang="en-US" dirty="0"/>
              <a:t>proxy you can use </a:t>
            </a:r>
            <a:r>
              <a:rPr lang="en-US" b="1" dirty="0" smtClean="0"/>
              <a:t>Bandersnatch</a:t>
            </a:r>
            <a:r>
              <a:rPr lang="en-US" dirty="0" smtClean="0"/>
              <a:t> for mirroring</a:t>
            </a:r>
          </a:p>
          <a:p>
            <a:pPr marL="6096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Famous one: </a:t>
            </a:r>
          </a:p>
          <a:p>
            <a:pPr marL="855663" lvl="3" indent="-342900">
              <a:buFont typeface="Arial" panose="020B0604020202020204" pitchFamily="34" charset="0"/>
              <a:buChar char="•"/>
            </a:pPr>
            <a:r>
              <a:rPr lang="en-US" b="1" dirty="0" err="1" smtClean="0"/>
              <a:t>Numpy</a:t>
            </a:r>
            <a:r>
              <a:rPr lang="en-US" dirty="0" smtClean="0"/>
              <a:t>: </a:t>
            </a:r>
            <a:r>
              <a:rPr lang="en-US" dirty="0" err="1" smtClean="0"/>
              <a:t>maths</a:t>
            </a:r>
            <a:r>
              <a:rPr lang="en-US" dirty="0" smtClean="0"/>
              <a:t>, matrices. It has some C dependencies and it is required by </a:t>
            </a:r>
            <a:r>
              <a:rPr lang="en-US" dirty="0" err="1" smtClean="0"/>
              <a:t>PySpark</a:t>
            </a:r>
            <a:endParaRPr lang="en-US" dirty="0" smtClean="0"/>
          </a:p>
          <a:p>
            <a:pPr marL="855663" lvl="3" indent="-342900">
              <a:buFont typeface="Arial" panose="020B0604020202020204" pitchFamily="34" charset="0"/>
              <a:buChar char="•"/>
            </a:pPr>
            <a:r>
              <a:rPr lang="en-US" b="1" dirty="0" err="1" smtClean="0"/>
              <a:t>Matplotlib</a:t>
            </a:r>
            <a:r>
              <a:rPr lang="en-US" dirty="0" smtClean="0"/>
              <a:t>: graphs, charts, plots</a:t>
            </a:r>
          </a:p>
          <a:p>
            <a:pPr marL="855663" lvl="3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Panda</a:t>
            </a:r>
            <a:r>
              <a:rPr lang="en-US" dirty="0" smtClean="0"/>
              <a:t>: data </a:t>
            </a:r>
            <a:r>
              <a:rPr lang="en-US" dirty="0"/>
              <a:t>structures and data </a:t>
            </a:r>
            <a:r>
              <a:rPr lang="en-US" dirty="0" smtClean="0"/>
              <a:t>analysis</a:t>
            </a:r>
          </a:p>
          <a:p>
            <a:pPr marL="855663" lvl="3" indent="-342900">
              <a:buFont typeface="Arial" panose="020B0604020202020204" pitchFamily="34" charset="0"/>
              <a:buChar char="•"/>
            </a:pPr>
            <a:r>
              <a:rPr lang="en-US" b="1" dirty="0" err="1" smtClean="0"/>
              <a:t>IPython</a:t>
            </a:r>
            <a:r>
              <a:rPr lang="en-US" dirty="0" smtClean="0"/>
              <a:t> Notebook (</a:t>
            </a:r>
            <a:r>
              <a:rPr lang="en-US" dirty="0" err="1" smtClean="0"/>
              <a:t>Jupyter</a:t>
            </a:r>
            <a:r>
              <a:rPr lang="en-US" dirty="0" smtClean="0"/>
              <a:t>): enhanced </a:t>
            </a:r>
            <a:r>
              <a:rPr lang="en-US" dirty="0"/>
              <a:t>Interactive Console </a:t>
            </a:r>
            <a:endParaRPr lang="en-US" dirty="0" smtClean="0"/>
          </a:p>
          <a:p>
            <a:pPr marL="855663" lvl="3" indent="-342900">
              <a:buFont typeface="Arial" panose="020B0604020202020204" pitchFamily="34" charset="0"/>
              <a:buChar char="•"/>
            </a:pPr>
            <a:r>
              <a:rPr lang="en-US" b="1" dirty="0" err="1" smtClean="0"/>
              <a:t>SciPy</a:t>
            </a:r>
            <a:r>
              <a:rPr lang="en-US" dirty="0" smtClean="0"/>
              <a:t>: an ecosystem of all the packages above</a:t>
            </a:r>
          </a:p>
          <a:p>
            <a:pPr marL="855663" lvl="3" indent="-342900">
              <a:buFont typeface="Arial" panose="020B0604020202020204" pitchFamily="34" charset="0"/>
              <a:buChar char="•"/>
            </a:pPr>
            <a:r>
              <a:rPr lang="en-US" b="1" dirty="0" err="1" smtClean="0"/>
              <a:t>scikit</a:t>
            </a:r>
            <a:r>
              <a:rPr lang="en-US" b="1" dirty="0" smtClean="0"/>
              <a:t>-learn</a:t>
            </a:r>
            <a:r>
              <a:rPr lang="en-US" dirty="0" smtClean="0"/>
              <a:t>: machine learning, data mining/analysis</a:t>
            </a:r>
          </a:p>
          <a:p>
            <a:pPr marL="6096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Very easy to install with </a:t>
            </a:r>
            <a:r>
              <a:rPr lang="en-US" b="1" dirty="0" smtClean="0"/>
              <a:t>pip install</a:t>
            </a:r>
            <a:r>
              <a:rPr lang="en-US" dirty="0" smtClean="0"/>
              <a:t> &lt;package name&gt;</a:t>
            </a:r>
          </a:p>
          <a:p>
            <a:pPr marL="609600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Anaconda</a:t>
            </a:r>
            <a:r>
              <a:rPr lang="en-US" dirty="0" smtClean="0"/>
              <a:t> is a Python distribution that contains all of them!</a:t>
            </a:r>
            <a:endParaRPr lang="en-US" dirty="0"/>
          </a:p>
          <a:p>
            <a:pPr marL="855663" lvl="3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74" name="Picture 2" descr="../_images/simple_plot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04" y="5033816"/>
            <a:ext cx="2095499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../_images/table_demo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273" y="5041572"/>
            <a:ext cx="2013527" cy="164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.inria.fr/var/inria/storage/images/medias/saclay/actualites-images/saclay_scikit_learn_classification_398x195/841331-1-fre-FR/saclay_scikit_learn_classification_398x19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363" y="5000624"/>
            <a:ext cx="379095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7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8" name="Content Placeholder 9"/>
          <p:cNvSpPr>
            <a:spLocks noGrp="1"/>
          </p:cNvSpPr>
          <p:nvPr>
            <p:ph idx="1"/>
          </p:nvPr>
        </p:nvSpPr>
        <p:spPr>
          <a:xfrm>
            <a:off x="845576" y="1278000"/>
            <a:ext cx="3800316" cy="4922799"/>
          </a:xfrm>
        </p:spPr>
        <p:txBody>
          <a:bodyPr/>
          <a:lstStyle/>
          <a:p>
            <a:r>
              <a:rPr lang="en-US" dirty="0" smtClean="0"/>
              <a:t>Content of test.py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#!/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usr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/bin/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env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 python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"Hello World!"</a:t>
            </a:r>
            <a:endParaRPr lang="en-US" dirty="0"/>
          </a:p>
        </p:txBody>
      </p:sp>
      <p:sp>
        <p:nvSpPr>
          <p:cNvPr id="5" name="Content Placeholder 9"/>
          <p:cNvSpPr>
            <a:spLocks noGrp="1"/>
          </p:cNvSpPr>
          <p:nvPr>
            <p:ph idx="1"/>
          </p:nvPr>
        </p:nvSpPr>
        <p:spPr>
          <a:xfrm>
            <a:off x="4193309" y="1278000"/>
            <a:ext cx="7934036" cy="5233636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&lt;- This line define for Linux system how execute test.py</a:t>
            </a:r>
          </a:p>
          <a:p>
            <a:r>
              <a:rPr lang="en-US" dirty="0"/>
              <a:t>	$ </a:t>
            </a:r>
            <a:r>
              <a:rPr lang="en-US" dirty="0" err="1"/>
              <a:t>chmod</a:t>
            </a:r>
            <a:r>
              <a:rPr lang="en-US" dirty="0"/>
              <a:t> </a:t>
            </a:r>
            <a:r>
              <a:rPr lang="en-US" dirty="0" smtClean="0"/>
              <a:t>+x test.py</a:t>
            </a:r>
          </a:p>
          <a:p>
            <a:r>
              <a:rPr lang="en-US" dirty="0"/>
              <a:t>	$ </a:t>
            </a:r>
            <a:r>
              <a:rPr lang="en-US" dirty="0" smtClean="0"/>
              <a:t>./test.py</a:t>
            </a:r>
          </a:p>
          <a:p>
            <a:r>
              <a:rPr lang="en-US" dirty="0"/>
              <a:t>	</a:t>
            </a:r>
            <a:r>
              <a:rPr lang="en-US" dirty="0" smtClean="0"/>
              <a:t>Hello World!</a:t>
            </a:r>
          </a:p>
          <a:p>
            <a:endParaRPr lang="en-US" dirty="0"/>
          </a:p>
          <a:p>
            <a:r>
              <a:rPr lang="en-US" dirty="0" smtClean="0"/>
              <a:t>But you can also simply execute with:</a:t>
            </a:r>
          </a:p>
          <a:p>
            <a:r>
              <a:rPr lang="en-US" dirty="0"/>
              <a:t>	$ </a:t>
            </a:r>
            <a:r>
              <a:rPr lang="en-US" dirty="0" smtClean="0"/>
              <a:t>python test.py</a:t>
            </a:r>
          </a:p>
          <a:p>
            <a:endParaRPr lang="en-US" dirty="0"/>
          </a:p>
          <a:p>
            <a:r>
              <a:rPr lang="en-US" dirty="0" smtClean="0"/>
              <a:t>And you can just run Python shell:</a:t>
            </a:r>
          </a:p>
          <a:p>
            <a:r>
              <a:rPr lang="en-US" dirty="0"/>
              <a:t>	 $ python </a:t>
            </a:r>
            <a:endParaRPr lang="en-US" dirty="0" smtClean="0"/>
          </a:p>
          <a:p>
            <a:pPr lvl="1"/>
            <a:r>
              <a:rPr lang="en-US" dirty="0" smtClean="0"/>
              <a:t>	Python </a:t>
            </a:r>
            <a:r>
              <a:rPr lang="en-US" dirty="0"/>
              <a:t>2.6.6 (r266:84292, May 22 2015, 08:34:51)</a:t>
            </a:r>
          </a:p>
          <a:p>
            <a:pPr lvl="1"/>
            <a:r>
              <a:rPr lang="en-US" dirty="0" smtClean="0"/>
              <a:t>	[</a:t>
            </a:r>
            <a:r>
              <a:rPr lang="en-US" dirty="0"/>
              <a:t>GCC 4.4.7 20120313 (Red Hat 4.4.7-15)] on linux2</a:t>
            </a:r>
          </a:p>
          <a:p>
            <a:pPr lvl="1"/>
            <a:r>
              <a:rPr lang="en-US" dirty="0" smtClean="0"/>
              <a:t>	Type </a:t>
            </a:r>
            <a:r>
              <a:rPr lang="en-US" dirty="0"/>
              <a:t>"help", "copyright", "credits" or "license" for more </a:t>
            </a:r>
            <a:r>
              <a:rPr lang="en-US" dirty="0" smtClean="0"/>
              <a:t>	information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	&gt;&gt;&gt;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5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syntax – If – Indentation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8" name="Content Placeholder 9"/>
          <p:cNvSpPr>
            <a:spLocks noGrp="1"/>
          </p:cNvSpPr>
          <p:nvPr>
            <p:ph idx="1"/>
          </p:nvPr>
        </p:nvSpPr>
        <p:spPr>
          <a:xfrm>
            <a:off x="845576" y="1278000"/>
            <a:ext cx="3800316" cy="492279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#!/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usr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/bin/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env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 python</a:t>
            </a:r>
          </a:p>
          <a:p>
            <a:endParaRPr lang="en-US" dirty="0" smtClean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bl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bl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"hey!"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</a:rPr>
              <a:t>nop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endParaRPr lang="en-US" dirty="0"/>
          </a:p>
        </p:txBody>
      </p:sp>
      <p:sp>
        <p:nvSpPr>
          <p:cNvPr id="5" name="Content Placeholder 9"/>
          <p:cNvSpPr>
            <a:spLocks noGrp="1"/>
          </p:cNvSpPr>
          <p:nvPr>
            <p:ph idx="1"/>
          </p:nvPr>
        </p:nvSpPr>
        <p:spPr>
          <a:xfrm>
            <a:off x="4193309" y="1278000"/>
            <a:ext cx="7361382" cy="4922799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Forget all you know about { }  here it is only the indentation that count.</a:t>
            </a:r>
          </a:p>
          <a:p>
            <a:endParaRPr lang="en-US" dirty="0"/>
          </a:p>
          <a:p>
            <a:r>
              <a:rPr lang="en-US" dirty="0" smtClean="0"/>
              <a:t>Non-valid indentation will not execute!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015" y="4715019"/>
            <a:ext cx="301942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745" y="4678075"/>
            <a:ext cx="2914073" cy="1750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70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syntax – Indentation – Set up your editor!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7</a:t>
            </a:fld>
            <a:endParaRPr lang="en-GB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0" y="2512766"/>
            <a:ext cx="6506296" cy="4446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575" y="1278384"/>
            <a:ext cx="10164170" cy="1446343"/>
          </a:xfrm>
        </p:spPr>
        <p:txBody>
          <a:bodyPr/>
          <a:lstStyle/>
          <a:p>
            <a:r>
              <a:rPr lang="en-US" sz="2800" i="1" dirty="0" smtClean="0"/>
              <a:t>“Use </a:t>
            </a:r>
            <a:r>
              <a:rPr lang="en-US" sz="2800" i="1" dirty="0"/>
              <a:t>4 spaces per indentation level</a:t>
            </a:r>
            <a:r>
              <a:rPr lang="en-US" sz="2800" i="1" dirty="0" smtClean="0"/>
              <a:t>.“</a:t>
            </a:r>
          </a:p>
          <a:p>
            <a:r>
              <a:rPr lang="en-US" sz="1400" i="1" dirty="0" smtClean="0"/>
              <a:t>Official Style </a:t>
            </a:r>
            <a:r>
              <a:rPr lang="en-US" sz="1400" i="1" dirty="0"/>
              <a:t>Guide for Python Code </a:t>
            </a:r>
            <a:r>
              <a:rPr lang="en-US" sz="1400" i="1" dirty="0">
                <a:hlinkClick r:id="rId4"/>
              </a:rPr>
              <a:t>https://www.python.org/dev/peps/pep-0008/#</a:t>
            </a:r>
            <a:r>
              <a:rPr lang="en-US" sz="1400" i="1" dirty="0" smtClean="0">
                <a:hlinkClick r:id="rId4"/>
              </a:rPr>
              <a:t>tabs-or-spaces</a:t>
            </a:r>
            <a:r>
              <a:rPr lang="en-US" sz="1400" i="1" dirty="0" smtClean="0"/>
              <a:t> </a:t>
            </a:r>
          </a:p>
          <a:p>
            <a:endParaRPr lang="en-US" sz="1100" i="1" dirty="0"/>
          </a:p>
          <a:p>
            <a:r>
              <a:rPr lang="en-US" sz="1600" i="1" dirty="0" smtClean="0"/>
              <a:t>NEVER mix indentation style, like using Tabs and spaces in the same file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9392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syntax - Comment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8" name="Content Placeholder 9"/>
          <p:cNvSpPr>
            <a:spLocks noGrp="1"/>
          </p:cNvSpPr>
          <p:nvPr>
            <p:ph idx="1"/>
          </p:nvPr>
        </p:nvSpPr>
        <p:spPr>
          <a:xfrm>
            <a:off x="845576" y="1278000"/>
            <a:ext cx="3800316" cy="492279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#!/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usr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/bin/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env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 python</a:t>
            </a:r>
          </a:p>
          <a:p>
            <a:endParaRPr lang="en-US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One line comment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"""</a:t>
            </a:r>
          </a:p>
          <a:p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Several lines block</a:t>
            </a:r>
          </a:p>
          <a:p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comment</a:t>
            </a:r>
          </a:p>
          <a:p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"""</a:t>
            </a:r>
            <a:endParaRPr lang="en-US" dirty="0" smtClean="0">
              <a:solidFill>
                <a:srgbClr val="008000"/>
              </a:solidFill>
              <a:highlight>
                <a:srgbClr val="FFFFFF"/>
              </a:highlight>
            </a:endParaRPr>
          </a:p>
        </p:txBody>
      </p:sp>
      <p:sp>
        <p:nvSpPr>
          <p:cNvPr id="5" name="Content Placeholder 9"/>
          <p:cNvSpPr>
            <a:spLocks noGrp="1"/>
          </p:cNvSpPr>
          <p:nvPr>
            <p:ph idx="1"/>
          </p:nvPr>
        </p:nvSpPr>
        <p:spPr>
          <a:xfrm>
            <a:off x="4193309" y="1278000"/>
            <a:ext cx="7361382" cy="4922799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187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syntax – Types – numbers &amp;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8" name="Content Placeholder 9"/>
          <p:cNvSpPr>
            <a:spLocks noGrp="1"/>
          </p:cNvSpPr>
          <p:nvPr>
            <p:ph idx="1"/>
          </p:nvPr>
        </p:nvSpPr>
        <p:spPr>
          <a:xfrm>
            <a:off x="845576" y="1278000"/>
            <a:ext cx="3800316" cy="4922799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Integers Numbers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year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2010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year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"2010"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Floating Point Numbers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pi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3.14159265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pi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float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"3.14159265"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Fixed Point Numbers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decimal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Decimal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price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Decimal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"0.02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endParaRPr lang="en-US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optional_data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None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Content Placeholder 9"/>
          <p:cNvSpPr>
            <a:spLocks noGrp="1"/>
          </p:cNvSpPr>
          <p:nvPr>
            <p:ph idx="1"/>
          </p:nvPr>
        </p:nvSpPr>
        <p:spPr>
          <a:xfrm>
            <a:off x="4858327" y="1278000"/>
            <a:ext cx="6696363" cy="4922799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#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</a:rPr>
              <a:t>Lists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 can be heterogeneous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favotires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Appending with an element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favotires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append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42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Extending with another list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favotires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extend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42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"Python"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</a:p>
          <a:p>
            <a:endParaRPr lang="en-US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numbers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numbers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5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numbers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1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numbers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[2, 3]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numbers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[3, 4, 5]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23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</p:tagLst>
</file>

<file path=ppt/theme/theme1.xml><?xml version="1.0" encoding="utf-8"?>
<a:theme xmlns:a="http://schemas.openxmlformats.org/drawingml/2006/main" name="ING_PP_Template_16x9_June2015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ING_PP_Template_16x9_08042015.potx" id="{6D084BF0-9966-4FDC-A0E8-0296637E5E37}" vid="{40DDC393-4B6B-4664-98B0-883141C8FD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45356526C2B43A2CE667CA8BF87BF" ma:contentTypeVersion="1" ma:contentTypeDescription="Create a new document." ma:contentTypeScope="" ma:versionID="fee854732b468a7a1ce22056fc36b7a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FCE9E9-5DF1-4A7E-AD0C-A4DE08FF1C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4FD01F-905A-4117-8DCC-FC33DBB06DD3}">
  <ds:schemaRefs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sharepoint/v3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9100323-F4FE-4846-94B3-139A3E84BB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ING_PP_Template_16x9_09042015</Template>
  <TotalTime>0</TotalTime>
  <Words>707</Words>
  <Application>Microsoft Office PowerPoint</Application>
  <PresentationFormat>Benutzerdefiniert</PresentationFormat>
  <Paragraphs>220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Arial</vt:lpstr>
      <vt:lpstr>ING Me</vt:lpstr>
      <vt:lpstr>ING_PP_Template_16x9_June2015</vt:lpstr>
      <vt:lpstr>Introduction to Python</vt:lpstr>
      <vt:lpstr>Python features – Why Python is GREAT ?!</vt:lpstr>
      <vt:lpstr>Python versions</vt:lpstr>
      <vt:lpstr>Python packages</vt:lpstr>
      <vt:lpstr>Python syntax</vt:lpstr>
      <vt:lpstr>Python syntax – If – Indentation </vt:lpstr>
      <vt:lpstr>Python syntax – Indentation – Set up your editor!</vt:lpstr>
      <vt:lpstr>Python syntax - Comment</vt:lpstr>
      <vt:lpstr>Python syntax – Types – numbers &amp; lists</vt:lpstr>
      <vt:lpstr>Python syntax – Types – Dictionary </vt:lpstr>
      <vt:lpstr>Python syntax – Loops</vt:lpstr>
      <vt:lpstr>Python syntax – Functions</vt:lpstr>
      <vt:lpstr>Python syntax – Class</vt:lpstr>
      <vt:lpstr>Python 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 PP Example Reference 16x9 - June 2015</dc:title>
  <dc:creator>CAV.nl</dc:creator>
  <cp:keywords>ING Me Embedded, Reference 16x9</cp:keywords>
  <cp:lastModifiedBy>Collot, Stéphane</cp:lastModifiedBy>
  <cp:revision>426</cp:revision>
  <dcterms:created xsi:type="dcterms:W3CDTF">2015-04-09T14:12:58Z</dcterms:created>
  <dcterms:modified xsi:type="dcterms:W3CDTF">2016-05-11T07:26:14Z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0x0101008B945356526C2B43A2CE667CA8BF87BF</vt:lpwstr>
  </property>
</Properties>
</file>