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32" r:id="rId5"/>
    <p:sldId id="404" r:id="rId6"/>
    <p:sldId id="370" r:id="rId7"/>
    <p:sldId id="387" r:id="rId8"/>
    <p:sldId id="373" r:id="rId9"/>
    <p:sldId id="377" r:id="rId10"/>
    <p:sldId id="376" r:id="rId11"/>
    <p:sldId id="309" r:id="rId12"/>
    <p:sldId id="371" r:id="rId13"/>
    <p:sldId id="379" r:id="rId14"/>
    <p:sldId id="372" r:id="rId15"/>
    <p:sldId id="378" r:id="rId16"/>
    <p:sldId id="380" r:id="rId17"/>
    <p:sldId id="381" r:id="rId18"/>
    <p:sldId id="382" r:id="rId19"/>
    <p:sldId id="384" r:id="rId20"/>
    <p:sldId id="385" r:id="rId21"/>
    <p:sldId id="390" r:id="rId22"/>
    <p:sldId id="405" r:id="rId23"/>
    <p:sldId id="406" r:id="rId24"/>
    <p:sldId id="40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Kullanıcısı" initials="W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33" autoAdjust="0"/>
  </p:normalViewPr>
  <p:slideViewPr>
    <p:cSldViewPr snapToGrid="0" snapToObjects="1">
      <p:cViewPr>
        <p:scale>
          <a:sx n="66" d="100"/>
          <a:sy n="66" d="100"/>
        </p:scale>
        <p:origin x="1506" y="162"/>
      </p:cViewPr>
      <p:guideLst>
        <p:guide orient="horz" pos="2140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767EC-45A5-4690-BD18-E11B67407D41}" type="doc">
      <dgm:prSet loTypeId="urn:microsoft.com/office/officeart/2005/8/layout/default#1" loCatId="list" qsTypeId="urn:microsoft.com/office/officeart/2005/8/quickstyle/simple1#2" qsCatId="simple" csTypeId="urn:microsoft.com/office/officeart/2005/8/colors/accent1_2#2" csCatId="accent1" phldr="0"/>
      <dgm:spPr/>
      <dgm:t>
        <a:bodyPr/>
        <a:lstStyle/>
        <a:p>
          <a:endParaRPr lang="en-US"/>
        </a:p>
      </dgm:t>
    </dgm:pt>
    <dgm:pt modelId="{9B6BB80D-CE45-4175-8E2D-4905C0D010CD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>
              <a:sym typeface="+mn-ea"/>
            </a:rPr>
            <a:t># Alley = 93.5%</a:t>
          </a:r>
          <a:endParaRPr lang="en-US"/>
        </a:p>
      </dgm:t>
    </dgm:pt>
    <dgm:pt modelId="{BB1D02B8-EBBE-4750-81F7-841715D8CAD2}" cxnId="{BA414FE6-F1DB-4F54-A30C-C10C0E536523}" type="parTrans">
      <dgm:prSet/>
      <dgm:spPr/>
      <dgm:t>
        <a:bodyPr/>
        <a:lstStyle/>
        <a:p>
          <a:endParaRPr lang="en-US"/>
        </a:p>
      </dgm:t>
    </dgm:pt>
    <dgm:pt modelId="{59718BFC-7461-43EC-A70B-78CAAE8F9086}" cxnId="{BA414FE6-F1DB-4F54-A30C-C10C0E536523}" type="sibTrans">
      <dgm:prSet/>
      <dgm:spPr/>
      <dgm:t>
        <a:bodyPr/>
        <a:lstStyle/>
        <a:p>
          <a:endParaRPr lang="en-US"/>
        </a:p>
      </dgm:t>
    </dgm:pt>
    <dgm:pt modelId="{4FA167C7-41CD-4946-9FE3-982B93A7A123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>
              <a:sym typeface="+mn-ea"/>
            </a:rPr>
            <a:t>  # FireplacesQu = 47.7%</a:t>
          </a:r>
          <a:endParaRPr lang="en-US"/>
        </a:p>
      </dgm:t>
    </dgm:pt>
    <dgm:pt modelId="{0FBEE49D-B4F4-4FDC-A0B8-82C9EAE8FC49}" cxnId="{CFFEEA72-47F2-4219-B527-A82FF0ADD010}" type="parTrans">
      <dgm:prSet/>
      <dgm:spPr/>
      <dgm:t>
        <a:bodyPr/>
        <a:lstStyle/>
        <a:p>
          <a:endParaRPr lang="en-US"/>
        </a:p>
      </dgm:t>
    </dgm:pt>
    <dgm:pt modelId="{A5DEF5B1-D3B3-42ED-86C6-DE0BFE8F1D5E}" cxnId="{CFFEEA72-47F2-4219-B527-A82FF0ADD010}" type="sibTrans">
      <dgm:prSet/>
      <dgm:spPr/>
      <dgm:t>
        <a:bodyPr/>
        <a:lstStyle/>
        <a:p>
          <a:endParaRPr lang="en-US"/>
        </a:p>
      </dgm:t>
    </dgm:pt>
    <dgm:pt modelId="{012E2374-9848-4A3A-A4CB-AB21E01F47B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>
              <a:sym typeface="+mn-ea"/>
            </a:rPr>
            <a:t># PoolQC = 99.7% </a:t>
          </a:r>
          <a:endParaRPr lang="en-US"/>
        </a:p>
      </dgm:t>
    </dgm:pt>
    <dgm:pt modelId="{62C7854A-82A8-4FC8-9834-5F3449F276F1}" cxnId="{40A44C02-B773-46F5-A162-6A4BF9985EE1}" type="parTrans">
      <dgm:prSet/>
      <dgm:spPr/>
      <dgm:t>
        <a:bodyPr/>
        <a:lstStyle/>
        <a:p>
          <a:endParaRPr lang="en-US"/>
        </a:p>
      </dgm:t>
    </dgm:pt>
    <dgm:pt modelId="{AEF6F788-4997-4B27-9CA3-00098FDB30A5}" cxnId="{40A44C02-B773-46F5-A162-6A4BF9985EE1}" type="sibTrans">
      <dgm:prSet/>
      <dgm:spPr/>
      <dgm:t>
        <a:bodyPr/>
        <a:lstStyle/>
        <a:p>
          <a:endParaRPr lang="en-US"/>
        </a:p>
      </dgm:t>
    </dgm:pt>
    <dgm:pt modelId="{7445BF43-8F4F-4601-8E54-44F36454B2AE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>
              <a:sym typeface="+mn-ea"/>
            </a:rPr>
            <a:t> # MiscFeature = 95.6%</a:t>
          </a:r>
          <a:endParaRPr lang="en-US"/>
        </a:p>
      </dgm:t>
    </dgm:pt>
    <dgm:pt modelId="{0F92155C-AC9D-4FA3-A8E0-B855B2434614}" cxnId="{EBDAF742-6BED-4079-B1E8-266AD7BCECBE}" type="parTrans">
      <dgm:prSet/>
      <dgm:spPr/>
      <dgm:t>
        <a:bodyPr/>
        <a:lstStyle/>
        <a:p>
          <a:endParaRPr lang="en-US"/>
        </a:p>
      </dgm:t>
    </dgm:pt>
    <dgm:pt modelId="{053FC03B-A92E-4CAC-B45E-1DF4D29ECD7A}" cxnId="{EBDAF742-6BED-4079-B1E8-266AD7BCECBE}" type="sibTrans">
      <dgm:prSet/>
      <dgm:spPr/>
      <dgm:t>
        <a:bodyPr/>
        <a:lstStyle/>
        <a:p>
          <a:endParaRPr lang="en-US"/>
        </a:p>
      </dgm:t>
    </dgm:pt>
    <dgm:pt modelId="{6509179F-ACA4-4700-A36E-219FB6C410E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>
              <a:sym typeface="+mn-ea"/>
            </a:rPr>
            <a:t># Fence = 80.5%</a:t>
          </a:r>
          <a:endParaRPr lang="en-US"/>
        </a:p>
      </dgm:t>
    </dgm:pt>
    <dgm:pt modelId="{71565FF3-755E-45E8-BA70-1F310FD4C06B}" cxnId="{06820E9A-6E93-4CEC-8FFB-5B477C27EE25}" type="parTrans">
      <dgm:prSet/>
      <dgm:spPr/>
      <dgm:t>
        <a:bodyPr/>
        <a:lstStyle/>
        <a:p>
          <a:endParaRPr lang="en-US"/>
        </a:p>
      </dgm:t>
    </dgm:pt>
    <dgm:pt modelId="{7D36E41E-D04A-42FB-96E3-A252BA9520CB}" cxnId="{06820E9A-6E93-4CEC-8FFB-5B477C27EE25}" type="sibTrans">
      <dgm:prSet/>
      <dgm:spPr/>
      <dgm:t>
        <a:bodyPr/>
        <a:lstStyle/>
        <a:p>
          <a:endParaRPr lang="en-US"/>
        </a:p>
      </dgm:t>
    </dgm:pt>
    <dgm:pt modelId="{6263A432-66E8-42C0-87B1-FDFFB789EC9E}" type="pres">
      <dgm:prSet presAssocID="{A69767EC-45A5-4690-BD18-E11B67407D4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45BC76BB-AE4B-4A92-A58B-7E063DBD1E24}" type="pres">
      <dgm:prSet presAssocID="{9B6BB80D-CE45-4175-8E2D-4905C0D010C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7FEB09D-0795-4328-AC3A-216994F3D6B6}" type="pres">
      <dgm:prSet presAssocID="{59718BFC-7461-43EC-A70B-78CAAE8F9086}" presName="sibTrans" presStyleCnt="0"/>
      <dgm:spPr/>
    </dgm:pt>
    <dgm:pt modelId="{847E901F-75F0-4307-BA30-D30DEFF4E488}" type="pres">
      <dgm:prSet presAssocID="{4FA167C7-41CD-4946-9FE3-982B93A7A12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53665879-D2CA-4AD3-85DF-9C98D3EE79E3}" type="pres">
      <dgm:prSet presAssocID="{A5DEF5B1-D3B3-42ED-86C6-DE0BFE8F1D5E}" presName="sibTrans" presStyleCnt="0"/>
      <dgm:spPr/>
    </dgm:pt>
    <dgm:pt modelId="{43B36D94-2B60-4FDF-86E6-EEE9BC8470EF}" type="pres">
      <dgm:prSet presAssocID="{012E2374-9848-4A3A-A4CB-AB21E01F47B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204F384-F171-43F9-9CC1-375ABE603CAC}" type="pres">
      <dgm:prSet presAssocID="{AEF6F788-4997-4B27-9CA3-00098FDB30A5}" presName="sibTrans" presStyleCnt="0"/>
      <dgm:spPr/>
    </dgm:pt>
    <dgm:pt modelId="{20B5779C-E87E-412E-8710-5EC38FEF4CEE}" type="pres">
      <dgm:prSet presAssocID="{7445BF43-8F4F-4601-8E54-44F36454B2A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F172A2B-4638-4663-910A-85711461A2EC}" type="pres">
      <dgm:prSet presAssocID="{053FC03B-A92E-4CAC-B45E-1DF4D29ECD7A}" presName="sibTrans" presStyleCnt="0"/>
      <dgm:spPr/>
    </dgm:pt>
    <dgm:pt modelId="{40824626-A253-450E-83D8-4E8EE145074C}" type="pres">
      <dgm:prSet presAssocID="{6509179F-ACA4-4700-A36E-219FB6C410E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03CAB12D-F848-44A1-BAC2-5F6D060EE5D5}" type="presOf" srcId="{4FA167C7-41CD-4946-9FE3-982B93A7A123}" destId="{847E901F-75F0-4307-BA30-D30DEFF4E488}" srcOrd="0" destOrd="0" presId="urn:microsoft.com/office/officeart/2005/8/layout/default#1"/>
    <dgm:cxn modelId="{BA414FE6-F1DB-4F54-A30C-C10C0E536523}" srcId="{A69767EC-45A5-4690-BD18-E11B67407D41}" destId="{9B6BB80D-CE45-4175-8E2D-4905C0D010CD}" srcOrd="0" destOrd="0" parTransId="{BB1D02B8-EBBE-4750-81F7-841715D8CAD2}" sibTransId="{59718BFC-7461-43EC-A70B-78CAAE8F9086}"/>
    <dgm:cxn modelId="{198ABD1F-D36E-4308-B210-102D358297D5}" type="presOf" srcId="{012E2374-9848-4A3A-A4CB-AB21E01F47B2}" destId="{43B36D94-2B60-4FDF-86E6-EEE9BC8470EF}" srcOrd="0" destOrd="0" presId="urn:microsoft.com/office/officeart/2005/8/layout/default#1"/>
    <dgm:cxn modelId="{26F928B0-1DDC-4AA2-A23B-89EAF2B62D37}" type="presOf" srcId="{7445BF43-8F4F-4601-8E54-44F36454B2AE}" destId="{20B5779C-E87E-412E-8710-5EC38FEF4CEE}" srcOrd="0" destOrd="0" presId="urn:microsoft.com/office/officeart/2005/8/layout/default#1"/>
    <dgm:cxn modelId="{F32A628F-E54A-4E1F-B82F-20DB92125760}" type="presOf" srcId="{6509179F-ACA4-4700-A36E-219FB6C410E8}" destId="{40824626-A253-450E-83D8-4E8EE145074C}" srcOrd="0" destOrd="0" presId="urn:microsoft.com/office/officeart/2005/8/layout/default#1"/>
    <dgm:cxn modelId="{EBDAF742-6BED-4079-B1E8-266AD7BCECBE}" srcId="{A69767EC-45A5-4690-BD18-E11B67407D41}" destId="{7445BF43-8F4F-4601-8E54-44F36454B2AE}" srcOrd="3" destOrd="0" parTransId="{0F92155C-AC9D-4FA3-A8E0-B855B2434614}" sibTransId="{053FC03B-A92E-4CAC-B45E-1DF4D29ECD7A}"/>
    <dgm:cxn modelId="{40A44C02-B773-46F5-A162-6A4BF9985EE1}" srcId="{A69767EC-45A5-4690-BD18-E11B67407D41}" destId="{012E2374-9848-4A3A-A4CB-AB21E01F47B2}" srcOrd="2" destOrd="0" parTransId="{62C7854A-82A8-4FC8-9834-5F3449F276F1}" sibTransId="{AEF6F788-4997-4B27-9CA3-00098FDB30A5}"/>
    <dgm:cxn modelId="{CFFEEA72-47F2-4219-B527-A82FF0ADD010}" srcId="{A69767EC-45A5-4690-BD18-E11B67407D41}" destId="{4FA167C7-41CD-4946-9FE3-982B93A7A123}" srcOrd="1" destOrd="0" parTransId="{0FBEE49D-B4F4-4FDC-A0B8-82C9EAE8FC49}" sibTransId="{A5DEF5B1-D3B3-42ED-86C6-DE0BFE8F1D5E}"/>
    <dgm:cxn modelId="{06820E9A-6E93-4CEC-8FFB-5B477C27EE25}" srcId="{A69767EC-45A5-4690-BD18-E11B67407D41}" destId="{6509179F-ACA4-4700-A36E-219FB6C410E8}" srcOrd="4" destOrd="0" parTransId="{71565FF3-755E-45E8-BA70-1F310FD4C06B}" sibTransId="{7D36E41E-D04A-42FB-96E3-A252BA9520CB}"/>
    <dgm:cxn modelId="{DCEE1FDD-B478-4233-979D-802BEB4A8C1D}" type="presOf" srcId="{9B6BB80D-CE45-4175-8E2D-4905C0D010CD}" destId="{45BC76BB-AE4B-4A92-A58B-7E063DBD1E24}" srcOrd="0" destOrd="0" presId="urn:microsoft.com/office/officeart/2005/8/layout/default#1"/>
    <dgm:cxn modelId="{F38AE352-8653-40DA-B02A-B5653A1AEBDF}" type="presOf" srcId="{A69767EC-45A5-4690-BD18-E11B67407D41}" destId="{6263A432-66E8-42C0-87B1-FDFFB789EC9E}" srcOrd="0" destOrd="0" presId="urn:microsoft.com/office/officeart/2005/8/layout/default#1"/>
    <dgm:cxn modelId="{008F7E0C-5B6E-4A8F-A226-92043A899A4F}" type="presParOf" srcId="{6263A432-66E8-42C0-87B1-FDFFB789EC9E}" destId="{45BC76BB-AE4B-4A92-A58B-7E063DBD1E24}" srcOrd="0" destOrd="0" presId="urn:microsoft.com/office/officeart/2005/8/layout/default#1"/>
    <dgm:cxn modelId="{1CD07307-A96E-4FC7-8C04-C0CE22212E8E}" type="presParOf" srcId="{6263A432-66E8-42C0-87B1-FDFFB789EC9E}" destId="{27FEB09D-0795-4328-AC3A-216994F3D6B6}" srcOrd="1" destOrd="0" presId="urn:microsoft.com/office/officeart/2005/8/layout/default#1"/>
    <dgm:cxn modelId="{CA9E92D6-E807-44ED-8705-DE46BCC07EF7}" type="presParOf" srcId="{6263A432-66E8-42C0-87B1-FDFFB789EC9E}" destId="{847E901F-75F0-4307-BA30-D30DEFF4E488}" srcOrd="2" destOrd="0" presId="urn:microsoft.com/office/officeart/2005/8/layout/default#1"/>
    <dgm:cxn modelId="{BA02D3A4-DDFA-4076-9181-C75E3CB37B30}" type="presParOf" srcId="{6263A432-66E8-42C0-87B1-FDFFB789EC9E}" destId="{53665879-D2CA-4AD3-85DF-9C98D3EE79E3}" srcOrd="3" destOrd="0" presId="urn:microsoft.com/office/officeart/2005/8/layout/default#1"/>
    <dgm:cxn modelId="{C132329D-A345-4244-98AC-3A4B467FAEE2}" type="presParOf" srcId="{6263A432-66E8-42C0-87B1-FDFFB789EC9E}" destId="{43B36D94-2B60-4FDF-86E6-EEE9BC8470EF}" srcOrd="4" destOrd="0" presId="urn:microsoft.com/office/officeart/2005/8/layout/default#1"/>
    <dgm:cxn modelId="{8B19AF29-6014-42DF-9529-E461B7B7C7F8}" type="presParOf" srcId="{6263A432-66E8-42C0-87B1-FDFFB789EC9E}" destId="{E204F384-F171-43F9-9CC1-375ABE603CAC}" srcOrd="5" destOrd="0" presId="urn:microsoft.com/office/officeart/2005/8/layout/default#1"/>
    <dgm:cxn modelId="{BC0D669A-2058-4D4F-8173-FF5FB1905BA1}" type="presParOf" srcId="{6263A432-66E8-42C0-87B1-FDFFB789EC9E}" destId="{20B5779C-E87E-412E-8710-5EC38FEF4CEE}" srcOrd="6" destOrd="0" presId="urn:microsoft.com/office/officeart/2005/8/layout/default#1"/>
    <dgm:cxn modelId="{01E3697E-7914-4586-8C96-B6BE570EBC32}" type="presParOf" srcId="{6263A432-66E8-42C0-87B1-FDFFB789EC9E}" destId="{BF172A2B-4638-4663-910A-85711461A2EC}" srcOrd="7" destOrd="0" presId="urn:microsoft.com/office/officeart/2005/8/layout/default#1"/>
    <dgm:cxn modelId="{BA7CD918-9781-46EA-8A46-585CEFBE5FA5}" type="presParOf" srcId="{6263A432-66E8-42C0-87B1-FDFFB789EC9E}" destId="{40824626-A253-450E-83D8-4E8EE145074C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E259BE-FD81-44F8-8AD8-696122467FE8}" type="doc">
      <dgm:prSet loTypeId="urn:microsoft.com/office/officeart/2005/8/layout/hList9#1" loCatId="list" qsTypeId="urn:microsoft.com/office/officeart/2005/8/quickstyle/simple1#3" qsCatId="simple" csTypeId="urn:microsoft.com/office/officeart/2005/8/colors/accent1_2#3" csCatId="accent1" phldr="0"/>
      <dgm:spPr/>
      <dgm:t>
        <a:bodyPr/>
        <a:lstStyle/>
        <a:p>
          <a:endParaRPr lang="en-US"/>
        </a:p>
      </dgm:t>
    </dgm:pt>
    <dgm:pt modelId="{D49F27BA-C7D4-47F5-A566-6558CB160CCE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/>
            <a:t>replacing missing values with mode </a:t>
          </a:r>
        </a:p>
      </dgm:t>
    </dgm:pt>
    <dgm:pt modelId="{DFF52EEB-FE15-4438-9ABF-8177F955BE98}" cxnId="{80641691-5E40-4A2E-8FF6-2B2419D1C72A}" type="parTrans">
      <dgm:prSet/>
      <dgm:spPr/>
      <dgm:t>
        <a:bodyPr/>
        <a:lstStyle/>
        <a:p>
          <a:endParaRPr lang="en-US"/>
        </a:p>
      </dgm:t>
    </dgm:pt>
    <dgm:pt modelId="{6C7F23EE-527F-445D-A03B-C095553F5BFB}" cxnId="{80641691-5E40-4A2E-8FF6-2B2419D1C72A}" type="sibTrans">
      <dgm:prSet/>
      <dgm:spPr/>
      <dgm:t>
        <a:bodyPr/>
        <a:lstStyle/>
        <a:p>
          <a:endParaRPr lang="en-US"/>
        </a:p>
      </dgm:t>
    </dgm:pt>
    <dgm:pt modelId="{1A95FDA0-3844-435D-9E9C-86ADA9E455A3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>
              <a:sym typeface="+mn-ea"/>
            </a:rPr>
            <a:t> </a:t>
          </a:r>
          <a:r>
            <a:rPr lang="en-US" sz="1400"/>
            <a:t>GarageType, </a:t>
          </a:r>
          <a:r>
            <a:rPr lang="en-US" sz="1400"/>
            <a:t/>
          </a:r>
          <a:endParaRPr lang="en-US" sz="14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>
              <a:sym typeface="+mn-ea"/>
            </a:rPr>
            <a:t> </a:t>
          </a:r>
          <a:r>
            <a:rPr lang="en-US" sz="1400"/>
            <a:t>GarageYrBlt, </a:t>
          </a:r>
          <a:r>
            <a:rPr lang="en-US" sz="1400"/>
            <a:t/>
          </a:r>
          <a:endParaRPr lang="en-US" sz="14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>
              <a:sym typeface="+mn-ea"/>
            </a:rPr>
            <a:t> </a:t>
          </a:r>
          <a:r>
            <a:rPr lang="en-US" sz="1400"/>
            <a:t>GarageFinish,</a:t>
          </a:r>
          <a:r>
            <a:rPr lang="en-US" sz="1400"/>
            <a:t/>
          </a:r>
          <a:endParaRPr lang="en-US" sz="14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>
              <a:sym typeface="+mn-ea"/>
            </a:rPr>
            <a:t> </a:t>
          </a:r>
          <a:r>
            <a:rPr lang="en-US" sz="1400"/>
            <a:t>GarageQual,</a:t>
          </a:r>
          <a:r>
            <a:rPr lang="en-US" sz="1400"/>
            <a:t/>
          </a:r>
          <a:endParaRPr lang="en-US" sz="14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>
              <a:sym typeface="+mn-ea"/>
            </a:rPr>
            <a:t> </a:t>
          </a:r>
          <a:r>
            <a:rPr lang="en-US" sz="1400"/>
            <a:t>GarageCond, </a:t>
          </a:r>
          <a:r>
            <a:rPr lang="en-US" sz="1400"/>
            <a:t/>
          </a:r>
          <a:endParaRPr lang="en-US" sz="14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>
              <a:sym typeface="+mn-ea"/>
            </a:rPr>
            <a:t> </a:t>
          </a:r>
          <a:r>
            <a:rPr altLang="en-US" sz="1400">
              <a:sym typeface="+mn-ea"/>
            </a:rPr>
            <a:t>BsmtExposure, </a:t>
          </a:r>
          <a:r>
            <a:rPr altLang="en-US" sz="1400"/>
            <a:t/>
          </a:r>
          <a:endParaRPr altLang="en-US" sz="14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>
              <a:sym typeface="+mn-ea"/>
            </a:rPr>
            <a:t> </a:t>
          </a:r>
          <a:r>
            <a:rPr altLang="en-US" sz="1400">
              <a:sym typeface="+mn-ea"/>
            </a:rPr>
            <a:t>BsmtFinType2</a:t>
          </a:r>
          <a:r>
            <a:rPr lang="en-US" altLang="en-US" sz="1400">
              <a:sym typeface="+mn-ea"/>
            </a:rPr>
            <a:t/>
          </a:r>
          <a:endParaRPr lang="en-US" altLang="en-US" sz="1400">
            <a:sym typeface="+mn-ea"/>
          </a:endParaRPr>
        </a:p>
      </dgm:t>
    </dgm:pt>
    <dgm:pt modelId="{087CCA06-0DDB-4D11-83D1-BCE3FCB04E7F}" cxnId="{AD184AB9-991B-48ED-B0F7-780B9C16FB4D}" type="parTrans">
      <dgm:prSet/>
      <dgm:spPr/>
      <dgm:t>
        <a:bodyPr/>
        <a:lstStyle/>
        <a:p>
          <a:endParaRPr lang="en-US"/>
        </a:p>
      </dgm:t>
    </dgm:pt>
    <dgm:pt modelId="{8D56E4F9-6742-478E-A47A-C0FA477F77A1}" cxnId="{AD184AB9-991B-48ED-B0F7-780B9C16FB4D}" type="sibTrans">
      <dgm:prSet/>
      <dgm:spPr/>
      <dgm:t>
        <a:bodyPr/>
        <a:lstStyle/>
        <a:p>
          <a:endParaRPr lang="en-US"/>
        </a:p>
      </dgm:t>
    </dgm:pt>
    <dgm:pt modelId="{9D8DD92E-445D-441A-8D9F-367326A2E74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>
              <a:sym typeface="+mn-ea"/>
            </a:rPr>
            <a:t> </a:t>
          </a:r>
          <a:r>
            <a:rPr altLang="en-US" sz="1400"/>
            <a:t>BsmtQual, </a:t>
          </a:r>
          <a:r>
            <a:rPr altLang="en-US" sz="1400"/>
            <a:t/>
          </a:r>
          <a:endParaRPr altLang="en-US" sz="14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>
              <a:sym typeface="+mn-ea"/>
            </a:rPr>
            <a:t> </a:t>
          </a:r>
          <a:r>
            <a:rPr altLang="en-US" sz="1400"/>
            <a:t>BsmtCond</a:t>
          </a:r>
          <a:r>
            <a:rPr altLang="en-US" sz="1400"/>
            <a:t/>
          </a:r>
          <a:endParaRPr altLang="en-US" sz="14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 sz="1400"/>
            <a:t> </a:t>
          </a:r>
          <a:r>
            <a:rPr altLang="en-US" sz="1400"/>
            <a:t>BsmtFinType1</a:t>
          </a:r>
          <a:r>
            <a:rPr altLang="en-US" sz="1400"/>
            <a:t/>
          </a:r>
          <a:endParaRPr altLang="en-US" sz="14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 sz="1400"/>
            <a:t> </a:t>
          </a:r>
          <a:r>
            <a:rPr altLang="en-US" sz="1400"/>
            <a:t>MasVnrType</a:t>
          </a:r>
          <a:r>
            <a:rPr altLang="en-US" sz="1400"/>
            <a:t/>
          </a:r>
          <a:endParaRPr altLang="en-US" sz="14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 sz="1400"/>
            <a:t>MasVnrArea</a:t>
          </a:r>
          <a:r>
            <a:rPr altLang="en-US" sz="1400"/>
            <a:t/>
          </a:r>
          <a:endParaRPr altLang="en-US" sz="14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 sz="1400"/>
            <a:t>LotFrontage</a:t>
          </a:r>
          <a:r>
            <a:rPr sz="6500"/>
            <a:t/>
          </a:r>
          <a:endParaRPr sz="6500"/>
        </a:p>
      </dgm:t>
    </dgm:pt>
    <dgm:pt modelId="{E8C43353-AEE3-48F7-9CBE-2E9EE689F22A}" cxnId="{D45C3270-797B-4737-BDF3-ACBF32515866}" type="parTrans">
      <dgm:prSet/>
      <dgm:spPr/>
    </dgm:pt>
    <dgm:pt modelId="{6CCAC5CB-1D0B-4627-9166-9654CEE30D6A}" cxnId="{D45C3270-797B-4737-BDF3-ACBF32515866}" type="sibTrans">
      <dgm:prSet/>
      <dgm:spPr/>
    </dgm:pt>
    <dgm:pt modelId="{73F0E6AA-1B12-4917-A5B9-27714EB21A6F}" type="pres">
      <dgm:prSet presAssocID="{70E259BE-FD81-44F8-8AD8-696122467FE8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tr-TR"/>
        </a:p>
      </dgm:t>
    </dgm:pt>
    <dgm:pt modelId="{9EB08046-B0A8-40D6-9F0C-C2EFDB819E01}" type="pres">
      <dgm:prSet presAssocID="{D49F27BA-C7D4-47F5-A566-6558CB160CCE}" presName="posSpace" presStyleCnt="0"/>
      <dgm:spPr/>
    </dgm:pt>
    <dgm:pt modelId="{771756F4-E425-4246-8438-12F2B4FD2670}" type="pres">
      <dgm:prSet presAssocID="{D49F27BA-C7D4-47F5-A566-6558CB160CCE}" presName="vertFlow" presStyleCnt="0"/>
      <dgm:spPr/>
    </dgm:pt>
    <dgm:pt modelId="{55853259-BBE5-4C45-95ED-7DCB7230171A}" type="pres">
      <dgm:prSet presAssocID="{D49F27BA-C7D4-47F5-A566-6558CB160CCE}" presName="topSpace" presStyleCnt="0"/>
      <dgm:spPr/>
    </dgm:pt>
    <dgm:pt modelId="{8C960F9D-26EC-4627-9CF2-7B18C666CB35}" type="pres">
      <dgm:prSet presAssocID="{D49F27BA-C7D4-47F5-A566-6558CB160CCE}" presName="firstComp" presStyleCnt="0"/>
      <dgm:spPr/>
    </dgm:pt>
    <dgm:pt modelId="{F8D49E38-B053-4501-BD89-EB8E5A6A61CD}" type="pres">
      <dgm:prSet presAssocID="{D49F27BA-C7D4-47F5-A566-6558CB160CCE}" presName="firstChild" presStyleLbl="bgAccFollowNode1" presStyleIdx="0" presStyleCnt="2"/>
      <dgm:spPr/>
      <dgm:t>
        <a:bodyPr/>
        <a:lstStyle/>
        <a:p>
          <a:endParaRPr lang="tr-TR"/>
        </a:p>
      </dgm:t>
    </dgm:pt>
    <dgm:pt modelId="{28FDBCD3-F61A-450D-892D-E8EA240C3445}" type="pres">
      <dgm:prSet presAssocID="{D49F27BA-C7D4-47F5-A566-6558CB160CCE}" presName="firstChildTx" presStyleCnt="0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DE3E8CB-8E78-4E82-832B-8C01F53E4035}" type="pres">
      <dgm:prSet presAssocID="{9D8DD92E-445D-441A-8D9F-367326A2E748}" presName="comp" presStyleCnt="0"/>
      <dgm:spPr/>
    </dgm:pt>
    <dgm:pt modelId="{AFF0453D-AC28-4470-B99E-13BD0064CEB5}" type="pres">
      <dgm:prSet presAssocID="{9D8DD92E-445D-441A-8D9F-367326A2E748}" presName="child" presStyleLbl="bgAccFollowNode1" presStyleIdx="1" presStyleCnt="2"/>
      <dgm:spPr/>
      <dgm:t>
        <a:bodyPr/>
        <a:lstStyle/>
        <a:p>
          <a:endParaRPr lang="tr-TR"/>
        </a:p>
      </dgm:t>
    </dgm:pt>
    <dgm:pt modelId="{AF43B5A8-BAB3-4470-9C49-91F335C5CD57}" type="pres">
      <dgm:prSet presAssocID="{9D8DD92E-445D-441A-8D9F-367326A2E748}" presName="childTx" presStyleCnt="0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E16CB8C9-D1FB-4FF3-8667-AEACA8E83E5C}" type="pres">
      <dgm:prSet presAssocID="{D49F27BA-C7D4-47F5-A566-6558CB160CCE}" presName="negSpace" presStyleCnt="0"/>
      <dgm:spPr/>
    </dgm:pt>
    <dgm:pt modelId="{92447B8B-B043-4F04-A3B7-D0DE831D4431}" type="pres">
      <dgm:prSet presAssocID="{D49F27BA-C7D4-47F5-A566-6558CB160CCE}" presName="circle" presStyleLbl="node1" presStyleIdx="0" presStyleCnt="1"/>
      <dgm:spPr/>
      <dgm:t>
        <a:bodyPr/>
        <a:lstStyle/>
        <a:p>
          <a:endParaRPr lang="tr-TR"/>
        </a:p>
      </dgm:t>
    </dgm:pt>
  </dgm:ptLst>
  <dgm:cxnLst>
    <dgm:cxn modelId="{80641691-5E40-4A2E-8FF6-2B2419D1C72A}" srcId="{70E259BE-FD81-44F8-8AD8-696122467FE8}" destId="{D49F27BA-C7D4-47F5-A566-6558CB160CCE}" srcOrd="0" destOrd="0" parTransId="{DFF52EEB-FE15-4438-9ABF-8177F955BE98}" sibTransId="{6C7F23EE-527F-445D-A03B-C095553F5BFB}"/>
    <dgm:cxn modelId="{AD184AB9-991B-48ED-B0F7-780B9C16FB4D}" srcId="{D49F27BA-C7D4-47F5-A566-6558CB160CCE}" destId="{1A95FDA0-3844-435D-9E9C-86ADA9E455A3}" srcOrd="0" destOrd="0" parTransId="{087CCA06-0DDB-4D11-83D1-BCE3FCB04E7F}" sibTransId="{8D56E4F9-6742-478E-A47A-C0FA477F77A1}"/>
    <dgm:cxn modelId="{D45C3270-797B-4737-BDF3-ACBF32515866}" srcId="{D49F27BA-C7D4-47F5-A566-6558CB160CCE}" destId="{9D8DD92E-445D-441A-8D9F-367326A2E748}" srcOrd="1" destOrd="0" parTransId="{E8C43353-AEE3-48F7-9CBE-2E9EE689F22A}" sibTransId="{6CCAC5CB-1D0B-4627-9166-9654CEE30D6A}"/>
    <dgm:cxn modelId="{56CA55C6-8014-4184-86F7-F205550C7FED}" type="presOf" srcId="{70E259BE-FD81-44F8-8AD8-696122467FE8}" destId="{73F0E6AA-1B12-4917-A5B9-27714EB21A6F}" srcOrd="0" destOrd="0" presId="urn:microsoft.com/office/officeart/2005/8/layout/hList9#1"/>
    <dgm:cxn modelId="{F59A2200-E9AF-43A6-BCAD-5BCFE15AEF86}" type="presParOf" srcId="{73F0E6AA-1B12-4917-A5B9-27714EB21A6F}" destId="{9EB08046-B0A8-40D6-9F0C-C2EFDB819E01}" srcOrd="0" destOrd="0" presId="urn:microsoft.com/office/officeart/2005/8/layout/hList9#1"/>
    <dgm:cxn modelId="{E8A8C8B4-139B-48BD-AC48-70B71D0F0731}" type="presParOf" srcId="{73F0E6AA-1B12-4917-A5B9-27714EB21A6F}" destId="{771756F4-E425-4246-8438-12F2B4FD2670}" srcOrd="1" destOrd="0" presId="urn:microsoft.com/office/officeart/2005/8/layout/hList9#1"/>
    <dgm:cxn modelId="{2EFA2355-3A98-4809-AD24-2179C8462239}" type="presParOf" srcId="{771756F4-E425-4246-8438-12F2B4FD2670}" destId="{55853259-BBE5-4C45-95ED-7DCB7230171A}" srcOrd="0" destOrd="1" presId="urn:microsoft.com/office/officeart/2005/8/layout/hList9#1"/>
    <dgm:cxn modelId="{0D7906AD-E75B-41ED-85BB-8C6508F88859}" type="presParOf" srcId="{771756F4-E425-4246-8438-12F2B4FD2670}" destId="{8C960F9D-26EC-4627-9CF2-7B18C666CB35}" srcOrd="1" destOrd="1" presId="urn:microsoft.com/office/officeart/2005/8/layout/hList9#1"/>
    <dgm:cxn modelId="{D19BBD22-52A4-4E3B-B338-7B6970C429FE}" type="presParOf" srcId="{8C960F9D-26EC-4627-9CF2-7B18C666CB35}" destId="{F8D49E38-B053-4501-BD89-EB8E5A6A61CD}" srcOrd="0" destOrd="1" presId="urn:microsoft.com/office/officeart/2005/8/layout/hList9#1"/>
    <dgm:cxn modelId="{A3C817D2-0503-45CD-869F-BB2A8DD446AC}" type="presOf" srcId="{1A95FDA0-3844-435D-9E9C-86ADA9E455A3}" destId="{F8D49E38-B053-4501-BD89-EB8E5A6A61CD}" srcOrd="0" destOrd="0" presId="urn:microsoft.com/office/officeart/2005/8/layout/hList9#1"/>
    <dgm:cxn modelId="{3681744F-755E-4C96-8565-8907B4DD8E5F}" type="presParOf" srcId="{8C960F9D-26EC-4627-9CF2-7B18C666CB35}" destId="{28FDBCD3-F61A-450D-892D-E8EA240C3445}" srcOrd="1" destOrd="1" presId="urn:microsoft.com/office/officeart/2005/8/layout/hList9#1"/>
    <dgm:cxn modelId="{80C4EEAA-709F-43B6-94B1-1A4F389B9E4B}" type="presOf" srcId="{1A95FDA0-3844-435D-9E9C-86ADA9E455A3}" destId="{28FDBCD3-F61A-450D-892D-E8EA240C3445}" srcOrd="1" destOrd="0" presId="urn:microsoft.com/office/officeart/2005/8/layout/hList9#1"/>
    <dgm:cxn modelId="{F10953E4-BC79-4EC0-99D1-1E3117AB37B5}" type="presParOf" srcId="{771756F4-E425-4246-8438-12F2B4FD2670}" destId="{CDE3E8CB-8E78-4E82-832B-8C01F53E4035}" srcOrd="2" destOrd="1" presId="urn:microsoft.com/office/officeart/2005/8/layout/hList9#1"/>
    <dgm:cxn modelId="{0C3131ED-0259-4F55-8E8B-2BE86179F0D6}" type="presParOf" srcId="{CDE3E8CB-8E78-4E82-832B-8C01F53E4035}" destId="{AFF0453D-AC28-4470-B99E-13BD0064CEB5}" srcOrd="0" destOrd="2" presId="urn:microsoft.com/office/officeart/2005/8/layout/hList9#1"/>
    <dgm:cxn modelId="{7D10E4DF-9089-472A-BF00-6D80306A415B}" type="presOf" srcId="{9D8DD92E-445D-441A-8D9F-367326A2E748}" destId="{AFF0453D-AC28-4470-B99E-13BD0064CEB5}" srcOrd="0" destOrd="0" presId="urn:microsoft.com/office/officeart/2005/8/layout/hList9#1"/>
    <dgm:cxn modelId="{F6008EAF-5BFA-472A-BE84-917F4FDFBEAF}" type="presParOf" srcId="{CDE3E8CB-8E78-4E82-832B-8C01F53E4035}" destId="{AF43B5A8-BAB3-4470-9C49-91F335C5CD57}" srcOrd="1" destOrd="2" presId="urn:microsoft.com/office/officeart/2005/8/layout/hList9#1"/>
    <dgm:cxn modelId="{57A01CCA-B09D-40FE-A700-6BE72D4C82A6}" type="presOf" srcId="{9D8DD92E-445D-441A-8D9F-367326A2E748}" destId="{AF43B5A8-BAB3-4470-9C49-91F335C5CD57}" srcOrd="1" destOrd="0" presId="urn:microsoft.com/office/officeart/2005/8/layout/hList9#1"/>
    <dgm:cxn modelId="{0DF81922-28C0-4BFC-B5FA-70A5D2524C18}" type="presParOf" srcId="{73F0E6AA-1B12-4917-A5B9-27714EB21A6F}" destId="{E16CB8C9-D1FB-4FF3-8667-AEACA8E83E5C}" srcOrd="2" destOrd="0" presId="urn:microsoft.com/office/officeart/2005/8/layout/hList9#1"/>
    <dgm:cxn modelId="{B61FD530-23C9-456F-A9FB-3BAD53718DFF}" type="presParOf" srcId="{73F0E6AA-1B12-4917-A5B9-27714EB21A6F}" destId="{92447B8B-B043-4F04-A3B7-D0DE831D4431}" srcOrd="3" destOrd="0" presId="urn:microsoft.com/office/officeart/2005/8/layout/hList9#1"/>
    <dgm:cxn modelId="{FF97C9FD-033D-499A-ADAE-9C56D8C609E4}" type="presOf" srcId="{D49F27BA-C7D4-47F5-A566-6558CB160CCE}" destId="{92447B8B-B043-4F04-A3B7-D0DE831D4431}" srcOrd="0" destOrd="0" presId="urn:microsoft.com/office/officeart/2005/8/layout/hList9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C76BB-AE4B-4A92-A58B-7E063DBD1E24}">
      <dsp:nvSpPr>
        <dsp:cNvPr id="0" name=""/>
        <dsp:cNvSpPr/>
      </dsp:nvSpPr>
      <dsp:spPr>
        <a:xfrm>
          <a:off x="0" y="368617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2800" kern="1200">
              <a:sym typeface="+mn-ea"/>
            </a:rPr>
            <a:t># Alley = 93.5%</a:t>
          </a:r>
          <a:endParaRPr lang="en-US" sz="2800" kern="1200"/>
        </a:p>
      </dsp:txBody>
      <dsp:txXfrm>
        <a:off x="0" y="368617"/>
        <a:ext cx="2539999" cy="1524000"/>
      </dsp:txXfrm>
    </dsp:sp>
    <dsp:sp modelId="{847E901F-75F0-4307-BA30-D30DEFF4E488}">
      <dsp:nvSpPr>
        <dsp:cNvPr id="0" name=""/>
        <dsp:cNvSpPr/>
      </dsp:nvSpPr>
      <dsp:spPr>
        <a:xfrm>
          <a:off x="2794000" y="368617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2800" kern="1200">
              <a:sym typeface="+mn-ea"/>
            </a:rPr>
            <a:t>  # FireplacesQu = 47.7%</a:t>
          </a:r>
          <a:endParaRPr lang="en-US" sz="2800" kern="1200"/>
        </a:p>
      </dsp:txBody>
      <dsp:txXfrm>
        <a:off x="2794000" y="368617"/>
        <a:ext cx="2539999" cy="1524000"/>
      </dsp:txXfrm>
    </dsp:sp>
    <dsp:sp modelId="{43B36D94-2B60-4FDF-86E6-EEE9BC8470EF}">
      <dsp:nvSpPr>
        <dsp:cNvPr id="0" name=""/>
        <dsp:cNvSpPr/>
      </dsp:nvSpPr>
      <dsp:spPr>
        <a:xfrm>
          <a:off x="5587999" y="368617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2800" kern="1200">
              <a:sym typeface="+mn-ea"/>
            </a:rPr>
            <a:t># PoolQC = 99.7% </a:t>
          </a:r>
          <a:endParaRPr lang="en-US" sz="2800" kern="1200"/>
        </a:p>
      </dsp:txBody>
      <dsp:txXfrm>
        <a:off x="5587999" y="368617"/>
        <a:ext cx="2539999" cy="1524000"/>
      </dsp:txXfrm>
    </dsp:sp>
    <dsp:sp modelId="{20B5779C-E87E-412E-8710-5EC38FEF4CEE}">
      <dsp:nvSpPr>
        <dsp:cNvPr id="0" name=""/>
        <dsp:cNvSpPr/>
      </dsp:nvSpPr>
      <dsp:spPr>
        <a:xfrm>
          <a:off x="1397000" y="2146617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2800" kern="1200">
              <a:sym typeface="+mn-ea"/>
            </a:rPr>
            <a:t> # MiscFeature = 95.6%</a:t>
          </a:r>
          <a:endParaRPr lang="en-US" sz="2800" kern="1200"/>
        </a:p>
      </dsp:txBody>
      <dsp:txXfrm>
        <a:off x="1397000" y="2146617"/>
        <a:ext cx="2539999" cy="1524000"/>
      </dsp:txXfrm>
    </dsp:sp>
    <dsp:sp modelId="{40824626-A253-450E-83D8-4E8EE145074C}">
      <dsp:nvSpPr>
        <dsp:cNvPr id="0" name=""/>
        <dsp:cNvSpPr/>
      </dsp:nvSpPr>
      <dsp:spPr>
        <a:xfrm>
          <a:off x="4191000" y="2146617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2800" kern="1200">
              <a:sym typeface="+mn-ea"/>
            </a:rPr>
            <a:t># Fence = 80.5%</a:t>
          </a:r>
          <a:endParaRPr lang="en-US" sz="2800" kern="1200"/>
        </a:p>
      </dsp:txBody>
      <dsp:txXfrm>
        <a:off x="4191000" y="2146617"/>
        <a:ext cx="2539999" cy="15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49E38-B053-4501-BD89-EB8E5A6A61CD}">
      <dsp:nvSpPr>
        <dsp:cNvPr id="0" name=""/>
        <dsp:cNvSpPr/>
      </dsp:nvSpPr>
      <dsp:spPr>
        <a:xfrm>
          <a:off x="3344465" y="823519"/>
          <a:ext cx="3083718" cy="2056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 kern="1200">
              <a:sym typeface="+mn-ea"/>
            </a:rPr>
            <a:t># </a:t>
          </a:r>
          <a:r>
            <a:rPr lang="en-US" sz="1400" kern="1200"/>
            <a:t>GarageType, 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 kern="1200">
              <a:sym typeface="+mn-ea"/>
            </a:rPr>
            <a:t># </a:t>
          </a:r>
          <a:r>
            <a:rPr lang="en-US" sz="1400" kern="1200"/>
            <a:t>GarageYrBlt, 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 kern="1200">
              <a:sym typeface="+mn-ea"/>
            </a:rPr>
            <a:t># </a:t>
          </a:r>
          <a:r>
            <a:rPr lang="en-US" sz="1400" kern="1200"/>
            <a:t>GarageFinish,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 kern="1200">
              <a:sym typeface="+mn-ea"/>
            </a:rPr>
            <a:t># </a:t>
          </a:r>
          <a:r>
            <a:rPr lang="en-US" sz="1400" kern="1200"/>
            <a:t>GarageQual,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 kern="1200">
              <a:sym typeface="+mn-ea"/>
            </a:rPr>
            <a:t># </a:t>
          </a:r>
          <a:r>
            <a:rPr lang="en-US" sz="1400" kern="1200"/>
            <a:t>GarageCond, 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 kern="1200">
              <a:sym typeface="+mn-ea"/>
            </a:rPr>
            <a:t># </a:t>
          </a:r>
          <a:r>
            <a:rPr altLang="en-US" sz="1400" kern="1200">
              <a:sym typeface="+mn-ea"/>
            </a:rPr>
            <a:t>BsmtExposure, </a:t>
          </a:r>
          <a:endParaRPr altLang="en-US" sz="1400" kern="1200"/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 kern="1200">
              <a:sym typeface="+mn-ea"/>
            </a:rPr>
            <a:t># </a:t>
          </a:r>
          <a:r>
            <a:rPr altLang="en-US" sz="1400" kern="1200">
              <a:sym typeface="+mn-ea"/>
            </a:rPr>
            <a:t>BsmtFinType2</a:t>
          </a:r>
          <a:endParaRPr lang="en-US" altLang="en-US" sz="1400" kern="1200">
            <a:sym typeface="+mn-ea"/>
          </a:endParaRPr>
        </a:p>
      </dsp:txBody>
      <dsp:txXfrm>
        <a:off x="3837860" y="823519"/>
        <a:ext cx="2590323" cy="2056840"/>
      </dsp:txXfrm>
    </dsp:sp>
    <dsp:sp modelId="{AFF0453D-AC28-4470-B99E-13BD0064CEB5}">
      <dsp:nvSpPr>
        <dsp:cNvPr id="0" name=""/>
        <dsp:cNvSpPr/>
      </dsp:nvSpPr>
      <dsp:spPr>
        <a:xfrm>
          <a:off x="3344465" y="2880359"/>
          <a:ext cx="3083718" cy="2056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 kern="1200">
              <a:sym typeface="+mn-ea"/>
            </a:rPr>
            <a:t># </a:t>
          </a:r>
          <a:r>
            <a:rPr altLang="en-US" sz="1400" kern="1200"/>
            <a:t>BsmtQual, 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 kern="1200">
              <a:sym typeface="+mn-ea"/>
            </a:rPr>
            <a:t># </a:t>
          </a:r>
          <a:r>
            <a:rPr altLang="en-US" sz="1400" kern="1200"/>
            <a:t>BsmtCond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 kern="1200">
              <a:sym typeface="+mn-ea"/>
            </a:rPr>
            <a:t># </a:t>
          </a:r>
          <a:r>
            <a:rPr altLang="en-US" sz="1400" kern="1200"/>
            <a:t>BsmtFinType1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 sz="1400" kern="1200"/>
            <a:t> </a:t>
          </a:r>
          <a:r>
            <a:rPr lang="tr-TR" altLang="en-US" sz="1400" kern="1200">
              <a:sym typeface="+mn-ea"/>
            </a:rPr>
            <a:t># </a:t>
          </a:r>
          <a:r>
            <a:rPr altLang="en-US" sz="1400" kern="1200"/>
            <a:t>MasVnrType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 kern="1200">
              <a:sym typeface="+mn-ea"/>
            </a:rPr>
            <a:t># </a:t>
          </a:r>
          <a:r>
            <a:rPr altLang="en-US" sz="1400" kern="1200"/>
            <a:t>MasVnrArea</a:t>
          </a:r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1400" kern="1200">
              <a:sym typeface="+mn-ea"/>
            </a:rPr>
            <a:t># </a:t>
          </a:r>
          <a:r>
            <a:rPr altLang="en-US" sz="1400" kern="1200"/>
            <a:t>LotFrontage</a:t>
          </a:r>
        </a:p>
      </dsp:txBody>
      <dsp:txXfrm>
        <a:off x="3837860" y="2880359"/>
        <a:ext cx="2590323" cy="2056840"/>
      </dsp:txXfrm>
    </dsp:sp>
    <dsp:sp modelId="{92447B8B-B043-4F04-A3B7-D0DE831D4431}">
      <dsp:nvSpPr>
        <dsp:cNvPr id="0" name=""/>
        <dsp:cNvSpPr/>
      </dsp:nvSpPr>
      <dsp:spPr>
        <a:xfrm>
          <a:off x="1699815" y="1194"/>
          <a:ext cx="2055812" cy="2055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altLang="en-US" sz="2300" kern="1200"/>
            <a:t>replacing missing values with mode </a:t>
          </a:r>
        </a:p>
      </dsp:txBody>
      <dsp:txXfrm>
        <a:off x="2000882" y="302261"/>
        <a:ext cx="1453678" cy="1453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#1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886AC-C78A-4ADF-84A5-00EAD57A5DD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FC0BF-11FF-4426-BED1-77B766CF75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FC0BF-11FF-4426-BED1-77B766CF75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0787" y="3263899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 dirty="0" smtClean="0"/>
              <a:t>  </a:t>
            </a:r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016" y="5213927"/>
            <a:ext cx="70408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  <a:endParaRPr lang="tr-TR" smtClean="0"/>
          </a:p>
          <a:p>
            <a:pPr lvl="1"/>
            <a:r>
              <a:rPr lang="tr-TR" smtClean="0"/>
              <a:t>Second level</a:t>
            </a:r>
            <a:endParaRPr lang="tr-TR" smtClean="0"/>
          </a:p>
          <a:p>
            <a:pPr lvl="2"/>
            <a:r>
              <a:rPr lang="tr-TR" smtClean="0"/>
              <a:t>Third level</a:t>
            </a:r>
            <a:endParaRPr lang="tr-TR" smtClean="0"/>
          </a:p>
          <a:p>
            <a:pPr lvl="3"/>
            <a:r>
              <a:rPr lang="tr-TR" smtClean="0"/>
              <a:t>Fourth level</a:t>
            </a:r>
            <a:endParaRPr lang="tr-TR" smtClean="0"/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EA7B-1D6A-4FB3-940E-BD3DC5B2A3C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  <a:endParaRPr lang="tr-TR" smtClean="0"/>
          </a:p>
          <a:p>
            <a:pPr lvl="1"/>
            <a:r>
              <a:rPr lang="tr-TR" smtClean="0"/>
              <a:t>Second level</a:t>
            </a:r>
            <a:endParaRPr lang="tr-TR" smtClean="0"/>
          </a:p>
          <a:p>
            <a:pPr lvl="2"/>
            <a:r>
              <a:rPr lang="tr-TR" smtClean="0"/>
              <a:t>Third level</a:t>
            </a:r>
            <a:endParaRPr lang="tr-TR" smtClean="0"/>
          </a:p>
          <a:p>
            <a:pPr lvl="3"/>
            <a:r>
              <a:rPr lang="tr-TR" smtClean="0"/>
              <a:t>Fourth level</a:t>
            </a:r>
            <a:endParaRPr lang="tr-TR" smtClean="0"/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F04D-EDEA-4212-A6BC-C741417CF65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  <a:endParaRPr lang="tr-TR" smtClean="0"/>
          </a:p>
          <a:p>
            <a:pPr lvl="1"/>
            <a:r>
              <a:rPr lang="tr-TR" smtClean="0"/>
              <a:t>Second level</a:t>
            </a:r>
            <a:endParaRPr lang="tr-TR" smtClean="0"/>
          </a:p>
          <a:p>
            <a:pPr lvl="2"/>
            <a:r>
              <a:rPr lang="tr-TR" smtClean="0"/>
              <a:t>Third level</a:t>
            </a:r>
            <a:endParaRPr lang="tr-TR" smtClean="0"/>
          </a:p>
          <a:p>
            <a:pPr lvl="3"/>
            <a:r>
              <a:rPr lang="tr-TR" smtClean="0"/>
              <a:t>Fourth level</a:t>
            </a:r>
            <a:endParaRPr lang="tr-TR" smtClean="0"/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E954-A0DA-45D3-84BE-98D6BCADE53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  <a:endParaRPr lang="tr-T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10BE-3110-45E5-9966-A70A0EF1181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  <a:endParaRPr lang="tr-TR" smtClean="0"/>
          </a:p>
          <a:p>
            <a:pPr lvl="1"/>
            <a:r>
              <a:rPr lang="tr-TR" smtClean="0"/>
              <a:t>Second level</a:t>
            </a:r>
            <a:endParaRPr lang="tr-TR" smtClean="0"/>
          </a:p>
          <a:p>
            <a:pPr lvl="2"/>
            <a:r>
              <a:rPr lang="tr-TR" smtClean="0"/>
              <a:t>Third level</a:t>
            </a:r>
            <a:endParaRPr lang="tr-TR" smtClean="0"/>
          </a:p>
          <a:p>
            <a:pPr lvl="3"/>
            <a:r>
              <a:rPr lang="tr-TR" smtClean="0"/>
              <a:t>Fourth level</a:t>
            </a:r>
            <a:endParaRPr lang="tr-TR" smtClean="0"/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  <a:endParaRPr lang="tr-TR" smtClean="0"/>
          </a:p>
          <a:p>
            <a:pPr lvl="1"/>
            <a:r>
              <a:rPr lang="tr-TR" smtClean="0"/>
              <a:t>Second level</a:t>
            </a:r>
            <a:endParaRPr lang="tr-TR" smtClean="0"/>
          </a:p>
          <a:p>
            <a:pPr lvl="2"/>
            <a:r>
              <a:rPr lang="tr-TR" smtClean="0"/>
              <a:t>Third level</a:t>
            </a:r>
            <a:endParaRPr lang="tr-TR" smtClean="0"/>
          </a:p>
          <a:p>
            <a:pPr lvl="3"/>
            <a:r>
              <a:rPr lang="tr-TR" smtClean="0"/>
              <a:t>Fourth level</a:t>
            </a:r>
            <a:endParaRPr lang="tr-TR" smtClean="0"/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4C71-203C-42FA-8A99-60EF0A7BDAD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  <a:endParaRPr lang="tr-T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  <a:endParaRPr lang="tr-TR" smtClean="0"/>
          </a:p>
          <a:p>
            <a:pPr lvl="1"/>
            <a:r>
              <a:rPr lang="tr-TR" smtClean="0"/>
              <a:t>Second level</a:t>
            </a:r>
            <a:endParaRPr lang="tr-TR" smtClean="0"/>
          </a:p>
          <a:p>
            <a:pPr lvl="2"/>
            <a:r>
              <a:rPr lang="tr-TR" smtClean="0"/>
              <a:t>Third level</a:t>
            </a:r>
            <a:endParaRPr lang="tr-TR" smtClean="0"/>
          </a:p>
          <a:p>
            <a:pPr lvl="3"/>
            <a:r>
              <a:rPr lang="tr-TR" smtClean="0"/>
              <a:t>Fourth level</a:t>
            </a:r>
            <a:endParaRPr lang="tr-TR" smtClean="0"/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  <a:endParaRPr lang="tr-T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  <a:endParaRPr lang="tr-TR" smtClean="0"/>
          </a:p>
          <a:p>
            <a:pPr lvl="1"/>
            <a:r>
              <a:rPr lang="tr-TR" smtClean="0"/>
              <a:t>Second level</a:t>
            </a:r>
            <a:endParaRPr lang="tr-TR" smtClean="0"/>
          </a:p>
          <a:p>
            <a:pPr lvl="2"/>
            <a:r>
              <a:rPr lang="tr-TR" smtClean="0"/>
              <a:t>Third level</a:t>
            </a:r>
            <a:endParaRPr lang="tr-TR" smtClean="0"/>
          </a:p>
          <a:p>
            <a:pPr lvl="3"/>
            <a:r>
              <a:rPr lang="tr-TR" smtClean="0"/>
              <a:t>Fourth level</a:t>
            </a:r>
            <a:endParaRPr lang="tr-TR" smtClean="0"/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F966-BBEC-492F-903C-BFCC8A266B5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C905-8B00-4ABC-AD17-D8D2454894F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A322-ED7E-4F54-AF1F-C93A15E4A3B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  <a:endParaRPr lang="tr-TR" smtClean="0"/>
          </a:p>
          <a:p>
            <a:pPr lvl="1"/>
            <a:r>
              <a:rPr lang="tr-TR" smtClean="0"/>
              <a:t>Second level</a:t>
            </a:r>
            <a:endParaRPr lang="tr-TR" smtClean="0"/>
          </a:p>
          <a:p>
            <a:pPr lvl="2"/>
            <a:r>
              <a:rPr lang="tr-TR" smtClean="0"/>
              <a:t>Third level</a:t>
            </a:r>
            <a:endParaRPr lang="tr-TR" smtClean="0"/>
          </a:p>
          <a:p>
            <a:pPr lvl="3"/>
            <a:r>
              <a:rPr lang="tr-TR" smtClean="0"/>
              <a:t>Fourth level</a:t>
            </a:r>
            <a:endParaRPr lang="tr-TR" smtClean="0"/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  <a:endParaRPr lang="tr-T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FB78-A0B0-43D7-AA63-EF8C4B70E86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  <a:endParaRPr lang="tr-T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BE9-91D3-4908-9C54-BF94B4F20C0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  <a:endParaRPr lang="tr-TR" smtClean="0"/>
          </a:p>
          <a:p>
            <a:pPr lvl="1"/>
            <a:r>
              <a:rPr lang="tr-TR" smtClean="0"/>
              <a:t>Second level</a:t>
            </a:r>
            <a:endParaRPr lang="tr-TR" smtClean="0"/>
          </a:p>
          <a:p>
            <a:pPr lvl="2"/>
            <a:r>
              <a:rPr lang="tr-TR" smtClean="0"/>
              <a:t>Third level</a:t>
            </a:r>
            <a:endParaRPr lang="tr-TR" smtClean="0"/>
          </a:p>
          <a:p>
            <a:pPr lvl="3"/>
            <a:r>
              <a:rPr lang="tr-TR" smtClean="0"/>
              <a:t>Fourth level</a:t>
            </a:r>
            <a:endParaRPr lang="tr-TR" smtClean="0"/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8585-8310-4756-A8A5-FCCA27DE42D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B8587-134A-7940-A099-3A39B325490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"/>
          <a:ea typeface="+mj-ea"/>
          <a:cs typeface="Time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Times"/>
          <a:ea typeface="+mn-ea"/>
          <a:cs typeface="Time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Times"/>
          <a:ea typeface="+mn-ea"/>
          <a:cs typeface="Time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Times"/>
          <a:ea typeface="+mn-ea"/>
          <a:cs typeface="Time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Times"/>
          <a:ea typeface="+mn-ea"/>
          <a:cs typeface="Time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Times"/>
          <a:ea typeface="+mn-ea"/>
          <a:cs typeface="Time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772" y="2717158"/>
            <a:ext cx="7916093" cy="1658951"/>
          </a:xfrm>
        </p:spPr>
        <p:txBody>
          <a:bodyPr>
            <a:normAutofit/>
          </a:bodyPr>
          <a:lstStyle/>
          <a:p>
            <a:r>
              <a:rPr lang="en-US" sz="4500" dirty="0" smtClean="0"/>
              <a:t>BDA 551 Group Project</a:t>
            </a:r>
            <a:br>
              <a:rPr lang="en-US" sz="4500" dirty="0" smtClean="0"/>
            </a:br>
            <a:r>
              <a:rPr lang="en-US" sz="4500" dirty="0" smtClean="0"/>
              <a:t>Forecasting House Prices</a:t>
            </a:r>
            <a:endParaRPr lang="en-US" sz="45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7371" y="4718129"/>
            <a:ext cx="5938293" cy="1752600"/>
          </a:xfrm>
        </p:spPr>
        <p:txBody>
          <a:bodyPr>
            <a:noAutofit/>
          </a:bodyPr>
          <a:lstStyle/>
          <a:p>
            <a:r>
              <a:rPr lang="tr-TR" sz="2800" dirty="0" smtClean="0"/>
              <a:t>Kerim ACAR</a:t>
            </a:r>
            <a:endParaRPr lang="tr-TR" sz="2800" dirty="0" smtClean="0"/>
          </a:p>
          <a:p>
            <a:r>
              <a:rPr lang="tr-TR" sz="2800" dirty="0" smtClean="0"/>
              <a:t>Leyla YİGİT</a:t>
            </a:r>
            <a:endParaRPr lang="tr-TR" sz="2800" dirty="0" smtClean="0"/>
          </a:p>
          <a:p>
            <a:r>
              <a:rPr lang="tr-TR" sz="2800" dirty="0" smtClean="0"/>
              <a:t>Gökçe EZEROĞLU</a:t>
            </a:r>
            <a:endParaRPr lang="tr-TR" sz="2800" dirty="0" smtClean="0"/>
          </a:p>
          <a:p>
            <a:endParaRPr lang="tr-TR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317500" y="1073150"/>
            <a:ext cx="845375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Missing values are replaced with mode.</a:t>
            </a:r>
            <a:endParaRPr lang="tr-TR" altLang="en-US" dirty="0" smtClean="0">
              <a:solidFill>
                <a:schemeClr val="tx2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tr-TR" altLang="en-US" dirty="0" smtClean="0">
              <a:solidFill>
                <a:schemeClr val="tx2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tr-TR" altLang="en-US" dirty="0" smtClean="0">
                <a:solidFill>
                  <a:schemeClr val="tx2"/>
                </a:solidFill>
                <a:sym typeface="+mn-ea"/>
              </a:rPr>
              <a:t> </a:t>
            </a:r>
            <a:endParaRPr lang="tr-TR" altLang="en-US" dirty="0" smtClean="0">
              <a:solidFill>
                <a:schemeClr val="tx2"/>
              </a:solidFill>
              <a:sym typeface="+mn-ea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-688975" y="1417955"/>
          <a:ext cx="8128000" cy="4938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Başlık 1"/>
          <p:cNvSpPr>
            <a:spLocks noGrp="1"/>
          </p:cNvSpPr>
          <p:nvPr/>
        </p:nvSpPr>
        <p:spPr>
          <a:xfrm>
            <a:off x="261620" y="546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/>
                <a:ea typeface="+mj-ea"/>
                <a:cs typeface="Times"/>
              </a:defRPr>
            </a:lvl1pPr>
          </a:lstStyle>
          <a:p>
            <a:pPr algn="l"/>
            <a:r>
              <a:rPr lang="tr-TR" altLang="en-US" sz="3200" b="1" dirty="0" smtClean="0">
                <a:solidFill>
                  <a:schemeClr val="tx2"/>
                </a:solidFill>
              </a:rPr>
              <a:t>2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3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Handling Missing Values</a:t>
            </a:r>
            <a:endParaRPr lang="tr-TR" altLang="en-US" sz="32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57200" y="3203575"/>
          <a:ext cx="7946571" cy="334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195"/>
                <a:gridCol w="5370376"/>
              </a:tblGrid>
              <a:tr h="6800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tr-TR" altLang="en-US" sz="1600" b="0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DATE FEATURE NAME</a:t>
                      </a:r>
                      <a:endParaRPr lang="tr-TR" altLang="en-US" sz="1600" b="0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tr-TR" altLang="en-US" sz="1600" b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HANDLING METHOD</a:t>
                      </a:r>
                      <a:endParaRPr lang="tr-TR" altLang="en-US" sz="1600" b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</a:tr>
              <a:tr h="5276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tr-TR" altLang="en-US" sz="14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YearBuilt</a:t>
                      </a: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tr-TR" altLang="en-US" sz="1400" b="0" dirty="0" err="1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Removed</a:t>
                      </a:r>
                      <a:r>
                        <a:rPr lang="tr-TR" altLang="en-US" sz="1400" b="0" dirty="0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</a:t>
                      </a:r>
                      <a:r>
                        <a:rPr lang="tr-TR" altLang="en-US" sz="1400" b="0" dirty="0" err="1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after</a:t>
                      </a:r>
                      <a:r>
                        <a:rPr lang="tr-TR" altLang="en-US" sz="1400" b="0" baseline="0" dirty="0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</a:t>
                      </a:r>
                      <a:r>
                        <a:rPr lang="tr-TR" altLang="en-US" sz="1400" b="0" baseline="0" dirty="0" err="1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feature</a:t>
                      </a:r>
                      <a:r>
                        <a:rPr lang="tr-TR" altLang="en-US" sz="1400" b="0" baseline="0" dirty="0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</a:t>
                      </a:r>
                      <a:r>
                        <a:rPr lang="tr-TR" altLang="en-US" sz="1400" b="0" baseline="0" dirty="0" err="1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engineering</a:t>
                      </a:r>
                      <a:endParaRPr lang="tr-TR" altLang="en-US" sz="14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tr-TR" altLang="en-US" sz="14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GarageYearBuilt</a:t>
                      </a: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tr-TR" altLang="en-US" sz="1400" b="0" dirty="0" smtClean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tr-TR" altLang="en-US" sz="1400" b="0" dirty="0" err="1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Removed</a:t>
                      </a:r>
                      <a:r>
                        <a:rPr lang="tr-TR" altLang="en-US" sz="1400" b="0" dirty="0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</a:t>
                      </a:r>
                      <a:r>
                        <a:rPr lang="tr-TR" altLang="en-US" sz="1400" b="0" dirty="0" err="1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after</a:t>
                      </a:r>
                      <a:r>
                        <a:rPr lang="tr-TR" altLang="en-US" sz="1400" b="0" baseline="0" dirty="0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</a:t>
                      </a:r>
                      <a:r>
                        <a:rPr lang="tr-TR" altLang="en-US" sz="1400" b="0" baseline="0" dirty="0" err="1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feature</a:t>
                      </a:r>
                      <a:r>
                        <a:rPr lang="tr-TR" altLang="en-US" sz="1400" b="0" baseline="0" dirty="0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</a:t>
                      </a:r>
                      <a:r>
                        <a:rPr lang="tr-TR" altLang="en-US" sz="1400" b="0" baseline="0" dirty="0" err="1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engineering</a:t>
                      </a:r>
                      <a:endParaRPr lang="tr-TR" altLang="en-US" sz="1400" b="0" dirty="0" smtClean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endParaRPr lang="tr-TR" altLang="en-US" sz="14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7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tr-TR" altLang="en-US" sz="14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YearSold</a:t>
                      </a: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tr-TR" altLang="en-US" sz="1400" b="0" dirty="0" err="1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Removed</a:t>
                      </a:r>
                      <a:r>
                        <a:rPr lang="tr-TR" altLang="en-US" sz="1400" b="0" dirty="0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</a:t>
                      </a:r>
                      <a:r>
                        <a:rPr lang="tr-TR" altLang="en-US" sz="1400" b="0" dirty="0" err="1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after</a:t>
                      </a:r>
                      <a:r>
                        <a:rPr lang="tr-TR" altLang="en-US" sz="1400" b="0" baseline="0" dirty="0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</a:t>
                      </a:r>
                      <a:r>
                        <a:rPr lang="tr-TR" altLang="en-US" sz="1400" b="0" baseline="0" dirty="0" err="1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feature</a:t>
                      </a:r>
                      <a:r>
                        <a:rPr lang="tr-TR" altLang="en-US" sz="1400" b="0" baseline="0" dirty="0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</a:t>
                      </a:r>
                      <a:r>
                        <a:rPr lang="tr-TR" altLang="en-US" sz="1400" b="0" baseline="0" dirty="0" err="1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engineering</a:t>
                      </a:r>
                      <a:endParaRPr lang="tr-TR" altLang="en-US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tr-TR" altLang="en-US" sz="1400" b="0" dirty="0">
                        <a:solidFill>
                          <a:srgbClr val="000000"/>
                        </a:solidFill>
                        <a:latin typeface="Calibri" panose="020F0502020204030204" charset="0"/>
                        <a:sym typeface="+mn-ea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8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tr-TR" altLang="en-US" sz="14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YearRemodAdd</a:t>
                      </a: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tr-TR" altLang="en-US" sz="1400" b="0" dirty="0" err="1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Removed</a:t>
                      </a:r>
                      <a:r>
                        <a:rPr lang="tr-TR" altLang="en-US" sz="1400" b="0" dirty="0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</a:t>
                      </a:r>
                      <a:r>
                        <a:rPr lang="tr-TR" altLang="en-US" sz="1400" b="0" dirty="0" err="1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after</a:t>
                      </a:r>
                      <a:r>
                        <a:rPr lang="tr-TR" altLang="en-US" sz="1400" b="0" baseline="0" dirty="0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</a:t>
                      </a:r>
                      <a:r>
                        <a:rPr lang="tr-TR" altLang="en-US" sz="1400" b="0" baseline="0" dirty="0" err="1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feature</a:t>
                      </a:r>
                      <a:r>
                        <a:rPr lang="tr-TR" altLang="en-US" sz="1400" b="0" baseline="0" dirty="0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 </a:t>
                      </a:r>
                      <a:r>
                        <a:rPr lang="tr-TR" altLang="en-US" sz="1400" b="0" baseline="0" dirty="0" err="1" smtClean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engineering</a:t>
                      </a:r>
                      <a:endParaRPr lang="tr-TR" altLang="en-US" sz="1400" b="0" dirty="0" smtClean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endParaRPr lang="tr-TR" altLang="en-US" sz="14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 Box 30"/>
          <p:cNvSpPr txBox="1"/>
          <p:nvPr/>
        </p:nvSpPr>
        <p:spPr>
          <a:xfrm>
            <a:off x="345122" y="1073150"/>
            <a:ext cx="8453755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Feature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 </a:t>
            </a: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engineering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 is applied for date columns, and </a:t>
            </a: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summarized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 in </a:t>
            </a: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below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.</a:t>
            </a:r>
            <a:endParaRPr lang="tr-TR" altLang="en-US" dirty="0" smtClean="0">
              <a:solidFill>
                <a:schemeClr val="tx2"/>
              </a:solidFill>
              <a:sym typeface="+mn-ea"/>
            </a:endParaRPr>
          </a:p>
          <a:p>
            <a:pPr algn="l">
              <a:buClrTx/>
              <a:buSzTx/>
              <a:buFont typeface="Wingdings" panose="05000000000000000000" charset="0"/>
              <a:buNone/>
            </a:pPr>
            <a:endParaRPr lang="tr-TR" altLang="en-US" dirty="0">
              <a:solidFill>
                <a:schemeClr val="tx2"/>
              </a:solidFill>
              <a:sym typeface="+mn-ea"/>
            </a:endParaRPr>
          </a:p>
          <a:p>
            <a:pPr algn="l">
              <a:buClrTx/>
              <a:buSzTx/>
              <a:buFont typeface="Wingdings" panose="05000000000000000000" charset="0"/>
              <a:buNone/>
            </a:pPr>
            <a:r>
              <a:rPr lang="tr-TR" altLang="en-US" dirty="0" err="1" smtClean="0">
                <a:solidFill>
                  <a:schemeClr val="tx1"/>
                </a:solidFill>
                <a:sym typeface="+mn-ea"/>
              </a:rPr>
              <a:t>Building_Sold_Age</a:t>
            </a:r>
            <a:r>
              <a:rPr lang="tr-TR" altLang="en-US" dirty="0" smtClean="0">
                <a:solidFill>
                  <a:schemeClr val="tx1"/>
                </a:solidFill>
                <a:sym typeface="+mn-ea"/>
              </a:rPr>
              <a:t> = Year sold- </a:t>
            </a:r>
            <a:r>
              <a:rPr lang="tr-TR" altLang="en-US" dirty="0" err="1" smtClean="0">
                <a:sym typeface="+mn-ea"/>
              </a:rPr>
              <a:t>YearBuilt</a:t>
            </a:r>
            <a:endParaRPr lang="tr-TR" altLang="en-US" dirty="0" smtClean="0">
              <a:solidFill>
                <a:schemeClr val="tx1"/>
              </a:solidFill>
              <a:sym typeface="+mn-ea"/>
            </a:endParaRPr>
          </a:p>
          <a:p>
            <a:pPr algn="l">
              <a:buClrTx/>
              <a:buSzTx/>
              <a:buFont typeface="Wingdings" panose="05000000000000000000" charset="0"/>
              <a:buNone/>
            </a:pPr>
            <a:endParaRPr lang="tr-TR" altLang="en-US" dirty="0" smtClean="0">
              <a:solidFill>
                <a:schemeClr val="tx1"/>
              </a:solidFill>
              <a:sym typeface="+mn-ea"/>
            </a:endParaRPr>
          </a:p>
          <a:p>
            <a:pPr algn="l">
              <a:buClrTx/>
              <a:buSzTx/>
              <a:buFont typeface="Wingdings" panose="05000000000000000000" charset="0"/>
              <a:buNone/>
            </a:pPr>
            <a:r>
              <a:rPr lang="tr-TR" altLang="en-US" dirty="0" err="1" smtClean="0">
                <a:solidFill>
                  <a:schemeClr val="tx1"/>
                </a:solidFill>
                <a:sym typeface="+mn-ea"/>
              </a:rPr>
              <a:t>Garage_Age</a:t>
            </a:r>
            <a:r>
              <a:rPr lang="tr-TR" altLang="en-US" dirty="0" smtClean="0">
                <a:solidFill>
                  <a:schemeClr val="tx1"/>
                </a:solidFill>
                <a:sym typeface="+mn-ea"/>
              </a:rPr>
              <a:t>=</a:t>
            </a:r>
            <a:r>
              <a:rPr lang="tr-TR" altLang="en-US" dirty="0" err="1" smtClean="0">
                <a:solidFill>
                  <a:schemeClr val="tx1"/>
                </a:solidFill>
                <a:sym typeface="+mn-ea"/>
              </a:rPr>
              <a:t>Year_</a:t>
            </a:r>
            <a:r>
              <a:rPr lang="tr-TR" altLang="en-US" dirty="0" err="1">
                <a:solidFill>
                  <a:schemeClr val="tx1"/>
                </a:solidFill>
                <a:sym typeface="+mn-ea"/>
              </a:rPr>
              <a:t>S</a:t>
            </a:r>
            <a:r>
              <a:rPr lang="tr-TR" altLang="en-US" dirty="0" err="1" smtClean="0">
                <a:solidFill>
                  <a:schemeClr val="tx1"/>
                </a:solidFill>
                <a:sym typeface="+mn-ea"/>
              </a:rPr>
              <a:t>old-GarageYearBuilt</a:t>
            </a:r>
            <a:endParaRPr lang="tr-TR" altLang="en-US" dirty="0" smtClean="0">
              <a:solidFill>
                <a:schemeClr val="tx1"/>
              </a:solidFill>
              <a:sym typeface="+mn-ea"/>
            </a:endParaRPr>
          </a:p>
          <a:p>
            <a:pPr algn="l">
              <a:buClrTx/>
              <a:buSzTx/>
              <a:buFont typeface="Wingdings" panose="05000000000000000000" charset="0"/>
              <a:buNone/>
            </a:pPr>
            <a:endParaRPr lang="tr-TR" altLang="en-US" dirty="0" smtClean="0">
              <a:solidFill>
                <a:schemeClr val="tx1"/>
              </a:solidFill>
              <a:sym typeface="+mn-ea"/>
            </a:endParaRPr>
          </a:p>
          <a:p>
            <a:pPr algn="l">
              <a:buClrTx/>
              <a:buSzTx/>
              <a:buFont typeface="Wingdings" panose="05000000000000000000" charset="0"/>
              <a:buNone/>
            </a:pPr>
            <a:r>
              <a:rPr lang="tr-TR" altLang="en-US" dirty="0" smtClean="0">
                <a:solidFill>
                  <a:schemeClr val="tx1"/>
                </a:solidFill>
                <a:sym typeface="+mn-ea"/>
              </a:rPr>
              <a:t>Remodal_Age=Year_Sold-YearRemodAdd</a:t>
            </a:r>
            <a:endParaRPr lang="tr-TR" altLang="en-US" b="0" dirty="0">
              <a:solidFill>
                <a:srgbClr val="000000"/>
              </a:solidFill>
              <a:latin typeface="Calibri" panose="020F050202020403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tr-TR" altLang="en-US" dirty="0">
              <a:solidFill>
                <a:srgbClr val="000000"/>
              </a:solidFill>
              <a:latin typeface="Calibri" panose="020F05020202040302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tr-TR" altLang="en-US" dirty="0">
              <a:solidFill>
                <a:srgbClr val="000000"/>
              </a:solidFill>
              <a:latin typeface="Calibri" panose="020F05020202040302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tr-TR" altLang="en-US" dirty="0" smtClean="0">
              <a:solidFill>
                <a:schemeClr val="tx2"/>
              </a:solidFill>
              <a:sym typeface="+mn-ea"/>
            </a:endParaRPr>
          </a:p>
        </p:txBody>
      </p:sp>
      <p:sp>
        <p:nvSpPr>
          <p:cNvPr id="3" name="Başlık 1"/>
          <p:cNvSpPr>
            <a:spLocks noGrp="1"/>
          </p:cNvSpPr>
          <p:nvPr/>
        </p:nvSpPr>
        <p:spPr>
          <a:xfrm>
            <a:off x="219710" y="546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/>
                <a:ea typeface="+mj-ea"/>
                <a:cs typeface="Times"/>
              </a:defRPr>
            </a:lvl1pPr>
          </a:lstStyle>
          <a:p>
            <a:pPr algn="l"/>
            <a:r>
              <a:rPr lang="tr-TR" altLang="en-US" sz="3200" b="1" dirty="0" smtClean="0">
                <a:solidFill>
                  <a:schemeClr val="tx2"/>
                </a:solidFill>
              </a:rPr>
              <a:t>2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6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Handling Date Features</a:t>
            </a:r>
            <a:endParaRPr lang="tr-TR" altLang="en-US" sz="32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217805" y="1814195"/>
          <a:ext cx="4947920" cy="4542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65"/>
                <a:gridCol w="1112520"/>
                <a:gridCol w="1176655"/>
                <a:gridCol w="1046480"/>
              </a:tblGrid>
              <a:tr h="4679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Var1</a:t>
                      </a:r>
                      <a:endParaRPr lang="en-US" sz="900" b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Var2</a:t>
                      </a:r>
                      <a:endParaRPr lang="en-US" sz="900" b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value</a:t>
                      </a:r>
                      <a:endParaRPr lang="en-US" sz="900" b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Removed or Not</a:t>
                      </a:r>
                      <a:endParaRPr lang="en-US" sz="900" b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X3SsnPorch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0.009718034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BsmtFinSF2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0.000445434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907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BsmtHalfBath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-0.009318442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8D7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Id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-0.010052447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8D7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LowQualFinSF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-0.028544453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877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YrSold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-0.031089353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877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MiscVal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-0.039497279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847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MSSubClass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-0.081028174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786D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OverallCond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-0.095676699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736D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</a:t>
                      </a:r>
                      <a:endParaRPr lang="en-US" sz="10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 Box 30"/>
          <p:cNvSpPr txBox="1"/>
          <p:nvPr/>
        </p:nvSpPr>
        <p:spPr>
          <a:xfrm>
            <a:off x="317500" y="1073150"/>
            <a:ext cx="84537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Correlation of the highligted features with  Sales Price is low,  these features are dropped.</a:t>
            </a:r>
            <a:endParaRPr lang="tr-TR" altLang="en-US" dirty="0" smtClean="0">
              <a:solidFill>
                <a:schemeClr val="tx2"/>
              </a:solidFill>
              <a:sym typeface="+mn-ea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6052457" y="1739208"/>
            <a:ext cx="2718798" cy="6451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yeni modele göre tekrar bakılacak</a:t>
            </a:r>
            <a:endParaRPr lang="tr-TR" dirty="0"/>
          </a:p>
        </p:txBody>
      </p:sp>
      <p:sp>
        <p:nvSpPr>
          <p:cNvPr id="3" name="Başlık 1"/>
          <p:cNvSpPr>
            <a:spLocks noGrp="1"/>
          </p:cNvSpPr>
          <p:nvPr/>
        </p:nvSpPr>
        <p:spPr>
          <a:xfrm>
            <a:off x="261620" y="546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/>
                <a:ea typeface="+mj-ea"/>
                <a:cs typeface="Times"/>
              </a:defRPr>
            </a:lvl1pPr>
          </a:lstStyle>
          <a:p>
            <a:pPr algn="l"/>
            <a:r>
              <a:rPr lang="tr-TR" altLang="en-US" sz="3200" b="1" dirty="0" smtClean="0">
                <a:solidFill>
                  <a:schemeClr val="tx2"/>
                </a:solidFill>
              </a:rPr>
              <a:t>2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4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Correlation</a:t>
            </a:r>
            <a:endParaRPr lang="tr-TR" altLang="en-US" sz="32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32785" y="1671955"/>
            <a:ext cx="5538470" cy="5080000"/>
          </a:xfrm>
          <a:prstGeom prst="rect">
            <a:avLst/>
          </a:prstGeom>
        </p:spPr>
      </p:pic>
      <p:sp>
        <p:nvSpPr>
          <p:cNvPr id="31" name="Text Box 30"/>
          <p:cNvSpPr txBox="1"/>
          <p:nvPr/>
        </p:nvSpPr>
        <p:spPr>
          <a:xfrm>
            <a:off x="317500" y="1003300"/>
            <a:ext cx="84537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Feature correlation with Sales Price</a:t>
            </a:r>
            <a:endParaRPr lang="tr-TR" altLang="en-US" sz="2000" dirty="0" smtClean="0">
              <a:solidFill>
                <a:schemeClr val="tx2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tr-TR" altLang="en-US" sz="2000" dirty="0" smtClean="0">
              <a:solidFill>
                <a:schemeClr val="tx2"/>
              </a:solidFill>
              <a:sym typeface="+mn-ea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457200" y="1671955"/>
          <a:ext cx="2505075" cy="516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920"/>
                <a:gridCol w="443865"/>
                <a:gridCol w="681355"/>
                <a:gridCol w="368935"/>
              </a:tblGrid>
              <a:tr h="119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Var1</a:t>
                      </a:r>
                      <a:endParaRPr lang="en-US" sz="400" b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Var2</a:t>
                      </a:r>
                      <a:endParaRPr lang="en-US" sz="400" b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value</a:t>
                      </a:r>
                      <a:endParaRPr lang="en-US" sz="400" b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400" b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Removed or Not</a:t>
                      </a:r>
                      <a:endParaRPr lang="en-US" sz="400" b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OverallQual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0.797673472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GrLivArea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0.735332725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GarageCars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0.65817181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GarageArea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0.647943635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CC7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TotalBsmtSF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0.642095061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CD7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X1stFlrSF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0.62774209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TotRmsAbvGrd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0.570518087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D38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FullBath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0.559945193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YearBuilt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0.527223837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YearRemodAdd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0.526189026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MasVnrArea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0.493004147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GarageYrBlt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0.476976105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Fireplaces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0.473519059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BsmtFinSF1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0.389781429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LotFrontage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0.357355305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X2ndFlrSF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0.325680165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WoodDeckSF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0.324950031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OpenPorchSF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0.319513188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HalfBath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0.304341318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LotArea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0.265622498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BsmtUnfSF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0.221275849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BsmtFullBath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0.216381641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BedroomAbvGr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0.173701103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ScreenPorch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0.140835757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MoSold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0.039840607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PoolArea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0.01250697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EnclosedPorch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-0.111619772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6F6C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KitchenAbvGr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SalePrice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-0.132600657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Metin kutusu 6"/>
          <p:cNvSpPr txBox="1"/>
          <p:nvPr/>
        </p:nvSpPr>
        <p:spPr>
          <a:xfrm>
            <a:off x="6052457" y="1502897"/>
            <a:ext cx="2718798" cy="6451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Kontrol ET, yeni modele göre</a:t>
            </a:r>
            <a:endParaRPr lang="tr-TR" dirty="0"/>
          </a:p>
        </p:txBody>
      </p:sp>
      <p:sp>
        <p:nvSpPr>
          <p:cNvPr id="3" name="Başlık 1"/>
          <p:cNvSpPr>
            <a:spLocks noGrp="1"/>
          </p:cNvSpPr>
          <p:nvPr/>
        </p:nvSpPr>
        <p:spPr>
          <a:xfrm>
            <a:off x="219710" y="546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/>
                <a:ea typeface="+mj-ea"/>
                <a:cs typeface="Times"/>
              </a:defRPr>
            </a:lvl1pPr>
          </a:lstStyle>
          <a:p>
            <a:pPr algn="l"/>
            <a:r>
              <a:rPr lang="tr-TR" altLang="en-US" sz="3200" b="1" dirty="0" smtClean="0">
                <a:solidFill>
                  <a:schemeClr val="tx2"/>
                </a:solidFill>
              </a:rPr>
              <a:t>2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5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Correlation</a:t>
            </a:r>
            <a:endParaRPr lang="tr-TR" altLang="en-US" sz="32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317500" y="1073150"/>
            <a:ext cx="84537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Below columns do not </a:t>
            </a: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have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 </a:t>
            </a: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distinct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 </a:t>
            </a: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values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 . </a:t>
            </a: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They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 </a:t>
            </a: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are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 dropped.</a:t>
            </a:r>
            <a:endParaRPr lang="tr-TR" altLang="en-US" sz="2000" dirty="0" smtClean="0">
              <a:solidFill>
                <a:schemeClr val="tx2"/>
              </a:solidFill>
              <a:sym typeface="+mn-ea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57200" y="1826260"/>
          <a:ext cx="4349115" cy="4123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300"/>
                <a:gridCol w="1228090"/>
                <a:gridCol w="1228725"/>
              </a:tblGrid>
              <a:tr h="7346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tr-TR" altLang="en-US" sz="1600" b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DATE FEATURE NAME</a:t>
                      </a:r>
                      <a:endParaRPr lang="tr-TR" altLang="en-US" sz="1600" b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tr-TR" altLang="en-US" sz="1600" b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HANDLING METHOD</a:t>
                      </a:r>
                      <a:endParaRPr lang="tr-TR" altLang="en-US" sz="1600" b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tr-TR" altLang="en-US" sz="1600" b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Same value Count</a:t>
                      </a:r>
                      <a:endParaRPr lang="tr-TR" altLang="en-US" sz="1600" b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</a:tr>
              <a:tr h="5702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>
                          <a:sym typeface="+mn-ea"/>
                        </a:rPr>
                        <a:t>Street </a:t>
                      </a: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tr-TR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sym typeface="+mn-ea"/>
                        </a:rPr>
                        <a:t>Removed</a:t>
                      </a: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>
                          <a:sym typeface="+mn-ea"/>
                        </a:rPr>
                        <a:t>995 pave</a:t>
                      </a: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>
                          <a:sym typeface="+mn-ea"/>
                        </a:rPr>
                        <a:t>Utilities </a:t>
                      </a: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tr-TR" altLang="en-US" sz="14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Removed</a:t>
                      </a: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>
                          <a:sym typeface="+mn-ea"/>
                        </a:rPr>
                        <a:t>998 AllPub </a:t>
                      </a: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45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>
                          <a:sym typeface="+mn-ea"/>
                        </a:rPr>
                        <a:t>Condition2 </a:t>
                      </a: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tr-TR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sym typeface="+mn-ea"/>
                        </a:rPr>
                        <a:t>Removed</a:t>
                      </a: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sym typeface="+mn-ea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>
                          <a:sym typeface="+mn-ea"/>
                        </a:rPr>
                        <a:t>987 norm</a:t>
                      </a: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sym typeface="+mn-ea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>
                          <a:sym typeface="+mn-ea"/>
                        </a:rPr>
                        <a:t>RoofMatl </a:t>
                      </a: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tr-TR" altLang="en-US" sz="14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Removed</a:t>
                      </a: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>
                          <a:sym typeface="+mn-ea"/>
                        </a:rPr>
                        <a:t>980 CompShg</a:t>
                      </a: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>
                          <a:sym typeface="+mn-ea"/>
                        </a:rPr>
                        <a:t>Heating </a:t>
                      </a: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tr-TR" altLang="en-US" sz="1400">
                          <a:solidFill>
                            <a:srgbClr val="000000"/>
                          </a:solidFill>
                          <a:latin typeface="Calibri" panose="020F0502020204030204" charset="0"/>
                          <a:sym typeface="+mn-ea"/>
                        </a:rPr>
                        <a:t>Removed</a:t>
                      </a: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>
                          <a:sym typeface="+mn-ea"/>
                        </a:rPr>
                        <a:t>981 GasA</a:t>
                      </a:r>
                      <a:endParaRPr lang="tr-TR" altLang="en-US" sz="14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Başlık 1"/>
          <p:cNvSpPr>
            <a:spLocks noGrp="1"/>
          </p:cNvSpPr>
          <p:nvPr/>
        </p:nvSpPr>
        <p:spPr>
          <a:xfrm>
            <a:off x="219710" y="546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/>
                <a:ea typeface="+mj-ea"/>
                <a:cs typeface="Times"/>
              </a:defRPr>
            </a:lvl1pPr>
          </a:lstStyle>
          <a:p>
            <a:pPr algn="l"/>
            <a:r>
              <a:rPr lang="tr-TR" altLang="en-US" sz="3200" b="1" dirty="0" smtClean="0">
                <a:solidFill>
                  <a:schemeClr val="tx2"/>
                </a:solidFill>
              </a:rPr>
              <a:t>2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7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Uninformative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 Features</a:t>
            </a:r>
            <a:endParaRPr lang="tr-TR" altLang="en-US" sz="32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  <p:sp>
        <p:nvSpPr>
          <p:cNvPr id="2" name="Metin kutusu 1"/>
          <p:cNvSpPr txBox="1"/>
          <p:nvPr/>
        </p:nvSpPr>
        <p:spPr>
          <a:xfrm>
            <a:off x="320722" y="1232972"/>
            <a:ext cx="68989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Tx/>
              <a:buSzTx/>
              <a:buFont typeface="Wingdings" panose="05000000000000000000" charset="0"/>
              <a:buChar char="§"/>
            </a:pPr>
            <a:r>
              <a:rPr lang="tr-TR" altLang="en-US" sz="2000" dirty="0" smtClean="0">
                <a:solidFill>
                  <a:schemeClr val="tx2"/>
                </a:solidFill>
              </a:rPr>
              <a:t>One Hot Encoding is applied for the categorical features.</a:t>
            </a:r>
            <a:endParaRPr lang="tr-TR" altLang="en-US" sz="20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/>
        </p:nvGraphicFramePr>
        <p:xfrm>
          <a:off x="232410" y="2545080"/>
          <a:ext cx="8722995" cy="2613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355"/>
                <a:gridCol w="941705"/>
                <a:gridCol w="983615"/>
                <a:gridCol w="1097280"/>
                <a:gridCol w="1287145"/>
                <a:gridCol w="1047750"/>
                <a:gridCol w="897255"/>
                <a:gridCol w="1151890"/>
              </a:tblGrid>
              <a:tr h="563880"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MSZoning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LandSlope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RoofStyle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ExterCond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BsmtFinType2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Functional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SaleType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Street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</a:tr>
              <a:tr h="512445"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Neighborhood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RoofMatl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Foundation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Heating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GarageType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SaleCondition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LotShape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Condition1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</a:tr>
              <a:tr h="512445"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Exterior1st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BsmtQual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HeatingQC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GarageFinish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LandContour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Condition2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Exterior2nd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BsmtCond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</a:tr>
              <a:tr h="513080"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CentralAir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GarageQual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Utilities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BldgType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MasVnrType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BsmtExposure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Electrical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tr-TR" sz="1400" b="0" i="0" u="none" strike="noStrike">
                          <a:effectLst/>
                          <a:latin typeface="Arial" panose="020B0604020202020204" pitchFamily="34" charset="0"/>
                        </a:rPr>
                        <a:t>GarageCond</a:t>
                      </a:r>
                      <a:endParaRPr lang="tr-TR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1810"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LotConfig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HouseStyle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ExterQual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BsmtFinType1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KitchenQual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charset="0"/>
                        </a:rPr>
                        <a:t>PavedDrive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9525" marR="9525" marT="9525" marB="0" anchor="b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tr-T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Metin kutusu 3"/>
          <p:cNvSpPr txBox="1"/>
          <p:nvPr/>
        </p:nvSpPr>
        <p:spPr>
          <a:xfrm>
            <a:off x="232410" y="2062698"/>
            <a:ext cx="500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 smtClean="0"/>
              <a:t>Name Of </a:t>
            </a:r>
            <a:r>
              <a:rPr lang="tr-TR" b="1" u="sng" dirty="0" err="1" smtClean="0"/>
              <a:t>Colums</a:t>
            </a:r>
            <a:endParaRPr lang="tr-TR" b="1" u="sng" dirty="0" smtClean="0"/>
          </a:p>
        </p:txBody>
      </p:sp>
      <p:sp>
        <p:nvSpPr>
          <p:cNvPr id="9" name="Başlık 1"/>
          <p:cNvSpPr>
            <a:spLocks noGrp="1"/>
          </p:cNvSpPr>
          <p:nvPr/>
        </p:nvSpPr>
        <p:spPr>
          <a:xfrm>
            <a:off x="219710" y="546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/>
                <a:ea typeface="+mj-ea"/>
                <a:cs typeface="Times"/>
              </a:defRPr>
            </a:lvl1pPr>
          </a:lstStyle>
          <a:p>
            <a:pPr algn="l"/>
            <a:r>
              <a:rPr lang="tr-TR" altLang="en-US" sz="3200" b="1" dirty="0" smtClean="0">
                <a:solidFill>
                  <a:schemeClr val="tx2"/>
                </a:solidFill>
              </a:rPr>
              <a:t>2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8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Handling Categorical Features</a:t>
            </a:r>
            <a:endParaRPr lang="tr-TR" altLang="en-US" sz="32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9430" y="2076450"/>
            <a:ext cx="6033770" cy="427990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4953635" y="1347574"/>
            <a:ext cx="3495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Sales</a:t>
            </a:r>
            <a:r>
              <a:rPr lang="tr-TR" dirty="0" smtClean="0"/>
              <a:t> P</a:t>
            </a:r>
            <a:r>
              <a:rPr lang="tr-TR" dirty="0" err="1" smtClean="0"/>
              <a:t>rice</a:t>
            </a:r>
            <a:r>
              <a:rPr lang="tr-TR" dirty="0" smtClean="0"/>
              <a:t> &lt; 150.000 = Low</a:t>
            </a:r>
            <a:endParaRPr lang="tr-TR" dirty="0" smtClean="0"/>
          </a:p>
          <a:p>
            <a:r>
              <a:rPr lang="tr-TR" dirty="0" err="1" smtClean="0"/>
              <a:t>Sales</a:t>
            </a:r>
            <a:r>
              <a:rPr lang="tr-TR" dirty="0" smtClean="0"/>
              <a:t> P</a:t>
            </a:r>
            <a:r>
              <a:rPr lang="tr-TR" dirty="0" err="1" smtClean="0"/>
              <a:t>rice</a:t>
            </a:r>
            <a:r>
              <a:rPr lang="tr-TR" dirty="0" smtClean="0"/>
              <a:t> &gt; 150.000 = High</a:t>
            </a:r>
            <a:endParaRPr lang="tr-TR" dirty="0" smtClean="0"/>
          </a:p>
        </p:txBody>
      </p:sp>
      <p:cxnSp>
        <p:nvCxnSpPr>
          <p:cNvPr id="9" name="Düz Bağlayıcı 8"/>
          <p:cNvCxnSpPr/>
          <p:nvPr/>
        </p:nvCxnSpPr>
        <p:spPr>
          <a:xfrm>
            <a:off x="2132330" y="2115820"/>
            <a:ext cx="0" cy="37992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ol Ok 13"/>
          <p:cNvSpPr/>
          <p:nvPr/>
        </p:nvSpPr>
        <p:spPr>
          <a:xfrm>
            <a:off x="400050" y="1650680"/>
            <a:ext cx="828675" cy="15748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Metin kutusu 14"/>
          <p:cNvSpPr txBox="1"/>
          <p:nvPr/>
        </p:nvSpPr>
        <p:spPr>
          <a:xfrm>
            <a:off x="142875" y="1293428"/>
            <a:ext cx="223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Low</a:t>
            </a:r>
            <a:r>
              <a:rPr lang="tr-TR" dirty="0" smtClean="0"/>
              <a:t> (S</a:t>
            </a:r>
            <a:r>
              <a:rPr lang="tr-TR" dirty="0" err="1" smtClean="0"/>
              <a:t>ales</a:t>
            </a:r>
            <a:r>
              <a:rPr lang="tr-TR" dirty="0" smtClean="0"/>
              <a:t> </a:t>
            </a:r>
            <a:r>
              <a:rPr lang="tr-TR" dirty="0" err="1" smtClean="0"/>
              <a:t>Price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2762250" y="1317967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High(</a:t>
            </a:r>
            <a:r>
              <a:rPr lang="tr-TR" dirty="0" err="1" smtClean="0"/>
              <a:t>Sales</a:t>
            </a:r>
            <a:r>
              <a:rPr lang="tr-TR" dirty="0" smtClean="0"/>
              <a:t> </a:t>
            </a:r>
            <a:r>
              <a:rPr lang="tr-TR" dirty="0" err="1" smtClean="0"/>
              <a:t>Price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7" name="Sağ Ok 16"/>
          <p:cNvSpPr/>
          <p:nvPr/>
        </p:nvSpPr>
        <p:spPr>
          <a:xfrm>
            <a:off x="2905124" y="1616160"/>
            <a:ext cx="1209675" cy="1920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/>
          <p:cNvSpPr txBox="1"/>
          <p:nvPr/>
        </p:nvSpPr>
        <p:spPr>
          <a:xfrm>
            <a:off x="3282950" y="3244850"/>
            <a:ext cx="540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Test and train data sets are balanced after labeling</a:t>
            </a:r>
            <a:endParaRPr lang="tr-TR" b="1" dirty="0" smtClean="0"/>
          </a:p>
        </p:txBody>
      </p:sp>
      <p:sp>
        <p:nvSpPr>
          <p:cNvPr id="4" name="Başlık 1"/>
          <p:cNvSpPr>
            <a:spLocks noGrp="1"/>
          </p:cNvSpPr>
          <p:nvPr/>
        </p:nvSpPr>
        <p:spPr>
          <a:xfrm>
            <a:off x="219710" y="546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/>
                <a:ea typeface="+mj-ea"/>
                <a:cs typeface="Times"/>
              </a:defRPr>
            </a:lvl1pPr>
          </a:lstStyle>
          <a:p>
            <a:pPr algn="l"/>
            <a:r>
              <a:rPr lang="tr-TR" altLang="en-US" sz="3200" b="1" dirty="0" smtClean="0">
                <a:solidFill>
                  <a:schemeClr val="tx2"/>
                </a:solidFill>
              </a:rPr>
              <a:t>2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9 Label Types for Classification</a:t>
            </a:r>
            <a:endParaRPr lang="tr-TR" altLang="en-US" sz="32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52525" y="2625724"/>
            <a:ext cx="7923012" cy="2127251"/>
          </a:xfrm>
        </p:spPr>
        <p:txBody>
          <a:bodyPr>
            <a:normAutofit/>
          </a:bodyPr>
          <a:lstStyle/>
          <a:p>
            <a:r>
              <a:rPr lang="tr-TR" dirty="0" err="1" smtClean="0"/>
              <a:t>ModellingGradient</a:t>
            </a:r>
            <a:r>
              <a:rPr lang="tr-TR" dirty="0" smtClean="0"/>
              <a:t> </a:t>
            </a:r>
            <a:r>
              <a:rPr lang="tr-TR" dirty="0" err="1" smtClean="0"/>
              <a:t>Boosting</a:t>
            </a:r>
            <a:r>
              <a:rPr lang="tr-TR" dirty="0" smtClean="0"/>
              <a:t> </a:t>
            </a:r>
            <a:r>
              <a:rPr lang="tr-TR" dirty="0" err="1" smtClean="0"/>
              <a:t>RegressorXgboost</a:t>
            </a:r>
            <a:r>
              <a:rPr lang="tr-TR" dirty="0" smtClean="0"/>
              <a:t> </a:t>
            </a:r>
            <a:r>
              <a:rPr lang="tr-TR" dirty="0" err="1" smtClean="0"/>
              <a:t>Regressor</a:t>
            </a:r>
            <a:br>
              <a:rPr lang="tr-TR" dirty="0"/>
            </a:br>
            <a:r>
              <a:rPr lang="tr-TR" dirty="0" err="1" smtClean="0"/>
              <a:t>Xgboost</a:t>
            </a:r>
            <a:r>
              <a:rPr lang="tr-TR" dirty="0" smtClean="0"/>
              <a:t> </a:t>
            </a:r>
            <a:r>
              <a:rPr lang="tr-TR" dirty="0" err="1" smtClean="0"/>
              <a:t>Classificationi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4441371" y="508000"/>
            <a:ext cx="38317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Düzelt</a:t>
            </a:r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  <p:graphicFrame>
        <p:nvGraphicFramePr>
          <p:cNvPr id="5" name="Tablo 4"/>
          <p:cNvGraphicFramePr>
            <a:graphicFrameLocks noGrp="1"/>
          </p:cNvGraphicFramePr>
          <p:nvPr/>
        </p:nvGraphicFramePr>
        <p:xfrm>
          <a:off x="654684" y="1741805"/>
          <a:ext cx="6829424" cy="151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356"/>
                <a:gridCol w="1707356"/>
                <a:gridCol w="1707356"/>
                <a:gridCol w="170735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err="1" smtClean="0"/>
                        <a:t>Metric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err="1" smtClean="0"/>
                        <a:t>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401955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RMSE </a:t>
                      </a:r>
                      <a:r>
                        <a:rPr lang="tr-TR" dirty="0" err="1" smtClean="0"/>
                        <a:t>score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Başlık 1"/>
          <p:cNvSpPr>
            <a:spLocks noGrp="1"/>
          </p:cNvSpPr>
          <p:nvPr/>
        </p:nvSpPr>
        <p:spPr>
          <a:xfrm>
            <a:off x="219710" y="546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/>
                <a:ea typeface="+mj-ea"/>
                <a:cs typeface="Times"/>
              </a:defRPr>
            </a:lvl1pPr>
          </a:lstStyle>
          <a:p>
            <a:pPr algn="l"/>
            <a:r>
              <a:rPr lang="tr-TR" altLang="en-US" sz="3200" b="1" dirty="0" smtClean="0">
                <a:solidFill>
                  <a:schemeClr val="tx2"/>
                </a:solidFill>
              </a:rPr>
              <a:t>3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1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 Random Forest </a:t>
            </a:r>
            <a:endParaRPr lang="tr-TR" altLang="en-US" sz="32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  <p:sp>
        <p:nvSpPr>
          <p:cNvPr id="6" name="Başlık 1"/>
          <p:cNvSpPr>
            <a:spLocks noGrp="1"/>
          </p:cNvSpPr>
          <p:nvPr/>
        </p:nvSpPr>
        <p:spPr>
          <a:xfrm>
            <a:off x="219710" y="546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/>
                <a:ea typeface="+mj-ea"/>
                <a:cs typeface="Times"/>
              </a:defRPr>
            </a:lvl1pPr>
          </a:lstStyle>
          <a:p>
            <a:pPr algn="l"/>
            <a:r>
              <a:rPr lang="tr-TR" altLang="en-US" sz="3200" b="1" dirty="0" smtClean="0">
                <a:solidFill>
                  <a:schemeClr val="tx2"/>
                </a:solidFill>
              </a:rPr>
              <a:t>3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1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 Random Forest </a:t>
            </a:r>
            <a:endParaRPr lang="tr-TR" altLang="en-US" sz="32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3565" y="1068054"/>
            <a:ext cx="8229600" cy="48066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tr-TR" altLang="en-US" sz="2200" b="1" dirty="0" smtClean="0">
                <a:solidFill>
                  <a:schemeClr val="tx2"/>
                </a:solidFill>
              </a:rPr>
              <a:t>Exploratory Data Analysis</a:t>
            </a:r>
            <a:endParaRPr lang="en-US" sz="2200" b="1" dirty="0" smtClean="0">
              <a:solidFill>
                <a:schemeClr val="tx2"/>
              </a:solidFill>
            </a:endParaRPr>
          </a:p>
          <a:p>
            <a:pPr marL="857250" lvl="1" indent="-457200">
              <a:buFont typeface="Wingdings" panose="05000000000000000000" charset="0"/>
              <a:buChar char="Ø"/>
            </a:pPr>
            <a:r>
              <a:rPr lang="tr-TR" altLang="en-US" sz="2000" dirty="0" smtClean="0">
                <a:solidFill>
                  <a:schemeClr val="tx2"/>
                </a:solidFill>
              </a:rPr>
              <a:t>Overall View of Data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857250" lvl="1" indent="-457200">
              <a:buFont typeface="Wingdings" panose="05000000000000000000" charset="0"/>
              <a:buChar char="Ø"/>
            </a:pPr>
            <a:r>
              <a:rPr lang="tr-TR" altLang="en-US" sz="2000" dirty="0" smtClean="0">
                <a:solidFill>
                  <a:schemeClr val="tx2"/>
                </a:solidFill>
              </a:rPr>
              <a:t>Missing Values</a:t>
            </a:r>
            <a:endParaRPr lang="tr-TR" altLang="en-US" sz="2000" dirty="0" smtClean="0">
              <a:solidFill>
                <a:schemeClr val="tx2"/>
              </a:solidFill>
            </a:endParaRPr>
          </a:p>
          <a:p>
            <a:pPr marL="857250" lvl="1" indent="-457200">
              <a:buFont typeface="Wingdings" panose="05000000000000000000" charset="0"/>
              <a:buChar char="Ø"/>
            </a:pPr>
            <a:r>
              <a:rPr lang="tr-TR" altLang="en-US" sz="2000" dirty="0" smtClean="0">
                <a:solidFill>
                  <a:schemeClr val="tx2"/>
                </a:solidFill>
              </a:rPr>
              <a:t>Sales Price Distribution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tr-TR" altLang="en-US" sz="2200" b="1" dirty="0" smtClean="0">
                <a:solidFill>
                  <a:schemeClr val="tx2"/>
                </a:solidFill>
              </a:rPr>
              <a:t>Data Preprocessing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endParaRPr lang="en-US" sz="2200" b="1" dirty="0" smtClean="0">
              <a:solidFill>
                <a:schemeClr val="tx2"/>
              </a:solidFill>
            </a:endParaRPr>
          </a:p>
          <a:p>
            <a:pPr marL="857250" lvl="1" indent="-457200">
              <a:buFont typeface="Wingdings" panose="05000000000000000000" charset="0"/>
              <a:buChar char="Ø"/>
            </a:pPr>
            <a:r>
              <a:rPr lang="tr-TR" altLang="en-US" sz="2000" dirty="0" smtClean="0">
                <a:solidFill>
                  <a:schemeClr val="tx2"/>
                </a:solidFill>
              </a:rPr>
              <a:t>Handling Missing Values</a:t>
            </a:r>
            <a:endParaRPr lang="tr-TR" altLang="en-US" sz="2000" dirty="0" smtClean="0">
              <a:solidFill>
                <a:schemeClr val="tx2"/>
              </a:solidFill>
            </a:endParaRPr>
          </a:p>
          <a:p>
            <a:pPr marL="857250" lvl="1" indent="-457200">
              <a:buFont typeface="Wingdings" panose="05000000000000000000" charset="0"/>
              <a:buChar char="Ø"/>
            </a:pPr>
            <a:r>
              <a:rPr lang="tr-TR" altLang="en-US" sz="2000" dirty="0" smtClean="0">
                <a:solidFill>
                  <a:schemeClr val="tx2"/>
                </a:solidFill>
              </a:rPr>
              <a:t>Feature Engineering for date features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857250" lvl="1" indent="-457200">
              <a:buFont typeface="Wingdings" panose="05000000000000000000" charset="0"/>
              <a:buChar char="Ø"/>
            </a:pPr>
            <a:r>
              <a:rPr lang="tr-TR" altLang="en-US" sz="2000" dirty="0" smtClean="0">
                <a:solidFill>
                  <a:schemeClr val="tx2"/>
                </a:solidFill>
              </a:rPr>
              <a:t>Correlation</a:t>
            </a:r>
            <a:endParaRPr lang="tr-TR" altLang="en-US" sz="2000" dirty="0" smtClean="0">
              <a:solidFill>
                <a:schemeClr val="tx2"/>
              </a:solidFill>
            </a:endParaRPr>
          </a:p>
          <a:p>
            <a:pPr marL="857250" lvl="1" indent="-457200">
              <a:buFont typeface="Wingdings" panose="05000000000000000000" charset="0"/>
              <a:buChar char="Ø"/>
            </a:pPr>
            <a:r>
              <a:rPr lang="tr-TR" altLang="en-US" sz="2000" dirty="0" smtClean="0">
                <a:solidFill>
                  <a:schemeClr val="tx2"/>
                </a:solidFill>
              </a:rPr>
              <a:t>Handling Uninformative Features</a:t>
            </a:r>
            <a:endParaRPr lang="tr-TR" altLang="en-US" sz="2000" dirty="0" smtClean="0">
              <a:solidFill>
                <a:schemeClr val="tx2"/>
              </a:solidFill>
            </a:endParaRPr>
          </a:p>
          <a:p>
            <a:pPr marL="857250" lvl="1" indent="-457200">
              <a:buFont typeface="Wingdings" panose="05000000000000000000" charset="0"/>
              <a:buChar char="Ø"/>
            </a:pPr>
            <a:r>
              <a:rPr lang="tr-TR" altLang="en-US" sz="2000" dirty="0" smtClean="0">
                <a:solidFill>
                  <a:schemeClr val="tx2"/>
                </a:solidFill>
              </a:rPr>
              <a:t>Handling Categorical Features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857250" lvl="1" indent="-457200">
              <a:buFont typeface="Wingdings" panose="05000000000000000000" charset="0"/>
              <a:buChar char="Ø"/>
            </a:pPr>
            <a:r>
              <a:rPr lang="tr-TR" altLang="en-US" sz="2000" dirty="0" smtClean="0">
                <a:solidFill>
                  <a:schemeClr val="tx2"/>
                </a:solidFill>
              </a:rPr>
              <a:t>Labeling for Classification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tr-TR" altLang="en-US" sz="2200" b="1" dirty="0" smtClean="0">
                <a:solidFill>
                  <a:srgbClr val="FFFF00"/>
                </a:solidFill>
              </a:rPr>
              <a:t>MODELS GELECEK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endParaRPr lang="en-US" sz="2200" b="1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arenR"/>
            </a:pPr>
            <a:endParaRPr lang="en-US" sz="2200" b="1" dirty="0" smtClean="0">
              <a:solidFill>
                <a:schemeClr val="tx2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  <p:sp>
        <p:nvSpPr>
          <p:cNvPr id="2" name="Metin kutusu 1"/>
          <p:cNvSpPr txBox="1"/>
          <p:nvPr/>
        </p:nvSpPr>
        <p:spPr>
          <a:xfrm>
            <a:off x="5791200" y="957943"/>
            <a:ext cx="2220686" cy="9220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Models kısmı eklenecek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6" name="Başlık 1"/>
          <p:cNvSpPr>
            <a:spLocks noGrp="1"/>
          </p:cNvSpPr>
          <p:nvPr/>
        </p:nvSpPr>
        <p:spPr>
          <a:xfrm>
            <a:off x="261620" y="40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/>
                <a:ea typeface="+mj-ea"/>
                <a:cs typeface="Times"/>
              </a:defRPr>
            </a:lvl1pPr>
          </a:lstStyle>
          <a:p>
            <a:pPr algn="l"/>
            <a:r>
              <a:rPr lang="tr-TR" sz="3200" b="1" dirty="0">
                <a:solidFill>
                  <a:schemeClr val="tx2"/>
                </a:solidFill>
              </a:rPr>
              <a:t>OUTLINE</a:t>
            </a:r>
            <a:endParaRPr lang="tr-TR" sz="3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  <p:sp>
        <p:nvSpPr>
          <p:cNvPr id="3" name="Metin kutusu 2"/>
          <p:cNvSpPr txBox="1"/>
          <p:nvPr/>
        </p:nvSpPr>
        <p:spPr>
          <a:xfrm>
            <a:off x="203200" y="1944914"/>
            <a:ext cx="920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BACK UP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6" name="Başlık 1"/>
          <p:cNvSpPr>
            <a:spLocks noGrp="1"/>
          </p:cNvSpPr>
          <p:nvPr/>
        </p:nvSpPr>
        <p:spPr>
          <a:xfrm>
            <a:off x="219710" y="546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/>
                <a:ea typeface="+mj-ea"/>
                <a:cs typeface="Times"/>
              </a:defRPr>
            </a:lvl1pPr>
          </a:lstStyle>
          <a:p>
            <a:pPr algn="l"/>
            <a:r>
              <a:rPr lang="tr-TR" altLang="en-US" sz="3200" b="1" dirty="0" smtClean="0">
                <a:solidFill>
                  <a:schemeClr val="tx2"/>
                </a:solidFill>
              </a:rPr>
              <a:t>3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2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 Random Forest </a:t>
            </a:r>
            <a:endParaRPr lang="tr-TR" altLang="en-US" sz="32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  <p:sp>
        <p:nvSpPr>
          <p:cNvPr id="6" name="Başlık 1"/>
          <p:cNvSpPr>
            <a:spLocks noGrp="1"/>
          </p:cNvSpPr>
          <p:nvPr/>
        </p:nvSpPr>
        <p:spPr>
          <a:xfrm>
            <a:off x="219710" y="546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/>
                <a:ea typeface="+mj-ea"/>
                <a:cs typeface="Times"/>
              </a:defRPr>
            </a:lvl1pPr>
          </a:lstStyle>
          <a:p>
            <a:pPr algn="l"/>
            <a:r>
              <a:rPr lang="tr-TR" altLang="en-US" sz="3200" b="1" dirty="0" smtClean="0">
                <a:solidFill>
                  <a:schemeClr val="tx2"/>
                </a:solidFill>
              </a:rPr>
              <a:t>3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3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 Random Forest </a:t>
            </a:r>
            <a:endParaRPr lang="tr-TR" altLang="en-US" sz="32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  <p:sp>
        <p:nvSpPr>
          <p:cNvPr id="6" name="Başlık 1"/>
          <p:cNvSpPr>
            <a:spLocks noGrp="1"/>
          </p:cNvSpPr>
          <p:nvPr/>
        </p:nvSpPr>
        <p:spPr>
          <a:xfrm>
            <a:off x="219710" y="546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/>
                <a:ea typeface="+mj-ea"/>
                <a:cs typeface="Times"/>
              </a:defRPr>
            </a:lvl1pPr>
          </a:lstStyle>
          <a:p>
            <a:pPr algn="l"/>
            <a:r>
              <a:rPr lang="tr-TR" altLang="en-US" sz="3200" b="1" dirty="0" smtClean="0">
                <a:solidFill>
                  <a:schemeClr val="tx2"/>
                </a:solidFill>
              </a:rPr>
              <a:t>3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4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 Random Forest </a:t>
            </a:r>
            <a:endParaRPr lang="tr-TR" altLang="en-US" sz="32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98997" y="2574289"/>
            <a:ext cx="7772400" cy="147002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tr-TR" altLang="en-US" dirty="0">
                <a:sym typeface="+mn-ea"/>
              </a:rPr>
              <a:t>Exploratory Data Analysis</a:t>
            </a:r>
            <a:endParaRPr lang="tr-T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  <p:sp>
        <p:nvSpPr>
          <p:cNvPr id="7" name="Başlık 1"/>
          <p:cNvSpPr>
            <a:spLocks noGrp="1"/>
          </p:cNvSpPr>
          <p:nvPr>
            <p:ph type="title"/>
          </p:nvPr>
        </p:nvSpPr>
        <p:spPr>
          <a:xfrm>
            <a:off x="344805" y="40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2"/>
                </a:solidFill>
              </a:rPr>
              <a:t>1.1 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Overall View</a:t>
            </a:r>
            <a:r>
              <a:rPr lang="en-US" sz="3200" b="1" dirty="0" smtClean="0">
                <a:solidFill>
                  <a:schemeClr val="tx2"/>
                </a:solidFill>
              </a:rPr>
              <a:t> of Data</a:t>
            </a:r>
            <a:endParaRPr lang="tr-TR" sz="3200" b="1" dirty="0">
              <a:solidFill>
                <a:schemeClr val="tx2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295275" y="1183640"/>
            <a:ext cx="845375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Shape of train data:  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999X 81</a:t>
            </a:r>
            <a:endParaRPr lang="tr-TR" altLang="en-US" sz="2000" dirty="0" smtClean="0">
              <a:solidFill>
                <a:schemeClr val="tx2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Shape of test data: 461X 81</a:t>
            </a:r>
            <a:endParaRPr lang="tr-TR" altLang="en-US" sz="2000" dirty="0" smtClean="0">
              <a:solidFill>
                <a:schemeClr val="tx2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tr-TR" altLang="en-US" sz="2000" dirty="0" smtClean="0">
              <a:solidFill>
                <a:schemeClr val="tx2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Categorical: </a:t>
            </a:r>
            <a:r>
              <a:rPr lang="tr-TR" altLang="en-US" sz="2000" dirty="0" smtClean="0">
                <a:solidFill>
                  <a:srgbClr val="FF0000"/>
                </a:solidFill>
                <a:sym typeface="+mn-ea"/>
              </a:rPr>
              <a:t>43</a:t>
            </a:r>
            <a:endParaRPr lang="tr-TR" altLang="en-US" sz="2000" dirty="0" smtClean="0">
              <a:solidFill>
                <a:schemeClr val="tx2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Numeric: </a:t>
            </a:r>
            <a:r>
              <a:rPr lang="tr-TR" altLang="en-US" sz="2000" dirty="0" smtClean="0">
                <a:solidFill>
                  <a:srgbClr val="FF0000"/>
                </a:solidFill>
                <a:sym typeface="+mn-ea"/>
              </a:rPr>
              <a:t>38</a:t>
            </a:r>
            <a:endParaRPr lang="tr-TR" altLang="en-US" sz="2000" dirty="0" smtClean="0">
              <a:solidFill>
                <a:schemeClr val="tx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altLang="en-US" sz="2000" dirty="0" smtClean="0">
              <a:solidFill>
                <a:schemeClr val="tx2"/>
              </a:solidFill>
              <a:sym typeface="+mn-ea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7990" y="3247390"/>
            <a:ext cx="8258810" cy="1281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5240655"/>
            <a:ext cx="8271510" cy="122872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44805" y="4770120"/>
            <a:ext cx="2986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en-US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Numeric Features</a:t>
            </a:r>
            <a:endParaRPr lang="tr-TR" altLang="en-US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60668" y="2798445"/>
            <a:ext cx="3154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en-US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Categorical Features</a:t>
            </a:r>
            <a:endParaRPr lang="tr-TR" altLang="en-US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  <p:graphicFrame>
        <p:nvGraphicFramePr>
          <p:cNvPr id="5" name="Tablo 4"/>
          <p:cNvGraphicFramePr>
            <a:graphicFrameLocks noGrp="1"/>
          </p:cNvGraphicFramePr>
          <p:nvPr/>
        </p:nvGraphicFramePr>
        <p:xfrm>
          <a:off x="457200" y="1600200"/>
          <a:ext cx="4097020" cy="440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143"/>
                <a:gridCol w="2173877"/>
              </a:tblGrid>
              <a:tr h="3327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TRAIN FEATURES 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Percentage of N/A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PoolQC</a:t>
                      </a:r>
                      <a:endParaRPr lang="en-US" sz="1100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99.7997998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MiscFeature</a:t>
                      </a:r>
                      <a:endParaRPr lang="en-US" sz="1100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95.6956957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Alley</a:t>
                      </a:r>
                      <a:endParaRPr lang="en-US" sz="1100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93.4934935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Fence</a:t>
                      </a:r>
                      <a:endParaRPr lang="en-US" sz="1100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80.5805806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FireplaceQu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47.7477477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LotFrontage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17.3173173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GarageType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5.6056056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GarageYrBlt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5.6056056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GarageFinish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5.6056056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GarageQual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5.6056056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GarageCond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5.6056056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BsmtExposure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2.5025025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BsmtFinType2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2.5025025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BsmtQual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2.4024024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BsmtCond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2.4024024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BsmtFinType1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2.4024024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MasVnrType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0.6006006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MasVnrArea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0.6006006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cxnSp>
        <p:nvCxnSpPr>
          <p:cNvPr id="19" name="Düz Bağlayıcı 18"/>
          <p:cNvCxnSpPr/>
          <p:nvPr/>
        </p:nvCxnSpPr>
        <p:spPr>
          <a:xfrm>
            <a:off x="203200" y="3031773"/>
            <a:ext cx="4513943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ağ Ayraç 19"/>
          <p:cNvSpPr/>
          <p:nvPr/>
        </p:nvSpPr>
        <p:spPr>
          <a:xfrm>
            <a:off x="5225143" y="1600200"/>
            <a:ext cx="304800" cy="131717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Metin kutusu 20"/>
          <p:cNvSpPr txBox="1"/>
          <p:nvPr/>
        </p:nvSpPr>
        <p:spPr>
          <a:xfrm>
            <a:off x="5551713" y="1777897"/>
            <a:ext cx="293914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Features</a:t>
            </a:r>
            <a:r>
              <a:rPr lang="tr-TR" sz="2000" dirty="0" smtClean="0"/>
              <a:t> </a:t>
            </a:r>
            <a:r>
              <a:rPr lang="tr-TR" sz="2000" dirty="0" err="1" smtClean="0"/>
              <a:t>higher</a:t>
            </a:r>
            <a:r>
              <a:rPr lang="tr-TR" sz="2000" dirty="0" smtClean="0"/>
              <a:t> </a:t>
            </a:r>
            <a:r>
              <a:rPr lang="tr-TR" sz="2000" dirty="0" err="1" smtClean="0"/>
              <a:t>than</a:t>
            </a:r>
            <a:r>
              <a:rPr lang="tr-TR" sz="2000" dirty="0" smtClean="0"/>
              <a:t> 47% missing values</a:t>
            </a:r>
            <a:endParaRPr lang="tr-TR" sz="2000" dirty="0"/>
          </a:p>
        </p:txBody>
      </p:sp>
      <p:sp>
        <p:nvSpPr>
          <p:cNvPr id="22" name="Sağ Ayraç 21"/>
          <p:cNvSpPr/>
          <p:nvPr/>
        </p:nvSpPr>
        <p:spPr>
          <a:xfrm>
            <a:off x="5138054" y="3149600"/>
            <a:ext cx="508000" cy="28524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Metin kutusu 22"/>
          <p:cNvSpPr txBox="1"/>
          <p:nvPr/>
        </p:nvSpPr>
        <p:spPr>
          <a:xfrm>
            <a:off x="5573479" y="4175806"/>
            <a:ext cx="344714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Features</a:t>
            </a:r>
            <a:r>
              <a:rPr lang="tr-TR" sz="2000" dirty="0" smtClean="0"/>
              <a:t> </a:t>
            </a:r>
            <a:r>
              <a:rPr lang="tr-TR" sz="2000" dirty="0" err="1" smtClean="0"/>
              <a:t>with</a:t>
            </a:r>
            <a:r>
              <a:rPr lang="tr-TR" sz="2000" dirty="0" smtClean="0"/>
              <a:t> </a:t>
            </a:r>
            <a:r>
              <a:rPr lang="tr-TR" sz="2000" dirty="0" err="1" smtClean="0"/>
              <a:t>low</a:t>
            </a:r>
            <a:r>
              <a:rPr lang="tr-TR" sz="2000" dirty="0" smtClean="0"/>
              <a:t> missing </a:t>
            </a:r>
            <a:r>
              <a:rPr lang="tr-TR" sz="2000" dirty="0" err="1" smtClean="0"/>
              <a:t>percentages</a:t>
            </a:r>
            <a:endParaRPr lang="tr-TR" sz="2000" dirty="0"/>
          </a:p>
        </p:txBody>
      </p:sp>
      <p:sp>
        <p:nvSpPr>
          <p:cNvPr id="2" name="Başlık 1"/>
          <p:cNvSpPr>
            <a:spLocks noGrp="1"/>
          </p:cNvSpPr>
          <p:nvPr/>
        </p:nvSpPr>
        <p:spPr>
          <a:xfrm>
            <a:off x="261620" y="40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/>
                <a:ea typeface="+mj-ea"/>
                <a:cs typeface="Time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tx2"/>
                </a:solidFill>
              </a:rPr>
              <a:t>1.2 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Table </a:t>
            </a:r>
            <a:r>
              <a:rPr lang="en-US" sz="3200" b="1" dirty="0" smtClean="0">
                <a:solidFill>
                  <a:schemeClr val="tx2"/>
                </a:solidFill>
              </a:rPr>
              <a:t>of 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Missing Values</a:t>
            </a:r>
            <a:endParaRPr lang="tr-TR" sz="3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4370" y="1319530"/>
            <a:ext cx="4531360" cy="32137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376545" y="19354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 .</a:t>
            </a: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511175" y="4900930"/>
          <a:ext cx="65874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915"/>
                <a:gridCol w="1097915"/>
                <a:gridCol w="1097915"/>
                <a:gridCol w="1097915"/>
                <a:gridCol w="1097915"/>
                <a:gridCol w="1097915"/>
              </a:tblGrid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1st Qu.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Median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3rd Qu.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Max</a:t>
                      </a:r>
                      <a:r>
                        <a:rPr lang="tr-TR" altLang="en-US"/>
                        <a:t>.</a:t>
                      </a:r>
                      <a:endParaRPr lang="tr-TR" altLang="en-US"/>
                    </a:p>
                  </a:txBody>
                  <a:tcPr/>
                </a:tc>
              </a:tr>
              <a:tr h="4038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34900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130000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163990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182261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215000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755000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5205730" y="1207789"/>
            <a:ext cx="3674110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 smtClean="0"/>
              <a:t>There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b="1" dirty="0" smtClean="0">
                <a:solidFill>
                  <a:srgbClr val="FF0000"/>
                </a:solidFill>
              </a:rPr>
              <a:t>47 </a:t>
            </a:r>
            <a:r>
              <a:rPr lang="tr-TR" sz="2000" b="1" dirty="0" err="1" smtClean="0">
                <a:solidFill>
                  <a:srgbClr val="FF0000"/>
                </a:solidFill>
              </a:rPr>
              <a:t>outliers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dirty="0" err="1" smtClean="0"/>
              <a:t>which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higher</a:t>
            </a:r>
            <a:r>
              <a:rPr lang="tr-TR" sz="2000" dirty="0" smtClean="0"/>
              <a:t> </a:t>
            </a:r>
            <a:r>
              <a:rPr lang="tr-TR" sz="2000" dirty="0" err="1" smtClean="0"/>
              <a:t>than</a:t>
            </a:r>
            <a:r>
              <a:rPr lang="tr-TR" sz="2000" dirty="0"/>
              <a:t> </a:t>
            </a:r>
            <a:r>
              <a:rPr lang="tr-TR" sz="2000" dirty="0" err="1" smtClean="0"/>
              <a:t>upper</a:t>
            </a:r>
            <a:r>
              <a:rPr lang="tr-TR" sz="2000" dirty="0" smtClean="0"/>
              <a:t> limit.</a:t>
            </a:r>
            <a:endParaRPr lang="tr-TR" dirty="0" smtClean="0"/>
          </a:p>
          <a:p>
            <a:pPr indent="0">
              <a:buFont typeface="Arial" panose="020B0604020202020204" pitchFamily="34" charset="0"/>
              <a:buNone/>
            </a:pP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 smtClean="0"/>
              <a:t>Outliers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kept</a:t>
            </a:r>
            <a:endParaRPr lang="tr-TR" dirty="0" smtClean="0"/>
          </a:p>
          <a:p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 smtClean="0"/>
              <a:t>Upper</a:t>
            </a:r>
            <a:r>
              <a:rPr lang="tr-TR" sz="2000" dirty="0" smtClean="0"/>
              <a:t> limit=1.5 IQR+ 3rd </a:t>
            </a:r>
            <a:r>
              <a:rPr lang="tr-TR" sz="2000" dirty="0" err="1" smtClean="0"/>
              <a:t>Quantile</a:t>
            </a:r>
            <a:endParaRPr lang="tr-TR" sz="2000" dirty="0" smtClean="0"/>
          </a:p>
          <a:p>
            <a:endParaRPr lang="tr-T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 smtClean="0"/>
              <a:t>Upper</a:t>
            </a:r>
            <a:r>
              <a:rPr lang="tr-TR" sz="2000" dirty="0" smtClean="0"/>
              <a:t> limit=342500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9" name="Başlık 1"/>
          <p:cNvSpPr>
            <a:spLocks noGrp="1"/>
          </p:cNvSpPr>
          <p:nvPr/>
        </p:nvSpPr>
        <p:spPr>
          <a:xfrm>
            <a:off x="261620" y="40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/>
                <a:ea typeface="+mj-ea"/>
                <a:cs typeface="Time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tx2"/>
                </a:solidFill>
              </a:rPr>
              <a:t>1.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3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tr-TR" altLang="en-US" sz="3200" b="1" dirty="0" smtClean="0">
                <a:solidFill>
                  <a:schemeClr val="tx2"/>
                </a:solidFill>
                <a:sym typeface="+mn-ea"/>
              </a:rPr>
              <a:t>Distribution of Sales Price</a:t>
            </a:r>
            <a:endParaRPr lang="tr-TR" altLang="en-US" sz="32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98997" y="2574289"/>
            <a:ext cx="7772400" cy="1470025"/>
          </a:xfrm>
        </p:spPr>
        <p:txBody>
          <a:bodyPr/>
          <a:lstStyle/>
          <a:p>
            <a:pPr algn="l"/>
            <a:r>
              <a:rPr lang="tr-TR" altLang="en-US" dirty="0"/>
              <a:t>Data Preprocessing</a:t>
            </a:r>
            <a:br>
              <a:rPr lang="tr-TR" altLang="en-US" dirty="0"/>
            </a:br>
            <a:endParaRPr lang="tr-T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772285"/>
          <a:ext cx="8229600" cy="4709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230"/>
                <a:gridCol w="2129790"/>
                <a:gridCol w="2129155"/>
                <a:gridCol w="2003425"/>
              </a:tblGrid>
              <a:tr h="3562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TRAIN FEATURES 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Percentage of N/A</a:t>
                      </a:r>
                      <a:endParaRPr lang="en-US" sz="18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tr-TR" altLang="en-US" sz="18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Categoric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/N</a:t>
                      </a:r>
                      <a:r>
                        <a:rPr lang="tr-TR" altLang="en-US" sz="18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umeric</a:t>
                      </a:r>
                      <a:endParaRPr lang="tr-TR" altLang="en-US" sz="18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M</a:t>
                      </a:r>
                      <a:r>
                        <a:rPr lang="tr-TR" altLang="en-US" sz="18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ethodology</a:t>
                      </a:r>
                      <a:endParaRPr lang="tr-TR" altLang="en-US" sz="18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PoolQC</a:t>
                      </a:r>
                      <a:endParaRPr lang="en-US" sz="1100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99.7997998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REMOVED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MiscFeature</a:t>
                      </a:r>
                      <a:endParaRPr lang="en-US" sz="1100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95.6956957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REMOVED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Alley</a:t>
                      </a:r>
                      <a:endParaRPr lang="en-US" sz="1100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93.4934935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REMOVED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Fence</a:t>
                      </a:r>
                      <a:endParaRPr lang="en-US" sz="1100" b="1" dirty="0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80.5805806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REMOVED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FireplaceQu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47.7477477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REMOVED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LotFrontage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17.3173173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Replaced with MODE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GarageType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5.6056056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Replaced with MODE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GarageYrBlt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5.6056056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Replaced with MODE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GarageFinish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5.6056056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Replaced with MODE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GarageQual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5.6056056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Replaced with MODE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406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GarageCond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5.6056056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Replaced with MODE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432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BsmtExposure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2.5025025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Replaced with MODE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BsmtFinType2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2.5025025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Replaced with MODE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BsmtQual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2.4024024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Replaced with MODE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BsmtCond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2.4024024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Replaced with MODE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BsmtFinType1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2.4024024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Replaced with MODE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MasVnrType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0.6006006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Replaced with MODE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MasVnrArea</a:t>
                      </a:r>
                      <a:endParaRPr lang="en-US" sz="1100" b="1">
                        <a:solidFill>
                          <a:srgbClr val="FFFFFF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>
                    <a:lnL>
                      <a:noFill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0.6006006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Replaced with MODE</a:t>
                      </a:r>
                      <a:endParaRPr lang="en-US" sz="1100" b="0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2" name="Başlık 1"/>
          <p:cNvSpPr>
            <a:spLocks noGrp="1"/>
          </p:cNvSpPr>
          <p:nvPr/>
        </p:nvSpPr>
        <p:spPr>
          <a:xfrm>
            <a:off x="261620" y="546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/>
                <a:ea typeface="+mj-ea"/>
                <a:cs typeface="Times"/>
              </a:defRPr>
            </a:lvl1pPr>
          </a:lstStyle>
          <a:p>
            <a:pPr algn="l"/>
            <a:r>
              <a:rPr lang="tr-TR" altLang="en-US" sz="3200" b="1" dirty="0" smtClean="0">
                <a:solidFill>
                  <a:schemeClr val="tx2"/>
                </a:solidFill>
              </a:rPr>
              <a:t>2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1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Handling Missing Values</a:t>
            </a:r>
            <a:endParaRPr lang="tr-TR" altLang="en-US" sz="3200" b="1" dirty="0" smtClean="0">
              <a:solidFill>
                <a:schemeClr val="tx2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514350" y="919480"/>
            <a:ext cx="82569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Columns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 </a:t>
            </a: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with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 missing </a:t>
            </a: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values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 in </a:t>
            </a: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train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 </a:t>
            </a: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dataset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 and  </a:t>
            </a: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treatment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 </a:t>
            </a: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method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 is </a:t>
            </a: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listed.</a:t>
            </a:r>
            <a:endParaRPr lang="tr-TR" altLang="en-US" sz="2000" dirty="0" smtClean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8587-134A-7940-A099-3A39B3254900}" type="slidenum">
              <a:rPr lang="en-US" smtClean="0"/>
            </a:fld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980440" y="3037840"/>
            <a:ext cx="1450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sym typeface="+mn-ea"/>
              </a:rPr>
              <a:t> 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317500" y="1073150"/>
            <a:ext cx="8453755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Features with </a:t>
            </a: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high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 </a:t>
            </a: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proportion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 of missing values  are </a:t>
            </a:r>
            <a:r>
              <a:rPr lang="tr-TR" altLang="en-US" sz="2000" dirty="0" err="1" smtClean="0">
                <a:solidFill>
                  <a:schemeClr val="tx2"/>
                </a:solidFill>
                <a:sym typeface="+mn-ea"/>
              </a:rPr>
              <a:t>removed</a:t>
            </a:r>
            <a:r>
              <a:rPr lang="tr-TR" altLang="en-US" sz="2000" dirty="0" smtClean="0">
                <a:solidFill>
                  <a:schemeClr val="tx2"/>
                </a:solidFill>
                <a:sym typeface="+mn-ea"/>
              </a:rPr>
              <a:t>.</a:t>
            </a:r>
            <a:endParaRPr lang="tr-TR" altLang="en-US" dirty="0" smtClean="0">
              <a:solidFill>
                <a:schemeClr val="tx2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tr-TR" altLang="en-US" dirty="0" smtClean="0">
              <a:solidFill>
                <a:schemeClr val="tx2"/>
              </a:solidFill>
              <a:sym typeface="+mn-ea"/>
            </a:endParaRPr>
          </a:p>
        </p:txBody>
      </p:sp>
      <p:graphicFrame>
        <p:nvGraphicFramePr>
          <p:cNvPr id="37" name="Diagram 36"/>
          <p:cNvGraphicFramePr/>
          <p:nvPr/>
        </p:nvGraphicFramePr>
        <p:xfrm>
          <a:off x="457200" y="2099310"/>
          <a:ext cx="8128000" cy="4039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Başlık 1"/>
          <p:cNvSpPr>
            <a:spLocks noGrp="1"/>
          </p:cNvSpPr>
          <p:nvPr/>
        </p:nvSpPr>
        <p:spPr>
          <a:xfrm>
            <a:off x="261620" y="546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"/>
                <a:ea typeface="+mj-ea"/>
                <a:cs typeface="Times"/>
              </a:defRPr>
            </a:lvl1pPr>
          </a:lstStyle>
          <a:p>
            <a:pPr algn="l"/>
            <a:r>
              <a:rPr lang="tr-TR" altLang="en-US" sz="3200" b="1" dirty="0" smtClean="0">
                <a:solidFill>
                  <a:schemeClr val="tx2"/>
                </a:solidFill>
              </a:rPr>
              <a:t>2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2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tr-TR" altLang="en-US" sz="3200" b="1" dirty="0" smtClean="0">
                <a:solidFill>
                  <a:schemeClr val="tx2"/>
                </a:solidFill>
              </a:rPr>
              <a:t>Handling Missing Values</a:t>
            </a:r>
            <a:endParaRPr lang="tr-TR" altLang="en-US" sz="32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F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MEF_template.thmx</Template>
  <TotalTime>0</TotalTime>
  <Words>5199</Words>
  <Application>WPS Presentation</Application>
  <PresentationFormat>Ekran Gösterisi (4:3)</PresentationFormat>
  <Paragraphs>886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SimSun</vt:lpstr>
      <vt:lpstr>Wingdings</vt:lpstr>
      <vt:lpstr>Times</vt:lpstr>
      <vt:lpstr>Arial</vt:lpstr>
      <vt:lpstr>Wingdings</vt:lpstr>
      <vt:lpstr>Calibri</vt:lpstr>
      <vt:lpstr>Times New Roman</vt:lpstr>
      <vt:lpstr>Microsoft YaHei</vt:lpstr>
      <vt:lpstr>Arial Unicode MS</vt:lpstr>
      <vt:lpstr>MEF_template</vt:lpstr>
      <vt:lpstr>BDA 551 Group Project Forecasting House Prices</vt:lpstr>
      <vt:lpstr>Outline</vt:lpstr>
      <vt:lpstr>Data Preprocessing </vt:lpstr>
      <vt:lpstr>1. Exploratory Data Analysis</vt:lpstr>
      <vt:lpstr>1.1 Shape of Data</vt:lpstr>
      <vt:lpstr>1.1 Distribution of Sales Price</vt:lpstr>
      <vt:lpstr>Data Preprocessing </vt:lpstr>
      <vt:lpstr>PowerPoint 演示文稿</vt:lpstr>
      <vt:lpstr>1.2 Handling Missing Values</vt:lpstr>
      <vt:lpstr>1.2 Handling Missing Values</vt:lpstr>
      <vt:lpstr>1.3 Handling Date Features</vt:lpstr>
      <vt:lpstr>1.3 Correlation</vt:lpstr>
      <vt:lpstr>1.3 Correlation</vt:lpstr>
      <vt:lpstr>1.3 Uninformative Features</vt:lpstr>
      <vt:lpstr>1.3 Handling Categorical Variables </vt:lpstr>
      <vt:lpstr>Two label types is created for classification.</vt:lpstr>
      <vt:lpstr>ModellingGradient Boosting RegressorXgboost Regressor Xgboost Classificationi</vt:lpstr>
      <vt:lpstr>Model Performance Comparison</vt:lpstr>
      <vt:lpstr>PowerPoint 演示文稿</vt:lpstr>
      <vt:lpstr>PowerPoint 演示文稿</vt:lpstr>
      <vt:lpstr>PowerPoint 演示文稿</vt:lpstr>
      <vt:lpstr>PowerPoint 演示文稿</vt:lpstr>
    </vt:vector>
  </TitlesOfParts>
  <Company>MEF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Zeynep Taşkın</dc:creator>
  <cp:lastModifiedBy>Baris</cp:lastModifiedBy>
  <cp:revision>885</cp:revision>
  <cp:lastPrinted>2017-07-27T15:40:00Z</cp:lastPrinted>
  <dcterms:created xsi:type="dcterms:W3CDTF">2014-12-02T14:29:00Z</dcterms:created>
  <dcterms:modified xsi:type="dcterms:W3CDTF">2019-08-04T18:14:29Z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1033-11.2.0.8684</vt:lpwstr>
  </property>
</Properties>
</file>