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37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l’icône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7C5DA-61C7-614D-A1CE-283DD26F2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marketing mensuel</a:t>
            </a:r>
          </a:p>
        </p:txBody>
      </p:sp>
    </p:spTree>
    <p:extLst>
      <p:ext uri="{BB962C8B-B14F-4D97-AF65-F5344CB8AC3E}">
        <p14:creationId xmlns:p14="http://schemas.microsoft.com/office/powerpoint/2010/main" val="393442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0B94F-8AEA-C742-8A77-C7E0123B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Montant des achats en fonction du temps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C8C7ECE-6DCF-D244-B1D5-AAB53EB3A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33" y="2082799"/>
            <a:ext cx="5857192" cy="4555595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11B80C2-A47C-794D-8DFC-EB66C2109A58}"/>
              </a:ext>
            </a:extLst>
          </p:cNvPr>
          <p:cNvSpPr txBox="1"/>
          <p:nvPr/>
        </p:nvSpPr>
        <p:spPr>
          <a:xfrm>
            <a:off x="6110625" y="2332440"/>
            <a:ext cx="62985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La variabilité des montants semble intrinsèquement liée </a:t>
            </a:r>
          </a:p>
          <a:p>
            <a:r>
              <a:rPr lang="fr-FR" i="1" dirty="0"/>
              <a:t>au temps passé sur le site. </a:t>
            </a:r>
          </a:p>
          <a:p>
            <a:endParaRPr lang="fr-FR" dirty="0"/>
          </a:p>
          <a:p>
            <a:r>
              <a:rPr lang="fr-FR" u="sng" dirty="0"/>
              <a:t>On note: </a:t>
            </a:r>
          </a:p>
          <a:p>
            <a:endParaRPr lang="fr-FR" u="sng" dirty="0"/>
          </a:p>
          <a:p>
            <a:r>
              <a:rPr lang="fr-FR" dirty="0"/>
              <a:t>  -Une moyennisation des paniers autour de 7 minutes.</a:t>
            </a:r>
          </a:p>
          <a:p>
            <a:r>
              <a:rPr lang="fr-FR" dirty="0"/>
              <a:t>Avec forte représentations des paniers proche de</a:t>
            </a:r>
          </a:p>
          <a:p>
            <a:r>
              <a:rPr lang="fr-FR" dirty="0">
                <a:solidFill>
                  <a:srgbClr val="FFC000"/>
                </a:solidFill>
              </a:rPr>
              <a:t> 40 euros.</a:t>
            </a:r>
          </a:p>
          <a:p>
            <a:endParaRPr lang="fr-FR" dirty="0"/>
          </a:p>
          <a:p>
            <a:r>
              <a:rPr lang="fr-FR" dirty="0"/>
              <a:t> - </a:t>
            </a:r>
            <a:r>
              <a:rPr lang="fr-FR" dirty="0">
                <a:solidFill>
                  <a:srgbClr val="FFC000"/>
                </a:solidFill>
              </a:rPr>
              <a:t>La propension </a:t>
            </a:r>
            <a:r>
              <a:rPr lang="fr-FR" dirty="0"/>
              <a:t>des hauts paniers </a:t>
            </a:r>
          </a:p>
          <a:p>
            <a:r>
              <a:rPr lang="fr-FR" dirty="0"/>
              <a:t>par montant d’achat,</a:t>
            </a:r>
            <a:r>
              <a:rPr lang="fr-FR" dirty="0">
                <a:solidFill>
                  <a:srgbClr val="FFC000"/>
                </a:solidFill>
              </a:rPr>
              <a:t> Augmente </a:t>
            </a:r>
            <a:r>
              <a:rPr lang="fr-FR" dirty="0"/>
              <a:t>à partir de </a:t>
            </a:r>
          </a:p>
          <a:p>
            <a:r>
              <a:rPr lang="fr-FR" dirty="0">
                <a:solidFill>
                  <a:srgbClr val="00B0F0"/>
                </a:solidFill>
              </a:rPr>
              <a:t>8 minutes d’achat.</a:t>
            </a:r>
          </a:p>
          <a:p>
            <a:endParaRPr lang="fr-FR" dirty="0"/>
          </a:p>
          <a:p>
            <a:r>
              <a:rPr lang="fr-FR" dirty="0"/>
              <a:t>              Effet </a:t>
            </a:r>
            <a:r>
              <a:rPr lang="fr-FR" dirty="0" err="1"/>
              <a:t>nudge</a:t>
            </a:r>
            <a:r>
              <a:rPr lang="fr-FR" dirty="0"/>
              <a:t> à penser au delà de 12 minutes?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85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6BC47-3B99-D844-A981-FA926DE6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36600"/>
            <a:ext cx="9613861" cy="1097566"/>
          </a:xfrm>
        </p:spPr>
        <p:txBody>
          <a:bodyPr>
            <a:normAutofit/>
          </a:bodyPr>
          <a:lstStyle/>
          <a:p>
            <a:r>
              <a:rPr lang="fr-FR" dirty="0"/>
              <a:t>Évolution du ratio V/A au cours du temps</a:t>
            </a:r>
            <a:br>
              <a:rPr lang="fr-FR" dirty="0"/>
            </a:b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D1C66E7-BBD6-9845-ADCD-821100DF6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04" y="2171699"/>
            <a:ext cx="5815295" cy="4523009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665347-AB55-D24D-B692-1D7B390BE58C}"/>
              </a:ext>
            </a:extLst>
          </p:cNvPr>
          <p:cNvSpPr txBox="1"/>
          <p:nvPr/>
        </p:nvSpPr>
        <p:spPr>
          <a:xfrm>
            <a:off x="6469987" y="2171699"/>
            <a:ext cx="52797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du ratio nombre d’achat par visites, à considérablement </a:t>
            </a:r>
            <a:r>
              <a:rPr lang="fr-FR" i="1" dirty="0">
                <a:solidFill>
                  <a:srgbClr val="FFC000"/>
                </a:solidFill>
              </a:rPr>
              <a:t>chuté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/>
              <a:t>durant l’année.</a:t>
            </a:r>
          </a:p>
          <a:p>
            <a:endParaRPr lang="fr-FR" dirty="0"/>
          </a:p>
          <a:p>
            <a:r>
              <a:rPr lang="fr-FR" u="sng" dirty="0"/>
              <a:t>Le graphique 2 </a:t>
            </a:r>
            <a:r>
              <a:rPr lang="fr-FR" dirty="0"/>
              <a:t>souligne aussi cette tendance. </a:t>
            </a:r>
          </a:p>
          <a:p>
            <a:endParaRPr lang="fr-FR" dirty="0"/>
          </a:p>
          <a:p>
            <a:r>
              <a:rPr lang="fr-FR" dirty="0"/>
              <a:t>Il semblerait que le </a:t>
            </a:r>
            <a:r>
              <a:rPr lang="fr-FR" u="sng" dirty="0"/>
              <a:t>nombre d’achat </a:t>
            </a:r>
            <a:r>
              <a:rPr lang="fr-FR" dirty="0"/>
              <a:t>ait atteint </a:t>
            </a:r>
            <a:r>
              <a:rPr lang="fr-FR" dirty="0">
                <a:solidFill>
                  <a:srgbClr val="FFC000"/>
                </a:solidFill>
              </a:rPr>
              <a:t>une valeur plateau </a:t>
            </a:r>
            <a:r>
              <a:rPr lang="fr-FR" dirty="0"/>
              <a:t>depuis </a:t>
            </a:r>
            <a:r>
              <a:rPr lang="fr-FR" u="sng" dirty="0">
                <a:solidFill>
                  <a:srgbClr val="00B0F0"/>
                </a:solidFill>
              </a:rPr>
              <a:t>Mai 2019. </a:t>
            </a:r>
          </a:p>
          <a:p>
            <a:endParaRPr lang="fr-FR" u="sng" dirty="0">
              <a:solidFill>
                <a:srgbClr val="0070C0"/>
              </a:solidFill>
            </a:endParaRPr>
          </a:p>
          <a:p>
            <a:r>
              <a:rPr lang="fr-FR" u="sng" dirty="0">
                <a:solidFill>
                  <a:srgbClr val="FFC000"/>
                </a:solidFill>
              </a:rPr>
              <a:t>La baisse </a:t>
            </a:r>
            <a:r>
              <a:rPr lang="fr-FR" u="sng" dirty="0"/>
              <a:t>rendu visible par ce graphique n’est pas négative en soit. </a:t>
            </a:r>
          </a:p>
          <a:p>
            <a:endParaRPr lang="fr-FR" u="sng" dirty="0"/>
          </a:p>
          <a:p>
            <a:r>
              <a:rPr lang="fr-FR" dirty="0"/>
              <a:t>En effet elle montre </a:t>
            </a:r>
            <a:r>
              <a:rPr lang="fr-FR" dirty="0">
                <a:solidFill>
                  <a:srgbClr val="FFC000"/>
                </a:solidFill>
              </a:rPr>
              <a:t>une </a:t>
            </a:r>
            <a:r>
              <a:rPr lang="fr-FR" b="1" dirty="0" err="1">
                <a:solidFill>
                  <a:srgbClr val="FFC000"/>
                </a:solidFill>
              </a:rPr>
              <a:t>décorrélation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/>
              <a:t>du </a:t>
            </a:r>
            <a:r>
              <a:rPr lang="fr-FR" dirty="0">
                <a:solidFill>
                  <a:srgbClr val="FFC000"/>
                </a:solidFill>
              </a:rPr>
              <a:t>nombre de visites  </a:t>
            </a:r>
            <a:r>
              <a:rPr lang="fr-FR" dirty="0"/>
              <a:t>ayant abouti à un achat.</a:t>
            </a:r>
          </a:p>
          <a:p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Nous pouvons lire cela comme un indice de curiosité 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72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E1550-E873-6E4A-BA43-C833B95C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Évolution du Nombre de visites sur le Site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D3295D-9F96-C84D-9CE0-96CD7E44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2209800"/>
            <a:ext cx="5967912" cy="447820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FA7430F-686C-754D-8D34-6B8DC8E59F7B}"/>
              </a:ext>
            </a:extLst>
          </p:cNvPr>
          <p:cNvSpPr txBox="1"/>
          <p:nvPr/>
        </p:nvSpPr>
        <p:spPr>
          <a:xfrm>
            <a:off x="6395885" y="3036518"/>
            <a:ext cx="521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nombre  de visites lui n’a pas cessé encore </a:t>
            </a:r>
            <a:r>
              <a:rPr lang="fr-FR" i="1" dirty="0">
                <a:solidFill>
                  <a:srgbClr val="FFC000"/>
                </a:solidFill>
              </a:rPr>
              <a:t>d’augmenter . </a:t>
            </a:r>
            <a:r>
              <a:rPr lang="fr-FR" i="1" dirty="0"/>
              <a:t>Justifiant </a:t>
            </a:r>
            <a:r>
              <a:rPr lang="fr-FR" i="1" dirty="0">
                <a:solidFill>
                  <a:srgbClr val="FFC000"/>
                </a:solidFill>
              </a:rPr>
              <a:t>ainsi la baisse de ratio</a:t>
            </a:r>
            <a:r>
              <a:rPr lang="fr-FR" i="1" dirty="0"/>
              <a:t>,</a:t>
            </a:r>
            <a:r>
              <a:rPr lang="fr-FR" i="1" dirty="0">
                <a:solidFill>
                  <a:srgbClr val="FFC000"/>
                </a:solidFill>
              </a:rPr>
              <a:t> </a:t>
            </a:r>
            <a:r>
              <a:rPr lang="fr-FR" i="1" dirty="0"/>
              <a:t>de part</a:t>
            </a:r>
            <a:r>
              <a:rPr lang="fr-F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>
                <a:solidFill>
                  <a:srgbClr val="FFC000"/>
                </a:solidFill>
              </a:rPr>
              <a:t>la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>
                <a:solidFill>
                  <a:srgbClr val="FFC000"/>
                </a:solidFill>
              </a:rPr>
              <a:t>surreprésentation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i="1" dirty="0"/>
              <a:t>des visites.</a:t>
            </a:r>
          </a:p>
          <a:p>
            <a:endParaRPr lang="fr-FR" i="1" dirty="0"/>
          </a:p>
          <a:p>
            <a:r>
              <a:rPr lang="fr-FR" i="1" dirty="0"/>
              <a:t>Ici on voit que c’est à partir de </a:t>
            </a:r>
            <a:r>
              <a:rPr lang="fr-FR" i="1" dirty="0">
                <a:solidFill>
                  <a:srgbClr val="00B0F0"/>
                </a:solidFill>
              </a:rPr>
              <a:t>Novembre 2019</a:t>
            </a:r>
          </a:p>
          <a:p>
            <a:r>
              <a:rPr lang="fr-FR" i="1" dirty="0"/>
              <a:t>que le nombre de visites a considérablement </a:t>
            </a:r>
            <a:r>
              <a:rPr lang="fr-FR" i="1" dirty="0">
                <a:solidFill>
                  <a:srgbClr val="FFC000"/>
                </a:solidFill>
              </a:rPr>
              <a:t>augmenté.</a:t>
            </a:r>
          </a:p>
        </p:txBody>
      </p:sp>
    </p:spTree>
    <p:extLst>
      <p:ext uri="{BB962C8B-B14F-4D97-AF65-F5344CB8AC3E}">
        <p14:creationId xmlns:p14="http://schemas.microsoft.com/office/powerpoint/2010/main" val="166911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D7A9F-57B7-824A-8744-68327246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64" y="766480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fr-FR" dirty="0"/>
              <a:t>Evolutions des sessions ayant abouties à un achat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196E59-6FE5-F949-9262-12218D365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33" y="2164203"/>
            <a:ext cx="5626667" cy="437629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FF9D6D-8D63-C046-B17E-D72F040E3DB9}"/>
              </a:ext>
            </a:extLst>
          </p:cNvPr>
          <p:cNvSpPr txBox="1"/>
          <p:nvPr/>
        </p:nvSpPr>
        <p:spPr>
          <a:xfrm>
            <a:off x="6578600" y="2383424"/>
            <a:ext cx="5219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>
                <a:solidFill>
                  <a:srgbClr val="FFC000"/>
                </a:solidFill>
              </a:rPr>
              <a:t> temps </a:t>
            </a:r>
            <a:r>
              <a:rPr lang="fr-FR" dirty="0"/>
              <a:t>passé par les </a:t>
            </a:r>
            <a:r>
              <a:rPr lang="fr-FR" dirty="0">
                <a:solidFill>
                  <a:srgbClr val="FFC000"/>
                </a:solidFill>
              </a:rPr>
              <a:t>visiteurs </a:t>
            </a:r>
            <a:r>
              <a:rPr lang="fr-FR" dirty="0"/>
              <a:t>sur le site web (pour les sessions ayant abouti à un achat) s’est étendu considérablement.</a:t>
            </a:r>
          </a:p>
          <a:p>
            <a:endParaRPr lang="fr-FR" dirty="0"/>
          </a:p>
          <a:p>
            <a:r>
              <a:rPr lang="fr-FR" dirty="0"/>
              <a:t>Depuis Mars à </a:t>
            </a:r>
            <a:r>
              <a:rPr lang="fr-FR" dirty="0">
                <a:solidFill>
                  <a:srgbClr val="00B0F0"/>
                </a:solidFill>
              </a:rPr>
              <a:t>Février 2020 </a:t>
            </a:r>
            <a:r>
              <a:rPr lang="fr-FR" dirty="0"/>
              <a:t>Il semblerait que l’écart type ce soit  considérablement allongé entre courte et longue sessions d’achat. </a:t>
            </a:r>
          </a:p>
          <a:p>
            <a:endParaRPr lang="fr-FR" dirty="0"/>
          </a:p>
          <a:p>
            <a:r>
              <a:rPr lang="fr-FR" dirty="0">
                <a:solidFill>
                  <a:srgbClr val="FFC000"/>
                </a:solidFill>
              </a:rPr>
              <a:t>Progressivement </a:t>
            </a:r>
            <a:r>
              <a:rPr lang="fr-FR" dirty="0"/>
              <a:t>le temps moyen nécessaire sur le site ayant aboutit à un achat, à baissé.</a:t>
            </a:r>
          </a:p>
          <a:p>
            <a:endParaRPr lang="fr-FR" dirty="0"/>
          </a:p>
          <a:p>
            <a:r>
              <a:rPr lang="fr-FR" dirty="0"/>
              <a:t>Ceci peu s’expliquer par une meilleur prise en main du service en ligne.</a:t>
            </a:r>
          </a:p>
          <a:p>
            <a:r>
              <a:rPr lang="fr-FR" dirty="0"/>
              <a:t>D’ une meilleur </a:t>
            </a:r>
            <a:r>
              <a:rPr lang="fr-FR" dirty="0">
                <a:solidFill>
                  <a:srgbClr val="FFC000"/>
                </a:solidFill>
              </a:rPr>
              <a:t>fluidité et compatibilité </a:t>
            </a:r>
            <a:r>
              <a:rPr lang="fr-FR" dirty="0"/>
              <a:t>du site.</a:t>
            </a:r>
          </a:p>
        </p:txBody>
      </p:sp>
    </p:spTree>
    <p:extLst>
      <p:ext uri="{BB962C8B-B14F-4D97-AF65-F5344CB8AC3E}">
        <p14:creationId xmlns:p14="http://schemas.microsoft.com/office/powerpoint/2010/main" val="317725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664CC-8AED-564F-A340-622AC855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7262676" cy="1080938"/>
          </a:xfrm>
        </p:spPr>
        <p:txBody>
          <a:bodyPr/>
          <a:lstStyle/>
          <a:p>
            <a:r>
              <a:rPr lang="fr-FR" dirty="0"/>
              <a:t>Évolution du chiffre d'affaires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7B889D-84EA-4E43-9A05-A192239DF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33" y="2239433"/>
            <a:ext cx="5655808" cy="439896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D3202F-4B6E-BA4A-B7DE-FAB697E1C89B}"/>
              </a:ext>
            </a:extLst>
          </p:cNvPr>
          <p:cNvSpPr txBox="1"/>
          <p:nvPr/>
        </p:nvSpPr>
        <p:spPr>
          <a:xfrm>
            <a:off x="6208266" y="1972968"/>
            <a:ext cx="5219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chiffre d’affaire à progressé tout au long de l’année. On note un recul correspondant à l’arrêt des produits </a:t>
            </a:r>
            <a:r>
              <a:rPr lang="fr-FR" i="1" u="sng" dirty="0" err="1"/>
              <a:t>Hight</a:t>
            </a:r>
            <a:r>
              <a:rPr lang="fr-FR" i="1" u="sng" dirty="0"/>
              <a:t> Tech</a:t>
            </a:r>
            <a:r>
              <a:rPr lang="fr-FR" i="1" dirty="0"/>
              <a:t> </a:t>
            </a:r>
            <a:r>
              <a:rPr lang="fr-FR" dirty="0"/>
              <a:t>en </a:t>
            </a:r>
            <a:r>
              <a:rPr lang="fr-FR" dirty="0">
                <a:solidFill>
                  <a:srgbClr val="00B0F0"/>
                </a:solidFill>
              </a:rPr>
              <a:t>Février 2020. </a:t>
            </a:r>
          </a:p>
          <a:p>
            <a:endParaRPr lang="fr-FR" dirty="0"/>
          </a:p>
          <a:p>
            <a:r>
              <a:rPr lang="fr-FR" dirty="0"/>
              <a:t>Cependant :</a:t>
            </a:r>
          </a:p>
          <a:p>
            <a:endParaRPr lang="fr-FR" dirty="0"/>
          </a:p>
          <a:p>
            <a:r>
              <a:rPr lang="fr-FR" dirty="0"/>
              <a:t>La proportion des ventes par catégorie de produits a su s’équilibrer. Grace à la vente de nourriture.</a:t>
            </a:r>
          </a:p>
          <a:p>
            <a:endParaRPr lang="fr-FR" dirty="0"/>
          </a:p>
          <a:p>
            <a:r>
              <a:rPr lang="fr-FR" dirty="0"/>
              <a:t>La vente de nourriture à remplacé considérablement le pole </a:t>
            </a:r>
            <a:r>
              <a:rPr lang="fr-FR" i="1" dirty="0"/>
              <a:t>High Tech.</a:t>
            </a:r>
          </a:p>
          <a:p>
            <a:endParaRPr lang="fr-FR" dirty="0"/>
          </a:p>
          <a:p>
            <a:r>
              <a:rPr lang="fr-FR" dirty="0">
                <a:solidFill>
                  <a:srgbClr val="00B0F0"/>
                </a:solidFill>
              </a:rPr>
              <a:t>En Mars 2019 </a:t>
            </a:r>
            <a:r>
              <a:rPr lang="fr-FR" dirty="0"/>
              <a:t>le pole </a:t>
            </a:r>
            <a:r>
              <a:rPr lang="fr-FR" i="1" u="sng" dirty="0" err="1"/>
              <a:t>Hight</a:t>
            </a:r>
            <a:r>
              <a:rPr lang="fr-FR" i="1" u="sng" dirty="0"/>
              <a:t> </a:t>
            </a:r>
            <a:r>
              <a:rPr lang="fr-FR" i="1" u="sng" dirty="0" err="1"/>
              <a:t>tech</a:t>
            </a:r>
            <a:r>
              <a:rPr lang="fr-FR" i="1" u="sng" dirty="0"/>
              <a:t> </a:t>
            </a:r>
            <a:r>
              <a:rPr lang="fr-FR" dirty="0"/>
              <a:t>cumulait </a:t>
            </a:r>
            <a:r>
              <a:rPr lang="fr-FR" dirty="0">
                <a:solidFill>
                  <a:srgbClr val="FFC000"/>
                </a:solidFill>
              </a:rPr>
              <a:t>300 00 euros </a:t>
            </a:r>
            <a:r>
              <a:rPr lang="fr-FR" dirty="0"/>
              <a:t>de CA.</a:t>
            </a:r>
          </a:p>
          <a:p>
            <a:r>
              <a:rPr lang="fr-FR" dirty="0"/>
              <a:t>Contre dorénavant plus de </a:t>
            </a:r>
            <a:r>
              <a:rPr lang="fr-FR" dirty="0">
                <a:solidFill>
                  <a:srgbClr val="FFC000"/>
                </a:solidFill>
              </a:rPr>
              <a:t>450 000 euros </a:t>
            </a:r>
            <a:r>
              <a:rPr lang="fr-FR" dirty="0"/>
              <a:t>de chiffre d’affaires pour la vente de nourriture.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7028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364</TotalTime>
  <Words>336</Words>
  <Application>Microsoft Macintosh PowerPoint</Application>
  <PresentationFormat>Grand écran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rapport marketing mensuel</vt:lpstr>
      <vt:lpstr>Montant des achats en fonction du temps </vt:lpstr>
      <vt:lpstr>Évolution du ratio V/A au cours du temps </vt:lpstr>
      <vt:lpstr>Évolution du Nombre de visites sur le Site </vt:lpstr>
      <vt:lpstr>Evolutions des sessions ayant abouties à un achat  </vt:lpstr>
      <vt:lpstr>Évolution du chiffre d'affaires 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marketing mensuel</dc:title>
  <dc:creator>Microsoft Office User</dc:creator>
  <cp:lastModifiedBy>Microsoft Office User</cp:lastModifiedBy>
  <cp:revision>21</cp:revision>
  <dcterms:created xsi:type="dcterms:W3CDTF">2021-05-12T11:58:43Z</dcterms:created>
  <dcterms:modified xsi:type="dcterms:W3CDTF">2021-05-18T10:11:13Z</dcterms:modified>
</cp:coreProperties>
</file>