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42081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213072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725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69006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17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1936503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453820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8826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173646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A8472-A576-4652-9EB6-2DDD4C5E65C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42219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AA8472-A576-4652-9EB6-2DDD4C5E65C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18673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AA8472-A576-4652-9EB6-2DDD4C5E65C3}"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95362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AA8472-A576-4652-9EB6-2DDD4C5E65C3}"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283851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A8472-A576-4652-9EB6-2DDD4C5E65C3}"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04964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AA8472-A576-4652-9EB6-2DDD4C5E65C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245296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AA8472-A576-4652-9EB6-2DDD4C5E65C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AFCA8-47F1-4284-BE77-1164CC8A9692}" type="slidenum">
              <a:rPr lang="en-IN" smtClean="0"/>
              <a:t>‹#›</a:t>
            </a:fld>
            <a:endParaRPr lang="en-IN"/>
          </a:p>
        </p:txBody>
      </p:sp>
    </p:spTree>
    <p:extLst>
      <p:ext uri="{BB962C8B-B14F-4D97-AF65-F5344CB8AC3E}">
        <p14:creationId xmlns:p14="http://schemas.microsoft.com/office/powerpoint/2010/main" val="360914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AA8472-A576-4652-9EB6-2DDD4C5E65C3}" type="datetimeFigureOut">
              <a:rPr lang="en-IN" smtClean="0"/>
              <a:t>13-01-2024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6AFCA8-47F1-4284-BE77-1164CC8A9692}" type="slidenum">
              <a:rPr lang="en-IN" smtClean="0"/>
              <a:t>‹#›</a:t>
            </a:fld>
            <a:endParaRPr lang="en-IN"/>
          </a:p>
        </p:txBody>
      </p:sp>
    </p:spTree>
    <p:extLst>
      <p:ext uri="{BB962C8B-B14F-4D97-AF65-F5344CB8AC3E}">
        <p14:creationId xmlns:p14="http://schemas.microsoft.com/office/powerpoint/2010/main" val="3077117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3C6A-B647-62E6-9A9E-9ECE7A4F7E0E}"/>
              </a:ext>
            </a:extLst>
          </p:cNvPr>
          <p:cNvSpPr>
            <a:spLocks noGrp="1"/>
          </p:cNvSpPr>
          <p:nvPr>
            <p:ph type="ctrTitle"/>
          </p:nvPr>
        </p:nvSpPr>
        <p:spPr/>
        <p:txBody>
          <a:bodyPr/>
          <a:lstStyle/>
          <a:p>
            <a:r>
              <a:rPr lang="en-IN" dirty="0"/>
              <a:t>CROP PRODUCTION IN INDIA</a:t>
            </a:r>
          </a:p>
        </p:txBody>
      </p:sp>
      <p:sp>
        <p:nvSpPr>
          <p:cNvPr id="3" name="Subtitle 2">
            <a:extLst>
              <a:ext uri="{FF2B5EF4-FFF2-40B4-BE49-F238E27FC236}">
                <a16:creationId xmlns:a16="http://schemas.microsoft.com/office/drawing/2014/main" id="{F450CFC8-685F-6173-ED0D-4C3878697F6C}"/>
              </a:ext>
            </a:extLst>
          </p:cNvPr>
          <p:cNvSpPr>
            <a:spLocks noGrp="1"/>
          </p:cNvSpPr>
          <p:nvPr>
            <p:ph type="subTitle" idx="1"/>
          </p:nvPr>
        </p:nvSpPr>
        <p:spPr/>
        <p:txBody>
          <a:bodyPr/>
          <a:lstStyle/>
          <a:p>
            <a:r>
              <a:rPr lang="en-IN" dirty="0"/>
              <a:t>1997-2015</a:t>
            </a:r>
          </a:p>
        </p:txBody>
      </p:sp>
    </p:spTree>
    <p:extLst>
      <p:ext uri="{BB962C8B-B14F-4D97-AF65-F5344CB8AC3E}">
        <p14:creationId xmlns:p14="http://schemas.microsoft.com/office/powerpoint/2010/main" val="273970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0530-9207-7E3E-231F-8E1C78640584}"/>
              </a:ext>
            </a:extLst>
          </p:cNvPr>
          <p:cNvSpPr>
            <a:spLocks noGrp="1"/>
          </p:cNvSpPr>
          <p:nvPr>
            <p:ph type="title"/>
          </p:nvPr>
        </p:nvSpPr>
        <p:spPr/>
        <p:txBody>
          <a:bodyPr/>
          <a:lstStyle/>
          <a:p>
            <a:r>
              <a:rPr lang="en-IN" dirty="0"/>
              <a:t>ABOUT</a:t>
            </a:r>
          </a:p>
        </p:txBody>
      </p:sp>
      <p:sp>
        <p:nvSpPr>
          <p:cNvPr id="3" name="Content Placeholder 2">
            <a:extLst>
              <a:ext uri="{FF2B5EF4-FFF2-40B4-BE49-F238E27FC236}">
                <a16:creationId xmlns:a16="http://schemas.microsoft.com/office/drawing/2014/main" id="{3AFD1082-FA6F-064D-A5BE-FB3E957FD563}"/>
              </a:ext>
            </a:extLst>
          </p:cNvPr>
          <p:cNvSpPr>
            <a:spLocks noGrp="1"/>
          </p:cNvSpPr>
          <p:nvPr>
            <p:ph idx="1"/>
          </p:nvPr>
        </p:nvSpPr>
        <p:spPr>
          <a:xfrm>
            <a:off x="677334" y="1722050"/>
            <a:ext cx="8596668" cy="3880773"/>
          </a:xfrm>
        </p:spPr>
        <p:txBody>
          <a:bodyPr/>
          <a:lstStyle/>
          <a:p>
            <a:pPr fontAlgn="auto"/>
            <a:r>
              <a:rPr lang="en-US" dirty="0">
                <a:effectLst/>
              </a:rPr>
              <a:t>Delving into the vast and dynamic realm of Agriculture, my analysis spans several years and covers a wealth of data on crop production. 📈</a:t>
            </a:r>
          </a:p>
          <a:p>
            <a:pPr fontAlgn="auto"/>
            <a:r>
              <a:rPr lang="en-US" b="0" i="0" dirty="0">
                <a:solidFill>
                  <a:srgbClr val="374151"/>
                </a:solidFill>
                <a:effectLst/>
                <a:latin typeface="Söhne"/>
              </a:rPr>
              <a:t>Agriculture analysis involves the examination of various factors related to the cultivation of crops, livestock management, and overall agricultural practices. </a:t>
            </a:r>
          </a:p>
          <a:p>
            <a:pPr fontAlgn="auto"/>
            <a:r>
              <a:rPr lang="en-US" b="0" i="0" dirty="0">
                <a:solidFill>
                  <a:srgbClr val="374151"/>
                </a:solidFill>
                <a:effectLst/>
                <a:latin typeface="Söhne"/>
              </a:rPr>
              <a:t>This analysis is crucial for optimizing productivity, ensuring food security, and making informed decisions for sustainable agricultural development.</a:t>
            </a:r>
          </a:p>
          <a:p>
            <a:pPr fontAlgn="auto"/>
            <a:r>
              <a:rPr lang="en-US" b="0" i="0" dirty="0">
                <a:solidFill>
                  <a:srgbClr val="374151"/>
                </a:solidFill>
                <a:effectLst/>
                <a:latin typeface="Söhne"/>
              </a:rPr>
              <a:t>Agriculture analysis is an interdisciplinary field that incorporates data science, technology, agronomy, economics, and environmental science to support efficient and sustainable farming practices. </a:t>
            </a:r>
          </a:p>
          <a:p>
            <a:pPr fontAlgn="auto"/>
            <a:r>
              <a:rPr lang="en-US" b="0" i="0" dirty="0">
                <a:solidFill>
                  <a:srgbClr val="374151"/>
                </a:solidFill>
                <a:effectLst/>
                <a:latin typeface="Söhne"/>
              </a:rPr>
              <a:t>It plays a crucial role in addressing global food security challenges and promoting the responsible use of natural resources in agriculture.</a:t>
            </a:r>
            <a:endParaRPr lang="en-US" dirty="0">
              <a:effectLst/>
            </a:endParaRPr>
          </a:p>
          <a:p>
            <a:pPr marL="0" indent="0">
              <a:buNone/>
            </a:pPr>
            <a:endParaRPr lang="en-IN" dirty="0"/>
          </a:p>
        </p:txBody>
      </p:sp>
    </p:spTree>
    <p:extLst>
      <p:ext uri="{BB962C8B-B14F-4D97-AF65-F5344CB8AC3E}">
        <p14:creationId xmlns:p14="http://schemas.microsoft.com/office/powerpoint/2010/main" val="201312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76808D-02B6-FDB6-0759-C2476A151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59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281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7272-20FA-BE04-0C7F-3C462230A6F8}"/>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id="{A76F010B-CB23-1D9E-7948-8922625E43A7}"/>
              </a:ext>
            </a:extLst>
          </p:cNvPr>
          <p:cNvSpPr>
            <a:spLocks noGrp="1"/>
          </p:cNvSpPr>
          <p:nvPr>
            <p:ph idx="1"/>
          </p:nvPr>
        </p:nvSpPr>
        <p:spPr>
          <a:xfrm>
            <a:off x="677334" y="1371601"/>
            <a:ext cx="8596668" cy="5010538"/>
          </a:xfrm>
        </p:spPr>
        <p:txBody>
          <a:bodyPr>
            <a:normAutofit fontScale="92500"/>
          </a:bodyPr>
          <a:lstStyle/>
          <a:p>
            <a:r>
              <a:rPr lang="en-IN" dirty="0"/>
              <a:t>Year 2015 has maximum production about 15bn.</a:t>
            </a:r>
          </a:p>
          <a:p>
            <a:r>
              <a:rPr lang="en-US" b="0" i="0" dirty="0">
                <a:solidFill>
                  <a:srgbClr val="374151"/>
                </a:solidFill>
                <a:effectLst/>
                <a:latin typeface="Söhne"/>
              </a:rPr>
              <a:t>Rice and wheat are indeed two of the most important and widely cultivated cereal crops globally.</a:t>
            </a:r>
          </a:p>
          <a:p>
            <a:r>
              <a:rPr lang="en-US" b="0" i="0" dirty="0">
                <a:solidFill>
                  <a:srgbClr val="374151"/>
                </a:solidFill>
                <a:effectLst/>
                <a:latin typeface="Söhne"/>
              </a:rPr>
              <a:t>The cultivation of cereal crops like rice, bajra (pearl millet), wheat, and others varies based on the climate and growing conditions in different regions. These crops are often classified into two main categories: summer or kharif crops and winter or rabi crops. </a:t>
            </a:r>
          </a:p>
          <a:p>
            <a:pPr algn="l"/>
            <a:r>
              <a:rPr lang="en-US" b="1" i="0" dirty="0">
                <a:solidFill>
                  <a:srgbClr val="374151"/>
                </a:solidFill>
                <a:effectLst/>
                <a:latin typeface="Söhne"/>
              </a:rPr>
              <a:t>Summer or Kharif Crops: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Rice (Paddy):</a:t>
            </a:r>
            <a:r>
              <a:rPr lang="en-US" b="0" i="0" dirty="0">
                <a:solidFill>
                  <a:srgbClr val="374151"/>
                </a:solidFill>
                <a:effectLst/>
                <a:latin typeface="Söhne"/>
              </a:rPr>
              <a:t> Rice is a major kharif crop and is typically cultivated in areas with high rainfall and warm temperatures. It requires flooded fields for cultivation.</a:t>
            </a:r>
          </a:p>
          <a:p>
            <a:pPr algn="l">
              <a:buFont typeface="Arial" panose="020B0604020202020204" pitchFamily="34" charset="0"/>
              <a:buChar char="•"/>
            </a:pPr>
            <a:r>
              <a:rPr lang="en-US" b="1" i="0" dirty="0">
                <a:solidFill>
                  <a:srgbClr val="374151"/>
                </a:solidFill>
                <a:effectLst/>
                <a:latin typeface="Söhne"/>
              </a:rPr>
              <a:t>Bajra (Pearl Millet):</a:t>
            </a:r>
            <a:r>
              <a:rPr lang="en-US" b="0" i="0" dirty="0">
                <a:solidFill>
                  <a:srgbClr val="374151"/>
                </a:solidFill>
                <a:effectLst/>
                <a:latin typeface="Söhne"/>
              </a:rPr>
              <a:t> Bajra is well-suited to arid and semi-arid regions and is often grown as a kharif crop. It is known for its tolerance to high temperatures and low rainfall.</a:t>
            </a:r>
          </a:p>
          <a:p>
            <a:pPr algn="l">
              <a:buFont typeface="Arial" panose="020B0604020202020204" pitchFamily="34" charset="0"/>
              <a:buChar char="•"/>
            </a:pPr>
            <a:r>
              <a:rPr lang="en-US" b="1" i="0" dirty="0">
                <a:solidFill>
                  <a:srgbClr val="374151"/>
                </a:solidFill>
                <a:effectLst/>
                <a:latin typeface="Söhne"/>
              </a:rPr>
              <a:t>Maize (Corn):</a:t>
            </a:r>
            <a:r>
              <a:rPr lang="en-US" b="0" i="0" dirty="0">
                <a:solidFill>
                  <a:srgbClr val="374151"/>
                </a:solidFill>
                <a:effectLst/>
                <a:latin typeface="Söhne"/>
              </a:rPr>
              <a:t> Maize is another kharif crop that is grown in warmer regions. It is versatile and can be cultivated in a range of climates.</a:t>
            </a:r>
          </a:p>
          <a:p>
            <a:pPr algn="l">
              <a:buFont typeface="Arial" panose="020B0604020202020204" pitchFamily="34" charset="0"/>
              <a:buChar char="•"/>
            </a:pPr>
            <a:r>
              <a:rPr lang="en-US" b="1" i="0" dirty="0">
                <a:solidFill>
                  <a:srgbClr val="374151"/>
                </a:solidFill>
                <a:effectLst/>
                <a:latin typeface="Söhne"/>
              </a:rPr>
              <a:t>Sorghum (Jowar):</a:t>
            </a:r>
            <a:r>
              <a:rPr lang="en-US" b="0" i="0" dirty="0">
                <a:solidFill>
                  <a:srgbClr val="374151"/>
                </a:solidFill>
                <a:effectLst/>
                <a:latin typeface="Söhne"/>
              </a:rPr>
              <a:t> Sorghum is a kharif crop that is drought-tolerant and can thrive in areas with limited water availability.</a:t>
            </a:r>
          </a:p>
          <a:p>
            <a:endParaRPr lang="en-IN" dirty="0"/>
          </a:p>
        </p:txBody>
      </p:sp>
    </p:spTree>
    <p:extLst>
      <p:ext uri="{BB962C8B-B14F-4D97-AF65-F5344CB8AC3E}">
        <p14:creationId xmlns:p14="http://schemas.microsoft.com/office/powerpoint/2010/main" val="15788167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323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Söhne</vt:lpstr>
      <vt:lpstr>Trebuchet MS</vt:lpstr>
      <vt:lpstr>Wingdings 3</vt:lpstr>
      <vt:lpstr>Facet</vt:lpstr>
      <vt:lpstr>CROP PRODUCTION IN INDIA</vt:lpstr>
      <vt:lpstr>ABOUT</vt:lpstr>
      <vt:lpstr>PowerPoint Presentation</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IN INDIA</dc:title>
  <dc:creator>harshita sharma</dc:creator>
  <cp:lastModifiedBy>harshita sharma</cp:lastModifiedBy>
  <cp:revision>1</cp:revision>
  <dcterms:created xsi:type="dcterms:W3CDTF">2024-01-13T06:26:45Z</dcterms:created>
  <dcterms:modified xsi:type="dcterms:W3CDTF">2024-01-13T06:50:31Z</dcterms:modified>
</cp:coreProperties>
</file>