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1" r:id="rId3"/>
    <p:sldId id="266" r:id="rId4"/>
    <p:sldId id="283" r:id="rId5"/>
    <p:sldId id="279" r:id="rId6"/>
    <p:sldId id="284" r:id="rId7"/>
    <p:sldId id="285" r:id="rId8"/>
    <p:sldId id="280" r:id="rId9"/>
    <p:sldId id="286" r:id="rId10"/>
    <p:sldId id="287" r:id="rId11"/>
    <p:sldId id="278" r:id="rId12"/>
  </p:sldIdLst>
  <p:sldSz cx="9144000" cy="6858000" type="screen4x3"/>
  <p:notesSz cx="6805613" cy="9939338"/>
  <p:embeddedFontLst>
    <p:embeddedFont>
      <p:font typeface="나눔고딕" panose="020D0604000000000000" pitchFamily="34" charset="-127"/>
      <p:regular r:id="rId15"/>
      <p:bold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Cambria Math" panose="02040503050406030204" pitchFamily="18" charset="0"/>
      <p:regular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7" autoAdjust="0"/>
    <p:restoredTop sz="86364" autoAdjust="0"/>
  </p:normalViewPr>
  <p:slideViewPr>
    <p:cSldViewPr snapToGrid="0">
      <p:cViewPr varScale="1">
        <p:scale>
          <a:sx n="124" d="100"/>
          <a:sy n="124" d="100"/>
        </p:scale>
        <p:origin x="1472" y="1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2021. 11. 29.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2196542"/>
            <a:ext cx="7772400" cy="92553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딥러닝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500" b="1" spc="-250" dirty="0">
                <a:solidFill>
                  <a:schemeClr val="accent4">
                    <a:lumMod val="50000"/>
                  </a:schemeClr>
                </a:solidFill>
              </a:rPr>
              <a:t>ch05.</a:t>
            </a:r>
            <a:r>
              <a:rPr lang="ko-KR" altLang="en-US" sz="45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 b="1" spc="-250" dirty="0" err="1">
                <a:solidFill>
                  <a:schemeClr val="accent4">
                    <a:lumMod val="50000"/>
                  </a:schemeClr>
                </a:solidFill>
              </a:rPr>
              <a:t>역전파</a:t>
            </a:r>
            <a:endParaRPr lang="ko-KR" altLang="en-US" sz="45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5.6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최적화 알고리즘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5.7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배치 사이즈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5.8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행렬 연산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5.8.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행렬 연산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B2931D-FDE5-4A4A-85AE-33095F6B9EB6}"/>
              </a:ext>
            </a:extLst>
          </p:cNvPr>
          <p:cNvSpPr txBox="1"/>
          <p:nvPr/>
        </p:nvSpPr>
        <p:spPr>
          <a:xfrm>
            <a:off x="364803" y="839187"/>
            <a:ext cx="8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행렬을 이용한 </a:t>
            </a:r>
            <a:r>
              <a:rPr kumimoji="1" lang="ko-KR" altLang="en-US" b="1" dirty="0" err="1"/>
              <a:t>역전파</a:t>
            </a:r>
            <a:endParaRPr kumimoji="1"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7E273-8642-584C-A53E-E2BF0284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8" y="1951140"/>
            <a:ext cx="3424182" cy="2394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6AD760-3ABA-A74E-B3BB-21137B9E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80" y="1951140"/>
            <a:ext cx="3542931" cy="239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71882A-440D-CA47-926E-BA2DB3E6F3DD}"/>
              </a:ext>
            </a:extLst>
          </p:cNvPr>
          <p:cNvSpPr txBox="1"/>
          <p:nvPr/>
        </p:nvSpPr>
        <p:spPr>
          <a:xfrm>
            <a:off x="928082" y="4392977"/>
            <a:ext cx="320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&lt;Python&gt;</a:t>
            </a:r>
          </a:p>
          <a:p>
            <a:r>
              <a:rPr kumimoji="1" lang="en-US" altLang="ko-KR" dirty="0" err="1"/>
              <a:t>grad_w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np.dot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x.T</a:t>
            </a:r>
            <a:r>
              <a:rPr kumimoji="1" lang="en-US" altLang="ko-KR" dirty="0"/>
              <a:t>, delta)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A2C5F-182C-6640-838E-B078C3A66D5E}"/>
              </a:ext>
            </a:extLst>
          </p:cNvPr>
          <p:cNvSpPr txBox="1"/>
          <p:nvPr/>
        </p:nvSpPr>
        <p:spPr>
          <a:xfrm>
            <a:off x="4891939" y="4345673"/>
            <a:ext cx="320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&lt;Python&gt;</a:t>
            </a:r>
          </a:p>
          <a:p>
            <a:r>
              <a:rPr kumimoji="1" lang="en-US" altLang="ko-KR" dirty="0" err="1"/>
              <a:t>grad_x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np.dot</a:t>
            </a:r>
            <a:r>
              <a:rPr kumimoji="1" lang="en-US" altLang="ko-KR" dirty="0"/>
              <a:t>(delta, </a:t>
            </a:r>
            <a:r>
              <a:rPr kumimoji="1" lang="en-US" altLang="ko-KR" dirty="0" err="1"/>
              <a:t>w.T</a:t>
            </a:r>
            <a:r>
              <a:rPr kumimoji="1"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56FE-02E7-5842-A4E0-3ECA85556C06}"/>
              </a:ext>
            </a:extLst>
          </p:cNvPr>
          <p:cNvSpPr txBox="1"/>
          <p:nvPr/>
        </p:nvSpPr>
        <p:spPr>
          <a:xfrm>
            <a:off x="1187666" y="1547004"/>
            <a:ext cx="2690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&lt;</a:t>
            </a:r>
            <a:r>
              <a:rPr kumimoji="1" lang="ko-KR" altLang="en-US" sz="1500" dirty="0"/>
              <a:t>가중치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기울기 행렬</a:t>
            </a:r>
            <a:r>
              <a:rPr kumimoji="1" lang="en-US" altLang="ko-KR" sz="1500" dirty="0"/>
              <a:t>&gt;</a:t>
            </a:r>
            <a:endParaRPr kumimoji="1"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5E55B-A6D3-7440-B20D-280899A98AD4}"/>
              </a:ext>
            </a:extLst>
          </p:cNvPr>
          <p:cNvSpPr txBox="1"/>
          <p:nvPr/>
        </p:nvSpPr>
        <p:spPr>
          <a:xfrm>
            <a:off x="5411105" y="1547004"/>
            <a:ext cx="2690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&lt;</a:t>
            </a:r>
            <a:r>
              <a:rPr kumimoji="1" lang="ko-KR" altLang="en-US" sz="1500" dirty="0"/>
              <a:t>입력 기울기 행렬</a:t>
            </a:r>
            <a:r>
              <a:rPr kumimoji="1" lang="en-US" altLang="ko-KR" sz="1500" dirty="0"/>
              <a:t>&gt;</a:t>
            </a:r>
            <a:endParaRPr kumimoji="1"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EC2B4-E641-5E40-9DF2-918EF9584435}"/>
              </a:ext>
            </a:extLst>
          </p:cNvPr>
          <p:cNvSpPr txBox="1"/>
          <p:nvPr/>
        </p:nvSpPr>
        <p:spPr>
          <a:xfrm>
            <a:off x="561318" y="5178674"/>
            <a:ext cx="87173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 err="1">
                <a:solidFill>
                  <a:srgbClr val="34495E"/>
                </a:solidFill>
                <a:latin typeface="source sans pro" panose="020F0502020204030204" pitchFamily="34" charset="0"/>
              </a:rPr>
              <a:t>전치행렬을</a:t>
            </a:r>
            <a:r>
              <a:rPr lang="ko-KR" altLang="en-US" dirty="0">
                <a:solidFill>
                  <a:srgbClr val="34495E"/>
                </a:solidFill>
                <a:latin typeface="source sans pro" panose="020F0502020204030204" pitchFamily="34" charset="0"/>
              </a:rPr>
              <a:t> 구하는 이유</a:t>
            </a:r>
            <a:r>
              <a:rPr lang="en-US" altLang="ko-KR" dirty="0">
                <a:solidFill>
                  <a:srgbClr val="34495E"/>
                </a:solidFill>
                <a:latin typeface="source sans pro" panose="020F0502020204030204" pitchFamily="34" charset="0"/>
              </a:rPr>
              <a:t>?</a:t>
            </a:r>
          </a:p>
          <a:p>
            <a:endParaRPr lang="en-US" altLang="ko-KR" sz="1000" dirty="0">
              <a:solidFill>
                <a:srgbClr val="34495E"/>
              </a:solidFill>
              <a:latin typeface="source sans pro" panose="020F0502020204030204" pitchFamily="34" charset="0"/>
            </a:endParaRPr>
          </a:p>
          <a:p>
            <a:r>
              <a:rPr lang="ko-KR" altLang="en-US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       </a:t>
            </a:r>
            <a:r>
              <a:rPr lang="en-US" altLang="ko-KR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X(W)</a:t>
            </a:r>
            <a:r>
              <a:rPr lang="ko-KR" altLang="en-US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 행렬의 모든 원소로 </a:t>
            </a:r>
            <a:r>
              <a:rPr lang="ko-KR" altLang="en-US" sz="1500" dirty="0" err="1">
                <a:solidFill>
                  <a:srgbClr val="34495E"/>
                </a:solidFill>
                <a:latin typeface="source sans pro" panose="020F0502020204030204" pitchFamily="34" charset="0"/>
              </a:rPr>
              <a:t>편미분을</a:t>
            </a:r>
            <a:r>
              <a:rPr lang="ko-KR" altLang="en-US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 진행하면 그 결과가 </a:t>
            </a:r>
            <a:r>
              <a:rPr lang="en" altLang="ko-KR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W</a:t>
            </a:r>
            <a:r>
              <a:rPr lang="en-US" altLang="ko-KR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(X)</a:t>
            </a:r>
            <a:r>
              <a:rPr lang="en" altLang="ko-KR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 </a:t>
            </a:r>
            <a:r>
              <a:rPr lang="ko-KR" altLang="en-US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행렬의 전치 행렬로 도출</a:t>
            </a:r>
            <a:endParaRPr lang="en-US" altLang="ko-KR" sz="1500" dirty="0">
              <a:solidFill>
                <a:srgbClr val="34495E"/>
              </a:solidFill>
              <a:latin typeface="source sans pro" panose="020F0502020204030204" pitchFamily="34" charset="0"/>
            </a:endParaRPr>
          </a:p>
          <a:p>
            <a:endParaRPr lang="en-US" altLang="ko-KR" sz="500" dirty="0">
              <a:solidFill>
                <a:srgbClr val="34495E"/>
              </a:solidFill>
              <a:latin typeface="source sans pro" panose="020F0502020204030204" pitchFamily="34" charset="0"/>
            </a:endParaRPr>
          </a:p>
          <a:p>
            <a:r>
              <a:rPr lang="ko-KR" altLang="en-US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       </a:t>
            </a:r>
            <a:r>
              <a:rPr lang="en-US" altLang="ko-KR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“</a:t>
            </a:r>
            <a:r>
              <a:rPr lang="ko-KR" altLang="en-US" sz="1500" b="1" dirty="0"/>
              <a:t>수식을 선형 대수의 행렬로 단순화하는 과정에서 행렬의 </a:t>
            </a:r>
            <a:r>
              <a:rPr lang="en" altLang="ko-KR" sz="1500" b="1" dirty="0"/>
              <a:t>Shape</a:t>
            </a:r>
            <a:r>
              <a:rPr lang="ko-KR" altLang="en-US" sz="1500" b="1" dirty="0"/>
              <a:t>가 결정된 것</a:t>
            </a:r>
            <a:r>
              <a:rPr lang="en-US" altLang="ko-KR" sz="1500" dirty="0">
                <a:solidFill>
                  <a:srgbClr val="34495E"/>
                </a:solidFill>
                <a:latin typeface="source sans pro" panose="020F0502020204030204" pitchFamily="34" charset="0"/>
              </a:rPr>
              <a:t>”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191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5.6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최적화 알고리즘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최적화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71046-1AD6-7F49-BEA7-6254888A641B}"/>
              </a:ext>
            </a:extLst>
          </p:cNvPr>
          <p:cNvSpPr txBox="1"/>
          <p:nvPr/>
        </p:nvSpPr>
        <p:spPr>
          <a:xfrm>
            <a:off x="364803" y="1662718"/>
            <a:ext cx="803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dirty="0"/>
              <a:t>경사 </a:t>
            </a:r>
            <a:r>
              <a:rPr kumimoji="1" lang="ko-KR" altLang="en-US" dirty="0" err="1"/>
              <a:t>하강법에서</a:t>
            </a:r>
            <a:r>
              <a:rPr kumimoji="1" lang="ko-KR" altLang="en-US" dirty="0"/>
              <a:t> 기울기를 바탕으로 가중치와 편향을 조금씩 조정하여 오차가 최소화 되도록 최적화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dirty="0"/>
              <a:t>효율적이면서도 확실하게 최적 해에 도착하기 위한 알고리즘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AEB1-89C5-EB4C-9940-31C3976042AA}"/>
              </a:ext>
            </a:extLst>
          </p:cNvPr>
          <p:cNvSpPr txBox="1"/>
          <p:nvPr/>
        </p:nvSpPr>
        <p:spPr>
          <a:xfrm>
            <a:off x="364803" y="3212947"/>
            <a:ext cx="57417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대표적인</a:t>
            </a:r>
            <a:r>
              <a:rPr kumimoji="1" lang="en-US" altLang="ko-KR" sz="1000" b="1" dirty="0"/>
              <a:t>(</a:t>
            </a:r>
            <a:r>
              <a:rPr kumimoji="1" lang="ko-KR" altLang="en-US" sz="1000" b="1" dirty="0"/>
              <a:t>책에 언급 된</a:t>
            </a:r>
            <a:r>
              <a:rPr kumimoji="1" lang="en-US" altLang="ko-KR" sz="1000" b="1" dirty="0"/>
              <a:t>)</a:t>
            </a:r>
            <a:r>
              <a:rPr kumimoji="1" lang="ko-KR" altLang="en-US" sz="1000" b="1" dirty="0"/>
              <a:t> </a:t>
            </a:r>
            <a:r>
              <a:rPr kumimoji="1" lang="ko-KR" altLang="en-US" b="1" dirty="0"/>
              <a:t>최적화 알고리즘</a:t>
            </a:r>
            <a:endParaRPr kumimoji="1" lang="en-US" altLang="ko-KR" b="1" dirty="0"/>
          </a:p>
          <a:p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확률적 경사 </a:t>
            </a:r>
            <a:r>
              <a:rPr kumimoji="1" lang="ko-KR" altLang="en-US" dirty="0" err="1"/>
              <a:t>하강법</a:t>
            </a:r>
            <a:r>
              <a:rPr kumimoji="1" lang="ko-KR" altLang="en-US" dirty="0"/>
              <a:t> </a:t>
            </a:r>
            <a:r>
              <a:rPr kumimoji="1" lang="en-US" altLang="ko-KR" dirty="0"/>
              <a:t>(SGD)</a:t>
            </a:r>
          </a:p>
          <a:p>
            <a:endParaRPr kumimoji="1" lang="en-US" altLang="ko-KR" sz="500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모멘텀</a:t>
            </a:r>
            <a:r>
              <a:rPr kumimoji="1" lang="en-US" altLang="ko-KR" dirty="0"/>
              <a:t>(Momentum)</a:t>
            </a:r>
          </a:p>
          <a:p>
            <a:endParaRPr kumimoji="1" lang="en-US" altLang="ko-KR" sz="500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 err="1"/>
              <a:t>아다그리드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AdaGrad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500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 err="1"/>
              <a:t>RMSProp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500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아담</a:t>
            </a:r>
            <a:r>
              <a:rPr kumimoji="1" lang="en-US" altLang="ko-KR" dirty="0"/>
              <a:t>(Adam)</a:t>
            </a:r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6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5.6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최적화 알고리즘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0DBDCA-9AB7-3140-9FAB-CC39D99D6930}"/>
              </a:ext>
            </a:extLst>
          </p:cNvPr>
          <p:cNvSpPr txBox="1"/>
          <p:nvPr/>
        </p:nvSpPr>
        <p:spPr>
          <a:xfrm>
            <a:off x="254878" y="847149"/>
            <a:ext cx="862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확률적 경사 </a:t>
            </a:r>
            <a:r>
              <a:rPr kumimoji="1" lang="ko-KR" altLang="en-US" b="1" dirty="0" err="1"/>
              <a:t>하강법</a:t>
            </a:r>
            <a:r>
              <a:rPr kumimoji="1" lang="en-US" altLang="ko-KR" b="1" dirty="0"/>
              <a:t> (SGD)</a:t>
            </a:r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기울기를 수정할 때 마다 훈련 데이터 중에서 무작위 샘플을 선택하는 알고리즘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7634B-6106-124A-A73A-A53B84CA70E6}"/>
                  </a:ext>
                </a:extLst>
              </p:cNvPr>
              <p:cNvSpPr txBox="1"/>
              <p:nvPr/>
            </p:nvSpPr>
            <p:spPr>
              <a:xfrm>
                <a:off x="162329" y="1955654"/>
                <a:ext cx="3617844" cy="114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7634B-6106-124A-A73A-A53B84CA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29" y="1955654"/>
                <a:ext cx="3617844" cy="1145826"/>
              </a:xfrm>
              <a:prstGeom prst="rect">
                <a:avLst/>
              </a:prstGeom>
              <a:blipFill>
                <a:blip r:embed="rId2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AEB912A-E03C-0944-8C52-24B2750736A7}"/>
              </a:ext>
            </a:extLst>
          </p:cNvPr>
          <p:cNvSpPr txBox="1"/>
          <p:nvPr/>
        </p:nvSpPr>
        <p:spPr>
          <a:xfrm>
            <a:off x="3374208" y="1809137"/>
            <a:ext cx="556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장점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국소 최적 해에 잘 빠지지 않음</a:t>
            </a:r>
            <a:endParaRPr kumimoji="1"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err="1"/>
              <a:t>학습률과</a:t>
            </a:r>
            <a:r>
              <a:rPr kumimoji="1" lang="ko-KR" altLang="en-US" sz="1500" dirty="0"/>
              <a:t> 기울기를 곱해 간단하게 </a:t>
            </a:r>
            <a:r>
              <a:rPr kumimoji="1" lang="ko-KR" altLang="en-US" sz="1500" dirty="0" err="1"/>
              <a:t>수정량</a:t>
            </a:r>
            <a:r>
              <a:rPr kumimoji="1" lang="ko-KR" altLang="en-US" sz="1500" dirty="0"/>
              <a:t> 결정</a:t>
            </a:r>
            <a:endParaRPr kumimoji="1" lang="en-US" altLang="ko-KR" sz="1500" dirty="0"/>
          </a:p>
          <a:p>
            <a:endParaRPr kumimoji="1" lang="en-US" altLang="ko-KR" sz="1500" dirty="0"/>
          </a:p>
          <a:p>
            <a:r>
              <a:rPr kumimoji="1" lang="ko-KR" altLang="en-US" sz="1500" b="1" dirty="0"/>
              <a:t>단점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학습의 진행과정에 따라 </a:t>
            </a:r>
            <a:r>
              <a:rPr kumimoji="1" lang="ko-KR" altLang="en-US" sz="1500" dirty="0" err="1"/>
              <a:t>수정량을</a:t>
            </a:r>
            <a:r>
              <a:rPr kumimoji="1" lang="ko-KR" altLang="en-US" sz="1500" dirty="0"/>
              <a:t> 유연하게 조정할 수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5C298-60C8-3340-9DC6-B4D3034421C4}"/>
              </a:ext>
            </a:extLst>
          </p:cNvPr>
          <p:cNvSpPr txBox="1"/>
          <p:nvPr/>
        </p:nvSpPr>
        <p:spPr>
          <a:xfrm>
            <a:off x="254878" y="3429000"/>
            <a:ext cx="862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모멘텀</a:t>
            </a:r>
            <a:endParaRPr kumimoji="1" lang="en-US" altLang="ko-KR" b="1" dirty="0"/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확률적 경사 </a:t>
            </a:r>
            <a:r>
              <a:rPr kumimoji="1" lang="ko-KR" altLang="en-US" dirty="0" err="1"/>
              <a:t>하강법에</a:t>
            </a:r>
            <a:r>
              <a:rPr kumimoji="1" lang="ko-KR" altLang="en-US" dirty="0"/>
              <a:t> 관성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기울기 방향으로 힘을 받으면 물체가 가속화</a:t>
            </a:r>
            <a:r>
              <a:rPr kumimoji="1" lang="en-US" altLang="ko-KR" sz="1000" dirty="0"/>
              <a:t>)</a:t>
            </a:r>
            <a:r>
              <a:rPr kumimoji="1" lang="ko-KR" altLang="en-US" dirty="0"/>
              <a:t>을 더한 알고리즘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F16EBB-7374-8144-9288-D297BCE5355D}"/>
                  </a:ext>
                </a:extLst>
              </p:cNvPr>
              <p:cNvSpPr txBox="1"/>
              <p:nvPr/>
            </p:nvSpPr>
            <p:spPr>
              <a:xfrm>
                <a:off x="104655" y="4390988"/>
                <a:ext cx="3617844" cy="21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kumimoji="1"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en-US" altLang="ko-KR" dirty="0"/>
              </a:p>
              <a:p>
                <a:pPr algn="ctr"/>
                <a:endParaRPr kumimoji="1"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500" dirty="0"/>
                  <a:t>: </a:t>
                </a:r>
                <a:r>
                  <a:rPr kumimoji="1" lang="ko-KR" altLang="en-US" sz="1500" dirty="0"/>
                  <a:t>모멘텀 상수</a:t>
                </a:r>
                <a:r>
                  <a:rPr kumimoji="1" lang="en-US" altLang="ko-KR" sz="1500" dirty="0"/>
                  <a:t>(</a:t>
                </a:r>
                <a:r>
                  <a:rPr kumimoji="1" lang="ko-KR" altLang="en-US" sz="1500" dirty="0"/>
                  <a:t>관성의 크기</a:t>
                </a:r>
                <a:r>
                  <a:rPr kumimoji="1" lang="en-US" altLang="ko-KR" sz="15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ko-KR" sz="1500" dirty="0"/>
                  <a:t>:</a:t>
                </a:r>
                <a:r>
                  <a:rPr kumimoji="1" lang="ko-KR" altLang="en-US" sz="1500" dirty="0"/>
                  <a:t> 이전 </a:t>
                </a:r>
                <a:r>
                  <a:rPr kumimoji="1" lang="ko-KR" altLang="en-US" sz="1500" dirty="0" err="1"/>
                  <a:t>회차</a:t>
                </a:r>
                <a:r>
                  <a:rPr kumimoji="1" lang="ko-KR" altLang="en-US" sz="1500" dirty="0"/>
                  <a:t> </a:t>
                </a:r>
                <a:r>
                  <a:rPr kumimoji="1" lang="ko-KR" altLang="en-US" sz="1500" dirty="0" err="1"/>
                  <a:t>수정량</a:t>
                </a:r>
                <a:endParaRPr kumimoji="1" lang="en-US" altLang="ko-KR" sz="150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F16EBB-7374-8144-9288-D297BCE53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5" y="4390988"/>
                <a:ext cx="3617844" cy="2161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C6D1BF1-D96D-5C49-8CF1-2BC39659B7EF}"/>
              </a:ext>
            </a:extLst>
          </p:cNvPr>
          <p:cNvSpPr txBox="1"/>
          <p:nvPr/>
        </p:nvSpPr>
        <p:spPr>
          <a:xfrm>
            <a:off x="3374208" y="4626386"/>
            <a:ext cx="5314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장점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err="1"/>
              <a:t>수정량이</a:t>
            </a:r>
            <a:r>
              <a:rPr kumimoji="1" lang="ko-KR" altLang="en-US" sz="1500" dirty="0"/>
              <a:t> 급격하게 변화하는 것을 막아 부드럽게 수정</a:t>
            </a:r>
            <a:endParaRPr kumimoji="1"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관성의 힘으로 국소 최적 해에서 빠져나오는 효과</a:t>
            </a:r>
            <a:endParaRPr kumimoji="1" lang="en-US" altLang="ko-KR" sz="1500" dirty="0"/>
          </a:p>
          <a:p>
            <a:endParaRPr kumimoji="1" lang="en-US" altLang="ko-KR" sz="1500" dirty="0"/>
          </a:p>
          <a:p>
            <a:r>
              <a:rPr kumimoji="1" lang="ko-KR" altLang="en-US" sz="1500" b="1" dirty="0"/>
              <a:t>단점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상수가 </a:t>
            </a:r>
            <a:r>
              <a:rPr kumimoji="1" lang="en-US" altLang="ko-KR" sz="1500" dirty="0"/>
              <a:t>2</a:t>
            </a:r>
            <a:r>
              <a:rPr kumimoji="1" lang="ko-KR" altLang="en-US" sz="1500" dirty="0"/>
              <a:t>개로 늘어나 조정이 조금 더 어려움</a:t>
            </a:r>
          </a:p>
        </p:txBody>
      </p: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5.6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최적화 알고리즘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0DBDCA-9AB7-3140-9FAB-CC39D99D6930}"/>
              </a:ext>
            </a:extLst>
          </p:cNvPr>
          <p:cNvSpPr txBox="1"/>
          <p:nvPr/>
        </p:nvSpPr>
        <p:spPr>
          <a:xfrm>
            <a:off x="254878" y="767268"/>
            <a:ext cx="862585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아다그리드</a:t>
            </a:r>
            <a:endParaRPr kumimoji="1" lang="en-US" altLang="ko-KR" b="1" dirty="0"/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학습이 진행되면서 </a:t>
            </a:r>
            <a:r>
              <a:rPr kumimoji="1" lang="ko-KR" altLang="en-US" dirty="0" err="1"/>
              <a:t>학습률을</a:t>
            </a:r>
            <a:r>
              <a:rPr kumimoji="1" lang="ko-KR" altLang="en-US" dirty="0"/>
              <a:t> 줄여 학습하는 알고리즘</a:t>
            </a:r>
            <a:endParaRPr kumimoji="1" lang="en-US" altLang="ko-KR" dirty="0"/>
          </a:p>
          <a:p>
            <a:r>
              <a:rPr kumimoji="1" lang="en-US" altLang="ko-KR" sz="1300" dirty="0"/>
              <a:t>(h</a:t>
            </a:r>
            <a:r>
              <a:rPr kumimoji="1" lang="ko-KR" altLang="en-US" sz="1300" dirty="0"/>
              <a:t>는 반드시 증가</a:t>
            </a:r>
            <a:r>
              <a:rPr kumimoji="1" lang="en-US" altLang="ko-KR" sz="1300" dirty="0"/>
              <a:t>-&gt;</a:t>
            </a:r>
            <a:r>
              <a:rPr kumimoji="1" lang="ko-KR" altLang="en-US" sz="1300" dirty="0"/>
              <a:t>총 </a:t>
            </a:r>
            <a:r>
              <a:rPr kumimoji="1" lang="ko-KR" altLang="en-US" sz="1300" dirty="0" err="1"/>
              <a:t>수정량이</a:t>
            </a:r>
            <a:r>
              <a:rPr kumimoji="1" lang="ko-KR" altLang="en-US" sz="1300" dirty="0"/>
              <a:t> 많은 가중치는 새로운 </a:t>
            </a:r>
            <a:r>
              <a:rPr kumimoji="1" lang="ko-KR" altLang="en-US" sz="1300" dirty="0" err="1"/>
              <a:t>수정량이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적어짐</a:t>
            </a:r>
            <a:r>
              <a:rPr kumimoji="1" lang="en-US" altLang="ko-KR" sz="1300" dirty="0"/>
              <a:t>)</a:t>
            </a:r>
            <a:r>
              <a:rPr kumimoji="1" lang="ko-KR" altLang="en-US" sz="1300" dirty="0"/>
              <a:t> </a:t>
            </a:r>
            <a:endParaRPr kumimoji="1" lang="en-US" altLang="ko-KR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7634B-6106-124A-A73A-A53B84CA70E6}"/>
                  </a:ext>
                </a:extLst>
              </p:cNvPr>
              <p:cNvSpPr txBox="1"/>
              <p:nvPr/>
            </p:nvSpPr>
            <p:spPr>
              <a:xfrm>
                <a:off x="0" y="1896912"/>
                <a:ext cx="3617844" cy="1282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7634B-6106-124A-A73A-A53B84CA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6912"/>
                <a:ext cx="3617844" cy="1282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AEB912A-E03C-0944-8C52-24B2750736A7}"/>
              </a:ext>
            </a:extLst>
          </p:cNvPr>
          <p:cNvSpPr txBox="1"/>
          <p:nvPr/>
        </p:nvSpPr>
        <p:spPr>
          <a:xfrm>
            <a:off x="3374208" y="1799419"/>
            <a:ext cx="5560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장점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처음에는 넓은 영역에서 탐색을 시작해 점점 범위를 좁혀가는 효율적인 탐색 가능</a:t>
            </a:r>
            <a:endParaRPr kumimoji="1"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err="1"/>
              <a:t>수정량이</a:t>
            </a:r>
            <a:r>
              <a:rPr kumimoji="1" lang="ko-KR" altLang="en-US" sz="1500" dirty="0"/>
              <a:t> 자동으로 조정됨</a:t>
            </a:r>
            <a:endParaRPr kumimoji="1" lang="en-US" altLang="ko-KR" sz="1500" dirty="0"/>
          </a:p>
          <a:p>
            <a:endParaRPr kumimoji="1" lang="en-US" altLang="ko-KR" sz="1500" dirty="0"/>
          </a:p>
          <a:p>
            <a:r>
              <a:rPr kumimoji="1" lang="ko-KR" altLang="en-US" sz="1500" b="1" dirty="0"/>
              <a:t>단점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err="1"/>
              <a:t>수정량이</a:t>
            </a:r>
            <a:r>
              <a:rPr kumimoji="1" lang="ko-KR" altLang="en-US" sz="1500" dirty="0"/>
              <a:t> 감소하기 때문에 도중에 </a:t>
            </a:r>
            <a:r>
              <a:rPr kumimoji="1" lang="ko-KR" altLang="en-US" sz="1500" dirty="0" err="1"/>
              <a:t>수정량이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0</a:t>
            </a:r>
            <a:r>
              <a:rPr kumimoji="1" lang="ko-KR" altLang="en-US" sz="1500" dirty="0"/>
              <a:t>이 되어버려 더는 최적화가 진행되지 않을 수도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5C298-60C8-3340-9DC6-B4D3034421C4}"/>
              </a:ext>
            </a:extLst>
          </p:cNvPr>
          <p:cNvSpPr txBox="1"/>
          <p:nvPr/>
        </p:nvSpPr>
        <p:spPr>
          <a:xfrm>
            <a:off x="254878" y="3513685"/>
            <a:ext cx="862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RMSProp</a:t>
            </a:r>
            <a:endParaRPr kumimoji="1" lang="en-US" altLang="ko-KR" b="1" dirty="0"/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 err="1"/>
              <a:t>아다그리드의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수정량이</a:t>
            </a:r>
            <a:r>
              <a:rPr kumimoji="1" lang="ko-KR" altLang="en-US" dirty="0"/>
              <a:t> 감소해 학습이 정체되는 것을 극복한 알고리즘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F16EBB-7374-8144-9288-D297BCE5355D}"/>
                  </a:ext>
                </a:extLst>
              </p:cNvPr>
              <p:cNvSpPr txBox="1"/>
              <p:nvPr/>
            </p:nvSpPr>
            <p:spPr>
              <a:xfrm>
                <a:off x="62945" y="4470164"/>
                <a:ext cx="3617844" cy="1258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F16EBB-7374-8144-9288-D297BCE53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" y="4470164"/>
                <a:ext cx="3617844" cy="1258165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6D1BF1-D96D-5C49-8CF1-2BC39659B7EF}"/>
                  </a:ext>
                </a:extLst>
              </p:cNvPr>
              <p:cNvSpPr txBox="1"/>
              <p:nvPr/>
            </p:nvSpPr>
            <p:spPr>
              <a:xfrm>
                <a:off x="3374208" y="4701958"/>
                <a:ext cx="5314587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500" b="1" dirty="0"/>
                  <a:t>장점</a:t>
                </a:r>
                <a:endParaRPr kumimoji="1"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ko-KR" altLang="en-US" sz="1500" dirty="0"/>
                  <a:t>가 추가되어 이전 시점의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500" dirty="0" err="1"/>
                  <a:t>를</a:t>
                </a:r>
                <a:r>
                  <a:rPr kumimoji="1" lang="ko-KR" altLang="en-US" sz="1500" dirty="0"/>
                  <a:t> 적당한 비율로 감소시</a:t>
                </a:r>
                <a:endParaRPr kumimoji="1"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ko-KR" altLang="en-US" sz="15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ko-KR" altLang="en-US" sz="1500" dirty="0"/>
                  <a:t>의 값으로 </a:t>
                </a:r>
                <a:r>
                  <a:rPr kumimoji="1" lang="en-US" altLang="ko-KR" sz="1500" dirty="0"/>
                  <a:t>0.9</a:t>
                </a:r>
                <a:r>
                  <a:rPr kumimoji="1" lang="ko-KR" altLang="en-US" sz="1500" dirty="0"/>
                  <a:t> 추천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6D1BF1-D96D-5C49-8CF1-2BC39659B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08" y="4701958"/>
                <a:ext cx="5314587" cy="794576"/>
              </a:xfrm>
              <a:prstGeom prst="rect">
                <a:avLst/>
              </a:prstGeom>
              <a:blipFill>
                <a:blip r:embed="rId4"/>
                <a:stretch>
                  <a:fillRect l="-477" t="-1587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027A771-AB5F-2D48-9D0F-1152EB168949}"/>
              </a:ext>
            </a:extLst>
          </p:cNvPr>
          <p:cNvSpPr txBox="1"/>
          <p:nvPr/>
        </p:nvSpPr>
        <p:spPr>
          <a:xfrm>
            <a:off x="364803" y="5777411"/>
            <a:ext cx="862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아담</a:t>
            </a:r>
            <a:endParaRPr kumimoji="1" lang="en-US" altLang="ko-KR" b="1" dirty="0"/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모멘텀과 </a:t>
            </a:r>
            <a:r>
              <a:rPr kumimoji="1" lang="ko-KR" altLang="en-US" dirty="0" err="1"/>
              <a:t>아다그리드를</a:t>
            </a:r>
            <a:r>
              <a:rPr kumimoji="1" lang="ko-KR" altLang="en-US" dirty="0"/>
              <a:t> 통합한 알고리즘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이 책에서는 다루지 않기로 하고 자세한 설명 생략함</a:t>
            </a:r>
            <a:r>
              <a:rPr kumimoji="1"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5.7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배치 사이즈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배치 사이즈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15DD1-9D4E-5145-AA5B-536BFA3EB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4178" r="3285" b="4588"/>
          <a:stretch/>
        </p:blipFill>
        <p:spPr>
          <a:xfrm>
            <a:off x="2154439" y="2037807"/>
            <a:ext cx="4826727" cy="2305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1C7EA-3883-5B4B-BC10-C32B302B81ED}"/>
              </a:ext>
            </a:extLst>
          </p:cNvPr>
          <p:cNvSpPr txBox="1"/>
          <p:nvPr/>
        </p:nvSpPr>
        <p:spPr>
          <a:xfrm>
            <a:off x="247649" y="1453832"/>
            <a:ext cx="83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dirty="0"/>
              <a:t>가중치와 편향을 수정하는 간격으로 학습 효율에 큰 영향을 줌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64ED7-9BC5-1149-BC7B-6415C7372643}"/>
              </a:ext>
            </a:extLst>
          </p:cNvPr>
          <p:cNvSpPr txBox="1"/>
          <p:nvPr/>
        </p:nvSpPr>
        <p:spPr>
          <a:xfrm>
            <a:off x="247649" y="4665504"/>
            <a:ext cx="8045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 err="1"/>
              <a:t>에포크</a:t>
            </a:r>
            <a:r>
              <a:rPr kumimoji="1" lang="en-US" altLang="ko-KR" dirty="0"/>
              <a:t>(epoch):</a:t>
            </a:r>
            <a:r>
              <a:rPr kumimoji="1" lang="ko-KR" altLang="en-US" dirty="0"/>
              <a:t> 훈련 데이터를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학습하는 횟수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배치</a:t>
            </a:r>
            <a:r>
              <a:rPr kumimoji="1" lang="en-US" altLang="ko-KR" dirty="0"/>
              <a:t>(batch): </a:t>
            </a:r>
            <a:r>
              <a:rPr kumimoji="1" lang="ko-KR" altLang="en-US" dirty="0"/>
              <a:t>여러 개의 배치로 훈련 데이터가 묶여 학습에 이용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배치 사이즈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이때 배치의 사이즈</a:t>
            </a:r>
            <a:endParaRPr kumimoji="1" lang="en-US" altLang="ko-KR" dirty="0"/>
          </a:p>
          <a:p>
            <a:r>
              <a:rPr kumimoji="1" lang="en-US" altLang="ko-KR" dirty="0"/>
              <a:t>-&gt; “</a:t>
            </a:r>
            <a:r>
              <a:rPr kumimoji="1" lang="ko-KR" altLang="en-US" dirty="0"/>
              <a:t>가중치와 편향을 수정하는 간격</a:t>
            </a:r>
            <a:r>
              <a:rPr kumimoji="1" lang="en-US" altLang="ko-KR" dirty="0"/>
              <a:t>”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14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5.7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배치 사이즈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498FC1-6920-9F4E-A370-8BE914BE9CEB}"/>
              </a:ext>
            </a:extLst>
          </p:cNvPr>
          <p:cNvSpPr txBox="1"/>
          <p:nvPr/>
        </p:nvSpPr>
        <p:spPr>
          <a:xfrm>
            <a:off x="364803" y="1474391"/>
            <a:ext cx="862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배치 학습</a:t>
            </a:r>
            <a:endParaRPr kumimoji="1" lang="en-US" altLang="ko-KR" b="1" dirty="0"/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배치 사이즈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전체 훈련 데이터 개수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0AF25-8E66-0B4B-87E0-5DB373D4D39A}"/>
              </a:ext>
            </a:extLst>
          </p:cNvPr>
          <p:cNvSpPr txBox="1"/>
          <p:nvPr/>
        </p:nvSpPr>
        <p:spPr>
          <a:xfrm>
            <a:off x="364803" y="4070129"/>
            <a:ext cx="862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온라인 학습</a:t>
            </a:r>
            <a:endParaRPr kumimoji="1" lang="en-US" altLang="ko-KR" b="1" dirty="0"/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배치 사이즈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F118B-BC6C-6A41-8374-90C944716478}"/>
              </a:ext>
            </a:extLst>
          </p:cNvPr>
          <p:cNvSpPr txBox="1"/>
          <p:nvPr/>
        </p:nvSpPr>
        <p:spPr>
          <a:xfrm>
            <a:off x="1047975" y="2372161"/>
            <a:ext cx="7722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장점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일반적으로 안정적으로 학습이 진행되고 다른 두 학습에 비해 속도 빠름</a:t>
            </a:r>
            <a:endParaRPr kumimoji="1" lang="en-US" altLang="ko-KR" sz="1500" dirty="0"/>
          </a:p>
          <a:p>
            <a:endParaRPr kumimoji="1" lang="en-US" altLang="ko-KR" sz="1000" dirty="0"/>
          </a:p>
          <a:p>
            <a:r>
              <a:rPr kumimoji="1" lang="ko-KR" altLang="en-US" sz="1500" b="1" dirty="0"/>
              <a:t>단점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국소 최적 해에 빠지기 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D63BE-6B36-AA4D-B5EF-95C6A705E13B}"/>
              </a:ext>
            </a:extLst>
          </p:cNvPr>
          <p:cNvSpPr txBox="1"/>
          <p:nvPr/>
        </p:nvSpPr>
        <p:spPr>
          <a:xfrm>
            <a:off x="1047975" y="4967899"/>
            <a:ext cx="7722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장점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개별 샘플 마다 가중치와 편향 수정</a:t>
            </a:r>
            <a:r>
              <a:rPr kumimoji="1" lang="en-US" altLang="ko-KR" sz="1500" dirty="0"/>
              <a:t>-&gt;</a:t>
            </a:r>
            <a:r>
              <a:rPr kumimoji="1" lang="ko-KR" altLang="en-US" sz="1500" dirty="0"/>
              <a:t> 국소 최적 해에 빠지는 것 방지</a:t>
            </a:r>
            <a:endParaRPr kumimoji="1" lang="en-US" altLang="ko-KR" sz="1500" dirty="0"/>
          </a:p>
          <a:p>
            <a:endParaRPr kumimoji="1" lang="en-US" altLang="ko-KR" sz="1000" dirty="0"/>
          </a:p>
          <a:p>
            <a:r>
              <a:rPr kumimoji="1" lang="ko-KR" altLang="en-US" sz="1500" b="1" dirty="0"/>
              <a:t>단점</a:t>
            </a:r>
            <a:endParaRPr kumimoji="1"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/>
              <a:t>개별 데이터로부터 영향을 받기 때문에 안정성 떨어짐</a:t>
            </a:r>
          </a:p>
        </p:txBody>
      </p:sp>
      <p:sp>
        <p:nvSpPr>
          <p:cNvPr id="8" name="제목 22">
            <a:extLst>
              <a:ext uri="{FF2B5EF4-FFF2-40B4-BE49-F238E27FC236}">
                <a16:creationId xmlns:a16="http://schemas.microsoft.com/office/drawing/2014/main" id="{4C49ED4C-FC16-E94B-98DB-45920E95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spc="-150" dirty="0">
                <a:solidFill>
                  <a:srgbClr val="1D314E"/>
                </a:solidFill>
              </a:rPr>
              <a:t>배치 사이즈에 따른 학습 종류</a:t>
            </a:r>
          </a:p>
        </p:txBody>
      </p:sp>
    </p:spTree>
    <p:extLst>
      <p:ext uri="{BB962C8B-B14F-4D97-AF65-F5344CB8AC3E}">
        <p14:creationId xmlns:p14="http://schemas.microsoft.com/office/powerpoint/2010/main" val="313202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체 처리 2">
            <a:extLst>
              <a:ext uri="{FF2B5EF4-FFF2-40B4-BE49-F238E27FC236}">
                <a16:creationId xmlns:a16="http://schemas.microsoft.com/office/drawing/2014/main" id="{13923FA8-53C3-3F4D-B577-EE16711CCAC5}"/>
              </a:ext>
            </a:extLst>
          </p:cNvPr>
          <p:cNvSpPr/>
          <p:nvPr/>
        </p:nvSpPr>
        <p:spPr>
          <a:xfrm>
            <a:off x="1587062" y="1975944"/>
            <a:ext cx="5818534" cy="89338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5.7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배치 사이즈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6D1E03-81E2-F14C-B78F-BD72BD631EE5}"/>
              </a:ext>
            </a:extLst>
          </p:cNvPr>
          <p:cNvSpPr txBox="1"/>
          <p:nvPr/>
        </p:nvSpPr>
        <p:spPr>
          <a:xfrm>
            <a:off x="364803" y="839187"/>
            <a:ext cx="862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미니 배치 학습</a:t>
            </a:r>
            <a:endParaRPr kumimoji="1" lang="en-US" altLang="ko-KR" b="1" dirty="0"/>
          </a:p>
          <a:p>
            <a:endParaRPr kumimoji="1" lang="en-US" altLang="ko-KR" sz="1000" b="1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배치 사이즈</a:t>
            </a:r>
            <a:r>
              <a:rPr kumimoji="1" lang="en-US" altLang="ko-KR" dirty="0"/>
              <a:t>:</a:t>
            </a:r>
            <a:r>
              <a:rPr kumimoji="1" lang="ko-KR" altLang="en-US" dirty="0"/>
              <a:t> 훈련 데이터를 작은 그룹</a:t>
            </a:r>
            <a:r>
              <a:rPr kumimoji="1" lang="en-US" altLang="ko-KR" dirty="0"/>
              <a:t>(</a:t>
            </a:r>
            <a:r>
              <a:rPr kumimoji="1" lang="ko-KR" altLang="en-US" dirty="0"/>
              <a:t>배치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분할 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4A06E-D3A8-4D4E-9EC1-DD6DCE7574BB}"/>
              </a:ext>
            </a:extLst>
          </p:cNvPr>
          <p:cNvSpPr txBox="1"/>
          <p:nvPr/>
        </p:nvSpPr>
        <p:spPr>
          <a:xfrm>
            <a:off x="1658536" y="2130429"/>
            <a:ext cx="567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배치 학습</a:t>
            </a:r>
            <a:r>
              <a:rPr kumimoji="1" lang="ko-KR" altLang="en-US" dirty="0"/>
              <a:t>보다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배치 사이즈가 작고 무작위로 배치를 선택하기 때문에 국소 최적 해에 빠질 위험 감소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6" name="대체 처리 15">
            <a:extLst>
              <a:ext uri="{FF2B5EF4-FFF2-40B4-BE49-F238E27FC236}">
                <a16:creationId xmlns:a16="http://schemas.microsoft.com/office/drawing/2014/main" id="{A334A1F3-230B-F54D-8E72-986390DB19FF}"/>
              </a:ext>
            </a:extLst>
          </p:cNvPr>
          <p:cNvSpPr/>
          <p:nvPr/>
        </p:nvSpPr>
        <p:spPr>
          <a:xfrm>
            <a:off x="1587062" y="3470000"/>
            <a:ext cx="5818534" cy="89338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F240F-C6AA-6D40-A571-E3E7B9EAF009}"/>
              </a:ext>
            </a:extLst>
          </p:cNvPr>
          <p:cNvSpPr txBox="1"/>
          <p:nvPr/>
        </p:nvSpPr>
        <p:spPr>
          <a:xfrm>
            <a:off x="1658536" y="3628696"/>
            <a:ext cx="567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온라인 학습</a:t>
            </a:r>
            <a:r>
              <a:rPr kumimoji="1" lang="ko-KR" altLang="en-US" dirty="0"/>
              <a:t>에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비해 배치 사이즈가 크기 때문에 이상한 방향으로 학습할 위험 감소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더하기 4">
            <a:extLst>
              <a:ext uri="{FF2B5EF4-FFF2-40B4-BE49-F238E27FC236}">
                <a16:creationId xmlns:a16="http://schemas.microsoft.com/office/drawing/2014/main" id="{06C356C0-D642-C647-8D9A-913213B2AEE1}"/>
              </a:ext>
            </a:extLst>
          </p:cNvPr>
          <p:cNvSpPr/>
          <p:nvPr/>
        </p:nvSpPr>
        <p:spPr>
          <a:xfrm>
            <a:off x="4164595" y="2944461"/>
            <a:ext cx="513133" cy="446191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388E1-E9EA-934F-B69C-9CFE78093E52}"/>
              </a:ext>
            </a:extLst>
          </p:cNvPr>
          <p:cNvSpPr txBox="1"/>
          <p:nvPr/>
        </p:nvSpPr>
        <p:spPr>
          <a:xfrm>
            <a:off x="1276061" y="4807841"/>
            <a:ext cx="468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훈련 데이터 샘플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1,000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배치 사이즈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에포크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20</a:t>
            </a:r>
            <a:r>
              <a:rPr kumimoji="1" lang="ko-KR" altLang="en-US" dirty="0"/>
              <a:t>회 수정 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D5D96-80D1-6944-A8E4-97C24478890E}"/>
              </a:ext>
            </a:extLst>
          </p:cNvPr>
          <p:cNvSpPr txBox="1"/>
          <p:nvPr/>
        </p:nvSpPr>
        <p:spPr>
          <a:xfrm>
            <a:off x="831566" y="4790765"/>
            <a:ext cx="6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ex)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2B712-1DF7-1E47-8897-EBBE593B90A9}"/>
              </a:ext>
            </a:extLst>
          </p:cNvPr>
          <p:cNvSpPr txBox="1"/>
          <p:nvPr/>
        </p:nvSpPr>
        <p:spPr>
          <a:xfrm>
            <a:off x="658457" y="5674959"/>
            <a:ext cx="75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dirty="0"/>
              <a:t>일반적으로 </a:t>
            </a:r>
            <a:r>
              <a:rPr kumimoji="1" lang="en-US" altLang="ko-KR" dirty="0"/>
              <a:t>10~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 정도의 배치 사이즈 설정</a:t>
            </a:r>
          </a:p>
        </p:txBody>
      </p:sp>
    </p:spTree>
    <p:extLst>
      <p:ext uri="{BB962C8B-B14F-4D97-AF65-F5344CB8AC3E}">
        <p14:creationId xmlns:p14="http://schemas.microsoft.com/office/powerpoint/2010/main" val="239175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5.8.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행렬 연산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행렬 연산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F9946-9E74-8948-A5B6-1CB755BBA20A}"/>
              </a:ext>
            </a:extLst>
          </p:cNvPr>
          <p:cNvSpPr txBox="1"/>
          <p:nvPr/>
        </p:nvSpPr>
        <p:spPr>
          <a:xfrm>
            <a:off x="247649" y="1453832"/>
            <a:ext cx="83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dirty="0"/>
              <a:t>행렬을 이용한 </a:t>
            </a:r>
            <a:r>
              <a:rPr kumimoji="1" lang="ko-KR" altLang="en-US" dirty="0" err="1"/>
              <a:t>순전파와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역전파</a:t>
            </a:r>
            <a:r>
              <a:rPr kumimoji="1" lang="ko-KR" altLang="en-US" dirty="0"/>
              <a:t> 연산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E52A7-F487-9648-8AE8-1F689A22C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07" y="2073166"/>
            <a:ext cx="6225058" cy="1773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F33A9-8184-1348-950A-C8C18631937E}"/>
              </a:ext>
            </a:extLst>
          </p:cNvPr>
          <p:cNvSpPr txBox="1"/>
          <p:nvPr/>
        </p:nvSpPr>
        <p:spPr>
          <a:xfrm>
            <a:off x="395732" y="4033725"/>
            <a:ext cx="8045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행 개수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배치 사이즈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열 개수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각 층으로의 입력 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 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정답 수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출력 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층의 뉴런</a:t>
            </a:r>
            <a:r>
              <a:rPr kumimoji="1" lang="en-US" altLang="ko-KR" dirty="0"/>
              <a:t>(</a:t>
            </a:r>
            <a:r>
              <a:rPr kumimoji="1" lang="ko-KR" altLang="en-US" dirty="0"/>
              <a:t>노드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 수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F2E09-A6C8-2946-B7C2-3677ADE647D6}"/>
              </a:ext>
            </a:extLst>
          </p:cNvPr>
          <p:cNvSpPr txBox="1"/>
          <p:nvPr/>
        </p:nvSpPr>
        <p:spPr>
          <a:xfrm>
            <a:off x="821056" y="5353799"/>
            <a:ext cx="6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67B6F1-4122-E14A-B4C8-B8A234720730}"/>
                  </a:ext>
                </a:extLst>
              </p:cNvPr>
              <p:cNvSpPr txBox="1"/>
              <p:nvPr/>
            </p:nvSpPr>
            <p:spPr>
              <a:xfrm>
                <a:off x="1286570" y="5353799"/>
                <a:ext cx="73022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배치 사이즈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8,</a:t>
                </a:r>
                <a:r>
                  <a:rPr kumimoji="1" lang="ko-KR" altLang="en-US" dirty="0"/>
                  <a:t> 입력 수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앞 층의 뉴런 수</a:t>
                </a:r>
                <a:r>
                  <a:rPr kumimoji="1" lang="en-US" altLang="ko-KR" dirty="0"/>
                  <a:t>):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-&gt;</a:t>
                </a:r>
                <a:r>
                  <a:rPr kumimoji="1" lang="ko-KR" altLang="en-US" dirty="0"/>
                  <a:t> 입력 행렬 크기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8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배치 사이즈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1,</a:t>
                </a:r>
                <a:r>
                  <a:rPr kumimoji="1" lang="ko-KR" altLang="en-US" dirty="0"/>
                  <a:t> 층의 뉴런 수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-&gt;</a:t>
                </a:r>
                <a:r>
                  <a:rPr kumimoji="1" lang="ko-KR" altLang="en-US" dirty="0"/>
                  <a:t> 출력 행렬 크기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67B6F1-4122-E14A-B4C8-B8A23472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70" y="5353799"/>
                <a:ext cx="7302259" cy="646331"/>
              </a:xfrm>
              <a:prstGeom prst="rect">
                <a:avLst/>
              </a:prstGeom>
              <a:blipFill>
                <a:blip r:embed="rId3"/>
                <a:stretch>
                  <a:fillRect l="-694" t="-3846" b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68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96707" y="2223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5.8.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행렬 연산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B2931D-FDE5-4A4A-85AE-33095F6B9EB6}"/>
              </a:ext>
            </a:extLst>
          </p:cNvPr>
          <p:cNvSpPr txBox="1"/>
          <p:nvPr/>
        </p:nvSpPr>
        <p:spPr>
          <a:xfrm>
            <a:off x="364803" y="839187"/>
            <a:ext cx="8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행렬을 이용한 </a:t>
            </a:r>
            <a:r>
              <a:rPr kumimoji="1" lang="ko-KR" altLang="en-US" b="1" dirty="0" err="1"/>
              <a:t>순전파</a:t>
            </a:r>
            <a:endParaRPr kumimoji="1"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9482BC-C550-854D-964E-E92788B7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4" y="1511404"/>
            <a:ext cx="3430680" cy="20494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430700-7DFC-0247-9EE0-FF1FF780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46" y="1879960"/>
            <a:ext cx="3843407" cy="13123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C79C96-96EA-134A-B62B-F13C6C829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6"/>
          <a:stretch/>
        </p:blipFill>
        <p:spPr>
          <a:xfrm>
            <a:off x="181933" y="3612216"/>
            <a:ext cx="4495795" cy="160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A16492-445D-E646-9D0A-B04168910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17" y="2292579"/>
            <a:ext cx="1308100" cy="405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37CA5B-6DEC-934F-AEB3-CE466863674E}"/>
                  </a:ext>
                </a:extLst>
              </p:cNvPr>
              <p:cNvSpPr txBox="1"/>
              <p:nvPr/>
            </p:nvSpPr>
            <p:spPr>
              <a:xfrm>
                <a:off x="3226676" y="2292579"/>
                <a:ext cx="4309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ko-KR" alt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37CA5B-6DEC-934F-AEB3-CE466863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76" y="2292579"/>
                <a:ext cx="43092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140F5-5FA6-CA46-A514-465F7C9A5433}"/>
                  </a:ext>
                </a:extLst>
              </p:cNvPr>
              <p:cNvSpPr txBox="1"/>
              <p:nvPr/>
            </p:nvSpPr>
            <p:spPr>
              <a:xfrm>
                <a:off x="4800837" y="2292579"/>
                <a:ext cx="4309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140F5-5FA6-CA46-A514-465F7C9A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37" y="2292579"/>
                <a:ext cx="4309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214584B-564B-8245-B1BC-A36D3AEFAC69}"/>
              </a:ext>
            </a:extLst>
          </p:cNvPr>
          <p:cNvSpPr txBox="1"/>
          <p:nvPr/>
        </p:nvSpPr>
        <p:spPr>
          <a:xfrm>
            <a:off x="5231762" y="3726361"/>
            <a:ext cx="334467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&lt;Python&gt;</a:t>
            </a:r>
          </a:p>
          <a:p>
            <a:r>
              <a:rPr kumimoji="1" lang="en-US" altLang="ko-KR" dirty="0"/>
              <a:t>u = </a:t>
            </a:r>
            <a:r>
              <a:rPr kumimoji="1" lang="en-US" altLang="ko-KR" dirty="0" err="1"/>
              <a:t>np.dot</a:t>
            </a:r>
            <a:r>
              <a:rPr kumimoji="1" lang="en-US" altLang="ko-KR" dirty="0"/>
              <a:t>(x, w) + b</a:t>
            </a:r>
          </a:p>
          <a:p>
            <a:r>
              <a:rPr kumimoji="1" lang="en-US" altLang="ko-KR" dirty="0"/>
              <a:t>y = 1/(1+np.exp(-u))</a:t>
            </a:r>
          </a:p>
          <a:p>
            <a:endParaRPr kumimoji="1" lang="en-US" altLang="ko-KR" dirty="0"/>
          </a:p>
          <a:p>
            <a:r>
              <a:rPr kumimoji="1" lang="en-US" altLang="ko-KR" sz="1300" dirty="0"/>
              <a:t>ex)</a:t>
            </a:r>
            <a:r>
              <a:rPr kumimoji="1" lang="ko-KR" altLang="en-US" sz="1300" dirty="0"/>
              <a:t> 활성화 함수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시그모이드</a:t>
            </a:r>
            <a:r>
              <a:rPr kumimoji="1" lang="ko-KR" altLang="en-US" sz="1300" dirty="0"/>
              <a:t> 함수</a:t>
            </a:r>
            <a:endParaRPr kumimoji="1" lang="en-US" altLang="ko-KR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218ADF-E76A-CD47-85DD-1EF0EDF0C814}"/>
              </a:ext>
            </a:extLst>
          </p:cNvPr>
          <p:cNvSpPr txBox="1"/>
          <p:nvPr/>
        </p:nvSpPr>
        <p:spPr>
          <a:xfrm>
            <a:off x="5326355" y="5212416"/>
            <a:ext cx="48003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500" dirty="0"/>
              <a:t>X: </a:t>
            </a:r>
            <a:r>
              <a:rPr kumimoji="1" lang="ko-KR" altLang="en-US" sz="1500" dirty="0"/>
              <a:t>입력 값 행렬</a:t>
            </a:r>
            <a:endParaRPr kumimoji="1" lang="en-US" altLang="ko-KR" sz="1500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500" dirty="0"/>
              <a:t>W:</a:t>
            </a:r>
            <a:r>
              <a:rPr kumimoji="1" lang="ko-KR" altLang="en-US" sz="1500" dirty="0"/>
              <a:t> 가중치 행렬</a:t>
            </a:r>
            <a:endParaRPr kumimoji="1" lang="en-US" altLang="ko-KR" sz="1500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1500" dirty="0"/>
              <a:t>b: </a:t>
            </a:r>
            <a:r>
              <a:rPr kumimoji="1" lang="ko-KR" altLang="en-US" sz="1500" dirty="0"/>
              <a:t>편향 벡터</a:t>
            </a:r>
            <a:endParaRPr kumimoji="1" lang="en-US" altLang="ko-KR" sz="1500" dirty="0"/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83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724</Words>
  <Application>Microsoft Macintosh PowerPoint</Application>
  <PresentationFormat>화면 슬라이드 쇼(4:3)</PresentationFormat>
  <Paragraphs>140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Cambria Math</vt:lpstr>
      <vt:lpstr>source sans pro</vt:lpstr>
      <vt:lpstr>Arial</vt:lpstr>
      <vt:lpstr>Wingdings</vt:lpstr>
      <vt:lpstr>맑은 고딕</vt:lpstr>
      <vt:lpstr>나눔고딕</vt:lpstr>
      <vt:lpstr>Office 테마</vt:lpstr>
      <vt:lpstr>딥러닝 ch05. 역전파</vt:lpstr>
      <vt:lpstr>최적화 알고리즘</vt:lpstr>
      <vt:lpstr>PowerPoint 프레젠테이션</vt:lpstr>
      <vt:lpstr>PowerPoint 프레젠테이션</vt:lpstr>
      <vt:lpstr>배치 사이즈</vt:lpstr>
      <vt:lpstr>배치 사이즈에 따른 학습 종류</vt:lpstr>
      <vt:lpstr>PowerPoint 프레젠테이션</vt:lpstr>
      <vt:lpstr>행렬 연산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Hwang Sunga</cp:lastModifiedBy>
  <cp:revision>49</cp:revision>
  <cp:lastPrinted>2011-08-28T13:13:29Z</cp:lastPrinted>
  <dcterms:created xsi:type="dcterms:W3CDTF">2011-08-24T01:05:33Z</dcterms:created>
  <dcterms:modified xsi:type="dcterms:W3CDTF">2021-11-29T09:53:50Z</dcterms:modified>
</cp:coreProperties>
</file>