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1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5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6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3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11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7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3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3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74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4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7FBD-6A00-4403-AC61-C0685336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2237713"/>
            <a:ext cx="10077557" cy="1325563"/>
          </a:xfrm>
        </p:spPr>
        <p:txBody>
          <a:bodyPr/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Ch.5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역전파</a:t>
            </a:r>
            <a:endParaRPr lang="en-US" altLang="ko-KR" sz="4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24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8" y="2275640"/>
            <a:ext cx="10077557" cy="764845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Thank you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445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학습 규칙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신경망이 학습할 때 결합강도가 어느 정도로 변화하는지 설명한 것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DFA24CB-53FC-4840-B1D4-EB1B9AD2D16A}"/>
              </a:ext>
            </a:extLst>
          </p:cNvPr>
          <p:cNvSpPr txBox="1">
            <a:spLocks/>
          </p:cNvSpPr>
          <p:nvPr/>
        </p:nvSpPr>
        <p:spPr>
          <a:xfrm>
            <a:off x="331212" y="1898441"/>
            <a:ext cx="5764782" cy="11694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헵의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규칙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뇌의 시냅스 가소성에 관한 법칙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329989-AA8E-414E-A0C9-30100FF2617C}"/>
                  </a:ext>
                </a:extLst>
              </p:cNvPr>
              <p:cNvSpPr txBox="1"/>
              <p:nvPr/>
            </p:nvSpPr>
            <p:spPr>
              <a:xfrm>
                <a:off x="-1469" y="3825525"/>
                <a:ext cx="6097463" cy="47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329989-AA8E-414E-A0C9-30100FF26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9" y="3825525"/>
                <a:ext cx="6097463" cy="470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3">
                <a:extLst>
                  <a:ext uri="{FF2B5EF4-FFF2-40B4-BE49-F238E27FC236}">
                    <a16:creationId xmlns:a16="http://schemas.microsoft.com/office/drawing/2014/main" id="{E851D7E8-D1CB-47A3-BCB2-3807744A9A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406343"/>
                <a:ext cx="6095997" cy="664515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∆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𝝎</m:t>
                    </m:r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가중치의 변화량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 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시냅스 앞쪽 뉴런의 출력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값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 </a:t>
                </a:r>
                <a:endParaRPr lang="en-US" altLang="ko-KR" sz="1400" b="1" i="1" dirty="0">
                  <a:latin typeface="Cambria Math" panose="02040503050406030204" pitchFamily="18" charset="0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j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시냅스 뒤쪽 뉴런의 출력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값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0" name="내용 개체 틀 3">
                <a:extLst>
                  <a:ext uri="{FF2B5EF4-FFF2-40B4-BE49-F238E27FC236}">
                    <a16:creationId xmlns:a16="http://schemas.microsoft.com/office/drawing/2014/main" id="{E851D7E8-D1CB-47A3-BCB2-3807744A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6343"/>
                <a:ext cx="6095997" cy="664515"/>
              </a:xfrm>
              <a:prstGeom prst="rect">
                <a:avLst/>
              </a:prstGeom>
              <a:blipFill>
                <a:blip r:embed="rId3"/>
                <a:stretch>
                  <a:fillRect b="-66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A816DA-5BE5-43D5-91C3-2C15EF7DC187}"/>
              </a:ext>
            </a:extLst>
          </p:cNvPr>
          <p:cNvCxnSpPr>
            <a:cxnSpLocks/>
          </p:cNvCxnSpPr>
          <p:nvPr/>
        </p:nvCxnSpPr>
        <p:spPr>
          <a:xfrm flipV="1">
            <a:off x="6096000" y="1146426"/>
            <a:ext cx="0" cy="54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7011E9-16F7-43B7-AD3F-0E41B4886343}"/>
              </a:ext>
            </a:extLst>
          </p:cNvPr>
          <p:cNvSpPr txBox="1"/>
          <p:nvPr/>
        </p:nvSpPr>
        <p:spPr>
          <a:xfrm>
            <a:off x="331211" y="2882212"/>
            <a:ext cx="576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가소성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변화된 상태가 계속 유지되는 성질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808B8D-6A00-49C7-87BE-3D8C296C5BD9}"/>
              </a:ext>
            </a:extLst>
          </p:cNvPr>
          <p:cNvSpPr txBox="1">
            <a:spLocks/>
          </p:cNvSpPr>
          <p:nvPr/>
        </p:nvSpPr>
        <p:spPr>
          <a:xfrm>
            <a:off x="6427218" y="1339854"/>
            <a:ext cx="5764782" cy="3223351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델타의 규칙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1)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출력값과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정답의 오차가 커질수록 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가중치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수정량도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커진다</a:t>
            </a: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2)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입력값이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커질수록 가중치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수정량이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커진다</a:t>
            </a: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018F60-F93D-4F4C-9C6E-06E43A127117}"/>
                  </a:ext>
                </a:extLst>
              </p:cNvPr>
              <p:cNvSpPr txBox="1"/>
              <p:nvPr/>
            </p:nvSpPr>
            <p:spPr>
              <a:xfrm>
                <a:off x="6094534" y="3842256"/>
                <a:ext cx="6097463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018F60-F93D-4F4C-9C6E-06E43A12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34" y="3842256"/>
                <a:ext cx="6097463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3">
                <a:extLst>
                  <a:ext uri="{FF2B5EF4-FFF2-40B4-BE49-F238E27FC236}">
                    <a16:creationId xmlns:a16="http://schemas.microsoft.com/office/drawing/2014/main" id="{D7B0221F-7935-45FE-84DA-1F7656DAA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3" y="4267520"/>
                <a:ext cx="6095997" cy="664515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∆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𝝎</m:t>
                    </m:r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가중치의 변화량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 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시냅스 앞쪽 뉴런의 출력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값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 </a:t>
                </a:r>
                <a:endParaRPr lang="en-US" altLang="ko-KR" sz="1400" b="1" i="1" dirty="0">
                  <a:latin typeface="Cambria Math" panose="02040503050406030204" pitchFamily="18" charset="0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j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시냅스 뒤쪽 뉴런의 출력 값</a:t>
                </a:r>
                <a:endPara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T -&gt;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정답</a:t>
                </a:r>
                <a:endPara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𝜼</m:t>
                    </m:r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-&gt;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상수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(</a:t>
                </a:r>
                <a:r>
                  <a:rPr lang="ko-KR" altLang="en-US" sz="1400" b="1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학습률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18" name="내용 개체 틀 3">
                <a:extLst>
                  <a:ext uri="{FF2B5EF4-FFF2-40B4-BE49-F238E27FC236}">
                    <a16:creationId xmlns:a16="http://schemas.microsoft.com/office/drawing/2014/main" id="{D7B0221F-7935-45FE-84DA-1F7656DA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4267520"/>
                <a:ext cx="6095997" cy="664515"/>
              </a:xfrm>
              <a:prstGeom prst="rect">
                <a:avLst/>
              </a:prstGeom>
              <a:blipFill>
                <a:blip r:embed="rId5"/>
                <a:stretch>
                  <a:fillRect b="-173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7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5.2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역전파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DFA24CB-53FC-4840-B1D4-EB1B9AD2D16A}"/>
              </a:ext>
            </a:extLst>
          </p:cNvPr>
          <p:cNvSpPr txBox="1">
            <a:spLocks/>
          </p:cNvSpPr>
          <p:nvPr/>
        </p:nvSpPr>
        <p:spPr>
          <a:xfrm>
            <a:off x="331212" y="1053775"/>
            <a:ext cx="9674433" cy="11878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출력값과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정답의 오차를 네트워크에서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역전파시켜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네트워크 가중치와 편향을 최적화 시킴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D52EEF-2D96-4F31-BD31-62DD94FB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9" y="2012344"/>
            <a:ext cx="6236278" cy="3995919"/>
          </a:xfrm>
          <a:prstGeom prst="rect">
            <a:avLst/>
          </a:prstGeom>
        </p:spPr>
      </p:pic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FB3D670D-74C4-475E-89B2-408C11C39892}"/>
              </a:ext>
            </a:extLst>
          </p:cNvPr>
          <p:cNvSpPr txBox="1">
            <a:spLocks/>
          </p:cNvSpPr>
          <p:nvPr/>
        </p:nvSpPr>
        <p:spPr>
          <a:xfrm>
            <a:off x="6833069" y="2012343"/>
            <a:ext cx="5358932" cy="3995919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 데이터와 테스트 데이터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손실 함수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경사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하강법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최적화 알고리즘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배치 사이즈</a:t>
            </a:r>
          </a:p>
        </p:txBody>
      </p:sp>
    </p:spTree>
    <p:extLst>
      <p:ext uri="{BB962C8B-B14F-4D97-AF65-F5344CB8AC3E}">
        <p14:creationId xmlns:p14="http://schemas.microsoft.com/office/powerpoint/2010/main" val="404960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훈련 데이터와 테스트 데이터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43B70C-AA55-4B74-AB54-9468D3706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2" y="1264824"/>
            <a:ext cx="6069588" cy="2976433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6528E1A-ED58-4692-B3F6-1511D11F85D4}"/>
              </a:ext>
            </a:extLst>
          </p:cNvPr>
          <p:cNvSpPr txBox="1">
            <a:spLocks/>
          </p:cNvSpPr>
          <p:nvPr/>
        </p:nvSpPr>
        <p:spPr>
          <a:xfrm>
            <a:off x="6704900" y="3052710"/>
            <a:ext cx="4796406" cy="340042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회귀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여러 개의 값을 가진 벡터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[0.54, -0.34, 1.05, 0.21, -8.4]</a:t>
            </a:r>
          </a:p>
          <a:p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분류 문제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하나만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이고 나머지는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벡터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[0 1 0 0 0]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48CC68-8EC8-4971-A1A6-F53C423B8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2" y="4308797"/>
            <a:ext cx="6069587" cy="2384969"/>
          </a:xfrm>
          <a:prstGeom prst="rect">
            <a:avLst/>
          </a:prstGeom>
        </p:spPr>
      </p:pic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10899BAF-B88F-4434-A100-8E3AAE128106}"/>
              </a:ext>
            </a:extLst>
          </p:cNvPr>
          <p:cNvSpPr txBox="1">
            <a:spLocks/>
          </p:cNvSpPr>
          <p:nvPr/>
        </p:nvSpPr>
        <p:spPr>
          <a:xfrm>
            <a:off x="6704900" y="1400740"/>
            <a:ext cx="4796406" cy="941481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 데이터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-&gt;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신경망 학습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테스트 데이터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-&gt;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학습 결과를 검증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0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손실 함수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(</a:t>
            </a:r>
            <a:r>
              <a:rPr lang="ko-KR" altLang="en-US" sz="2400" b="0" dirty="0" err="1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출력값과</a:t>
            </a:r>
            <a:r>
              <a:rPr lang="ko-KR" altLang="en-US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정답의 오차를 정의</a:t>
            </a:r>
            <a:r>
              <a:rPr lang="en-US" altLang="ko-KR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4C2B0A06-AFFA-4585-B26C-13C0C6DEAFEA}"/>
              </a:ext>
            </a:extLst>
          </p:cNvPr>
          <p:cNvSpPr txBox="1">
            <a:spLocks/>
          </p:cNvSpPr>
          <p:nvPr/>
        </p:nvSpPr>
        <p:spPr>
          <a:xfrm>
            <a:off x="331212" y="1339855"/>
            <a:ext cx="5764782" cy="11694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오차제곱합</a:t>
            </a: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(SSE)</a:t>
            </a:r>
          </a:p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출력층의 모든 뉴런에서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출력값과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정답의 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차이를 제곱하고 이 값들을 모두 합한 것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18B8D-A977-476E-B69A-040676F415BD}"/>
              </a:ext>
            </a:extLst>
          </p:cNvPr>
          <p:cNvCxnSpPr>
            <a:cxnSpLocks/>
          </p:cNvCxnSpPr>
          <p:nvPr/>
        </p:nvCxnSpPr>
        <p:spPr>
          <a:xfrm flipV="1">
            <a:off x="6096000" y="1146426"/>
            <a:ext cx="0" cy="54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AEBB92E-EC92-497F-A45D-40480D9A3394}"/>
              </a:ext>
            </a:extLst>
          </p:cNvPr>
          <p:cNvSpPr txBox="1">
            <a:spLocks/>
          </p:cNvSpPr>
          <p:nvPr/>
        </p:nvSpPr>
        <p:spPr>
          <a:xfrm>
            <a:off x="6427218" y="1339854"/>
            <a:ext cx="5764782" cy="3223351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교차 엔트로피 오차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두 분포 간의 차이를 나타내는 척도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1BF053-CFEB-4D60-8842-46300BFEBD67}"/>
                  </a:ext>
                </a:extLst>
              </p:cNvPr>
              <p:cNvSpPr txBox="1"/>
              <p:nvPr/>
            </p:nvSpPr>
            <p:spPr>
              <a:xfrm>
                <a:off x="-1469" y="3355955"/>
                <a:ext cx="6097463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1BF053-CFEB-4D60-8842-46300BFE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9" y="3355955"/>
                <a:ext cx="6097463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3">
                <a:extLst>
                  <a:ext uri="{FF2B5EF4-FFF2-40B4-BE49-F238E27FC236}">
                    <a16:creationId xmlns:a16="http://schemas.microsoft.com/office/drawing/2014/main" id="{480AD753-E261-462A-841F-8873D769C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466603"/>
                <a:ext cx="6095997" cy="664515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E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b="1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sym typeface="Wingdings" panose="05000000000000000000" pitchFamily="2" charset="2"/>
                  </a:rPr>
                  <a:t>오차제곱의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sym typeface="Wingdings" panose="05000000000000000000" pitchFamily="2" charset="2"/>
                  </a:rPr>
                  <a:t> 합</a:t>
                </a:r>
                <a:endPara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출력층의 각 </a:t>
                </a:r>
                <a:r>
                  <a:rPr lang="ko-KR" altLang="en-US" sz="1400" b="1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출력값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 </a:t>
                </a:r>
                <a:endParaRPr lang="en-US" altLang="ko-KR" sz="1400" b="1" i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𝒕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𝒌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-&gt;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정답</a:t>
                </a:r>
                <a:endPara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내용 개체 틀 3">
                <a:extLst>
                  <a:ext uri="{FF2B5EF4-FFF2-40B4-BE49-F238E27FC236}">
                    <a16:creationId xmlns:a16="http://schemas.microsoft.com/office/drawing/2014/main" id="{480AD753-E261-462A-841F-8873D769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6603"/>
                <a:ext cx="6095997" cy="664515"/>
              </a:xfrm>
              <a:prstGeom prst="rect">
                <a:avLst/>
              </a:prstGeom>
              <a:blipFill>
                <a:blip r:embed="rId3"/>
                <a:stretch>
                  <a:fillRect b="-67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D22E3D79-AF98-40B7-850E-9AC547A68331}"/>
              </a:ext>
            </a:extLst>
          </p:cNvPr>
          <p:cNvSpPr txBox="1">
            <a:spLocks/>
          </p:cNvSpPr>
          <p:nvPr/>
        </p:nvSpPr>
        <p:spPr>
          <a:xfrm>
            <a:off x="-1469" y="5995351"/>
            <a:ext cx="6097463" cy="80849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회귀 문제에서 자주 사용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D7D20CEF-5BB4-4A22-9F88-2A3DBFE9D317}"/>
              </a:ext>
            </a:extLst>
          </p:cNvPr>
          <p:cNvSpPr txBox="1">
            <a:spLocks/>
          </p:cNvSpPr>
          <p:nvPr/>
        </p:nvSpPr>
        <p:spPr>
          <a:xfrm>
            <a:off x="6094537" y="5995351"/>
            <a:ext cx="6097463" cy="80849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분류 문제에서 자주 사용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B1286B-5FB7-418E-8FB9-04AA7D8B25A5}"/>
                  </a:ext>
                </a:extLst>
              </p:cNvPr>
              <p:cNvSpPr txBox="1"/>
              <p:nvPr/>
            </p:nvSpPr>
            <p:spPr>
              <a:xfrm>
                <a:off x="6048143" y="2601521"/>
                <a:ext cx="3234100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B1286B-5FB7-418E-8FB9-04AA7D8B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43" y="2601521"/>
                <a:ext cx="3234100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0679C9-7BF2-4BA4-836C-1868DEA63BC3}"/>
                  </a:ext>
                </a:extLst>
              </p:cNvPr>
              <p:cNvSpPr txBox="1"/>
              <p:nvPr/>
            </p:nvSpPr>
            <p:spPr>
              <a:xfrm>
                <a:off x="9089298" y="2601521"/>
                <a:ext cx="3234100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func>
                            <m:func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0679C9-7BF2-4BA4-836C-1868DEA6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298" y="2601521"/>
                <a:ext cx="3234100" cy="569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ACEA03-81B3-4CD1-B8FC-88C609F28C71}"/>
                  </a:ext>
                </a:extLst>
              </p:cNvPr>
              <p:cNvSpPr txBox="1"/>
              <p:nvPr/>
            </p:nvSpPr>
            <p:spPr>
              <a:xfrm>
                <a:off x="7520606" y="2732134"/>
                <a:ext cx="32341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ACEA03-81B3-4CD1-B8FC-88C609F28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06" y="2732134"/>
                <a:ext cx="323410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6679B8B-BD8D-4451-BDF5-717486F29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15" y="3366181"/>
            <a:ext cx="3769706" cy="25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하강법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오차를 이전 층으로 전파시켜 가중치와 편향을 수정하며 최적화</a:t>
            </a:r>
            <a:r>
              <a:rPr lang="en-US" altLang="ko-KR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18B8D-A977-476E-B69A-040676F415BD}"/>
              </a:ext>
            </a:extLst>
          </p:cNvPr>
          <p:cNvCxnSpPr>
            <a:cxnSpLocks/>
          </p:cNvCxnSpPr>
          <p:nvPr/>
        </p:nvCxnSpPr>
        <p:spPr>
          <a:xfrm flipV="1">
            <a:off x="6096000" y="1146426"/>
            <a:ext cx="0" cy="54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AEBB92E-EC92-497F-A45D-40480D9A3394}"/>
              </a:ext>
            </a:extLst>
          </p:cNvPr>
          <p:cNvSpPr txBox="1">
            <a:spLocks/>
          </p:cNvSpPr>
          <p:nvPr/>
        </p:nvSpPr>
        <p:spPr>
          <a:xfrm>
            <a:off x="230257" y="5326534"/>
            <a:ext cx="5764782" cy="1312737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역전파에서는 손실함수로 구한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오차값을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기점으로 신경망의 반대 방향으로 가중치와 편향을 수정해 나가는데 이때 경사 하강법으로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수정량을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결정합니다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8601A0-A264-4982-8ACB-1848DFFB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7" y="1287785"/>
            <a:ext cx="5646820" cy="4006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C93172-3C62-49BF-8024-8E6C3B53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31" y="1287784"/>
            <a:ext cx="5621712" cy="4006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4F37BA-16D9-44F0-BBC4-F45F7B3C03D0}"/>
                  </a:ext>
                </a:extLst>
              </p:cNvPr>
              <p:cNvSpPr txBox="1"/>
              <p:nvPr/>
            </p:nvSpPr>
            <p:spPr>
              <a:xfrm>
                <a:off x="7153668" y="5485173"/>
                <a:ext cx="2211266" cy="702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4F37BA-16D9-44F0-BBC4-F45F7B3C0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68" y="5485173"/>
                <a:ext cx="2211266" cy="702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내용 개체 틀 3">
                <a:extLst>
                  <a:ext uri="{FF2B5EF4-FFF2-40B4-BE49-F238E27FC236}">
                    <a16:creationId xmlns:a16="http://schemas.microsoft.com/office/drawing/2014/main" id="{6B823B2E-7DDF-4724-9C59-D13794268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7630" y="5294450"/>
                <a:ext cx="1175388" cy="664515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𝝎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</m:t>
                    </m:r>
                    <m:r>
                      <a:rPr lang="en-US" altLang="ko-KR" sz="1400" b="1" i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rPr>
                      <m:t>→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중치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B -&gt;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편향</a:t>
                </a: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ko-KR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E -&gt; </a:t>
                </a:r>
                <a:r>
                  <a:rPr lang="ko-KR" altLang="en-US" sz="1400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오차</a:t>
                </a:r>
                <a:endPara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>
          <p:sp>
            <p:nvSpPr>
              <p:cNvPr id="25" name="내용 개체 틀 3">
                <a:extLst>
                  <a:ext uri="{FF2B5EF4-FFF2-40B4-BE49-F238E27FC236}">
                    <a16:creationId xmlns:a16="http://schemas.microsoft.com/office/drawing/2014/main" id="{6B823B2E-7DDF-4724-9C59-D1379426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630" y="5294450"/>
                <a:ext cx="1175388" cy="664515"/>
              </a:xfrm>
              <a:prstGeom prst="rect">
                <a:avLst/>
              </a:prstGeom>
              <a:blipFill>
                <a:blip r:embed="rId5"/>
                <a:stretch>
                  <a:fillRect r="-2073" b="-67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내용 개체 틀 3">
                <a:extLst>
                  <a:ext uri="{FF2B5EF4-FFF2-40B4-BE49-F238E27FC236}">
                    <a16:creationId xmlns:a16="http://schemas.microsoft.com/office/drawing/2014/main" id="{FA19987A-82ED-4181-A1DC-3A0A489F41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292" y="6266465"/>
                <a:ext cx="5764782" cy="1312737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* </a:t>
                </a:r>
                <a:r>
                  <a:rPr lang="ko-KR" altLang="en-US" b="1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학습률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: 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학습시간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,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국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소 최적해에 빠질 수 있음</a:t>
                </a:r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27" name="내용 개체 틀 3">
                <a:extLst>
                  <a:ext uri="{FF2B5EF4-FFF2-40B4-BE49-F238E27FC236}">
                    <a16:creationId xmlns:a16="http://schemas.microsoft.com/office/drawing/2014/main" id="{FA19987A-82ED-4181-A1DC-3A0A489F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92" y="6266465"/>
                <a:ext cx="5764782" cy="1312737"/>
              </a:xfrm>
              <a:prstGeom prst="rect">
                <a:avLst/>
              </a:prstGeom>
              <a:blipFill>
                <a:blip r:embed="rId6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하강법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93A541D-6225-4C46-85DC-4EBB28BA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60" y="1473371"/>
            <a:ext cx="7673798" cy="3809493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61A82732-B0CE-494C-9B63-97A0FAB1F101}"/>
              </a:ext>
            </a:extLst>
          </p:cNvPr>
          <p:cNvSpPr txBox="1">
            <a:spLocks/>
          </p:cNvSpPr>
          <p:nvPr/>
        </p:nvSpPr>
        <p:spPr>
          <a:xfrm>
            <a:off x="1945928" y="5523512"/>
            <a:ext cx="3428177" cy="105909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순전파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각 층의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출력값을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전파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7CE5AA8-46E9-4444-BDEE-1262EA01515C}"/>
              </a:ext>
            </a:extLst>
          </p:cNvPr>
          <p:cNvSpPr txBox="1">
            <a:spLocks/>
          </p:cNvSpPr>
          <p:nvPr/>
        </p:nvSpPr>
        <p:spPr>
          <a:xfrm>
            <a:off x="6659533" y="5523512"/>
            <a:ext cx="3428177" cy="1059098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역전파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입력값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오차의 기울기를 전파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7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하강법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오차를 이전 층으로 전파시켜 가중치와 편향을 수정하며 최적화</a:t>
            </a:r>
            <a:r>
              <a:rPr lang="en-US" altLang="ko-KR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18B8D-A977-476E-B69A-040676F415BD}"/>
              </a:ext>
            </a:extLst>
          </p:cNvPr>
          <p:cNvCxnSpPr>
            <a:cxnSpLocks/>
          </p:cNvCxnSpPr>
          <p:nvPr/>
        </p:nvCxnSpPr>
        <p:spPr>
          <a:xfrm flipV="1">
            <a:off x="6096000" y="1146426"/>
            <a:ext cx="0" cy="54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3">
                <a:extLst>
                  <a:ext uri="{FF2B5EF4-FFF2-40B4-BE49-F238E27FC236}">
                    <a16:creationId xmlns:a16="http://schemas.microsoft.com/office/drawing/2014/main" id="{0AEBB92E-EC92-497F-A45D-40480D9A3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57" y="5150923"/>
                <a:ext cx="5764782" cy="1312737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𝒋𝒌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→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출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력층에서의 가중치</a:t>
                </a:r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→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편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향</a:t>
                </a:r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→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중치와 </a:t>
                </a:r>
                <a:r>
                  <a:rPr lang="ko-KR" altLang="en-US" b="1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입력값</a:t>
                </a:r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곱셈의 총합에 편향을 더한 값</a:t>
                </a:r>
                <a:endParaRPr lang="en-US" altLang="ko-KR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내용 개체 틀 3">
                <a:extLst>
                  <a:ext uri="{FF2B5EF4-FFF2-40B4-BE49-F238E27FC236}">
                    <a16:creationId xmlns:a16="http://schemas.microsoft.com/office/drawing/2014/main" id="{0AEBB92E-EC92-497F-A45D-40480D9A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57" y="5150923"/>
                <a:ext cx="5764782" cy="1312737"/>
              </a:xfrm>
              <a:prstGeom prst="rect">
                <a:avLst/>
              </a:prstGeom>
              <a:blipFill>
                <a:blip r:embed="rId2"/>
                <a:stretch>
                  <a:fillRect r="-635" b="-19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9463206-5454-464F-8A1E-EF8B8550D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3" y="1460938"/>
            <a:ext cx="5299566" cy="36009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A61F76-F75F-4DFC-8F10-3D1E25106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56" y="1460937"/>
            <a:ext cx="5290836" cy="3600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3">
                <a:extLst>
                  <a:ext uri="{FF2B5EF4-FFF2-40B4-BE49-F238E27FC236}">
                    <a16:creationId xmlns:a16="http://schemas.microsoft.com/office/drawing/2014/main" id="{31CAFD8C-2718-49B4-B65F-BD372A6CB4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9330" y="5150923"/>
                <a:ext cx="5764782" cy="1312737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spc="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𝒊𝒋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→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은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닉층에서의 가중치</a:t>
                </a:r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→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편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향</a:t>
                </a:r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 → 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중치와 </a:t>
                </a:r>
                <a:r>
                  <a:rPr lang="ko-KR" altLang="en-US" b="1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입력값의</a:t>
                </a:r>
                <a:r>
                  <a:rPr lang="en-US" altLang="ko-KR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ko-KR" altLang="en-US" b="1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곱에 편향을 더한 값</a:t>
                </a:r>
                <a:endParaRPr lang="en-US" altLang="ko-KR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>
          <p:sp>
            <p:nvSpPr>
              <p:cNvPr id="15" name="내용 개체 틀 3">
                <a:extLst>
                  <a:ext uri="{FF2B5EF4-FFF2-40B4-BE49-F238E27FC236}">
                    <a16:creationId xmlns:a16="http://schemas.microsoft.com/office/drawing/2014/main" id="{31CAFD8C-2718-49B4-B65F-BD372A6CB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30" y="5150923"/>
                <a:ext cx="5764782" cy="1312737"/>
              </a:xfrm>
              <a:prstGeom prst="rect">
                <a:avLst/>
              </a:prstGeom>
              <a:blipFill>
                <a:blip r:embed="rId5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9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E178-3064-41FC-81B8-5D36FCD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275390"/>
            <a:ext cx="11170093" cy="764845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하강법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오차를 이전 층으로 전파시켜 가중치와 편향을 수정하며 최적화</a:t>
            </a:r>
            <a:r>
              <a:rPr lang="en-US" altLang="ko-KR" sz="2400" b="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b="0" i="0" dirty="0">
              <a:solidFill>
                <a:srgbClr val="00000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6243C9-DD31-4190-AC05-D386A35BFDE8}"/>
              </a:ext>
            </a:extLst>
          </p:cNvPr>
          <p:cNvSpPr/>
          <p:nvPr/>
        </p:nvSpPr>
        <p:spPr>
          <a:xfrm>
            <a:off x="461394" y="2206305"/>
            <a:ext cx="1115736" cy="276836"/>
          </a:xfrm>
          <a:prstGeom prst="rect">
            <a:avLst/>
          </a:prstGeom>
          <a:solidFill>
            <a:srgbClr val="F3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F0E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E182C47-1CC2-4AC8-9F12-28018253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2" y="2483140"/>
            <a:ext cx="2593856" cy="3341551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F8EDEC13-6BAC-4469-81A2-A80E9FF01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92" y="2483140"/>
            <a:ext cx="2560645" cy="3341551"/>
          </a:xfrm>
          <a:prstGeom prst="rect">
            <a:avLst/>
          </a:prstGeom>
        </p:spPr>
      </p:pic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976D0A6F-8C80-42FC-B2CA-FEF1DA9649DA}"/>
              </a:ext>
            </a:extLst>
          </p:cNvPr>
          <p:cNvSpPr txBox="1">
            <a:spLocks/>
          </p:cNvSpPr>
          <p:nvPr/>
        </p:nvSpPr>
        <p:spPr>
          <a:xfrm>
            <a:off x="858835" y="1775567"/>
            <a:ext cx="1401335" cy="569156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출력층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7FEC3554-3450-4E71-850B-994678A874CD}"/>
              </a:ext>
            </a:extLst>
          </p:cNvPr>
          <p:cNvSpPr txBox="1">
            <a:spLocks/>
          </p:cNvSpPr>
          <p:nvPr/>
        </p:nvSpPr>
        <p:spPr>
          <a:xfrm>
            <a:off x="3794903" y="1775567"/>
            <a:ext cx="1401335" cy="569156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은닉층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7BC7D6-0B99-4A3E-B50A-328086FD8ED9}"/>
              </a:ext>
            </a:extLst>
          </p:cNvPr>
          <p:cNvCxnSpPr>
            <a:cxnSpLocks/>
          </p:cNvCxnSpPr>
          <p:nvPr/>
        </p:nvCxnSpPr>
        <p:spPr>
          <a:xfrm flipV="1">
            <a:off x="6096000" y="1146426"/>
            <a:ext cx="0" cy="54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786FFA8-B827-43A9-8E92-714EAC189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99" y="1093330"/>
            <a:ext cx="4910854" cy="29271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40E653-21A0-4C7C-B8F3-A1D817510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99" y="4020502"/>
            <a:ext cx="4910854" cy="27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632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417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Malgun Gothic</vt:lpstr>
      <vt:lpstr>배달의민족 한나는 열한살</vt:lpstr>
      <vt:lpstr>배달의민족 한나체 Air</vt:lpstr>
      <vt:lpstr>함초롬바탕</vt:lpstr>
      <vt:lpstr>Arial</vt:lpstr>
      <vt:lpstr>Avenir Next LT Pro Light</vt:lpstr>
      <vt:lpstr>Cambria Math</vt:lpstr>
      <vt:lpstr>Wingdings</vt:lpstr>
      <vt:lpstr>RocaVTI</vt:lpstr>
      <vt:lpstr>Ch.5 역전파</vt:lpstr>
      <vt:lpstr>5.1 학습 규칙(신경망이 학습할 때 결합강도가 어느 정도로 변화하는지 설명한 것)</vt:lpstr>
      <vt:lpstr>5.2 역전파</vt:lpstr>
      <vt:lpstr>5.3 훈련 데이터와 테스트 데이터</vt:lpstr>
      <vt:lpstr>5.4 손실 함수 (출력값과 정답의 오차를 정의)</vt:lpstr>
      <vt:lpstr>5.4 경사 하강법(오차를 이전 층으로 전파시켜 가중치와 편향을 수정하며 최적화)</vt:lpstr>
      <vt:lpstr>5.4 경사 하강법</vt:lpstr>
      <vt:lpstr>5.4 경사 하강법(오차를 이전 층으로 전파시켜 가중치와 편향을 수정하며 최적화)</vt:lpstr>
      <vt:lpstr>5.4 경사 하강법(오차를 이전 층으로 전파시켜 가중치와 편향을 수정하며 최적화)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2기 </dc:title>
  <dc:creator>김 혜현</dc:creator>
  <cp:lastModifiedBy>김 혜현</cp:lastModifiedBy>
  <cp:revision>16</cp:revision>
  <dcterms:created xsi:type="dcterms:W3CDTF">2021-10-29T09:19:47Z</dcterms:created>
  <dcterms:modified xsi:type="dcterms:W3CDTF">2021-11-29T08:39:47Z</dcterms:modified>
</cp:coreProperties>
</file>