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804" r:id="rId1"/>
  </p:sldMasterIdLst>
  <p:sldIdLst>
    <p:sldId id="261" r:id="rId2"/>
    <p:sldId id="277" r:id="rId3"/>
    <p:sldId id="289" r:id="rId4"/>
    <p:sldId id="284" r:id="rId5"/>
    <p:sldId id="285" r:id="rId6"/>
    <p:sldId id="286" r:id="rId7"/>
    <p:sldId id="287" r:id="rId8"/>
    <p:sldId id="288" r:id="rId9"/>
    <p:sldId id="27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2" y="1152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4156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22600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40336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39114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40734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40302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11/29/2021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37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11/29/2021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48313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11/29/2021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68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84740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4417248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093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796" r:id="rId6"/>
    <p:sldLayoutId id="2147483792" r:id="rId7"/>
    <p:sldLayoutId id="2147483793" r:id="rId8"/>
    <p:sldLayoutId id="2147483794" r:id="rId9"/>
    <p:sldLayoutId id="2147483795" r:id="rId10"/>
    <p:sldLayoutId id="2147483797" r:id="rId11"/>
  </p:sldLayoutIdLst>
  <p:hf sldNum="0" hdr="0" ftr="0" dt="0"/>
  <p:txStyles>
    <p:titleStyle>
      <a:lvl1pPr algn="l" defTabSz="914400" rtl="0" eaLnBrk="1" latinLnBrk="0" hangingPunct="1">
        <a:lnSpc>
          <a:spcPct val="114000"/>
        </a:lnSpc>
        <a:spcBef>
          <a:spcPct val="0"/>
        </a:spcBef>
        <a:buNone/>
        <a:defRPr sz="3600" b="1" i="0" kern="1200" spc="1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4000"/>
        </a:lnSpc>
        <a:spcBef>
          <a:spcPts val="1000"/>
        </a:spcBef>
        <a:buFont typeface="Arial" panose="020B0604020202020204" pitchFamily="34" charset="0"/>
        <a:buNone/>
        <a:defRPr sz="2000" kern="1200" spc="9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1800" kern="1200" spc="9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None/>
        <a:defRPr sz="1600" kern="1200" spc="9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1400" kern="1200" spc="9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None/>
        <a:defRPr sz="1400" kern="1200" spc="9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057221" y="2766218"/>
            <a:ext cx="10077557" cy="1325563"/>
          </a:xfrm>
        </p:spPr>
        <p:txBody>
          <a:bodyPr/>
          <a:lstStyle/>
          <a:p>
            <a:pPr marL="0" marR="0" indent="0" algn="ctr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kern="0" spc="0">
                <a:solidFill>
                  <a:srgbClr val="000000"/>
                </a:solidFill>
                <a:effectLst/>
                <a:latin typeface="배달의민족 한나는 열한살"/>
                <a:ea typeface="배달의민족 한나는 열한살"/>
              </a:rPr>
              <a:t>ISOMAP</a:t>
            </a:r>
            <a:endParaRPr lang="en-US" altLang="ko-KR" sz="4400" kern="0" spc="0">
              <a:solidFill>
                <a:srgbClr val="000000"/>
              </a:solidFill>
              <a:effectLst/>
              <a:latin typeface="배달의민족 한나는 열한살"/>
              <a:ea typeface="배달의민족 한나는 열한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331213" y="275390"/>
            <a:ext cx="11170093" cy="764845"/>
          </a:xfrm>
        </p:spPr>
        <p:txBody>
          <a:bodyPr/>
          <a:lstStyle/>
          <a:p>
            <a:pPr algn="l">
              <a:defRPr/>
            </a:pPr>
            <a:r>
              <a:rPr lang="en-US" altLang="ko-KR" i="0">
                <a:solidFill>
                  <a:srgbClr val="ff0000"/>
                </a:solidFill>
                <a:effectLst/>
                <a:latin typeface="배달의민족 한나는 열한살"/>
                <a:ea typeface="배달의민족 한나는 열한살"/>
              </a:rPr>
              <a:t>Iso</a:t>
            </a:r>
            <a:r>
              <a:rPr lang="en-US" altLang="ko-KR" b="0" i="0">
                <a:solidFill>
                  <a:srgbClr val="000000"/>
                </a:solidFill>
                <a:effectLst/>
                <a:latin typeface="배달의민족 한나는 열한살"/>
                <a:ea typeface="배달의민족 한나는 열한살"/>
              </a:rPr>
              <a:t>metric Feature </a:t>
            </a:r>
            <a:r>
              <a:rPr lang="en-US" altLang="ko-KR" b="0" i="0">
                <a:solidFill>
                  <a:srgbClr val="ff0000"/>
                </a:solidFill>
                <a:effectLst/>
                <a:latin typeface="배달의민족 한나는 열한살"/>
                <a:ea typeface="배달의민족 한나는 열한살"/>
              </a:rPr>
              <a:t>Map</a:t>
            </a:r>
            <a:r>
              <a:rPr lang="en-US" altLang="ko-KR" b="0" i="0">
                <a:solidFill>
                  <a:srgbClr val="000000"/>
                </a:solidFill>
                <a:effectLst/>
                <a:latin typeface="배달의민족 한나는 열한살"/>
                <a:ea typeface="배달의민족 한나는 열한살"/>
              </a:rPr>
              <a:t>ping(</a:t>
            </a:r>
            <a:r>
              <a:rPr lang="en-US" altLang="ko-KR" b="0" i="0">
                <a:solidFill>
                  <a:srgbClr val="ff0000"/>
                </a:solidFill>
                <a:effectLst/>
                <a:latin typeface="배달의민족 한나는 열한살"/>
                <a:ea typeface="배달의민족 한나는 열한살"/>
              </a:rPr>
              <a:t>Isomap</a:t>
            </a:r>
            <a:r>
              <a:rPr lang="en-US" altLang="ko-KR" b="0" i="0">
                <a:solidFill>
                  <a:srgbClr val="000000"/>
                </a:solidFill>
                <a:effectLst/>
                <a:latin typeface="배달의민족 한나는 열한살"/>
                <a:ea typeface="배달의민족 한나는 열한살"/>
              </a:rPr>
              <a:t>)</a:t>
            </a:r>
            <a:endParaRPr lang="en-US" altLang="ko-KR" b="0" i="0">
              <a:solidFill>
                <a:srgbClr val="000000"/>
              </a:solidFill>
              <a:effectLst/>
              <a:latin typeface="배달의민족 한나는 열한살"/>
              <a:ea typeface="배달의민족 한나는 열한살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61394" y="2206305"/>
            <a:ext cx="1115736" cy="276836"/>
          </a:xfrm>
          <a:prstGeom prst="rect">
            <a:avLst/>
          </a:prstGeom>
          <a:solidFill>
            <a:srgbClr val="f3f0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3f0e9"/>
              </a:solidFill>
              <a:latin typeface="배달의민족 한나는 열한살"/>
              <a:ea typeface="배달의민족 한나는 열한살"/>
            </a:endParaRPr>
          </a:p>
        </p:txBody>
      </p:sp>
      <p:sp>
        <p:nvSpPr>
          <p:cNvPr id="7" name="내용 개체 틀 3"/>
          <p:cNvSpPr txBox="1"/>
          <p:nvPr/>
        </p:nvSpPr>
        <p:spPr>
          <a:xfrm>
            <a:off x="331218" y="1954800"/>
            <a:ext cx="5764782" cy="1169400"/>
          </a:xfrm>
          <a:prstGeom prst="rect">
            <a:avLst/>
          </a:prstGeom>
        </p:spPr>
        <p:txBody>
          <a:bodyPr lIns="109728" tIns="109728" rIns="109728" bIns="91440"/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/>
              <a:buNone/>
              <a:defRPr sz="20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/>
              <a:buNone/>
              <a:defRPr sz="16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/>
              <a:buChar char="•"/>
              <a:defRPr sz="14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/>
              <a:buNone/>
              <a:defRPr sz="14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/>
              <a:buChar char="§"/>
              <a:defRPr/>
            </a:pPr>
            <a:r>
              <a:rPr lang="ko-KR" altLang="en-US" sz="2400" b="1">
                <a:latin typeface="배달의민족 한나체 Air"/>
                <a:ea typeface="배달의민족 한나체 Air"/>
              </a:rPr>
              <a:t>선형 방법론의 장점</a:t>
            </a:r>
            <a:endParaRPr lang="en-US" altLang="ko-KR" sz="2400" b="1">
              <a:latin typeface="배달의민족 한나체 Air"/>
              <a:ea typeface="배달의민족 한나체 Air"/>
            </a:endParaRPr>
          </a:p>
          <a:p>
            <a:pPr marL="0" indent="0">
              <a:buFont typeface="Wingdings"/>
              <a:buNone/>
              <a:defRPr/>
            </a:pPr>
            <a:r>
              <a:rPr lang="ko-KR" altLang="en-US" sz="2400" b="1">
                <a:latin typeface="배달의민족 한나체 Air"/>
                <a:ea typeface="배달의민족 한나체 Air"/>
              </a:rPr>
              <a:t>  </a:t>
            </a:r>
            <a:r>
              <a:rPr lang="en-US" altLang="ko-KR" sz="2400" b="1">
                <a:latin typeface="배달의민족 한나체 Air"/>
                <a:ea typeface="배달의민족 한나체 Air"/>
              </a:rPr>
              <a:t>(Isomap</a:t>
            </a:r>
            <a:r>
              <a:rPr lang="ko-KR" altLang="en-US" sz="2400" b="1">
                <a:latin typeface="배달의민족 한나체 Air"/>
                <a:ea typeface="배달의민족 한나체 Air"/>
              </a:rPr>
              <a:t>이 포함하고 있는</a:t>
            </a:r>
            <a:r>
              <a:rPr lang="en-US" altLang="ko-KR" sz="2400" b="1">
                <a:latin typeface="배달의민족 한나체 Air"/>
                <a:ea typeface="배달의민족 한나체 Air"/>
              </a:rPr>
              <a:t>)</a:t>
            </a:r>
            <a:endParaRPr lang="en-US" altLang="ko-KR" sz="2400" b="1">
              <a:latin typeface="배달의민족 한나체 Air"/>
              <a:ea typeface="배달의민족 한나체 Air"/>
            </a:endParaRPr>
          </a:p>
          <a:p>
            <a:pPr lvl="0">
              <a:defRPr/>
            </a:pPr>
            <a:r>
              <a:rPr lang="ko-KR" altLang="en-US" sz="2400" b="1">
                <a:latin typeface="배달의민족 한나체 Air"/>
                <a:ea typeface="배달의민족 한나체 Air"/>
              </a:rPr>
              <a:t>  </a:t>
            </a:r>
            <a:r>
              <a:rPr lang="en-US" altLang="ko-KR" sz="2400" b="1">
                <a:latin typeface="배달의민족 한나체 Air"/>
                <a:ea typeface="배달의민족 한나체 Air"/>
              </a:rPr>
              <a:t>1)</a:t>
            </a:r>
            <a:r>
              <a:rPr lang="ko-KR" altLang="en-US" sz="2400" b="1">
                <a:latin typeface="배달의민족 한나체 Air"/>
                <a:ea typeface="배달의민족 한나체 Air"/>
              </a:rPr>
              <a:t> 효율적인 계산</a:t>
            </a:r>
            <a:endParaRPr lang="ko-KR" altLang="en-US" sz="2400" b="1">
              <a:latin typeface="배달의민족 한나체 Air"/>
              <a:ea typeface="배달의민족 한나체 Air"/>
            </a:endParaRPr>
          </a:p>
          <a:p>
            <a:pPr lvl="0">
              <a:defRPr/>
            </a:pPr>
            <a:r>
              <a:rPr lang="ko-KR" altLang="en-US" sz="2400" b="1">
                <a:latin typeface="배달의민족 한나체 Air"/>
                <a:ea typeface="배달의민족 한나체 Air"/>
              </a:rPr>
              <a:t>  </a:t>
            </a:r>
            <a:r>
              <a:rPr lang="en-US" altLang="ko-KR" sz="2400" b="1">
                <a:latin typeface="배달의민족 한나체 Air"/>
                <a:ea typeface="배달의민족 한나체 Air"/>
              </a:rPr>
              <a:t>2) </a:t>
            </a:r>
            <a:r>
              <a:rPr lang="ko-KR" altLang="en-US" sz="2400" b="1">
                <a:latin typeface="배달의민족 한나체 Air"/>
                <a:ea typeface="배달의민족 한나체 Air"/>
              </a:rPr>
              <a:t>점근 수렴 보장</a:t>
            </a:r>
            <a:endParaRPr lang="ko-KR" altLang="en-US" sz="2400" b="1">
              <a:latin typeface="배달의민족 한나체 Air"/>
              <a:ea typeface="배달의민족 한나체 Air"/>
            </a:endParaRPr>
          </a:p>
          <a:p>
            <a:pPr lvl="0">
              <a:defRPr/>
            </a:pPr>
            <a:r>
              <a:rPr lang="ko-KR" altLang="en-US" sz="2400" b="1">
                <a:latin typeface="배달의민족 한나체 Air"/>
                <a:ea typeface="배달의민족 한나체 Air"/>
              </a:rPr>
              <a:t>  </a:t>
            </a:r>
            <a:r>
              <a:rPr lang="en-US" altLang="ko-KR" sz="2400" b="1">
                <a:latin typeface="배달의민족 한나체 Air"/>
                <a:ea typeface="배달의민족 한나체 Air"/>
              </a:rPr>
              <a:t>3) </a:t>
            </a:r>
            <a:r>
              <a:rPr lang="ko-KR" altLang="en-US" sz="2400" b="1">
                <a:latin typeface="배달의민족 한나체 Air"/>
                <a:ea typeface="배달의민족 한나체 Air"/>
              </a:rPr>
              <a:t>최적성을</a:t>
            </a:r>
            <a:r>
              <a:rPr lang="en-US" altLang="ko-KR" sz="2400" b="1">
                <a:latin typeface="배달의민족 한나체 Air"/>
                <a:ea typeface="배달의민족 한나체 Air"/>
              </a:rPr>
              <a:t> </a:t>
            </a:r>
            <a:r>
              <a:rPr lang="ko-KR" altLang="en-US" sz="2400" b="1">
                <a:latin typeface="배달의민족 한나체 Air"/>
                <a:ea typeface="배달의민족 한나체 Air"/>
              </a:rPr>
              <a:t>찾아내는 방법이 있음</a:t>
            </a:r>
            <a:r>
              <a:rPr lang="en-US" altLang="ko-KR" sz="2400" b="1">
                <a:latin typeface="배달의민족 한나체 Air"/>
                <a:ea typeface="배달의민족 한나체 Air"/>
              </a:rPr>
              <a:t>.</a:t>
            </a:r>
            <a:endParaRPr lang="en-US" altLang="ko-KR" sz="2400" b="1">
              <a:latin typeface="배달의민족 한나체 Air"/>
              <a:ea typeface="배달의민족 한나체 Air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6096000" y="1146426"/>
            <a:ext cx="0" cy="54126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내용 개체 틀 3"/>
          <p:cNvSpPr txBox="1"/>
          <p:nvPr/>
        </p:nvSpPr>
        <p:spPr>
          <a:xfrm>
            <a:off x="6427218" y="2259600"/>
            <a:ext cx="5764782" cy="1169400"/>
          </a:xfrm>
          <a:prstGeom prst="rect">
            <a:avLst/>
          </a:prstGeom>
        </p:spPr>
        <p:txBody>
          <a:bodyPr lIns="109728" tIns="109728" rIns="109728" bIns="91440"/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/>
              <a:buNone/>
              <a:defRPr sz="20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/>
              <a:buNone/>
              <a:defRPr sz="16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/>
              <a:buChar char="•"/>
              <a:defRPr sz="14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/>
              <a:buNone/>
              <a:defRPr sz="14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/>
              <a:buChar char="§"/>
              <a:defRPr/>
            </a:pPr>
            <a:r>
              <a:rPr lang="ko-KR" altLang="en-US" sz="2400" b="1">
                <a:latin typeface="배달의민족 한나체 Air"/>
                <a:ea typeface="배달의민족 한나체 Air"/>
              </a:rPr>
              <a:t>선형 방법론의 단점</a:t>
            </a:r>
            <a:endParaRPr lang="ko-KR" altLang="en-US" sz="2400" b="1">
              <a:latin typeface="배달의민족 한나체 Air"/>
              <a:ea typeface="배달의민족 한나체 Air"/>
            </a:endParaRPr>
          </a:p>
          <a:p>
            <a:pPr marL="0" indent="0">
              <a:buFont typeface="Wingdings"/>
              <a:buNone/>
              <a:defRPr/>
            </a:pPr>
            <a:r>
              <a:rPr lang="en-US" altLang="ko-KR" sz="2400" b="1">
                <a:latin typeface="배달의민족 한나체 Air"/>
                <a:ea typeface="배달의민족 한나체 Air"/>
              </a:rPr>
              <a:t>-&gt;</a:t>
            </a:r>
            <a:r>
              <a:rPr lang="ko-KR" altLang="en-US" sz="2400" b="1">
                <a:latin typeface="배달의민족 한나체 Air"/>
                <a:ea typeface="배달의민족 한나체 Air"/>
              </a:rPr>
              <a:t> 기하학적으로 원래부터 데이터가 선형이 아닐 경우에는 그 구조를 정확하게 파악하기</a:t>
            </a:r>
            <a:endParaRPr lang="ko-KR" altLang="en-US" sz="2400" b="1">
              <a:latin typeface="배달의민족 한나체 Air"/>
              <a:ea typeface="배달의민족 한나체 Air"/>
            </a:endParaRPr>
          </a:p>
          <a:p>
            <a:pPr marL="0" indent="0">
              <a:buFont typeface="Wingdings"/>
              <a:buNone/>
              <a:defRPr/>
            </a:pPr>
            <a:r>
              <a:rPr lang="ko-KR" altLang="en-US" sz="2400" b="1">
                <a:latin typeface="배달의민족 한나체 Air"/>
                <a:ea typeface="배달의민족 한나체 Air"/>
              </a:rPr>
              <a:t>어려움</a:t>
            </a:r>
            <a:r>
              <a:rPr lang="en-US" altLang="ko-KR" sz="2400" b="1">
                <a:latin typeface="배달의민족 한나체 Air"/>
                <a:ea typeface="배달의민족 한나체 Air"/>
              </a:rPr>
              <a:t>.</a:t>
            </a:r>
            <a:endParaRPr lang="en-US" altLang="ko-KR" sz="2400" b="1">
              <a:latin typeface="배달의민족 한나체 Air"/>
              <a:ea typeface="배달의민족 한나체 Ai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331213" y="275390"/>
            <a:ext cx="11170093" cy="764845"/>
          </a:xfrm>
        </p:spPr>
        <p:txBody>
          <a:bodyPr/>
          <a:lstStyle/>
          <a:p>
            <a:pPr algn="l">
              <a:defRPr/>
            </a:pPr>
            <a:r>
              <a:rPr lang="en-US" altLang="ko-KR" i="0">
                <a:solidFill>
                  <a:srgbClr val="ff0000"/>
                </a:solidFill>
                <a:effectLst/>
                <a:latin typeface="배달의민족 한나는 열한살"/>
                <a:ea typeface="배달의민족 한나는 열한살"/>
              </a:rPr>
              <a:t>Iso</a:t>
            </a:r>
            <a:r>
              <a:rPr lang="en-US" altLang="ko-KR" b="0" i="0">
                <a:solidFill>
                  <a:srgbClr val="000000"/>
                </a:solidFill>
                <a:effectLst/>
                <a:latin typeface="배달의민족 한나는 열한살"/>
                <a:ea typeface="배달의민족 한나는 열한살"/>
              </a:rPr>
              <a:t>metric Feature </a:t>
            </a:r>
            <a:r>
              <a:rPr lang="en-US" altLang="ko-KR" b="0" i="0">
                <a:solidFill>
                  <a:srgbClr val="ff0000"/>
                </a:solidFill>
                <a:effectLst/>
                <a:latin typeface="배달의민족 한나는 열한살"/>
                <a:ea typeface="배달의민족 한나는 열한살"/>
              </a:rPr>
              <a:t>Map</a:t>
            </a:r>
            <a:r>
              <a:rPr lang="en-US" altLang="ko-KR" b="0" i="0">
                <a:solidFill>
                  <a:srgbClr val="000000"/>
                </a:solidFill>
                <a:effectLst/>
                <a:latin typeface="배달의민족 한나는 열한살"/>
                <a:ea typeface="배달의민족 한나는 열한살"/>
              </a:rPr>
              <a:t>ping(</a:t>
            </a:r>
            <a:r>
              <a:rPr lang="en-US" altLang="ko-KR" b="0" i="0">
                <a:solidFill>
                  <a:srgbClr val="ff0000"/>
                </a:solidFill>
                <a:effectLst/>
                <a:latin typeface="배달의민족 한나는 열한살"/>
                <a:ea typeface="배달의민족 한나는 열한살"/>
              </a:rPr>
              <a:t>Isomap</a:t>
            </a:r>
            <a:r>
              <a:rPr lang="en-US" altLang="ko-KR" b="0" i="0">
                <a:solidFill>
                  <a:srgbClr val="000000"/>
                </a:solidFill>
                <a:effectLst/>
                <a:latin typeface="배달의민족 한나는 열한살"/>
                <a:ea typeface="배달의민족 한나는 열한살"/>
              </a:rPr>
              <a:t>)</a:t>
            </a:r>
            <a:endParaRPr lang="en-US" altLang="ko-KR" b="0" i="0">
              <a:solidFill>
                <a:srgbClr val="000000"/>
              </a:solidFill>
              <a:effectLst/>
              <a:latin typeface="배달의민족 한나는 열한살"/>
              <a:ea typeface="배달의민족 한나는 열한살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61394" y="2206305"/>
            <a:ext cx="1115736" cy="276836"/>
          </a:xfrm>
          <a:prstGeom prst="rect">
            <a:avLst/>
          </a:prstGeom>
          <a:solidFill>
            <a:srgbClr val="f3f0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3f0e9"/>
              </a:solidFill>
              <a:latin typeface="배달의민족 한나는 열한살"/>
              <a:ea typeface="배달의민족 한나는 열한살"/>
            </a:endParaRPr>
          </a:p>
        </p:txBody>
      </p:sp>
      <p:pic>
        <p:nvPicPr>
          <p:cNvPr id="41" name=""/>
          <p:cNvPicPr>
            <a:picLocks noChangeAspect="1"/>
          </p:cNvPicPr>
          <p:nvPr/>
        </p:nvPicPr>
        <p:blipFill rotWithShape="1">
          <a:blip r:embed="rId2"/>
          <a:srcRect r="66210"/>
          <a:stretch>
            <a:fillRect/>
          </a:stretch>
        </p:blipFill>
        <p:spPr>
          <a:xfrm>
            <a:off x="2878737" y="1438110"/>
            <a:ext cx="6434526" cy="5000419"/>
          </a:xfrm>
          <a:prstGeom prst="rect">
            <a:avLst/>
          </a:prstGeom>
        </p:spPr>
      </p:pic>
      <p:sp>
        <p:nvSpPr>
          <p:cNvPr id="44" name="제목 1"/>
          <p:cNvSpPr>
            <a:spLocks noGrp="1"/>
          </p:cNvSpPr>
          <p:nvPr/>
        </p:nvSpPr>
        <p:spPr>
          <a:xfrm>
            <a:off x="6134100" y="2664155"/>
            <a:ext cx="673542" cy="764845"/>
          </a:xfrm>
          <a:prstGeom prst="rect">
            <a:avLst/>
          </a:prstGeom>
        </p:spPr>
        <p:txBody>
          <a:bodyPr lIns="109728" tIns="109728" rIns="109728" bIns="91440" anchor="b"/>
          <a:p>
            <a:pPr marL="0" indent="0" algn="l" defTabSz="914400" rtl="0" eaLnBrk="1" latinLnBrk="0" hangingPunct="1">
              <a:lnSpc>
                <a:spcPct val="114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600" b="1" i="0" u="none" strike="noStrike" kern="1200" cap="none" spc="100" normalizeH="0" baseline="0" mc:Ignorable="hp" hp:hslEmbossed="0">
                <a:solidFill>
                  <a:srgbClr val="0066ff"/>
                </a:solidFill>
                <a:effectLst/>
                <a:latin typeface="배달의민족 한나는 열한살"/>
                <a:ea typeface="배달의민족 한나는 열한살"/>
              </a:rPr>
              <a:t>A</a:t>
            </a:r>
            <a:endParaRPr xmlns:mc="http://schemas.openxmlformats.org/markup-compatibility/2006" xmlns:hp="http://schemas.haansoft.com/office/presentation/8.0" kumimoji="0" lang="en-US" altLang="ko-KR" sz="3600" b="1" i="0" u="none" strike="noStrike" kern="1200" cap="none" spc="100" normalizeH="0" baseline="0" mc:Ignorable="hp" hp:hslEmbossed="0">
              <a:solidFill>
                <a:srgbClr val="0066ff"/>
              </a:solidFill>
              <a:effectLst/>
              <a:latin typeface="배달의민족 한나는 열한살"/>
              <a:ea typeface="배달의민족 한나는 열한살"/>
            </a:endParaRPr>
          </a:p>
        </p:txBody>
      </p:sp>
      <p:sp>
        <p:nvSpPr>
          <p:cNvPr id="45" name="제목 1"/>
          <p:cNvSpPr>
            <a:spLocks noGrp="1"/>
          </p:cNvSpPr>
          <p:nvPr/>
        </p:nvSpPr>
        <p:spPr>
          <a:xfrm>
            <a:off x="7886700" y="2187905"/>
            <a:ext cx="673542" cy="764845"/>
          </a:xfrm>
          <a:prstGeom prst="rect">
            <a:avLst/>
          </a:prstGeom>
        </p:spPr>
        <p:txBody>
          <a:bodyPr lIns="109728" tIns="109728" rIns="109728" bIns="91440" anchor="b"/>
          <a:p>
            <a:pPr marL="0" indent="0" algn="l" defTabSz="914400" rtl="0" eaLnBrk="1" latinLnBrk="0" hangingPunct="1">
              <a:lnSpc>
                <a:spcPct val="114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600" b="1" i="0" u="none" strike="noStrike" kern="1200" cap="none" spc="100" normalizeH="0" baseline="0" mc:Ignorable="hp" hp:hslEmbossed="0">
                <a:solidFill>
                  <a:srgbClr val="0066ff"/>
                </a:solidFill>
                <a:effectLst/>
                <a:latin typeface="배달의민족 한나는 열한살"/>
                <a:ea typeface="배달의민족 한나는 열한살"/>
              </a:rPr>
              <a:t>B</a:t>
            </a:r>
            <a:endParaRPr xmlns:mc="http://schemas.openxmlformats.org/markup-compatibility/2006" xmlns:hp="http://schemas.haansoft.com/office/presentation/8.0" kumimoji="0" lang="en-US" altLang="ko-KR" sz="3600" b="1" i="0" u="none" strike="noStrike" kern="1200" cap="none" spc="100" normalizeH="0" baseline="0" mc:Ignorable="hp" hp:hslEmbossed="0">
              <a:solidFill>
                <a:srgbClr val="0066ff"/>
              </a:solidFill>
              <a:effectLst/>
              <a:latin typeface="배달의민족 한나는 열한살"/>
              <a:ea typeface="배달의민족 한나는 열한살"/>
            </a:endParaRPr>
          </a:p>
        </p:txBody>
      </p:sp>
      <p:sp>
        <p:nvSpPr>
          <p:cNvPr id="46" name="제목 1"/>
          <p:cNvSpPr>
            <a:spLocks noGrp="1"/>
          </p:cNvSpPr>
          <p:nvPr/>
        </p:nvSpPr>
        <p:spPr>
          <a:xfrm>
            <a:off x="5829300" y="1673554"/>
            <a:ext cx="2845242" cy="764845"/>
          </a:xfrm>
          <a:prstGeom prst="rect">
            <a:avLst/>
          </a:prstGeom>
        </p:spPr>
        <p:txBody>
          <a:bodyPr lIns="109728" tIns="109728" rIns="109728" bIns="91440" anchor="b"/>
          <a:p>
            <a:pPr marL="0" indent="0" algn="l" defTabSz="914400" rtl="0" eaLnBrk="1" latinLnBrk="0" hangingPunct="1">
              <a:lnSpc>
                <a:spcPct val="114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600" b="1" i="0" u="none" strike="noStrike" kern="1200" cap="none" spc="100" normalizeH="0" baseline="0" mc:Ignorable="hp" hp:hslEmbossed="0">
                <a:solidFill>
                  <a:srgbClr val="0066ff"/>
                </a:solidFill>
                <a:effectLst/>
                <a:latin typeface="배달의민족 한나는 열한살"/>
                <a:ea typeface="배달의민족 한나는 열한살"/>
              </a:rPr>
              <a:t>유클리드 거리</a:t>
            </a:r>
            <a:endParaRPr xmlns:mc="http://schemas.openxmlformats.org/markup-compatibility/2006" xmlns:hp="http://schemas.haansoft.com/office/presentation/8.0" kumimoji="0" lang="ko-KR" altLang="en-US" sz="3600" b="1" i="0" u="none" strike="noStrike" kern="1200" cap="none" spc="100" normalizeH="0" baseline="0" mc:Ignorable="hp" hp:hslEmbossed="0">
              <a:solidFill>
                <a:srgbClr val="0066ff"/>
              </a:solidFill>
              <a:effectLst/>
              <a:latin typeface="배달의민족 한나는 열한살"/>
              <a:ea typeface="배달의민족 한나는 열한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331213" y="275390"/>
            <a:ext cx="11170093" cy="764845"/>
          </a:xfrm>
        </p:spPr>
        <p:txBody>
          <a:bodyPr/>
          <a:lstStyle/>
          <a:p>
            <a:pPr algn="l">
              <a:defRPr/>
            </a:pPr>
            <a:r>
              <a:rPr lang="en-US" altLang="ko-KR" i="0">
                <a:solidFill>
                  <a:srgbClr val="ff0000"/>
                </a:solidFill>
                <a:effectLst/>
                <a:latin typeface="배달의민족 한나는 열한살"/>
                <a:ea typeface="배달의민족 한나는 열한살"/>
              </a:rPr>
              <a:t>Iso</a:t>
            </a:r>
            <a:r>
              <a:rPr lang="en-US" altLang="ko-KR" b="0" i="0">
                <a:solidFill>
                  <a:srgbClr val="000000"/>
                </a:solidFill>
                <a:effectLst/>
                <a:latin typeface="배달의민족 한나는 열한살"/>
                <a:ea typeface="배달의민족 한나는 열한살"/>
              </a:rPr>
              <a:t>metric Feature </a:t>
            </a:r>
            <a:r>
              <a:rPr lang="en-US" altLang="ko-KR" b="0" i="0">
                <a:solidFill>
                  <a:srgbClr val="ff0000"/>
                </a:solidFill>
                <a:effectLst/>
                <a:latin typeface="배달의민족 한나는 열한살"/>
                <a:ea typeface="배달의민족 한나는 열한살"/>
              </a:rPr>
              <a:t>Map</a:t>
            </a:r>
            <a:r>
              <a:rPr lang="en-US" altLang="ko-KR" b="0" i="0">
                <a:solidFill>
                  <a:srgbClr val="000000"/>
                </a:solidFill>
                <a:effectLst/>
                <a:latin typeface="배달의민족 한나는 열한살"/>
                <a:ea typeface="배달의민족 한나는 열한살"/>
              </a:rPr>
              <a:t>ping(</a:t>
            </a:r>
            <a:r>
              <a:rPr lang="en-US" altLang="ko-KR" b="0" i="0">
                <a:solidFill>
                  <a:srgbClr val="ff0000"/>
                </a:solidFill>
                <a:effectLst/>
                <a:latin typeface="배달의민족 한나는 열한살"/>
                <a:ea typeface="배달의민족 한나는 열한살"/>
              </a:rPr>
              <a:t>Isomap</a:t>
            </a:r>
            <a:r>
              <a:rPr lang="en-US" altLang="ko-KR" b="0" i="0">
                <a:solidFill>
                  <a:srgbClr val="000000"/>
                </a:solidFill>
                <a:effectLst/>
                <a:latin typeface="배달의민족 한나는 열한살"/>
                <a:ea typeface="배달의민족 한나는 열한살"/>
              </a:rPr>
              <a:t>)</a:t>
            </a:r>
            <a:endParaRPr lang="en-US" altLang="ko-KR" b="0" i="0">
              <a:solidFill>
                <a:srgbClr val="000000"/>
              </a:solidFill>
              <a:effectLst/>
              <a:latin typeface="배달의민족 한나는 열한살"/>
              <a:ea typeface="배달의민족 한나는 열한살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61394" y="2206305"/>
            <a:ext cx="1115736" cy="276836"/>
          </a:xfrm>
          <a:prstGeom prst="rect">
            <a:avLst/>
          </a:prstGeom>
          <a:solidFill>
            <a:srgbClr val="f3f0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3f0e9"/>
              </a:solidFill>
              <a:latin typeface="배달의민족 한나는 열한살"/>
              <a:ea typeface="배달의민족 한나는 열한살"/>
            </a:endParaRPr>
          </a:p>
        </p:txBody>
      </p:sp>
      <p:pic>
        <p:nvPicPr>
          <p:cNvPr id="41" name=""/>
          <p:cNvPicPr>
            <a:picLocks noChangeAspect="1"/>
          </p:cNvPicPr>
          <p:nvPr/>
        </p:nvPicPr>
        <p:blipFill rotWithShape="1">
          <a:blip r:embed="rId2"/>
          <a:srcRect r="66210"/>
          <a:stretch>
            <a:fillRect/>
          </a:stretch>
        </p:blipFill>
        <p:spPr>
          <a:xfrm>
            <a:off x="2878737" y="1438110"/>
            <a:ext cx="6434526" cy="5000419"/>
          </a:xfrm>
          <a:prstGeom prst="rect">
            <a:avLst/>
          </a:prstGeom>
        </p:spPr>
      </p:pic>
      <p:sp>
        <p:nvSpPr>
          <p:cNvPr id="44" name="제목 1"/>
          <p:cNvSpPr>
            <a:spLocks noGrp="1"/>
          </p:cNvSpPr>
          <p:nvPr/>
        </p:nvSpPr>
        <p:spPr>
          <a:xfrm>
            <a:off x="6134100" y="2664155"/>
            <a:ext cx="673542" cy="764845"/>
          </a:xfrm>
          <a:prstGeom prst="rect">
            <a:avLst/>
          </a:prstGeom>
        </p:spPr>
        <p:txBody>
          <a:bodyPr lIns="109728" tIns="109728" rIns="109728" bIns="91440" anchor="b"/>
          <a:p>
            <a:pPr marL="0" indent="0" algn="l" defTabSz="914400" rtl="0" eaLnBrk="1" latinLnBrk="0" hangingPunct="1">
              <a:lnSpc>
                <a:spcPct val="114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600" b="1" i="0" u="none" strike="noStrike" kern="1200" cap="none" spc="100" normalizeH="0" baseline="0" mc:Ignorable="hp" hp:hslEmbossed="0">
                <a:solidFill>
                  <a:srgbClr val="0066ff"/>
                </a:solidFill>
                <a:effectLst/>
                <a:latin typeface="배달의민족 한나는 열한살"/>
                <a:ea typeface="배달의민족 한나는 열한살"/>
              </a:rPr>
              <a:t>A</a:t>
            </a:r>
            <a:endParaRPr xmlns:mc="http://schemas.openxmlformats.org/markup-compatibility/2006" xmlns:hp="http://schemas.haansoft.com/office/presentation/8.0" kumimoji="0" lang="en-US" altLang="ko-KR" sz="3600" b="1" i="0" u="none" strike="noStrike" kern="1200" cap="none" spc="100" normalizeH="0" baseline="0" mc:Ignorable="hp" hp:hslEmbossed="0">
              <a:solidFill>
                <a:srgbClr val="0066ff"/>
              </a:solidFill>
              <a:effectLst/>
              <a:latin typeface="배달의민족 한나는 열한살"/>
              <a:ea typeface="배달의민족 한나는 열한살"/>
            </a:endParaRPr>
          </a:p>
        </p:txBody>
      </p:sp>
      <p:sp>
        <p:nvSpPr>
          <p:cNvPr id="45" name="제목 1"/>
          <p:cNvSpPr>
            <a:spLocks noGrp="1"/>
          </p:cNvSpPr>
          <p:nvPr/>
        </p:nvSpPr>
        <p:spPr>
          <a:xfrm>
            <a:off x="7886700" y="2187905"/>
            <a:ext cx="673542" cy="764845"/>
          </a:xfrm>
          <a:prstGeom prst="rect">
            <a:avLst/>
          </a:prstGeom>
        </p:spPr>
        <p:txBody>
          <a:bodyPr lIns="109728" tIns="109728" rIns="109728" bIns="91440" anchor="b"/>
          <a:p>
            <a:pPr marL="0" indent="0" algn="l" defTabSz="914400" rtl="0" eaLnBrk="1" latinLnBrk="0" hangingPunct="1">
              <a:lnSpc>
                <a:spcPct val="114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600" b="1" i="0" u="none" strike="noStrike" kern="1200" cap="none" spc="100" normalizeH="0" baseline="0" mc:Ignorable="hp" hp:hslEmbossed="0">
                <a:solidFill>
                  <a:srgbClr val="0066ff"/>
                </a:solidFill>
                <a:effectLst/>
                <a:latin typeface="배달의민족 한나는 열한살"/>
                <a:ea typeface="배달의민족 한나는 열한살"/>
              </a:rPr>
              <a:t>B</a:t>
            </a:r>
            <a:endParaRPr xmlns:mc="http://schemas.openxmlformats.org/markup-compatibility/2006" xmlns:hp="http://schemas.haansoft.com/office/presentation/8.0" kumimoji="0" lang="en-US" altLang="ko-KR" sz="3600" b="1" i="0" u="none" strike="noStrike" kern="1200" cap="none" spc="100" normalizeH="0" baseline="0" mc:Ignorable="hp" hp:hslEmbossed="0">
              <a:solidFill>
                <a:srgbClr val="0066ff"/>
              </a:solidFill>
              <a:effectLst/>
              <a:latin typeface="배달의민족 한나는 열한살"/>
              <a:ea typeface="배달의민족 한나는 열한살"/>
            </a:endParaRPr>
          </a:p>
        </p:txBody>
      </p:sp>
      <p:sp>
        <p:nvSpPr>
          <p:cNvPr id="46" name="제목 1"/>
          <p:cNvSpPr>
            <a:spLocks noGrp="1"/>
          </p:cNvSpPr>
          <p:nvPr/>
        </p:nvSpPr>
        <p:spPr>
          <a:xfrm>
            <a:off x="5829300" y="1673554"/>
            <a:ext cx="2845242" cy="764845"/>
          </a:xfrm>
          <a:prstGeom prst="rect">
            <a:avLst/>
          </a:prstGeom>
        </p:spPr>
        <p:txBody>
          <a:bodyPr lIns="109728" tIns="109728" rIns="109728" bIns="91440" anchor="b"/>
          <a:p>
            <a:pPr marL="0" indent="0" algn="l" defTabSz="914400" rtl="0" eaLnBrk="1" latinLnBrk="0" hangingPunct="1">
              <a:lnSpc>
                <a:spcPct val="114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600" b="1" i="0" u="none" strike="noStrike" kern="1200" cap="none" spc="100" normalizeH="0" baseline="0" mc:Ignorable="hp" hp:hslEmbossed="0">
                <a:solidFill>
                  <a:srgbClr val="0066ff"/>
                </a:solidFill>
                <a:effectLst/>
                <a:latin typeface="배달의민족 한나는 열한살"/>
                <a:ea typeface="배달의민족 한나는 열한살"/>
              </a:rPr>
              <a:t>유클리드 거리</a:t>
            </a:r>
            <a:endParaRPr xmlns:mc="http://schemas.openxmlformats.org/markup-compatibility/2006" xmlns:hp="http://schemas.haansoft.com/office/presentation/8.0" kumimoji="0" lang="ko-KR" altLang="en-US" sz="3600" b="1" i="0" u="none" strike="noStrike" kern="1200" cap="none" spc="100" normalizeH="0" baseline="0" mc:Ignorable="hp" hp:hslEmbossed="0">
              <a:solidFill>
                <a:srgbClr val="0066ff"/>
              </a:solidFill>
              <a:effectLst/>
              <a:latin typeface="배달의민족 한나는 열한살"/>
              <a:ea typeface="배달의민족 한나는 열한살"/>
            </a:endParaRPr>
          </a:p>
        </p:txBody>
      </p:sp>
      <p:pic>
        <p:nvPicPr>
          <p:cNvPr id="4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87859" y="1199986"/>
            <a:ext cx="8616281" cy="52373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331213" y="275390"/>
            <a:ext cx="11170093" cy="764845"/>
          </a:xfrm>
        </p:spPr>
        <p:txBody>
          <a:bodyPr/>
          <a:lstStyle/>
          <a:p>
            <a:pPr algn="l">
              <a:defRPr/>
            </a:pPr>
            <a:r>
              <a:rPr lang="en-US" altLang="ko-KR" i="0">
                <a:solidFill>
                  <a:srgbClr val="ff0000"/>
                </a:solidFill>
                <a:effectLst/>
                <a:latin typeface="배달의민족 한나는 열한살"/>
                <a:ea typeface="배달의민족 한나는 열한살"/>
              </a:rPr>
              <a:t>Iso</a:t>
            </a:r>
            <a:r>
              <a:rPr lang="en-US" altLang="ko-KR" b="0" i="0">
                <a:solidFill>
                  <a:srgbClr val="000000"/>
                </a:solidFill>
                <a:effectLst/>
                <a:latin typeface="배달의민족 한나는 열한살"/>
                <a:ea typeface="배달의민족 한나는 열한살"/>
              </a:rPr>
              <a:t>metric Feature </a:t>
            </a:r>
            <a:r>
              <a:rPr lang="en-US" altLang="ko-KR" b="0" i="0">
                <a:solidFill>
                  <a:srgbClr val="ff0000"/>
                </a:solidFill>
                <a:effectLst/>
                <a:latin typeface="배달의민족 한나는 열한살"/>
                <a:ea typeface="배달의민족 한나는 열한살"/>
              </a:rPr>
              <a:t>Map</a:t>
            </a:r>
            <a:r>
              <a:rPr lang="en-US" altLang="ko-KR" b="0" i="0">
                <a:solidFill>
                  <a:srgbClr val="000000"/>
                </a:solidFill>
                <a:effectLst/>
                <a:latin typeface="배달의민족 한나는 열한살"/>
                <a:ea typeface="배달의민족 한나는 열한살"/>
              </a:rPr>
              <a:t>ping(</a:t>
            </a:r>
            <a:r>
              <a:rPr lang="en-US" altLang="ko-KR" b="0" i="0">
                <a:solidFill>
                  <a:srgbClr val="ff0000"/>
                </a:solidFill>
                <a:effectLst/>
                <a:latin typeface="배달의민족 한나는 열한살"/>
                <a:ea typeface="배달의민족 한나는 열한살"/>
              </a:rPr>
              <a:t>Isomap</a:t>
            </a:r>
            <a:r>
              <a:rPr lang="en-US" altLang="ko-KR" b="0" i="0">
                <a:solidFill>
                  <a:srgbClr val="000000"/>
                </a:solidFill>
                <a:effectLst/>
                <a:latin typeface="배달의민족 한나는 열한살"/>
                <a:ea typeface="배달의민족 한나는 열한살"/>
              </a:rPr>
              <a:t>)</a:t>
            </a:r>
            <a:endParaRPr lang="en-US" altLang="ko-KR" b="0" i="0">
              <a:solidFill>
                <a:srgbClr val="000000"/>
              </a:solidFill>
              <a:effectLst/>
              <a:latin typeface="배달의민족 한나는 열한살"/>
              <a:ea typeface="배달의민족 한나는 열한살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61394" y="2206305"/>
            <a:ext cx="1115736" cy="276836"/>
          </a:xfrm>
          <a:prstGeom prst="rect">
            <a:avLst/>
          </a:prstGeom>
          <a:solidFill>
            <a:srgbClr val="f3f0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3f0e9"/>
              </a:solidFill>
              <a:latin typeface="배달의민족 한나는 열한살"/>
              <a:ea typeface="배달의민족 한나는 열한살"/>
            </a:endParaRPr>
          </a:p>
        </p:txBody>
      </p:sp>
      <p:pic>
        <p:nvPicPr>
          <p:cNvPr id="41" name=""/>
          <p:cNvPicPr>
            <a:picLocks noChangeAspect="1"/>
          </p:cNvPicPr>
          <p:nvPr/>
        </p:nvPicPr>
        <p:blipFill rotWithShape="1">
          <a:blip r:embed="rId2"/>
          <a:srcRect r="32860"/>
          <a:stretch>
            <a:fillRect/>
          </a:stretch>
        </p:blipFill>
        <p:spPr>
          <a:xfrm>
            <a:off x="665163" y="1666710"/>
            <a:ext cx="10861672" cy="42484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331213" y="275390"/>
            <a:ext cx="11170093" cy="764845"/>
          </a:xfrm>
        </p:spPr>
        <p:txBody>
          <a:bodyPr/>
          <a:lstStyle/>
          <a:p>
            <a:pPr algn="l">
              <a:defRPr/>
            </a:pPr>
            <a:r>
              <a:rPr lang="en-US" altLang="ko-KR" i="0">
                <a:solidFill>
                  <a:srgbClr val="ff0000"/>
                </a:solidFill>
                <a:effectLst/>
                <a:latin typeface="배달의민족 한나는 열한살"/>
                <a:ea typeface="배달의민족 한나는 열한살"/>
              </a:rPr>
              <a:t>Iso</a:t>
            </a:r>
            <a:r>
              <a:rPr lang="en-US" altLang="ko-KR" b="0" i="0">
                <a:solidFill>
                  <a:srgbClr val="000000"/>
                </a:solidFill>
                <a:effectLst/>
                <a:latin typeface="배달의민족 한나는 열한살"/>
                <a:ea typeface="배달의민족 한나는 열한살"/>
              </a:rPr>
              <a:t>metric Feature </a:t>
            </a:r>
            <a:r>
              <a:rPr lang="en-US" altLang="ko-KR" b="0" i="0">
                <a:solidFill>
                  <a:srgbClr val="ff0000"/>
                </a:solidFill>
                <a:effectLst/>
                <a:latin typeface="배달의민족 한나는 열한살"/>
                <a:ea typeface="배달의민족 한나는 열한살"/>
              </a:rPr>
              <a:t>Map</a:t>
            </a:r>
            <a:r>
              <a:rPr lang="en-US" altLang="ko-KR" b="0" i="0">
                <a:solidFill>
                  <a:srgbClr val="000000"/>
                </a:solidFill>
                <a:effectLst/>
                <a:latin typeface="배달의민족 한나는 열한살"/>
                <a:ea typeface="배달의민족 한나는 열한살"/>
              </a:rPr>
              <a:t>ping(</a:t>
            </a:r>
            <a:r>
              <a:rPr lang="en-US" altLang="ko-KR" b="0" i="0">
                <a:solidFill>
                  <a:srgbClr val="ff0000"/>
                </a:solidFill>
                <a:effectLst/>
                <a:latin typeface="배달의민족 한나는 열한살"/>
                <a:ea typeface="배달의민족 한나는 열한살"/>
              </a:rPr>
              <a:t>Isomap</a:t>
            </a:r>
            <a:r>
              <a:rPr lang="en-US" altLang="ko-KR" b="0" i="0">
                <a:solidFill>
                  <a:srgbClr val="000000"/>
                </a:solidFill>
                <a:effectLst/>
                <a:latin typeface="배달의민족 한나는 열한살"/>
                <a:ea typeface="배달의민족 한나는 열한살"/>
              </a:rPr>
              <a:t>)</a:t>
            </a:r>
            <a:endParaRPr lang="en-US" altLang="ko-KR" b="0" i="0">
              <a:solidFill>
                <a:srgbClr val="000000"/>
              </a:solidFill>
              <a:effectLst/>
              <a:latin typeface="배달의민족 한나는 열한살"/>
              <a:ea typeface="배달의민족 한나는 열한살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61394" y="2206305"/>
            <a:ext cx="1115736" cy="276836"/>
          </a:xfrm>
          <a:prstGeom prst="rect">
            <a:avLst/>
          </a:prstGeom>
          <a:solidFill>
            <a:srgbClr val="f3f0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3f0e9"/>
              </a:solidFill>
              <a:latin typeface="배달의민족 한나는 열한살"/>
              <a:ea typeface="배달의민족 한나는 열한살"/>
            </a:endParaRPr>
          </a:p>
        </p:txBody>
      </p:sp>
      <p:pic>
        <p:nvPicPr>
          <p:cNvPr id="4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3162" y="2295359"/>
            <a:ext cx="11825675" cy="31054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331213" y="275390"/>
            <a:ext cx="11170093" cy="764845"/>
          </a:xfrm>
        </p:spPr>
        <p:txBody>
          <a:bodyPr/>
          <a:lstStyle/>
          <a:p>
            <a:pPr algn="l">
              <a:defRPr/>
            </a:pPr>
            <a:r>
              <a:rPr lang="en-US" altLang="ko-KR" i="0">
                <a:solidFill>
                  <a:srgbClr val="ff0000"/>
                </a:solidFill>
                <a:effectLst/>
                <a:latin typeface="배달의민족 한나는 열한살"/>
                <a:ea typeface="배달의민족 한나는 열한살"/>
              </a:rPr>
              <a:t>Iso</a:t>
            </a:r>
            <a:r>
              <a:rPr lang="en-US" altLang="ko-KR" b="0" i="0">
                <a:solidFill>
                  <a:srgbClr val="000000"/>
                </a:solidFill>
                <a:effectLst/>
                <a:latin typeface="배달의민족 한나는 열한살"/>
                <a:ea typeface="배달의민족 한나는 열한살"/>
              </a:rPr>
              <a:t>metric Feature </a:t>
            </a:r>
            <a:r>
              <a:rPr lang="en-US" altLang="ko-KR" b="0" i="0">
                <a:solidFill>
                  <a:srgbClr val="ff0000"/>
                </a:solidFill>
                <a:effectLst/>
                <a:latin typeface="배달의민족 한나는 열한살"/>
                <a:ea typeface="배달의민족 한나는 열한살"/>
              </a:rPr>
              <a:t>Map</a:t>
            </a:r>
            <a:r>
              <a:rPr lang="en-US" altLang="ko-KR" b="0" i="0">
                <a:solidFill>
                  <a:srgbClr val="000000"/>
                </a:solidFill>
                <a:effectLst/>
                <a:latin typeface="배달의민족 한나는 열한살"/>
                <a:ea typeface="배달의민족 한나는 열한살"/>
              </a:rPr>
              <a:t>ping(</a:t>
            </a:r>
            <a:r>
              <a:rPr lang="en-US" altLang="ko-KR" b="0" i="0">
                <a:solidFill>
                  <a:srgbClr val="ff0000"/>
                </a:solidFill>
                <a:effectLst/>
                <a:latin typeface="배달의민족 한나는 열한살"/>
                <a:ea typeface="배달의민족 한나는 열한살"/>
              </a:rPr>
              <a:t>Isomap</a:t>
            </a:r>
            <a:r>
              <a:rPr lang="en-US" altLang="ko-KR" b="0" i="0">
                <a:solidFill>
                  <a:srgbClr val="000000"/>
                </a:solidFill>
                <a:effectLst/>
                <a:latin typeface="배달의민족 한나는 열한살"/>
                <a:ea typeface="배달의민족 한나는 열한살"/>
              </a:rPr>
              <a:t>)</a:t>
            </a:r>
            <a:endParaRPr lang="en-US" altLang="ko-KR" b="0" i="0">
              <a:solidFill>
                <a:srgbClr val="000000"/>
              </a:solidFill>
              <a:effectLst/>
              <a:latin typeface="배달의민족 한나는 열한살"/>
              <a:ea typeface="배달의민족 한나는 열한살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61394" y="2206305"/>
            <a:ext cx="1115736" cy="276836"/>
          </a:xfrm>
          <a:prstGeom prst="rect">
            <a:avLst/>
          </a:prstGeom>
          <a:solidFill>
            <a:srgbClr val="f3f0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3f0e9"/>
              </a:solidFill>
              <a:latin typeface="배달의민족 한나는 열한살"/>
              <a:ea typeface="배달의민족 한나는 열한살"/>
            </a:endParaRPr>
          </a:p>
        </p:txBody>
      </p:sp>
      <p:sp>
        <p:nvSpPr>
          <p:cNvPr id="45" name="내용 개체 틀 3"/>
          <p:cNvSpPr txBox="1"/>
          <p:nvPr/>
        </p:nvSpPr>
        <p:spPr>
          <a:xfrm>
            <a:off x="331218" y="1059450"/>
            <a:ext cx="7460232" cy="1169400"/>
          </a:xfrm>
          <a:prstGeom prst="rect">
            <a:avLst/>
          </a:prstGeom>
        </p:spPr>
        <p:txBody>
          <a:bodyPr lIns="109728" tIns="109728" rIns="109728" bIns="91440"/>
          <a:p>
            <a:pPr marL="342900" indent="-3429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90" normalizeH="0" baseline="0" mc:Ignorable="hp" hp:hslEmbossed="0">
                <a:solidFill>
                  <a:srgbClr val="000000"/>
                </a:solidFill>
                <a:latin typeface="배달의민족 한나체 Air"/>
                <a:ea typeface="배달의민족 한나체 Air"/>
              </a:rPr>
              <a:t>Isomap</a:t>
            </a:r>
            <a:r>
              <a:rPr xmlns:mc="http://schemas.openxmlformats.org/markup-compatibility/2006" xmlns:hp="http://schemas.haansoft.com/office/presentation/8.0" kumimoji="0" lang="ko-KR" altLang="en-US" sz="2400" b="1" i="0" u="none" strike="noStrike" kern="1200" cap="none" spc="90" normalizeH="0" baseline="0" mc:Ignorable="hp" hp:hslEmbossed="0">
                <a:solidFill>
                  <a:srgbClr val="000000"/>
                </a:solidFill>
                <a:latin typeface="배달의민족 한나체 Air"/>
                <a:ea typeface="배달의민족 한나체 Air"/>
              </a:rPr>
              <a:t>을 하는 목표</a:t>
            </a:r>
            <a:endParaRPr xmlns:mc="http://schemas.openxmlformats.org/markup-compatibility/2006" xmlns:hp="http://schemas.haansoft.com/office/presentation/8.0" kumimoji="0" lang="ko-KR" altLang="en-US" sz="2400" b="1" i="0" u="none" strike="noStrike" kern="1200" cap="none" spc="90" normalizeH="0" baseline="0" mc:Ignorable="hp" hp:hslEmbossed="0">
              <a:solidFill>
                <a:srgbClr val="000000"/>
              </a:solidFill>
              <a:latin typeface="배달의민족 한나체 Air"/>
              <a:ea typeface="배달의민족 한나체 Air"/>
            </a:endParaRPr>
          </a:p>
          <a:p>
            <a:pPr marL="0" indent="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90" normalizeH="0" baseline="0" mc:Ignorable="hp" hp:hslEmbossed="0">
                <a:solidFill>
                  <a:srgbClr val="000000"/>
                </a:solidFill>
                <a:latin typeface="배달의민족 한나체 Air"/>
                <a:ea typeface="배달의민족 한나체 Air"/>
              </a:rPr>
              <a:t>-&gt;</a:t>
            </a:r>
            <a:r>
              <a:rPr xmlns:mc="http://schemas.openxmlformats.org/markup-compatibility/2006" xmlns:hp="http://schemas.haansoft.com/office/presentation/8.0" kumimoji="0" lang="ko-KR" altLang="en-US" sz="2400" b="1" i="0" u="none" strike="noStrike" kern="1200" cap="none" spc="90" normalizeH="0" baseline="0" mc:Ignorable="hp" hp:hslEmbossed="0">
                <a:solidFill>
                  <a:srgbClr val="000000"/>
                </a:solidFill>
                <a:latin typeface="배달의민족 한나체 Air"/>
                <a:ea typeface="배달의민족 한나체 Air"/>
              </a:rPr>
              <a:t> 두 점 사이의 실제 도달 가능 거리를 구하는 것</a:t>
            </a:r>
            <a:endParaRPr xmlns:mc="http://schemas.openxmlformats.org/markup-compatibility/2006" xmlns:hp="http://schemas.haansoft.com/office/presentation/8.0" kumimoji="0" lang="ko-KR" altLang="en-US" sz="2400" b="1" i="0" u="none" strike="noStrike" kern="1200" cap="none" spc="90" normalizeH="0" baseline="0" mc:Ignorable="hp" hp:hslEmbossed="0">
              <a:solidFill>
                <a:srgbClr val="000000"/>
              </a:solidFill>
              <a:latin typeface="배달의민족 한나체 Air"/>
              <a:ea typeface="배달의민족 한나체 Air"/>
            </a:endParaRPr>
          </a:p>
        </p:txBody>
      </p:sp>
      <p:sp>
        <p:nvSpPr>
          <p:cNvPr id="46" name="내용 개체 틀 3"/>
          <p:cNvSpPr txBox="1"/>
          <p:nvPr/>
        </p:nvSpPr>
        <p:spPr>
          <a:xfrm>
            <a:off x="331218" y="2602500"/>
            <a:ext cx="8393682" cy="1169400"/>
          </a:xfrm>
          <a:prstGeom prst="rect">
            <a:avLst/>
          </a:prstGeom>
        </p:spPr>
        <p:txBody>
          <a:bodyPr lIns="109728" tIns="109728" rIns="109728" bIns="91440"/>
          <a:p>
            <a:pPr marL="0" indent="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90" normalizeH="0" baseline="0" mc:Ignorable="hp" hp:hslEmbossed="0">
                <a:solidFill>
                  <a:srgbClr val="000000"/>
                </a:solidFill>
                <a:latin typeface="배달의민족 한나체 Air"/>
                <a:ea typeface="배달의민족 한나체 Air"/>
              </a:rPr>
              <a:t>&lt;</a:t>
            </a:r>
            <a:r>
              <a:rPr xmlns:mc="http://schemas.openxmlformats.org/markup-compatibility/2006" xmlns:hp="http://schemas.haansoft.com/office/presentation/8.0" kumimoji="0" lang="ko-KR" altLang="en-US" sz="2400" b="1" i="0" u="none" strike="noStrike" kern="1200" cap="none" spc="90" normalizeH="0" baseline="0" mc:Ignorable="hp" hp:hslEmbossed="0">
                <a:solidFill>
                  <a:srgbClr val="000000"/>
                </a:solidFill>
                <a:latin typeface="배달의민족 한나체 Air"/>
                <a:ea typeface="배달의민족 한나체 Air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90" normalizeH="0" baseline="0" mc:Ignorable="hp" hp:hslEmbossed="0">
                <a:solidFill>
                  <a:srgbClr val="000000"/>
                </a:solidFill>
                <a:latin typeface="배달의민족 한나체 Air"/>
                <a:ea typeface="배달의민족 한나체 Air"/>
              </a:rPr>
              <a:t>Isomap</a:t>
            </a:r>
            <a:r>
              <a:rPr xmlns:mc="http://schemas.openxmlformats.org/markup-compatibility/2006" xmlns:hp="http://schemas.haansoft.com/office/presentation/8.0" kumimoji="0" lang="ko-KR" altLang="en-US" sz="2400" b="1" i="0" u="none" strike="noStrike" kern="1200" cap="none" spc="90" normalizeH="0" baseline="0" mc:Ignorable="hp" hp:hslEmbossed="0">
                <a:solidFill>
                  <a:srgbClr val="000000"/>
                </a:solidFill>
                <a:latin typeface="배달의민족 한나체 Air"/>
                <a:ea typeface="배달의민족 한나체 Air"/>
              </a:rPr>
              <a:t> 절차 </a:t>
            </a: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90" normalizeH="0" baseline="0" mc:Ignorable="hp" hp:hslEmbossed="0">
                <a:solidFill>
                  <a:srgbClr val="000000"/>
                </a:solidFill>
                <a:latin typeface="배달의민족 한나체 Air"/>
                <a:ea typeface="배달의민족 한나체 Air"/>
              </a:rPr>
              <a:t>&gt;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90" normalizeH="0" baseline="0" mc:Ignorable="hp" hp:hslEmbossed="0">
              <a:solidFill>
                <a:srgbClr val="000000"/>
              </a:solidFill>
              <a:latin typeface="배달의민족 한나체 Air"/>
              <a:ea typeface="배달의민족 한나체 Air"/>
            </a:endParaRPr>
          </a:p>
          <a:p>
            <a:pPr marL="0" indent="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90" normalizeH="0" baseline="0" mc:Ignorable="hp" hp:hslEmbossed="0">
                <a:solidFill>
                  <a:srgbClr val="000000"/>
                </a:solidFill>
                <a:latin typeface="배달의민족 한나체 Air"/>
                <a:ea typeface="배달의민족 한나체 Air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2400" b="1" i="0" u="none" strike="noStrike" kern="1200" cap="none" spc="90" normalizeH="0" baseline="0" mc:Ignorable="hp" hp:hslEmbossed="0">
                <a:solidFill>
                  <a:srgbClr val="000000"/>
                </a:solidFill>
                <a:latin typeface="배달의민족 한나체 Air"/>
                <a:ea typeface="배달의민족 한나체 Air"/>
              </a:rPr>
              <a:t> 노드를 이용해 그래프를 그린다</a:t>
            </a: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90" normalizeH="0" baseline="0" mc:Ignorable="hp" hp:hslEmbossed="0">
                <a:solidFill>
                  <a:srgbClr val="000000"/>
                </a:solidFill>
                <a:latin typeface="배달의민족 한나체 Air"/>
                <a:ea typeface="배달의민족 한나체 Air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90" normalizeH="0" baseline="0" mc:Ignorable="hp" hp:hslEmbossed="0">
              <a:solidFill>
                <a:srgbClr val="000000"/>
              </a:solidFill>
              <a:latin typeface="배달의민족 한나체 Air"/>
              <a:ea typeface="배달의민족 한나체 Air"/>
            </a:endParaRPr>
          </a:p>
          <a:p>
            <a:pPr marL="0" indent="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1" i="0" u="none" strike="noStrike" kern="1200" cap="none" spc="90" normalizeH="0" baseline="0" mc:Ignorable="hp" hp:hslEmbossed="0">
                <a:solidFill>
                  <a:srgbClr val="000000"/>
                </a:solidFill>
                <a:latin typeface="배달의민족 한나체 Air"/>
                <a:ea typeface="배달의민족 한나체 Air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90" normalizeH="0" baseline="0" mc:Ignorable="hp" hp:hslEmbossed="0">
                <a:solidFill>
                  <a:srgbClr val="000000"/>
                </a:solidFill>
                <a:latin typeface="배달의민족 한나체 Air"/>
                <a:ea typeface="배달의민족 한나체 Air"/>
              </a:rPr>
              <a:t>1)   - Isomap(</a:t>
            </a:r>
            <a:r>
              <a:rPr xmlns:mc="http://schemas.openxmlformats.org/markup-compatibility/2006" xmlns:hp="http://schemas.haansoft.com/office/presentation/8.0" kumimoji="0" lang="ko-KR" altLang="en-US" sz="2400" b="1" i="0" u="none" strike="noStrike" kern="1200" cap="none" spc="90" normalizeH="0" baseline="0" mc:Ignorable="hp" hp:hslEmbossed="0">
                <a:solidFill>
                  <a:srgbClr val="000000"/>
                </a:solidFill>
                <a:latin typeface="배달의민족 한나체 Air"/>
                <a:ea typeface="배달의민족 한나체 Air"/>
              </a:rPr>
              <a:t>거리 기준</a:t>
            </a: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90" normalizeH="0" baseline="0" mc:Ignorable="hp" hp:hslEmbossed="0">
                <a:solidFill>
                  <a:srgbClr val="000000"/>
                </a:solidFill>
                <a:latin typeface="배달의민족 한나체 Air"/>
                <a:ea typeface="배달의민족 한나체 Air"/>
              </a:rPr>
              <a:t>)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90" normalizeH="0" baseline="0" mc:Ignorable="hp" hp:hslEmbossed="0">
              <a:solidFill>
                <a:srgbClr val="000000"/>
              </a:solidFill>
              <a:latin typeface="배달의민족 한나체 Air"/>
              <a:ea typeface="배달의민족 한나체 Air"/>
            </a:endParaRPr>
          </a:p>
          <a:p>
            <a:pPr marL="0" indent="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90" normalizeH="0" baseline="0" mc:Ignorable="hp" hp:hslEmbossed="0">
                <a:solidFill>
                  <a:srgbClr val="000000"/>
                </a:solidFill>
                <a:latin typeface="배달의민족 한나체 Air"/>
                <a:ea typeface="배달의민족 한나체 Air"/>
              </a:rPr>
              <a:t>  2) k-Isomap(</a:t>
            </a:r>
            <a:r>
              <a:rPr xmlns:mc="http://schemas.openxmlformats.org/markup-compatibility/2006" xmlns:hp="http://schemas.haansoft.com/office/presentation/8.0" kumimoji="0" lang="ko-KR" altLang="en-US" sz="2400" b="1" i="0" u="none" strike="noStrike" kern="1200" cap="none" spc="90" normalizeH="0" baseline="0" mc:Ignorable="hp" hp:hslEmbossed="0">
                <a:solidFill>
                  <a:srgbClr val="000000"/>
                </a:solidFill>
                <a:latin typeface="배달의민족 한나체 Air"/>
                <a:ea typeface="배달의민족 한나체 Air"/>
              </a:rPr>
              <a:t>특정</a:t>
            </a: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90" normalizeH="0" baseline="0" mc:Ignorable="hp" hp:hslEmbossed="0">
                <a:solidFill>
                  <a:srgbClr val="000000"/>
                </a:solidFill>
                <a:latin typeface="배달의민족 한나체 Air"/>
                <a:ea typeface="배달의민족 한나체 Air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2400" b="1" i="0" u="none" strike="noStrike" kern="1200" cap="none" spc="90" normalizeH="0" baseline="0" mc:Ignorable="hp" hp:hslEmbossed="0">
                <a:solidFill>
                  <a:srgbClr val="000000"/>
                </a:solidFill>
                <a:latin typeface="배달의민족 한나체 Air"/>
                <a:ea typeface="배달의민족 한나체 Air"/>
              </a:rPr>
              <a:t>객체를 기준</a:t>
            </a: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90" normalizeH="0" baseline="0" mc:Ignorable="hp" hp:hslEmbossed="0">
                <a:solidFill>
                  <a:srgbClr val="000000"/>
                </a:solidFill>
                <a:latin typeface="배달의민족 한나체 Air"/>
                <a:ea typeface="배달의민족 한나체 Air"/>
              </a:rPr>
              <a:t>)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90" normalizeH="0" baseline="0" mc:Ignorable="hp" hp:hslEmbossed="0">
              <a:solidFill>
                <a:srgbClr val="000000"/>
              </a:solidFill>
              <a:latin typeface="배달의민족 한나체 Air"/>
              <a:ea typeface="배달의민족 한나체 Air"/>
            </a:endParaRPr>
          </a:p>
          <a:p>
            <a:pPr marL="0" indent="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90" normalizeH="0" baseline="0" mc:Ignorable="hp" hp:hslEmbossed="0">
                <a:solidFill>
                  <a:srgbClr val="000000"/>
                </a:solidFill>
                <a:latin typeface="배달의민족 한나체 Air"/>
                <a:ea typeface="배달의민족 한나체 Air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2400" b="1" i="0" u="none" strike="noStrike" kern="1200" cap="none" spc="90" normalizeH="0" baseline="0" mc:Ignorable="hp" hp:hslEmbossed="0">
                <a:solidFill>
                  <a:srgbClr val="000000"/>
                </a:solidFill>
                <a:latin typeface="배달의민족 한나체 Air"/>
                <a:ea typeface="배달의민족 한나체 Air"/>
              </a:rPr>
              <a:t> 최단 경로를 찾는다</a:t>
            </a: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90" normalizeH="0" baseline="0" mc:Ignorable="hp" hp:hslEmbossed="0">
                <a:solidFill>
                  <a:srgbClr val="000000"/>
                </a:solidFill>
                <a:latin typeface="배달의민족 한나체 Air"/>
                <a:ea typeface="배달의민족 한나체 Air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90" normalizeH="0" baseline="0" mc:Ignorable="hp" hp:hslEmbossed="0">
              <a:solidFill>
                <a:srgbClr val="000000"/>
              </a:solidFill>
              <a:latin typeface="배달의민족 한나체 Air"/>
              <a:ea typeface="배달의민족 한나체 Air"/>
            </a:endParaRPr>
          </a:p>
          <a:p>
            <a:pPr marL="0" indent="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1" i="0" u="none" strike="noStrike" kern="1200" cap="none" spc="90" normalizeH="0" baseline="0" mc:Ignorable="hp" hp:hslEmbossed="0">
                <a:solidFill>
                  <a:srgbClr val="000000"/>
                </a:solidFill>
                <a:latin typeface="배달의민족 한나체 Air"/>
                <a:ea typeface="배달의민족 한나체 Air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90" normalizeH="0" baseline="0" mc:Ignorable="hp" hp:hslEmbossed="0">
                <a:solidFill>
                  <a:srgbClr val="000000"/>
                </a:solidFill>
                <a:latin typeface="배달의민족 한나체 Air"/>
                <a:ea typeface="배달의민족 한나체 Air"/>
              </a:rPr>
              <a:t>*</a:t>
            </a:r>
            <a:r>
              <a:rPr xmlns:mc="http://schemas.openxmlformats.org/markup-compatibility/2006" xmlns:hp="http://schemas.haansoft.com/office/presentation/8.0" kumimoji="0" lang="ko-KR" altLang="en-US" sz="2400" b="1" i="0" u="none" strike="noStrike" kern="1200" cap="none" spc="90" normalizeH="0" baseline="0" mc:Ignorable="hp" hp:hslEmbossed="0">
                <a:solidFill>
                  <a:srgbClr val="000000"/>
                </a:solidFill>
                <a:latin typeface="배달의민족 한나체 Air"/>
                <a:ea typeface="배달의민족 한나체 Air"/>
              </a:rPr>
              <a:t> 효과적인 방법: Floyd's 알고리즘</a:t>
            </a:r>
            <a:endParaRPr xmlns:mc="http://schemas.openxmlformats.org/markup-compatibility/2006" xmlns:hp="http://schemas.haansoft.com/office/presentation/8.0" kumimoji="0" lang="ko-KR" altLang="en-US" sz="2400" b="1" i="0" u="none" strike="noStrike" kern="1200" cap="none" spc="90" normalizeH="0" baseline="0" mc:Ignorable="hp" hp:hslEmbossed="0">
              <a:solidFill>
                <a:srgbClr val="000000"/>
              </a:solidFill>
              <a:latin typeface="배달의민족 한나체 Air"/>
              <a:ea typeface="배달의민족 한나체 Air"/>
            </a:endParaRPr>
          </a:p>
          <a:p>
            <a:pPr marL="0" indent="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90" normalizeH="0" baseline="0" mc:Ignorable="hp" hp:hslEmbossed="0">
                <a:solidFill>
                  <a:srgbClr val="000000"/>
                </a:solidFill>
                <a:latin typeface="배달의민족 한나체 Air"/>
                <a:ea typeface="배달의민족 한나체 Air"/>
              </a:rPr>
              <a:t>3.</a:t>
            </a:r>
            <a:r>
              <a:rPr xmlns:mc="http://schemas.openxmlformats.org/markup-compatibility/2006" xmlns:hp="http://schemas.haansoft.com/office/presentation/8.0" kumimoji="0" lang="ko-KR" altLang="en-US" sz="2400" b="1" i="0" u="none" strike="noStrike" kern="1200" cap="none" spc="90" normalizeH="0" baseline="0" mc:Ignorable="hp" hp:hslEmbossed="0">
                <a:solidFill>
                  <a:srgbClr val="000000"/>
                </a:solidFill>
                <a:latin typeface="배달의민족 한나체 Air"/>
                <a:ea typeface="배달의민족 한나체 Air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90" normalizeH="0" baseline="0" mc:Ignorable="hp" hp:hslEmbossed="0">
                <a:solidFill>
                  <a:srgbClr val="000000"/>
                </a:solidFill>
                <a:latin typeface="배달의민족 한나체 Air"/>
                <a:ea typeface="배달의민족 한나체 Air"/>
              </a:rPr>
              <a:t>Classical MDS</a:t>
            </a:r>
            <a:r>
              <a:rPr xmlns:mc="http://schemas.openxmlformats.org/markup-compatibility/2006" xmlns:hp="http://schemas.haansoft.com/office/presentation/8.0" kumimoji="0" lang="ko-KR" altLang="en-US" sz="2400" b="1" i="0" u="none" strike="noStrike" kern="1200" cap="none" spc="90" normalizeH="0" baseline="0" mc:Ignorable="hp" hp:hslEmbossed="0">
                <a:solidFill>
                  <a:srgbClr val="000000"/>
                </a:solidFill>
                <a:latin typeface="배달의민족 한나체 Air"/>
                <a:ea typeface="배달의민족 한나체 Air"/>
              </a:rPr>
              <a:t>를 실행한다</a:t>
            </a: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90" normalizeH="0" baseline="0" mc:Ignorable="hp" hp:hslEmbossed="0">
                <a:solidFill>
                  <a:srgbClr val="000000"/>
                </a:solidFill>
                <a:latin typeface="배달의민족 한나체 Air"/>
                <a:ea typeface="배달의민족 한나체 Air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90" normalizeH="0" baseline="0" mc:Ignorable="hp" hp:hslEmbossed="0">
              <a:solidFill>
                <a:srgbClr val="000000"/>
              </a:solidFill>
              <a:latin typeface="배달의민족 한나체 Air"/>
              <a:ea typeface="배달의민족 한나체 Air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"/>
              <p:cNvSpPr/>
              <p:nvPr/>
            </p:nvSpPr>
            <p:spPr>
              <a:xfrm>
                <a:off x="747712" y="3738560"/>
                <a:ext cx="428625" cy="4857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600">
                          <a:latin typeface="Cambria Math"/>
                          <a:sym typeface="Cambria Math"/>
                        </a:rPr>
                        <m:t>ε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51" name=""/>
              <p:cNvSpPr txBox="1"/>
              <p:nvPr/>
            </p:nvSpPr>
            <p:spPr>
              <a:xfrm>
                <a:off x="747712" y="3738560"/>
                <a:ext cx="428625" cy="485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331213" y="275390"/>
            <a:ext cx="11170093" cy="764845"/>
          </a:xfrm>
        </p:spPr>
        <p:txBody>
          <a:bodyPr/>
          <a:lstStyle/>
          <a:p>
            <a:pPr algn="l">
              <a:defRPr/>
            </a:pPr>
            <a:r>
              <a:rPr lang="en-US" altLang="ko-KR" i="0">
                <a:solidFill>
                  <a:srgbClr val="ff0000"/>
                </a:solidFill>
                <a:effectLst/>
                <a:latin typeface="배달의민족 한나는 열한살"/>
                <a:ea typeface="배달의민족 한나는 열한살"/>
              </a:rPr>
              <a:t>Iso</a:t>
            </a:r>
            <a:r>
              <a:rPr lang="en-US" altLang="ko-KR" b="0" i="0">
                <a:solidFill>
                  <a:srgbClr val="000000"/>
                </a:solidFill>
                <a:effectLst/>
                <a:latin typeface="배달의민족 한나는 열한살"/>
                <a:ea typeface="배달의민족 한나는 열한살"/>
              </a:rPr>
              <a:t>metric Feature </a:t>
            </a:r>
            <a:r>
              <a:rPr lang="en-US" altLang="ko-KR" b="0" i="0">
                <a:solidFill>
                  <a:srgbClr val="ff0000"/>
                </a:solidFill>
                <a:effectLst/>
                <a:latin typeface="배달의민족 한나는 열한살"/>
                <a:ea typeface="배달의민족 한나는 열한살"/>
              </a:rPr>
              <a:t>Map</a:t>
            </a:r>
            <a:r>
              <a:rPr lang="en-US" altLang="ko-KR" b="0" i="0">
                <a:solidFill>
                  <a:srgbClr val="000000"/>
                </a:solidFill>
                <a:effectLst/>
                <a:latin typeface="배달의민족 한나는 열한살"/>
                <a:ea typeface="배달의민족 한나는 열한살"/>
              </a:rPr>
              <a:t>ping(</a:t>
            </a:r>
            <a:r>
              <a:rPr lang="en-US" altLang="ko-KR" b="0" i="0">
                <a:solidFill>
                  <a:srgbClr val="ff0000"/>
                </a:solidFill>
                <a:effectLst/>
                <a:latin typeface="배달의민족 한나는 열한살"/>
                <a:ea typeface="배달의민족 한나는 열한살"/>
              </a:rPr>
              <a:t>Isomap</a:t>
            </a:r>
            <a:r>
              <a:rPr lang="en-US" altLang="ko-KR" b="0" i="0">
                <a:solidFill>
                  <a:srgbClr val="000000"/>
                </a:solidFill>
                <a:effectLst/>
                <a:latin typeface="배달의민족 한나는 열한살"/>
                <a:ea typeface="배달의민족 한나는 열한살"/>
              </a:rPr>
              <a:t>)</a:t>
            </a:r>
            <a:endParaRPr lang="en-US" altLang="ko-KR" b="0" i="0">
              <a:solidFill>
                <a:srgbClr val="000000"/>
              </a:solidFill>
              <a:effectLst/>
              <a:latin typeface="배달의민족 한나는 열한살"/>
              <a:ea typeface="배달의민족 한나는 열한살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61394" y="2206305"/>
            <a:ext cx="1115736" cy="276836"/>
          </a:xfrm>
          <a:prstGeom prst="rect">
            <a:avLst/>
          </a:prstGeom>
          <a:solidFill>
            <a:srgbClr val="f3f0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3f0e9"/>
              </a:solidFill>
              <a:latin typeface="배달의민족 한나는 열한살"/>
              <a:ea typeface="배달의민족 한나는 열한살"/>
            </a:endParaRPr>
          </a:p>
        </p:txBody>
      </p:sp>
      <p:sp>
        <p:nvSpPr>
          <p:cNvPr id="45" name="내용 개체 틀 3"/>
          <p:cNvSpPr txBox="1"/>
          <p:nvPr/>
        </p:nvSpPr>
        <p:spPr>
          <a:xfrm>
            <a:off x="331218" y="1476375"/>
            <a:ext cx="7460232" cy="1169400"/>
          </a:xfrm>
          <a:prstGeom prst="rect">
            <a:avLst/>
          </a:prstGeom>
        </p:spPr>
        <p:txBody>
          <a:bodyPr lIns="109728" tIns="109728" rIns="109728" bIns="91440"/>
          <a:p>
            <a:pPr marL="342900" indent="-3429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90" normalizeH="0" baseline="0" mc:Ignorable="hp" hp:hslEmbossed="0">
                <a:solidFill>
                  <a:srgbClr val="000000"/>
                </a:solidFill>
                <a:latin typeface="배달의민족 한나체 Air"/>
                <a:ea typeface="배달의민족 한나체 Air"/>
              </a:rPr>
              <a:t>Isomap</a:t>
            </a:r>
            <a:r>
              <a:rPr xmlns:mc="http://schemas.openxmlformats.org/markup-compatibility/2006" xmlns:hp="http://schemas.haansoft.com/office/presentation/8.0" kumimoji="0" lang="ko-KR" altLang="en-US" sz="2400" b="1" i="0" u="none" strike="noStrike" kern="1200" cap="none" spc="90" normalizeH="0" baseline="0" mc:Ignorable="hp" hp:hslEmbossed="0">
                <a:solidFill>
                  <a:srgbClr val="000000"/>
                </a:solidFill>
                <a:latin typeface="배달의민족 한나체 Air"/>
                <a:ea typeface="배달의민족 한나체 Air"/>
              </a:rPr>
              <a:t> 알고리즘의 파라미터</a:t>
            </a:r>
            <a:endParaRPr xmlns:mc="http://schemas.openxmlformats.org/markup-compatibility/2006" xmlns:hp="http://schemas.haansoft.com/office/presentation/8.0" kumimoji="0" lang="ko-KR" altLang="en-US" sz="2400" b="1" i="0" u="none" strike="noStrike" kern="1200" cap="none" spc="90" normalizeH="0" baseline="0" mc:Ignorable="hp" hp:hslEmbossed="0">
              <a:solidFill>
                <a:srgbClr val="000000"/>
              </a:solidFill>
              <a:latin typeface="배달의민족 한나체 Air"/>
              <a:ea typeface="배달의민족 한나체 Air"/>
            </a:endParaRPr>
          </a:p>
          <a:p>
            <a:pPr marL="0" indent="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90" normalizeH="0" baseline="0" mc:Ignorable="hp" hp:hslEmbossed="0">
                <a:solidFill>
                  <a:srgbClr val="000000"/>
                </a:solidFill>
                <a:latin typeface="배달의민족 한나체 Air"/>
                <a:ea typeface="배달의민족 한나체 Air"/>
              </a:rPr>
              <a:t>-&gt;</a:t>
            </a:r>
            <a:r>
              <a:rPr xmlns:mc="http://schemas.openxmlformats.org/markup-compatibility/2006" xmlns:hp="http://schemas.haansoft.com/office/presentation/8.0" kumimoji="0" lang="ko-KR" altLang="en-US" sz="2400" b="1" i="0" u="none" strike="noStrike" kern="1200" cap="none" spc="90" normalizeH="0" baseline="0" mc:Ignorable="hp" hp:hslEmbossed="0">
                <a:solidFill>
                  <a:srgbClr val="000000"/>
                </a:solidFill>
                <a:latin typeface="배달의민족 한나체 Air"/>
                <a:ea typeface="배달의민족 한나체 Air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90" normalizeH="0" baseline="0" mc:Ignorable="hp" hp:hslEmbossed="0">
                <a:solidFill>
                  <a:srgbClr val="000000"/>
                </a:solidFill>
                <a:latin typeface="배달의민족 한나체 Air"/>
                <a:ea typeface="배달의민족 한나체 Air"/>
              </a:rPr>
              <a:t>manifold</a:t>
            </a:r>
            <a:r>
              <a:rPr xmlns:mc="http://schemas.openxmlformats.org/markup-compatibility/2006" xmlns:hp="http://schemas.haansoft.com/office/presentation/8.0" kumimoji="0" lang="ko-KR" altLang="en-US" sz="2400" b="1" i="0" u="none" strike="noStrike" kern="1200" cap="none" spc="90" normalizeH="0" baseline="0" mc:Ignorable="hp" hp:hslEmbossed="0">
                <a:solidFill>
                  <a:srgbClr val="000000"/>
                </a:solidFill>
                <a:latin typeface="배달의민족 한나체 Air"/>
                <a:ea typeface="배달의민족 한나체 Air"/>
              </a:rPr>
              <a:t>의 차원</a:t>
            </a: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90" normalizeH="0" baseline="0" mc:Ignorable="hp" hp:hslEmbossed="0">
                <a:solidFill>
                  <a:srgbClr val="000000"/>
                </a:solidFill>
                <a:latin typeface="배달의민족 한나체 Air"/>
                <a:ea typeface="배달의민족 한나체 Air"/>
              </a:rPr>
              <a:t>(Elbow</a:t>
            </a:r>
            <a:r>
              <a:rPr xmlns:mc="http://schemas.openxmlformats.org/markup-compatibility/2006" xmlns:hp="http://schemas.haansoft.com/office/presentation/8.0" kumimoji="0" lang="ko-KR" altLang="en-US" sz="2400" b="1" i="0" u="none" strike="noStrike" kern="1200" cap="none" spc="90" normalizeH="0" baseline="0" mc:Ignorable="hp" hp:hslEmbossed="0">
                <a:solidFill>
                  <a:srgbClr val="000000"/>
                </a:solidFill>
                <a:latin typeface="배달의민족 한나체 Air"/>
                <a:ea typeface="배달의민족 한나체 Air"/>
              </a:rPr>
              <a:t> 방법</a:t>
            </a: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90" normalizeH="0" baseline="0" mc:Ignorable="hp" hp:hslEmbossed="0">
                <a:solidFill>
                  <a:srgbClr val="000000"/>
                </a:solidFill>
                <a:latin typeface="배달의민족 한나체 Air"/>
                <a:ea typeface="배달의민족 한나체 Air"/>
              </a:rPr>
              <a:t>),</a:t>
            </a:r>
            <a:r>
              <a:rPr xmlns:mc="http://schemas.openxmlformats.org/markup-compatibility/2006" xmlns:hp="http://schemas.haansoft.com/office/presentation/8.0" kumimoji="0" lang="ko-KR" altLang="en-US" sz="2400" b="1" i="0" u="none" strike="noStrike" kern="1200" cap="none" spc="90" normalizeH="0" baseline="0" mc:Ignorable="hp" hp:hslEmbossed="0">
                <a:solidFill>
                  <a:srgbClr val="000000"/>
                </a:solidFill>
                <a:latin typeface="배달의민족 한나체 Air"/>
                <a:ea typeface="배달의민족 한나체 Air"/>
              </a:rPr>
              <a:t> 이웃</a:t>
            </a: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90" normalizeH="0" baseline="0" mc:Ignorable="hp" hp:hslEmbossed="0">
                <a:solidFill>
                  <a:srgbClr val="000000"/>
                </a:solidFill>
                <a:latin typeface="배달의민족 한나체 Air"/>
                <a:ea typeface="배달의민족 한나체 Air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2400" b="1" i="0" u="none" strike="noStrike" kern="1200" cap="none" spc="90" normalizeH="0" baseline="0" mc:Ignorable="hp" hp:hslEmbossed="0">
                <a:solidFill>
                  <a:srgbClr val="000000"/>
                </a:solidFill>
                <a:latin typeface="배달의민족 한나체 Air"/>
                <a:ea typeface="배달의민족 한나체 Air"/>
              </a:rPr>
              <a:t>사이즈</a:t>
            </a: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90" normalizeH="0" baseline="0" mc:Ignorable="hp" hp:hslEmbossed="0">
                <a:solidFill>
                  <a:srgbClr val="000000"/>
                </a:solidFill>
                <a:latin typeface="배달의민족 한나체 Air"/>
                <a:ea typeface="배달의민족 한나체 Air"/>
              </a:rPr>
              <a:t>(k </a:t>
            </a:r>
            <a:r>
              <a:rPr xmlns:mc="http://schemas.openxmlformats.org/markup-compatibility/2006" xmlns:hp="http://schemas.haansoft.com/office/presentation/8.0" kumimoji="0" lang="ko-KR" altLang="en-US" sz="2400" b="1" i="0" u="none" strike="noStrike" kern="1200" cap="none" spc="90" normalizeH="0" baseline="0" mc:Ignorable="hp" hp:hslEmbossed="0">
                <a:solidFill>
                  <a:srgbClr val="000000"/>
                </a:solidFill>
                <a:latin typeface="배달의민족 한나체 Air"/>
                <a:ea typeface="배달의민족 한나체 Air"/>
              </a:rPr>
              <a:t>또는    </a:t>
            </a: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90" normalizeH="0" baseline="0" mc:Ignorable="hp" hp:hslEmbossed="0">
                <a:solidFill>
                  <a:srgbClr val="000000"/>
                </a:solidFill>
                <a:latin typeface="배달의민족 한나체 Air"/>
                <a:ea typeface="배달의민족 한나체 Air"/>
              </a:rPr>
              <a:t>)</a:t>
            </a:r>
            <a:endParaRPr xmlns:mc="http://schemas.openxmlformats.org/markup-compatibility/2006" xmlns:hp="http://schemas.haansoft.com/office/presentation/8.0" kumimoji="0" lang="ko-KR" altLang="en-US" sz="2400" b="1" i="0" u="none" strike="noStrike" kern="1200" cap="none" spc="90" normalizeH="0" baseline="0" mc:Ignorable="hp" hp:hslEmbossed="0">
              <a:solidFill>
                <a:srgbClr val="000000"/>
              </a:solidFill>
              <a:latin typeface="배달의민족 한나체 Air"/>
              <a:ea typeface="배달의민족 한나체 Air"/>
            </a:endParaRPr>
          </a:p>
        </p:txBody>
      </p:sp>
      <p:sp>
        <p:nvSpPr>
          <p:cNvPr id="46" name="내용 개체 틀 3"/>
          <p:cNvSpPr txBox="1"/>
          <p:nvPr/>
        </p:nvSpPr>
        <p:spPr>
          <a:xfrm>
            <a:off x="331218" y="3209925"/>
            <a:ext cx="10432032" cy="1169400"/>
          </a:xfrm>
          <a:prstGeom prst="rect">
            <a:avLst/>
          </a:prstGeom>
        </p:spPr>
        <p:txBody>
          <a:bodyPr lIns="109728" tIns="109728" rIns="109728" bIns="91440"/>
          <a:p>
            <a:pPr marL="342720" indent="-342720" algn="l" defTabSz="914400" latinLnBrk="0">
              <a:lnSpc>
                <a:spcPct val="114000"/>
              </a:lnSpc>
              <a:spcBef>
                <a:spcPts val="1000"/>
              </a:spcBef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90" normalizeH="0" baseline="0" mc:Ignorable="hp" hp:hslEmbossed="0">
                <a:solidFill>
                  <a:srgbClr val="000000"/>
                </a:solidFill>
                <a:latin typeface="배달의민족 한나체 Air"/>
                <a:ea typeface="배달의민족 한나체 Air"/>
              </a:rPr>
              <a:t>ISOMAP은 아래와 같은 상황에서</a:t>
            </a:r>
            <a:r>
              <a:rPr xmlns:mc="http://schemas.openxmlformats.org/markup-compatibility/2006" xmlns:hp="http://schemas.haansoft.com/office/presentation/8.0" kumimoji="0" lang="ko-KR" altLang="en-US" sz="2400" b="1" i="0" u="none" strike="noStrike" kern="1200" cap="none" spc="90" normalizeH="0" baseline="0" mc:Ignorable="hp" hp:hslEmbossed="0">
                <a:solidFill>
                  <a:srgbClr val="000000"/>
                </a:solidFill>
                <a:latin typeface="배달의민족 한나체 Air"/>
                <a:ea typeface="배달의민족 한나체 Air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90" normalizeH="0" baseline="0" mc:Ignorable="hp" hp:hslEmbossed="0">
                <a:solidFill>
                  <a:srgbClr val="000000"/>
                </a:solidFill>
                <a:latin typeface="배달의민족 한나체 Air"/>
                <a:ea typeface="배달의민족 한나체 Air"/>
              </a:rPr>
              <a:t>어려움을 </a:t>
            </a:r>
            <a:r>
              <a:rPr xmlns:mc="http://schemas.openxmlformats.org/markup-compatibility/2006" xmlns:hp="http://schemas.haansoft.com/office/presentation/8.0" kumimoji="0" lang="ko-KR" altLang="en-US" sz="2400" b="1" i="0" u="none" strike="noStrike" kern="1200" cap="none" spc="90" normalizeH="0" baseline="0" mc:Ignorable="hp" hp:hslEmbossed="0">
                <a:solidFill>
                  <a:srgbClr val="000000"/>
                </a:solidFill>
                <a:latin typeface="배달의민족 한나체 Air"/>
                <a:ea typeface="배달의민족 한나체 Air"/>
              </a:rPr>
              <a:t>가진다</a:t>
            </a: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90" normalizeH="0" baseline="0" mc:Ignorable="hp" hp:hslEmbossed="0">
                <a:solidFill>
                  <a:srgbClr val="000000"/>
                </a:solidFill>
                <a:latin typeface="배달의민족 한나체 Air"/>
                <a:ea typeface="배달의민족 한나체 Air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90" normalizeH="0" baseline="0" mc:Ignorable="hp" hp:hslEmbossed="0">
              <a:solidFill>
                <a:srgbClr val="000000"/>
              </a:solidFill>
              <a:latin typeface="배달의민족 한나체 Air"/>
              <a:ea typeface="배달의민족 한나체 Air"/>
            </a:endParaRPr>
          </a:p>
          <a:p>
            <a:pPr marL="0" indent="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90" normalizeH="0" baseline="0" mc:Ignorable="hp" hp:hslEmbossed="0">
                <a:solidFill>
                  <a:srgbClr val="000000"/>
                </a:solidFill>
                <a:latin typeface="배달의민족 한나체 Air"/>
                <a:ea typeface="배달의민족 한나체 Air"/>
              </a:rPr>
              <a:t>1. 실제 manifold가 convex(볼록한 형태)가 아</a:t>
            </a:r>
            <a:r>
              <a:rPr xmlns:mc="http://schemas.openxmlformats.org/markup-compatibility/2006" xmlns:hp="http://schemas.haansoft.com/office/presentation/8.0" kumimoji="0" lang="ko-KR" altLang="en-US" sz="2400" b="1" i="0" u="none" strike="noStrike" kern="1200" cap="none" spc="90" normalizeH="0" baseline="0" mc:Ignorable="hp" hp:hslEmbossed="0">
                <a:solidFill>
                  <a:srgbClr val="000000"/>
                </a:solidFill>
                <a:latin typeface="배달의민족 한나체 Air"/>
                <a:ea typeface="배달의민족 한나체 Air"/>
              </a:rPr>
              <a:t>닐때</a:t>
            </a: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90" normalizeH="0" baseline="0" mc:Ignorable="hp" hp:hslEmbossed="0">
                <a:solidFill>
                  <a:srgbClr val="000000"/>
                </a:solidFill>
                <a:latin typeface="배달의민족 한나체 Air"/>
                <a:ea typeface="배달의민족 한나체 Air"/>
              </a:rPr>
              <a:t>, 특히 구멍을 포함할 때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90" normalizeH="0" baseline="0" mc:Ignorable="hp" hp:hslEmbossed="0">
              <a:solidFill>
                <a:srgbClr val="000000"/>
              </a:solidFill>
              <a:latin typeface="배달의민족 한나체 Air"/>
              <a:ea typeface="배달의민족 한나체 Air"/>
            </a:endParaRPr>
          </a:p>
          <a:p>
            <a:pPr marL="0" indent="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90" normalizeH="0" baseline="0" mc:Ignorable="hp" hp:hslEmbossed="0">
                <a:solidFill>
                  <a:srgbClr val="000000"/>
                </a:solidFill>
                <a:latin typeface="배달의민족 한나체 Air"/>
                <a:ea typeface="배달의민족 한나체 Air"/>
              </a:rPr>
              <a:t>2. 실제 manifold가 너무 많은 커브를 가질 때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90" normalizeH="0" baseline="0" mc:Ignorable="hp" hp:hslEmbossed="0">
              <a:solidFill>
                <a:srgbClr val="000000"/>
              </a:solidFill>
              <a:latin typeface="배달의민족 한나체 Air"/>
              <a:ea typeface="배달의민족 한나체 Air"/>
            </a:endParaRPr>
          </a:p>
          <a:p>
            <a:pPr marL="0" indent="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90" normalizeH="0" baseline="0" mc:Ignorable="hp" hp:hslEmbossed="0">
                <a:solidFill>
                  <a:srgbClr val="000000"/>
                </a:solidFill>
                <a:latin typeface="배달의민족 한나체 Air"/>
                <a:ea typeface="배달의민족 한나체 Air"/>
              </a:rPr>
              <a:t>3. 데이터가 너무 노이즈가 많을 때, (측정 에러)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90" normalizeH="0" baseline="0" mc:Ignorable="hp" hp:hslEmbossed="0">
              <a:solidFill>
                <a:srgbClr val="000000"/>
              </a:solidFill>
              <a:latin typeface="배달의민족 한나체 Air"/>
              <a:ea typeface="배달의민족 한나체 Air"/>
            </a:endParaRPr>
          </a:p>
          <a:p>
            <a:pPr marL="0" indent="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90" normalizeH="0" baseline="0" mc:Ignorable="hp" hp:hslEmbossed="0">
                <a:solidFill>
                  <a:srgbClr val="000000"/>
                </a:solidFill>
                <a:latin typeface="배달의민족 한나체 Air"/>
                <a:ea typeface="배달의민족 한나체 Air"/>
              </a:rPr>
              <a:t>2와 3의 경우에는 그래프에서 지름길을 택하는 오류를 범할 수 있다.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90" normalizeH="0" baseline="0" mc:Ignorable="hp" hp:hslEmbossed="0">
              <a:solidFill>
                <a:srgbClr val="000000"/>
              </a:solidFill>
              <a:latin typeface="배달의민족 한나체 Air"/>
              <a:ea typeface="배달의민족 한나체 Air"/>
            </a:endParaRPr>
          </a:p>
          <a:p>
            <a:pPr marL="0" indent="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90" normalizeH="0" baseline="0" mc:Ignorable="hp" hp:hslEmbossed="0">
              <a:solidFill>
                <a:srgbClr val="000000"/>
              </a:solidFill>
              <a:latin typeface="배달의민족 한나체 Air"/>
              <a:ea typeface="배달의민족 한나체 Air"/>
            </a:endParaRPr>
          </a:p>
          <a:p>
            <a:pPr marL="0" indent="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90" normalizeH="0" baseline="0" mc:Ignorable="hp" hp:hslEmbossed="0">
              <a:solidFill>
                <a:srgbClr val="000000"/>
              </a:solidFill>
              <a:latin typeface="배달의민족 한나체 Air"/>
              <a:ea typeface="배달의민족 한나체 Air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"/>
              <p:cNvSpPr/>
              <p:nvPr/>
            </p:nvSpPr>
            <p:spPr>
              <a:xfrm>
                <a:off x="6948487" y="2033585"/>
                <a:ext cx="428625" cy="4857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600">
                          <a:latin typeface="Cambria Math"/>
                          <a:sym typeface="Cambria Math"/>
                        </a:rPr>
                        <m:t>ε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51" name=""/>
              <p:cNvSpPr txBox="1"/>
              <p:nvPr/>
            </p:nvSpPr>
            <p:spPr>
              <a:xfrm>
                <a:off x="6948487" y="2033585"/>
                <a:ext cx="428625" cy="485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7E178-3064-41FC-81B8-5D36FCD49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38" y="2275640"/>
            <a:ext cx="10077557" cy="764845"/>
          </a:xfrm>
        </p:spPr>
        <p:txBody>
          <a:bodyPr/>
          <a:lstStyle/>
          <a:p>
            <a:r>
              <a:rPr lang="en-US" altLang="ko-KR" sz="36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Thank you</a:t>
            </a:r>
            <a:endParaRPr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3244509903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RocaVTI">
  <a:themeElements>
    <a:clrScheme name="Custom 101">
      <a:dk1>
        <a:sysClr val="windowText" lastClr="000000"/>
      </a:dk1>
      <a:lt1>
        <a:sysClr val="window" lastClr="ffffff"/>
      </a:lt1>
      <a:dk2>
        <a:srgbClr val="463443"/>
      </a:dk2>
      <a:lt2>
        <a:srgbClr val="f3f0e9"/>
      </a:lt2>
      <a:accent1>
        <a:srgbClr val="d45e5e"/>
      </a:accent1>
      <a:accent2>
        <a:srgbClr val="d49d8c"/>
      </a:accent2>
      <a:accent3>
        <a:srgbClr val="bf873a"/>
      </a:accent3>
      <a:accent4>
        <a:srgbClr val="c05050"/>
      </a:accent4>
      <a:accent5>
        <a:srgbClr val="a89f68"/>
      </a:accent5>
      <a:accent6>
        <a:srgbClr val="8f6b8a"/>
      </a:accent6>
      <a:hlink>
        <a:srgbClr val="d75681"/>
      </a:hlink>
      <a:folHlink>
        <a:srgbClr val="6c9d92"/>
      </a:folHlink>
    </a:clrScheme>
    <a:fontScheme name="Custom 36">
      <a:majorFont>
        <a:latin typeface="Malgun Gothic"/>
        <a:ea typeface=""/>
        <a:cs typeface=""/>
      </a:majorFont>
      <a:minorFont>
        <a:latin typeface="Malgun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150</ep:Words>
  <ep:PresentationFormat>와이드스크린</ep:PresentationFormat>
  <ep:Paragraphs>39</ep:Paragraphs>
  <ep:Slides>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RocaVTI</vt:lpstr>
      <vt:lpstr>ISOMAP</vt:lpstr>
      <vt:lpstr>Isometric Feature Mapping(Isomap)</vt:lpstr>
      <vt:lpstr>Isometric Feature Mapping(Isomap)</vt:lpstr>
      <vt:lpstr>Isometric Feature Mapping(Isomap)</vt:lpstr>
      <vt:lpstr>Isometric Feature Mapping(Isomap)</vt:lpstr>
      <vt:lpstr>Isometric Feature Mapping(Isomap)</vt:lpstr>
      <vt:lpstr>Isometric Feature Mapping(Isomap)</vt:lpstr>
      <vt:lpstr>Isometric Feature Mapping(Isomap)</vt:lpstr>
      <vt:lpstr>Thank you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2021-10-29T09:19:47.000</dcterms:created>
  <dc:creator>김 혜현</dc:creator>
  <cp:lastModifiedBy>user</cp:lastModifiedBy>
  <dcterms:modified xsi:type="dcterms:W3CDTF">2021-12-28T12:34:38.119</dcterms:modified>
  <cp:revision>48</cp:revision>
  <dc:title>ADS 2기 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