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8959-E118-4086-8556-77C492C60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AF5B70-4FD6-4004-996C-84284BC9B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9F7C2-A0D8-4B18-A7EA-35D1B07B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4E39-C82E-4E6A-BCE7-F0899926B6B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B43DF-7BE3-461E-9274-547A62A5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46444-F89B-47A0-9D0B-CD3EE515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9D56-BFB9-43F0-A40C-F07441F97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1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B7F29-35BB-4879-B1E9-30F3EBE4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253453-49EA-4C9A-BA58-1D02DD0E0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931D49-034D-48BC-90C4-32321E08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4E39-C82E-4E6A-BCE7-F0899926B6B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F6F8A-5F5F-46F5-9F3A-011AECEC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7AC16-FDE2-4B02-B2CD-2F4217E1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9D56-BFB9-43F0-A40C-F07441F97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7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56D757-E446-479F-9DA7-84FE58F38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477E6-FC64-4712-9AAA-7841A4985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08B58-F4B0-435F-80F6-1CBC1ACF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4E39-C82E-4E6A-BCE7-F0899926B6B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638E5-E181-4A13-BB75-17A9C5D0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84D0F-E562-47A6-8E0F-16DD4939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9D56-BFB9-43F0-A40C-F07441F97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7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219BC-7C9D-4714-8A1B-A6FFF53F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21102-AD9A-4363-8E85-F64DAA5E3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3AF8F-2D24-491C-88D4-C8C3BFC2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4E39-C82E-4E6A-BCE7-F0899926B6B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7C5FC-332B-4BFF-B788-5C2D4988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23DF3-916A-4C54-8008-7137FF74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9D56-BFB9-43F0-A40C-F07441F97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0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5FA8F-4C41-46D8-B827-2C725356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EDB95-4939-4C67-80C7-C969A7B9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AB99A-7DE7-48EF-9898-5983ED69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4E39-C82E-4E6A-BCE7-F0899926B6B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CB959-CFF3-4A78-802E-1960439A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BBA1E-8286-4F2F-A286-044418F3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9D56-BFB9-43F0-A40C-F07441F97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6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0A984-BB14-4CCB-B37E-67B9261B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F5C5-6298-416D-A6CA-60A4E7879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0CFD3C-FF16-4A1D-BC0A-09FF443C7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1DF6BC-443E-4459-8D59-10C51B9A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4E39-C82E-4E6A-BCE7-F0899926B6B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95FA4-8BC2-4E8A-AB82-A10F99E6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303CE-896A-464B-93B7-D7DEAB9A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9D56-BFB9-43F0-A40C-F07441F97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8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E52F2-6901-45B8-9B16-39C9FCBC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A6782A-E1FD-4628-9164-A6E8376BD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41B0E9-2197-49FB-9FF3-2B5C3D52A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970B13-A390-49D9-9113-B2903630D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D9AA52-632E-455B-BE72-22EC4213D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14034D-A3C4-4394-8AEE-D73A275D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4E39-C82E-4E6A-BCE7-F0899926B6B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B8C211-1E83-43F8-9AF4-197E6C13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CD9925-3F83-44B1-8921-11EE7444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9D56-BFB9-43F0-A40C-F07441F97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3286B-4190-435D-87D8-B3DADE8B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48F9C9-D97B-49B5-9647-2C58D152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4E39-C82E-4E6A-BCE7-F0899926B6B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DF1B88-7E8A-4909-8B66-83D39EB0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F4137F-6ADE-4E99-9B4B-AD404263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9D56-BFB9-43F0-A40C-F07441F97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26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448E59-ADF2-488E-8490-EEDC6004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4E39-C82E-4E6A-BCE7-F0899926B6B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91BB97-8B32-4303-BA74-3FD68E1B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1BA1A6-ADAC-41F4-8228-BF78A037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9D56-BFB9-43F0-A40C-F07441F97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9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8F3D9-6B67-4EFF-B74C-DCC356D7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B45F1-86D5-4450-91F2-C0052A3B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C7E45-CF0A-4ECE-9908-196FAD34C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23ED8-5BE2-4FE6-A16D-834984A6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4E39-C82E-4E6A-BCE7-F0899926B6B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B974D-252D-43CE-957C-D1EA9E3D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0A21B-73DD-4048-A73B-67CC260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9D56-BFB9-43F0-A40C-F07441F97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2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393F7-B505-43D5-8C9A-9924F71B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66929F-CE8A-4447-81A4-CCBB95EC9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D574D-9A7A-4D90-970C-6ABD2AF57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7CEC7-6EB3-44E6-B485-8A8170BA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4E39-C82E-4E6A-BCE7-F0899926B6B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91F7ED-6143-4B99-BFA6-857E5F0E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E7AEB1-828B-49AB-99DF-3DCAE38A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9D56-BFB9-43F0-A40C-F07441F97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0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F1FB2C-EA5D-46EA-AD50-762C7448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B6F00-0A0B-409E-A5E9-8E0BA5CB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9B28B-0A7A-4665-A7CC-2C69CFEAD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74E39-C82E-4E6A-BCE7-F0899926B6B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90E88-C064-416A-B460-0F8AABAB0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8144E-F144-4EE0-87F8-B84F989C3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09D56-BFB9-43F0-A40C-F07441F97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05A558-DED9-4EA5-AA91-416FB5D97E3A}"/>
              </a:ext>
            </a:extLst>
          </p:cNvPr>
          <p:cNvSpPr txBox="1"/>
          <p:nvPr/>
        </p:nvSpPr>
        <p:spPr>
          <a:xfrm>
            <a:off x="5696125" y="2278341"/>
            <a:ext cx="54246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Dimensionality Reduction</a:t>
            </a:r>
          </a:p>
          <a:p>
            <a:pPr algn="r"/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r"/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Locally Linear Embedding (LLE)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D8804E-1FE4-4D18-9AB9-B600B74E3750}"/>
              </a:ext>
            </a:extLst>
          </p:cNvPr>
          <p:cNvSpPr/>
          <p:nvPr/>
        </p:nvSpPr>
        <p:spPr>
          <a:xfrm>
            <a:off x="92279" y="117446"/>
            <a:ext cx="12004646" cy="6644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3513B-B211-42B4-9C58-7169394BA366}"/>
              </a:ext>
            </a:extLst>
          </p:cNvPr>
          <p:cNvSpPr txBox="1"/>
          <p:nvPr/>
        </p:nvSpPr>
        <p:spPr>
          <a:xfrm>
            <a:off x="11658162" y="6402000"/>
            <a:ext cx="438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855D7-AC03-47BC-9315-F8673A92D4A5}"/>
              </a:ext>
            </a:extLst>
          </p:cNvPr>
          <p:cNvSpPr txBox="1"/>
          <p:nvPr/>
        </p:nvSpPr>
        <p:spPr>
          <a:xfrm>
            <a:off x="9244668" y="3892491"/>
            <a:ext cx="1803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Roweis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and Saul (2000)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334F6-5859-4916-A032-C57D2A6AAA40}"/>
              </a:ext>
            </a:extLst>
          </p:cNvPr>
          <p:cNvSpPr txBox="1"/>
          <p:nvPr/>
        </p:nvSpPr>
        <p:spPr>
          <a:xfrm>
            <a:off x="8922829" y="4398645"/>
            <a:ext cx="219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DSBA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강필성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교수님 강의 참고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C0204-3A97-4AA3-96D6-ADC3C0F27A10}"/>
              </a:ext>
            </a:extLst>
          </p:cNvPr>
          <p:cNvSpPr txBox="1"/>
          <p:nvPr/>
        </p:nvSpPr>
        <p:spPr>
          <a:xfrm>
            <a:off x="8850385" y="4904799"/>
            <a:ext cx="2197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구병모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30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05A558-DED9-4EA5-AA91-416FB5D97E3A}"/>
              </a:ext>
            </a:extLst>
          </p:cNvPr>
          <p:cNvSpPr txBox="1"/>
          <p:nvPr/>
        </p:nvSpPr>
        <p:spPr>
          <a:xfrm>
            <a:off x="260058" y="264984"/>
            <a:ext cx="678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로컬 선형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(Local Linear Embedding)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D8804E-1FE4-4D18-9AB9-B600B74E3750}"/>
              </a:ext>
            </a:extLst>
          </p:cNvPr>
          <p:cNvSpPr/>
          <p:nvPr/>
        </p:nvSpPr>
        <p:spPr>
          <a:xfrm>
            <a:off x="92279" y="117446"/>
            <a:ext cx="12004646" cy="6644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3513B-B211-42B4-9C58-7169394BA366}"/>
              </a:ext>
            </a:extLst>
          </p:cNvPr>
          <p:cNvSpPr txBox="1"/>
          <p:nvPr/>
        </p:nvSpPr>
        <p:spPr>
          <a:xfrm>
            <a:off x="11658162" y="6402000"/>
            <a:ext cx="438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458EF1B-7737-4B85-BD94-B5FD53DF672A}"/>
              </a:ext>
            </a:extLst>
          </p:cNvPr>
          <p:cNvCxnSpPr>
            <a:cxnSpLocks/>
          </p:cNvCxnSpPr>
          <p:nvPr/>
        </p:nvCxnSpPr>
        <p:spPr>
          <a:xfrm>
            <a:off x="360727" y="818928"/>
            <a:ext cx="32968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FABF88-C46E-4A4F-A6DD-626153951547}"/>
              </a:ext>
            </a:extLst>
          </p:cNvPr>
          <p:cNvSpPr txBox="1"/>
          <p:nvPr/>
        </p:nvSpPr>
        <p:spPr>
          <a:xfrm>
            <a:off x="260058" y="1088503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고차원의 공간에서 인접해 있는 데이터들 사이의 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선형적 구조를 보존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하면서 저차원으로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임베딩하는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방법론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C52DB9-0C51-48B5-9A70-175364182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578" y="4579184"/>
            <a:ext cx="5494047" cy="20138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CC72D6-BBC2-491F-B232-0ACC7F84D6CB}"/>
              </a:ext>
            </a:extLst>
          </p:cNvPr>
          <p:cNvSpPr txBox="1"/>
          <p:nvPr/>
        </p:nvSpPr>
        <p:spPr>
          <a:xfrm>
            <a:off x="260058" y="1789986"/>
            <a:ext cx="121137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장점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 간단하다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just"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최적화가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국소최소점으로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가지 않는다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just"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비선형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임베딩이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가능하다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just"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고차원의 데이터를 저차원의 데이터로 매핑 가능하다</a:t>
            </a:r>
          </a:p>
        </p:txBody>
      </p:sp>
    </p:spTree>
    <p:extLst>
      <p:ext uri="{BB962C8B-B14F-4D97-AF65-F5344CB8AC3E}">
        <p14:creationId xmlns:p14="http://schemas.microsoft.com/office/powerpoint/2010/main" val="124901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05A558-DED9-4EA5-AA91-416FB5D97E3A}"/>
              </a:ext>
            </a:extLst>
          </p:cNvPr>
          <p:cNvSpPr txBox="1"/>
          <p:nvPr/>
        </p:nvSpPr>
        <p:spPr>
          <a:xfrm>
            <a:off x="260058" y="264984"/>
            <a:ext cx="678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LLE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D8804E-1FE4-4D18-9AB9-B600B74E3750}"/>
              </a:ext>
            </a:extLst>
          </p:cNvPr>
          <p:cNvSpPr/>
          <p:nvPr/>
        </p:nvSpPr>
        <p:spPr>
          <a:xfrm>
            <a:off x="92279" y="117446"/>
            <a:ext cx="12004646" cy="6644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3513B-B211-42B4-9C58-7169394BA366}"/>
              </a:ext>
            </a:extLst>
          </p:cNvPr>
          <p:cNvSpPr txBox="1"/>
          <p:nvPr/>
        </p:nvSpPr>
        <p:spPr>
          <a:xfrm>
            <a:off x="11658162" y="6402000"/>
            <a:ext cx="438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458EF1B-7737-4B85-BD94-B5FD53DF672A}"/>
              </a:ext>
            </a:extLst>
          </p:cNvPr>
          <p:cNvCxnSpPr>
            <a:cxnSpLocks/>
          </p:cNvCxnSpPr>
          <p:nvPr/>
        </p:nvCxnSpPr>
        <p:spPr>
          <a:xfrm>
            <a:off x="360727" y="818928"/>
            <a:ext cx="32968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CC72D6-BBC2-491F-B232-0ACC7F84D6CB}"/>
                  </a:ext>
                </a:extLst>
              </p:cNvPr>
              <p:cNvSpPr txBox="1"/>
              <p:nvPr/>
            </p:nvSpPr>
            <p:spPr>
              <a:xfrm>
                <a:off x="260058" y="984643"/>
                <a:ext cx="12113703" cy="4546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Step 1.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각 데이터 포인트 점에서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개의 이웃을 구한다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sym typeface="Wingdings" panose="05000000000000000000" pitchFamily="2" charset="2"/>
                  </a:rPr>
                  <a:t> K-nearest neighbor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sym typeface="Wingdings" panose="05000000000000000000" pitchFamily="2" charset="2"/>
                  </a:rPr>
                  <a:t>방법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/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/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Step 2.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현재의 데이터를 나머지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개의 데이터의 가중치의 합을 뺄 때 최소가 되는 가중치 매트릭스를 구한다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algn="just"/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/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/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/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/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/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/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/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Step 3.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앞서 구한 가중치를 최대한 보장하며 차원을 축소합니다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</a:p>
              <a:p>
                <a:pPr algn="just"/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      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이때 차원 축소된 후의 점을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𝑌</m:t>
                    </m:r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표현하며 차원 축소된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와의 값 차이를 최소화하는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찾는다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algn="just"/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/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/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CC72D6-BBC2-491F-B232-0ACC7F84D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58" y="984643"/>
                <a:ext cx="12113703" cy="4546629"/>
              </a:xfrm>
              <a:prstGeom prst="rect">
                <a:avLst/>
              </a:prstGeom>
              <a:blipFill>
                <a:blip r:embed="rId2"/>
                <a:stretch>
                  <a:fillRect l="-453" t="-8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7D55E9B4-57B2-4657-86B5-8F3AACDFD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681" y="2090973"/>
            <a:ext cx="4711842" cy="14806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3AD900-A95F-4409-99A5-6620982A3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443" y="4677961"/>
            <a:ext cx="2659308" cy="621756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0618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05A558-DED9-4EA5-AA91-416FB5D97E3A}"/>
              </a:ext>
            </a:extLst>
          </p:cNvPr>
          <p:cNvSpPr txBox="1"/>
          <p:nvPr/>
        </p:nvSpPr>
        <p:spPr>
          <a:xfrm>
            <a:off x="260058" y="264984"/>
            <a:ext cx="678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LLE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D8804E-1FE4-4D18-9AB9-B600B74E3750}"/>
              </a:ext>
            </a:extLst>
          </p:cNvPr>
          <p:cNvSpPr/>
          <p:nvPr/>
        </p:nvSpPr>
        <p:spPr>
          <a:xfrm>
            <a:off x="92279" y="117446"/>
            <a:ext cx="12004646" cy="6644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3513B-B211-42B4-9C58-7169394BA366}"/>
              </a:ext>
            </a:extLst>
          </p:cNvPr>
          <p:cNvSpPr txBox="1"/>
          <p:nvPr/>
        </p:nvSpPr>
        <p:spPr>
          <a:xfrm>
            <a:off x="11658162" y="6402000"/>
            <a:ext cx="438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458EF1B-7737-4B85-BD94-B5FD53DF672A}"/>
              </a:ext>
            </a:extLst>
          </p:cNvPr>
          <p:cNvCxnSpPr>
            <a:cxnSpLocks/>
          </p:cNvCxnSpPr>
          <p:nvPr/>
        </p:nvCxnSpPr>
        <p:spPr>
          <a:xfrm>
            <a:off x="360727" y="818928"/>
            <a:ext cx="32968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4F73D62-73AB-4774-9CEA-13AD8461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1050086"/>
            <a:ext cx="4863653" cy="4906093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D09394-EE6E-4452-A7A4-07C966A88D1B}"/>
                  </a:ext>
                </a:extLst>
              </p:cNvPr>
              <p:cNvSpPr txBox="1"/>
              <p:nvPr/>
            </p:nvSpPr>
            <p:spPr>
              <a:xfrm>
                <a:off x="5492828" y="1050086"/>
                <a:ext cx="191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어떻게 구할까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D09394-EE6E-4452-A7A4-07C966A88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28" y="1050086"/>
                <a:ext cx="1912691" cy="369332"/>
              </a:xfrm>
              <a:prstGeom prst="rect">
                <a:avLst/>
              </a:prstGeom>
              <a:blipFill>
                <a:blip r:embed="rId3"/>
                <a:stretch>
                  <a:fillRect t="-8197" r="-63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12DBBFDA-88D9-4B05-A808-915522C0A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828" y="1538270"/>
            <a:ext cx="6415396" cy="19648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6CAF62-D1B5-45C9-B995-57A8DF8C4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828" y="3601306"/>
            <a:ext cx="3248500" cy="213757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5E9F03-56A1-4136-9746-3F1CDF8126EB}"/>
              </a:ext>
            </a:extLst>
          </p:cNvPr>
          <p:cNvCxnSpPr/>
          <p:nvPr/>
        </p:nvCxnSpPr>
        <p:spPr>
          <a:xfrm>
            <a:off x="5617859" y="3503132"/>
            <a:ext cx="61653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87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05A558-DED9-4EA5-AA91-416FB5D97E3A}"/>
              </a:ext>
            </a:extLst>
          </p:cNvPr>
          <p:cNvSpPr txBox="1"/>
          <p:nvPr/>
        </p:nvSpPr>
        <p:spPr>
          <a:xfrm>
            <a:off x="260058" y="264984"/>
            <a:ext cx="678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LLE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D8804E-1FE4-4D18-9AB9-B600B74E3750}"/>
              </a:ext>
            </a:extLst>
          </p:cNvPr>
          <p:cNvSpPr/>
          <p:nvPr/>
        </p:nvSpPr>
        <p:spPr>
          <a:xfrm>
            <a:off x="92279" y="117446"/>
            <a:ext cx="12004646" cy="6644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3513B-B211-42B4-9C58-7169394BA366}"/>
              </a:ext>
            </a:extLst>
          </p:cNvPr>
          <p:cNvSpPr txBox="1"/>
          <p:nvPr/>
        </p:nvSpPr>
        <p:spPr>
          <a:xfrm>
            <a:off x="11658162" y="6402000"/>
            <a:ext cx="438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458EF1B-7737-4B85-BD94-B5FD53DF672A}"/>
              </a:ext>
            </a:extLst>
          </p:cNvPr>
          <p:cNvCxnSpPr>
            <a:cxnSpLocks/>
          </p:cNvCxnSpPr>
          <p:nvPr/>
        </p:nvCxnSpPr>
        <p:spPr>
          <a:xfrm>
            <a:off x="360727" y="818928"/>
            <a:ext cx="32968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D948DCF-C76D-4CD7-A62B-3EFB37678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07" y="2499920"/>
            <a:ext cx="4028045" cy="40713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A5978F-B7AD-4AB2-81B8-06BD2C04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249" y="588847"/>
            <a:ext cx="3149979" cy="57012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4248D3-EDBE-4483-8A19-04C86FE632B2}"/>
              </a:ext>
            </a:extLst>
          </p:cNvPr>
          <p:cNvSpPr txBox="1"/>
          <p:nvPr/>
        </p:nvSpPr>
        <p:spPr>
          <a:xfrm>
            <a:off x="307595" y="1013146"/>
            <a:ext cx="7066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 = 961 grayscale images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Each image containing 28 X 20 face superimposed on 59 X 51 background of noise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D=3009 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차원 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K=4 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가장 가까운 이웃의 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just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68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05A558-DED9-4EA5-AA91-416FB5D97E3A}"/>
              </a:ext>
            </a:extLst>
          </p:cNvPr>
          <p:cNvSpPr txBox="1"/>
          <p:nvPr/>
        </p:nvSpPr>
        <p:spPr>
          <a:xfrm>
            <a:off x="260058" y="264984"/>
            <a:ext cx="678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LLE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D8804E-1FE4-4D18-9AB9-B600B74E3750}"/>
              </a:ext>
            </a:extLst>
          </p:cNvPr>
          <p:cNvSpPr/>
          <p:nvPr/>
        </p:nvSpPr>
        <p:spPr>
          <a:xfrm>
            <a:off x="92279" y="117446"/>
            <a:ext cx="12004646" cy="6644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3513B-B211-42B4-9C58-7169394BA366}"/>
              </a:ext>
            </a:extLst>
          </p:cNvPr>
          <p:cNvSpPr txBox="1"/>
          <p:nvPr/>
        </p:nvSpPr>
        <p:spPr>
          <a:xfrm>
            <a:off x="11658162" y="6402000"/>
            <a:ext cx="438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458EF1B-7737-4B85-BD94-B5FD53DF672A}"/>
              </a:ext>
            </a:extLst>
          </p:cNvPr>
          <p:cNvCxnSpPr>
            <a:cxnSpLocks/>
          </p:cNvCxnSpPr>
          <p:nvPr/>
        </p:nvCxnSpPr>
        <p:spPr>
          <a:xfrm>
            <a:off x="360727" y="818928"/>
            <a:ext cx="32968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7CE823-1DDA-4FB8-8061-AD8BCA2BF960}"/>
              </a:ext>
            </a:extLst>
          </p:cNvPr>
          <p:cNvSpPr txBox="1"/>
          <p:nvPr/>
        </p:nvSpPr>
        <p:spPr>
          <a:xfrm>
            <a:off x="307595" y="1013146"/>
            <a:ext cx="7066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Images of lips used in the animation talking head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 = 8588 RGB images of lips at 108 X 84 resolution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 = 27,216, K = 16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D344BC-961F-4D82-8087-9947931BE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114" y="2620575"/>
            <a:ext cx="78009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0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05A558-DED9-4EA5-AA91-416FB5D97E3A}"/>
              </a:ext>
            </a:extLst>
          </p:cNvPr>
          <p:cNvSpPr txBox="1"/>
          <p:nvPr/>
        </p:nvSpPr>
        <p:spPr>
          <a:xfrm>
            <a:off x="260058" y="264984"/>
            <a:ext cx="678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LLE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D8804E-1FE4-4D18-9AB9-B600B74E3750}"/>
              </a:ext>
            </a:extLst>
          </p:cNvPr>
          <p:cNvSpPr/>
          <p:nvPr/>
        </p:nvSpPr>
        <p:spPr>
          <a:xfrm>
            <a:off x="92279" y="117446"/>
            <a:ext cx="12004646" cy="6644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3513B-B211-42B4-9C58-7169394BA366}"/>
              </a:ext>
            </a:extLst>
          </p:cNvPr>
          <p:cNvSpPr txBox="1"/>
          <p:nvPr/>
        </p:nvSpPr>
        <p:spPr>
          <a:xfrm>
            <a:off x="11658162" y="6402000"/>
            <a:ext cx="438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458EF1B-7737-4B85-BD94-B5FD53DF672A}"/>
              </a:ext>
            </a:extLst>
          </p:cNvPr>
          <p:cNvCxnSpPr>
            <a:cxnSpLocks/>
          </p:cNvCxnSpPr>
          <p:nvPr/>
        </p:nvCxnSpPr>
        <p:spPr>
          <a:xfrm>
            <a:off x="360727" y="818928"/>
            <a:ext cx="32968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7CE823-1DDA-4FB8-8061-AD8BCA2BF960}"/>
              </a:ext>
            </a:extLst>
          </p:cNvPr>
          <p:cNvSpPr txBox="1"/>
          <p:nvPr/>
        </p:nvSpPr>
        <p:spPr>
          <a:xfrm>
            <a:off x="307595" y="1013146"/>
            <a:ext cx="172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Swiss Roll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EF5CAD-A5A0-4839-AF05-302A66B06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1908588"/>
            <a:ext cx="5338544" cy="353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DB36B-0229-4DC1-984B-C37B5EBD0524}"/>
              </a:ext>
            </a:extLst>
          </p:cNvPr>
          <p:cNvSpPr txBox="1"/>
          <p:nvPr/>
        </p:nvSpPr>
        <p:spPr>
          <a:xfrm>
            <a:off x="6441345" y="1013146"/>
            <a:ext cx="172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S-Curve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0A0855-933F-41CD-931E-1908C90B4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345" y="1913982"/>
            <a:ext cx="5190713" cy="346858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ABCAF70-AAC4-4A45-903F-CFD8E2035CD6}"/>
              </a:ext>
            </a:extLst>
          </p:cNvPr>
          <p:cNvCxnSpPr>
            <a:cxnSpLocks/>
          </p:cNvCxnSpPr>
          <p:nvPr/>
        </p:nvCxnSpPr>
        <p:spPr>
          <a:xfrm>
            <a:off x="5945030" y="1103881"/>
            <a:ext cx="0" cy="51962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80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05A558-DED9-4EA5-AA91-416FB5D97E3A}"/>
              </a:ext>
            </a:extLst>
          </p:cNvPr>
          <p:cNvSpPr txBox="1"/>
          <p:nvPr/>
        </p:nvSpPr>
        <p:spPr>
          <a:xfrm>
            <a:off x="264253" y="285729"/>
            <a:ext cx="678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What’s next..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D8804E-1FE4-4D18-9AB9-B600B74E3750}"/>
              </a:ext>
            </a:extLst>
          </p:cNvPr>
          <p:cNvSpPr/>
          <p:nvPr/>
        </p:nvSpPr>
        <p:spPr>
          <a:xfrm>
            <a:off x="92279" y="117446"/>
            <a:ext cx="12004646" cy="6644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3513B-B211-42B4-9C58-7169394BA366}"/>
              </a:ext>
            </a:extLst>
          </p:cNvPr>
          <p:cNvSpPr txBox="1"/>
          <p:nvPr/>
        </p:nvSpPr>
        <p:spPr>
          <a:xfrm>
            <a:off x="11658162" y="6402000"/>
            <a:ext cx="438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458EF1B-7737-4B85-BD94-B5FD53DF672A}"/>
              </a:ext>
            </a:extLst>
          </p:cNvPr>
          <p:cNvCxnSpPr>
            <a:cxnSpLocks/>
          </p:cNvCxnSpPr>
          <p:nvPr/>
        </p:nvCxnSpPr>
        <p:spPr>
          <a:xfrm>
            <a:off x="360727" y="818928"/>
            <a:ext cx="32968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7CE823-1DDA-4FB8-8061-AD8BCA2BF960}"/>
              </a:ext>
            </a:extLst>
          </p:cNvPr>
          <p:cNvSpPr txBox="1"/>
          <p:nvPr/>
        </p:nvSpPr>
        <p:spPr>
          <a:xfrm>
            <a:off x="360727" y="1491319"/>
            <a:ext cx="90209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Hessian Locally-Linear Embedding (Hessian LLE)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Modified Locally-Linear Embedding (MLLE)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Gaussian process latent variable models (GPLVM)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t-distributed stochastic neighbor embedding (t-SNE)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666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250</Words>
  <Application>Microsoft Office PowerPoint</Application>
  <PresentationFormat>와이드스크린</PresentationFormat>
  <Paragraphs>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KCG</dc:creator>
  <cp:lastModifiedBy>KCG</cp:lastModifiedBy>
  <cp:revision>7</cp:revision>
  <dcterms:created xsi:type="dcterms:W3CDTF">2021-12-27T00:04:05Z</dcterms:created>
  <dcterms:modified xsi:type="dcterms:W3CDTF">2021-12-27T00:44:22Z</dcterms:modified>
</cp:coreProperties>
</file>