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embeddedFontLst>
    <p:embeddedFont>
      <p:font typeface="210 데이라잇 R" panose="02020603020101020101" pitchFamily="18" charset="-127"/>
      <p:regular r:id="rId9"/>
    </p:embeddedFont>
    <p:embeddedFont>
      <p:font typeface="Cambria Math" panose="02040503050406030204" pitchFamily="18" charset="0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91"/>
    <p:restoredTop sz="94660"/>
  </p:normalViewPr>
  <p:slideViewPr>
    <p:cSldViewPr snapToGrid="0">
      <p:cViewPr varScale="1">
        <p:scale>
          <a:sx n="99" d="100"/>
          <a:sy n="99" d="100"/>
        </p:scale>
        <p:origin x="489" y="8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92AF5-0FDE-4915-895A-52193112B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A92EB4-C5E1-4311-B2E2-6FA522A5A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91AB0-56AB-4638-B65F-F6B0D8A1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F2309-8E24-4096-9B2A-53A5EDDB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D8F84-0279-4F1E-9CE7-E6535E9C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1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B07CF-55CC-44A3-BB48-34A84ED2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D8925B-3EAF-47A4-8721-9AE763F57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CE7E6-9A60-4FD9-BC99-30284464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D6858-12DB-4717-9F1F-C14AAF09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A7C203-C0EC-4AF4-8F76-0DA4D6FE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69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E9ED5F-390D-447A-A8A6-E8814E2B43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A9754-23C0-4439-83D7-34C0E540C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3FFFE-7839-4D40-9447-5E8542EB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000E2-4E4D-4598-BDC8-1D3002CC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39871-8FF2-4002-A0D6-9C8F3A43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9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51282-FC87-4A2E-91CA-15D0DC25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D9659-E2EB-4E0B-A75F-3A0DB439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C2E0C-E709-4E6F-9D87-C8B4D5789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9B510-DF8F-4068-A297-C13DA4CF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B7853-E5AC-4D0A-87C3-46D77BB2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828F1-6F44-482F-89F4-8F280B59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299FC6-4C8F-48E9-A17C-D25884213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F6A474-D288-45DF-98A5-80011C26A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FC2C3-C073-4060-BAF2-CF7330C8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61B86-6419-4EAF-AE44-92868575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8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C96B-4627-41EE-B2EB-C8DA486C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78CD61-1AA5-497E-8434-B02AF2B08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9BDD27-7909-4819-ADF2-E541AC500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B90ACF-2E36-4A2B-AE87-A847B37D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3BFB41-6AC5-4C1A-BA47-C28CF58D2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B2BB14-1303-4B25-B5EB-5E1BFBAA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08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E6EE6-9B6A-4D52-9B9D-680E2FFD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BA9002-E8A3-4632-8DD7-10D6B121C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5866E1-8DED-4581-8FC2-BF43565C1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488F0-8F50-4390-AADB-577527BCD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08B56B-65EA-42BB-A4B9-9CBAF44FF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27B925-45C2-4E15-BAD5-2146B929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7226D7-8D3A-4B6B-8656-5EAEA038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6585F7-6951-445F-9E43-9F46C49A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8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8231E-C955-4001-945D-3F1773CB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0B1792-D4BA-44FC-8215-673ECAEA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D815DB-5AB1-4255-B497-19831562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946AA-4A87-4E0A-A8D2-8AAFE7DB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38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30D2B9-E8E4-443A-A9E6-A537F9297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98F6B5-DF00-4D5F-A9A4-78EEEB1E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5B760-B0CE-453F-8B23-53420FDD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5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4ABDD-E2AB-45C7-BED2-5C9A3946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C2D89-E5A1-4267-B829-B1EAEB96B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3507D9-2DF8-43B4-9351-0C543039B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4882A0-2A60-48ED-BBBA-EC53EAD8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0F78AF-5B1E-4955-A67B-708952C0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245453-C0B3-457F-83A6-91AA8CC9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8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7662C-1D3D-49D8-ADAF-2F5FD7E6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F95086-F078-403A-8F9D-5E31FF7FF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168DFF-CE07-4F85-BF71-A8657206E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559B0C-43E1-4F2A-B425-32A9925B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03CADF-1B37-4E1B-A9BB-6F6786F36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526F51-E4C0-4E99-9C62-6285F7C0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74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C76D58-E279-4B02-9908-83F00FFA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B500F-576C-4D77-9CA7-FF3E769D1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44BC9-23D1-44B4-AA72-1C8ACDCF3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E5C75-ED90-43CA-83E8-731503E71AC1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CC3658-3D77-4724-B317-F1FE43361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0F515A-701C-46E5-9BCA-07C5725D2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4EC6-18D7-496E-AA2C-60880F033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41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geloyeo.github.io/2020/10/15/NMF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096000" y="2049810"/>
            <a:ext cx="45809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000" b="1" dirty="0">
                <a:solidFill>
                  <a:srgbClr val="0071BC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차원축소 알고리즘</a:t>
            </a:r>
            <a:endParaRPr lang="en-US" altLang="ko-KR" sz="4000" b="1" dirty="0">
              <a:solidFill>
                <a:srgbClr val="0071BC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lvl="0">
              <a:defRPr/>
            </a:pPr>
            <a:r>
              <a:rPr lang="en-US" altLang="ko-KR" sz="4000" b="1" dirty="0">
                <a:solidFill>
                  <a:srgbClr val="203A7B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NMF</a:t>
            </a:r>
            <a:endParaRPr lang="ko-KR" altLang="en-US" sz="4000" b="1" dirty="0">
              <a:solidFill>
                <a:srgbClr val="203A7B"/>
              </a:solidFill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E7E52-29FD-4DF4-89C8-0FBB84CC460E}"/>
              </a:ext>
            </a:extLst>
          </p:cNvPr>
          <p:cNvSpPr>
            <a:spLocks noChangeAspect="1"/>
          </p:cNvSpPr>
          <p:nvPr/>
        </p:nvSpPr>
        <p:spPr>
          <a:xfrm>
            <a:off x="229791" y="180473"/>
            <a:ext cx="11732420" cy="649705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9824F-71F5-4D70-8799-07134B91BD37}"/>
              </a:ext>
            </a:extLst>
          </p:cNvPr>
          <p:cNvSpPr txBox="1"/>
          <p:nvPr/>
        </p:nvSpPr>
        <p:spPr>
          <a:xfrm>
            <a:off x="10640376" y="420152"/>
            <a:ext cx="690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dirty="0">
                <a:ln w="95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01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325717" y="873036"/>
            <a:ext cx="11540565" cy="0"/>
          </a:xfrm>
          <a:prstGeom prst="line">
            <a:avLst/>
          </a:prstGeom>
          <a:ln w="63500">
            <a:solidFill>
              <a:srgbClr val="007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5793" y="349627"/>
            <a:ext cx="350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640376" y="420152"/>
            <a:ext cx="690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dirty="0">
                <a:ln w="95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02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9797" y="386953"/>
            <a:ext cx="3381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개념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9797" y="1101327"/>
            <a:ext cx="11756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낮은 랭크를 통한 행렬 근사 </a:t>
            </a:r>
            <a:r>
              <a:rPr lang="en-US" altLang="ko-KR" sz="24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(Low-Rank Approximation) </a:t>
            </a:r>
            <a:r>
              <a:rPr lang="ko-KR" altLang="en-US" sz="24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방식의 일종</a:t>
            </a:r>
            <a:endParaRPr lang="en-US" altLang="ko-KR" sz="24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1028" name="Picture 4" descr="NMF 알고리즘을 이용한 유사한 문서 검색과 구현(1/2)">
            <a:extLst>
              <a:ext uri="{FF2B5EF4-FFF2-40B4-BE49-F238E27FC236}">
                <a16:creationId xmlns:a16="http://schemas.microsoft.com/office/drawing/2014/main" id="{95AE7952-3307-40BF-A80F-B0D3E85EB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7" y="1791282"/>
            <a:ext cx="5442438" cy="153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AE366F-9A01-4212-AFDA-25F81DED7BAB}"/>
              </a:ext>
            </a:extLst>
          </p:cNvPr>
          <p:cNvSpPr txBox="1"/>
          <p:nvPr/>
        </p:nvSpPr>
        <p:spPr>
          <a:xfrm>
            <a:off x="325717" y="3572095"/>
            <a:ext cx="117568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가정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원본 행렬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(V)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내의 모든 원소 값이 </a:t>
            </a:r>
            <a:r>
              <a:rPr lang="ko-KR" altLang="en-US" sz="2000" dirty="0"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모두 양수</a:t>
            </a:r>
            <a:r>
              <a:rPr lang="en-US" altLang="ko-KR" sz="2000" dirty="0"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(0 </a:t>
            </a:r>
            <a:r>
              <a:rPr lang="ko-KR" altLang="en-US" sz="2000" dirty="0"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이상</a:t>
            </a:r>
            <a:r>
              <a:rPr lang="en-US" altLang="ko-KR" sz="2000" dirty="0"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</a:t>
            </a:r>
          </a:p>
          <a:p>
            <a:pPr>
              <a:defRPr/>
            </a:pPr>
            <a:endParaRPr lang="en-US" altLang="ko-KR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특징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행렬 분해를 통해 단순한 차원 축소 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+ </a:t>
            </a:r>
            <a:r>
              <a:rPr lang="ko-KR" altLang="en-US" sz="2000" dirty="0"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잠재 요소</a:t>
            </a:r>
            <a:r>
              <a:rPr lang="en-US" altLang="ko-KR" sz="2000" dirty="0"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2000" dirty="0"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특성</a:t>
            </a:r>
            <a:r>
              <a:rPr lang="en-US" altLang="ko-KR" sz="2000" dirty="0"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</a:t>
            </a:r>
            <a:r>
              <a:rPr lang="ko-KR" altLang="en-US" sz="2000" dirty="0"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도출 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가능</a:t>
            </a:r>
            <a:endParaRPr lang="en-US" altLang="ko-KR" sz="20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>
              <a:defRPr/>
            </a:pPr>
            <a:endParaRPr lang="en-US" altLang="ko-KR" sz="2400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각 행렬이 뜻하는 것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V – 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원본 행렬 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/ W – 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가중치 행렬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개체 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x 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잠재 요소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 / H – 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특성 행렬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잠재 요소 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x 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원본 속성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</a:t>
            </a:r>
          </a:p>
          <a:p>
            <a:pPr>
              <a:defRPr/>
            </a:pPr>
            <a:endParaRPr lang="en-US" altLang="ko-KR" sz="2000" dirty="0">
              <a:latin typeface="210 데이라잇 R" panose="02020603020101020101" pitchFamily="18" charset="-127"/>
              <a:ea typeface="210 데이라잇 R" panose="02020603020101020101" pitchFamily="18" charset="-127"/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  <a:sym typeface="Wingdings" panose="05000000000000000000" pitchFamily="2" charset="2"/>
              </a:rPr>
              <a:t>차원 축소를 원한다면 행렬 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  <a:sym typeface="Wingdings" panose="05000000000000000000" pitchFamily="2" charset="2"/>
              </a:rPr>
              <a:t>W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  <a:sym typeface="Wingdings" panose="05000000000000000000" pitchFamily="2" charset="2"/>
              </a:rPr>
              <a:t> 활용 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  <a:sym typeface="Wingdings" panose="05000000000000000000" pitchFamily="2" charset="2"/>
              </a:rPr>
              <a:t>/ 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  <a:sym typeface="Wingdings" panose="05000000000000000000" pitchFamily="2" charset="2"/>
              </a:rPr>
              <a:t>토픽 모델링 같이 주제를 알고 싶다면 행렬 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  <a:sym typeface="Wingdings" panose="05000000000000000000" pitchFamily="2" charset="2"/>
              </a:rPr>
              <a:t>H 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  <a:sym typeface="Wingdings" panose="05000000000000000000" pitchFamily="2" charset="2"/>
              </a:rPr>
              <a:t>활용 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325717" y="873036"/>
            <a:ext cx="11540565" cy="0"/>
          </a:xfrm>
          <a:prstGeom prst="line">
            <a:avLst/>
          </a:prstGeom>
          <a:ln w="63500">
            <a:solidFill>
              <a:srgbClr val="007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5793" y="349627"/>
            <a:ext cx="350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9797" y="386953"/>
            <a:ext cx="3381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5C437-8232-4E76-A930-C0BAA068C99B}"/>
              </a:ext>
            </a:extLst>
          </p:cNvPr>
          <p:cNvSpPr txBox="1"/>
          <p:nvPr/>
        </p:nvSpPr>
        <p:spPr>
          <a:xfrm>
            <a:off x="10640376" y="420152"/>
            <a:ext cx="690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dirty="0">
                <a:ln w="95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B64147-5229-4BEE-B176-5D4E3C3A9E6F}"/>
              </a:ext>
            </a:extLst>
          </p:cNvPr>
          <p:cNvSpPr txBox="1"/>
          <p:nvPr/>
        </p:nvSpPr>
        <p:spPr>
          <a:xfrm>
            <a:off x="279797" y="1057513"/>
            <a:ext cx="26480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Update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규칙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C78595-FF4E-41A6-A5FE-BA61EB5E5D23}"/>
                  </a:ext>
                </a:extLst>
              </p:cNvPr>
              <p:cNvSpPr txBox="1"/>
              <p:nvPr/>
            </p:nvSpPr>
            <p:spPr>
              <a:xfrm>
                <a:off x="646760" y="1642099"/>
                <a:ext cx="1914114" cy="617348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210 데이라잇 R" panose="02020603020101020101" pitchFamily="18" charset="-127"/>
                        </a:rPr>
                        <m:t>𝐻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210 데이라잇 R" panose="02020603020101020101" pitchFamily="18" charset="-127"/>
                        </a:rPr>
                        <m:t> 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210 데이라잇 R" panose="02020603020101020101" pitchFamily="18" charset="-127"/>
                        </a:rPr>
                        <m:t>𝐻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210 데이라잇 R" panose="02020603020101020101" pitchFamily="18" charset="-127"/>
                        </a:rPr>
                        <m:t> °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𝑊𝐻</m:t>
                          </m:r>
                        </m:den>
                      </m:f>
                    </m:oMath>
                  </m:oMathPara>
                </a14:m>
                <a:endParaRPr lang="en-US" altLang="ko-KR" sz="2000" dirty="0">
                  <a:latin typeface="210 데이라잇 R" panose="02020603020101020101" pitchFamily="18" charset="-127"/>
                  <a:ea typeface="210 데이라잇 R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C78595-FF4E-41A6-A5FE-BA61EB5E5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60" y="1642099"/>
                <a:ext cx="1914114" cy="6173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2C294-F559-4D5F-B3D7-9A74D2CCA1F8}"/>
                  </a:ext>
                </a:extLst>
              </p:cNvPr>
              <p:cNvSpPr txBox="1"/>
              <p:nvPr/>
            </p:nvSpPr>
            <p:spPr>
              <a:xfrm>
                <a:off x="2927838" y="1642099"/>
                <a:ext cx="1965795" cy="617348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210 데이라잇 R" panose="02020603020101020101" pitchFamily="18" charset="-127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210 데이라잇 R" panose="02020603020101020101" pitchFamily="18" charset="-127"/>
                        </a:rPr>
                        <m:t> ≔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210 데이라잇 R" panose="02020603020101020101" pitchFamily="18" charset="-127"/>
                        </a:rPr>
                        <m:t>𝑊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210 데이라잇 R" panose="02020603020101020101" pitchFamily="18" charset="-127"/>
                        </a:rPr>
                        <m:t> °</m:t>
                      </m:r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𝑊𝐻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2000" dirty="0">
                  <a:latin typeface="210 데이라잇 R" panose="02020603020101020101" pitchFamily="18" charset="-127"/>
                  <a:ea typeface="210 데이라잇 R" panose="02020603020101020101" pitchFamily="18" charset="-127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52C294-F559-4D5F-B3D7-9A74D2CC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838" y="1642099"/>
                <a:ext cx="1965795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0FE6432-E3BE-4F88-A173-EA7FDB73BAB4}"/>
              </a:ext>
            </a:extLst>
          </p:cNvPr>
          <p:cNvSpPr txBox="1"/>
          <p:nvPr/>
        </p:nvSpPr>
        <p:spPr>
          <a:xfrm>
            <a:off x="279797" y="2609121"/>
            <a:ext cx="63935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유도과정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: 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  <a:hlinkClick r:id="rId4"/>
              </a:rPr>
              <a:t>https://angeloyeo.github.io/2020/10/15/NMF.html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>
              <a:defRPr/>
            </a:pP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처음에는 임의의 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H, W 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설정 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  <a:sym typeface="Wingdings" panose="05000000000000000000" pitchFamily="2" charset="2"/>
              </a:rPr>
              <a:t>특징의 개수는 임의 선정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285750" indent="-285750">
              <a:buFontTx/>
              <a:buChar char="-"/>
              <a:defRPr/>
            </a:pP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원본행렬 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V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와 </a:t>
            </a:r>
            <a:r>
              <a:rPr lang="en-US" altLang="ko-KR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WxH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의 차이를 점차 줄여 나가는 방식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285750" indent="-285750">
              <a:buFontTx/>
              <a:buChar char="-"/>
              <a:defRPr/>
            </a:pP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Gradient descent 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이용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285750" indent="-285750">
              <a:buFontTx/>
              <a:buChar char="-"/>
              <a:defRPr/>
            </a:pP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Iterative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한 방식으로 여러 번 수행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325717" y="873036"/>
            <a:ext cx="11540565" cy="0"/>
          </a:xfrm>
          <a:prstGeom prst="line">
            <a:avLst/>
          </a:prstGeom>
          <a:ln w="63500">
            <a:solidFill>
              <a:srgbClr val="007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5793" y="349627"/>
            <a:ext cx="350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9797" y="386953"/>
            <a:ext cx="3381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활용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F618D-7F1A-4CFB-A55F-82159D0FD28A}"/>
              </a:ext>
            </a:extLst>
          </p:cNvPr>
          <p:cNvSpPr txBox="1"/>
          <p:nvPr/>
        </p:nvSpPr>
        <p:spPr>
          <a:xfrm>
            <a:off x="10640376" y="420152"/>
            <a:ext cx="690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dirty="0">
                <a:ln w="95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42ABC9-F786-466A-A300-AFC0A1E3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95" y="1471812"/>
            <a:ext cx="6381750" cy="1562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3D1D59-DB5B-4F98-A02A-C5044A414358}"/>
              </a:ext>
            </a:extLst>
          </p:cNvPr>
          <p:cNvSpPr txBox="1"/>
          <p:nvPr/>
        </p:nvSpPr>
        <p:spPr>
          <a:xfrm>
            <a:off x="4784749" y="1136173"/>
            <a:ext cx="26480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원본 행렬 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V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342626-9B0C-46FF-A792-9E33BE23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17" y="4212965"/>
            <a:ext cx="4086225" cy="16097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0ED09D-55C4-48B7-A5A9-D81513E7B58E}"/>
                  </a:ext>
                </a:extLst>
              </p:cNvPr>
              <p:cNvSpPr txBox="1"/>
              <p:nvPr/>
            </p:nvSpPr>
            <p:spPr>
              <a:xfrm>
                <a:off x="5667625" y="3131787"/>
                <a:ext cx="626774" cy="73866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4800" i="1" smtClean="0">
                          <a:latin typeface="Cambria Math" panose="02040503050406030204" pitchFamily="18" charset="0"/>
                          <a:ea typeface="210 데이라잇 R" panose="02020603020101020101" pitchFamily="18" charset="-127"/>
                        </a:rPr>
                        <m:t>≈</m:t>
                      </m:r>
                    </m:oMath>
                  </m:oMathPara>
                </a14:m>
                <a:endParaRPr lang="ko-KR" altLang="en-US" sz="3200" dirty="0">
                  <a:latin typeface="210 데이라잇 R" panose="02020603020101020101" pitchFamily="18" charset="-127"/>
                  <a:ea typeface="210 데이라잇 R" panose="02020603020101020101" pitchFamily="18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0ED09D-55C4-48B7-A5A9-D81513E7B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25" y="3131787"/>
                <a:ext cx="626774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E7C9396-FCE0-4283-BC96-037159C1D91B}"/>
              </a:ext>
            </a:extLst>
          </p:cNvPr>
          <p:cNvSpPr txBox="1"/>
          <p:nvPr/>
        </p:nvSpPr>
        <p:spPr>
          <a:xfrm>
            <a:off x="1044808" y="3870451"/>
            <a:ext cx="26480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가중치 행렬 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W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75FD68D-7347-41F4-B5A9-DBFA6B5B5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624" y="4212965"/>
            <a:ext cx="6400800" cy="19240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C83AEB-07C4-4CAF-9AF4-97CEEB44D978}"/>
              </a:ext>
            </a:extLst>
          </p:cNvPr>
          <p:cNvSpPr txBox="1"/>
          <p:nvPr/>
        </p:nvSpPr>
        <p:spPr>
          <a:xfrm>
            <a:off x="7550081" y="3870451"/>
            <a:ext cx="26480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특성 행렬 </a:t>
            </a: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H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9DFE11-B22B-4CBE-BD83-BC72D8D16C2D}"/>
                  </a:ext>
                </a:extLst>
              </p:cNvPr>
              <p:cNvSpPr txBox="1"/>
              <p:nvPr/>
            </p:nvSpPr>
            <p:spPr>
              <a:xfrm>
                <a:off x="4726396" y="4648495"/>
                <a:ext cx="626774" cy="73866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200" dirty="0">
                  <a:latin typeface="210 데이라잇 R" panose="02020603020101020101" pitchFamily="18" charset="-127"/>
                  <a:ea typeface="210 데이라잇 R" panose="02020603020101020101" pitchFamily="18" charset="-12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9DFE11-B22B-4CBE-BD83-BC72D8D1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396" y="4648495"/>
                <a:ext cx="626774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325717" y="873036"/>
            <a:ext cx="11540565" cy="0"/>
          </a:xfrm>
          <a:prstGeom prst="line">
            <a:avLst/>
          </a:prstGeom>
          <a:ln w="63500">
            <a:solidFill>
              <a:srgbClr val="007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5793" y="349627"/>
            <a:ext cx="350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9797" y="386953"/>
            <a:ext cx="3381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PCA</a:t>
            </a: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와 차이점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F618D-7F1A-4CFB-A55F-82159D0FD28A}"/>
              </a:ext>
            </a:extLst>
          </p:cNvPr>
          <p:cNvSpPr txBox="1"/>
          <p:nvPr/>
        </p:nvSpPr>
        <p:spPr>
          <a:xfrm>
            <a:off x="10640376" y="420152"/>
            <a:ext cx="690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dirty="0">
                <a:ln w="95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05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8E11D4-5813-4B43-9936-7E0E10D8F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22" y="1006900"/>
            <a:ext cx="8739554" cy="248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7FD4EA-EC5D-451A-9F4C-DB3437FF71F4}"/>
              </a:ext>
            </a:extLst>
          </p:cNvPr>
          <p:cNvSpPr txBox="1"/>
          <p:nvPr/>
        </p:nvSpPr>
        <p:spPr>
          <a:xfrm>
            <a:off x="325717" y="3572095"/>
            <a:ext cx="117568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PCA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나 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feature(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주성분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간 직교성이 보장 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/ NMF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는 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feature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의 </a:t>
            </a:r>
            <a:r>
              <a:rPr lang="ko-KR" altLang="en-US" dirty="0" err="1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직교성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제한이 없기에 데이터 구조 반영 용이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PCA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는 성분간 우열 존재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첫번째 주성분이 최대 분산 설명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) / NMF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는 양수이기만 하면 성분의 우열 따지지 않음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PCA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는 주성분 개수를 선택해도 주성분 바뀌지 않음 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/ NMF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는 성분 개수 줄이면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>
              <a:defRPr/>
            </a:pP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     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특정 방향이 제거될 뿐만 아니라 전체 성분이 완전히 바뀌어 버림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>
              <a:defRPr/>
            </a:pP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09A79C-8268-48D3-B479-0DC118A5B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462" y="4527431"/>
            <a:ext cx="4164623" cy="208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325717" y="873036"/>
            <a:ext cx="11540565" cy="0"/>
          </a:xfrm>
          <a:prstGeom prst="line">
            <a:avLst/>
          </a:prstGeom>
          <a:ln w="63500">
            <a:solidFill>
              <a:srgbClr val="0071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15793" y="349627"/>
            <a:ext cx="350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 b="1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9797" y="386953"/>
            <a:ext cx="3381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활용 분야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F618D-7F1A-4CFB-A55F-82159D0FD28A}"/>
              </a:ext>
            </a:extLst>
          </p:cNvPr>
          <p:cNvSpPr txBox="1"/>
          <p:nvPr/>
        </p:nvSpPr>
        <p:spPr>
          <a:xfrm>
            <a:off x="10640376" y="420152"/>
            <a:ext cx="6905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000" dirty="0">
                <a:ln w="9525">
                  <a:solidFill>
                    <a:schemeClr val="accent1"/>
                  </a:solidFill>
                </a:ln>
                <a:solidFill>
                  <a:schemeClr val="accent1"/>
                </a:solidFill>
                <a:latin typeface="210 데이라잇 R" panose="02020603020101020101" pitchFamily="18" charset="-127"/>
                <a:ea typeface="210 데이라잇 R" panose="02020603020101020101" pitchFamily="18" charset="-127"/>
              </a:rPr>
              <a:t>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4097E-AD85-47E0-83F6-2B89071A26B4}"/>
              </a:ext>
            </a:extLst>
          </p:cNvPr>
          <p:cNvSpPr txBox="1"/>
          <p:nvPr/>
        </p:nvSpPr>
        <p:spPr>
          <a:xfrm>
            <a:off x="325717" y="1125806"/>
            <a:ext cx="117568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이미지 압축을 통한 패턴 인식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텍스트의 토픽 모델링 기법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문서 유사도 및 클러스터링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추천</a:t>
            </a:r>
            <a:r>
              <a:rPr lang="en-US" altLang="ko-KR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(Recommendations) </a:t>
            </a:r>
            <a:r>
              <a:rPr lang="ko-KR" altLang="en-US" dirty="0">
                <a:latin typeface="210 데이라잇 R" panose="02020603020101020101" pitchFamily="18" charset="-127"/>
                <a:ea typeface="210 데이라잇 R" panose="02020603020101020101" pitchFamily="18" charset="-127"/>
              </a:rPr>
              <a:t>영역</a:t>
            </a:r>
            <a:endParaRPr lang="en-US" altLang="ko-KR" dirty="0">
              <a:latin typeface="210 데이라잇 R" panose="02020603020101020101" pitchFamily="18" charset="-127"/>
              <a:ea typeface="210 데이라잇 R" panose="02020603020101020101" pitchFamily="18" charset="-127"/>
            </a:endParaRPr>
          </a:p>
        </p:txBody>
      </p:sp>
      <p:pic>
        <p:nvPicPr>
          <p:cNvPr id="5122" name="Picture 2" descr="Non-negative Matrix Factorization (NMF) - Comparison of Three Different  Matrix Factorization Techniques for Unsupervised Machine Learning -  OpenStax CNX">
            <a:extLst>
              <a:ext uri="{FF2B5EF4-FFF2-40B4-BE49-F238E27FC236}">
                <a16:creationId xmlns:a16="http://schemas.microsoft.com/office/drawing/2014/main" id="{69DC1718-DF46-4AD0-94B5-84FB70599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991" y="1125806"/>
            <a:ext cx="4345964" cy="236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89AB6F2-D3AC-410E-9721-D7FABEED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96" y="4104366"/>
            <a:ext cx="6351343" cy="233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80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5793" y="349627"/>
            <a:ext cx="3505200" cy="696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 b="1">
              <a:latin typeface="a드림고딕6"/>
              <a:ea typeface="a드림고딕6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365302" y="6155305"/>
            <a:ext cx="496019" cy="496019"/>
          </a:xfrm>
          <a:prstGeom prst="rect">
            <a:avLst/>
          </a:prstGeom>
        </p:spPr>
      </p:pic>
      <p:pic>
        <p:nvPicPr>
          <p:cNvPr id="35" name="그림 5" descr="벡터그래픽, 텍스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34520" y="1567520"/>
            <a:ext cx="3722960" cy="37229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778A00E-E95A-4623-9EB2-A3D2C6E33F12}"/>
              </a:ext>
            </a:extLst>
          </p:cNvPr>
          <p:cNvSpPr>
            <a:spLocks noChangeAspect="1"/>
          </p:cNvSpPr>
          <p:nvPr/>
        </p:nvSpPr>
        <p:spPr>
          <a:xfrm>
            <a:off x="229791" y="180473"/>
            <a:ext cx="11732420" cy="649705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>
        <a:spAutoFit/>
      </a:bodyPr>
      <a:lstStyle>
        <a:defPPr algn="l">
          <a:defRPr sz="2000">
            <a:latin typeface="210 데이라잇 R" panose="02020603020101020101" pitchFamily="18" charset="-127"/>
            <a:ea typeface="210 데이라잇 R" panose="02020603020101020101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264</Words>
  <Application>Microsoft Office PowerPoint</Application>
  <PresentationFormat>와이드스크린</PresentationFormat>
  <Paragraphs>49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</vt:lpstr>
      <vt:lpstr>a드림고딕6</vt:lpstr>
      <vt:lpstr>210 데이라잇 R</vt:lpstr>
      <vt:lpstr>Cambria Math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Junkee Hong</dc:creator>
  <cp:lastModifiedBy>구병모[ 학부재학 / 통계학과 ]</cp:lastModifiedBy>
  <cp:revision>47</cp:revision>
  <dcterms:created xsi:type="dcterms:W3CDTF">2019-09-24T07:15:12Z</dcterms:created>
  <dcterms:modified xsi:type="dcterms:W3CDTF">2021-12-19T14:56:05Z</dcterms:modified>
  <cp:version>1000.0000.01</cp:version>
</cp:coreProperties>
</file>