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BCD-628F-8E1A-058D-9D767793F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B5171D-9C8A-6085-9489-A9651A248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816DBF-9B69-4B7A-5342-AE92FF4398FF}"/>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63748A4E-9AFB-3DF9-4CD5-5E544A6EB6A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423712-04E1-01D9-4B27-155D068ECE60}"/>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364396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68B3-089E-76C8-96F2-18F5779D11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565348-739E-C2EA-6EA7-151401CB5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2FAFA8-B104-8D87-130C-73924F26590D}"/>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A22D2591-4A05-9285-B9E3-6AB230701C2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530B793-0263-9655-84F6-E878C18DE836}"/>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216346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8D06D-0F6E-67E9-3C20-F26E15031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79C50E-5558-FD2A-19B1-53C012E04F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70D9F4-F07F-C608-B310-2DCD58CDE5D3}"/>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C40CD4A9-363F-89BF-8691-1C96E059AFF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1139610-CA5A-E5FC-5BED-D74BE310A8F3}"/>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234919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841F-4356-79C5-7F4A-8F0987B17F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8ADEA2-DD8C-84A3-F039-F9BF2D483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C7CCE8-D281-91C7-C36F-49E80F98F751}"/>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7DB83F4D-598B-1764-CE01-14C2471AAA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9AF400A-88FC-9EC6-A162-E9031A86CC27}"/>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2691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D5A8-F40A-CEB1-BE79-685ACC11A2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6F367C-9442-5922-0193-AC6E1234E9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DD3CF-9256-2F9C-0B3C-96D33E95EDC2}"/>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52D72EEF-7CBF-E0EE-8CD3-3E24E7000D9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FD3AB7E-0FAE-2D3A-7D3F-9D3AECA95924}"/>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101873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6828-ACF6-DDA7-E519-1F9087A132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11157C-B60E-37B5-E76A-3424F9029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621D3A-5041-5953-E675-1A786AB69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E0CFC8-4DEE-ABBA-4615-342D97DBDAFC}"/>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6" name="Footer Placeholder 5">
            <a:extLst>
              <a:ext uri="{FF2B5EF4-FFF2-40B4-BE49-F238E27FC236}">
                <a16:creationId xmlns:a16="http://schemas.microsoft.com/office/drawing/2014/main" id="{5517D690-8B41-0417-73DB-5BCBAA4ECCF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553D875-73C9-6CA3-2239-55937BAA82DF}"/>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184221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F4BA-F551-0B49-04AC-1DF2EB1AAD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A981C-9F51-5FA0-4215-4CB9216E4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131E7-8134-1531-7F9D-EFE86CB550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A81483-B99D-7303-AB8A-086F928E9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54CF9-423E-AD5A-40E2-7E699AA945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E587B9-EA18-9A3C-35F7-C30D1B236EF8}"/>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8" name="Footer Placeholder 7">
            <a:extLst>
              <a:ext uri="{FF2B5EF4-FFF2-40B4-BE49-F238E27FC236}">
                <a16:creationId xmlns:a16="http://schemas.microsoft.com/office/drawing/2014/main" id="{8EC5E4FE-6880-0B72-DE70-4966C0CAD5DE}"/>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04929D46-2CFB-C206-2B33-B3AF984AB5F7}"/>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340089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7BC7-50B1-A120-7A32-38E5EF21EC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C9B080-D8C5-F37B-C94B-22B66D6B8AB8}"/>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4" name="Footer Placeholder 3">
            <a:extLst>
              <a:ext uri="{FF2B5EF4-FFF2-40B4-BE49-F238E27FC236}">
                <a16:creationId xmlns:a16="http://schemas.microsoft.com/office/drawing/2014/main" id="{D464571C-A72E-607F-32CD-5F58892F84B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2737620-B44D-ABB4-1AD4-397B753B9BFA}"/>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407365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D3712-70EE-6A90-29A2-F10558874512}"/>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3" name="Footer Placeholder 2">
            <a:extLst>
              <a:ext uri="{FF2B5EF4-FFF2-40B4-BE49-F238E27FC236}">
                <a16:creationId xmlns:a16="http://schemas.microsoft.com/office/drawing/2014/main" id="{74152784-0C81-A7E9-B113-0986818C993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95D1418A-FBB9-3F8D-DAF8-3AB35B6460CE}"/>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205494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2ABC-912F-54C3-6F7F-700BD745B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34AC3A7-C380-D729-5AA9-14D97C981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1E2B26-554D-C412-02F1-314ED6308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C7546-A42D-F49B-031A-ACAFD281EB7B}"/>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6" name="Footer Placeholder 5">
            <a:extLst>
              <a:ext uri="{FF2B5EF4-FFF2-40B4-BE49-F238E27FC236}">
                <a16:creationId xmlns:a16="http://schemas.microsoft.com/office/drawing/2014/main" id="{C2E28188-AD29-27CB-974A-07B0589E788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9CE05AD-CB11-F69B-54CC-7121172FEF64}"/>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48098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2238-5627-D295-251E-E3707D462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B68567-5288-B42C-E897-0EA90EAD8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8D5C10BD-C370-C0C6-0FEF-FA57B6A75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C1576-F301-6F07-D519-7337B8FD0FA1}"/>
              </a:ext>
            </a:extLst>
          </p:cNvPr>
          <p:cNvSpPr>
            <a:spLocks noGrp="1"/>
          </p:cNvSpPr>
          <p:nvPr>
            <p:ph type="dt" sz="half" idx="10"/>
          </p:nvPr>
        </p:nvSpPr>
        <p:spPr/>
        <p:txBody>
          <a:bodyPr/>
          <a:lstStyle/>
          <a:p>
            <a:fld id="{19A7F516-1890-4A9A-9EC8-8222C5FC5A71}" type="datetimeFigureOut">
              <a:rPr lang="en-GB" smtClean="0"/>
              <a:t>18/10/2024</a:t>
            </a:fld>
            <a:endParaRPr lang="en-GB" dirty="0"/>
          </a:p>
        </p:txBody>
      </p:sp>
      <p:sp>
        <p:nvSpPr>
          <p:cNvPr id="6" name="Footer Placeholder 5">
            <a:extLst>
              <a:ext uri="{FF2B5EF4-FFF2-40B4-BE49-F238E27FC236}">
                <a16:creationId xmlns:a16="http://schemas.microsoft.com/office/drawing/2014/main" id="{6DDE8EE4-9784-B781-3EB6-CB0CDB803A2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DD1D415-7633-02D1-F89C-11B1C4F7C6D8}"/>
              </a:ext>
            </a:extLst>
          </p:cNvPr>
          <p:cNvSpPr>
            <a:spLocks noGrp="1"/>
          </p:cNvSpPr>
          <p:nvPr>
            <p:ph type="sldNum" sz="quarter" idx="12"/>
          </p:nvPr>
        </p:nvSpPr>
        <p:spPr/>
        <p:txBody>
          <a:bodyPr/>
          <a:lstStyle/>
          <a:p>
            <a:fld id="{87E6BFE4-A782-4C71-B2EA-79ED78B07832}" type="slidenum">
              <a:rPr lang="en-GB" smtClean="0"/>
              <a:t>‹#›</a:t>
            </a:fld>
            <a:endParaRPr lang="en-GB" dirty="0"/>
          </a:p>
        </p:txBody>
      </p:sp>
    </p:spTree>
    <p:extLst>
      <p:ext uri="{BB962C8B-B14F-4D97-AF65-F5344CB8AC3E}">
        <p14:creationId xmlns:p14="http://schemas.microsoft.com/office/powerpoint/2010/main" val="214226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A04A7-674D-3BBE-4E4B-C7D0AE573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241A5B-01DD-812B-65D5-95C12F3E3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F40916-7732-E468-718D-2F9A10AAF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A7F516-1890-4A9A-9EC8-8222C5FC5A71}" type="datetimeFigureOut">
              <a:rPr lang="en-GB" smtClean="0"/>
              <a:t>18/10/2024</a:t>
            </a:fld>
            <a:endParaRPr lang="en-GB" dirty="0"/>
          </a:p>
        </p:txBody>
      </p:sp>
      <p:sp>
        <p:nvSpPr>
          <p:cNvPr id="5" name="Footer Placeholder 4">
            <a:extLst>
              <a:ext uri="{FF2B5EF4-FFF2-40B4-BE49-F238E27FC236}">
                <a16:creationId xmlns:a16="http://schemas.microsoft.com/office/drawing/2014/main" id="{1BA439D0-6034-CE26-4400-2DE887932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6426EA00-DED2-3C17-4FF8-0F3C42474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6BFE4-A782-4C71-B2EA-79ED78B07832}" type="slidenum">
              <a:rPr lang="en-GB" smtClean="0"/>
              <a:t>‹#›</a:t>
            </a:fld>
            <a:endParaRPr lang="en-GB" dirty="0"/>
          </a:p>
        </p:txBody>
      </p:sp>
    </p:spTree>
    <p:extLst>
      <p:ext uri="{BB962C8B-B14F-4D97-AF65-F5344CB8AC3E}">
        <p14:creationId xmlns:p14="http://schemas.microsoft.com/office/powerpoint/2010/main" val="148966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adityajn105/flickr8k" TargetMode="External"/><Relationship Id="rId2" Type="http://schemas.openxmlformats.org/officeDocument/2006/relationships/hyperlink" Target="https://cocodataset.org/#h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ATASCIENCEFINALPROJECT-MANASA/Autonomous-Image-Captio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4BC950-67F0-CBAC-6688-D1567E45014B}"/>
              </a:ext>
            </a:extLst>
          </p:cNvPr>
          <p:cNvSpPr>
            <a:spLocks noGrp="1"/>
          </p:cNvSpPr>
          <p:nvPr>
            <p:ph type="ctrTitle"/>
          </p:nvPr>
        </p:nvSpPr>
        <p:spPr>
          <a:xfrm>
            <a:off x="5297762" y="640080"/>
            <a:ext cx="6251110" cy="3566160"/>
          </a:xfrm>
        </p:spPr>
        <p:txBody>
          <a:bodyPr anchor="b">
            <a:normAutofit/>
          </a:bodyPr>
          <a:lstStyle/>
          <a:p>
            <a:pPr algn="l"/>
            <a:r>
              <a:rPr lang="en-GB" sz="4200" b="1" dirty="0">
                <a:effectLst/>
                <a:latin typeface="Arial" panose="020B0604020202020204" pitchFamily="34" charset="0"/>
                <a:ea typeface="Times New Roman" panose="02020603050405020304" pitchFamily="18" charset="0"/>
                <a:cs typeface="Arial" panose="020B0604020202020204" pitchFamily="34" charset="0"/>
              </a:rPr>
              <a:t>Model Development for Autonomous Image Captioning Using Transformer Architecture</a:t>
            </a:r>
            <a:br>
              <a:rPr lang="en-GB" sz="4200" dirty="0">
                <a:effectLst/>
                <a:latin typeface="Times New Roman" panose="02020603050405020304" pitchFamily="18" charset="0"/>
                <a:ea typeface="Times New Roman" panose="02020603050405020304" pitchFamily="18" charset="0"/>
                <a:cs typeface="Arial" panose="020B0604020202020204" pitchFamily="34" charset="0"/>
              </a:rPr>
            </a:br>
            <a:endParaRPr lang="en-GB" sz="4200" dirty="0"/>
          </a:p>
        </p:txBody>
      </p:sp>
      <p:sp>
        <p:nvSpPr>
          <p:cNvPr id="3" name="Subtitle 2">
            <a:extLst>
              <a:ext uri="{FF2B5EF4-FFF2-40B4-BE49-F238E27FC236}">
                <a16:creationId xmlns:a16="http://schemas.microsoft.com/office/drawing/2014/main" id="{0FBFDE5F-7029-8448-9135-E4D9BB0331E7}"/>
              </a:ext>
            </a:extLst>
          </p:cNvPr>
          <p:cNvSpPr>
            <a:spLocks noGrp="1"/>
          </p:cNvSpPr>
          <p:nvPr>
            <p:ph type="subTitle" idx="1"/>
          </p:nvPr>
        </p:nvSpPr>
        <p:spPr>
          <a:xfrm>
            <a:off x="5297760" y="4636008"/>
            <a:ext cx="6251111" cy="1572768"/>
          </a:xfrm>
        </p:spPr>
        <p:txBody>
          <a:bodyPr>
            <a:normAutofit/>
          </a:bodyPr>
          <a:lstStyle/>
          <a:p>
            <a:pPr algn="l"/>
            <a:r>
              <a:rPr lang="en-GB" dirty="0"/>
              <a:t>By</a:t>
            </a:r>
          </a:p>
        </p:txBody>
      </p:sp>
      <p:pic>
        <p:nvPicPr>
          <p:cNvPr id="5" name="Picture 4">
            <a:extLst>
              <a:ext uri="{FF2B5EF4-FFF2-40B4-BE49-F238E27FC236}">
                <a16:creationId xmlns:a16="http://schemas.microsoft.com/office/drawing/2014/main" id="{492FA3F8-D6F1-9CB8-7010-4FDAFF28D31E}"/>
              </a:ext>
            </a:extLst>
          </p:cNvPr>
          <p:cNvPicPr>
            <a:picLocks noChangeAspect="1"/>
          </p:cNvPicPr>
          <p:nvPr/>
        </p:nvPicPr>
        <p:blipFill>
          <a:blip r:embed="rId2"/>
          <a:srcRect l="36551" r="2524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6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5C55C0-AEFD-B39B-811F-906F08C9253C}"/>
              </a:ext>
            </a:extLst>
          </p:cNvPr>
          <p:cNvSpPr>
            <a:spLocks noGrp="1"/>
          </p:cNvSpPr>
          <p:nvPr>
            <p:ph type="title"/>
          </p:nvPr>
        </p:nvSpPr>
        <p:spPr>
          <a:xfrm>
            <a:off x="5297762" y="329184"/>
            <a:ext cx="6251110" cy="1783080"/>
          </a:xfrm>
        </p:spPr>
        <p:txBody>
          <a:bodyPr anchor="b">
            <a:normAutofit/>
          </a:bodyPr>
          <a:lstStyle/>
          <a:p>
            <a:r>
              <a:rPr lang="en-GB" sz="5400" b="1" dirty="0">
                <a:effectLst/>
                <a:latin typeface="Arial" panose="020B0604020202020204" pitchFamily="34" charset="0"/>
                <a:ea typeface="Times New Roman" panose="02020603050405020304" pitchFamily="18" charset="0"/>
                <a:cs typeface="Arial" panose="020B0604020202020204" pitchFamily="34" charset="0"/>
              </a:rPr>
              <a:t>References</a:t>
            </a:r>
            <a:br>
              <a:rPr lang="en-GB" sz="5400" dirty="0">
                <a:effectLst/>
                <a:latin typeface="Times New Roman" panose="02020603050405020304" pitchFamily="18" charset="0"/>
                <a:ea typeface="Times New Roman" panose="02020603050405020304" pitchFamily="18" charset="0"/>
                <a:cs typeface="Arial" panose="020B0604020202020204" pitchFamily="34" charset="0"/>
              </a:rPr>
            </a:br>
            <a:endParaRPr lang="en-GB" sz="5400" dirty="0"/>
          </a:p>
        </p:txBody>
      </p:sp>
      <p:pic>
        <p:nvPicPr>
          <p:cNvPr id="5" name="Picture 4" descr="Complex maths formulae on a blackboard">
            <a:extLst>
              <a:ext uri="{FF2B5EF4-FFF2-40B4-BE49-F238E27FC236}">
                <a16:creationId xmlns:a16="http://schemas.microsoft.com/office/drawing/2014/main" id="{8C375C02-4835-0978-AA51-CAACA7D58EAC}"/>
              </a:ext>
            </a:extLst>
          </p:cNvPr>
          <p:cNvPicPr>
            <a:picLocks noChangeAspect="1"/>
          </p:cNvPicPr>
          <p:nvPr/>
        </p:nvPicPr>
        <p:blipFill>
          <a:blip r:embed="rId2"/>
          <a:srcRect l="32174" r="182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1EA715-08A5-D1C9-B82B-FBAE27199564}"/>
              </a:ext>
            </a:extLst>
          </p:cNvPr>
          <p:cNvSpPr>
            <a:spLocks noGrp="1"/>
          </p:cNvSpPr>
          <p:nvPr>
            <p:ph idx="1"/>
          </p:nvPr>
        </p:nvSpPr>
        <p:spPr>
          <a:xfrm>
            <a:off x="5112704" y="2441448"/>
            <a:ext cx="6251110" cy="3483864"/>
          </a:xfrm>
        </p:spPr>
        <p:txBody>
          <a:bodyPr>
            <a:noAutofit/>
          </a:bodyPr>
          <a:lstStyle/>
          <a:p>
            <a:pPr marL="342900" lvl="0" indent="-342900" algn="jus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Deorukhkar, K., &amp; Ket, S. (2022). A detailed review of prevailing image captioning methods using deep learning techniques. </a:t>
            </a:r>
            <a:r>
              <a:rPr lang="en-GB" sz="1600" i="1" dirty="0">
                <a:effectLst/>
                <a:latin typeface="Arial" panose="020B0604020202020204" pitchFamily="34" charset="0"/>
                <a:ea typeface="Times New Roman" panose="02020603050405020304" pitchFamily="18" charset="0"/>
                <a:cs typeface="Arial" panose="020B0604020202020204" pitchFamily="34" charset="0"/>
              </a:rPr>
              <a:t>Multimedia Tools and Applications</a:t>
            </a:r>
            <a:r>
              <a:rPr lang="en-GB" sz="1600" dirty="0">
                <a:effectLst/>
                <a:latin typeface="Arial" panose="020B0604020202020204" pitchFamily="34" charset="0"/>
                <a:ea typeface="Times New Roman" panose="02020603050405020304" pitchFamily="18" charset="0"/>
                <a:cs typeface="Arial" panose="020B0604020202020204" pitchFamily="34" charset="0"/>
              </a:rPr>
              <a:t>, </a:t>
            </a:r>
            <a:r>
              <a:rPr lang="en-GB" sz="1600" i="1" dirty="0">
                <a:effectLst/>
                <a:latin typeface="Arial" panose="020B0604020202020204" pitchFamily="34" charset="0"/>
                <a:ea typeface="Times New Roman" panose="02020603050405020304" pitchFamily="18" charset="0"/>
                <a:cs typeface="Arial" panose="020B0604020202020204" pitchFamily="34" charset="0"/>
              </a:rPr>
              <a:t>81</a:t>
            </a:r>
            <a:r>
              <a:rPr lang="en-GB" sz="1600" dirty="0">
                <a:effectLst/>
                <a:latin typeface="Arial" panose="020B0604020202020204" pitchFamily="34" charset="0"/>
                <a:ea typeface="Times New Roman" panose="02020603050405020304" pitchFamily="18" charset="0"/>
                <a:cs typeface="Arial" panose="020B0604020202020204" pitchFamily="34" charset="0"/>
              </a:rPr>
              <a:t>(1), 1313-1336.</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Geetha, G., Kirthigadevi, T., Ponsam, G. G., Karthik, T., &amp; Safa, M. (2020, December). Image captioning using deep convolutional neural networks (CNNs). I</a:t>
            </a:r>
            <a:r>
              <a:rPr lang="en-GB" sz="1600" dirty="0">
                <a:effectLst/>
                <a:latin typeface="Arial" panose="020B0604020202020204" pitchFamily="34" charset="0"/>
                <a:ea typeface="Times New Roman" panose="02020603050405020304" pitchFamily="18" charset="0"/>
                <a:cs typeface="Arial" panose="020B0604020202020204" pitchFamily="34" charset="0"/>
              </a:rPr>
              <a:t>OP publishing.</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fr-FR" sz="1600" dirty="0">
                <a:effectLst/>
                <a:latin typeface="Arial" panose="020B0604020202020204" pitchFamily="34" charset="0"/>
                <a:ea typeface="Times New Roman" panose="02020603050405020304" pitchFamily="18" charset="0"/>
                <a:cs typeface="Arial" panose="020B0604020202020204" pitchFamily="34" charset="0"/>
              </a:rPr>
              <a:t>Ghandi, T., Pourreza, H., &amp; Mahyar, H. (2023). </a:t>
            </a:r>
            <a:r>
              <a:rPr lang="en-US" sz="1600" dirty="0">
                <a:effectLst/>
                <a:latin typeface="Arial" panose="020B0604020202020204" pitchFamily="34" charset="0"/>
                <a:ea typeface="Times New Roman" panose="02020603050405020304" pitchFamily="18" charset="0"/>
                <a:cs typeface="Arial" panose="020B0604020202020204" pitchFamily="34" charset="0"/>
              </a:rPr>
              <a:t>Deep learning approaches on image captioning: A review. </a:t>
            </a:r>
            <a:r>
              <a:rPr lang="en-GB" sz="1600" i="1" dirty="0">
                <a:effectLst/>
                <a:latin typeface="Arial" panose="020B0604020202020204" pitchFamily="34" charset="0"/>
                <a:ea typeface="Times New Roman" panose="02020603050405020304" pitchFamily="18" charset="0"/>
                <a:cs typeface="Arial" panose="020B0604020202020204" pitchFamily="34" charset="0"/>
              </a:rPr>
              <a:t>ACM Computing Surveys</a:t>
            </a:r>
            <a:r>
              <a:rPr lang="en-GB" sz="1600" dirty="0">
                <a:effectLst/>
                <a:latin typeface="Arial" panose="020B0604020202020204" pitchFamily="34" charset="0"/>
                <a:ea typeface="Times New Roman" panose="02020603050405020304" pitchFamily="18" charset="0"/>
                <a:cs typeface="Arial" panose="020B0604020202020204" pitchFamily="34" charset="0"/>
              </a:rPr>
              <a:t>, </a:t>
            </a:r>
            <a:r>
              <a:rPr lang="en-GB" sz="1600" i="1" dirty="0">
                <a:effectLst/>
                <a:latin typeface="Arial" panose="020B0604020202020204" pitchFamily="34" charset="0"/>
                <a:ea typeface="Times New Roman" panose="02020603050405020304" pitchFamily="18" charset="0"/>
                <a:cs typeface="Arial" panose="020B0604020202020204" pitchFamily="34" charset="0"/>
              </a:rPr>
              <a:t>56</a:t>
            </a:r>
            <a:r>
              <a:rPr lang="en-GB" sz="1600" dirty="0">
                <a:effectLst/>
                <a:latin typeface="Arial" panose="020B0604020202020204" pitchFamily="34" charset="0"/>
                <a:ea typeface="Times New Roman" panose="02020603050405020304" pitchFamily="18" charset="0"/>
                <a:cs typeface="Arial" panose="020B0604020202020204" pitchFamily="34" charset="0"/>
              </a:rPr>
              <a:t>(3), 1-39.</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Hossain, M. Z., Sohel, F., Shiratuddin, M. F., &amp; Laga, H. (2019). A comprehensive survey of deep learning for image captioning. </a:t>
            </a:r>
            <a:r>
              <a:rPr lang="en-GB" sz="1600" i="1" dirty="0">
                <a:effectLst/>
                <a:latin typeface="Arial" panose="020B0604020202020204" pitchFamily="34" charset="0"/>
                <a:ea typeface="Times New Roman" panose="02020603050405020304" pitchFamily="18" charset="0"/>
                <a:cs typeface="Arial" panose="020B0604020202020204" pitchFamily="34" charset="0"/>
              </a:rPr>
              <a:t>ACM Computing Surveys (CsUR)</a:t>
            </a:r>
            <a:r>
              <a:rPr lang="en-GB" sz="1600" dirty="0">
                <a:effectLst/>
                <a:latin typeface="Arial" panose="020B0604020202020204" pitchFamily="34" charset="0"/>
                <a:ea typeface="Times New Roman" panose="02020603050405020304" pitchFamily="18" charset="0"/>
                <a:cs typeface="Arial" panose="020B0604020202020204" pitchFamily="34" charset="0"/>
              </a:rPr>
              <a:t>, </a:t>
            </a:r>
            <a:r>
              <a:rPr lang="en-GB" sz="1600" i="1" dirty="0">
                <a:effectLst/>
                <a:latin typeface="Arial" panose="020B0604020202020204" pitchFamily="34" charset="0"/>
                <a:ea typeface="Times New Roman" panose="02020603050405020304" pitchFamily="18" charset="0"/>
                <a:cs typeface="Arial" panose="020B0604020202020204" pitchFamily="34" charset="0"/>
              </a:rPr>
              <a:t>51</a:t>
            </a:r>
            <a:r>
              <a:rPr lang="en-GB" sz="1600" dirty="0">
                <a:effectLst/>
                <a:latin typeface="Arial" panose="020B0604020202020204" pitchFamily="34" charset="0"/>
                <a:ea typeface="Times New Roman" panose="02020603050405020304" pitchFamily="18" charset="0"/>
                <a:cs typeface="Arial" panose="020B0604020202020204" pitchFamily="34" charset="0"/>
              </a:rPr>
              <a:t>(6), 1-36.</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gn="just">
              <a:spcAft>
                <a:spcPts val="1800"/>
              </a:spcAft>
              <a:buFont typeface="Symbol" panose="05050102010706020507" pitchFamily="18" charset="2"/>
              <a:buChar char=""/>
            </a:pPr>
            <a:r>
              <a:rPr lang="it-IT" sz="1600" dirty="0">
                <a:effectLst/>
                <a:latin typeface="Arial" panose="020B0604020202020204" pitchFamily="34" charset="0"/>
                <a:ea typeface="Times New Roman" panose="02020603050405020304" pitchFamily="18" charset="0"/>
                <a:cs typeface="Arial" panose="020B0604020202020204" pitchFamily="34" charset="0"/>
              </a:rPr>
              <a:t>Stefanini, M., Cornia, M., Baraldi, L., Cascianelli, S., Fiameni, G., &amp; Cucchiara, R. (2022). </a:t>
            </a:r>
            <a:r>
              <a:rPr lang="en-US" sz="1600" dirty="0">
                <a:effectLst/>
                <a:latin typeface="Arial" panose="020B0604020202020204" pitchFamily="34" charset="0"/>
                <a:ea typeface="Times New Roman" panose="02020603050405020304" pitchFamily="18" charset="0"/>
                <a:cs typeface="Arial" panose="020B0604020202020204" pitchFamily="34" charset="0"/>
              </a:rPr>
              <a:t>From show to tell: A survey on deep learning-based image captioning. </a:t>
            </a:r>
            <a:r>
              <a:rPr lang="en-GB" sz="1600" i="1" dirty="0">
                <a:effectLst/>
                <a:latin typeface="Calibri" panose="020F0502020204030204" pitchFamily="34" charset="0"/>
                <a:ea typeface="Times New Roman" panose="02020603050405020304" pitchFamily="18" charset="0"/>
                <a:cs typeface="Arial" panose="020B0604020202020204" pitchFamily="34" charset="0"/>
              </a:rPr>
              <a:t>IEEE transactions on pattern analysis and machine intelligence</a:t>
            </a:r>
            <a:r>
              <a:rPr lang="en-GB" sz="1600" dirty="0">
                <a:effectLst/>
                <a:latin typeface="Calibri" panose="020F0502020204030204" pitchFamily="34" charset="0"/>
                <a:ea typeface="Times New Roman" panose="02020603050405020304" pitchFamily="18" charset="0"/>
                <a:cs typeface="Arial" panose="020B0604020202020204" pitchFamily="34" charset="0"/>
              </a:rPr>
              <a:t>, </a:t>
            </a:r>
            <a:r>
              <a:rPr lang="en-GB" sz="1600" i="1" dirty="0">
                <a:effectLst/>
                <a:latin typeface="Calibri" panose="020F0502020204030204" pitchFamily="34" charset="0"/>
                <a:ea typeface="Times New Roman" panose="02020603050405020304" pitchFamily="18" charset="0"/>
                <a:cs typeface="Arial" panose="020B0604020202020204" pitchFamily="34" charset="0"/>
              </a:rPr>
              <a:t>45</a:t>
            </a:r>
            <a:r>
              <a:rPr lang="en-GB" sz="1600" dirty="0">
                <a:effectLst/>
                <a:latin typeface="Calibri" panose="020F0502020204030204" pitchFamily="34" charset="0"/>
                <a:ea typeface="Times New Roman" panose="02020603050405020304" pitchFamily="18" charset="0"/>
                <a:cs typeface="Arial" panose="020B0604020202020204" pitchFamily="34" charset="0"/>
              </a:rPr>
              <a:t>(1), 539-559.</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endParaRPr lang="en-GB" sz="1600" dirty="0"/>
          </a:p>
        </p:txBody>
      </p:sp>
    </p:spTree>
    <p:extLst>
      <p:ext uri="{BB962C8B-B14F-4D97-AF65-F5344CB8AC3E}">
        <p14:creationId xmlns:p14="http://schemas.microsoft.com/office/powerpoint/2010/main" val="425164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176F38-25EC-7F4E-0F36-1D8B33C8C1FA}"/>
              </a:ext>
            </a:extLst>
          </p:cNvPr>
          <p:cNvSpPr>
            <a:spLocks noGrp="1"/>
          </p:cNvSpPr>
          <p:nvPr>
            <p:ph idx="1"/>
          </p:nvPr>
        </p:nvSpPr>
        <p:spPr>
          <a:xfrm>
            <a:off x="804672" y="2421682"/>
            <a:ext cx="5565224" cy="3639289"/>
          </a:xfrm>
        </p:spPr>
        <p:txBody>
          <a:bodyPr anchor="ctr">
            <a:normAutofit/>
          </a:bodyPr>
          <a:lstStyle/>
          <a:p>
            <a:pPr marL="0" indent="0">
              <a:buNone/>
            </a:pPr>
            <a:r>
              <a:rPr lang="en-GB" sz="8800" dirty="0">
                <a:solidFill>
                  <a:schemeClr val="tx2"/>
                </a:solidFill>
              </a:rPr>
              <a:t>Thank You</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Smiling Face with No Fill">
            <a:extLst>
              <a:ext uri="{FF2B5EF4-FFF2-40B4-BE49-F238E27FC236}">
                <a16:creationId xmlns:a16="http://schemas.microsoft.com/office/drawing/2014/main" id="{D11E4C0A-DEE4-C3EE-BA6C-2A88BC500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3677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21EC20-11C9-865E-CE8E-1EAF3CC012FF}"/>
              </a:ext>
            </a:extLst>
          </p:cNvPr>
          <p:cNvSpPr>
            <a:spLocks noGrp="1"/>
          </p:cNvSpPr>
          <p:nvPr>
            <p:ph type="title"/>
          </p:nvPr>
        </p:nvSpPr>
        <p:spPr>
          <a:xfrm>
            <a:off x="838200" y="365125"/>
            <a:ext cx="10515600" cy="1325563"/>
          </a:xfrm>
        </p:spPr>
        <p:txBody>
          <a:bodyPr>
            <a:normAutofit/>
          </a:bodyPr>
          <a:lstStyle/>
          <a:p>
            <a:r>
              <a:rPr lang="en-GB" sz="4200" b="1" dirty="0">
                <a:effectLst/>
                <a:latin typeface="Arial" panose="020B0604020202020204" pitchFamily="34" charset="0"/>
                <a:ea typeface="Times New Roman" panose="02020603050405020304" pitchFamily="18" charset="0"/>
              </a:rPr>
              <a:t>Project Background and Topic Summary</a:t>
            </a:r>
            <a:endParaRPr lang="en-GB"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EE95E6-EC94-7201-2E6F-3AEE9DDB9278}"/>
              </a:ext>
            </a:extLst>
          </p:cNvPr>
          <p:cNvSpPr>
            <a:spLocks noGrp="1"/>
          </p:cNvSpPr>
          <p:nvPr>
            <p:ph idx="1"/>
          </p:nvPr>
        </p:nvSpPr>
        <p:spPr>
          <a:xfrm>
            <a:off x="838200" y="1929383"/>
            <a:ext cx="10684764" cy="4563491"/>
          </a:xfrm>
        </p:spPr>
        <p:txBody>
          <a:bodyPr>
            <a:normAutofit/>
          </a:bodyPr>
          <a:lstStyle/>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Image captioning specifies a dedicated research area gaining significant level of importance as it aims at generating descriptions in natural language for the visual content present in stationary images (Deorukhkar and Ket, 2022).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This research focuses on the research problem of autonomous image captioning, which consists of numerous capabilities, involving significant work across wide range of application domains like captioning medical images, analysis of traffic data and facilitating interaction between human and computer (Ghandi et al, 2023).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For human beings, describing visual content of images and providing captions to it is a quick daily activity which doesn’t need any kind of complex activities.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A machine that autonomously generate image captions is required to carryout a number of complex activities like categorizing image objects, abstracting attributes of the image, classification of relation between objects and its attributes and scene deducing in accurate manner for generation of caption briefing (Deorukhkar and Ket, 2021).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In other words, the complexity involved in autonomous image captioning is because of the machines expected to carryout many activities like object recognition from visual content of the image, extracting the information about the object, knowing about image context besides presenting the captions  of the image using natural language.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Despite the existence of such complex activities, it is still important to carryout them because of its usage across wide application areas like medical image captioning, X-ray description, assisting visually impaired and content related image retrieval in biomedicine (Hossain et al, 2019). </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endParaRPr lang="en-GB" sz="1600" dirty="0"/>
          </a:p>
        </p:txBody>
      </p:sp>
    </p:spTree>
    <p:extLst>
      <p:ext uri="{BB962C8B-B14F-4D97-AF65-F5344CB8AC3E}">
        <p14:creationId xmlns:p14="http://schemas.microsoft.com/office/powerpoint/2010/main" val="287575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53A08-792A-57E4-E4F8-64ED6F57FE34}"/>
              </a:ext>
            </a:extLst>
          </p:cNvPr>
          <p:cNvSpPr>
            <a:spLocks noGrp="1"/>
          </p:cNvSpPr>
          <p:nvPr>
            <p:ph type="title"/>
          </p:nvPr>
        </p:nvSpPr>
        <p:spPr>
          <a:xfrm>
            <a:off x="686834" y="1153572"/>
            <a:ext cx="3200400" cy="4461163"/>
          </a:xfrm>
        </p:spPr>
        <p:txBody>
          <a:bodyPr>
            <a:normAutofit/>
          </a:bodyPr>
          <a:lstStyle/>
          <a:p>
            <a:r>
              <a:rPr lang="en-GB" b="1" u="sng">
                <a:solidFill>
                  <a:srgbClr val="FFFFFF"/>
                </a:solidFill>
                <a:effectLst/>
                <a:latin typeface="Arial" panose="020B0604020202020204" pitchFamily="34" charset="0"/>
                <a:ea typeface="Times New Roman" panose="02020603050405020304" pitchFamily="18" charset="0"/>
                <a:cs typeface="Arial" panose="020B0604020202020204" pitchFamily="34" charset="0"/>
              </a:rPr>
              <a:t>Project Rationale</a:t>
            </a:r>
            <a:br>
              <a:rPr lang="en-GB">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br>
            <a:endParaRPr lang="en-GB">
              <a:solidFill>
                <a:srgbClr val="FFFFFF"/>
              </a:solidFill>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B87D1CF-6221-2B57-6DB7-FEC050626D93}"/>
              </a:ext>
            </a:extLst>
          </p:cNvPr>
          <p:cNvSpPr>
            <a:spLocks noGrp="1"/>
          </p:cNvSpPr>
          <p:nvPr>
            <p:ph idx="1"/>
          </p:nvPr>
        </p:nvSpPr>
        <p:spPr>
          <a:xfrm>
            <a:off x="4447308" y="591344"/>
            <a:ext cx="7374578" cy="5947568"/>
          </a:xfrm>
        </p:spPr>
        <p:txBody>
          <a:bodyPr anchor="ctr">
            <a:normAutofit/>
          </a:bodyPr>
          <a:lstStyle/>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The problem of the autonomous image captioning was addressed in the existing literature using deep learning techniques (</a:t>
            </a:r>
            <a:r>
              <a:rPr lang="en-GB" sz="1600" dirty="0" err="1">
                <a:effectLst/>
                <a:latin typeface="Arial" panose="020B0604020202020204" pitchFamily="34" charset="0"/>
                <a:ea typeface="Times New Roman" panose="02020603050405020304" pitchFamily="18" charset="0"/>
                <a:cs typeface="Arial" panose="020B0604020202020204" pitchFamily="34" charset="0"/>
              </a:rPr>
              <a:t>Ghandi</a:t>
            </a:r>
            <a:r>
              <a:rPr lang="en-GB" sz="1600" dirty="0">
                <a:effectLst/>
                <a:latin typeface="Arial" panose="020B0604020202020204" pitchFamily="34" charset="0"/>
                <a:ea typeface="Times New Roman" panose="02020603050405020304" pitchFamily="18" charset="0"/>
                <a:cs typeface="Arial" panose="020B0604020202020204" pitchFamily="34" charset="0"/>
              </a:rPr>
              <a:t> et al, 2023; </a:t>
            </a:r>
            <a:r>
              <a:rPr lang="en-GB" sz="1600" dirty="0" err="1">
                <a:effectLst/>
                <a:latin typeface="Arial" panose="020B0604020202020204" pitchFamily="34" charset="0"/>
                <a:ea typeface="Times New Roman" panose="02020603050405020304" pitchFamily="18" charset="0"/>
                <a:cs typeface="Arial" panose="020B0604020202020204" pitchFamily="34" charset="0"/>
              </a:rPr>
              <a:t>Stefanini</a:t>
            </a:r>
            <a:r>
              <a:rPr lang="en-GB" sz="1600" dirty="0">
                <a:effectLst/>
                <a:latin typeface="Arial" panose="020B0604020202020204" pitchFamily="34" charset="0"/>
                <a:ea typeface="Times New Roman" panose="02020603050405020304" pitchFamily="18" charset="0"/>
                <a:cs typeface="Arial" panose="020B0604020202020204" pitchFamily="34" charset="0"/>
              </a:rPr>
              <a:t> et al, 2023).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Some of these existing deep learning techniques applied for image captioning are attention method, graph based techniques, reinforcement learning techniques and the convolutional networks (</a:t>
            </a:r>
            <a:r>
              <a:rPr lang="en-GB" sz="1600" dirty="0" err="1">
                <a:effectLst/>
                <a:latin typeface="Arial" panose="020B0604020202020204" pitchFamily="34" charset="0"/>
                <a:ea typeface="Times New Roman" panose="02020603050405020304" pitchFamily="18" charset="0"/>
                <a:cs typeface="Arial" panose="020B0604020202020204" pitchFamily="34" charset="0"/>
              </a:rPr>
              <a:t>Ghandi</a:t>
            </a:r>
            <a:r>
              <a:rPr lang="en-GB" sz="1600" dirty="0">
                <a:effectLst/>
                <a:latin typeface="Arial" panose="020B0604020202020204" pitchFamily="34" charset="0"/>
                <a:ea typeface="Times New Roman" panose="02020603050405020304" pitchFamily="18" charset="0"/>
                <a:cs typeface="Arial" panose="020B0604020202020204" pitchFamily="34" charset="0"/>
              </a:rPr>
              <a:t> et al, 2023).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Also, evaluation of these existing techniques showed the presence of the limitations within the image captioning process. Some of these limitations are related to concrete object description, absence of considering the context of visual content and dependency of each word generated on the previous words generated in the sentence (</a:t>
            </a:r>
            <a:r>
              <a:rPr lang="en-GB" sz="1600" dirty="0" err="1">
                <a:effectLst/>
                <a:latin typeface="Arial" panose="020B0604020202020204" pitchFamily="34" charset="0"/>
                <a:ea typeface="Times New Roman" panose="02020603050405020304" pitchFamily="18" charset="0"/>
                <a:cs typeface="Arial" panose="020B0604020202020204" pitchFamily="34" charset="0"/>
              </a:rPr>
              <a:t>Stefanini</a:t>
            </a:r>
            <a:r>
              <a:rPr lang="en-GB" sz="1600" dirty="0">
                <a:effectLst/>
                <a:latin typeface="Arial" panose="020B0604020202020204" pitchFamily="34" charset="0"/>
                <a:ea typeface="Times New Roman" panose="02020603050405020304" pitchFamily="18" charset="0"/>
                <a:cs typeface="Arial" panose="020B0604020202020204" pitchFamily="34" charset="0"/>
              </a:rPr>
              <a:t> et al, 2022).</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 This shows the existence of significant area of improvements and potential future research directions in this area of image captioning, which include development of high quality captions for the images, enhancing the caption generation through incorporation of vision-language methods.</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The rationale of undertaking this research is to apply transformer architecture to develop an autonomous image captioning model. </a:t>
            </a:r>
          </a:p>
          <a:p>
            <a:pPr algn="just"/>
            <a:r>
              <a:rPr lang="en-GB" sz="1600" dirty="0">
                <a:effectLst/>
                <a:latin typeface="Arial" panose="020B0604020202020204" pitchFamily="34" charset="0"/>
                <a:ea typeface="Times New Roman" panose="02020603050405020304" pitchFamily="18" charset="0"/>
                <a:cs typeface="Arial" panose="020B0604020202020204" pitchFamily="34" charset="0"/>
              </a:rPr>
              <a:t>MS COCO and Flickr 8k datasets are considered in this research to train and test the autonomous image captioning model as part of this research work. </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endParaRPr lang="en-GB" sz="1600" dirty="0"/>
          </a:p>
        </p:txBody>
      </p:sp>
    </p:spTree>
    <p:extLst>
      <p:ext uri="{BB962C8B-B14F-4D97-AF65-F5344CB8AC3E}">
        <p14:creationId xmlns:p14="http://schemas.microsoft.com/office/powerpoint/2010/main" val="106413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BFC1F-CE4E-F63C-B52C-139070F34D69}"/>
              </a:ext>
            </a:extLst>
          </p:cNvPr>
          <p:cNvSpPr>
            <a:spLocks noGrp="1"/>
          </p:cNvSpPr>
          <p:nvPr>
            <p:ph type="title"/>
          </p:nvPr>
        </p:nvSpPr>
        <p:spPr>
          <a:xfrm>
            <a:off x="686834" y="1153572"/>
            <a:ext cx="3200400" cy="4461163"/>
          </a:xfrm>
        </p:spPr>
        <p:txBody>
          <a:bodyPr>
            <a:normAutofit/>
          </a:bodyPr>
          <a:lstStyle/>
          <a:p>
            <a:r>
              <a:rPr lang="en-GB" b="1" u="sng"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Aim, Objectives and Research Question of Project</a:t>
            </a:r>
            <a:br>
              <a:rPr lang="en-GB" dirty="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br>
            <a:endParaRPr lang="en-GB"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7D3831-63FA-0752-199F-50954560E23D}"/>
              </a:ext>
            </a:extLst>
          </p:cNvPr>
          <p:cNvSpPr>
            <a:spLocks noGrp="1"/>
          </p:cNvSpPr>
          <p:nvPr>
            <p:ph idx="1"/>
          </p:nvPr>
        </p:nvSpPr>
        <p:spPr>
          <a:xfrm>
            <a:off x="4447308" y="591344"/>
            <a:ext cx="6906491" cy="5585619"/>
          </a:xfrm>
        </p:spPr>
        <p:txBody>
          <a:bodyPr anchor="ctr">
            <a:noAutofit/>
          </a:bodyPr>
          <a:lstStyle/>
          <a:p>
            <a:pPr marL="0" indent="0">
              <a:spcAft>
                <a:spcPts val="1800"/>
              </a:spcAft>
              <a:buNone/>
            </a:pPr>
            <a:endParaRPr lang="en-GB" sz="1600" dirty="0">
              <a:effectLst/>
              <a:latin typeface="Arial" panose="020B0604020202020204" pitchFamily="34" charset="0"/>
              <a:ea typeface="Times New Roman" panose="02020603050405020304" pitchFamily="18" charset="0"/>
              <a:cs typeface="Arial" panose="020B0604020202020204" pitchFamily="34" charset="0"/>
            </a:endParaRPr>
          </a:p>
          <a:p>
            <a:pPr marL="0" indent="0">
              <a:spcAft>
                <a:spcPts val="1800"/>
              </a:spcAft>
              <a:buNone/>
            </a:pPr>
            <a:r>
              <a:rPr lang="en-GB" sz="1600" dirty="0">
                <a:effectLst/>
                <a:latin typeface="Arial" panose="020B0604020202020204" pitchFamily="34" charset="0"/>
                <a:ea typeface="Times New Roman" panose="02020603050405020304" pitchFamily="18" charset="0"/>
                <a:cs typeface="Arial" panose="020B0604020202020204" pitchFamily="34" charset="0"/>
              </a:rPr>
              <a:t>This research is aimed at developing autonomous image captioning model using transformer architecture. </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spcAft>
                <a:spcPts val="1800"/>
              </a:spcAft>
              <a:buNone/>
            </a:pPr>
            <a:r>
              <a:rPr lang="en-GB" sz="1600" u="sng" dirty="0">
                <a:effectLst/>
                <a:latin typeface="Arial" panose="020B0604020202020204" pitchFamily="34" charset="0"/>
                <a:ea typeface="Times New Roman" panose="02020603050405020304" pitchFamily="18" charset="0"/>
                <a:cs typeface="Arial" panose="020B0604020202020204" pitchFamily="34" charset="0"/>
              </a:rPr>
              <a:t>Research Objectives</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GB" sz="1600" dirty="0">
                <a:effectLst/>
                <a:latin typeface="Arial" panose="020B0604020202020204" pitchFamily="34" charset="0"/>
                <a:ea typeface="Times New Roman" panose="02020603050405020304" pitchFamily="18" charset="0"/>
                <a:cs typeface="Arial" panose="020B0604020202020204" pitchFamily="34" charset="0"/>
              </a:rPr>
              <a:t>To analyse the importance of developing a model that can perform image captioning activity in autonomous manner. </a:t>
            </a:r>
          </a:p>
          <a:p>
            <a:pPr marL="342900" lvl="0" indent="-342900">
              <a:buFont typeface="Symbol" panose="05050102010706020507" pitchFamily="18" charset="2"/>
              <a:buChar char=""/>
            </a:pP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GB" sz="1600" dirty="0">
                <a:effectLst/>
                <a:latin typeface="Arial" panose="020B0604020202020204" pitchFamily="34" charset="0"/>
                <a:ea typeface="Times New Roman" panose="02020603050405020304" pitchFamily="18" charset="0"/>
                <a:cs typeface="Arial" panose="020B0604020202020204" pitchFamily="34" charset="0"/>
              </a:rPr>
              <a:t>To develop autonomous image captioning model using transformer architecture and machine learning algorithms. </a:t>
            </a:r>
          </a:p>
          <a:p>
            <a:pPr marL="342900" lvl="0" indent="-342900">
              <a:buFont typeface="Symbol" panose="05050102010706020507" pitchFamily="18" charset="2"/>
              <a:buChar char=""/>
            </a:pP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GB" sz="1600" dirty="0">
                <a:effectLst/>
                <a:latin typeface="Arial" panose="020B0604020202020204" pitchFamily="34" charset="0"/>
                <a:ea typeface="Times New Roman" panose="02020603050405020304" pitchFamily="18" charset="0"/>
                <a:cs typeface="Arial" panose="020B0604020202020204" pitchFamily="34" charset="0"/>
              </a:rPr>
              <a:t>To train the developed model to perform the autonomous image captioning using MS COCO and Flickr 8k datasets. </a:t>
            </a:r>
          </a:p>
          <a:p>
            <a:pPr marL="342900" lvl="0" indent="-342900">
              <a:buFont typeface="Symbol" panose="05050102010706020507" pitchFamily="18" charset="2"/>
              <a:buChar char=""/>
            </a:pP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spcAft>
                <a:spcPts val="1800"/>
              </a:spcAft>
              <a:buFont typeface="Symbol" panose="05050102010706020507" pitchFamily="18" charset="2"/>
              <a:buChar char=""/>
            </a:pPr>
            <a:r>
              <a:rPr lang="en-GB" sz="1600" dirty="0">
                <a:effectLst/>
                <a:latin typeface="Arial" panose="020B0604020202020204" pitchFamily="34" charset="0"/>
                <a:ea typeface="Times New Roman" panose="02020603050405020304" pitchFamily="18" charset="0"/>
                <a:cs typeface="Arial" panose="020B0604020202020204" pitchFamily="34" charset="0"/>
              </a:rPr>
              <a:t>To test the developed model using MS COCO and Flickr 8k dataset for autonomous image captioning. </a:t>
            </a:r>
          </a:p>
          <a:p>
            <a:pPr marL="342900" lvl="0" indent="-342900">
              <a:spcAft>
                <a:spcPts val="1800"/>
              </a:spcAft>
              <a:buFont typeface="Symbol" panose="05050102010706020507" pitchFamily="18" charset="2"/>
              <a:buChar char=""/>
            </a:pPr>
            <a:r>
              <a:rPr lang="en-GB" sz="1600" dirty="0">
                <a:effectLst/>
                <a:latin typeface="Arial" panose="020B0604020202020204" pitchFamily="34" charset="0"/>
                <a:ea typeface="Times New Roman" panose="02020603050405020304" pitchFamily="18" charset="0"/>
                <a:cs typeface="Arial" panose="020B0604020202020204" pitchFamily="34" charset="0"/>
              </a:rPr>
              <a:t>Comparing transformer model with Recurrent Neural Networks (RNNs)</a:t>
            </a:r>
          </a:p>
          <a:p>
            <a:pPr marL="0" indent="0">
              <a:spcAft>
                <a:spcPts val="1000"/>
              </a:spcAft>
              <a:buNone/>
            </a:pPr>
            <a:r>
              <a:rPr lang="en-GB" sz="1600" u="sng" dirty="0">
                <a:effectLst/>
                <a:latin typeface="Arial" panose="020B0604020202020204" pitchFamily="34" charset="0"/>
                <a:ea typeface="Times New Roman" panose="02020603050405020304" pitchFamily="18" charset="0"/>
                <a:cs typeface="Arial" panose="020B0604020202020204" pitchFamily="34" charset="0"/>
              </a:rPr>
              <a:t>Research Question</a:t>
            </a:r>
            <a:endParaRPr lang="en-GB" sz="1600" u="sng" dirty="0">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b="1" dirty="0">
                <a:effectLst/>
                <a:latin typeface="Arial" panose="020B0604020202020204" pitchFamily="34" charset="0"/>
                <a:ea typeface="Times New Roman" panose="02020603050405020304" pitchFamily="18" charset="0"/>
                <a:cs typeface="Arial" panose="020B0604020202020204" pitchFamily="34" charset="0"/>
              </a:rPr>
              <a:t> </a:t>
            </a:r>
            <a:r>
              <a:rPr lang="en-GB" sz="1600" dirty="0">
                <a:effectLst/>
                <a:latin typeface="Arial" panose="020B0604020202020204" pitchFamily="34" charset="0"/>
                <a:ea typeface="Times New Roman" panose="02020603050405020304" pitchFamily="18" charset="0"/>
                <a:cs typeface="Arial" panose="020B0604020202020204" pitchFamily="34" charset="0"/>
              </a:rPr>
              <a:t>How does a transformer architecture support the model development for autonomous image captioning?</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en-GB" sz="1600" dirty="0"/>
          </a:p>
        </p:txBody>
      </p:sp>
    </p:spTree>
    <p:extLst>
      <p:ext uri="{BB962C8B-B14F-4D97-AF65-F5344CB8AC3E}">
        <p14:creationId xmlns:p14="http://schemas.microsoft.com/office/powerpoint/2010/main" val="271679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76515-5662-E432-A825-3F88969D813E}"/>
              </a:ext>
            </a:extLst>
          </p:cNvPr>
          <p:cNvSpPr>
            <a:spLocks noGrp="1"/>
          </p:cNvSpPr>
          <p:nvPr>
            <p:ph type="title"/>
          </p:nvPr>
        </p:nvSpPr>
        <p:spPr>
          <a:xfrm>
            <a:off x="686834" y="1153572"/>
            <a:ext cx="3200400" cy="4461163"/>
          </a:xfrm>
        </p:spPr>
        <p:txBody>
          <a:bodyPr>
            <a:normAutofit/>
          </a:bodyPr>
          <a:lstStyle/>
          <a:p>
            <a:r>
              <a:rPr lang="en-GB" sz="4100" dirty="0">
                <a:solidFill>
                  <a:srgbClr val="FFFFFF"/>
                </a:solidFill>
                <a:latin typeface="Arial" panose="020B0604020202020204" pitchFamily="34" charset="0"/>
                <a:cs typeface="Arial" panose="020B0604020202020204" pitchFamily="34" charset="0"/>
              </a:rPr>
              <a:t>Models Used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C0F913-623F-5A70-64A3-87062D5E1C14}"/>
              </a:ext>
            </a:extLst>
          </p:cNvPr>
          <p:cNvSpPr>
            <a:spLocks noGrp="1"/>
          </p:cNvSpPr>
          <p:nvPr>
            <p:ph idx="1"/>
          </p:nvPr>
        </p:nvSpPr>
        <p:spPr>
          <a:xfrm>
            <a:off x="4447308" y="591344"/>
            <a:ext cx="6906491" cy="5585619"/>
          </a:xfrm>
        </p:spPr>
        <p:txBody>
          <a:bodyPr anchor="ctr">
            <a:normAutofit/>
          </a:bodyPr>
          <a:lstStyle/>
          <a:p>
            <a:pPr algn="just">
              <a:spcAft>
                <a:spcPts val="1800"/>
              </a:spcAf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Transformer architecture is an architectural model of deep learning, which used self-attention method for input data processing and handling a large sequence of the data in parallelized manner (Min et al, 2022).</a:t>
            </a:r>
          </a:p>
          <a:p>
            <a:pPr algn="just">
              <a:spcAft>
                <a:spcPts val="1800"/>
              </a:spcAf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Recurrent Neural Networks (RNN) come under a kind of the artificial neural network involved for processing the sequential data (Salem, 2022).</a:t>
            </a:r>
          </a:p>
          <a:p>
            <a:pPr algn="just">
              <a:spcAft>
                <a:spcPts val="1800"/>
              </a:spcAf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Long Short Term Memory (LSTM) is a type of the recurrent neural network, which was developed to address the gradient problem faced by the recurrent neural networks. </a:t>
            </a:r>
          </a:p>
          <a:p>
            <a:pPr algn="just">
              <a:spcAft>
                <a:spcPts val="1800"/>
              </a:spcAf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LSTM working is based on applying memory cell along with system of the fates used for controlling information flow (Min et al, 2022). </a:t>
            </a:r>
            <a:endParaRPr lang="en-GB" sz="18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5189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3" name="Group 2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4" name="Rectangle 2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7" name="Freeform: Shape 2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9" name="Rectangle 2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0373306-5F57-9A72-583A-DC0942C22E89}"/>
              </a:ext>
            </a:extLst>
          </p:cNvPr>
          <p:cNvSpPr>
            <a:spLocks noGrp="1"/>
          </p:cNvSpPr>
          <p:nvPr>
            <p:ph type="title"/>
          </p:nvPr>
        </p:nvSpPr>
        <p:spPr>
          <a:xfrm>
            <a:off x="724960" y="577210"/>
            <a:ext cx="10001759" cy="779105"/>
          </a:xfrm>
        </p:spPr>
        <p:txBody>
          <a:bodyPr anchor="t">
            <a:normAutofit/>
          </a:bodyPr>
          <a:lstStyle/>
          <a:p>
            <a:r>
              <a:rPr lang="en-GB" sz="4000" dirty="0"/>
              <a:t>Task List</a:t>
            </a:r>
          </a:p>
        </p:txBody>
      </p:sp>
      <p:graphicFrame>
        <p:nvGraphicFramePr>
          <p:cNvPr id="5" name="Content Placeholder 4">
            <a:extLst>
              <a:ext uri="{FF2B5EF4-FFF2-40B4-BE49-F238E27FC236}">
                <a16:creationId xmlns:a16="http://schemas.microsoft.com/office/drawing/2014/main" id="{54E46286-452D-DB28-BB98-668BD7B2C02A}"/>
              </a:ext>
            </a:extLst>
          </p:cNvPr>
          <p:cNvGraphicFramePr>
            <a:graphicFrameLocks noGrp="1"/>
          </p:cNvGraphicFramePr>
          <p:nvPr>
            <p:ph idx="1"/>
            <p:extLst>
              <p:ext uri="{D42A27DB-BD31-4B8C-83A1-F6EECF244321}">
                <p14:modId xmlns:p14="http://schemas.microsoft.com/office/powerpoint/2010/main" val="1563233967"/>
              </p:ext>
            </p:extLst>
          </p:nvPr>
        </p:nvGraphicFramePr>
        <p:xfrm>
          <a:off x="640065" y="1254307"/>
          <a:ext cx="10911866" cy="5266501"/>
        </p:xfrm>
        <a:graphic>
          <a:graphicData uri="http://schemas.openxmlformats.org/drawingml/2006/table">
            <a:tbl>
              <a:tblPr firstRow="1" firstCol="1" bandRow="1">
                <a:tableStyleId>{5C22544A-7EE6-4342-B048-85BDC9FD1C3A}</a:tableStyleId>
              </a:tblPr>
              <a:tblGrid>
                <a:gridCol w="4372787">
                  <a:extLst>
                    <a:ext uri="{9D8B030D-6E8A-4147-A177-3AD203B41FA5}">
                      <a16:colId xmlns:a16="http://schemas.microsoft.com/office/drawing/2014/main" val="1753095895"/>
                    </a:ext>
                  </a:extLst>
                </a:gridCol>
                <a:gridCol w="5394501">
                  <a:extLst>
                    <a:ext uri="{9D8B030D-6E8A-4147-A177-3AD203B41FA5}">
                      <a16:colId xmlns:a16="http://schemas.microsoft.com/office/drawing/2014/main" val="179321366"/>
                    </a:ext>
                  </a:extLst>
                </a:gridCol>
                <a:gridCol w="1144578">
                  <a:extLst>
                    <a:ext uri="{9D8B030D-6E8A-4147-A177-3AD203B41FA5}">
                      <a16:colId xmlns:a16="http://schemas.microsoft.com/office/drawing/2014/main" val="3083209622"/>
                    </a:ext>
                  </a:extLst>
                </a:gridCol>
              </a:tblGrid>
              <a:tr h="352868">
                <a:tc>
                  <a:txBody>
                    <a:bodyPr/>
                    <a:lstStyle/>
                    <a:p>
                      <a:pPr algn="just">
                        <a:lnSpc>
                          <a:spcPct val="150000"/>
                        </a:lnSpc>
                        <a:spcAft>
                          <a:spcPts val="1000"/>
                        </a:spcAft>
                      </a:pPr>
                      <a:r>
                        <a:rPr lang="en-GB" sz="1600" dirty="0">
                          <a:effectLst/>
                        </a:rPr>
                        <a:t>List of Tasks</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Short Description</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Due Dates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836586760"/>
                  </a:ext>
                </a:extLst>
              </a:tr>
              <a:tr h="713117">
                <a:tc>
                  <a:txBody>
                    <a:bodyPr/>
                    <a:lstStyle/>
                    <a:p>
                      <a:pPr algn="just">
                        <a:lnSpc>
                          <a:spcPct val="150000"/>
                        </a:lnSpc>
                        <a:spcAft>
                          <a:spcPts val="1000"/>
                        </a:spcAft>
                      </a:pPr>
                      <a:r>
                        <a:rPr lang="en-GB" sz="1600" dirty="0">
                          <a:effectLst/>
                        </a:rPr>
                        <a:t>Project Topic Selection and Justification</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dirty="0">
                          <a:effectLst/>
                        </a:rPr>
                        <a:t>Different topics were researched, and the most suitable one was chosen with proper justification </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2024-10-07</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1269652220"/>
                  </a:ext>
                </a:extLst>
              </a:tr>
              <a:tr h="352868">
                <a:tc>
                  <a:txBody>
                    <a:bodyPr/>
                    <a:lstStyle/>
                    <a:p>
                      <a:pPr algn="just">
                        <a:lnSpc>
                          <a:spcPct val="150000"/>
                        </a:lnSpc>
                        <a:spcAft>
                          <a:spcPts val="1000"/>
                        </a:spcAft>
                      </a:pPr>
                      <a:r>
                        <a:rPr lang="en-GB" sz="1600">
                          <a:effectLst/>
                        </a:rPr>
                        <a:t>Project and Data Management Plan Preparation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Prepare PDM plan as per the requirements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2024-10-11</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2592503247"/>
                  </a:ext>
                </a:extLst>
              </a:tr>
              <a:tr h="352868">
                <a:tc>
                  <a:txBody>
                    <a:bodyPr/>
                    <a:lstStyle/>
                    <a:p>
                      <a:pPr algn="just">
                        <a:lnSpc>
                          <a:spcPct val="150000"/>
                        </a:lnSpc>
                        <a:spcAft>
                          <a:spcPts val="1000"/>
                        </a:spcAft>
                      </a:pPr>
                      <a:r>
                        <a:rPr lang="en-GB" sz="1600">
                          <a:effectLst/>
                        </a:rPr>
                        <a:t>Presenting Project and Data Management Plan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Prepare and provide the presentations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2024-10-14</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3918377167"/>
                  </a:ext>
                </a:extLst>
              </a:tr>
              <a:tr h="352868">
                <a:tc>
                  <a:txBody>
                    <a:bodyPr/>
                    <a:lstStyle/>
                    <a:p>
                      <a:pPr algn="just">
                        <a:lnSpc>
                          <a:spcPct val="150000"/>
                        </a:lnSpc>
                        <a:spcAft>
                          <a:spcPts val="1000"/>
                        </a:spcAft>
                      </a:pPr>
                      <a:r>
                        <a:rPr lang="en-GB" sz="1600">
                          <a:effectLst/>
                        </a:rPr>
                        <a:t>Review of the Literature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Complete the review of available literature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2024-10-31</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1315559312"/>
                  </a:ext>
                </a:extLst>
              </a:tr>
              <a:tr h="352868">
                <a:tc>
                  <a:txBody>
                    <a:bodyPr/>
                    <a:lstStyle/>
                    <a:p>
                      <a:pPr algn="just">
                        <a:lnSpc>
                          <a:spcPct val="150000"/>
                        </a:lnSpc>
                        <a:spcAft>
                          <a:spcPts val="1000"/>
                        </a:spcAft>
                      </a:pPr>
                      <a:r>
                        <a:rPr lang="en-GB" sz="1600">
                          <a:effectLst/>
                        </a:rPr>
                        <a:t>Preprocessing of Datasets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Download the datasets  and preprocess them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2024-11-21</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2851437334"/>
                  </a:ext>
                </a:extLst>
              </a:tr>
              <a:tr h="352868">
                <a:tc>
                  <a:txBody>
                    <a:bodyPr/>
                    <a:lstStyle/>
                    <a:p>
                      <a:pPr algn="just">
                        <a:lnSpc>
                          <a:spcPct val="150000"/>
                        </a:lnSpc>
                        <a:spcAft>
                          <a:spcPts val="1000"/>
                        </a:spcAft>
                      </a:pPr>
                      <a:r>
                        <a:rPr lang="en-GB" sz="1600">
                          <a:effectLst/>
                        </a:rPr>
                        <a:t>Model Development from Transformer Architecture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Complete the model development activity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2024-11-28</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3736963933"/>
                  </a:ext>
                </a:extLst>
              </a:tr>
              <a:tr h="352868">
                <a:tc>
                  <a:txBody>
                    <a:bodyPr/>
                    <a:lstStyle/>
                    <a:p>
                      <a:pPr algn="just">
                        <a:lnSpc>
                          <a:spcPct val="150000"/>
                        </a:lnSpc>
                        <a:spcAft>
                          <a:spcPts val="1000"/>
                        </a:spcAft>
                      </a:pPr>
                      <a:r>
                        <a:rPr lang="en-GB" sz="1600">
                          <a:effectLst/>
                        </a:rPr>
                        <a:t>Model Training Using MS COCO and Flicker8k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Train the developed model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2024-12-12</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718969338"/>
                  </a:ext>
                </a:extLst>
              </a:tr>
              <a:tr h="352868">
                <a:tc>
                  <a:txBody>
                    <a:bodyPr/>
                    <a:lstStyle/>
                    <a:p>
                      <a:pPr algn="just">
                        <a:lnSpc>
                          <a:spcPct val="150000"/>
                        </a:lnSpc>
                        <a:spcAft>
                          <a:spcPts val="1000"/>
                        </a:spcAft>
                      </a:pPr>
                      <a:r>
                        <a:rPr lang="en-GB" sz="1600">
                          <a:effectLst/>
                        </a:rPr>
                        <a:t>Model Testing using MS COCO and Flickr 8k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Test the developed model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2024-12-24</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2178311477"/>
                  </a:ext>
                </a:extLst>
              </a:tr>
              <a:tr h="352868">
                <a:tc>
                  <a:txBody>
                    <a:bodyPr/>
                    <a:lstStyle/>
                    <a:p>
                      <a:pPr algn="just">
                        <a:lnSpc>
                          <a:spcPct val="150000"/>
                        </a:lnSpc>
                        <a:spcAft>
                          <a:spcPts val="1000"/>
                        </a:spcAft>
                      </a:pPr>
                      <a:r>
                        <a:rPr lang="en-GB" sz="1600">
                          <a:effectLst/>
                        </a:rPr>
                        <a:t>Evaluation of Developed Model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Model evaluation using qualitative and quantitative metrics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2024-12-31</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2191660984"/>
                  </a:ext>
                </a:extLst>
              </a:tr>
              <a:tr h="352868">
                <a:tc>
                  <a:txBody>
                    <a:bodyPr/>
                    <a:lstStyle/>
                    <a:p>
                      <a:pPr algn="just">
                        <a:lnSpc>
                          <a:spcPct val="150000"/>
                        </a:lnSpc>
                        <a:spcAft>
                          <a:spcPts val="1000"/>
                        </a:spcAft>
                      </a:pPr>
                      <a:r>
                        <a:rPr lang="en-GB" sz="1600">
                          <a:effectLst/>
                        </a:rPr>
                        <a:t>Documentation of the Project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a:effectLst/>
                        </a:rPr>
                        <a:t>Document all the project findings </a:t>
                      </a:r>
                      <a:endParaRPr lang="en-GB"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tc>
                  <a:txBody>
                    <a:bodyPr/>
                    <a:lstStyle/>
                    <a:p>
                      <a:pPr algn="just">
                        <a:lnSpc>
                          <a:spcPct val="150000"/>
                        </a:lnSpc>
                        <a:spcAft>
                          <a:spcPts val="1000"/>
                        </a:spcAft>
                      </a:pPr>
                      <a:r>
                        <a:rPr lang="en-GB" sz="1600" dirty="0">
                          <a:effectLst/>
                        </a:rPr>
                        <a:t>2025-01-06</a:t>
                      </a:r>
                      <a:endParaRPr lang="en-GB"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998" marR="58998" marT="0" marB="0"/>
                </a:tc>
                <a:extLst>
                  <a:ext uri="{0D108BD9-81ED-4DB2-BD59-A6C34878D82A}">
                    <a16:rowId xmlns:a16="http://schemas.microsoft.com/office/drawing/2014/main" val="281450439"/>
                  </a:ext>
                </a:extLst>
              </a:tr>
            </a:tbl>
          </a:graphicData>
        </a:graphic>
      </p:graphicFrame>
    </p:spTree>
    <p:extLst>
      <p:ext uri="{BB962C8B-B14F-4D97-AF65-F5344CB8AC3E}">
        <p14:creationId xmlns:p14="http://schemas.microsoft.com/office/powerpoint/2010/main" val="308756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5CC82-B9F5-ADA9-EBC4-EF2FFCE357F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Timeline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EB59F7F-3781-DAAE-90B9-B3105537B52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20040" y="2636573"/>
            <a:ext cx="11548872" cy="3580150"/>
          </a:xfrm>
          <a:prstGeom prst="rect">
            <a:avLst/>
          </a:prstGeom>
          <a:noFill/>
        </p:spPr>
      </p:pic>
    </p:spTree>
    <p:extLst>
      <p:ext uri="{BB962C8B-B14F-4D97-AF65-F5344CB8AC3E}">
        <p14:creationId xmlns:p14="http://schemas.microsoft.com/office/powerpoint/2010/main" val="270571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 name="Title 1">
            <a:extLst>
              <a:ext uri="{FF2B5EF4-FFF2-40B4-BE49-F238E27FC236}">
                <a16:creationId xmlns:a16="http://schemas.microsoft.com/office/drawing/2014/main" id="{DE35327E-A0AD-2F56-E001-B057051B47EB}"/>
              </a:ext>
            </a:extLst>
          </p:cNvPr>
          <p:cNvSpPr>
            <a:spLocks noGrp="1"/>
          </p:cNvSpPr>
          <p:nvPr>
            <p:ph type="title"/>
          </p:nvPr>
        </p:nvSpPr>
        <p:spPr>
          <a:xfrm rot="16200000">
            <a:off x="-1325880" y="1947672"/>
            <a:ext cx="5961888" cy="2788920"/>
          </a:xfrm>
        </p:spPr>
        <p:txBody>
          <a:bodyPr anchor="ctr">
            <a:normAutofit/>
          </a:bodyPr>
          <a:lstStyle/>
          <a:p>
            <a:r>
              <a:rPr lang="en-GB" sz="4800" b="1" dirty="0">
                <a:solidFill>
                  <a:schemeClr val="bg1"/>
                </a:solidFill>
                <a:effectLst/>
                <a:latin typeface="Arial" panose="020B0604020202020204" pitchFamily="34" charset="0"/>
                <a:ea typeface="Times New Roman" panose="02020603050405020304" pitchFamily="18" charset="0"/>
              </a:rPr>
              <a:t>Data Management Plan</a:t>
            </a:r>
            <a:endParaRPr lang="en-GB" sz="4800" dirty="0">
              <a:solidFill>
                <a:schemeClr val="bg1"/>
              </a:solidFill>
            </a:endParaRPr>
          </a:p>
        </p:txBody>
      </p:sp>
      <p:sp>
        <p:nvSpPr>
          <p:cNvPr id="3" name="Content Placeholder 2">
            <a:extLst>
              <a:ext uri="{FF2B5EF4-FFF2-40B4-BE49-F238E27FC236}">
                <a16:creationId xmlns:a16="http://schemas.microsoft.com/office/drawing/2014/main" id="{F45330BF-8503-2294-F60E-33E5BC8BCB17}"/>
              </a:ext>
            </a:extLst>
          </p:cNvPr>
          <p:cNvSpPr>
            <a:spLocks noGrp="1"/>
          </p:cNvSpPr>
          <p:nvPr>
            <p:ph idx="1"/>
          </p:nvPr>
        </p:nvSpPr>
        <p:spPr>
          <a:xfrm>
            <a:off x="4071068" y="841247"/>
            <a:ext cx="6877878" cy="5120640"/>
          </a:xfrm>
        </p:spPr>
        <p:txBody>
          <a:bodyPr anchor="ctr">
            <a:noAutofit/>
          </a:bodyPr>
          <a:lstStyle/>
          <a:p>
            <a:pPr>
              <a:spcAft>
                <a:spcPts val="1000"/>
              </a:spcAft>
            </a:pPr>
            <a:r>
              <a:rPr lang="en-GB" sz="1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Overview of Dataset </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MS COCO dataset was collected by Microsoft Corporation by selecting images about the everyday scenes and the objects. Flickr 8k dataset was collected by selecting images from the Flickr image sharing platform. Both MS COCO and Flick 8K datasets contain images about the everyday events of the people. Yes, the image dataset is greatly anonymised.</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Data Collection </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Data set1: MS COCO</a:t>
            </a:r>
            <a:endParaRPr lang="en-GB" sz="1600" u="sng"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hlinkClick r:id="rId2"/>
              </a:rPr>
              <a:t>https://cocodataset.org/#home</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Data set 2: Flickr 8K</a:t>
            </a:r>
            <a:endParaRPr lang="en-GB" sz="1600" u="sng"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hlinkClick r:id="rId3"/>
              </a:rPr>
              <a:t>https://www.kaggle.com/datasets/adityajn105/flickr8k</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Meta Data </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000"/>
              </a:spcAft>
            </a:pPr>
            <a:r>
              <a:rPr lang="en-GB" sz="16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MS COCO and Flick 8k datasets are both images. MS COCO consists of nearly 330,000 images where 200,000 images are labelled. Flick 8k consists of 8000 images.</a:t>
            </a:r>
            <a:endParaRPr lang="en-GB" sz="16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endParaRPr lang="en-GB" sz="1600" dirty="0">
              <a:solidFill>
                <a:schemeClr val="tx2"/>
              </a:solidFill>
            </a:endParaRPr>
          </a:p>
        </p:txBody>
      </p:sp>
    </p:spTree>
    <p:extLst>
      <p:ext uri="{BB962C8B-B14F-4D97-AF65-F5344CB8AC3E}">
        <p14:creationId xmlns:p14="http://schemas.microsoft.com/office/powerpoint/2010/main" val="318953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 name="Title 1">
            <a:extLst>
              <a:ext uri="{FF2B5EF4-FFF2-40B4-BE49-F238E27FC236}">
                <a16:creationId xmlns:a16="http://schemas.microsoft.com/office/drawing/2014/main" id="{DE35327E-A0AD-2F56-E001-B057051B47EB}"/>
              </a:ext>
            </a:extLst>
          </p:cNvPr>
          <p:cNvSpPr>
            <a:spLocks noGrp="1"/>
          </p:cNvSpPr>
          <p:nvPr>
            <p:ph type="title"/>
          </p:nvPr>
        </p:nvSpPr>
        <p:spPr>
          <a:xfrm rot="16200000">
            <a:off x="-1325880" y="1947672"/>
            <a:ext cx="5961888" cy="2788920"/>
          </a:xfrm>
        </p:spPr>
        <p:txBody>
          <a:bodyPr anchor="ctr">
            <a:normAutofit/>
          </a:bodyPr>
          <a:lstStyle/>
          <a:p>
            <a:r>
              <a:rPr lang="en-GB" sz="4800" b="1" dirty="0">
                <a:solidFill>
                  <a:schemeClr val="bg1"/>
                </a:solidFill>
                <a:effectLst/>
                <a:latin typeface="Arial" panose="020B0604020202020204" pitchFamily="34" charset="0"/>
                <a:ea typeface="Times New Roman" panose="02020603050405020304" pitchFamily="18" charset="0"/>
              </a:rPr>
              <a:t>Data Management Plan (Cont…)</a:t>
            </a:r>
            <a:endParaRPr lang="en-GB" sz="4800" dirty="0">
              <a:solidFill>
                <a:schemeClr val="bg1"/>
              </a:solidFill>
            </a:endParaRPr>
          </a:p>
        </p:txBody>
      </p:sp>
      <p:sp>
        <p:nvSpPr>
          <p:cNvPr id="3" name="Content Placeholder 2">
            <a:extLst>
              <a:ext uri="{FF2B5EF4-FFF2-40B4-BE49-F238E27FC236}">
                <a16:creationId xmlns:a16="http://schemas.microsoft.com/office/drawing/2014/main" id="{F45330BF-8503-2294-F60E-33E5BC8BCB17}"/>
              </a:ext>
            </a:extLst>
          </p:cNvPr>
          <p:cNvSpPr>
            <a:spLocks noGrp="1"/>
          </p:cNvSpPr>
          <p:nvPr>
            <p:ph idx="1"/>
          </p:nvPr>
        </p:nvSpPr>
        <p:spPr>
          <a:xfrm>
            <a:off x="4071068" y="841247"/>
            <a:ext cx="6877878" cy="5120640"/>
          </a:xfrm>
        </p:spPr>
        <p:txBody>
          <a:bodyPr anchor="ctr">
            <a:normAutofit lnSpcReduction="10000"/>
          </a:bodyPr>
          <a:lstStyle/>
          <a:p>
            <a:pPr algn="just">
              <a:spcAft>
                <a:spcPts val="1000"/>
              </a:spcAft>
            </a:pPr>
            <a:r>
              <a:rPr lang="en-GB" sz="18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Readme File: </a:t>
            </a:r>
            <a:r>
              <a:rPr lang="en-GB"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This file will contain list of steps that are to be followed to run the developed model and generate autonomous image caption. </a:t>
            </a:r>
          </a:p>
          <a:p>
            <a:pPr>
              <a:spcAft>
                <a:spcPts val="1000"/>
              </a:spcAft>
            </a:pPr>
            <a:r>
              <a:rPr lang="en-GB" sz="1800" b="1" u="sng" dirty="0">
                <a:solidFill>
                  <a:schemeClr val="tx2"/>
                </a:solidFill>
                <a:latin typeface="Arial" panose="020B0604020202020204" pitchFamily="34" charset="0"/>
                <a:ea typeface="Times New Roman" panose="02020603050405020304" pitchFamily="18" charset="0"/>
                <a:cs typeface="Arial" panose="020B0604020202020204" pitchFamily="34" charset="0"/>
              </a:rPr>
              <a:t>GitHub Link</a:t>
            </a:r>
            <a:r>
              <a:rPr lang="en-GB" sz="1800" dirty="0">
                <a:solidFill>
                  <a:schemeClr val="tx2"/>
                </a:solidFill>
                <a:latin typeface="Arial" panose="020B0604020202020204" pitchFamily="34" charset="0"/>
                <a:ea typeface="Times New Roman" panose="02020603050405020304" pitchFamily="18" charset="0"/>
                <a:cs typeface="Arial" panose="020B0604020202020204" pitchFamily="34" charset="0"/>
              </a:rPr>
              <a:t>: </a:t>
            </a:r>
            <a:r>
              <a:rPr lang="en-GB" sz="1800" dirty="0">
                <a:solidFill>
                  <a:schemeClr val="tx2"/>
                </a:solidFill>
                <a:latin typeface="Arial" panose="020B0604020202020204" pitchFamily="34" charset="0"/>
                <a:ea typeface="Times New Roman" panose="02020603050405020304" pitchFamily="18" charset="0"/>
                <a:cs typeface="Arial" panose="020B0604020202020204" pitchFamily="34" charset="0"/>
                <a:hlinkClick r:id="rId2"/>
              </a:rPr>
              <a:t>https://github.com/DATASCIENCEFINALPROJECT-MANASA/Autonomous-Image-Captioning</a:t>
            </a:r>
            <a:r>
              <a:rPr lang="en-GB" sz="1800" dirty="0">
                <a:solidFill>
                  <a:schemeClr val="tx2"/>
                </a:solidFill>
                <a:latin typeface="Arial" panose="020B0604020202020204" pitchFamily="34" charset="0"/>
                <a:ea typeface="Times New Roman" panose="02020603050405020304" pitchFamily="18" charset="0"/>
                <a:cs typeface="Arial" panose="020B0604020202020204" pitchFamily="34" charset="0"/>
              </a:rPr>
              <a:t> </a:t>
            </a:r>
            <a:endParaRPr lang="en-GB" sz="18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spcAft>
                <a:spcPts val="1000"/>
              </a:spcAft>
            </a:pPr>
            <a:r>
              <a:rPr lang="en-GB" sz="18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Security and Storage</a:t>
            </a:r>
            <a:r>
              <a:rPr lang="en-GB"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Project files will be backed up once in a week into Google Drive of my email that is password protected. Project files and documents will be shared to the supervisor through GitHub and OneDrive depending on the requirements. </a:t>
            </a:r>
            <a:endParaRPr lang="en-GB" sz="18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spcAft>
                <a:spcPts val="1000"/>
              </a:spcAft>
            </a:pPr>
            <a:r>
              <a:rPr lang="en-GB" sz="18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Ethical Requirements:</a:t>
            </a:r>
            <a:r>
              <a:rPr lang="en-GB"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  The chosen datasets: MS COCO and Flicker8k doesn’t come under GDPR requirements as it doesn’t consist of any personal information of the people. Also, this project meets UH ethical policies due to the use of secondary data for model development. There exists ethical permission and license to use MS COCO and Flicker datasets for this project work. </a:t>
            </a:r>
            <a:endParaRPr lang="en-GB" sz="18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endParaRPr lang="en-GB" sz="1800" dirty="0">
              <a:solidFill>
                <a:schemeClr val="tx2"/>
              </a:solidFill>
            </a:endParaRPr>
          </a:p>
        </p:txBody>
      </p:sp>
    </p:spTree>
    <p:extLst>
      <p:ext uri="{BB962C8B-B14F-4D97-AF65-F5344CB8AC3E}">
        <p14:creationId xmlns:p14="http://schemas.microsoft.com/office/powerpoint/2010/main" val="2750311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1373</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Symbol</vt:lpstr>
      <vt:lpstr>Times New Roman</vt:lpstr>
      <vt:lpstr>Office Theme</vt:lpstr>
      <vt:lpstr>Model Development for Autonomous Image Captioning Using Transformer Architecture </vt:lpstr>
      <vt:lpstr>Project Background and Topic Summary</vt:lpstr>
      <vt:lpstr>Project Rationale </vt:lpstr>
      <vt:lpstr>Aim, Objectives and Research Question of Project </vt:lpstr>
      <vt:lpstr>Models Used</vt:lpstr>
      <vt:lpstr>Task List</vt:lpstr>
      <vt:lpstr>Timeline</vt:lpstr>
      <vt:lpstr>Data Management Plan</vt:lpstr>
      <vt:lpstr>Data Management Plan (Cont…)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Development for Autonomous Image Captioning Using Transformer Architecture </dc:title>
  <dc:creator>Manasa</dc:creator>
  <cp:lastModifiedBy>joshvi.yarrakalava@outlook.com</cp:lastModifiedBy>
  <cp:revision>5</cp:revision>
  <dcterms:created xsi:type="dcterms:W3CDTF">2024-10-13T18:06:17Z</dcterms:created>
  <dcterms:modified xsi:type="dcterms:W3CDTF">2024-10-18T13:19:41Z</dcterms:modified>
</cp:coreProperties>
</file>