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4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7" r:id="rId10"/>
    <p:sldId id="262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F13"/>
    <a:srgbClr val="2C451B"/>
    <a:srgbClr val="88BC64"/>
    <a:srgbClr val="5E8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34CF-3EC6-4D1A-AFC0-A0C789294A77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AC13-C776-43D6-8CC7-640DE669B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9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0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4821D-9CD2-1A75-5FC1-CB2B2DD09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1D2F5C-14AD-40FB-3089-B27C0F047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6B2DCA-F388-D91F-1A47-AAE1496A4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31BF4-F9B3-9EBF-23DA-F13A28244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121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C2E84-347F-C5EB-9474-D63782255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9697E7-D9F8-3D98-9E38-49025B03B3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B13ACE-D5CE-5A1C-9C3F-F298BC3F4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534A1-D8EC-914E-C6B4-5F03BB3476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344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E01B0-B138-28BD-A3F4-77BFAACE6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DAA901-7C99-6656-CB06-0A27AD981C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3215BD-0B30-C500-3A0C-CF4E059B9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CC1A2-F5F1-0C6F-1A8E-42DF0C918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085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4EA8D-1C2F-C0E1-CD71-DA3A9FF4D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D3112E-8341-8A7A-C3F8-0462AB913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691EE7-95E1-CC9E-50FD-CD1D8A5FF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662B6-47A9-76C9-1346-6D43269051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650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CB93B-7C74-10B4-99D5-3591FFA50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4DDE8-8231-F28A-C022-493B5C8354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E868E3-D4EE-A603-0315-EA6F20DF3E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F36AA-0096-ECD0-B744-A7CC511C03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439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17FA6-D3D1-000D-AEB8-8F5AE47EC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797115-63E4-022A-20C0-F251361ED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9057B2-4E5C-2F15-9FC2-65F6DA481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CD17D-E8AB-CA75-AFC3-87B10DFD0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688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22C74-B683-19EE-E291-C7EC7C71F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9A4693-BED3-1D59-9DB9-13FD7E642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19099-C686-AB9E-1C1B-DB7AC7031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EE716-59A9-D332-8CCA-31D88C9DC8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061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9BEA-2F26-0F8C-B84C-AA0E5B039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6830A3-90BE-E0A3-C6AE-38A641A09E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D4583B-C2AD-B744-E3FB-EA272E1A1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017FA-5D89-70C8-3F1B-E2594D77AA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187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C23D1-4311-C855-C723-C98BCC410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8EEFE-96F4-7B0E-F84F-36C497905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2A9F3B-2C06-C22B-1242-D74B27ACC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336F0-109C-270C-81F1-854E58AF7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342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B5923-AC79-D4C5-76AD-AD6018CA5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19D41-2DF7-B1D3-BA0C-38CA5FE0B5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B9BADD-4691-DCAF-C84B-9E929C970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DC54A-2210-5D2C-BE15-713F5C28B6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4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CDC-7FA1-68EF-6A97-1B04C177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91A15-FC51-8818-81C6-50D96FDB3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44E63-99FE-4A2F-76DB-D225CDF23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17F2-5CF3-453A-B623-FE4C3A145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8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A367D-D4C9-D067-83BF-4794D10D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FC38E-4A98-6DDA-C371-0C7A40CCB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08260-14F6-A518-3CBE-AEFB9C512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8DE59-01E9-4A3E-C7A1-8A9B119BF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2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21E1D-2D00-FC5B-AB8A-8627A1BB9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882ACF-FE11-9779-BC51-FCFE91DBE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ABD68-C5EE-1574-0053-7F0CD4360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465C-E49E-B945-5F1F-225DAC7E1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9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4053A-A1D3-4D5D-EE6C-FFC14465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96E95-FB78-AF63-25F0-A2233466E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EE983F-2274-053A-2405-874FFAB88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C0B03-F715-9899-9C12-ADC317AC3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04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C9195-C44F-F7FB-B936-9FB45AD9E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96C90-9B4B-1290-7A8F-42051B997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293E20-CD3E-7630-14B7-45C9EE9EB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DD75-00C8-A522-855F-09E6C764A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74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E7AF3-0E61-9AC3-D1ED-49EB8A579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5018C-43D4-9589-EB0F-76F55AA34C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2A736F-BA68-7872-2767-582717AAE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CC529-E6EC-6B22-EB7E-8715A16DA0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351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99EF7-EC2D-BA0F-71C7-FEAFA43E2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CA394-4D48-2847-0104-DE0D1D852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AD922-D30B-4F2D-9650-6F96E3BA3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C8A85-316A-E170-3615-D1029FAC5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53564-C395-8448-CA07-16E89961A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F46D89-DE42-DBC8-51BC-182B5B08B8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A00F52-88E7-CCB3-D287-90A5BF746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94DE8-9AA6-1A03-7621-5E4AD0624B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62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0FDD-9766-BA70-ED94-D8D4A2B64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6D582-9430-2E27-7351-EF9147E44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15FA-67BF-70C9-91EE-3CC7D493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D2F0-21E9-E99C-19DA-5AB25DC3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F8E2-7EDC-8E45-0C24-378D04ED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0B66-484C-6855-084D-075B494B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F7D0-6436-44D9-DDAB-4A79E4EE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621E-0272-5882-53E0-8CBFA31F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4A4F-3A80-E757-E7AD-F180919D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04A0-3403-3575-079D-C2C0402B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9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35210-C253-E403-D8A2-3F113EC4C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098B8-7EF2-BAC1-1287-3CE7C782E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0336-B5C4-F3D4-D768-9C66A0A8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5CC3-6AE2-DE1F-5310-58AEBD82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9C3-9AB8-42F5-6C38-F6B1CA0D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9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A955-A10F-D136-2D5B-237BC782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6B91-2519-8B51-CFAB-E21268D4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951F-DEE0-E4CA-78C3-5FD6944E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A17D-B2B8-E8A8-9E02-D53304B8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DA9-274B-94D4-52A0-F89C6053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651F-FEB3-6E9D-7389-E34C4270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6AFA-AC21-6F6B-DF52-1735B0BBA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2668-99B3-006F-F67B-6AB51D36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0807-D63C-F89A-B8A2-96AD6A0A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1E74-2618-1726-1849-7CD7E6C1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8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0DA-5E41-45BF-9B03-0C83608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6015-2BC7-9FF4-BB66-5300C1BB5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8996-1755-C636-DB4C-78B783941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11A1-4BBB-0844-205A-D298AAE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4DFA-99A2-2447-771D-839AACA1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EEACC-EF80-8605-252F-2B0437D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5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E3F6-DA94-689A-8A9B-12254B77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788C4-4F47-4D2F-FEB2-2B5A4559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21B96-A782-02E6-5733-08146312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EF699-45F2-0AF1-C6C9-974C78226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41DCD-B438-1A92-DEEA-B906B7D17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16CF2-6B3E-6A18-BF12-9BAB301A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94111-FD51-2DF8-6684-3D8A1864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7B640-B3E7-6813-44EF-BBFCB577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0688-24B2-03B3-0BCC-F6B37A6F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A4276-522B-5D7F-EDDE-B998C4AC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12015-035F-C618-606D-98EAB5E4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0198-569B-4E21-FA12-2A112102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5BF77-E200-A133-E868-9244CAD9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72018-D673-7843-85D8-B45A72E4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564D4-4BA2-1849-9726-74DC0492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9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6042-3E7F-974B-8E64-788384B2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C6F4-33A7-8E0F-2661-1FC7E4CD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700FB-16A3-23B0-ACA2-294187C1F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2079-C127-E0DA-3858-26C252B4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4DFD6-0D9B-9263-8648-8054EE3D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4AD26-DDF6-C23A-4B5A-CB132BF5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5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FB13-8356-6CC1-25CC-15A92B63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A61B-64F1-BDD0-42C9-82EB58A79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DF456-162D-26CC-BFBD-4A15A179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255B9-7199-4A2D-1B6B-46DDD575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AA23D-157F-3341-976B-B6EC7498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4F5E-489B-1685-3CE5-A45B1B8C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0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F1D9-94D1-F0D1-0957-1DD4CF93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1F1A-B565-3632-0920-973B77B6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5A29-DC47-9F29-D3DB-F12F8CBBD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FD15-DDBD-4FD8-8880-6FE0BBC54D9B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CD00-AEE6-33F7-52EE-8E14A82F0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8E0F-3589-AA24-1293-85E20245B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0C425-9CF5-1309-9AAD-B52F1A37C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989C46-6C1F-A1EC-362F-8EF404C0F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" t="217"/>
          <a:stretch>
            <a:fillRect/>
          </a:stretch>
        </p:blipFill>
        <p:spPr>
          <a:xfrm>
            <a:off x="325967" y="14817"/>
            <a:ext cx="11582109" cy="682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37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7E568-F532-40EA-D690-C7B5F0202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FCAF03D-9893-2AD5-B791-ACF531226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BA245D8-5A5F-A0D3-F8BF-67F2135780CB}"/>
              </a:ext>
            </a:extLst>
          </p:cNvPr>
          <p:cNvSpPr txBox="1"/>
          <p:nvPr/>
        </p:nvSpPr>
        <p:spPr>
          <a:xfrm>
            <a:off x="104773" y="962026"/>
            <a:ext cx="8115202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Insights from Shopify Report</a:t>
            </a:r>
            <a:endParaRPr lang="en-IN" sz="3200" b="1" dirty="0">
              <a:solidFill>
                <a:srgbClr val="88BC64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EE4E096-29C3-235B-D5E5-253A7D37545F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476BE980-794F-5EAE-6900-1FBDD443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1CEE5E-7854-5CC9-C970-9BFBD3FCF9FA}"/>
              </a:ext>
            </a:extLst>
          </p:cNvPr>
          <p:cNvSpPr txBox="1"/>
          <p:nvPr/>
        </p:nvSpPr>
        <p:spPr>
          <a:xfrm>
            <a:off x="262829" y="1575217"/>
            <a:ext cx="11129071" cy="4842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Strong Sales Performance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Net Sales: $3.69M with 6,660 items sold.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High Average Order Value: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$563 → premium positioning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Behaviour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4,101 total customers.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2,370 (58%) are single-order customers → retention gap.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1,731 (42%) are repeat customers → solid loyalty 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Retention &amp; Value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Repeat Rate: 42% shows strong engagement.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LTV: $900.7 → each customer contributes high value.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Purchase Frequency: 1.6 → room to drive more repeat purchases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1544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D2E8D7-C32B-8A5B-316A-C65447AC0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4D270E7-F60A-88F8-56DC-FBA585CC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45288A90-7BD2-EAFE-913D-9EEF9B3C1A92}"/>
              </a:ext>
            </a:extLst>
          </p:cNvPr>
          <p:cNvSpPr txBox="1"/>
          <p:nvPr/>
        </p:nvSpPr>
        <p:spPr>
          <a:xfrm>
            <a:off x="104773" y="962026"/>
            <a:ext cx="8115202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Key Business Insights</a:t>
            </a:r>
            <a:endParaRPr lang="en-IN" sz="3200" b="1" dirty="0">
              <a:solidFill>
                <a:srgbClr val="88BC64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982BBEF-51B7-D42A-536D-21D246308A7D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FD673F1B-5148-50F6-4EA8-92E22F7E6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30E96A-CBC2-9311-B11B-63FA92B390C1}"/>
              </a:ext>
            </a:extLst>
          </p:cNvPr>
          <p:cNvSpPr txBox="1"/>
          <p:nvPr/>
        </p:nvSpPr>
        <p:spPr>
          <a:xfrm>
            <a:off x="262829" y="1725970"/>
            <a:ext cx="11129071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Focus on converting single-order customers into repeat buyers.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Strengthen loyalty and retention programs to increase frequency beyond 1.6.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Leverage premium AOV to bundle products and upsell.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Invest in targeted campaigns to expand the repeat customer base and boost LTV further.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898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DC4124-AD59-2736-DCD0-08A47FDF9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4A2D7F8-F00D-70F4-E288-D67FC64A5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950F033E-BBD6-5186-410B-713859978F0D}"/>
              </a:ext>
            </a:extLst>
          </p:cNvPr>
          <p:cNvSpPr txBox="1"/>
          <p:nvPr/>
        </p:nvSpPr>
        <p:spPr>
          <a:xfrm>
            <a:off x="104773" y="962026"/>
            <a:ext cx="8115202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Net Sales Insights</a:t>
            </a:r>
            <a:endParaRPr lang="en-IN" sz="3200" b="1" dirty="0">
              <a:solidFill>
                <a:srgbClr val="88BC64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F6073C5-1B4A-F063-0B23-650F48F49B3A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EB0EBCFB-A5D7-04D1-4A32-5FAB0E948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7AB6E2-DB26-8AF0-D69D-9E9B1EFF58C5}"/>
              </a:ext>
            </a:extLst>
          </p:cNvPr>
          <p:cNvSpPr txBox="1"/>
          <p:nvPr/>
        </p:nvSpPr>
        <p:spPr>
          <a:xfrm>
            <a:off x="262829" y="1575217"/>
            <a:ext cx="11129071" cy="4426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Trend Over Time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Sales fluctuated between $462K – $606K.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Peak observed at $606K, dip to $486K, showing cyclical demand patterns.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Indicates potential seasonal impact or campaign-driven spikes.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Distribution (Time of Day/Period)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Stronger sales in mid-period (10–16 range) compared to early and late periods.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Suggests concentration of customer activity at specific times → optimize marketing timing.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Payment Methods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Shopify Payments dominate (59%), followed by PayPal (17%) and Gift Cards (16%).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High reliance on one gateway → need for diversification risk management.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57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7CCEF7-0AC5-CD28-4CA2-391FFB5B3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A923352-ED01-C8E2-B747-9F7A7A315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52B4ADF2-CD5C-3CB1-2D2F-9BB063D3C8BB}"/>
              </a:ext>
            </a:extLst>
          </p:cNvPr>
          <p:cNvSpPr txBox="1"/>
          <p:nvPr/>
        </p:nvSpPr>
        <p:spPr>
          <a:xfrm>
            <a:off x="104773" y="962026"/>
            <a:ext cx="8115202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Net Sales Insights</a:t>
            </a:r>
            <a:endParaRPr lang="en-IN" sz="3200" b="1" dirty="0">
              <a:solidFill>
                <a:srgbClr val="88BC64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2C27E2E-8DF5-7380-04F5-EF4D7C100DA2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FAFB8933-9863-1920-B963-7BE96E1C4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7BEC86-4BCD-F81E-D914-5C73CB28ABD3}"/>
              </a:ext>
            </a:extLst>
          </p:cNvPr>
          <p:cNvSpPr txBox="1"/>
          <p:nvPr/>
        </p:nvSpPr>
        <p:spPr>
          <a:xfrm>
            <a:off x="262829" y="1575217"/>
            <a:ext cx="11129071" cy="3064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 Type Performance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Running Shoes ($1.3M) and Tennis Shoes ($0.8M) are top sellers.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Other categories (Walking, Cycling, Climbing shoes) contribute smaller shares.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Long-tail products (Sandals, Flip Flops, Boots, Accessories) have minimal revenue.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Regional Sales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Strongest markets: Washington, Houston, New York, El Paso, Dallas, Miami.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Dense clusters in South &amp; East US, opportunities to scale in underpenetrated regions.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13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259DC1-EF9C-0420-D5C6-3CEF5BA59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29D8A5C-03DA-FFF8-0062-F5208E70D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12FA1AA0-8161-175F-B835-A6713FD39DCE}"/>
              </a:ext>
            </a:extLst>
          </p:cNvPr>
          <p:cNvSpPr txBox="1"/>
          <p:nvPr/>
        </p:nvSpPr>
        <p:spPr>
          <a:xfrm>
            <a:off x="104773" y="962026"/>
            <a:ext cx="8115202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Key Business Insights</a:t>
            </a:r>
            <a:endParaRPr lang="en-IN" sz="3200" b="1" dirty="0">
              <a:solidFill>
                <a:srgbClr val="88BC64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630CC355-0A5B-3333-9134-33D81323EAFB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613DF472-E81C-B668-4E81-6353ED645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2A78A7-CD37-21B4-EED9-BA73EEFC05DA}"/>
              </a:ext>
            </a:extLst>
          </p:cNvPr>
          <p:cNvSpPr txBox="1"/>
          <p:nvPr/>
        </p:nvSpPr>
        <p:spPr>
          <a:xfrm>
            <a:off x="262829" y="1725970"/>
            <a:ext cx="11129071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Focus on repeat campaigns in peak sales periods to smooth dips.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Invest in geo-targeted marketing for top-performing cities while exploring growth in emerging ones.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Strengthen bundling/upselling around Running &amp; Tennis shoes.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Monitor payment gateway dependency to reduce operational risk.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Optimize low-revenue categories (sandals, accessories) with better promotion or product repositioning.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740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0B2A00-4FE4-2DBE-F9D5-AF34BFC7F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BECBF21-F0DB-5779-DCA8-256D844B3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9AEAA8A2-5B04-38E5-8C6B-7B4623AEE1FD}"/>
              </a:ext>
            </a:extLst>
          </p:cNvPr>
          <p:cNvSpPr txBox="1"/>
          <p:nvPr/>
        </p:nvSpPr>
        <p:spPr>
          <a:xfrm>
            <a:off x="104773" y="962026"/>
            <a:ext cx="8115202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Total Quantity Insights</a:t>
            </a:r>
            <a:endParaRPr lang="en-IN" sz="3200" b="1" dirty="0">
              <a:solidFill>
                <a:srgbClr val="88BC64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861DF10-A40D-3722-2EC1-D657865E9F55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6B8150-E1E0-14D0-69BE-F895C37F5E14}"/>
              </a:ext>
            </a:extLst>
          </p:cNvPr>
          <p:cNvSpPr txBox="1"/>
          <p:nvPr/>
        </p:nvSpPr>
        <p:spPr>
          <a:xfrm>
            <a:off x="262829" y="1575217"/>
            <a:ext cx="10825473" cy="4478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Trend Over Time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Quantity fluctuates between 839 – 1,087 units.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Peaks at 1,025 and 1,087 units, showing demand cycles similar to sales trend.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Regional Performance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Top cities: Washington, Houston, New York, El Paso, Dallas, Miami.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Distribution mirrors sales, confirming strong demand in key urban centers.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Payment Methods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Shopify Payments (58%) dominate, followed by PayPal (17%) and Gift Cards (17%).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Similar distribution to net sales → consistent payment preferences across customers.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Product Type Performance</a:t>
            </a:r>
            <a:b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Running Shoes (2.4K units) lead significantly, followed by Walking Shoes (1.4K) and Tennis Shoes (1.0K).</a:t>
            </a:r>
            <a:br>
              <a:rPr lang="en-US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</a:br>
            <a:r>
              <a:rPr lang="en-US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Niche products (sandals, flip flops, boots, accessories) show minimal volume → secondary focus.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4" descr="Power BI - Udemy Business">
            <a:extLst>
              <a:ext uri="{FF2B5EF4-FFF2-40B4-BE49-F238E27FC236}">
                <a16:creationId xmlns:a16="http://schemas.microsoft.com/office/drawing/2014/main" id="{743A67BB-97C9-2224-9FA0-E5063AD29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848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B6D54D-08B3-C925-CC50-F5560BDF5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5731383-1FA6-46E3-D5F2-38D8A7DDD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36693111-ACA8-EC45-6FE7-D7DAA8CDD534}"/>
              </a:ext>
            </a:extLst>
          </p:cNvPr>
          <p:cNvSpPr txBox="1"/>
          <p:nvPr/>
        </p:nvSpPr>
        <p:spPr>
          <a:xfrm>
            <a:off x="104773" y="962026"/>
            <a:ext cx="8115202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Key Business Insights</a:t>
            </a:r>
            <a:endParaRPr lang="en-IN" sz="3200" b="1" dirty="0">
              <a:solidFill>
                <a:srgbClr val="88BC64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B4715A7-BD25-422A-400E-E2A80C13EC97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7BD9FA7F-6907-5B34-3A07-1019A825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75FE11-A77D-AAFD-C8B5-6C58D966B078}"/>
              </a:ext>
            </a:extLst>
          </p:cNvPr>
          <p:cNvSpPr txBox="1"/>
          <p:nvPr/>
        </p:nvSpPr>
        <p:spPr>
          <a:xfrm>
            <a:off x="262829" y="1725970"/>
            <a:ext cx="11129071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 demand concentration in Running &amp; Walking shoes → optimize inventory and marketing for these categories.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Regional alignment between quantity and sales → double down on high-demand cities.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Low-volume products may need repositioning, bundling, or discontinuation.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Consistent payment mix suggests customer trust in Shopify Payments but reliance risk remains.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20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A2E27C-48E1-6E9E-6E88-CC13DE9DE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7046E20-3A10-F5D5-2166-A1EC805A3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0F0088D2-BBEB-9255-9BF5-41F727E6674C}"/>
              </a:ext>
            </a:extLst>
          </p:cNvPr>
          <p:cNvSpPr txBox="1"/>
          <p:nvPr/>
        </p:nvSpPr>
        <p:spPr>
          <a:xfrm>
            <a:off x="104773" y="962026"/>
            <a:ext cx="8115202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Total Customer Insights</a:t>
            </a:r>
            <a:endParaRPr lang="en-IN" sz="3200" b="1" dirty="0">
              <a:solidFill>
                <a:srgbClr val="88BC64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7B044593-7058-196F-D39F-0BD298298DE1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D840BD-532B-8F0A-C2AD-F212EEDCCB4F}"/>
              </a:ext>
            </a:extLst>
          </p:cNvPr>
          <p:cNvSpPr txBox="1"/>
          <p:nvPr/>
        </p:nvSpPr>
        <p:spPr>
          <a:xfrm>
            <a:off x="262829" y="1575217"/>
            <a:ext cx="10825473" cy="4847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Trend Over Time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Customer count fluctuated between 772 – 977.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Growth peaks at 924 and 977, with dips showing periodic demand variation.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Regional Performance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Top cities: Washington, Houston, New York, El Paso, Dallas, Miami.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Strong presence across South &amp; East US, concentrated in major urban hubs.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Payment Methods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Shopify Payments (53%) lead, followed by PayPal (19%) and Gift Cards (19%).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Consistent with sales/quantity trends → customers show stable checkout preferences.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Product Type Performance</a:t>
            </a:r>
            <a:b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Running Shoes (1,917 customers) and Tennis Shoes (1,239) dominate.</a:t>
            </a:r>
            <a:br>
              <a:rPr lang="en-US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</a:br>
            <a:r>
              <a:rPr lang="en-US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Walking (917) and Cycling (709) shoes also significant.</a:t>
            </a:r>
            <a:br>
              <a:rPr lang="en-US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</a:br>
            <a:r>
              <a:rPr lang="en-US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Minimal customers for niche products (sandals, flip flops, boots, accessories).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4" descr="Power BI - Udemy Business">
            <a:extLst>
              <a:ext uri="{FF2B5EF4-FFF2-40B4-BE49-F238E27FC236}">
                <a16:creationId xmlns:a16="http://schemas.microsoft.com/office/drawing/2014/main" id="{FC7A96B0-AD9E-EDB7-3027-0BCE11C97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413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4BE98D-E614-3AC3-14A6-5CB4CEB93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52ADCDE-E7A3-747A-776D-0BD501E32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B1DE0E4-3FA1-253E-0562-4BB3765597CF}"/>
              </a:ext>
            </a:extLst>
          </p:cNvPr>
          <p:cNvSpPr txBox="1"/>
          <p:nvPr/>
        </p:nvSpPr>
        <p:spPr>
          <a:xfrm>
            <a:off x="104773" y="962026"/>
            <a:ext cx="8115202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Key Business Insights</a:t>
            </a:r>
            <a:endParaRPr lang="en-IN" sz="3200" b="1" dirty="0">
              <a:solidFill>
                <a:srgbClr val="88BC64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76069876-19AE-32D0-D993-7F277FAEF455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40924812-C5CA-4F58-0F4A-66B0DC207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F34F04-FEB3-E2CC-BF71-3322824A56CA}"/>
              </a:ext>
            </a:extLst>
          </p:cNvPr>
          <p:cNvSpPr txBox="1"/>
          <p:nvPr/>
        </p:nvSpPr>
        <p:spPr>
          <a:xfrm>
            <a:off x="262829" y="1725970"/>
            <a:ext cx="11129071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 concentration in footwear categories → Running &amp; Tennis drive majority of customer base.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 urban regions remain the strongest source of customers; regional campaigns can deepen penetration.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Payment trust is strong with Shopify → ensure smooth performance to avoid drop-offs.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Niche categories underperform → test bundling or targeted promotions to increase adoption.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98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1B055B-E2A9-F772-FCF9-3B6B10B4B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31FFCE4-9A6C-71E9-F0D4-6B6CF1E27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35BDE695-E3D2-3349-00F2-44D0E23A16E4}"/>
              </a:ext>
            </a:extLst>
          </p:cNvPr>
          <p:cNvSpPr txBox="1"/>
          <p:nvPr/>
        </p:nvSpPr>
        <p:spPr>
          <a:xfrm>
            <a:off x="104773" y="962026"/>
            <a:ext cx="8115202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Repeat Customer Insights</a:t>
            </a:r>
            <a:endParaRPr lang="en-IN" sz="3200" b="1" dirty="0">
              <a:solidFill>
                <a:srgbClr val="88BC64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87AD9562-0E89-A5DD-A81B-0A9F89D52FA6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AF2A5E-5741-D556-6B69-AFEC286D809F}"/>
              </a:ext>
            </a:extLst>
          </p:cNvPr>
          <p:cNvSpPr txBox="1"/>
          <p:nvPr/>
        </p:nvSpPr>
        <p:spPr>
          <a:xfrm>
            <a:off x="262829" y="1575217"/>
            <a:ext cx="10825473" cy="4478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Trend Over Time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Repeat customers range 49 – 87, peaking at 87 and 84.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Fluctuations show inconsistent retention, with clear dips after peaks.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Payment Methods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Shopify Payments (80%) dominate repeat purchases.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PayPal (9%) and Gift Cards (9%) are secondary.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Regional Distribution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Strongest repeat customer bases: Washington, Las Vegas, Houston, Pittsburgh, Atlanta, Austin.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Concentrated in urban centers with pockets of loyalty in multiple states.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Product Type Performance</a:t>
            </a:r>
            <a:b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Running Shoes (355 customers) lead strongly, followed by Tennis Shoes (139) and Walking Shoes (64).</a:t>
            </a:r>
            <a:br>
              <a:rPr lang="en-US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</a:br>
            <a:r>
              <a:rPr lang="en-US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Other categories (Cycling, Climbing, Sandals, Jackets) have minimal repeat traction.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4" descr="Power BI - Udemy Business">
            <a:extLst>
              <a:ext uri="{FF2B5EF4-FFF2-40B4-BE49-F238E27FC236}">
                <a16:creationId xmlns:a16="http://schemas.microsoft.com/office/drawing/2014/main" id="{3BE7254E-E59D-C7B8-70D0-C789783CA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827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D4436-CC82-B0BC-B7C8-4E38F3EF4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BE369D-8585-C88B-1E4F-A35D6474B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1C16B71-CF3C-B7BD-509B-D9A455DD7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3" y="15413"/>
            <a:ext cx="11651849" cy="68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11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6CD9DB-3B2E-4799-8DDC-5CFC3CA2C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8108269-F063-7512-883A-5E80FBA5A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37FAACFA-CAA5-D819-C64E-563DE6597D22}"/>
              </a:ext>
            </a:extLst>
          </p:cNvPr>
          <p:cNvSpPr txBox="1"/>
          <p:nvPr/>
        </p:nvSpPr>
        <p:spPr>
          <a:xfrm>
            <a:off x="104773" y="962026"/>
            <a:ext cx="8115202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Key Business Insights</a:t>
            </a:r>
            <a:endParaRPr lang="en-IN" sz="3200" b="1" dirty="0">
              <a:solidFill>
                <a:srgbClr val="88BC64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DAEF0907-F001-A7C2-F6E7-3C4860B6D581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5CFB25F3-8E20-DD2A-E2EF-2ED7FA70D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BC97DD-C128-C88A-3E5D-DC715B3D93D6}"/>
              </a:ext>
            </a:extLst>
          </p:cNvPr>
          <p:cNvSpPr txBox="1"/>
          <p:nvPr/>
        </p:nvSpPr>
        <p:spPr>
          <a:xfrm>
            <a:off x="262829" y="1725970"/>
            <a:ext cx="11129071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Retention is uneven → loyalty programs and personalized campaigns needed to stabilize repeat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Running &amp; Tennis Shoes drive most repeat business → expand upsell/cross-sell strategies around these categories.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 reliance on Shopify Payments → optimize checkout experience for loyalty customers.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Regional loyalty clusters (Washington, Las Vegas, Houston) → invest in location-specific offers and customer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engagement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244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FA0F21-8219-244B-B188-B60B7A789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EAD00C5-AD39-A504-7DD9-AAC55FADE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D4B341EE-9092-4D66-4DB3-2303C9A99594}"/>
              </a:ext>
            </a:extLst>
          </p:cNvPr>
          <p:cNvSpPr txBox="1"/>
          <p:nvPr/>
        </p:nvSpPr>
        <p:spPr>
          <a:xfrm>
            <a:off x="1150133" y="159559"/>
            <a:ext cx="993817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Conclusion: Shopify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5865C-1986-C230-C2E1-D36FF7D74FB6}"/>
              </a:ext>
            </a:extLst>
          </p:cNvPr>
          <p:cNvSpPr txBox="1"/>
          <p:nvPr/>
        </p:nvSpPr>
        <p:spPr>
          <a:xfrm>
            <a:off x="262829" y="780769"/>
            <a:ext cx="11766991" cy="5858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Retention is uneven → loyalty programs and personalized campaigns needed to stabilize repeat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Running &amp; Tennis Shoes drive most repeat business → expand upsell/cross-sell strategies around these categories.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 reliance on Shopify Payments → optimize checkout experience for loyalty customers.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Regional loyalty clusters (Washington, Las Vegas, Houston) → invest in location-specific offers and customer engagement.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Shopify dashboard provides real-time visibility into sales, customer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behaviour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and retention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Insights highlight premium positioning (high AOV), strong repeat base, but a retention gap with single-order customers.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Running &amp; Tennis shoes dominate performance, while niche categories remain underutilized.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Shopify Payments lead transactions, though reliance on one gateway poses operational risk.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Regional clusters (Washington, Houston, New York) offer growth opportunities through targeted campaigns.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Strategic focus on loyalty programs, upselling, and regional targeting can drive higher LTV and long-term growth.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4" descr="Power BI - Udemy Business">
            <a:extLst>
              <a:ext uri="{FF2B5EF4-FFF2-40B4-BE49-F238E27FC236}">
                <a16:creationId xmlns:a16="http://schemas.microsoft.com/office/drawing/2014/main" id="{72B94DF8-51D3-3ED8-5E40-E00D3A3E6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6351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162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2F5CF87-99FC-D9F4-5542-39B2A5FB0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3D528594-6D5F-63FA-6D33-1BC560C9AA55}"/>
              </a:ext>
            </a:extLst>
          </p:cNvPr>
          <p:cNvSpPr txBox="1"/>
          <p:nvPr/>
        </p:nvSpPr>
        <p:spPr>
          <a:xfrm>
            <a:off x="371473" y="93214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E298A19-6E81-6290-ABE4-573792401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4446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D07E6E29-7F9E-C658-AF99-47518E36E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6D2DA507-3BC2-793D-EE04-581A275D4B7A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3072310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E984A-F101-A811-C55C-EEC36C9E3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DC74F66-B9AD-A625-03F8-DECE2818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C9E9AEA-F9B1-9100-EF14-EC6E64D6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3EB4CED-AB18-FE2F-1062-98056CC3535A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F42C5-4FDC-A758-5114-054741B003D0}"/>
              </a:ext>
            </a:extLst>
          </p:cNvPr>
          <p:cNvSpPr txBox="1"/>
          <p:nvPr/>
        </p:nvSpPr>
        <p:spPr>
          <a:xfrm>
            <a:off x="117612" y="1663564"/>
            <a:ext cx="11912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goal of this project is to analyze Shopify sales data in Power BI to uncover meaningful insights into transaction performance, customer purchasing behavior, and long-term customer value. By designing an interactive dashboard, the objective is to help stakeholders identify patterns in revenue generation, customer retention, and engagement trends to support data-driven decision-making.</a:t>
            </a:r>
            <a:endParaRPr lang="en-IN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99483A0-3D4B-00AE-435C-56FCE4C154BA}"/>
              </a:ext>
            </a:extLst>
          </p:cNvPr>
          <p:cNvSpPr txBox="1"/>
          <p:nvPr/>
        </p:nvSpPr>
        <p:spPr>
          <a:xfrm>
            <a:off x="117612" y="29053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0BC0BB-58ED-19E5-56DE-0F3616FE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80" y="3488767"/>
            <a:ext cx="10401045" cy="212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Transactions Performance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section focuses on evaluating the overall health and effectiveness of sales operations by tracking: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Sales</a:t>
            </a:r>
            <a:r>
              <a:rPr lang="en-US" dirty="0">
                <a:solidFill>
                  <a:schemeClr val="bg1"/>
                </a:solidFill>
              </a:rPr>
              <a:t>: Total revenue generated before tax.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Total Quantity</a:t>
            </a:r>
            <a:r>
              <a:rPr lang="en-US" dirty="0">
                <a:solidFill>
                  <a:schemeClr val="bg1"/>
                </a:solidFill>
              </a:rPr>
              <a:t>: The cumulative number of products sold.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Avg Order Value</a:t>
            </a:r>
            <a:r>
              <a:rPr lang="en-US" dirty="0">
                <a:solidFill>
                  <a:schemeClr val="bg1"/>
                </a:solidFill>
              </a:rPr>
              <a:t>: The average revenue per transaction, excluding tax.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A368F6-D586-83E9-10A2-9C961B45549D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930503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648EB-6BD3-2DA5-FD46-140EA50F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1371EBA-C9BB-ACA1-796C-391C9078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530211EB-2A07-5474-FE04-D67FD707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E8BAA7-7511-ED79-33C6-696BF931FCF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2BF8B10-5981-FE47-682E-F49621B727C2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4FD46D-1D90-9177-98E8-E4EA6B88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053259"/>
            <a:ext cx="10401045" cy="395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Customer Purchase Behavior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Understanding how customers interact with the business is critical. This section highlights: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Total Customers</a:t>
            </a:r>
            <a:r>
              <a:rPr lang="en-US" sz="1600" dirty="0">
                <a:solidFill>
                  <a:schemeClr val="bg1"/>
                </a:solidFill>
              </a:rPr>
              <a:t>: The count of unique buyers.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Single Order Customers</a:t>
            </a:r>
            <a:r>
              <a:rPr lang="en-US" sz="1600" dirty="0">
                <a:solidFill>
                  <a:schemeClr val="bg1"/>
                </a:solidFill>
              </a:rPr>
              <a:t>: Customers who placed only one order.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Customers</a:t>
            </a:r>
            <a:r>
              <a:rPr lang="en-US" sz="1600" dirty="0">
                <a:solidFill>
                  <a:schemeClr val="bg1"/>
                </a:solidFill>
              </a:rPr>
              <a:t>: Customers with more than one order, indicating loyalty.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Retention &amp; Value KPIs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To evaluate long-term growth and customer value, this section includes: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Lifetime Value (LTV)</a:t>
            </a:r>
            <a:r>
              <a:rPr lang="en-US" sz="1600" dirty="0">
                <a:solidFill>
                  <a:schemeClr val="bg1"/>
                </a:solidFill>
              </a:rPr>
              <a:t>: The total revenue generated by a customer over time.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Rate</a:t>
            </a:r>
            <a:r>
              <a:rPr lang="en-US" sz="1600" dirty="0">
                <a:solidFill>
                  <a:schemeClr val="bg1"/>
                </a:solidFill>
              </a:rPr>
              <a:t>: The percentage of customers who return to make another purchase.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Purchase Frequency</a:t>
            </a:r>
            <a:r>
              <a:rPr lang="en-US" sz="1600" dirty="0">
                <a:solidFill>
                  <a:schemeClr val="bg1"/>
                </a:solidFill>
              </a:rPr>
              <a:t>: How often customers place orders, on average.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1A3CF47-6218-3F38-3382-F45CC4399E55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2719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A6C766-0370-D577-D92C-9B0CDF73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F0C3C29-57F3-7A5D-983A-8AB55D1B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740920B-FA56-35F1-CA08-5B9F438B9244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01470AB-646A-8724-632E-D0FBA3F7180D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E880D2-C645-C558-2520-6DAFDCA8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AAADD5F-B7A1-DEFC-8407-FFE76AD2B3E7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2C69C-8272-9326-34D4-52F2A80D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485145"/>
            <a:ext cx="10401045" cy="38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Regional Overview - Province and Cities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Filled Map (Province-Level)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Display province-wise performance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color saturation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Changes dynamically with the measure selector.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Bubble Map / Density Map (City Level)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Visually represent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or customer density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at a more granular level.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Bubble Size or Heat Intensity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Driven by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Tooltip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Shows all key metrics (Net Sales, Quantity, Total Customers, Repeat Customers).</a:t>
            </a:r>
          </a:p>
          <a:p>
            <a:pPr marL="285750" marR="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Bar Chart (City-Level Performance)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Compare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top-performing cities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KPI.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Sorted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Descending order by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Interacts with slicers/filters and responds to the KPI selector.</a:t>
            </a:r>
          </a:p>
        </p:txBody>
      </p:sp>
    </p:spTree>
    <p:extLst>
      <p:ext uri="{BB962C8B-B14F-4D97-AF65-F5344CB8AC3E}">
        <p14:creationId xmlns:p14="http://schemas.microsoft.com/office/powerpoint/2010/main" val="2162797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24DCF-9E18-B681-8771-59270BF0C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3E4D4D1-CCA3-68E0-36B1-09AE9AEA9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38DB107C-5893-1162-339A-F20E947FBF58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5A4F498-C428-6477-9781-40900DB6B62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680813-C92B-2E86-842B-A1AF48EC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D893B7F-5513-02B5-849E-F3B7C1439670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30C88-FE59-D256-D20A-20293CF5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537107"/>
            <a:ext cx="104010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2.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 Trend Over Time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Area Chart – Trend by Day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Show the </a:t>
            </a:r>
            <a:r>
              <a:rPr lang="en-US" sz="1600" b="1" dirty="0">
                <a:solidFill>
                  <a:schemeClr val="bg1"/>
                </a:solidFill>
              </a:rPr>
              <a:t>daily trend</a:t>
            </a:r>
            <a:r>
              <a:rPr lang="en-US" sz="1600" dirty="0">
                <a:solidFill>
                  <a:schemeClr val="bg1"/>
                </a:solidFill>
              </a:rPr>
              <a:t> of the selected measure (e.g., daily Net Sales or daily Repeat Customers).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Interactivity</a:t>
            </a:r>
            <a:r>
              <a:rPr lang="en-US" sz="1600" dirty="0">
                <a:solidFill>
                  <a:schemeClr val="bg1"/>
                </a:solidFill>
              </a:rPr>
              <a:t>: Changes dynamically based on the selected measure.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Bar Chart or Line Chart – Trend by Hour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Display </a:t>
            </a:r>
            <a:r>
              <a:rPr lang="en-US" sz="1600" b="1" dirty="0">
                <a:solidFill>
                  <a:schemeClr val="bg1"/>
                </a:solidFill>
              </a:rPr>
              <a:t>sales or customer activity by hour of the day</a:t>
            </a:r>
            <a:r>
              <a:rPr lang="en-US" sz="1600" dirty="0">
                <a:solidFill>
                  <a:schemeClr val="bg1"/>
                </a:solidFill>
              </a:rPr>
              <a:t> (e.g., 0–23 </a:t>
            </a:r>
            <a:r>
              <a:rPr lang="en-US" sz="1600" dirty="0" err="1">
                <a:solidFill>
                  <a:schemeClr val="bg1"/>
                </a:solidFill>
              </a:rPr>
              <a:t>hrs</a:t>
            </a:r>
            <a:r>
              <a:rPr lang="en-US" sz="1600" dirty="0">
                <a:solidFill>
                  <a:schemeClr val="bg1"/>
                </a:solidFill>
              </a:rPr>
              <a:t>), revealing peak activity periods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Use Case: </a:t>
            </a:r>
            <a:r>
              <a:rPr lang="en-US" sz="1600" dirty="0">
                <a:solidFill>
                  <a:schemeClr val="bg1"/>
                </a:solidFill>
              </a:rPr>
              <a:t>Helps understand time-of-day behavior, useful for marketing or operational timing decisions.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F0940AB8-41CE-72F6-E787-2132E6E6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19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92198-E117-B76A-6D8D-BA6E5252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8760FD0-0501-737A-3476-C71426D4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98F75B4D-BB2D-1BCA-4C3D-652354C66F0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7552EE-24C9-473F-2B00-2A379E2B8DCC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352EFE-A6A0-07B3-89DE-2793908F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8B7EA81F-7691-12F9-0EA8-DA6F680047CB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508928-9CA2-C962-6661-E9C99765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612625"/>
            <a:ext cx="10401045" cy="269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3. Gateway Payment Method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 and least used payment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preferences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regions or campaigns.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4. Product Type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Determine which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 types generate the highest revenue and order volume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Understand how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engagement varies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different product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C88E8016-E68C-4581-9191-38E7B114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67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4D065D-1B5D-AFB9-D181-C68527751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8D685C6-9FCF-9B3D-FBBF-9B612D177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54587F50-CC9D-2CD6-E44A-86D8CD928FBF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139E4FB-39B3-405F-7140-E4DA87E93A93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9597C10-2BEB-8FC3-8195-F68D50B71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D800DEA-28F3-C795-32ED-9930051B1031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700F76B4-04FF-9569-29A4-5CEF667AD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139A21-B948-918B-C004-D787D1983D2A}"/>
              </a:ext>
            </a:extLst>
          </p:cNvPr>
          <p:cNvSpPr txBox="1"/>
          <p:nvPr/>
        </p:nvSpPr>
        <p:spPr>
          <a:xfrm>
            <a:off x="262828" y="2818825"/>
            <a:ext cx="11129071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dedicated 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display transaction-level or detailed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Allow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drill through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from summary visuals (like charts and KPIs) to see underlying records.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Enable users to explore data at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granular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such as individual orders, customers, or product types.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Help explain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summary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validate aggregated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raw data.</a:t>
            </a:r>
          </a:p>
        </p:txBody>
      </p:sp>
    </p:spTree>
    <p:extLst>
      <p:ext uri="{BB962C8B-B14F-4D97-AF65-F5344CB8AC3E}">
        <p14:creationId xmlns:p14="http://schemas.microsoft.com/office/powerpoint/2010/main" val="1378492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1967</Words>
  <Application>Microsoft Office PowerPoint</Application>
  <PresentationFormat>Widescreen</PresentationFormat>
  <Paragraphs>181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Abhratanu Majumder</cp:lastModifiedBy>
  <cp:revision>16</cp:revision>
  <dcterms:created xsi:type="dcterms:W3CDTF">2025-05-11T09:17:40Z</dcterms:created>
  <dcterms:modified xsi:type="dcterms:W3CDTF">2025-09-08T00:20:32Z</dcterms:modified>
</cp:coreProperties>
</file>