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2" r:id="rId2"/>
    <p:sldId id="256" r:id="rId3"/>
    <p:sldId id="258" r:id="rId4"/>
    <p:sldId id="264" r:id="rId5"/>
    <p:sldId id="267" r:id="rId6"/>
    <p:sldId id="263" r:id="rId7"/>
    <p:sldId id="259" r:id="rId8"/>
    <p:sldId id="261" r:id="rId9"/>
    <p:sldId id="262" r:id="rId10"/>
    <p:sldId id="268" r:id="rId11"/>
    <p:sldId id="269" r:id="rId12"/>
    <p:sldId id="270" r:id="rId13"/>
    <p:sldId id="271" r:id="rId14"/>
    <p:sldId id="273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240" autoAdjust="0"/>
  </p:normalViewPr>
  <p:slideViewPr>
    <p:cSldViewPr>
      <p:cViewPr>
        <p:scale>
          <a:sx n="62" d="100"/>
          <a:sy n="62" d="100"/>
        </p:scale>
        <p:origin x="-159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3101B-E09E-4592-B754-80EB0E1E7720}" type="datetimeFigureOut">
              <a:rPr lang="pt-BR" smtClean="0"/>
              <a:pPr/>
              <a:t>01/06/2020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F8CCB-3FEE-45BC-B4E1-67EEE35A73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Estou fazendo umas</a:t>
            </a:r>
            <a:r>
              <a:rPr lang="pt-BR" baseline="0" dirty="0" smtClean="0"/>
              <a:t> paradas muito doidas no R e no </a:t>
            </a:r>
            <a:r>
              <a:rPr lang="pt-BR" baseline="0" dirty="0" err="1" smtClean="0"/>
              <a:t>Python</a:t>
            </a:r>
            <a:r>
              <a:rPr lang="pt-BR" baseline="0" dirty="0" smtClean="0"/>
              <a:t> e não quero classificar como </a:t>
            </a:r>
            <a:r>
              <a:rPr lang="pt-BR" dirty="0" smtClean="0">
                <a:solidFill>
                  <a:schemeClr val="bg1"/>
                </a:solidFill>
              </a:rPr>
              <a:t>Estatística ou Ciência de dados...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F8CCB-3FEE-45BC-B4E1-67EEE35A737A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Um retrato da minha situação.</a:t>
            </a:r>
          </a:p>
          <a:p>
            <a:r>
              <a:rPr lang="pt-BR" dirty="0" smtClean="0"/>
              <a:t>O</a:t>
            </a:r>
            <a:r>
              <a:rPr lang="pt-BR" baseline="0" dirty="0" smtClean="0"/>
              <a:t> </a:t>
            </a:r>
            <a:r>
              <a:rPr lang="pt-BR" baseline="0" dirty="0" err="1" smtClean="0"/>
              <a:t>dataunirio</a:t>
            </a:r>
            <a:r>
              <a:rPr lang="pt-BR" baseline="0" dirty="0" smtClean="0"/>
              <a:t> aumentou de escopo</a:t>
            </a:r>
          </a:p>
          <a:p>
            <a:r>
              <a:rPr lang="pt-BR" baseline="0" dirty="0" smtClean="0"/>
              <a:t>Vocês devem conhecer o orçamento popular e o portal da transparência orçamentária</a:t>
            </a:r>
          </a:p>
          <a:p>
            <a:r>
              <a:rPr lang="pt-BR" baseline="0" dirty="0" smtClean="0"/>
              <a:t>Vamos incluir dados sobre alunos, professores</a:t>
            </a:r>
          </a:p>
          <a:p>
            <a:r>
              <a:rPr lang="pt-BR" baseline="0" dirty="0" smtClean="0"/>
              <a:t>Análise do </a:t>
            </a:r>
            <a:r>
              <a:rPr lang="pt-BR" baseline="0" dirty="0" err="1" smtClean="0"/>
              <a:t>Tweeter</a:t>
            </a:r>
            <a:r>
              <a:rPr lang="pt-BR" baseline="0" dirty="0" smtClean="0"/>
              <a:t> da UNIRIO</a:t>
            </a:r>
          </a:p>
          <a:p>
            <a:r>
              <a:rPr lang="pt-BR" baseline="0" dirty="0" smtClean="0"/>
              <a:t>No  futuro vou construir uma API</a:t>
            </a:r>
          </a:p>
          <a:p>
            <a:endParaRPr lang="pt-BR" dirty="0" smtClean="0"/>
          </a:p>
          <a:p>
            <a:r>
              <a:rPr lang="pt-BR" dirty="0" smtClean="0"/>
              <a:t>Além disso, quero mostrar a minha pesquisa no R</a:t>
            </a:r>
            <a:r>
              <a:rPr lang="pt-BR" baseline="0" dirty="0" smtClean="0"/>
              <a:t> e no </a:t>
            </a:r>
            <a:r>
              <a:rPr lang="pt-BR" baseline="0" dirty="0" err="1" smtClean="0"/>
              <a:t>Python</a:t>
            </a:r>
            <a:r>
              <a:rPr lang="pt-BR" baseline="0" dirty="0" smtClean="0"/>
              <a:t>. Quero mostrar também o machadinho (inteligência artificial/aprendizado de maquinas) desenvolvida no R e no </a:t>
            </a:r>
            <a:r>
              <a:rPr lang="pt-BR" baseline="0" dirty="0" err="1" smtClean="0"/>
              <a:t>Python</a:t>
            </a:r>
            <a:r>
              <a:rPr lang="pt-BR" baseline="0" smtClean="0"/>
              <a:t>.</a:t>
            </a:r>
            <a:endParaRPr lang="pt-BR" baseline="0" dirty="0" smtClean="0"/>
          </a:p>
          <a:p>
            <a:r>
              <a:rPr lang="pt-BR" baseline="0" dirty="0" smtClean="0"/>
              <a:t>Finalmente, quero falar sobre ferramentas de ensino (não quero dar </a:t>
            </a:r>
            <a:r>
              <a:rPr lang="pt-BR" baseline="0" dirty="0" err="1" smtClean="0"/>
              <a:t>spoiler</a:t>
            </a:r>
            <a:r>
              <a:rPr lang="pt-BR" baseline="0" dirty="0" smtClean="0"/>
              <a:t>)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F8CCB-3FEE-45BC-B4E1-67EEE35A737A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F31BE-1FFF-4606-A685-28808735475B}" type="datetimeFigureOut">
              <a:rPr lang="pt-BR" smtClean="0"/>
              <a:pPr/>
              <a:t>01/06/2020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477E4-A10D-4152-998C-B1E14A51B8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F31BE-1FFF-4606-A685-28808735475B}" type="datetimeFigureOut">
              <a:rPr lang="pt-BR" smtClean="0"/>
              <a:pPr/>
              <a:t>01/06/2020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477E4-A10D-4152-998C-B1E14A51B8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F31BE-1FFF-4606-A685-28808735475B}" type="datetimeFigureOut">
              <a:rPr lang="pt-BR" smtClean="0"/>
              <a:pPr/>
              <a:t>01/06/2020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477E4-A10D-4152-998C-B1E14A51B8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F31BE-1FFF-4606-A685-28808735475B}" type="datetimeFigureOut">
              <a:rPr lang="pt-BR" smtClean="0"/>
              <a:pPr/>
              <a:t>01/06/2020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477E4-A10D-4152-998C-B1E14A51B8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F31BE-1FFF-4606-A685-28808735475B}" type="datetimeFigureOut">
              <a:rPr lang="pt-BR" smtClean="0"/>
              <a:pPr/>
              <a:t>01/06/2020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477E4-A10D-4152-998C-B1E14A51B8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F31BE-1FFF-4606-A685-28808735475B}" type="datetimeFigureOut">
              <a:rPr lang="pt-BR" smtClean="0"/>
              <a:pPr/>
              <a:t>01/06/2020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477E4-A10D-4152-998C-B1E14A51B8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F31BE-1FFF-4606-A685-28808735475B}" type="datetimeFigureOut">
              <a:rPr lang="pt-BR" smtClean="0"/>
              <a:pPr/>
              <a:t>01/06/2020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477E4-A10D-4152-998C-B1E14A51B8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F31BE-1FFF-4606-A685-28808735475B}" type="datetimeFigureOut">
              <a:rPr lang="pt-BR" smtClean="0"/>
              <a:pPr/>
              <a:t>01/06/2020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477E4-A10D-4152-998C-B1E14A51B8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F31BE-1FFF-4606-A685-28808735475B}" type="datetimeFigureOut">
              <a:rPr lang="pt-BR" smtClean="0"/>
              <a:pPr/>
              <a:t>01/06/2020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477E4-A10D-4152-998C-B1E14A51B8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F31BE-1FFF-4606-A685-28808735475B}" type="datetimeFigureOut">
              <a:rPr lang="pt-BR" smtClean="0"/>
              <a:pPr/>
              <a:t>01/06/2020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477E4-A10D-4152-998C-B1E14A51B8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F31BE-1FFF-4606-A685-28808735475B}" type="datetimeFigureOut">
              <a:rPr lang="pt-BR" smtClean="0"/>
              <a:pPr/>
              <a:t>01/06/2020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477E4-A10D-4152-998C-B1E14A51B8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F31BE-1FFF-4606-A685-28808735475B}" type="datetimeFigureOut">
              <a:rPr lang="pt-BR" smtClean="0"/>
              <a:pPr/>
              <a:t>01/06/2020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477E4-A10D-4152-998C-B1E14A51B8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Estatística ou Ciência de dados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sz="3200" dirty="0" smtClean="0">
                <a:solidFill>
                  <a:schemeClr val="bg1"/>
                </a:solidFill>
              </a:rPr>
              <a:t>Ensino, pesquisa e extensão</a:t>
            </a:r>
            <a:endParaRPr lang="pt-BR" sz="3200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37"/>
          <p:cNvGrpSpPr/>
          <p:nvPr/>
        </p:nvGrpSpPr>
        <p:grpSpPr>
          <a:xfrm>
            <a:off x="2411760" y="402994"/>
            <a:ext cx="4104456" cy="4754198"/>
            <a:chOff x="3782566" y="2176260"/>
            <a:chExt cx="1578867" cy="1828804"/>
          </a:xfrm>
        </p:grpSpPr>
        <p:pic>
          <p:nvPicPr>
            <p:cNvPr id="3" name="Imagem 2" descr="my_polaroid_sticker.png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3782566" y="2176260"/>
              <a:ext cx="1578867" cy="1828804"/>
            </a:xfrm>
            <a:prstGeom prst="rect">
              <a:avLst/>
            </a:prstGeom>
          </p:spPr>
        </p:pic>
        <p:sp>
          <p:nvSpPr>
            <p:cNvPr id="4" name="CaixaDeTexto 3"/>
            <p:cNvSpPr txBox="1"/>
            <p:nvPr/>
          </p:nvSpPr>
          <p:spPr>
            <a:xfrm>
              <a:off x="3851920" y="2629361"/>
              <a:ext cx="1440160" cy="887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7200" dirty="0" smtClean="0">
                  <a:latin typeface="xkcd" pitchFamily="2" charset="0"/>
                </a:rPr>
                <a:t>UNIRIO</a:t>
              </a:r>
            </a:p>
            <a:p>
              <a:pPr algn="ctr"/>
              <a:r>
                <a:rPr lang="pt-BR" sz="7200" dirty="0" err="1" smtClean="0">
                  <a:latin typeface="xkcd" pitchFamily="2" charset="0"/>
                </a:rPr>
                <a:t>tweets</a:t>
              </a:r>
              <a:endParaRPr lang="pt-BR" sz="7200" dirty="0">
                <a:latin typeface="xkcd" pitchFamily="2" charset="0"/>
              </a:endParaRPr>
            </a:p>
          </p:txBody>
        </p:sp>
      </p:grpSp>
      <p:sp>
        <p:nvSpPr>
          <p:cNvPr id="5" name="CaixaDeTexto 4"/>
          <p:cNvSpPr txBox="1"/>
          <p:nvPr/>
        </p:nvSpPr>
        <p:spPr>
          <a:xfrm>
            <a:off x="2123728" y="5302949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Bahnschrift Light" pitchFamily="34" charset="0"/>
              </a:rPr>
              <a:t>Parte 1 – análise de texto</a:t>
            </a:r>
          </a:p>
          <a:p>
            <a:r>
              <a:rPr lang="pt-BR" b="1" dirty="0" smtClean="0">
                <a:solidFill>
                  <a:schemeClr val="bg1"/>
                </a:solidFill>
                <a:latin typeface="Bahnschrift Light" pitchFamily="34" charset="0"/>
              </a:rPr>
              <a:t>Parte 2 - </a:t>
            </a:r>
            <a:r>
              <a:rPr lang="pt-BR" b="1" dirty="0" err="1" smtClean="0">
                <a:solidFill>
                  <a:schemeClr val="bg1"/>
                </a:solidFill>
                <a:latin typeface="Bahnschrift Light" pitchFamily="34" charset="0"/>
              </a:rPr>
              <a:t>app</a:t>
            </a:r>
            <a:endParaRPr lang="pt-BR" b="1" dirty="0">
              <a:solidFill>
                <a:schemeClr val="bg1"/>
              </a:solidFill>
              <a:latin typeface="Bahnschrift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30"/>
          <p:cNvGrpSpPr/>
          <p:nvPr/>
        </p:nvGrpSpPr>
        <p:grpSpPr>
          <a:xfrm>
            <a:off x="2339752" y="997754"/>
            <a:ext cx="4536504" cy="4951526"/>
            <a:chOff x="1085751" y="665151"/>
            <a:chExt cx="1988361" cy="2170266"/>
          </a:xfrm>
        </p:grpSpPr>
        <p:grpSp>
          <p:nvGrpSpPr>
            <p:cNvPr id="4" name="Grupo 22"/>
            <p:cNvGrpSpPr/>
            <p:nvPr/>
          </p:nvGrpSpPr>
          <p:grpSpPr>
            <a:xfrm>
              <a:off x="1259632" y="836712"/>
              <a:ext cx="1578867" cy="1872208"/>
              <a:chOff x="3065141" y="1076044"/>
              <a:chExt cx="1578867" cy="1872208"/>
            </a:xfrm>
          </p:grpSpPr>
          <p:pic>
            <p:nvPicPr>
              <p:cNvPr id="24" name="Picture 2" descr="https://upload.wikimedia.org/wikipedia/commons/thumb/4/40/Machado_de_Assis_aos_57_anos.jpg/409px-Machado_de_Assis_aos_57_anos.jp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l="6160" b="24946"/>
              <a:stretch>
                <a:fillRect/>
              </a:stretch>
            </p:blipFill>
            <p:spPr bwMode="auto">
              <a:xfrm>
                <a:off x="3075769" y="1124744"/>
                <a:ext cx="1554171" cy="1823508"/>
              </a:xfrm>
              <a:prstGeom prst="rect">
                <a:avLst/>
              </a:prstGeom>
              <a:noFill/>
            </p:spPr>
          </p:pic>
          <p:pic>
            <p:nvPicPr>
              <p:cNvPr id="25" name="Imagem 24" descr="my_polaroid_sticker.png"/>
              <p:cNvPicPr>
                <a:picLocks noChangeAspect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3065141" y="1076044"/>
                <a:ext cx="1578867" cy="1828804"/>
              </a:xfrm>
              <a:prstGeom prst="rect">
                <a:avLst/>
              </a:prstGeom>
            </p:spPr>
          </p:pic>
        </p:grpSp>
        <p:sp>
          <p:nvSpPr>
            <p:cNvPr id="26" name="Retângulo 25"/>
            <p:cNvSpPr/>
            <p:nvPr/>
          </p:nvSpPr>
          <p:spPr>
            <a:xfrm rot="1755432">
              <a:off x="2159712" y="708173"/>
              <a:ext cx="914400" cy="41358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/>
            <p:cNvSpPr/>
            <p:nvPr/>
          </p:nvSpPr>
          <p:spPr>
            <a:xfrm rot="19800000">
              <a:off x="1110556" y="665151"/>
              <a:ext cx="914400" cy="41358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27"/>
            <p:cNvSpPr/>
            <p:nvPr/>
          </p:nvSpPr>
          <p:spPr>
            <a:xfrm rot="19844568" flipH="1">
              <a:off x="2015726" y="2421836"/>
              <a:ext cx="1019898" cy="41358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Retângulo 28"/>
            <p:cNvSpPr/>
            <p:nvPr/>
          </p:nvSpPr>
          <p:spPr>
            <a:xfrm rot="1800000" flipH="1">
              <a:off x="1085751" y="2404594"/>
              <a:ext cx="914400" cy="41358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font_family_Banger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27784" y="1052736"/>
            <a:ext cx="3672408" cy="42537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help_do_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4272" y="-15240"/>
            <a:ext cx="6600313" cy="685800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6804248" y="1340768"/>
            <a:ext cx="2339752" cy="4262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solidFill>
                  <a:schemeClr val="bg1"/>
                </a:solidFill>
                <a:latin typeface="Forte" pitchFamily="66" charset="0"/>
              </a:rPr>
              <a:t>Traduzindo a ajuda do    </a:t>
            </a:r>
            <a:r>
              <a:rPr lang="pt-BR" sz="19900" dirty="0" smtClean="0">
                <a:solidFill>
                  <a:schemeClr val="bg1"/>
                </a:solidFill>
                <a:latin typeface="Forte" pitchFamily="66" charset="0"/>
              </a:rPr>
              <a:t>R</a:t>
            </a:r>
            <a:endParaRPr lang="pt-BR" sz="3600" dirty="0">
              <a:solidFill>
                <a:schemeClr val="bg1"/>
              </a:solidFill>
              <a:latin typeface="Forte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Colocar o chat e o feedback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Por favor, coloque um </a:t>
            </a:r>
            <a:r>
              <a:rPr lang="pt-BR" dirty="0" smtClean="0">
                <a:solidFill>
                  <a:schemeClr val="bg1"/>
                </a:solidFill>
              </a:rPr>
              <a:t>comentário</a:t>
            </a:r>
          </a:p>
          <a:p>
            <a:endParaRPr lang="pt-BR" dirty="0" smtClean="0">
              <a:solidFill>
                <a:schemeClr val="bg1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Perguntas</a:t>
            </a:r>
          </a:p>
          <a:p>
            <a:r>
              <a:rPr lang="pt-BR" dirty="0" err="1" smtClean="0">
                <a:solidFill>
                  <a:schemeClr val="bg1"/>
                </a:solidFill>
              </a:rPr>
              <a:t>Perguntas_mostrar</a:t>
            </a:r>
            <a:endParaRPr lang="pt-BR" dirty="0" smtClean="0">
              <a:solidFill>
                <a:schemeClr val="bg1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Chat interagir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547664" y="1916832"/>
            <a:ext cx="6264696" cy="2520280"/>
          </a:xfrm>
          <a:prstGeom prst="roundRect">
            <a:avLst>
              <a:gd name="adj" fmla="val 6062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 smtClean="0">
                <a:latin typeface="Bahnschrift Condensed" pitchFamily="34" charset="0"/>
              </a:rPr>
              <a:t>“NUNCA TEVE UMA ÉPOCA MAIS EXCITANTE PARA FALAR SOBRE </a:t>
            </a:r>
            <a:r>
              <a:rPr lang="pt-BR" sz="3600" b="1" dirty="0" smtClean="0">
                <a:solidFill>
                  <a:srgbClr val="FFFF00"/>
                </a:solidFill>
                <a:latin typeface="Bahnschrift Condensed" pitchFamily="34" charset="0"/>
              </a:rPr>
              <a:t>ESTATÍSTICA”</a:t>
            </a:r>
            <a:endParaRPr lang="pt-BR" sz="3600" b="1" dirty="0">
              <a:solidFill>
                <a:srgbClr val="FFFF00"/>
              </a:solidFill>
              <a:latin typeface="Bahnschrift Condensed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 rot="2675579">
            <a:off x="6963080" y="4163896"/>
            <a:ext cx="432000" cy="43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600" b="1" dirty="0">
              <a:latin typeface="Bahnschrift Condensed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860032" y="6501984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>
                <a:solidFill>
                  <a:schemeClr val="bg1"/>
                </a:solidFill>
              </a:rPr>
              <a:t>Não estou falando da pandemia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o 30"/>
          <p:cNvGrpSpPr/>
          <p:nvPr/>
        </p:nvGrpSpPr>
        <p:grpSpPr>
          <a:xfrm>
            <a:off x="2670887" y="1052736"/>
            <a:ext cx="1988361" cy="2170266"/>
            <a:chOff x="1085751" y="665151"/>
            <a:chExt cx="1988361" cy="2170266"/>
          </a:xfrm>
        </p:grpSpPr>
        <p:grpSp>
          <p:nvGrpSpPr>
            <p:cNvPr id="23" name="Grupo 22"/>
            <p:cNvGrpSpPr/>
            <p:nvPr/>
          </p:nvGrpSpPr>
          <p:grpSpPr>
            <a:xfrm>
              <a:off x="1259632" y="836712"/>
              <a:ext cx="1578867" cy="1872208"/>
              <a:chOff x="3065141" y="1076044"/>
              <a:chExt cx="1578867" cy="1872208"/>
            </a:xfrm>
          </p:grpSpPr>
          <p:pic>
            <p:nvPicPr>
              <p:cNvPr id="24" name="Picture 2" descr="https://upload.wikimedia.org/wikipedia/commons/thumb/4/40/Machado_de_Assis_aos_57_anos.jpg/409px-Machado_de_Assis_aos_57_anos.jp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l="6160" b="24946"/>
              <a:stretch>
                <a:fillRect/>
              </a:stretch>
            </p:blipFill>
            <p:spPr bwMode="auto">
              <a:xfrm>
                <a:off x="3075769" y="1124744"/>
                <a:ext cx="1554171" cy="1823508"/>
              </a:xfrm>
              <a:prstGeom prst="rect">
                <a:avLst/>
              </a:prstGeom>
              <a:noFill/>
            </p:spPr>
          </p:pic>
          <p:pic>
            <p:nvPicPr>
              <p:cNvPr id="25" name="Imagem 24" descr="my_polaroid_sticker.png"/>
              <p:cNvPicPr>
                <a:picLocks noChangeAspect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3065141" y="1076044"/>
                <a:ext cx="1578867" cy="1828804"/>
              </a:xfrm>
              <a:prstGeom prst="rect">
                <a:avLst/>
              </a:prstGeom>
            </p:spPr>
          </p:pic>
        </p:grpSp>
        <p:sp>
          <p:nvSpPr>
            <p:cNvPr id="26" name="Retângulo 25"/>
            <p:cNvSpPr/>
            <p:nvPr/>
          </p:nvSpPr>
          <p:spPr>
            <a:xfrm rot="1755432">
              <a:off x="2159712" y="708173"/>
              <a:ext cx="914400" cy="41358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/>
            <p:cNvSpPr/>
            <p:nvPr/>
          </p:nvSpPr>
          <p:spPr>
            <a:xfrm rot="19800000">
              <a:off x="1110556" y="665151"/>
              <a:ext cx="914400" cy="41358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27"/>
            <p:cNvSpPr/>
            <p:nvPr/>
          </p:nvSpPr>
          <p:spPr>
            <a:xfrm rot="19844568" flipH="1">
              <a:off x="2015726" y="2421836"/>
              <a:ext cx="1019898" cy="41358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Retângulo 28"/>
            <p:cNvSpPr/>
            <p:nvPr/>
          </p:nvSpPr>
          <p:spPr>
            <a:xfrm rot="1800000" flipH="1">
              <a:off x="1085751" y="2404594"/>
              <a:ext cx="914400" cy="41358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2" name="Imagem 1" descr="font_family_Banger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85053" y="2683920"/>
            <a:ext cx="1578867" cy="1828804"/>
          </a:xfrm>
          <a:prstGeom prst="rect">
            <a:avLst/>
          </a:prstGeom>
        </p:spPr>
      </p:pic>
      <p:pic>
        <p:nvPicPr>
          <p:cNvPr id="1026" name="Picture 2" descr="https://raw.githubusercontent.com/DATAUNIRIO/ThanosR/master/Thanos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56450" y="1240160"/>
            <a:ext cx="1578864" cy="1828800"/>
          </a:xfrm>
          <a:prstGeom prst="rect">
            <a:avLst/>
          </a:prstGeom>
          <a:noFill/>
        </p:spPr>
      </p:pic>
      <p:pic>
        <p:nvPicPr>
          <p:cNvPr id="22" name="Imagem 21" descr="corpus-banner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617142" y="2632190"/>
            <a:ext cx="1578867" cy="1828804"/>
          </a:xfrm>
          <a:prstGeom prst="rect">
            <a:avLst/>
          </a:prstGeom>
        </p:spPr>
      </p:pic>
      <p:grpSp>
        <p:nvGrpSpPr>
          <p:cNvPr id="32" name="Grupo 31"/>
          <p:cNvGrpSpPr/>
          <p:nvPr/>
        </p:nvGrpSpPr>
        <p:grpSpPr>
          <a:xfrm>
            <a:off x="6043757" y="1211992"/>
            <a:ext cx="1578867" cy="1828804"/>
            <a:chOff x="3782566" y="2176260"/>
            <a:chExt cx="1578867" cy="1828804"/>
          </a:xfrm>
        </p:grpSpPr>
        <p:pic>
          <p:nvPicPr>
            <p:cNvPr id="33" name="Imagem 32" descr="my_polaroid_sticker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82566" y="2176260"/>
              <a:ext cx="1578867" cy="1828804"/>
            </a:xfrm>
            <a:prstGeom prst="rect">
              <a:avLst/>
            </a:prstGeom>
          </p:spPr>
        </p:pic>
        <p:pic>
          <p:nvPicPr>
            <p:cNvPr id="34" name="Imagem 33" descr="dataunirio_logo.png"/>
            <p:cNvPicPr>
              <a:picLocks noChangeAspect="1"/>
            </p:cNvPicPr>
            <p:nvPr/>
          </p:nvPicPr>
          <p:blipFill>
            <a:blip r:embed="rId7" cstate="print"/>
            <a:srcRect t="30003" b="19991"/>
            <a:stretch>
              <a:fillRect/>
            </a:stretch>
          </p:blipFill>
          <p:spPr>
            <a:xfrm>
              <a:off x="3851920" y="2780928"/>
              <a:ext cx="1440000" cy="720080"/>
            </a:xfrm>
            <a:prstGeom prst="rect">
              <a:avLst/>
            </a:prstGeom>
          </p:spPr>
        </p:pic>
      </p:grpSp>
      <p:grpSp>
        <p:nvGrpSpPr>
          <p:cNvPr id="35" name="Grupo 34"/>
          <p:cNvGrpSpPr/>
          <p:nvPr/>
        </p:nvGrpSpPr>
        <p:grpSpPr>
          <a:xfrm>
            <a:off x="2030741" y="2621672"/>
            <a:ext cx="1578867" cy="1828804"/>
            <a:chOff x="3782566" y="2176260"/>
            <a:chExt cx="1578867" cy="1828804"/>
          </a:xfrm>
        </p:grpSpPr>
        <p:pic>
          <p:nvPicPr>
            <p:cNvPr id="36" name="Imagem 35" descr="my_polaroid_sticker.png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3782566" y="2176260"/>
              <a:ext cx="1578867" cy="1828804"/>
            </a:xfrm>
            <a:prstGeom prst="rect">
              <a:avLst/>
            </a:prstGeom>
          </p:spPr>
        </p:pic>
        <p:sp>
          <p:nvSpPr>
            <p:cNvPr id="37" name="CaixaDeTexto 36"/>
            <p:cNvSpPr txBox="1"/>
            <p:nvPr/>
          </p:nvSpPr>
          <p:spPr>
            <a:xfrm>
              <a:off x="3851920" y="2629361"/>
              <a:ext cx="144016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 smtClean="0">
                  <a:latin typeface="xkcd" pitchFamily="2" charset="0"/>
                </a:rPr>
                <a:t>Boicote e Gastro </a:t>
              </a:r>
              <a:r>
                <a:rPr lang="pt-BR" sz="2000" dirty="0" err="1" smtClean="0">
                  <a:latin typeface="xkcd" pitchFamily="2" charset="0"/>
                </a:rPr>
                <a:t>nomia</a:t>
              </a:r>
              <a:endParaRPr lang="pt-BR" sz="2000" dirty="0">
                <a:latin typeface="xkcd" pitchFamily="2" charset="0"/>
              </a:endParaRPr>
            </a:p>
          </p:txBody>
        </p:sp>
      </p:grpSp>
      <p:grpSp>
        <p:nvGrpSpPr>
          <p:cNvPr id="38" name="Grupo 37"/>
          <p:cNvGrpSpPr/>
          <p:nvPr/>
        </p:nvGrpSpPr>
        <p:grpSpPr>
          <a:xfrm>
            <a:off x="1264941" y="1227232"/>
            <a:ext cx="1578867" cy="1828804"/>
            <a:chOff x="3782566" y="2176260"/>
            <a:chExt cx="1578867" cy="1828804"/>
          </a:xfrm>
        </p:grpSpPr>
        <p:pic>
          <p:nvPicPr>
            <p:cNvPr id="39" name="Imagem 38" descr="my_polaroid_sticker.png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3782566" y="2176260"/>
              <a:ext cx="1578867" cy="1828804"/>
            </a:xfrm>
            <a:prstGeom prst="rect">
              <a:avLst/>
            </a:prstGeom>
          </p:spPr>
        </p:pic>
        <p:sp>
          <p:nvSpPr>
            <p:cNvPr id="40" name="CaixaDeTexto 39"/>
            <p:cNvSpPr txBox="1"/>
            <p:nvPr/>
          </p:nvSpPr>
          <p:spPr>
            <a:xfrm>
              <a:off x="3851920" y="2629361"/>
              <a:ext cx="144016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dirty="0" smtClean="0">
                  <a:latin typeface="xkcd" pitchFamily="2" charset="0"/>
                </a:rPr>
                <a:t>UNIRIO</a:t>
              </a:r>
            </a:p>
            <a:p>
              <a:pPr algn="ctr"/>
              <a:r>
                <a:rPr lang="pt-BR" sz="2800" dirty="0" err="1" smtClean="0">
                  <a:latin typeface="xkcd" pitchFamily="2" charset="0"/>
                </a:rPr>
                <a:t>tweets</a:t>
              </a:r>
              <a:endParaRPr lang="pt-BR" sz="2800" dirty="0">
                <a:latin typeface="xkcd" pitchFamily="2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30"/>
          <p:cNvGrpSpPr/>
          <p:nvPr/>
        </p:nvGrpSpPr>
        <p:grpSpPr>
          <a:xfrm>
            <a:off x="7048135" y="4453374"/>
            <a:ext cx="1988361" cy="2170266"/>
            <a:chOff x="1085751" y="665151"/>
            <a:chExt cx="1988361" cy="2170266"/>
          </a:xfrm>
        </p:grpSpPr>
        <p:grpSp>
          <p:nvGrpSpPr>
            <p:cNvPr id="4" name="Grupo 22"/>
            <p:cNvGrpSpPr/>
            <p:nvPr/>
          </p:nvGrpSpPr>
          <p:grpSpPr>
            <a:xfrm>
              <a:off x="1259632" y="836712"/>
              <a:ext cx="1578867" cy="1872208"/>
              <a:chOff x="3065141" y="1076044"/>
              <a:chExt cx="1578867" cy="1872208"/>
            </a:xfrm>
          </p:grpSpPr>
          <p:pic>
            <p:nvPicPr>
              <p:cNvPr id="24" name="Picture 2" descr="https://upload.wikimedia.org/wikipedia/commons/thumb/4/40/Machado_de_Assis_aos_57_anos.jpg/409px-Machado_de_Assis_aos_57_anos.jp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6160" b="24946"/>
              <a:stretch>
                <a:fillRect/>
              </a:stretch>
            </p:blipFill>
            <p:spPr bwMode="auto">
              <a:xfrm>
                <a:off x="3075769" y="1124744"/>
                <a:ext cx="1554171" cy="1823508"/>
              </a:xfrm>
              <a:prstGeom prst="rect">
                <a:avLst/>
              </a:prstGeom>
              <a:noFill/>
            </p:spPr>
          </p:pic>
          <p:pic>
            <p:nvPicPr>
              <p:cNvPr id="25" name="Imagem 24" descr="my_polaroid_sticker.png"/>
              <p:cNvPicPr>
                <a:picLocks noChangeAspect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3065141" y="1076044"/>
                <a:ext cx="1578867" cy="1828804"/>
              </a:xfrm>
              <a:prstGeom prst="rect">
                <a:avLst/>
              </a:prstGeom>
            </p:spPr>
          </p:pic>
        </p:grpSp>
        <p:sp>
          <p:nvSpPr>
            <p:cNvPr id="26" name="Retângulo 25"/>
            <p:cNvSpPr/>
            <p:nvPr/>
          </p:nvSpPr>
          <p:spPr>
            <a:xfrm rot="1755432">
              <a:off x="2159712" y="708173"/>
              <a:ext cx="914400" cy="41358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/>
            <p:cNvSpPr/>
            <p:nvPr/>
          </p:nvSpPr>
          <p:spPr>
            <a:xfrm rot="19800000">
              <a:off x="1110556" y="665151"/>
              <a:ext cx="914400" cy="41358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27"/>
            <p:cNvSpPr/>
            <p:nvPr/>
          </p:nvSpPr>
          <p:spPr>
            <a:xfrm rot="19844568" flipH="1">
              <a:off x="2015726" y="2421836"/>
              <a:ext cx="1019898" cy="41358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Retângulo 28"/>
            <p:cNvSpPr/>
            <p:nvPr/>
          </p:nvSpPr>
          <p:spPr>
            <a:xfrm rot="1800000" flipH="1">
              <a:off x="1085751" y="2404594"/>
              <a:ext cx="914400" cy="41358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2" name="Imagem 1" descr="font_family_Bangers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04255" y="3208784"/>
            <a:ext cx="1578867" cy="1828804"/>
          </a:xfrm>
          <a:prstGeom prst="rect">
            <a:avLst/>
          </a:prstGeom>
        </p:spPr>
      </p:pic>
      <p:pic>
        <p:nvPicPr>
          <p:cNvPr id="1026" name="Picture 2" descr="https://raw.githubusercontent.com/DATAUNIRIO/ThanosR/master/Thanos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59119" y="3197736"/>
            <a:ext cx="1578864" cy="1828800"/>
          </a:xfrm>
          <a:prstGeom prst="rect">
            <a:avLst/>
          </a:prstGeom>
          <a:noFill/>
        </p:spPr>
      </p:pic>
      <p:pic>
        <p:nvPicPr>
          <p:cNvPr id="22" name="Imagem 21" descr="corpus-banner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211583" y="1772816"/>
            <a:ext cx="1578867" cy="1828804"/>
          </a:xfrm>
          <a:prstGeom prst="rect">
            <a:avLst/>
          </a:prstGeom>
        </p:spPr>
      </p:pic>
      <p:grpSp>
        <p:nvGrpSpPr>
          <p:cNvPr id="5" name="Grupo 31"/>
          <p:cNvGrpSpPr/>
          <p:nvPr/>
        </p:nvGrpSpPr>
        <p:grpSpPr>
          <a:xfrm>
            <a:off x="1197555" y="1696616"/>
            <a:ext cx="1578867" cy="1828804"/>
            <a:chOff x="3782566" y="2176260"/>
            <a:chExt cx="1578867" cy="1828804"/>
          </a:xfrm>
        </p:grpSpPr>
        <p:pic>
          <p:nvPicPr>
            <p:cNvPr id="33" name="Imagem 32" descr="my_polaroid_sticker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82566" y="2176260"/>
              <a:ext cx="1578867" cy="1828804"/>
            </a:xfrm>
            <a:prstGeom prst="rect">
              <a:avLst/>
            </a:prstGeom>
          </p:spPr>
        </p:pic>
        <p:pic>
          <p:nvPicPr>
            <p:cNvPr id="34" name="Imagem 33" descr="dataunirio_logo.png"/>
            <p:cNvPicPr>
              <a:picLocks noChangeAspect="1"/>
            </p:cNvPicPr>
            <p:nvPr/>
          </p:nvPicPr>
          <p:blipFill>
            <a:blip r:embed="rId8" cstate="print"/>
            <a:srcRect t="30003" b="19991"/>
            <a:stretch>
              <a:fillRect/>
            </a:stretch>
          </p:blipFill>
          <p:spPr>
            <a:xfrm>
              <a:off x="3851920" y="2780928"/>
              <a:ext cx="1440000" cy="720080"/>
            </a:xfrm>
            <a:prstGeom prst="rect">
              <a:avLst/>
            </a:prstGeom>
          </p:spPr>
        </p:pic>
      </p:grpSp>
      <p:grpSp>
        <p:nvGrpSpPr>
          <p:cNvPr id="6" name="Grupo 34"/>
          <p:cNvGrpSpPr/>
          <p:nvPr/>
        </p:nvGrpSpPr>
        <p:grpSpPr>
          <a:xfrm>
            <a:off x="5596927" y="1772816"/>
            <a:ext cx="1578867" cy="1828804"/>
            <a:chOff x="3782566" y="2176260"/>
            <a:chExt cx="1578867" cy="1828804"/>
          </a:xfrm>
        </p:grpSpPr>
        <p:pic>
          <p:nvPicPr>
            <p:cNvPr id="36" name="Imagem 35" descr="my_polaroid_sticker.png"/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3782566" y="2176260"/>
              <a:ext cx="1578867" cy="1828804"/>
            </a:xfrm>
            <a:prstGeom prst="rect">
              <a:avLst/>
            </a:prstGeom>
          </p:spPr>
        </p:pic>
        <p:sp>
          <p:nvSpPr>
            <p:cNvPr id="37" name="CaixaDeTexto 36"/>
            <p:cNvSpPr txBox="1"/>
            <p:nvPr/>
          </p:nvSpPr>
          <p:spPr>
            <a:xfrm>
              <a:off x="3851920" y="2629361"/>
              <a:ext cx="144016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 smtClean="0">
                  <a:latin typeface="xkcd" pitchFamily="2" charset="0"/>
                </a:rPr>
                <a:t>Boicote e Gastro </a:t>
              </a:r>
              <a:r>
                <a:rPr lang="pt-BR" sz="2000" dirty="0" err="1" smtClean="0">
                  <a:latin typeface="xkcd" pitchFamily="2" charset="0"/>
                </a:rPr>
                <a:t>nomia</a:t>
              </a:r>
              <a:endParaRPr lang="pt-BR" sz="2000" dirty="0">
                <a:latin typeface="xkcd" pitchFamily="2" charset="0"/>
              </a:endParaRPr>
            </a:p>
          </p:txBody>
        </p:sp>
      </p:grpSp>
      <p:grpSp>
        <p:nvGrpSpPr>
          <p:cNvPr id="7" name="Grupo 37"/>
          <p:cNvGrpSpPr/>
          <p:nvPr/>
        </p:nvGrpSpPr>
        <p:grpSpPr>
          <a:xfrm>
            <a:off x="395536" y="332656"/>
            <a:ext cx="1578867" cy="1828804"/>
            <a:chOff x="3782566" y="2176260"/>
            <a:chExt cx="1578867" cy="1828804"/>
          </a:xfrm>
        </p:grpSpPr>
        <p:pic>
          <p:nvPicPr>
            <p:cNvPr id="39" name="Imagem 38" descr="my_polaroid_sticker.png"/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3782566" y="2176260"/>
              <a:ext cx="1578867" cy="1828804"/>
            </a:xfrm>
            <a:prstGeom prst="rect">
              <a:avLst/>
            </a:prstGeom>
          </p:spPr>
        </p:pic>
        <p:sp>
          <p:nvSpPr>
            <p:cNvPr id="40" name="CaixaDeTexto 39"/>
            <p:cNvSpPr txBox="1"/>
            <p:nvPr/>
          </p:nvSpPr>
          <p:spPr>
            <a:xfrm>
              <a:off x="3851920" y="2629361"/>
              <a:ext cx="144016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dirty="0" smtClean="0">
                  <a:latin typeface="xkcd" pitchFamily="2" charset="0"/>
                </a:rPr>
                <a:t>UNIRIO</a:t>
              </a:r>
            </a:p>
            <a:p>
              <a:pPr algn="ctr"/>
              <a:r>
                <a:rPr lang="pt-BR" sz="2800" dirty="0" err="1" smtClean="0">
                  <a:latin typeface="xkcd" pitchFamily="2" charset="0"/>
                </a:rPr>
                <a:t>tweets</a:t>
              </a:r>
              <a:endParaRPr lang="pt-BR" sz="2800" dirty="0">
                <a:latin typeface="xkcd" pitchFamily="2" charset="0"/>
              </a:endParaRPr>
            </a:p>
          </p:txBody>
        </p:sp>
      </p:grpSp>
      <p:grpSp>
        <p:nvGrpSpPr>
          <p:cNvPr id="23" name="Grupo 22"/>
          <p:cNvGrpSpPr/>
          <p:nvPr/>
        </p:nvGrpSpPr>
        <p:grpSpPr>
          <a:xfrm>
            <a:off x="1996069" y="332656"/>
            <a:ext cx="1578867" cy="1828804"/>
            <a:chOff x="3782566" y="2176260"/>
            <a:chExt cx="1578867" cy="1828804"/>
          </a:xfrm>
        </p:grpSpPr>
        <p:pic>
          <p:nvPicPr>
            <p:cNvPr id="30" name="Imagem 29" descr="my_polaroid_sticker.png"/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3782566" y="2176260"/>
              <a:ext cx="1578867" cy="1828804"/>
            </a:xfrm>
            <a:prstGeom prst="rect">
              <a:avLst/>
            </a:prstGeom>
          </p:spPr>
        </p:pic>
        <p:sp>
          <p:nvSpPr>
            <p:cNvPr id="31" name="CaixaDeTexto 30"/>
            <p:cNvSpPr txBox="1"/>
            <p:nvPr/>
          </p:nvSpPr>
          <p:spPr>
            <a:xfrm>
              <a:off x="3851920" y="2708920"/>
              <a:ext cx="14401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 smtClean="0">
                  <a:latin typeface="Forte" pitchFamily="66" charset="0"/>
                </a:rPr>
                <a:t>Orçamento popular</a:t>
              </a:r>
              <a:endParaRPr lang="pt-BR" sz="2000" dirty="0">
                <a:latin typeface="Forte" pitchFamily="66" charset="0"/>
              </a:endParaRPr>
            </a:p>
          </p:txBody>
        </p:sp>
      </p:grpSp>
      <p:grpSp>
        <p:nvGrpSpPr>
          <p:cNvPr id="32" name="Grupo 31"/>
          <p:cNvGrpSpPr/>
          <p:nvPr/>
        </p:nvGrpSpPr>
        <p:grpSpPr>
          <a:xfrm>
            <a:off x="2771800" y="1700808"/>
            <a:ext cx="1578867" cy="1828804"/>
            <a:chOff x="3782566" y="2176260"/>
            <a:chExt cx="1578867" cy="1828804"/>
          </a:xfrm>
        </p:grpSpPr>
        <p:pic>
          <p:nvPicPr>
            <p:cNvPr id="35" name="Imagem 34" descr="my_polaroid_sticker.png"/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3782566" y="2176260"/>
              <a:ext cx="1578867" cy="1828804"/>
            </a:xfrm>
            <a:prstGeom prst="rect">
              <a:avLst/>
            </a:prstGeom>
          </p:spPr>
        </p:pic>
        <p:sp>
          <p:nvSpPr>
            <p:cNvPr id="38" name="CaixaDeTexto 37"/>
            <p:cNvSpPr txBox="1"/>
            <p:nvPr/>
          </p:nvSpPr>
          <p:spPr>
            <a:xfrm>
              <a:off x="3851920" y="2780928"/>
              <a:ext cx="14401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 smtClean="0">
                  <a:latin typeface="Forte" pitchFamily="66" charset="0"/>
                </a:rPr>
                <a:t>Transparência Orçamentária</a:t>
              </a:r>
              <a:endParaRPr lang="pt-BR" sz="1600" dirty="0">
                <a:latin typeface="Forte" pitchFamily="66" charset="0"/>
              </a:endParaRPr>
            </a:p>
          </p:txBody>
        </p:sp>
      </p:grpSp>
      <p:grpSp>
        <p:nvGrpSpPr>
          <p:cNvPr id="41" name="Grupo 40"/>
          <p:cNvGrpSpPr/>
          <p:nvPr/>
        </p:nvGrpSpPr>
        <p:grpSpPr>
          <a:xfrm>
            <a:off x="1964472" y="3080008"/>
            <a:ext cx="1578867" cy="1828804"/>
            <a:chOff x="3782566" y="2176260"/>
            <a:chExt cx="1578867" cy="1828804"/>
          </a:xfrm>
        </p:grpSpPr>
        <p:pic>
          <p:nvPicPr>
            <p:cNvPr id="42" name="Imagem 41" descr="my_polaroid_sticker.png"/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3782566" y="2176260"/>
              <a:ext cx="1578867" cy="1828804"/>
            </a:xfrm>
            <a:prstGeom prst="rect">
              <a:avLst/>
            </a:prstGeom>
          </p:spPr>
        </p:pic>
        <p:sp>
          <p:nvSpPr>
            <p:cNvPr id="43" name="CaixaDeTexto 42"/>
            <p:cNvSpPr txBox="1"/>
            <p:nvPr/>
          </p:nvSpPr>
          <p:spPr>
            <a:xfrm>
              <a:off x="3851920" y="2708920"/>
              <a:ext cx="14401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 smtClean="0">
                  <a:latin typeface="Forte" pitchFamily="66" charset="0"/>
                </a:rPr>
                <a:t>Repositório de dados</a:t>
              </a:r>
              <a:endParaRPr lang="pt-BR" sz="2000" dirty="0">
                <a:latin typeface="Forte" pitchFamily="66" charset="0"/>
              </a:endParaRPr>
            </a:p>
          </p:txBody>
        </p:sp>
      </p:grpSp>
      <p:grpSp>
        <p:nvGrpSpPr>
          <p:cNvPr id="44" name="Grupo 43"/>
          <p:cNvGrpSpPr/>
          <p:nvPr/>
        </p:nvGrpSpPr>
        <p:grpSpPr>
          <a:xfrm>
            <a:off x="385605" y="3084200"/>
            <a:ext cx="1578867" cy="1828804"/>
            <a:chOff x="3782566" y="2176260"/>
            <a:chExt cx="1578867" cy="1828804"/>
          </a:xfrm>
        </p:grpSpPr>
        <p:pic>
          <p:nvPicPr>
            <p:cNvPr id="45" name="Imagem 44" descr="my_polaroid_sticker.png"/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rgbClr val="00B0F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3782566" y="2176260"/>
              <a:ext cx="1578867" cy="1828804"/>
            </a:xfrm>
            <a:prstGeom prst="rect">
              <a:avLst/>
            </a:prstGeom>
          </p:spPr>
        </p:pic>
        <p:sp>
          <p:nvSpPr>
            <p:cNvPr id="46" name="CaixaDeTexto 45"/>
            <p:cNvSpPr txBox="1"/>
            <p:nvPr/>
          </p:nvSpPr>
          <p:spPr>
            <a:xfrm>
              <a:off x="3851920" y="2420888"/>
              <a:ext cx="144016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 dirty="0" smtClean="0">
                  <a:latin typeface="xkcd" pitchFamily="2" charset="0"/>
                </a:rPr>
                <a:t>API</a:t>
              </a:r>
            </a:p>
            <a:p>
              <a:pPr algn="ctr"/>
              <a:r>
                <a:rPr lang="pt-BR" sz="2000" dirty="0" smtClean="0">
                  <a:latin typeface="xkcd" pitchFamily="2" charset="0"/>
                </a:rPr>
                <a:t>DATAUNIRIO</a:t>
              </a:r>
              <a:endParaRPr lang="pt-BR" sz="2000" dirty="0">
                <a:latin typeface="xkcd" pitchFamily="2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34"/>
          <p:cNvGrpSpPr/>
          <p:nvPr/>
        </p:nvGrpSpPr>
        <p:grpSpPr>
          <a:xfrm>
            <a:off x="2771800" y="908721"/>
            <a:ext cx="3672408" cy="4253755"/>
            <a:chOff x="3782566" y="2176260"/>
            <a:chExt cx="1578867" cy="1828804"/>
          </a:xfrm>
        </p:grpSpPr>
        <p:pic>
          <p:nvPicPr>
            <p:cNvPr id="36" name="Imagem 35" descr="my_polaroid_sticker.png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3782566" y="2176260"/>
              <a:ext cx="1578867" cy="1828804"/>
            </a:xfrm>
            <a:prstGeom prst="rect">
              <a:avLst/>
            </a:prstGeom>
          </p:spPr>
        </p:pic>
        <p:sp>
          <p:nvSpPr>
            <p:cNvPr id="37" name="CaixaDeTexto 36"/>
            <p:cNvSpPr txBox="1"/>
            <p:nvPr/>
          </p:nvSpPr>
          <p:spPr>
            <a:xfrm>
              <a:off x="3851920" y="2629361"/>
              <a:ext cx="1440160" cy="992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800" dirty="0" smtClean="0">
                  <a:latin typeface="xkcd" pitchFamily="2" charset="0"/>
                </a:rPr>
                <a:t>Boicote e Gastro </a:t>
              </a:r>
              <a:r>
                <a:rPr lang="pt-BR" sz="4800" dirty="0" err="1" smtClean="0">
                  <a:latin typeface="xkcd" pitchFamily="2" charset="0"/>
                </a:rPr>
                <a:t>nomia</a:t>
              </a:r>
              <a:endParaRPr lang="pt-BR" sz="4800" dirty="0">
                <a:latin typeface="xkcd" pitchFamily="2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nuvem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571500"/>
            <a:ext cx="7620000" cy="571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nuvem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571500"/>
            <a:ext cx="7620000" cy="571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keyness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571500"/>
            <a:ext cx="7620000" cy="571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keyness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571500"/>
            <a:ext cx="7620000" cy="571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191</Words>
  <Application>Microsoft Office PowerPoint</Application>
  <PresentationFormat>Apresentação na tela (4:3)</PresentationFormat>
  <Paragraphs>38</Paragraphs>
  <Slides>14</Slides>
  <Notes>2</Notes>
  <HiddenSlides>1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Tema do Office</vt:lpstr>
      <vt:lpstr>Estatística ou Ciência de dados  Ensino, pesquisa e extensão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Colocar o chat e o feedback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steve</dc:creator>
  <cp:lastModifiedBy>steve</cp:lastModifiedBy>
  <cp:revision>23</cp:revision>
  <dcterms:created xsi:type="dcterms:W3CDTF">2020-06-01T12:50:42Z</dcterms:created>
  <dcterms:modified xsi:type="dcterms:W3CDTF">2020-06-01T15:16:26Z</dcterms:modified>
</cp:coreProperties>
</file>