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2" r:id="rId3"/>
    <p:sldId id="257" r:id="rId4"/>
    <p:sldId id="258" r:id="rId5"/>
    <p:sldId id="259" r:id="rId6"/>
    <p:sldId id="260" r:id="rId7"/>
    <p:sldId id="261" r:id="rId8"/>
    <p:sldId id="263" r:id="rId9"/>
    <p:sldId id="264" r:id="rId10"/>
    <p:sldId id="266" r:id="rId11"/>
    <p:sldId id="268" r:id="rId12"/>
    <p:sldId id="269" r:id="rId13"/>
    <p:sldId id="270" r:id="rId14"/>
    <p:sldId id="271" r:id="rId15"/>
    <p:sldId id="272" r:id="rId16"/>
    <p:sldId id="273" r:id="rId17"/>
    <p:sldId id="274" r:id="rId18"/>
    <p:sldId id="275" r:id="rId19"/>
    <p:sldId id="267" r:id="rId20"/>
    <p:sldId id="276" r:id="rId21"/>
    <p:sldId id="277"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66" d="100"/>
          <a:sy n="66" d="100"/>
        </p:scale>
        <p:origin x="-2004" y="-34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05/11/2020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13</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14</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15</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16</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05/11/2020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05/11/2020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eet.google.com/uns-ycoi-bzk"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dataunirio.github.io/DMQ_Talks/meet.google.com/adf-ftxf-idn"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dataunirio.github.io/DMQ_Talks/meet.google.com/phz-tmge-tq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meet.google.com/aeu-aahe-kw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meet.google.com/vyu-rgcc-qmh"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4622006"/>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955942" y="5412928"/>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uns-ycoi-bzk</a:t>
                </a:r>
                <a:endParaRPr lang="pt-BR" sz="2400" b="1" dirty="0" smtClean="0">
                  <a:solidFill>
                    <a:srgbClr val="002060"/>
                  </a:solidFill>
                </a:endParaRPr>
              </a:p>
            </p:txBody>
          </p:sp>
          <p:sp>
            <p:nvSpPr>
              <p:cNvPr id="13" name="Retângulo 12"/>
              <p:cNvSpPr/>
              <p:nvPr/>
            </p:nvSpPr>
            <p:spPr>
              <a:xfrm>
                <a:off x="3949328" y="386104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Felipe Ribeiro</a:t>
                </a:r>
              </a:p>
              <a:p>
                <a:pPr algn="ctr"/>
                <a:endParaRPr lang="pt-BR" sz="2400" b="1" dirty="0" smtClean="0">
                  <a:solidFill>
                    <a:schemeClr val="tx1"/>
                  </a:solidFill>
                  <a:latin typeface="Ink Free" pitchFamily="66" charset="0"/>
                </a:endParaRPr>
              </a:p>
            </p:txBody>
          </p:sp>
          <p:sp>
            <p:nvSpPr>
              <p:cNvPr id="11" name="Retângulo 10"/>
              <p:cNvSpPr/>
              <p:nvPr/>
            </p:nvSpPr>
            <p:spPr>
              <a:xfrm>
                <a:off x="3939168" y="1484784"/>
                <a:ext cx="540453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Após suspensão do calendário acadêmico 2020, grande parte dos docentes voltou-se exclusivamente às suas tarefas "fora de sala de aula", incluindo atividades de pesquisa, extensão, gestão e, até mesmo, de ensino, dentro das limitações impostas pelo distanciamento social. Neste encontro, compartilharei algumas das atividades acadêmicas que venho desenvolvendo durante a quarentena, como orientação de </a:t>
                </a:r>
                <a:r>
                  <a:rPr lang="pt-BR" sz="1400" b="1" dirty="0" err="1" smtClean="0">
                    <a:solidFill>
                      <a:schemeClr val="tx1"/>
                    </a:solidFill>
                    <a:latin typeface="Ink Free" pitchFamily="66" charset="0"/>
                  </a:rPr>
                  <a:t>TCC's</a:t>
                </a:r>
                <a:r>
                  <a:rPr lang="pt-BR" sz="1400" b="1" dirty="0" smtClean="0">
                    <a:solidFill>
                      <a:schemeClr val="tx1"/>
                    </a:solidFill>
                    <a:latin typeface="Ink Free" pitchFamily="66" charset="0"/>
                  </a:rPr>
                  <a:t>, elaboração de questionário para projeto de pesquisa, experiência com a ferramenta Google </a:t>
                </a:r>
                <a:r>
                  <a:rPr lang="pt-BR" sz="1400" b="1" dirty="0" err="1" smtClean="0">
                    <a:solidFill>
                      <a:schemeClr val="tx1"/>
                    </a:solidFill>
                    <a:latin typeface="Ink Free" pitchFamily="66" charset="0"/>
                  </a:rPr>
                  <a:t>Meet</a:t>
                </a:r>
                <a:r>
                  <a:rPr lang="pt-BR" sz="1400" b="1" dirty="0" smtClean="0">
                    <a:solidFill>
                      <a:schemeClr val="tx1"/>
                    </a:solidFill>
                    <a:latin typeface="Ink Free" pitchFamily="66" charset="0"/>
                  </a:rPr>
                  <a:t> e ilustrações que podem ser úteis em aulas de Probabilidade. E tudo isto com participação do software R.</a:t>
                </a: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9"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rgbClr val="00B050">
                    <a:tint val="45000"/>
                    <a:satMod val="400000"/>
                  </a:srgb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13/07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“Então você não está trabalhando?” – O que um professor universitário tem feito durante a quarentena?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adf-ftxf-idn</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Davi  Alves</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“Então você não está trabalhando?” – Esta é uma pergunta que muitos professores afastados das atividades em sala de aula podem ter escutado durante a pandemia da COVID-19. As medidas de distanciamento físico e a necessidade de atuação remota de maneira repentina sem o devido preparo, planejamento e estrutura, muitas vezes tem aumentado a jornada de trabalho e incluído uma exigência interna constante de mais produtividade. Com a suspensão do calendário acadêmico 2020 na UNIRIO tenho dedicado muito tempo às atividades de pesquisa e extensão, além de preparar alguns instrumentos para o retorno on-line das atividades de ensino. Neste encontro vou compartilhar o melhor do que venho desenvolvendo durante a pandemia e apresentar os potenciais produtos.</a:t>
                </a:r>
              </a:p>
              <a:p>
                <a:endParaRPr lang="pt-BR" sz="1400" b="1" dirty="0" smtClean="0">
                  <a:solidFill>
                    <a:schemeClr val="tx1"/>
                  </a:solidFill>
                  <a:latin typeface="Ink Free" pitchFamily="66" charset="0"/>
                </a:endParaRP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20/07   14 horas</a:t>
                </a:r>
                <a:endParaRPr lang="pt-BR" sz="3200" b="1" dirty="0">
                  <a:solidFill>
                    <a:schemeClr val="tx1"/>
                  </a:solidFill>
                  <a:latin typeface="Ink Free" pitchFamily="66" charset="0"/>
                </a:endParaRPr>
              </a:p>
            </p:txBody>
          </p:sp>
          <p:sp>
            <p:nvSpPr>
              <p:cNvPr id="5" name="CaixaDeTexto 4"/>
              <p:cNvSpPr txBox="1"/>
              <p:nvPr/>
            </p:nvSpPr>
            <p:spPr>
              <a:xfrm>
                <a:off x="4042046" y="437763"/>
                <a:ext cx="5076056" cy="830997"/>
              </a:xfrm>
              <a:prstGeom prst="rect">
                <a:avLst/>
              </a:prstGeom>
              <a:noFill/>
              <a:ln>
                <a:noFill/>
              </a:ln>
            </p:spPr>
            <p:txBody>
              <a:bodyPr wrap="square" rtlCol="0">
                <a:spAutoFit/>
              </a:bodyPr>
              <a:lstStyle/>
              <a:p>
                <a:r>
                  <a:rPr lang="pt-BR" sz="2400" b="1" dirty="0" smtClean="0">
                    <a:latin typeface="Ink Free" pitchFamily="66" charset="0"/>
                  </a:rPr>
                  <a:t>Meu universo paralelo: Relatos de uma professora em isolamento social</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phz-tmge-tqs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700" b="1" dirty="0" smtClean="0">
                    <a:solidFill>
                      <a:schemeClr val="tx1"/>
                    </a:solidFill>
                    <a:latin typeface="Ink Free" pitchFamily="66" charset="0"/>
                  </a:rPr>
                  <a:t>A pandemia da </a:t>
                </a:r>
                <a:r>
                  <a:rPr lang="pt-BR" sz="1700" b="1" dirty="0" err="1" smtClean="0">
                    <a:solidFill>
                      <a:schemeClr val="tx1"/>
                    </a:solidFill>
                    <a:latin typeface="Ink Free" pitchFamily="66" charset="0"/>
                  </a:rPr>
                  <a:t>Covid</a:t>
                </a:r>
                <a:r>
                  <a:rPr lang="pt-BR" sz="1700" b="1" dirty="0" smtClean="0">
                    <a:solidFill>
                      <a:schemeClr val="tx1"/>
                    </a:solidFill>
                    <a:latin typeface="Ink Free" pitchFamily="66" charset="0"/>
                  </a:rPr>
                  <a:t>-19 alterou a rotina de todos. Pessoas foram obrigadas repentinamente a mudar hábitos e rotinas. Mas a orientação de ficar em casa afetou as pessoas de forma diferente: alguns conseguiram manter suas produções, outros nem tanto. Nessa palestra eu pretendo mostrar como eu usei os dados da pandemia para levar conhecimento de estatística para as pessoas das minhas redes sociais e alunos, além de mostrar os projetos que estou desenvolvendo durante o distanciamento social.</a:t>
                </a:r>
              </a:p>
              <a:p>
                <a:pPr algn="just"/>
                <a:endParaRPr lang="pt-BR" sz="17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grayscl/>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27/07   14 horas</a:t>
                </a:r>
                <a:endParaRPr lang="pt-BR" sz="3200" b="1" dirty="0">
                  <a:solidFill>
                    <a:schemeClr val="tx1"/>
                  </a:solidFill>
                  <a:latin typeface="Ink Free" pitchFamily="66" charset="0"/>
                </a:endParaRPr>
              </a:p>
            </p:txBody>
          </p:sp>
          <p:sp>
            <p:nvSpPr>
              <p:cNvPr id="5" name="CaixaDeTexto 4"/>
              <p:cNvSpPr txBox="1"/>
              <p:nvPr/>
            </p:nvSpPr>
            <p:spPr>
              <a:xfrm>
                <a:off x="4042046" y="621849"/>
                <a:ext cx="5076056" cy="430887"/>
              </a:xfrm>
              <a:prstGeom prst="rect">
                <a:avLst/>
              </a:prstGeom>
              <a:noFill/>
              <a:ln>
                <a:noFill/>
              </a:ln>
            </p:spPr>
            <p:txBody>
              <a:bodyPr wrap="square" rtlCol="0">
                <a:spAutoFit/>
              </a:bodyPr>
              <a:lstStyle/>
              <a:p>
                <a:r>
                  <a:rPr lang="en-US" sz="2200" b="1" dirty="0" err="1" smtClean="0">
                    <a:latin typeface="Ink Free" pitchFamily="66" charset="0"/>
                  </a:rPr>
                  <a:t>Rython</a:t>
                </a:r>
                <a:r>
                  <a:rPr lang="en-US" sz="2200" b="1" dirty="0" smtClean="0">
                    <a:latin typeface="Ink Free" pitchFamily="66" charset="0"/>
                  </a:rPr>
                  <a:t> (R + Python): Tidy Little Things</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aeu-aahe-kws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700" b="1" dirty="0" smtClean="0">
                    <a:solidFill>
                      <a:schemeClr val="tx1"/>
                    </a:solidFill>
                    <a:latin typeface="Ink Free" pitchFamily="66" charset="0"/>
                  </a:rPr>
                  <a:t>Chegou aquele momento assustador. Falar alguma coisa interessante por 40 minutos para os meus colegas da Universidade sem nunca ter dado uma aula virtual na vida. E ainda me deparo com outro novo desafio: Em uma plataforma virtual, como mapear a dúvida de um aluno sobre histograma ou p-valor? Assim, sem prévias respostas, me lanço ao risco.</a:t>
                </a:r>
              </a:p>
              <a:p>
                <a:endParaRPr lang="pt-BR" sz="800" b="1" dirty="0" smtClean="0">
                  <a:solidFill>
                    <a:schemeClr val="tx1"/>
                  </a:solidFill>
                  <a:latin typeface="Ink Free" pitchFamily="66" charset="0"/>
                </a:endParaRPr>
              </a:p>
              <a:p>
                <a:r>
                  <a:rPr lang="pt-BR" sz="1700" b="1" dirty="0" smtClean="0">
                    <a:solidFill>
                      <a:schemeClr val="tx1"/>
                    </a:solidFill>
                    <a:latin typeface="Ink Free" pitchFamily="66" charset="0"/>
                  </a:rPr>
                  <a:t>Independente disso, com a suspensão do calendário de aulas da UNIRIO, busco dedicar o meu tempo às atividades de pesquisa, extensão e preparação de aulas digitais. Todas essas iniciativas foram desenvolvidas com o </a:t>
                </a:r>
                <a:r>
                  <a:rPr lang="pt-BR" sz="1700" b="1" dirty="0" err="1" smtClean="0">
                    <a:solidFill>
                      <a:schemeClr val="tx1"/>
                    </a:solidFill>
                    <a:latin typeface="Ink Free" pitchFamily="66" charset="0"/>
                  </a:rPr>
                  <a:t>Rython</a:t>
                </a:r>
                <a:r>
                  <a:rPr lang="pt-BR" sz="1700" b="1" dirty="0" smtClean="0">
                    <a:solidFill>
                      <a:schemeClr val="tx1"/>
                    </a:solidFill>
                    <a:latin typeface="Ink Free" pitchFamily="66" charset="0"/>
                  </a:rPr>
                  <a:t> (R + </a:t>
                </a:r>
                <a:r>
                  <a:rPr lang="pt-BR" sz="1700" b="1" dirty="0" err="1" smtClean="0">
                    <a:solidFill>
                      <a:schemeClr val="tx1"/>
                    </a:solidFill>
                    <a:latin typeface="Ink Free" pitchFamily="66" charset="0"/>
                  </a:rPr>
                  <a:t>Python</a:t>
                </a:r>
                <a:r>
                  <a:rPr lang="pt-BR" sz="1700" b="1" dirty="0" smtClean="0">
                    <a:solidFill>
                      <a:schemeClr val="tx1"/>
                    </a:solidFill>
                    <a:latin typeface="Ink Free" pitchFamily="66" charset="0"/>
                  </a:rPr>
                  <a:t>). Essa é uma grande oportunidade para mostrar um pouco desse trabalho.</a:t>
                </a: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03/08   14 horas</a:t>
                  </a:r>
                  <a:endParaRPr lang="pt-BR" sz="3200" b="1" dirty="0">
                    <a:solidFill>
                      <a:schemeClr val="tx1"/>
                    </a:solidFill>
                    <a:latin typeface="Ink Free" pitchFamily="66" charset="0"/>
                  </a:endParaRPr>
                </a:p>
              </p:txBody>
            </p:sp>
            <p:sp>
              <p:nvSpPr>
                <p:cNvPr id="5" name="CaixaDeTexto 4"/>
                <p:cNvSpPr txBox="1"/>
                <p:nvPr/>
              </p:nvSpPr>
              <p:spPr>
                <a:xfrm>
                  <a:off x="4042046" y="332656"/>
                  <a:ext cx="5076056" cy="954107"/>
                </a:xfrm>
                <a:prstGeom prst="rect">
                  <a:avLst/>
                </a:prstGeom>
                <a:noFill/>
                <a:ln>
                  <a:noFill/>
                </a:ln>
              </p:spPr>
              <p:txBody>
                <a:bodyPr wrap="square" rtlCol="0">
                  <a:spAutoFit/>
                </a:bodyPr>
                <a:lstStyle/>
                <a:p>
                  <a:r>
                    <a:rPr lang="pt-BR" sz="2800" b="1" dirty="0" smtClean="0">
                      <a:latin typeface="Ink Free" pitchFamily="66" charset="0"/>
                    </a:rPr>
                    <a:t>O que fazer?  Reflexões sobre o retorno remoto.</a:t>
                  </a:r>
                  <a:endParaRPr lang="en-US" sz="2800" b="1" dirty="0" smtClean="0">
                    <a:latin typeface="Ink Free" pitchFamily="66" charset="0"/>
                  </a:endParaRP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vyu-rgcc-qmh</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628800"/>
                  <a:ext cx="5404536" cy="2520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smtClean="0">
                      <a:solidFill>
                        <a:schemeClr val="tx1"/>
                      </a:solidFill>
                      <a:latin typeface="Ink Free" pitchFamily="66" charset="0"/>
                    </a:rPr>
                    <a:t>De forma intimista vou apresentar algumas reflexões sobre a pandemia e sobre a retomada das aulas remotamente. Pretendo apresentar o que aprendi assistindo as palestras do </a:t>
                  </a:r>
                  <a:r>
                    <a:rPr lang="pt-BR" sz="2000" b="1" dirty="0" err="1" smtClean="0">
                      <a:solidFill>
                        <a:schemeClr val="tx1"/>
                      </a:solidFill>
                      <a:latin typeface="Ink Free" pitchFamily="66" charset="0"/>
                    </a:rPr>
                    <a:t>DMQ-Talks</a:t>
                  </a:r>
                  <a:r>
                    <a:rPr lang="pt-BR" sz="2000" b="1" dirty="0" smtClean="0">
                      <a:solidFill>
                        <a:schemeClr val="tx1"/>
                      </a:solidFill>
                      <a:latin typeface="Ink Free" pitchFamily="66" charset="0"/>
                    </a:rPr>
                    <a:t> e, por fim, vou propor um debate sobre o retorno com meus colegas de departamento.</a:t>
                  </a: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
          <p:nvSpPr>
            <p:cNvPr id="12" name="Retângulo 11"/>
            <p:cNvSpPr/>
            <p:nvPr/>
          </p:nvSpPr>
          <p:spPr>
            <a:xfrm>
              <a:off x="3923928" y="433280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Vinicius Israel</a:t>
              </a:r>
            </a:p>
            <a:p>
              <a:pPr algn="ct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4" name="Grupo 13"/>
          <p:cNvGrpSpPr/>
          <p:nvPr/>
        </p:nvGrpSpPr>
        <p:grpSpPr>
          <a:xfrm>
            <a:off x="-324544" y="27384"/>
            <a:ext cx="10513168" cy="6858000"/>
            <a:chOff x="-324544" y="27384"/>
            <a:chExt cx="10513168" cy="6858000"/>
          </a:xfrm>
        </p:grpSpPr>
        <p:grpSp>
          <p:nvGrpSpPr>
            <p:cNvPr id="10"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44059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31</a:t>
                </a:r>
                <a:r>
                  <a:rPr lang="pt-BR" sz="4000" dirty="0" smtClean="0">
                    <a:solidFill>
                      <a:schemeClr val="tx1"/>
                    </a:solidFill>
                    <a:latin typeface="+mj-lt"/>
                  </a:rPr>
                  <a:t>/</a:t>
                </a:r>
                <a:r>
                  <a:rPr lang="pt-BR" sz="4000" dirty="0" smtClean="0">
                    <a:solidFill>
                      <a:schemeClr val="tx1"/>
                    </a:solidFill>
                    <a:latin typeface="xkcd" pitchFamily="2" charset="0"/>
                  </a:rPr>
                  <a:t>08   14 horas</a:t>
                </a:r>
                <a:endParaRPr lang="pt-BR" sz="4000" dirty="0">
                  <a:solidFill>
                    <a:schemeClr val="tx1"/>
                  </a:solidFill>
                  <a:latin typeface="xkcd" pitchFamily="2" charset="0"/>
                </a:endParaRPr>
              </a:p>
            </p:txBody>
          </p:sp>
          <p:sp>
            <p:nvSpPr>
              <p:cNvPr id="5" name="CaixaDeTexto 4"/>
              <p:cNvSpPr txBox="1"/>
              <p:nvPr/>
            </p:nvSpPr>
            <p:spPr>
              <a:xfrm>
                <a:off x="4355976" y="404664"/>
                <a:ext cx="4536504" cy="830997"/>
              </a:xfrm>
              <a:prstGeom prst="rect">
                <a:avLst/>
              </a:prstGeom>
              <a:noFill/>
              <a:ln>
                <a:noFill/>
              </a:ln>
            </p:spPr>
            <p:txBody>
              <a:bodyPr wrap="square" rtlCol="0">
                <a:spAutoFit/>
              </a:bodyPr>
              <a:lstStyle/>
              <a:p>
                <a:r>
                  <a:rPr lang="pt-BR" sz="2400" b="1" dirty="0" smtClean="0">
                    <a:latin typeface="Ink Free" pitchFamily="66" charset="0"/>
                  </a:rPr>
                  <a:t>Técnicas estatísticas clássicas aplicadas ao curso da pandemia</a:t>
                </a:r>
                <a:endParaRPr lang="pt-BR" sz="2400" b="1" dirty="0">
                  <a:latin typeface="Ink Free" pitchFamily="66" charset="0"/>
                </a:endParaRPr>
              </a:p>
            </p:txBody>
          </p:sp>
          <p:sp>
            <p:nvSpPr>
              <p:cNvPr id="8" name="Retângulo 7"/>
              <p:cNvSpPr/>
              <p:nvPr/>
            </p:nvSpPr>
            <p:spPr>
              <a:xfrm>
                <a:off x="4261588" y="559465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dma-ccgv-wnt</a:t>
                </a:r>
                <a:endParaRPr lang="pt-BR" sz="2400" dirty="0">
                  <a:latin typeface="Bahnschrift" pitchFamily="34" charset="0"/>
                  <a:hlinkClick r:id="rId5"/>
                </a:endParaRPr>
              </a:p>
            </p:txBody>
          </p:sp>
          <p:sp>
            <p:nvSpPr>
              <p:cNvPr id="9" name="Retângulo 8"/>
              <p:cNvSpPr/>
              <p:nvPr/>
            </p:nvSpPr>
            <p:spPr>
              <a:xfrm>
                <a:off x="4280127" y="1608187"/>
                <a:ext cx="4684361" cy="1100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pt-BR" sz="1600" b="1" dirty="0" smtClean="0">
                  <a:solidFill>
                    <a:schemeClr val="tx1"/>
                  </a:solidFill>
                  <a:latin typeface="Ink Free" pitchFamily="66" charset="0"/>
                </a:endParaRPr>
              </a:p>
              <a:p>
                <a:pPr algn="just"/>
                <a:endParaRPr lang="pt-BR" sz="1600" b="1" dirty="0" smtClean="0">
                  <a:solidFill>
                    <a:schemeClr val="tx1"/>
                  </a:solidFill>
                  <a:latin typeface="Ink Free" pitchFamily="66" charset="0"/>
                </a:endParaRPr>
              </a:p>
              <a:p>
                <a:pPr algn="just"/>
                <a:endParaRPr lang="pt-BR" sz="1600" b="1" dirty="0" smtClean="0">
                  <a:solidFill>
                    <a:schemeClr val="tx1"/>
                  </a:solidFill>
                  <a:latin typeface="Ink Free" pitchFamily="66" charset="0"/>
                </a:endParaRPr>
              </a:p>
            </p:txBody>
          </p:sp>
          <p:sp>
            <p:nvSpPr>
              <p:cNvPr id="6" name="CaixaDeTexto 5"/>
              <p:cNvSpPr txBox="1"/>
              <p:nvPr/>
            </p:nvSpPr>
            <p:spPr>
              <a:xfrm>
                <a:off x="4427984" y="1682805"/>
                <a:ext cx="4320480" cy="954107"/>
              </a:xfrm>
              <a:prstGeom prst="rect">
                <a:avLst/>
              </a:prstGeom>
              <a:noFill/>
              <a:ln>
                <a:noFill/>
              </a:ln>
            </p:spPr>
            <p:txBody>
              <a:bodyPr wrap="square" rtlCol="0">
                <a:spAutoFit/>
              </a:bodyPr>
              <a:lstStyle/>
              <a:p>
                <a:pPr algn="ctr"/>
                <a:r>
                  <a:rPr lang="pt-BR" sz="2800" b="1" dirty="0" smtClean="0">
                    <a:latin typeface="Ink Free" pitchFamily="66" charset="0"/>
                  </a:rPr>
                  <a:t>Prof. Antonio Carlos Monteiro </a:t>
                </a:r>
                <a:r>
                  <a:rPr lang="pt-BR" sz="2800" b="1" dirty="0" err="1" smtClean="0">
                    <a:latin typeface="Ink Free" pitchFamily="66" charset="0"/>
                  </a:rPr>
                  <a:t>Ponce</a:t>
                </a:r>
                <a:r>
                  <a:rPr lang="pt-BR" sz="2800" b="1" dirty="0" smtClean="0">
                    <a:latin typeface="Ink Free" pitchFamily="66" charset="0"/>
                  </a:rPr>
                  <a:t> de Leon</a:t>
                </a:r>
                <a:endParaRPr lang="pt-BR" sz="2800" b="1" dirty="0">
                  <a:latin typeface="Ink Free" pitchFamily="66" charset="0"/>
                </a:endParaRPr>
              </a:p>
            </p:txBody>
          </p:sp>
        </p:grpSp>
        <p:sp>
          <p:nvSpPr>
            <p:cNvPr id="13" name="Retângulo 12"/>
            <p:cNvSpPr/>
            <p:nvPr/>
          </p:nvSpPr>
          <p:spPr>
            <a:xfrm>
              <a:off x="4288201" y="2924944"/>
              <a:ext cx="4684361" cy="1296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b="1" dirty="0" smtClean="0">
                  <a:solidFill>
                    <a:schemeClr val="tx1"/>
                  </a:solidFill>
                  <a:latin typeface="Ink Free" pitchFamily="66" charset="0"/>
                </a:rPr>
                <a:t>Professor titular do IMS/UERJ  e Professor Visitante regular do Instituto </a:t>
              </a:r>
              <a:r>
                <a:rPr lang="pt-BR" b="1" dirty="0" err="1" smtClean="0">
                  <a:solidFill>
                    <a:schemeClr val="tx1"/>
                  </a:solidFill>
                  <a:latin typeface="Ink Free" pitchFamily="66" charset="0"/>
                </a:rPr>
                <a:t>Karolinska</a:t>
              </a:r>
              <a:r>
                <a:rPr lang="pt-BR" b="1" dirty="0" smtClean="0">
                  <a:solidFill>
                    <a:schemeClr val="tx1"/>
                  </a:solidFill>
                  <a:latin typeface="Ink Free" pitchFamily="66" charset="0"/>
                </a:rPr>
                <a:t> e do Centre for </a:t>
              </a:r>
              <a:r>
                <a:rPr lang="pt-BR" b="1" dirty="0" err="1" smtClean="0">
                  <a:solidFill>
                    <a:schemeClr val="tx1"/>
                  </a:solidFill>
                  <a:latin typeface="Ink Free" pitchFamily="66" charset="0"/>
                </a:rPr>
                <a:t>Health</a:t>
              </a:r>
              <a:r>
                <a:rPr lang="pt-BR" b="1" dirty="0" smtClean="0">
                  <a:solidFill>
                    <a:schemeClr val="tx1"/>
                  </a:solidFill>
                  <a:latin typeface="Ink Free" pitchFamily="66" charset="0"/>
                </a:rPr>
                <a:t> </a:t>
              </a:r>
              <a:r>
                <a:rPr lang="pt-BR" b="1" dirty="0" err="1" smtClean="0">
                  <a:solidFill>
                    <a:schemeClr val="tx1"/>
                  </a:solidFill>
                  <a:latin typeface="Ink Free" pitchFamily="66" charset="0"/>
                </a:rPr>
                <a:t>Equity</a:t>
              </a:r>
              <a:r>
                <a:rPr lang="pt-BR" b="1" dirty="0" smtClean="0">
                  <a:solidFill>
                    <a:schemeClr val="tx1"/>
                  </a:solidFill>
                  <a:latin typeface="Ink Free" pitchFamily="66" charset="0"/>
                </a:rPr>
                <a:t> </a:t>
              </a:r>
              <a:r>
                <a:rPr lang="pt-BR" b="1" dirty="0" err="1" smtClean="0">
                  <a:solidFill>
                    <a:schemeClr val="tx1"/>
                  </a:solidFill>
                  <a:latin typeface="Ink Free" pitchFamily="66" charset="0"/>
                </a:rPr>
                <a:t>Studies</a:t>
              </a:r>
              <a:r>
                <a:rPr lang="pt-BR" b="1" dirty="0" smtClean="0">
                  <a:solidFill>
                    <a:schemeClr val="tx1"/>
                  </a:solidFill>
                  <a:latin typeface="Ink Free" pitchFamily="66" charset="0"/>
                </a:rPr>
                <a:t> (CHESS)</a:t>
              </a:r>
              <a:endParaRPr lang="pt-BR"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4" name="Grupo 13"/>
          <p:cNvGrpSpPr/>
          <p:nvPr/>
        </p:nvGrpSpPr>
        <p:grpSpPr>
          <a:xfrm>
            <a:off x="-612576" y="27384"/>
            <a:ext cx="10513168" cy="6858000"/>
            <a:chOff x="-612576" y="27384"/>
            <a:chExt cx="10513168" cy="6858000"/>
          </a:xfrm>
        </p:grpSpPr>
        <p:grpSp>
          <p:nvGrpSpPr>
            <p:cNvPr id="9"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92D05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549998"/>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14/09   14 horas</a:t>
                </a:r>
                <a:endParaRPr lang="pt-BR" sz="4400" b="1" dirty="0">
                  <a:solidFill>
                    <a:schemeClr val="tx1"/>
                  </a:solidFill>
                  <a:latin typeface="Ink Free" pitchFamily="66" charset="0"/>
                </a:endParaRPr>
              </a:p>
            </p:txBody>
          </p:sp>
          <p:sp>
            <p:nvSpPr>
              <p:cNvPr id="5" name="CaixaDeTexto 4"/>
              <p:cNvSpPr txBox="1"/>
              <p:nvPr/>
            </p:nvSpPr>
            <p:spPr>
              <a:xfrm>
                <a:off x="4139952" y="303039"/>
                <a:ext cx="5076056" cy="646331"/>
              </a:xfrm>
              <a:prstGeom prst="rect">
                <a:avLst/>
              </a:prstGeom>
              <a:noFill/>
              <a:ln>
                <a:noFill/>
              </a:ln>
            </p:spPr>
            <p:txBody>
              <a:bodyPr wrap="square" rtlCol="0">
                <a:spAutoFit/>
              </a:bodyPr>
              <a:lstStyle/>
              <a:p>
                <a:pPr algn="ctr"/>
                <a:r>
                  <a:rPr lang="pt-BR" sz="3600" b="1" dirty="0" smtClean="0">
                    <a:latin typeface="Ink Free" pitchFamily="66" charset="0"/>
                  </a:rPr>
                  <a:t>Dados públicos em saúde</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smtClean="0">
                    <a:solidFill>
                      <a:schemeClr val="tx1"/>
                    </a:solidFill>
                    <a:latin typeface="Eras Bold ITC" pitchFamily="34" charset="0"/>
                  </a:rPr>
                  <a:t> </a:t>
                </a:r>
                <a:r>
                  <a:rPr lang="pt-BR" sz="2400" dirty="0" err="1" smtClean="0">
                    <a:solidFill>
                      <a:schemeClr val="tx1"/>
                    </a:solidFill>
                    <a:latin typeface="Eras Bold ITC" pitchFamily="34" charset="0"/>
                  </a:rPr>
                  <a:t>meet</a:t>
                </a:r>
                <a:r>
                  <a:rPr lang="pt-BR" sz="2400" dirty="0" smtClean="0">
                    <a:solidFill>
                      <a:schemeClr val="tx1"/>
                    </a:solidFill>
                    <a:latin typeface="Eras Bold ITC" pitchFamily="34" charset="0"/>
                  </a:rPr>
                  <a:t>.google.com/</a:t>
                </a:r>
                <a:r>
                  <a:rPr lang="pt-BR" sz="2400" dirty="0" err="1" smtClean="0">
                    <a:solidFill>
                      <a:schemeClr val="tx1"/>
                    </a:solidFill>
                    <a:latin typeface="Eras Bold ITC" pitchFamily="34" charset="0"/>
                  </a:rPr>
                  <a:t>cjx-yrgd-kfi</a:t>
                </a:r>
                <a:endParaRPr lang="pt-BR" sz="2400" dirty="0" smtClean="0">
                  <a:solidFill>
                    <a:schemeClr val="tx1"/>
                  </a:solidFill>
                  <a:latin typeface="Eras Bold ITC" pitchFamily="34" charset="0"/>
                </a:endParaRPr>
              </a:p>
            </p:txBody>
          </p:sp>
          <p:sp>
            <p:nvSpPr>
              <p:cNvPr id="12" name="Retângulo 11"/>
              <p:cNvSpPr/>
              <p:nvPr/>
            </p:nvSpPr>
            <p:spPr>
              <a:xfrm>
                <a:off x="4067944" y="2420888"/>
                <a:ext cx="5400600" cy="194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pt-BR" sz="1600" b="1" dirty="0" smtClean="0">
                    <a:solidFill>
                      <a:schemeClr val="tx1"/>
                    </a:solidFill>
                    <a:latin typeface="Ink Free" pitchFamily="66" charset="0"/>
                  </a:rPr>
                  <a:t>  Graduação em Enfermagem pela Universidade Federal do Estado do Rio de Janeiro (2010), </a:t>
                </a:r>
              </a:p>
              <a:p>
                <a:pPr algn="just">
                  <a:buFont typeface="Arial" pitchFamily="34" charset="0"/>
                  <a:buChar char="•"/>
                </a:pPr>
                <a:r>
                  <a:rPr lang="pt-BR" sz="1600" b="1" dirty="0" smtClean="0">
                    <a:solidFill>
                      <a:schemeClr val="tx1"/>
                    </a:solidFill>
                    <a:latin typeface="Ink Free" pitchFamily="66" charset="0"/>
                  </a:rPr>
                  <a:t> Mestrado em Epidemiologia em Saúde Pública pela Escola Nacional de Saúde Pública Sérgio </a:t>
                </a:r>
                <a:r>
                  <a:rPr lang="pt-BR" sz="1600" b="1" dirty="0" err="1" smtClean="0">
                    <a:solidFill>
                      <a:schemeClr val="tx1"/>
                    </a:solidFill>
                    <a:latin typeface="Ink Free" pitchFamily="66" charset="0"/>
                  </a:rPr>
                  <a:t>Arouca</a:t>
                </a:r>
                <a:r>
                  <a:rPr lang="pt-BR" sz="1600" b="1" dirty="0" smtClean="0">
                    <a:solidFill>
                      <a:schemeClr val="tx1"/>
                    </a:solidFill>
                    <a:latin typeface="Ink Free" pitchFamily="66" charset="0"/>
                  </a:rPr>
                  <a:t> (2013) e </a:t>
                </a:r>
              </a:p>
              <a:p>
                <a:pPr algn="just">
                  <a:buFont typeface="Arial" pitchFamily="34" charset="0"/>
                  <a:buChar char="•"/>
                </a:pPr>
                <a:r>
                  <a:rPr lang="pt-BR" sz="1600" b="1" dirty="0" smtClean="0">
                    <a:solidFill>
                      <a:schemeClr val="tx1"/>
                    </a:solidFill>
                    <a:latin typeface="Ink Free" pitchFamily="66" charset="0"/>
                  </a:rPr>
                  <a:t>  Doutorado em Epidemiologia em Saúde Pública pela Escola Nacional de Saúde Pública Sérgio </a:t>
                </a:r>
                <a:r>
                  <a:rPr lang="pt-BR" sz="1600" b="1" dirty="0" err="1" smtClean="0">
                    <a:solidFill>
                      <a:schemeClr val="tx1"/>
                    </a:solidFill>
                    <a:latin typeface="Ink Free" pitchFamily="66" charset="0"/>
                  </a:rPr>
                  <a:t>Arouca</a:t>
                </a:r>
                <a:r>
                  <a:rPr lang="pt-BR" sz="1600" b="1" dirty="0" smtClean="0">
                    <a:solidFill>
                      <a:schemeClr val="tx1"/>
                    </a:solidFill>
                    <a:latin typeface="Ink Free" pitchFamily="66" charset="0"/>
                  </a:rPr>
                  <a:t> (2017).</a:t>
                </a:r>
                <a:endParaRPr lang="pt-BR" sz="2800" b="1" dirty="0" smtClean="0">
                  <a:solidFill>
                    <a:schemeClr val="tx1"/>
                  </a:solidFill>
                  <a:latin typeface="Ink Free" pitchFamily="66" charset="0"/>
                </a:endParaRPr>
              </a:p>
            </p:txBody>
          </p:sp>
        </p:grpSp>
        <p:sp>
          <p:nvSpPr>
            <p:cNvPr id="13" name="Retângulo 12"/>
            <p:cNvSpPr/>
            <p:nvPr/>
          </p:nvSpPr>
          <p:spPr>
            <a:xfrm>
              <a:off x="4067944" y="1268760"/>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Prof. Davi Alves</a:t>
              </a:r>
              <a:endParaRPr lang="pt-BR" sz="44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0" y="260648"/>
            <a:ext cx="9612560" cy="6336704"/>
            <a:chOff x="0" y="260648"/>
            <a:chExt cx="9612560" cy="6336704"/>
          </a:xfrm>
        </p:grpSpPr>
        <p:pic>
          <p:nvPicPr>
            <p:cNvPr id="15" name="Picture 4" descr="https://pbs.twimg.com/media/DfqjHpNU0AIuufg.jpg"/>
            <p:cNvPicPr>
              <a:picLocks noChangeAspect="1" noChangeArrowheads="1"/>
            </p:cNvPicPr>
            <p:nvPr/>
          </p:nvPicPr>
          <p:blipFill>
            <a:blip r:embed="rId2" cstate="print">
              <a:duotone>
                <a:prstClr val="black"/>
                <a:schemeClr val="accent1">
                  <a:tint val="45000"/>
                  <a:satMod val="400000"/>
                </a:schemeClr>
              </a:duotone>
            </a:blip>
            <a:srcRect b="9841"/>
            <a:stretch>
              <a:fillRect/>
            </a:stretch>
          </p:blipFill>
          <p:spPr bwMode="auto">
            <a:xfrm>
              <a:off x="0" y="260648"/>
              <a:ext cx="9612560" cy="6336704"/>
            </a:xfrm>
            <a:prstGeom prst="rect">
              <a:avLst/>
            </a:prstGeom>
            <a:ln>
              <a:noFill/>
            </a:ln>
            <a:effectLst>
              <a:softEdge rad="112500"/>
            </a:effectLst>
          </p:spPr>
        </p:pic>
        <p:pic>
          <p:nvPicPr>
            <p:cNvPr id="2" name="Imagem 1" descr="corpus-banner.png"/>
            <p:cNvPicPr>
              <a:picLocks noChangeAspect="1"/>
            </p:cNvPicPr>
            <p:nvPr/>
          </p:nvPicPr>
          <p:blipFill>
            <a:blip r:embed="rId3" cstate="print">
              <a:duotone>
                <a:schemeClr val="accent1">
                  <a:shade val="45000"/>
                  <a:satMod val="135000"/>
                </a:schemeClr>
                <a:prstClr val="white"/>
              </a:duotone>
            </a:blip>
            <a:stretch>
              <a:fillRect/>
            </a:stretch>
          </p:blipFill>
          <p:spPr>
            <a:xfrm>
              <a:off x="216024" y="1673801"/>
              <a:ext cx="3672408" cy="3930415"/>
            </a:xfrm>
            <a:prstGeom prst="rect">
              <a:avLst/>
            </a:prstGeom>
          </p:spPr>
        </p:pic>
        <p:sp>
          <p:nvSpPr>
            <p:cNvPr id="3" name="Retângulo 2"/>
            <p:cNvSpPr/>
            <p:nvPr/>
          </p:nvSpPr>
          <p:spPr>
            <a:xfrm>
              <a:off x="4072936" y="980904"/>
              <a:ext cx="5148064" cy="1473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latin typeface="Tempus Sans ITC" pitchFamily="82" charset="0"/>
              </a:endParaRPr>
            </a:p>
          </p:txBody>
        </p:sp>
        <p:sp>
          <p:nvSpPr>
            <p:cNvPr id="4" name="Retângulo 3"/>
            <p:cNvSpPr/>
            <p:nvPr/>
          </p:nvSpPr>
          <p:spPr>
            <a:xfrm>
              <a:off x="4069761" y="3928423"/>
              <a:ext cx="5151239"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2"/>
                  </a:solidFill>
                  <a:latin typeface="Ink Free" pitchFamily="66" charset="0"/>
                </a:rPr>
                <a:t>28/09   14 horas</a:t>
              </a:r>
              <a:endParaRPr lang="pt-BR" sz="3600" b="1" dirty="0">
                <a:solidFill>
                  <a:schemeClr val="tx2"/>
                </a:solidFill>
                <a:latin typeface="Ink Free" pitchFamily="66" charset="0"/>
              </a:endParaRPr>
            </a:p>
          </p:txBody>
        </p:sp>
        <p:sp>
          <p:nvSpPr>
            <p:cNvPr id="5" name="CaixaDeTexto 4"/>
            <p:cNvSpPr txBox="1"/>
            <p:nvPr/>
          </p:nvSpPr>
          <p:spPr>
            <a:xfrm>
              <a:off x="4211960" y="980728"/>
              <a:ext cx="5354490" cy="1323439"/>
            </a:xfrm>
            <a:prstGeom prst="rect">
              <a:avLst/>
            </a:prstGeom>
            <a:noFill/>
            <a:ln>
              <a:noFill/>
            </a:ln>
          </p:spPr>
          <p:txBody>
            <a:bodyPr wrap="square" rtlCol="0">
              <a:spAutoFit/>
            </a:bodyPr>
            <a:lstStyle/>
            <a:p>
              <a:r>
                <a:rPr lang="pt-BR" sz="6000" b="1" dirty="0" smtClean="0">
                  <a:solidFill>
                    <a:schemeClr val="tx2"/>
                  </a:solidFill>
                  <a:latin typeface="Ink Free" pitchFamily="66" charset="0"/>
                </a:rPr>
                <a:t>R </a:t>
              </a:r>
              <a:r>
                <a:rPr lang="pt-BR" sz="6000" b="1" dirty="0" err="1" smtClean="0">
                  <a:solidFill>
                    <a:schemeClr val="tx2"/>
                  </a:solidFill>
                  <a:latin typeface="Ink Free" pitchFamily="66" charset="0"/>
                </a:rPr>
                <a:t>Commander</a:t>
              </a:r>
              <a:r>
                <a:rPr lang="pt-BR" sz="6000" b="1" dirty="0" smtClean="0">
                  <a:solidFill>
                    <a:schemeClr val="tx2"/>
                  </a:solidFill>
                  <a:latin typeface="Ink Free" pitchFamily="66" charset="0"/>
                </a:rPr>
                <a:t>: </a:t>
              </a:r>
            </a:p>
            <a:p>
              <a:r>
                <a:rPr lang="pt-BR" sz="2000" b="1" dirty="0" smtClean="0">
                  <a:solidFill>
                    <a:schemeClr val="tx2"/>
                  </a:solidFill>
                  <a:latin typeface="Ink Free" pitchFamily="66" charset="0"/>
                </a:rPr>
                <a:t>uma breve conversa sobre um “R com menus”</a:t>
              </a:r>
            </a:p>
          </p:txBody>
        </p:sp>
        <p:sp>
          <p:nvSpPr>
            <p:cNvPr id="8" name="Retângulo 7"/>
            <p:cNvSpPr/>
            <p:nvPr/>
          </p:nvSpPr>
          <p:spPr>
            <a:xfrm>
              <a:off x="4065528" y="5229200"/>
              <a:ext cx="5155472" cy="759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tx2"/>
                  </a:solidFill>
                  <a:latin typeface="Forte" pitchFamily="66" charset="0"/>
                </a:rPr>
                <a:t>Link </a:t>
              </a:r>
              <a:r>
                <a:rPr lang="pt-BR" sz="2000" dirty="0">
                  <a:solidFill>
                    <a:schemeClr val="tx2"/>
                  </a:solidFill>
                  <a:latin typeface="Forte" pitchFamily="66" charset="0"/>
                </a:rPr>
                <a:t>para o </a:t>
              </a:r>
              <a:r>
                <a:rPr lang="pt-BR" sz="2000" dirty="0" smtClean="0">
                  <a:solidFill>
                    <a:schemeClr val="tx2"/>
                  </a:solidFill>
                  <a:latin typeface="Forte" pitchFamily="66" charset="0"/>
                </a:rPr>
                <a:t>evento</a:t>
              </a:r>
            </a:p>
            <a:p>
              <a:pPr algn="ctr"/>
              <a:r>
                <a:rPr lang="pt-BR" sz="2400" b="1" dirty="0" err="1" smtClean="0">
                  <a:solidFill>
                    <a:schemeClr val="tx2"/>
                  </a:solidFill>
                </a:rPr>
                <a:t>meet</a:t>
              </a:r>
              <a:r>
                <a:rPr lang="pt-BR" sz="2400" b="1" dirty="0" smtClean="0">
                  <a:solidFill>
                    <a:schemeClr val="tx2"/>
                  </a:solidFill>
                </a:rPr>
                <a:t>.google.com/</a:t>
              </a:r>
              <a:r>
                <a:rPr lang="pt-BR" sz="2400" b="1" dirty="0" err="1" smtClean="0">
                  <a:solidFill>
                    <a:schemeClr val="tx2"/>
                  </a:solidFill>
                </a:rPr>
                <a:t>hpw-drts-pyz</a:t>
              </a:r>
              <a:endParaRPr lang="pt-BR" sz="2400" b="1" dirty="0" smtClean="0">
                <a:solidFill>
                  <a:schemeClr val="tx2"/>
                </a:solidFill>
              </a:endParaRPr>
            </a:p>
          </p:txBody>
        </p:sp>
        <p:sp>
          <p:nvSpPr>
            <p:cNvPr id="13" name="Retângulo 12"/>
            <p:cNvSpPr/>
            <p:nvPr/>
          </p:nvSpPr>
          <p:spPr>
            <a:xfrm>
              <a:off x="4072936" y="2651146"/>
              <a:ext cx="5148064"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100" b="1" dirty="0" smtClean="0">
                  <a:solidFill>
                    <a:schemeClr val="tx2"/>
                  </a:solidFill>
                  <a:latin typeface="Ink Free" pitchFamily="66" charset="0"/>
                </a:rPr>
                <a:t>Palestrante:  Felipe Rafael Ribeiro Melo</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p:cNvGrpSpPr/>
          <p:nvPr/>
        </p:nvGrpSpPr>
        <p:grpSpPr>
          <a:xfrm>
            <a:off x="-324544" y="260648"/>
            <a:ext cx="9900592" cy="6336704"/>
            <a:chOff x="-324544" y="260648"/>
            <a:chExt cx="9900592" cy="6336704"/>
          </a:xfrm>
        </p:grpSpPr>
        <p:grpSp>
          <p:nvGrpSpPr>
            <p:cNvPr id="10" name="Grupo 9"/>
            <p:cNvGrpSpPr/>
            <p:nvPr/>
          </p:nvGrpSpPr>
          <p:grpSpPr>
            <a:xfrm>
              <a:off x="-324544" y="260648"/>
              <a:ext cx="9900592" cy="6336704"/>
              <a:chOff x="-324544" y="260648"/>
              <a:chExt cx="9900592" cy="6336704"/>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324544" y="260648"/>
                <a:ext cx="9900592" cy="6336704"/>
              </a:xfrm>
              <a:prstGeom prst="rect">
                <a:avLst/>
              </a:prstGeom>
              <a:ln>
                <a:noFill/>
              </a:ln>
              <a:effectLst>
                <a:softEdge rad="112500"/>
              </a:effectLst>
            </p:spPr>
          </p:pic>
          <p:pic>
            <p:nvPicPr>
              <p:cNvPr id="2" name="Imagem 1" descr="corpus-banner.png"/>
              <p:cNvPicPr>
                <a:picLocks noChangeAspect="1"/>
              </p:cNvPicPr>
              <p:nvPr/>
            </p:nvPicPr>
            <p:blipFill>
              <a:blip r:embed="rId3" cstate="print">
                <a:duotone>
                  <a:schemeClr val="accent5">
                    <a:shade val="45000"/>
                    <a:satMod val="135000"/>
                  </a:schemeClr>
                  <a:prstClr val="white"/>
                </a:duotone>
              </a:blip>
              <a:stretch>
                <a:fillRect/>
              </a:stretch>
            </p:blipFill>
            <p:spPr>
              <a:xfrm>
                <a:off x="107504" y="1673801"/>
                <a:ext cx="3672408" cy="3930415"/>
              </a:xfrm>
              <a:prstGeom prst="rect">
                <a:avLst/>
              </a:prstGeom>
            </p:spPr>
          </p:pic>
          <p:sp>
            <p:nvSpPr>
              <p:cNvPr id="3" name="Retângulo 2"/>
              <p:cNvSpPr/>
              <p:nvPr/>
            </p:nvSpPr>
            <p:spPr>
              <a:xfrm>
                <a:off x="4122748" y="836712"/>
                <a:ext cx="4608512" cy="1689516"/>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accent5">
                      <a:lumMod val="50000"/>
                    </a:schemeClr>
                  </a:solidFill>
                  <a:latin typeface="Tempus Sans ITC" pitchFamily="82" charset="0"/>
                </a:endParaRPr>
              </a:p>
            </p:txBody>
          </p:sp>
          <p:sp>
            <p:nvSpPr>
              <p:cNvPr id="4" name="Retângulo 3"/>
              <p:cNvSpPr/>
              <p:nvPr/>
            </p:nvSpPr>
            <p:spPr>
              <a:xfrm>
                <a:off x="4124565" y="3861048"/>
                <a:ext cx="4606695" cy="108012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accent5">
                        <a:lumMod val="50000"/>
                      </a:schemeClr>
                    </a:solidFill>
                    <a:latin typeface="Ink Free" pitchFamily="66" charset="0"/>
                  </a:rPr>
                  <a:t>19/10   14 horas</a:t>
                </a:r>
                <a:endParaRPr lang="pt-BR" sz="3600" b="1" dirty="0">
                  <a:solidFill>
                    <a:schemeClr val="accent5">
                      <a:lumMod val="50000"/>
                    </a:schemeClr>
                  </a:solidFill>
                  <a:latin typeface="Ink Free" pitchFamily="66" charset="0"/>
                </a:endParaRPr>
              </a:p>
            </p:txBody>
          </p:sp>
          <p:sp>
            <p:nvSpPr>
              <p:cNvPr id="8" name="Retângulo 7"/>
              <p:cNvSpPr/>
              <p:nvPr/>
            </p:nvSpPr>
            <p:spPr>
              <a:xfrm>
                <a:off x="4120332" y="5157192"/>
                <a:ext cx="4610928" cy="759297"/>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accent5">
                        <a:lumMod val="50000"/>
                      </a:schemeClr>
                    </a:solidFill>
                    <a:latin typeface="Forte" pitchFamily="66" charset="0"/>
                  </a:rPr>
                  <a:t>Link </a:t>
                </a:r>
                <a:r>
                  <a:rPr lang="pt-BR" sz="2000" dirty="0">
                    <a:solidFill>
                      <a:schemeClr val="accent5">
                        <a:lumMod val="50000"/>
                      </a:schemeClr>
                    </a:solidFill>
                    <a:latin typeface="Forte" pitchFamily="66" charset="0"/>
                  </a:rPr>
                  <a:t>para o </a:t>
                </a:r>
                <a:r>
                  <a:rPr lang="pt-BR" sz="2000" dirty="0" smtClean="0">
                    <a:solidFill>
                      <a:schemeClr val="accent5">
                        <a:lumMod val="50000"/>
                      </a:schemeClr>
                    </a:solidFill>
                    <a:latin typeface="Forte" pitchFamily="66" charset="0"/>
                  </a:rPr>
                  <a:t>evento</a:t>
                </a:r>
              </a:p>
              <a:p>
                <a:pPr algn="ctr"/>
                <a:r>
                  <a:rPr lang="pt-BR" sz="2400" b="1" dirty="0" err="1" smtClean="0">
                    <a:solidFill>
                      <a:schemeClr val="accent5">
                        <a:lumMod val="50000"/>
                      </a:schemeClr>
                    </a:solidFill>
                  </a:rPr>
                  <a:t>meet</a:t>
                </a:r>
                <a:r>
                  <a:rPr lang="pt-BR" sz="2400" b="1" dirty="0" smtClean="0">
                    <a:solidFill>
                      <a:schemeClr val="accent5">
                        <a:lumMod val="50000"/>
                      </a:schemeClr>
                    </a:solidFill>
                  </a:rPr>
                  <a:t>.google.com/</a:t>
                </a:r>
                <a:r>
                  <a:rPr lang="pt-BR" sz="2400" b="1" dirty="0" err="1" smtClean="0">
                    <a:solidFill>
                      <a:schemeClr val="accent5">
                        <a:lumMod val="50000"/>
                      </a:schemeClr>
                    </a:solidFill>
                  </a:rPr>
                  <a:t>qqr-fepv-yjg</a:t>
                </a:r>
                <a:endParaRPr lang="pt-BR" sz="2400" b="1" dirty="0" smtClean="0">
                  <a:solidFill>
                    <a:schemeClr val="accent5">
                      <a:lumMod val="50000"/>
                    </a:schemeClr>
                  </a:solidFill>
                </a:endParaRPr>
              </a:p>
            </p:txBody>
          </p:sp>
          <p:sp>
            <p:nvSpPr>
              <p:cNvPr id="13" name="Retângulo 12"/>
              <p:cNvSpPr/>
              <p:nvPr/>
            </p:nvSpPr>
            <p:spPr>
              <a:xfrm>
                <a:off x="4127739" y="2651146"/>
                <a:ext cx="4603521" cy="1040408"/>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accent5">
                        <a:lumMod val="50000"/>
                      </a:schemeClr>
                    </a:solidFill>
                    <a:latin typeface="Ink Free" pitchFamily="66" charset="0"/>
                  </a:rPr>
                  <a:t>Palestrante: Prof.ª Letícia Raposo</a:t>
                </a:r>
              </a:p>
            </p:txBody>
          </p:sp>
        </p:grpSp>
        <p:sp>
          <p:nvSpPr>
            <p:cNvPr id="5" name="CaixaDeTexto 4"/>
            <p:cNvSpPr txBox="1"/>
            <p:nvPr/>
          </p:nvSpPr>
          <p:spPr>
            <a:xfrm>
              <a:off x="4266764" y="764704"/>
              <a:ext cx="5273788" cy="1846659"/>
            </a:xfrm>
            <a:prstGeom prst="rect">
              <a:avLst/>
            </a:prstGeom>
            <a:noFill/>
            <a:ln>
              <a:noFill/>
            </a:ln>
          </p:spPr>
          <p:txBody>
            <a:bodyPr wrap="square" rtlCol="0">
              <a:spAutoFit/>
            </a:bodyPr>
            <a:lstStyle/>
            <a:p>
              <a:r>
                <a:rPr lang="pt-BR" sz="5200" dirty="0" smtClean="0">
                  <a:solidFill>
                    <a:schemeClr val="accent5">
                      <a:lumMod val="50000"/>
                    </a:schemeClr>
                  </a:solidFill>
                  <a:latin typeface="Ink Free" pitchFamily="66" charset="0"/>
                </a:rPr>
                <a:t>Estatística, R </a:t>
              </a:r>
            </a:p>
            <a:p>
              <a:r>
                <a:rPr lang="pt-BR" sz="3200" b="1" dirty="0" smtClean="0">
                  <a:solidFill>
                    <a:schemeClr val="accent5">
                      <a:lumMod val="50000"/>
                    </a:schemeClr>
                  </a:solidFill>
                  <a:latin typeface="Ink Free" pitchFamily="66" charset="0"/>
                </a:rPr>
                <a:t>e um gato sem bigodes: </a:t>
              </a:r>
            </a:p>
            <a:p>
              <a:r>
                <a:rPr lang="pt-BR" sz="2800" dirty="0" smtClean="0">
                  <a:solidFill>
                    <a:schemeClr val="accent5">
                      <a:lumMod val="50000"/>
                    </a:schemeClr>
                  </a:solidFill>
                  <a:latin typeface="Ink Free" pitchFamily="66" charset="0"/>
                </a:rPr>
                <a:t>um ensino online mais lúdico</a:t>
              </a:r>
              <a:endParaRPr lang="pt-BR" sz="1000" dirty="0" smtClean="0">
                <a:solidFill>
                  <a:schemeClr val="accent5">
                    <a:lumMod val="50000"/>
                  </a:schemeClr>
                </a:solidFill>
                <a:latin typeface="Ink Free" pitchFamily="66"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0"/>
          <p:cNvGrpSpPr/>
          <p:nvPr/>
        </p:nvGrpSpPr>
        <p:grpSpPr>
          <a:xfrm>
            <a:off x="35496" y="260648"/>
            <a:ext cx="9036496" cy="6336704"/>
            <a:chOff x="539552" y="260648"/>
            <a:chExt cx="9036496" cy="6336704"/>
          </a:xfrm>
        </p:grpSpPr>
        <p:grpSp>
          <p:nvGrpSpPr>
            <p:cNvPr id="7" name="Grupo 9"/>
            <p:cNvGrpSpPr/>
            <p:nvPr/>
          </p:nvGrpSpPr>
          <p:grpSpPr>
            <a:xfrm>
              <a:off x="539552" y="260648"/>
              <a:ext cx="9036496" cy="6336704"/>
              <a:chOff x="539552" y="260648"/>
              <a:chExt cx="9036496" cy="6336704"/>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539552" y="260648"/>
                <a:ext cx="9036496" cy="6336704"/>
              </a:xfrm>
              <a:prstGeom prst="rect">
                <a:avLst/>
              </a:prstGeom>
              <a:ln>
                <a:noFill/>
              </a:ln>
              <a:effectLst>
                <a:softEdge rad="112500"/>
              </a:effectLst>
            </p:spPr>
          </p:pic>
          <p:pic>
            <p:nvPicPr>
              <p:cNvPr id="2" name="Imagem 1" descr="corpus-banner.png"/>
              <p:cNvPicPr>
                <a:picLocks noChangeAspect="1"/>
              </p:cNvPicPr>
              <p:nvPr/>
            </p:nvPicPr>
            <p:blipFill>
              <a:blip r:embed="rId3" cstate="print">
                <a:duotone>
                  <a:schemeClr val="accent6">
                    <a:shade val="45000"/>
                    <a:satMod val="135000"/>
                  </a:schemeClr>
                  <a:prstClr val="white"/>
                </a:duotone>
              </a:blip>
              <a:stretch>
                <a:fillRect/>
              </a:stretch>
            </p:blipFill>
            <p:spPr>
              <a:xfrm>
                <a:off x="755576" y="2321873"/>
                <a:ext cx="2783760" cy="2979335"/>
              </a:xfrm>
              <a:prstGeom prst="rect">
                <a:avLst/>
              </a:prstGeom>
            </p:spPr>
          </p:pic>
          <p:sp>
            <p:nvSpPr>
              <p:cNvPr id="3" name="Retângulo 2"/>
              <p:cNvSpPr/>
              <p:nvPr/>
            </p:nvSpPr>
            <p:spPr>
              <a:xfrm>
                <a:off x="3779912" y="620688"/>
                <a:ext cx="5364088" cy="1689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accent5">
                      <a:lumMod val="50000"/>
                    </a:schemeClr>
                  </a:solidFill>
                  <a:latin typeface="Tempus Sans ITC" pitchFamily="82" charset="0"/>
                </a:endParaRPr>
              </a:p>
            </p:txBody>
          </p:sp>
          <p:sp>
            <p:nvSpPr>
              <p:cNvPr id="4" name="Retângulo 3"/>
              <p:cNvSpPr/>
              <p:nvPr/>
            </p:nvSpPr>
            <p:spPr>
              <a:xfrm>
                <a:off x="3779912" y="4005064"/>
                <a:ext cx="5361947"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latin typeface="Ink Free" pitchFamily="66" charset="0"/>
                  </a:rPr>
                  <a:t>Dia: 9/11   </a:t>
                </a:r>
                <a:r>
                  <a:rPr lang="pt-BR" sz="3600" b="1" dirty="0" smtClean="0">
                    <a:solidFill>
                      <a:schemeClr val="tx1"/>
                    </a:solidFill>
                    <a:latin typeface="Ink Free" pitchFamily="66" charset="0"/>
                  </a:rPr>
                  <a:t>14 horas</a:t>
                </a:r>
                <a:endParaRPr lang="pt-BR" sz="3600" b="1" dirty="0">
                  <a:solidFill>
                    <a:schemeClr val="tx1"/>
                  </a:solidFill>
                  <a:latin typeface="Ink Free" pitchFamily="66" charset="0"/>
                </a:endParaRPr>
              </a:p>
            </p:txBody>
          </p:sp>
          <p:sp>
            <p:nvSpPr>
              <p:cNvPr id="8" name="Retângulo 7"/>
              <p:cNvSpPr/>
              <p:nvPr/>
            </p:nvSpPr>
            <p:spPr>
              <a:xfrm>
                <a:off x="3779912" y="5406007"/>
                <a:ext cx="5371290" cy="759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tx1"/>
                    </a:solidFill>
                    <a:latin typeface="Forte" pitchFamily="66" charset="0"/>
                  </a:rPr>
                  <a:t>Link </a:t>
                </a:r>
                <a:r>
                  <a:rPr lang="pt-BR" sz="2000" dirty="0">
                    <a:solidFill>
                      <a:schemeClr val="tx1"/>
                    </a:solidFill>
                    <a:latin typeface="Forte" pitchFamily="66" charset="0"/>
                  </a:rPr>
                  <a:t>para o </a:t>
                </a:r>
                <a:r>
                  <a:rPr lang="pt-BR" sz="2000" dirty="0" smtClean="0">
                    <a:solidFill>
                      <a:schemeClr val="tx1"/>
                    </a:solidFill>
                    <a:latin typeface="Forte" pitchFamily="66" charset="0"/>
                  </a:rPr>
                  <a:t>evento</a:t>
                </a:r>
              </a:p>
              <a:p>
                <a:pPr algn="ctr"/>
                <a:r>
                  <a:rPr lang="pt-BR" sz="2400" b="1" dirty="0" err="1" smtClean="0">
                    <a:solidFill>
                      <a:schemeClr val="tx1"/>
                    </a:solidFill>
                  </a:rPr>
                  <a:t>meet</a:t>
                </a:r>
                <a:r>
                  <a:rPr lang="pt-BR" sz="2400" b="1" dirty="0" smtClean="0">
                    <a:solidFill>
                      <a:schemeClr val="tx1"/>
                    </a:solidFill>
                  </a:rPr>
                  <a:t>.google.com/</a:t>
                </a:r>
                <a:r>
                  <a:rPr lang="pt-BR" sz="2400" b="1" dirty="0" err="1" smtClean="0">
                    <a:solidFill>
                      <a:schemeClr val="tx1"/>
                    </a:solidFill>
                  </a:rPr>
                  <a:t>vhz-ibgk-zpv</a:t>
                </a:r>
                <a:endParaRPr lang="pt-BR" sz="2400" b="1" dirty="0" smtClean="0">
                  <a:solidFill>
                    <a:schemeClr val="tx1"/>
                  </a:solidFill>
                </a:endParaRPr>
              </a:p>
            </p:txBody>
          </p:sp>
          <p:sp>
            <p:nvSpPr>
              <p:cNvPr id="13" name="Retângulo 12"/>
              <p:cNvSpPr/>
              <p:nvPr/>
            </p:nvSpPr>
            <p:spPr>
              <a:xfrm>
                <a:off x="3784903" y="2604616"/>
                <a:ext cx="5359097"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Palestrante: </a:t>
                </a:r>
                <a:endParaRPr lang="pt-BR" sz="2000" b="1" dirty="0" smtClean="0">
                  <a:solidFill>
                    <a:schemeClr val="tx1"/>
                  </a:solidFill>
                  <a:latin typeface="Ink Free" pitchFamily="66" charset="0"/>
                </a:endParaRPr>
              </a:p>
              <a:p>
                <a:pPr algn="ctr"/>
                <a:r>
                  <a:rPr lang="pt-BR" sz="3000" b="1" dirty="0" smtClean="0">
                    <a:solidFill>
                      <a:schemeClr val="tx1"/>
                    </a:solidFill>
                    <a:latin typeface="Ink Free" pitchFamily="66" charset="0"/>
                  </a:rPr>
                  <a:t>Prof.ª </a:t>
                </a:r>
                <a:r>
                  <a:rPr lang="pt-BR" sz="3000" b="1" dirty="0" smtClean="0">
                    <a:solidFill>
                      <a:schemeClr val="tx1"/>
                    </a:solidFill>
                    <a:latin typeface="Ink Free" pitchFamily="66" charset="0"/>
                  </a:rPr>
                  <a:t>Denise </a:t>
                </a:r>
                <a:r>
                  <a:rPr lang="pt-BR" sz="3000" b="1" dirty="0" err="1" smtClean="0">
                    <a:solidFill>
                      <a:schemeClr val="tx1"/>
                    </a:solidFill>
                    <a:latin typeface="Ink Free" pitchFamily="66" charset="0"/>
                  </a:rPr>
                  <a:t>Britz</a:t>
                </a:r>
                <a:r>
                  <a:rPr lang="pt-BR" sz="3000" b="1" dirty="0" smtClean="0">
                    <a:solidFill>
                      <a:schemeClr val="tx1"/>
                    </a:solidFill>
                    <a:latin typeface="Ink Free" pitchFamily="66" charset="0"/>
                  </a:rPr>
                  <a:t> do N. Silva</a:t>
                </a:r>
                <a:endParaRPr lang="pt-BR" sz="3000" b="1" dirty="0" smtClean="0">
                  <a:solidFill>
                    <a:schemeClr val="tx1"/>
                  </a:solidFill>
                  <a:latin typeface="Ink Free" pitchFamily="66" charset="0"/>
                </a:endParaRPr>
              </a:p>
            </p:txBody>
          </p:sp>
        </p:grpSp>
        <p:sp>
          <p:nvSpPr>
            <p:cNvPr id="5" name="CaixaDeTexto 4"/>
            <p:cNvSpPr txBox="1"/>
            <p:nvPr/>
          </p:nvSpPr>
          <p:spPr>
            <a:xfrm>
              <a:off x="3851920" y="764704"/>
              <a:ext cx="5273788" cy="1323439"/>
            </a:xfrm>
            <a:prstGeom prst="rect">
              <a:avLst/>
            </a:prstGeom>
            <a:noFill/>
            <a:ln>
              <a:noFill/>
            </a:ln>
          </p:spPr>
          <p:txBody>
            <a:bodyPr wrap="square" rtlCol="0">
              <a:spAutoFit/>
            </a:bodyPr>
            <a:lstStyle/>
            <a:p>
              <a:r>
                <a:rPr lang="pt-BR" sz="4000" b="1" dirty="0" smtClean="0">
                  <a:latin typeface="Ink Free" pitchFamily="66" charset="0"/>
                </a:rPr>
                <a:t>Estatísticas Públicas, Cidadania e Democracia</a:t>
              </a:r>
              <a:endParaRPr lang="pt-BR" sz="1000" b="1" dirty="0" smtClean="0">
                <a:latin typeface="Ink Free" pitchFamily="66"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TotalTime>
  <Words>1525</Words>
  <Application>Microsoft Office PowerPoint</Application>
  <PresentationFormat>Apresentação na tela (4:3)</PresentationFormat>
  <Paragraphs>147</Paragraphs>
  <Slides>21</Slides>
  <Notes>7</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133</cp:revision>
  <dcterms:created xsi:type="dcterms:W3CDTF">2020-05-18T13:24:58Z</dcterms:created>
  <dcterms:modified xsi:type="dcterms:W3CDTF">2020-11-05T20:30:24Z</dcterms:modified>
</cp:coreProperties>
</file>