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2" r:id="rId3"/>
    <p:sldId id="257" r:id="rId4"/>
    <p:sldId id="258" r:id="rId5"/>
    <p:sldId id="259" r:id="rId6"/>
    <p:sldId id="260" r:id="rId7"/>
    <p:sldId id="261" r:id="rId8"/>
    <p:sldId id="263" r:id="rId9"/>
    <p:sldId id="264" r:id="rId10"/>
    <p:sldId id="266" r:id="rId1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37" autoAdjust="0"/>
    <p:restoredTop sz="94660"/>
  </p:normalViewPr>
  <p:slideViewPr>
    <p:cSldViewPr>
      <p:cViewPr>
        <p:scale>
          <a:sx n="242" d="100"/>
          <a:sy n="242" d="100"/>
        </p:scale>
        <p:origin x="6732" y="74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CA6A64-D8DA-4790-AC21-8D1D39F048E7}" type="datetimeFigureOut">
              <a:rPr lang="pt-BR" smtClean="0"/>
              <a:pPr/>
              <a:t>26/06/2020</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1B4987-2CC4-4667-87C8-8C2E08797078}"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1</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2</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3</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26/06/2020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26/06/2020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26/06/2020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26/06/2020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26/06/2020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26/06/2020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32EE085F-AAA4-4482-A02A-EDCE077316B0}" type="datetimeFigureOut">
              <a:rPr lang="pt-BR" smtClean="0"/>
              <a:pPr/>
              <a:t>26/06/2020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32EE085F-AAA4-4482-A02A-EDCE077316B0}" type="datetimeFigureOut">
              <a:rPr lang="pt-BR" smtClean="0"/>
              <a:pPr/>
              <a:t>26/06/2020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2EE085F-AAA4-4482-A02A-EDCE077316B0}" type="datetimeFigureOut">
              <a:rPr lang="pt-BR" smtClean="0"/>
              <a:pPr/>
              <a:t>26/06/2020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26/06/2020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26/06/2020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E085F-AAA4-4482-A02A-EDCE077316B0}" type="datetimeFigureOut">
              <a:rPr lang="pt-BR" smtClean="0"/>
              <a:pPr/>
              <a:t>26/06/2020</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7316E2-534F-40B0-9C76-C303F13B6218}"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meet.google.com/xjh-fimh-zx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wqk-fcod-eps"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axv-azca-rwq"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mrw-qgvc-svf"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12"/>
          <p:cNvGrpSpPr/>
          <p:nvPr/>
        </p:nvGrpSpPr>
        <p:grpSpPr>
          <a:xfrm>
            <a:off x="0" y="27384"/>
            <a:ext cx="9612560" cy="6858000"/>
            <a:chOff x="-612576" y="-315416"/>
            <a:chExt cx="9612560" cy="6858000"/>
          </a:xfrm>
        </p:grpSpPr>
        <p:pic>
          <p:nvPicPr>
            <p:cNvPr id="15" name="Picture 4" descr="https://pbs.twimg.com/media/DfqjHpNU0AIuufg.jpg"/>
            <p:cNvPicPr>
              <a:picLocks noChangeAspect="1" noChangeArrowheads="1"/>
            </p:cNvPicPr>
            <p:nvPr/>
          </p:nvPicPr>
          <p:blipFill>
            <a:blip r:embed="rId2" cstate="print">
              <a:duotone>
                <a:schemeClr val="accent5">
                  <a:shade val="45000"/>
                  <a:satMod val="135000"/>
                </a:schemeClr>
                <a:prstClr val="white"/>
              </a:duotone>
            </a:blip>
            <a:srcRect b="9841"/>
            <a:stretch>
              <a:fillRect/>
            </a:stretch>
          </p:blipFill>
          <p:spPr bwMode="auto">
            <a:xfrm>
              <a:off x="-612576" y="-315416"/>
              <a:ext cx="9612560" cy="6858000"/>
            </a:xfrm>
            <a:prstGeom prst="rect">
              <a:avLst/>
            </a:prstGeom>
            <a:noFill/>
          </p:spPr>
        </p:pic>
        <p:pic>
          <p:nvPicPr>
            <p:cNvPr id="2" name="Imagem 1" descr="corpus-banner.png"/>
            <p:cNvPicPr>
              <a:picLocks noChangeAspect="1"/>
            </p:cNvPicPr>
            <p:nvPr/>
          </p:nvPicPr>
          <p:blipFill>
            <a:blip r:embed="rId3" cstate="print"/>
            <a:stretch>
              <a:fillRect/>
            </a:stretch>
          </p:blipFill>
          <p:spPr>
            <a:xfrm>
              <a:off x="-396552" y="1213992"/>
              <a:ext cx="3672408" cy="4253755"/>
            </a:xfrm>
            <a:prstGeom prst="rect">
              <a:avLst/>
            </a:prstGeom>
          </p:spPr>
        </p:pic>
        <p:sp>
          <p:nvSpPr>
            <p:cNvPr id="3" name="Retângulo 2"/>
            <p:cNvSpPr/>
            <p:nvPr/>
          </p:nvSpPr>
          <p:spPr>
            <a:xfrm>
              <a:off x="3347864" y="-22616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359896" y="4382344"/>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29/06   </a:t>
              </a:r>
              <a:r>
                <a:rPr lang="pt-BR" sz="3200" b="1" dirty="0" smtClean="0">
                  <a:solidFill>
                    <a:schemeClr val="tx1"/>
                  </a:solidFill>
                  <a:latin typeface="Ink Free" pitchFamily="66" charset="0"/>
                </a:rPr>
                <a:t>14 horas</a:t>
              </a:r>
              <a:endParaRPr lang="pt-BR" sz="3200" b="1" dirty="0">
                <a:solidFill>
                  <a:schemeClr val="tx1"/>
                </a:solidFill>
                <a:latin typeface="Ink Free" pitchFamily="66" charset="0"/>
              </a:endParaRPr>
            </a:p>
          </p:txBody>
        </p:sp>
        <p:sp>
          <p:nvSpPr>
            <p:cNvPr id="5" name="CaixaDeTexto 4"/>
            <p:cNvSpPr txBox="1"/>
            <p:nvPr/>
          </p:nvSpPr>
          <p:spPr>
            <a:xfrm>
              <a:off x="3429470" y="-255785"/>
              <a:ext cx="5076056" cy="1569660"/>
            </a:xfrm>
            <a:prstGeom prst="rect">
              <a:avLst/>
            </a:prstGeom>
            <a:noFill/>
            <a:ln>
              <a:noFill/>
            </a:ln>
          </p:spPr>
          <p:txBody>
            <a:bodyPr wrap="square" rtlCol="0">
              <a:spAutoFit/>
            </a:bodyPr>
            <a:lstStyle/>
            <a:p>
              <a:r>
                <a:rPr lang="pt-BR" sz="2400" b="1" dirty="0" smtClean="0">
                  <a:latin typeface="Ink Free" pitchFamily="66" charset="0"/>
                </a:rPr>
                <a:t>Projetos no ensino superior e pesquisas: ações e reflexões de um professor esperançoso</a:t>
              </a:r>
            </a:p>
            <a:p>
              <a:endParaRPr lang="pt-BR" sz="2400" b="1" dirty="0" smtClean="0">
                <a:latin typeface="Ink Free" pitchFamily="66" charset="0"/>
              </a:endParaRPr>
            </a:p>
          </p:txBody>
        </p:sp>
        <p:sp>
          <p:nvSpPr>
            <p:cNvPr id="6" name="CaixaDeTexto 5"/>
            <p:cNvSpPr txBox="1"/>
            <p:nvPr/>
          </p:nvSpPr>
          <p:spPr>
            <a:xfrm>
              <a:off x="4444224" y="565920"/>
              <a:ext cx="4376576" cy="400110"/>
            </a:xfrm>
            <a:prstGeom prst="rect">
              <a:avLst/>
            </a:prstGeom>
            <a:noFill/>
            <a:ln>
              <a:noFill/>
            </a:ln>
          </p:spPr>
          <p:txBody>
            <a:bodyPr wrap="square" rtlCol="0">
              <a:spAutoFit/>
            </a:bodyPr>
            <a:lstStyle/>
            <a:p>
              <a:pPr algn="r"/>
              <a:r>
                <a:rPr lang="pt-BR" sz="2000" b="1" dirty="0" smtClean="0">
                  <a:latin typeface="Ink Free" pitchFamily="66" charset="0"/>
                </a:rPr>
                <a:t>Prof.  Bruno Simões</a:t>
              </a:r>
            </a:p>
          </p:txBody>
        </p:sp>
        <p:sp>
          <p:nvSpPr>
            <p:cNvPr id="7" name="Retângulo 6"/>
            <p:cNvSpPr/>
            <p:nvPr/>
          </p:nvSpPr>
          <p:spPr>
            <a:xfrm>
              <a:off x="3353526" y="5142136"/>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latin typeface="Ink Free" pitchFamily="66" charset="0"/>
                </a:rPr>
                <a:t>mediação:  </a:t>
              </a:r>
              <a:r>
                <a:rPr lang="pt-BR" b="1" dirty="0" err="1" smtClean="0">
                  <a:solidFill>
                    <a:schemeClr val="tx1"/>
                  </a:solidFill>
                  <a:latin typeface="Ink Free" pitchFamily="66" charset="0"/>
                </a:rPr>
                <a:t>Profa</a:t>
              </a:r>
              <a:r>
                <a:rPr lang="pt-BR" b="1" dirty="0" smtClean="0">
                  <a:solidFill>
                    <a:schemeClr val="tx1"/>
                  </a:solidFill>
                  <a:latin typeface="Ink Free" pitchFamily="66" charset="0"/>
                </a:rPr>
                <a:t>.  Beatriz Cunha</a:t>
              </a:r>
              <a:endParaRPr lang="pt-BR" b="1" dirty="0" smtClean="0">
                <a:solidFill>
                  <a:schemeClr val="tx1"/>
                </a:solidFill>
                <a:latin typeface="Ink Free" pitchFamily="66" charset="0"/>
              </a:endParaRPr>
            </a:p>
          </p:txBody>
        </p:sp>
        <p:sp>
          <p:nvSpPr>
            <p:cNvPr id="8" name="Retângulo 7"/>
            <p:cNvSpPr/>
            <p:nvPr/>
          </p:nvSpPr>
          <p:spPr>
            <a:xfrm>
              <a:off x="3352335" y="5720823"/>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4"/>
                </a:rPr>
                <a:t>meet</a:t>
              </a:r>
              <a:r>
                <a:rPr lang="pt-BR" sz="2400" b="1" dirty="0" smtClean="0">
                  <a:hlinkClick r:id="rId4"/>
                </a:rPr>
                <a:t>.google.com/</a:t>
              </a:r>
              <a:r>
                <a:rPr lang="pt-BR" sz="2400" b="1" dirty="0" err="1" smtClean="0">
                  <a:hlinkClick r:id="rId4"/>
                </a:rPr>
                <a:t>xjh-fimh-zxd</a:t>
              </a:r>
              <a:endParaRPr lang="pt-BR" sz="2400" b="1" dirty="0" smtClean="0">
                <a:solidFill>
                  <a:srgbClr val="002060"/>
                </a:solidFill>
              </a:endParaRPr>
            </a:p>
          </p:txBody>
        </p:sp>
        <p:sp>
          <p:nvSpPr>
            <p:cNvPr id="12" name="Retângulo 11"/>
            <p:cNvSpPr/>
            <p:nvPr/>
          </p:nvSpPr>
          <p:spPr>
            <a:xfrm>
              <a:off x="3357462" y="997968"/>
              <a:ext cx="5400600"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600" b="1" dirty="0" smtClean="0">
                <a:solidFill>
                  <a:schemeClr val="tx1"/>
                </a:solidFill>
                <a:latin typeface="Ink Free" pitchFamily="66" charset="0"/>
              </a:endParaRPr>
            </a:p>
            <a:p>
              <a:r>
                <a:rPr lang="pt-BR" sz="1600" b="1" dirty="0" smtClean="0">
                  <a:solidFill>
                    <a:schemeClr val="tx1"/>
                  </a:solidFill>
                  <a:latin typeface="Ink Free" pitchFamily="66" charset="0"/>
                </a:rPr>
                <a:t>A </a:t>
              </a:r>
              <a:r>
                <a:rPr lang="pt-BR" sz="1600" b="1" dirty="0" smtClean="0">
                  <a:solidFill>
                    <a:schemeClr val="tx1"/>
                  </a:solidFill>
                  <a:latin typeface="Ink Free" pitchFamily="66" charset="0"/>
                </a:rPr>
                <a:t>pandemia de </a:t>
              </a:r>
              <a:r>
                <a:rPr lang="pt-BR" sz="1600" b="1" dirty="0" err="1" smtClean="0">
                  <a:solidFill>
                    <a:schemeClr val="tx1"/>
                  </a:solidFill>
                  <a:latin typeface="Ink Free" pitchFamily="66" charset="0"/>
                </a:rPr>
                <a:t>Covid</a:t>
              </a:r>
              <a:r>
                <a:rPr lang="pt-BR" sz="1600" b="1" dirty="0" smtClean="0">
                  <a:solidFill>
                    <a:schemeClr val="tx1"/>
                  </a:solidFill>
                  <a:latin typeface="Ink Free" pitchFamily="66" charset="0"/>
                </a:rPr>
                <a:t>-19 forçou inúmeros reflexões e transformações surgirem na nossa sociedade, que hoje se vê com maior responsabilidade com o próximo, a pensar em formas de reinventar a economia num processo mais participativo e no compartilhamento de saberes. Na Educação, professores debatem exaustivamente sobre novas abordagens metodológicas que possibilitem maior engajamento de alunos e professores na relação ensino-aprendizagem. </a:t>
              </a:r>
              <a:r>
                <a:rPr lang="pt-BR" sz="1600" b="1" dirty="0" smtClean="0">
                  <a:solidFill>
                    <a:schemeClr val="tx1"/>
                  </a:solidFill>
                  <a:latin typeface="Ink Free" pitchFamily="66" charset="0"/>
                </a:rPr>
                <a:t>A ideia dessa apresentação é proporcionar um ambiente de discussões sobre a metodologia de projetos, debater sobre ideias já utilizadas para desenvolvê-los remotamente e mostrar algumas atividades que desenvolvo como professor e pesquisador durante este momento</a:t>
              </a:r>
              <a:r>
                <a:rPr lang="pt-BR" sz="1600" b="1" dirty="0" smtClean="0">
                  <a:solidFill>
                    <a:schemeClr val="tx1"/>
                  </a:solidFill>
                  <a:latin typeface="Ink Free" pitchFamily="66" charset="0"/>
                </a:rPr>
                <a:t>.</a:t>
              </a:r>
            </a:p>
            <a:p>
              <a:endParaRPr lang="pt-BR" sz="16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7"/>
          <p:cNvGrpSpPr/>
          <p:nvPr/>
        </p:nvGrpSpPr>
        <p:grpSpPr>
          <a:xfrm>
            <a:off x="35496" y="0"/>
            <a:ext cx="10513168" cy="7317431"/>
            <a:chOff x="35496" y="0"/>
            <a:chExt cx="10513168" cy="7317431"/>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
          <p:nvSpPr>
            <p:cNvPr id="7" name="Retângulo 6"/>
            <p:cNvSpPr/>
            <p:nvPr/>
          </p:nvSpPr>
          <p:spPr>
            <a:xfrm>
              <a:off x="3672964" y="1571650"/>
              <a:ext cx="5255838"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672964" y="2991132"/>
              <a:ext cx="5298022" cy="96723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9" name="CaixaDeTexto 8"/>
            <p:cNvSpPr txBox="1"/>
            <p:nvPr/>
          </p:nvSpPr>
          <p:spPr>
            <a:xfrm>
              <a:off x="3960996" y="1643658"/>
              <a:ext cx="4968552" cy="830997"/>
            </a:xfrm>
            <a:prstGeom prst="rect">
              <a:avLst/>
            </a:prstGeom>
            <a:noFill/>
          </p:spPr>
          <p:txBody>
            <a:bodyPr wrap="square" rtlCol="0">
              <a:spAutoFit/>
            </a:bodyPr>
            <a:lstStyle/>
            <a:p>
              <a:r>
                <a:rPr lang="pt-BR" sz="2400" b="1" dirty="0">
                  <a:latin typeface="Ink Free" pitchFamily="66" charset="0"/>
                </a:rPr>
                <a:t>Perspectivas para minha vida pessoal e acadêmica pós pandemia</a:t>
              </a:r>
            </a:p>
          </p:txBody>
        </p:sp>
        <p:sp>
          <p:nvSpPr>
            <p:cNvPr id="6" name="CaixaDeTexto 5"/>
            <p:cNvSpPr txBox="1"/>
            <p:nvPr/>
          </p:nvSpPr>
          <p:spPr>
            <a:xfrm>
              <a:off x="5409891" y="2312329"/>
              <a:ext cx="3698613" cy="459401"/>
            </a:xfrm>
            <a:prstGeom prst="rect">
              <a:avLst/>
            </a:prstGeom>
            <a:noFill/>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10" name="Retângulo 9"/>
            <p:cNvSpPr/>
            <p:nvPr/>
          </p:nvSpPr>
          <p:spPr>
            <a:xfrm>
              <a:off x="3672964" y="4156780"/>
              <a:ext cx="5298022" cy="968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11" name="Retângulo 10"/>
            <p:cNvSpPr/>
            <p:nvPr/>
          </p:nvSpPr>
          <p:spPr>
            <a:xfrm>
              <a:off x="3673497" y="5351198"/>
              <a:ext cx="5298022" cy="107470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para o evento</a:t>
              </a:r>
              <a:endParaRPr lang="pt-BR" sz="2400" dirty="0">
                <a:solidFill>
                  <a:schemeClr val="tx1"/>
                </a:solidFill>
                <a:latin typeface="Forte" pitchFamily="66" charset="0"/>
              </a:endParaRPr>
            </a:p>
          </p:txBody>
        </p:sp>
        <p:grpSp>
          <p:nvGrpSpPr>
            <p:cNvPr id="3" name="Grupo 14"/>
            <p:cNvGrpSpPr/>
            <p:nvPr/>
          </p:nvGrpSpPr>
          <p:grpSpPr>
            <a:xfrm>
              <a:off x="3635896" y="194056"/>
              <a:ext cx="5298022" cy="1188000"/>
              <a:chOff x="3788829" y="-2043608"/>
              <a:chExt cx="5298022" cy="1188000"/>
            </a:xfrm>
          </p:grpSpPr>
          <p:sp>
            <p:nvSpPr>
              <p:cNvPr id="14" name="Retângulo 13"/>
              <p:cNvSpPr/>
              <p:nvPr/>
            </p:nvSpPr>
            <p:spPr>
              <a:xfrm>
                <a:off x="3788829" y="-2043608"/>
                <a:ext cx="5298022"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dirty="0">
                  <a:solidFill>
                    <a:schemeClr val="tx1"/>
                  </a:solidFill>
                  <a:latin typeface="Forte" pitchFamily="66" charset="0"/>
                </a:endParaRPr>
              </a:p>
            </p:txBody>
          </p:sp>
          <p:sp>
            <p:nvSpPr>
              <p:cNvPr id="13" name="CaixaDeTexto 12"/>
              <p:cNvSpPr txBox="1"/>
              <p:nvPr/>
            </p:nvSpPr>
            <p:spPr>
              <a:xfrm>
                <a:off x="4436901" y="-1977016"/>
                <a:ext cx="3672408" cy="923330"/>
              </a:xfrm>
              <a:prstGeom prst="rect">
                <a:avLst/>
              </a:prstGeom>
              <a:noFill/>
            </p:spPr>
            <p:txBody>
              <a:bodyPr wrap="square" rtlCol="0">
                <a:spAutoFit/>
              </a:bodyPr>
              <a:lstStyle/>
              <a:p>
                <a:pPr algn="ctr"/>
                <a:r>
                  <a:rPr lang="pt-BR" sz="5400" dirty="0" smtClean="0">
                    <a:latin typeface="xkcd" pitchFamily="2" charset="0"/>
                  </a:rPr>
                  <a:t>DMQ </a:t>
                </a:r>
                <a:r>
                  <a:rPr lang="pt-BR" sz="5400" dirty="0" err="1" smtClean="0">
                    <a:latin typeface="xkcd" pitchFamily="2" charset="0"/>
                  </a:rPr>
                  <a:t>Talks</a:t>
                </a:r>
                <a:endParaRPr lang="pt-BR" sz="5400" dirty="0">
                  <a:latin typeface="xkcd" pitchFamily="2" charset="0"/>
                </a:endParaRP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
        <p:nvSpPr>
          <p:cNvPr id="7" name="Retângulo 6"/>
          <p:cNvSpPr/>
          <p:nvPr/>
        </p:nvSpPr>
        <p:spPr>
          <a:xfrm>
            <a:off x="3672964" y="1571650"/>
            <a:ext cx="5255838"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672964" y="2991132"/>
            <a:ext cx="5298022" cy="96723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9" name="CaixaDeTexto 8"/>
          <p:cNvSpPr txBox="1"/>
          <p:nvPr/>
        </p:nvSpPr>
        <p:spPr>
          <a:xfrm>
            <a:off x="3960996" y="1643658"/>
            <a:ext cx="4968552" cy="461665"/>
          </a:xfrm>
          <a:prstGeom prst="rect">
            <a:avLst/>
          </a:prstGeom>
          <a:noFill/>
        </p:spPr>
        <p:txBody>
          <a:bodyPr wrap="square" rtlCol="0">
            <a:spAutoFit/>
          </a:bodyPr>
          <a:lstStyle/>
          <a:p>
            <a:r>
              <a:rPr lang="pt-BR" sz="2400" b="1" dirty="0" smtClean="0">
                <a:latin typeface="Ink Free" pitchFamily="66" charset="0"/>
              </a:rPr>
              <a:t>Título da palestra</a:t>
            </a:r>
            <a:endParaRPr lang="pt-BR" sz="2400" b="1" dirty="0">
              <a:latin typeface="Ink Free" pitchFamily="66" charset="0"/>
            </a:endParaRPr>
          </a:p>
        </p:txBody>
      </p:sp>
      <p:sp>
        <p:nvSpPr>
          <p:cNvPr id="6" name="CaixaDeTexto 5"/>
          <p:cNvSpPr txBox="1"/>
          <p:nvPr/>
        </p:nvSpPr>
        <p:spPr>
          <a:xfrm>
            <a:off x="5409891" y="2312329"/>
            <a:ext cx="3698613" cy="459401"/>
          </a:xfrm>
          <a:prstGeom prst="rect">
            <a:avLst/>
          </a:prstGeom>
          <a:noFill/>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10" name="Retângulo 9"/>
          <p:cNvSpPr/>
          <p:nvPr/>
        </p:nvSpPr>
        <p:spPr>
          <a:xfrm>
            <a:off x="3672964" y="4156780"/>
            <a:ext cx="5298022" cy="968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11" name="Retângulo 10"/>
          <p:cNvSpPr/>
          <p:nvPr/>
        </p:nvSpPr>
        <p:spPr>
          <a:xfrm>
            <a:off x="3673497" y="5351198"/>
            <a:ext cx="5298022" cy="107470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evento</a:t>
            </a:r>
          </a:p>
        </p:txBody>
      </p:sp>
      <p:grpSp>
        <p:nvGrpSpPr>
          <p:cNvPr id="3" name="Grupo 14"/>
          <p:cNvGrpSpPr/>
          <p:nvPr/>
        </p:nvGrpSpPr>
        <p:grpSpPr>
          <a:xfrm>
            <a:off x="3635896" y="194056"/>
            <a:ext cx="5298022" cy="1188000"/>
            <a:chOff x="3788829" y="-2043608"/>
            <a:chExt cx="5298022" cy="1188000"/>
          </a:xfrm>
        </p:grpSpPr>
        <p:sp>
          <p:nvSpPr>
            <p:cNvPr id="14" name="Retângulo 13"/>
            <p:cNvSpPr/>
            <p:nvPr/>
          </p:nvSpPr>
          <p:spPr>
            <a:xfrm>
              <a:off x="3788829" y="-2043608"/>
              <a:ext cx="5298022"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dirty="0">
                <a:solidFill>
                  <a:schemeClr val="tx1"/>
                </a:solidFill>
                <a:latin typeface="Forte" pitchFamily="66" charset="0"/>
              </a:endParaRPr>
            </a:p>
          </p:txBody>
        </p:sp>
        <p:sp>
          <p:nvSpPr>
            <p:cNvPr id="13" name="CaixaDeTexto 12"/>
            <p:cNvSpPr txBox="1"/>
            <p:nvPr/>
          </p:nvSpPr>
          <p:spPr>
            <a:xfrm>
              <a:off x="4436901" y="-1977016"/>
              <a:ext cx="3672408" cy="923330"/>
            </a:xfrm>
            <a:prstGeom prst="rect">
              <a:avLst/>
            </a:prstGeom>
            <a:noFill/>
          </p:spPr>
          <p:txBody>
            <a:bodyPr wrap="square" rtlCol="0">
              <a:spAutoFit/>
            </a:bodyPr>
            <a:lstStyle/>
            <a:p>
              <a:pPr algn="ctr"/>
              <a:r>
                <a:rPr lang="pt-BR" sz="5400" dirty="0" smtClean="0">
                  <a:latin typeface="xkcd" pitchFamily="2" charset="0"/>
                </a:rPr>
                <a:t>DMQ </a:t>
              </a:r>
              <a:r>
                <a:rPr lang="pt-BR" sz="5400" dirty="0" err="1" smtClean="0">
                  <a:latin typeface="xkcd" pitchFamily="2" charset="0"/>
                </a:rPr>
                <a:t>Talks</a:t>
              </a:r>
              <a:endParaRPr lang="pt-BR" sz="5400" dirty="0">
                <a:latin typeface="xkcd" pitchFamily="2"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https://pbs.twimg.com/media/DfqjHpNU0AIuufg.jpg"/>
          <p:cNvPicPr>
            <a:picLocks noChangeAspect="1" noChangeArrowheads="1"/>
          </p:cNvPicPr>
          <p:nvPr/>
        </p:nvPicPr>
        <p:blipFill>
          <a:blip r:embed="rId2" cstate="print"/>
          <a:srcRect b="9841"/>
          <a:stretch>
            <a:fillRect/>
          </a:stretch>
        </p:blipFill>
        <p:spPr bwMode="auto">
          <a:xfrm>
            <a:off x="-324544" y="3573016"/>
            <a:ext cx="10513168" cy="6597352"/>
          </a:xfrm>
          <a:prstGeom prst="rect">
            <a:avLst/>
          </a:prstGeom>
          <a:noFill/>
        </p:spPr>
      </p:pic>
      <p:grpSp>
        <p:nvGrpSpPr>
          <p:cNvPr id="14" name="Grupo 13"/>
          <p:cNvGrpSpPr/>
          <p:nvPr/>
        </p:nvGrpSpPr>
        <p:grpSpPr>
          <a:xfrm>
            <a:off x="0" y="0"/>
            <a:ext cx="9468544" cy="6858000"/>
            <a:chOff x="0" y="0"/>
            <a:chExt cx="9468544" cy="6858000"/>
          </a:xfrm>
        </p:grpSpPr>
        <p:pic>
          <p:nvPicPr>
            <p:cNvPr id="11" name="Imagem 10" descr="Rpy.png"/>
            <p:cNvPicPr>
              <a:picLocks noChangeAspect="1"/>
            </p:cNvPicPr>
            <p:nvPr/>
          </p:nvPicPr>
          <p:blipFill>
            <a:blip r:embed="rId3" cstate="print"/>
            <a:srcRect l="375" t="32022" r="92044" b="62554"/>
            <a:stretch>
              <a:fillRect/>
            </a:stretch>
          </p:blipFill>
          <p:spPr>
            <a:xfrm>
              <a:off x="0" y="0"/>
              <a:ext cx="9468544" cy="6858000"/>
            </a:xfrm>
            <a:prstGeom prst="rect">
              <a:avLst/>
            </a:prstGeom>
          </p:spPr>
        </p:pic>
        <p:pic>
          <p:nvPicPr>
            <p:cNvPr id="2" name="Imagem 1" descr="corpus-banner.png"/>
            <p:cNvPicPr>
              <a:picLocks noChangeAspect="1"/>
            </p:cNvPicPr>
            <p:nvPr/>
          </p:nvPicPr>
          <p:blipFill>
            <a:blip r:embed="rId4" cstate="print"/>
            <a:stretch>
              <a:fillRect/>
            </a:stretch>
          </p:blipFill>
          <p:spPr>
            <a:xfrm>
              <a:off x="395536" y="1119461"/>
              <a:ext cx="3672408" cy="4253755"/>
            </a:xfrm>
            <a:prstGeom prst="rect">
              <a:avLst/>
            </a:prstGeom>
          </p:spPr>
        </p:pic>
        <p:sp>
          <p:nvSpPr>
            <p:cNvPr id="3" name="Retângulo 2"/>
            <p:cNvSpPr/>
            <p:nvPr/>
          </p:nvSpPr>
          <p:spPr>
            <a:xfrm>
              <a:off x="4279380" y="188640"/>
              <a:ext cx="4684361" cy="11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p>
          </p:txBody>
        </p:sp>
        <p:sp>
          <p:nvSpPr>
            <p:cNvPr id="4" name="Retângulo 3"/>
            <p:cNvSpPr/>
            <p:nvPr/>
          </p:nvSpPr>
          <p:spPr>
            <a:xfrm>
              <a:off x="4286402" y="3536880"/>
              <a:ext cx="4721958"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5" name="CaixaDeTexto 4"/>
            <p:cNvSpPr txBox="1"/>
            <p:nvPr/>
          </p:nvSpPr>
          <p:spPr>
            <a:xfrm>
              <a:off x="4355976" y="188640"/>
              <a:ext cx="4536504" cy="830997"/>
            </a:xfrm>
            <a:prstGeom prst="rect">
              <a:avLst/>
            </a:prstGeom>
            <a:noFill/>
            <a:ln>
              <a:noFill/>
            </a:ln>
          </p:spPr>
          <p:txBody>
            <a:bodyPr wrap="square" rtlCol="0">
              <a:spAutoFit/>
            </a:bodyPr>
            <a:lstStyle/>
            <a:p>
              <a:r>
                <a:rPr lang="pt-BR" sz="2400" b="1" dirty="0" smtClean="0">
                  <a:latin typeface="Ink Free" pitchFamily="66" charset="0"/>
                </a:rPr>
                <a:t>Perspectivas para nossa vida pessoal e acadêmica pós pandemia</a:t>
              </a:r>
              <a:endParaRPr lang="pt-BR" sz="2400" b="1" dirty="0">
                <a:latin typeface="Ink Free" pitchFamily="66" charset="0"/>
              </a:endParaRPr>
            </a:p>
          </p:txBody>
        </p:sp>
        <p:sp>
          <p:nvSpPr>
            <p:cNvPr id="6" name="CaixaDeTexto 5"/>
            <p:cNvSpPr txBox="1"/>
            <p:nvPr/>
          </p:nvSpPr>
          <p:spPr>
            <a:xfrm>
              <a:off x="5846988" y="929319"/>
              <a:ext cx="3296456" cy="459401"/>
            </a:xfrm>
            <a:prstGeom prst="rect">
              <a:avLst/>
            </a:prstGeom>
            <a:noFill/>
            <a:ln>
              <a:noFill/>
            </a:ln>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7" name="Retângulo 6"/>
            <p:cNvSpPr/>
            <p:nvPr/>
          </p:nvSpPr>
          <p:spPr>
            <a:xfrm>
              <a:off x="4283968" y="4617000"/>
              <a:ext cx="4721958"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8" name="Retângulo 7"/>
            <p:cNvSpPr/>
            <p:nvPr/>
          </p:nvSpPr>
          <p:spPr>
            <a:xfrm>
              <a:off x="4284501" y="5712942"/>
              <a:ext cx="4721958"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evento</a:t>
              </a:r>
            </a:p>
          </p:txBody>
        </p:sp>
        <p:sp>
          <p:nvSpPr>
            <p:cNvPr id="9" name="Retângulo 8"/>
            <p:cNvSpPr/>
            <p:nvPr/>
          </p:nvSpPr>
          <p:spPr>
            <a:xfrm>
              <a:off x="4283968" y="1512080"/>
              <a:ext cx="4684361" cy="187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RESUMO</a:t>
              </a:r>
            </a:p>
            <a:p>
              <a:pPr algn="just"/>
              <a:r>
                <a:rPr lang="pt-BR" sz="1600" b="1" dirty="0" smtClean="0">
                  <a:solidFill>
                    <a:schemeClr val="tx1"/>
                  </a:solidFill>
                  <a:latin typeface="Ink Free" pitchFamily="66" charset="0"/>
                </a:rPr>
                <a:t>A disseminação do COVID- 19 no Brasil e no mundo ainda está cercada de incertezas mas já indicam que haverá mudanças relevantes na nossa vida. Serão feitas reflexões a respeito das que poderão ser positivas e que medidas para diminuir os efeitos negativos.</a:t>
              </a:r>
              <a:endParaRPr lang="pt-BR" sz="1600" b="1" dirty="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3" name="Grupo 12"/>
          <p:cNvGrpSpPr/>
          <p:nvPr/>
        </p:nvGrpSpPr>
        <p:grpSpPr>
          <a:xfrm>
            <a:off x="-324544" y="27384"/>
            <a:ext cx="10513168" cy="6858000"/>
            <a:chOff x="-324544"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chemeClr val="accent5">
                  <a:tint val="45000"/>
                  <a:satMod val="400000"/>
                </a:schemeClr>
              </a:duotone>
            </a:blip>
            <a:srcRect b="9841"/>
            <a:stretch>
              <a:fillRect/>
            </a:stretch>
          </p:blipFill>
          <p:spPr bwMode="auto">
            <a:xfrm>
              <a:off x="-324544"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251520" y="1434877"/>
              <a:ext cx="3672408" cy="4253755"/>
            </a:xfrm>
            <a:prstGeom prst="rect">
              <a:avLst/>
            </a:prstGeom>
          </p:spPr>
        </p:pic>
        <p:sp>
          <p:nvSpPr>
            <p:cNvPr id="3" name="Retângulo 2"/>
            <p:cNvSpPr/>
            <p:nvPr/>
          </p:nvSpPr>
          <p:spPr>
            <a:xfrm>
              <a:off x="4274370" y="216024"/>
              <a:ext cx="4684361" cy="11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286402" y="3540382"/>
              <a:ext cx="4721958"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5" name="CaixaDeTexto 4"/>
            <p:cNvSpPr txBox="1"/>
            <p:nvPr/>
          </p:nvSpPr>
          <p:spPr>
            <a:xfrm>
              <a:off x="4355976" y="216024"/>
              <a:ext cx="4536504" cy="830997"/>
            </a:xfrm>
            <a:prstGeom prst="rect">
              <a:avLst/>
            </a:prstGeom>
            <a:noFill/>
            <a:ln>
              <a:noFill/>
            </a:ln>
          </p:spPr>
          <p:txBody>
            <a:bodyPr wrap="square" rtlCol="0">
              <a:spAutoFit/>
            </a:bodyPr>
            <a:lstStyle/>
            <a:p>
              <a:r>
                <a:rPr lang="pt-BR" sz="2400" b="1" dirty="0" smtClean="0">
                  <a:latin typeface="Ink Free" pitchFamily="66" charset="0"/>
                </a:rPr>
                <a:t>Perspectivas para nossa vida pessoal e acadêmica pós pandemia</a:t>
              </a:r>
              <a:endParaRPr lang="pt-BR" sz="2400" b="1" dirty="0">
                <a:latin typeface="Ink Free" pitchFamily="66" charset="0"/>
              </a:endParaRPr>
            </a:p>
          </p:txBody>
        </p:sp>
        <p:sp>
          <p:nvSpPr>
            <p:cNvPr id="6" name="CaixaDeTexto 5"/>
            <p:cNvSpPr txBox="1"/>
            <p:nvPr/>
          </p:nvSpPr>
          <p:spPr>
            <a:xfrm>
              <a:off x="5846988" y="956703"/>
              <a:ext cx="3296456" cy="459401"/>
            </a:xfrm>
            <a:prstGeom prst="rect">
              <a:avLst/>
            </a:prstGeom>
            <a:noFill/>
            <a:ln>
              <a:noFill/>
            </a:ln>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7" name="Retângulo 6"/>
            <p:cNvSpPr/>
            <p:nvPr/>
          </p:nvSpPr>
          <p:spPr>
            <a:xfrm>
              <a:off x="4249555" y="4639771"/>
              <a:ext cx="4721958"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8" name="Retângulo 7"/>
            <p:cNvSpPr/>
            <p:nvPr/>
          </p:nvSpPr>
          <p:spPr>
            <a:xfrm>
              <a:off x="4261588" y="5740326"/>
              <a:ext cx="4721958"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dirty="0" err="1" smtClean="0">
                  <a:latin typeface="Bahnschrift" pitchFamily="34" charset="0"/>
                  <a:hlinkClick r:id="rId5"/>
                </a:rPr>
                <a:t>meet</a:t>
              </a:r>
              <a:r>
                <a:rPr lang="pt-BR" sz="2400" dirty="0" smtClean="0">
                  <a:latin typeface="Bahnschrift" pitchFamily="34" charset="0"/>
                  <a:hlinkClick r:id="rId5"/>
                </a:rPr>
                <a:t>.google.com/</a:t>
              </a:r>
              <a:r>
                <a:rPr lang="pt-BR" sz="2400" dirty="0" err="1" smtClean="0">
                  <a:latin typeface="Bahnschrift" pitchFamily="34" charset="0"/>
                  <a:hlinkClick r:id="rId5"/>
                </a:rPr>
                <a:t>wqk-fcod-eps</a:t>
              </a:r>
              <a:endParaRPr lang="pt-BR" sz="2400" dirty="0">
                <a:solidFill>
                  <a:schemeClr val="tx1"/>
                </a:solidFill>
                <a:latin typeface="Bahnschrift" pitchFamily="34" charset="0"/>
              </a:endParaRPr>
            </a:p>
          </p:txBody>
        </p:sp>
        <p:sp>
          <p:nvSpPr>
            <p:cNvPr id="9" name="Retângulo 8"/>
            <p:cNvSpPr/>
            <p:nvPr/>
          </p:nvSpPr>
          <p:spPr>
            <a:xfrm>
              <a:off x="4262337" y="1536179"/>
              <a:ext cx="4684361" cy="187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RESUMO</a:t>
              </a:r>
            </a:p>
            <a:p>
              <a:pPr algn="just"/>
              <a:r>
                <a:rPr lang="pt-BR" sz="1600" b="1" dirty="0" smtClean="0">
                  <a:solidFill>
                    <a:schemeClr val="tx1"/>
                  </a:solidFill>
                  <a:latin typeface="Ink Free" pitchFamily="66" charset="0"/>
                </a:rPr>
                <a:t>A disseminação do COVID- 19 no Brasil e no mundo ainda está cercada de incertezas mas já indicam que deverão acontecer mudanças relevantes na nossa vida. Serão feitas reflexões a respeito das que poderão ser positivas e que medidas para diminuir os efeitos negativos.</a:t>
              </a:r>
              <a:endParaRPr lang="pt-BR" sz="1600" b="1" dirty="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2" name="Grupo 11"/>
          <p:cNvGrpSpPr/>
          <p:nvPr/>
        </p:nvGrpSpPr>
        <p:grpSpPr>
          <a:xfrm>
            <a:off x="-324544" y="27384"/>
            <a:ext cx="10513168" cy="6858000"/>
            <a:chOff x="-324544"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chemeClr val="accent4">
                  <a:tint val="45000"/>
                  <a:satMod val="400000"/>
                </a:schemeClr>
              </a:duotone>
            </a:blip>
            <a:srcRect b="9841"/>
            <a:stretch>
              <a:fillRect/>
            </a:stretch>
          </p:blipFill>
          <p:spPr bwMode="auto">
            <a:xfrm>
              <a:off x="-324544"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251520" y="1434877"/>
              <a:ext cx="3672408" cy="4253755"/>
            </a:xfrm>
            <a:prstGeom prst="rect">
              <a:avLst/>
            </a:prstGeom>
          </p:spPr>
        </p:pic>
        <p:sp>
          <p:nvSpPr>
            <p:cNvPr id="3" name="Retângulo 2"/>
            <p:cNvSpPr/>
            <p:nvPr/>
          </p:nvSpPr>
          <p:spPr>
            <a:xfrm>
              <a:off x="4274370" y="432048"/>
              <a:ext cx="4684361" cy="2276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286402" y="2893814"/>
              <a:ext cx="4667817"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01</a:t>
              </a:r>
              <a:r>
                <a:rPr lang="pt-BR" sz="4000" dirty="0" smtClean="0">
                  <a:solidFill>
                    <a:schemeClr val="tx1"/>
                  </a:solidFill>
                  <a:latin typeface="+mj-lt"/>
                </a:rPr>
                <a:t>/</a:t>
              </a:r>
              <a:r>
                <a:rPr lang="pt-BR" sz="4000" dirty="0" smtClean="0">
                  <a:solidFill>
                    <a:schemeClr val="tx1"/>
                  </a:solidFill>
                  <a:latin typeface="xkcd" pitchFamily="2" charset="0"/>
                </a:rPr>
                <a:t>06   14 horas</a:t>
              </a:r>
              <a:endParaRPr lang="pt-BR" sz="4000" dirty="0">
                <a:solidFill>
                  <a:schemeClr val="tx1"/>
                </a:solidFill>
                <a:latin typeface="xkcd" pitchFamily="2" charset="0"/>
              </a:endParaRPr>
            </a:p>
          </p:txBody>
        </p:sp>
        <p:sp>
          <p:nvSpPr>
            <p:cNvPr id="5" name="CaixaDeTexto 4"/>
            <p:cNvSpPr txBox="1"/>
            <p:nvPr/>
          </p:nvSpPr>
          <p:spPr>
            <a:xfrm>
              <a:off x="4355976" y="432048"/>
              <a:ext cx="4536504" cy="1692771"/>
            </a:xfrm>
            <a:prstGeom prst="rect">
              <a:avLst/>
            </a:prstGeom>
            <a:noFill/>
            <a:ln>
              <a:noFill/>
            </a:ln>
          </p:spPr>
          <p:txBody>
            <a:bodyPr wrap="square" rtlCol="0">
              <a:spAutoFit/>
            </a:bodyPr>
            <a:lstStyle/>
            <a:p>
              <a:pPr algn="just"/>
              <a:r>
                <a:rPr lang="pt-BR" sz="2600" b="1" dirty="0" smtClean="0">
                  <a:latin typeface="Ink Free" pitchFamily="66" charset="0"/>
                </a:rPr>
                <a:t>Práticas didático-pedagógicas e a formação de professores para o exercício responsável da docência online</a:t>
              </a:r>
            </a:p>
          </p:txBody>
        </p:sp>
        <p:sp>
          <p:nvSpPr>
            <p:cNvPr id="6" name="CaixaDeTexto 5"/>
            <p:cNvSpPr txBox="1"/>
            <p:nvPr/>
          </p:nvSpPr>
          <p:spPr>
            <a:xfrm>
              <a:off x="4427984" y="1988840"/>
              <a:ext cx="4376576" cy="738664"/>
            </a:xfrm>
            <a:prstGeom prst="rect">
              <a:avLst/>
            </a:prstGeom>
            <a:noFill/>
            <a:ln>
              <a:noFill/>
            </a:ln>
          </p:spPr>
          <p:txBody>
            <a:bodyPr wrap="square" rtlCol="0">
              <a:spAutoFit/>
            </a:bodyPr>
            <a:lstStyle/>
            <a:p>
              <a:pPr algn="r"/>
              <a:r>
                <a:rPr lang="pt-BR" sz="2400" b="1" dirty="0" smtClean="0">
                  <a:latin typeface="Ink Free" pitchFamily="66" charset="0"/>
                </a:rPr>
                <a:t>Prof. </a:t>
              </a:r>
              <a:r>
                <a:rPr lang="pt-BR" sz="2400" b="1" dirty="0" err="1" smtClean="0">
                  <a:latin typeface="Ink Free" pitchFamily="66" charset="0"/>
                </a:rPr>
                <a:t>MarianoPimentel</a:t>
              </a:r>
              <a:endParaRPr lang="pt-BR" sz="2400" b="1" dirty="0" smtClean="0">
                <a:latin typeface="Ink Free" pitchFamily="66" charset="0"/>
              </a:endParaRPr>
            </a:p>
            <a:p>
              <a:pPr algn="r"/>
              <a:r>
                <a:rPr lang="pt-BR" b="1" dirty="0" smtClean="0">
                  <a:latin typeface="Ink Free" pitchFamily="66" charset="0"/>
                </a:rPr>
                <a:t>Departamento de Informática Aplicada</a:t>
              </a:r>
              <a:endParaRPr lang="pt-BR" b="1" dirty="0">
                <a:latin typeface="Ink Free" pitchFamily="66" charset="0"/>
              </a:endParaRPr>
            </a:p>
          </p:txBody>
        </p:sp>
        <p:sp>
          <p:nvSpPr>
            <p:cNvPr id="7" name="Retângulo 6"/>
            <p:cNvSpPr/>
            <p:nvPr/>
          </p:nvSpPr>
          <p:spPr>
            <a:xfrm>
              <a:off x="4280032" y="4044776"/>
              <a:ext cx="4674187"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Vinicius Israel</a:t>
              </a:r>
            </a:p>
          </p:txBody>
        </p:sp>
        <p:sp>
          <p:nvSpPr>
            <p:cNvPr id="8" name="Retângulo 7"/>
            <p:cNvSpPr/>
            <p:nvPr/>
          </p:nvSpPr>
          <p:spPr>
            <a:xfrm>
              <a:off x="4278841" y="5234616"/>
              <a:ext cx="4658125"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latin typeface="Bahnschrift" pitchFamily="34" charset="0"/>
                </a:rPr>
                <a:t>meet</a:t>
              </a:r>
              <a:r>
                <a:rPr lang="pt-BR" sz="2400" b="1" dirty="0" smtClean="0">
                  <a:solidFill>
                    <a:srgbClr val="002060"/>
                  </a:solidFill>
                  <a:latin typeface="Bahnschrift" pitchFamily="34" charset="0"/>
                </a:rPr>
                <a:t>.google.com/</a:t>
              </a:r>
              <a:r>
                <a:rPr lang="pt-BR" sz="2400" b="1" dirty="0" err="1" smtClean="0">
                  <a:solidFill>
                    <a:srgbClr val="002060"/>
                  </a:solidFill>
                  <a:latin typeface="Bahnschrift" pitchFamily="34" charset="0"/>
                </a:rPr>
                <a:t>bwt-pmee-acz</a:t>
              </a:r>
              <a:endParaRPr lang="pt-BR" sz="2400" b="1" dirty="0">
                <a:solidFill>
                  <a:srgbClr val="002060"/>
                </a:solidFill>
                <a:latin typeface="Bahnschrift" pitchFamily="34"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3" name="Grupo 12"/>
          <p:cNvGrpSpPr/>
          <p:nvPr/>
        </p:nvGrpSpPr>
        <p:grpSpPr>
          <a:xfrm>
            <a:off x="-612576" y="27384"/>
            <a:ext cx="10513168" cy="6858000"/>
            <a:chOff x="-612576"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rgbClr val="FF0000">
                  <a:tint val="45000"/>
                  <a:satMod val="400000"/>
                </a:srgb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49432"/>
              <a:ext cx="5410198" cy="903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3613894"/>
              <a:ext cx="5398166"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smtClean="0">
                  <a:solidFill>
                    <a:schemeClr val="tx1"/>
                  </a:solidFill>
                  <a:latin typeface="Ink Free" pitchFamily="66" charset="0"/>
                </a:rPr>
                <a:t>08/06   14 horas</a:t>
              </a:r>
              <a:endParaRPr lang="pt-BR" sz="4400" b="1" dirty="0">
                <a:solidFill>
                  <a:schemeClr val="tx1"/>
                </a:solidFill>
                <a:latin typeface="Ink Free" pitchFamily="66" charset="0"/>
              </a:endParaRPr>
            </a:p>
          </p:txBody>
        </p:sp>
        <p:sp>
          <p:nvSpPr>
            <p:cNvPr id="5" name="CaixaDeTexto 4"/>
            <p:cNvSpPr txBox="1"/>
            <p:nvPr/>
          </p:nvSpPr>
          <p:spPr>
            <a:xfrm>
              <a:off x="4139952" y="149432"/>
              <a:ext cx="5076056" cy="830997"/>
            </a:xfrm>
            <a:prstGeom prst="rect">
              <a:avLst/>
            </a:prstGeom>
            <a:noFill/>
            <a:ln>
              <a:noFill/>
            </a:ln>
          </p:spPr>
          <p:txBody>
            <a:bodyPr wrap="square" rtlCol="0">
              <a:spAutoFit/>
            </a:bodyPr>
            <a:lstStyle/>
            <a:p>
              <a:pPr algn="just"/>
              <a:r>
                <a:rPr lang="pt-BR" sz="2400" b="1" dirty="0" smtClean="0">
                  <a:latin typeface="Ink Free" pitchFamily="66" charset="0"/>
                </a:rPr>
                <a:t>Educação Estatística na promoção do engajamento cívico</a:t>
              </a:r>
            </a:p>
          </p:txBody>
        </p:sp>
        <p:sp>
          <p:nvSpPr>
            <p:cNvPr id="6" name="CaixaDeTexto 5"/>
            <p:cNvSpPr txBox="1"/>
            <p:nvPr/>
          </p:nvSpPr>
          <p:spPr>
            <a:xfrm>
              <a:off x="4860032" y="692696"/>
              <a:ext cx="4376576" cy="677108"/>
            </a:xfrm>
            <a:prstGeom prst="rect">
              <a:avLst/>
            </a:prstGeom>
            <a:noFill/>
            <a:ln>
              <a:noFill/>
            </a:ln>
          </p:spPr>
          <p:txBody>
            <a:bodyPr wrap="square" rtlCol="0">
              <a:spAutoFit/>
            </a:bodyPr>
            <a:lstStyle/>
            <a:p>
              <a:pPr algn="r"/>
              <a:r>
                <a:rPr lang="pt-BR" sz="2000" b="1" dirty="0" smtClean="0">
                  <a:latin typeface="Ink Free" pitchFamily="66" charset="0"/>
                </a:rPr>
                <a:t>Prof. Alexandre Silva</a:t>
              </a:r>
            </a:p>
            <a:p>
              <a:pPr algn="r"/>
              <a:endParaRPr lang="pt-BR" b="1" dirty="0">
                <a:latin typeface="Ink Free" pitchFamily="66" charset="0"/>
              </a:endParaRPr>
            </a:p>
          </p:txBody>
        </p:sp>
        <p:sp>
          <p:nvSpPr>
            <p:cNvPr id="7" name="Retângulo 6"/>
            <p:cNvSpPr/>
            <p:nvPr/>
          </p:nvSpPr>
          <p:spPr>
            <a:xfrm>
              <a:off x="4064008" y="4692848"/>
              <a:ext cx="5404536"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a:t>
              </a:r>
              <a:r>
                <a:rPr lang="pt-BR" sz="2000" b="1" dirty="0" err="1" smtClean="0">
                  <a:solidFill>
                    <a:schemeClr val="tx1"/>
                  </a:solidFill>
                  <a:latin typeface="Ink Free" pitchFamily="66" charset="0"/>
                </a:rPr>
                <a:t>Profa</a:t>
              </a:r>
              <a:r>
                <a:rPr lang="pt-BR" sz="2000" b="1" dirty="0" smtClean="0">
                  <a:solidFill>
                    <a:schemeClr val="tx1"/>
                  </a:solidFill>
                  <a:latin typeface="Ink Free" pitchFamily="66" charset="0"/>
                </a:rPr>
                <a:t>. Letícia Raposo</a:t>
              </a:r>
            </a:p>
          </p:txBody>
        </p:sp>
        <p:sp>
          <p:nvSpPr>
            <p:cNvPr id="8" name="Retângulo 7"/>
            <p:cNvSpPr/>
            <p:nvPr/>
          </p:nvSpPr>
          <p:spPr>
            <a:xfrm>
              <a:off x="4062817" y="5733256"/>
              <a:ext cx="5405727"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latin typeface="Bahnschrift" pitchFamily="34" charset="0"/>
                  <a:hlinkClick r:id="rId5"/>
                </a:rPr>
                <a:t>meet</a:t>
              </a:r>
              <a:r>
                <a:rPr lang="pt-BR" sz="2400" b="1" dirty="0" smtClean="0">
                  <a:solidFill>
                    <a:srgbClr val="002060"/>
                  </a:solidFill>
                  <a:latin typeface="Bahnschrift" pitchFamily="34" charset="0"/>
                  <a:hlinkClick r:id="rId5"/>
                </a:rPr>
                <a:t>.google.com/</a:t>
              </a:r>
              <a:r>
                <a:rPr lang="pt-BR" sz="2400" b="1" dirty="0" err="1" smtClean="0">
                  <a:solidFill>
                    <a:srgbClr val="002060"/>
                  </a:solidFill>
                  <a:latin typeface="Bahnschrift" pitchFamily="34" charset="0"/>
                  <a:hlinkClick r:id="rId5"/>
                </a:rPr>
                <a:t>axv-azca-rwq</a:t>
              </a:r>
              <a:r>
                <a:rPr lang="pt-BR" sz="2400" b="1" dirty="0" smtClean="0">
                  <a:solidFill>
                    <a:srgbClr val="002060"/>
                  </a:solidFill>
                  <a:latin typeface="Bahnschrift" pitchFamily="34" charset="0"/>
                  <a:hlinkClick r:id="rId5"/>
                </a:rPr>
                <a:t> </a:t>
              </a:r>
              <a:endParaRPr lang="pt-BR" sz="2400" b="1" dirty="0">
                <a:solidFill>
                  <a:srgbClr val="002060"/>
                </a:solidFill>
                <a:latin typeface="Bahnschrift" pitchFamily="34" charset="0"/>
              </a:endParaRPr>
            </a:p>
          </p:txBody>
        </p:sp>
        <p:sp>
          <p:nvSpPr>
            <p:cNvPr id="12" name="Retângulo 11"/>
            <p:cNvSpPr/>
            <p:nvPr/>
          </p:nvSpPr>
          <p:spPr>
            <a:xfrm>
              <a:off x="4067944" y="1124744"/>
              <a:ext cx="5400600" cy="2376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Os fenômenos sociais são complexos e as democracias precisam de cidadãos que possam explorar, entender e raciocinar sobre evidências e informações fundamentadas em dados e resultados estatísticos. </a:t>
              </a:r>
            </a:p>
            <a:p>
              <a:pPr algn="just"/>
              <a:r>
                <a:rPr lang="pt-BR" sz="1600" b="1" dirty="0" smtClean="0">
                  <a:solidFill>
                    <a:schemeClr val="tx1"/>
                  </a:solidFill>
                  <a:latin typeface="Ink Free" pitchFamily="66" charset="0"/>
                </a:rPr>
                <a:t>Nessa conversa serão apresentadas iniciativas metodológicas, ferramentas computacionais, portais e artigos que apoiam e incentivam o desenvolvimento de cidadãos ativos e capacitados a participar de decisões da sociedade.</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o 12"/>
          <p:cNvGrpSpPr/>
          <p:nvPr/>
        </p:nvGrpSpPr>
        <p:grpSpPr>
          <a:xfrm>
            <a:off x="-612576" y="27384"/>
            <a:ext cx="10513168" cy="6858000"/>
            <a:chOff x="-612576" y="27384"/>
            <a:chExt cx="10513168" cy="685800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pic>
          <p:nvPicPr>
            <p:cNvPr id="15" name="Picture 4" descr="https://pbs.twimg.com/media/DfqjHpNU0AIuufg.jpg"/>
            <p:cNvPicPr>
              <a:picLocks noChangeAspect="1" noChangeArrowheads="1"/>
            </p:cNvPicPr>
            <p:nvPr/>
          </p:nvPicPr>
          <p:blipFill>
            <a:blip r:embed="rId3" cstate="print">
              <a:duotone>
                <a:prstClr val="black"/>
                <a:schemeClr val="accent3">
                  <a:tint val="45000"/>
                  <a:satMod val="400000"/>
                </a:scheme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16632"/>
              <a:ext cx="5410198" cy="736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3613894"/>
              <a:ext cx="5398166"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smtClean="0">
                  <a:solidFill>
                    <a:schemeClr val="tx1"/>
                  </a:solidFill>
                  <a:latin typeface="Ink Free" pitchFamily="66" charset="0"/>
                </a:rPr>
                <a:t>15/06   14 horas</a:t>
              </a:r>
              <a:endParaRPr lang="pt-BR" sz="4400" b="1" dirty="0">
                <a:solidFill>
                  <a:schemeClr val="tx1"/>
                </a:solidFill>
                <a:latin typeface="Ink Free" pitchFamily="66" charset="0"/>
              </a:endParaRPr>
            </a:p>
          </p:txBody>
        </p:sp>
        <p:sp>
          <p:nvSpPr>
            <p:cNvPr id="5" name="CaixaDeTexto 4"/>
            <p:cNvSpPr txBox="1"/>
            <p:nvPr/>
          </p:nvSpPr>
          <p:spPr>
            <a:xfrm>
              <a:off x="4139952" y="87015"/>
              <a:ext cx="5076056" cy="461665"/>
            </a:xfrm>
            <a:prstGeom prst="rect">
              <a:avLst/>
            </a:prstGeom>
            <a:noFill/>
            <a:ln>
              <a:noFill/>
            </a:ln>
          </p:spPr>
          <p:txBody>
            <a:bodyPr wrap="square" rtlCol="0">
              <a:spAutoFit/>
            </a:bodyPr>
            <a:lstStyle/>
            <a:p>
              <a:pPr algn="ctr"/>
              <a:r>
                <a:rPr lang="pt-BR" sz="2400" b="1" dirty="0" smtClean="0">
                  <a:latin typeface="Ink Free" pitchFamily="66" charset="0"/>
                </a:rPr>
                <a:t>O Pandemônio da Pandemia</a:t>
              </a:r>
            </a:p>
          </p:txBody>
        </p:sp>
        <p:sp>
          <p:nvSpPr>
            <p:cNvPr id="6" name="CaixaDeTexto 5"/>
            <p:cNvSpPr txBox="1"/>
            <p:nvPr/>
          </p:nvSpPr>
          <p:spPr>
            <a:xfrm>
              <a:off x="5076056" y="476672"/>
              <a:ext cx="4376576" cy="400110"/>
            </a:xfrm>
            <a:prstGeom prst="rect">
              <a:avLst/>
            </a:prstGeom>
            <a:noFill/>
            <a:ln>
              <a:noFill/>
            </a:ln>
          </p:spPr>
          <p:txBody>
            <a:bodyPr wrap="square" rtlCol="0">
              <a:spAutoFit/>
            </a:bodyPr>
            <a:lstStyle/>
            <a:p>
              <a:pPr algn="r"/>
              <a:r>
                <a:rPr lang="pt-BR" sz="2000" b="1" dirty="0" err="1" smtClean="0">
                  <a:latin typeface="Ink Free" pitchFamily="66" charset="0"/>
                </a:rPr>
                <a:t>Profa</a:t>
              </a:r>
              <a:r>
                <a:rPr lang="pt-BR" sz="2000" b="1" dirty="0" smtClean="0">
                  <a:latin typeface="Ink Free" pitchFamily="66" charset="0"/>
                </a:rPr>
                <a:t>. Luciane </a:t>
              </a:r>
              <a:r>
                <a:rPr lang="pt-BR" sz="2000" b="1" dirty="0" err="1" smtClean="0">
                  <a:latin typeface="Ink Free" pitchFamily="66" charset="0"/>
                </a:rPr>
                <a:t>Velasque</a:t>
              </a:r>
              <a:r>
                <a:rPr lang="pt-BR" sz="2000" b="1" dirty="0" smtClean="0">
                  <a:latin typeface="Ink Free" pitchFamily="66" charset="0"/>
                </a:rPr>
                <a:t> </a:t>
              </a:r>
              <a:endParaRPr lang="pt-BR" b="1" dirty="0">
                <a:latin typeface="Ink Free" pitchFamily="66" charset="0"/>
              </a:endParaRPr>
            </a:p>
          </p:txBody>
        </p:sp>
        <p:sp>
          <p:nvSpPr>
            <p:cNvPr id="7" name="Retângulo 6"/>
            <p:cNvSpPr/>
            <p:nvPr/>
          </p:nvSpPr>
          <p:spPr>
            <a:xfrm>
              <a:off x="4064008" y="4692848"/>
              <a:ext cx="5404536"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Prof. Davi Alves</a:t>
              </a:r>
            </a:p>
          </p:txBody>
        </p:sp>
        <p:sp>
          <p:nvSpPr>
            <p:cNvPr id="8" name="Retângulo 7"/>
            <p:cNvSpPr/>
            <p:nvPr/>
          </p:nvSpPr>
          <p:spPr>
            <a:xfrm>
              <a:off x="4062817" y="5733256"/>
              <a:ext cx="5405727"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5"/>
                </a:rPr>
                <a:t>meet</a:t>
              </a:r>
              <a:r>
                <a:rPr lang="pt-BR" sz="2400" b="1" dirty="0" smtClean="0">
                  <a:hlinkClick r:id="rId5"/>
                </a:rPr>
                <a:t>.google.com/</a:t>
              </a:r>
              <a:r>
                <a:rPr lang="pt-BR" sz="2400" b="1" dirty="0" err="1" smtClean="0">
                  <a:hlinkClick r:id="rId5"/>
                </a:rPr>
                <a:t>mrw-qgvc-svf</a:t>
              </a:r>
              <a:endParaRPr lang="pt-BR" sz="2400" b="1" dirty="0">
                <a:solidFill>
                  <a:srgbClr val="002060"/>
                </a:solidFill>
                <a:latin typeface="Bahnschrift" pitchFamily="34" charset="0"/>
              </a:endParaRPr>
            </a:p>
          </p:txBody>
        </p:sp>
        <p:sp>
          <p:nvSpPr>
            <p:cNvPr id="12" name="Retângulo 11"/>
            <p:cNvSpPr/>
            <p:nvPr/>
          </p:nvSpPr>
          <p:spPr>
            <a:xfrm>
              <a:off x="4067944" y="908720"/>
              <a:ext cx="5400600" cy="2592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Quando o ano de 2020 iniciou não tínhamos ideia do que iríamos vivenciar, mas o primeiro caso de COVID-19 já tinha sido reportado na China em 31 de dezembro de 2019. Aí veio o carnaval e quando finalmente o ano acadêmico estava prestes a iniciar em março, a medida de distanciamento social para contenção da pandemia nos afastou de nossas rotinas diárias e nos colocou frente a incertezas, novos desafios e a muitas, muitas reflexões. É sobre essas reflexões e desafios da vida acadêmica que irei abordar na minha apresentação do DMQ </a:t>
              </a:r>
              <a:r>
                <a:rPr lang="pt-BR" sz="1600" b="1" dirty="0" err="1" smtClean="0">
                  <a:solidFill>
                    <a:schemeClr val="tx1"/>
                  </a:solidFill>
                  <a:latin typeface="Ink Free" pitchFamily="66" charset="0"/>
                </a:rPr>
                <a:t>Talks</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12"/>
          <p:cNvGrpSpPr/>
          <p:nvPr/>
        </p:nvGrpSpPr>
        <p:grpSpPr>
          <a:xfrm>
            <a:off x="-612576" y="-27384"/>
            <a:ext cx="10513168" cy="6858000"/>
            <a:chOff x="-612576" y="27384"/>
            <a:chExt cx="10513168" cy="685800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pic>
          <p:nvPicPr>
            <p:cNvPr id="15" name="Picture 4" descr="https://pbs.twimg.com/media/DfqjHpNU0AIuufg.jpg"/>
            <p:cNvPicPr>
              <a:picLocks noChangeAspect="1" noChangeArrowheads="1"/>
            </p:cNvPicPr>
            <p:nvPr/>
          </p:nvPicPr>
          <p:blipFill>
            <a:blip r:embed="rId3" cstate="print">
              <a:duotone>
                <a:prstClr val="black"/>
                <a:srgbClr val="FFFF00">
                  <a:tint val="45000"/>
                  <a:satMod val="400000"/>
                </a:srgb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16632"/>
              <a:ext cx="5410198" cy="846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4460750"/>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22/06   14 horas</a:t>
              </a:r>
              <a:endParaRPr lang="pt-BR" sz="3200" b="1" dirty="0">
                <a:solidFill>
                  <a:schemeClr val="tx1"/>
                </a:solidFill>
                <a:latin typeface="Ink Free" pitchFamily="66" charset="0"/>
              </a:endParaRPr>
            </a:p>
          </p:txBody>
        </p:sp>
        <p:sp>
          <p:nvSpPr>
            <p:cNvPr id="5" name="CaixaDeTexto 4"/>
            <p:cNvSpPr txBox="1"/>
            <p:nvPr/>
          </p:nvSpPr>
          <p:spPr>
            <a:xfrm>
              <a:off x="4139952" y="87015"/>
              <a:ext cx="5076056" cy="1200329"/>
            </a:xfrm>
            <a:prstGeom prst="rect">
              <a:avLst/>
            </a:prstGeom>
            <a:noFill/>
            <a:ln>
              <a:noFill/>
            </a:ln>
          </p:spPr>
          <p:txBody>
            <a:bodyPr wrap="square" rtlCol="0">
              <a:spAutoFit/>
            </a:bodyPr>
            <a:lstStyle/>
            <a:p>
              <a:r>
                <a:rPr lang="pt-BR" sz="2400" b="1" dirty="0" smtClean="0">
                  <a:latin typeface="Ink Free" pitchFamily="66" charset="0"/>
                </a:rPr>
                <a:t>Atividades e Ferramentas para o Ensino Online</a:t>
              </a:r>
            </a:p>
            <a:p>
              <a:endParaRPr lang="pt-BR" sz="2400" b="1" dirty="0" smtClean="0">
                <a:latin typeface="Ink Free" pitchFamily="66" charset="0"/>
              </a:endParaRPr>
            </a:p>
          </p:txBody>
        </p:sp>
        <p:sp>
          <p:nvSpPr>
            <p:cNvPr id="6" name="CaixaDeTexto 5"/>
            <p:cNvSpPr txBox="1"/>
            <p:nvPr/>
          </p:nvSpPr>
          <p:spPr>
            <a:xfrm>
              <a:off x="5076056" y="635386"/>
              <a:ext cx="4376576" cy="400110"/>
            </a:xfrm>
            <a:prstGeom prst="rect">
              <a:avLst/>
            </a:prstGeom>
            <a:noFill/>
            <a:ln>
              <a:noFill/>
            </a:ln>
          </p:spPr>
          <p:txBody>
            <a:bodyPr wrap="square" rtlCol="0">
              <a:spAutoFit/>
            </a:bodyPr>
            <a:lstStyle/>
            <a:p>
              <a:pPr algn="r"/>
              <a:r>
                <a:rPr lang="pt-BR" sz="2000" b="1" dirty="0" err="1" smtClean="0">
                  <a:latin typeface="Ink Free" pitchFamily="66" charset="0"/>
                </a:rPr>
                <a:t>Profa</a:t>
              </a:r>
              <a:r>
                <a:rPr lang="pt-BR" sz="2000" b="1" dirty="0" smtClean="0">
                  <a:latin typeface="Ink Free" pitchFamily="66" charset="0"/>
                </a:rPr>
                <a:t>. Letícia Raposo</a:t>
              </a:r>
              <a:endParaRPr lang="pt-BR" b="1" dirty="0">
                <a:latin typeface="Ink Free" pitchFamily="66" charset="0"/>
              </a:endParaRPr>
            </a:p>
          </p:txBody>
        </p:sp>
        <p:sp>
          <p:nvSpPr>
            <p:cNvPr id="7" name="Retângulo 6"/>
            <p:cNvSpPr/>
            <p:nvPr/>
          </p:nvSpPr>
          <p:spPr>
            <a:xfrm>
              <a:off x="4064008" y="5251672"/>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Prof.  Bruno Simões</a:t>
              </a:r>
            </a:p>
          </p:txBody>
        </p:sp>
        <p:sp>
          <p:nvSpPr>
            <p:cNvPr id="8" name="Retângulo 7"/>
            <p:cNvSpPr/>
            <p:nvPr/>
          </p:nvSpPr>
          <p:spPr>
            <a:xfrm>
              <a:off x="4062817" y="5830359"/>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rPr>
                <a:t>meet</a:t>
              </a:r>
              <a:r>
                <a:rPr lang="pt-BR" sz="2400" b="1" dirty="0" smtClean="0">
                  <a:solidFill>
                    <a:srgbClr val="002060"/>
                  </a:solidFill>
                </a:rPr>
                <a:t>.google.com/</a:t>
              </a:r>
              <a:r>
                <a:rPr lang="pt-BR" sz="2400" b="1" dirty="0" err="1" smtClean="0">
                  <a:solidFill>
                    <a:srgbClr val="002060"/>
                  </a:solidFill>
                </a:rPr>
                <a:t>cfo-zhba-oyr</a:t>
              </a:r>
              <a:endParaRPr lang="pt-BR" sz="2400" b="1" dirty="0" smtClean="0">
                <a:solidFill>
                  <a:srgbClr val="002060"/>
                </a:solidFill>
              </a:endParaRPr>
            </a:p>
          </p:txBody>
        </p:sp>
        <p:sp>
          <p:nvSpPr>
            <p:cNvPr id="12" name="Retângulo 11"/>
            <p:cNvSpPr/>
            <p:nvPr/>
          </p:nvSpPr>
          <p:spPr>
            <a:xfrm>
              <a:off x="4067944" y="1052736"/>
              <a:ext cx="5400600"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Diante da pandemia da COVID-19, as aulas online têm sido avaliadas e aplicadas em algumas instituições como substitutas temporárias do ensino presencial. Inúmeros professores que nunca tiveram experiência com um ensino nesta modalidade, de repente, se veem diante do desafio de ministrarem um curso remoto. Eis que surge a pergunta: "Como proporcionar ao aluno um ensino online de qualidade, criativo e dinâmico de forma a envolvê-lo ativamente nas aulas?". Para tentar responder à pergunta, irei apresentar algumas atividades e ferramentas que podem ser utilizadas no ensino online. A ideia principal é compartilharmos experiências e ideias a fim de nos prepararmos para uma nova forma de ensinar.</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1150</TotalTime>
  <Words>714</Words>
  <Application>Microsoft Office PowerPoint</Application>
  <PresentationFormat>Apresentação na tela (4:3)</PresentationFormat>
  <Paragraphs>67</Paragraphs>
  <Slides>10</Slides>
  <Notes>3</Notes>
  <HiddenSlides>0</HiddenSlides>
  <MMClips>0</MMClips>
  <ScaleCrop>false</ScaleCrop>
  <HeadingPairs>
    <vt:vector size="4" baseType="variant">
      <vt:variant>
        <vt:lpstr>Tema</vt:lpstr>
      </vt:variant>
      <vt:variant>
        <vt:i4>1</vt:i4>
      </vt:variant>
      <vt:variant>
        <vt:lpstr>Títulos de slides</vt:lpstr>
      </vt:variant>
      <vt:variant>
        <vt:i4>10</vt:i4>
      </vt:variant>
    </vt:vector>
  </HeadingPairs>
  <TitlesOfParts>
    <vt:vector size="11" baseType="lpstr">
      <vt:lpstr>Tema do Office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dc:creator>
  <cp:lastModifiedBy>Steven Ross</cp:lastModifiedBy>
  <cp:revision>85</cp:revision>
  <dcterms:created xsi:type="dcterms:W3CDTF">2020-05-18T13:24:58Z</dcterms:created>
  <dcterms:modified xsi:type="dcterms:W3CDTF">2020-06-26T15:34:30Z</dcterms:modified>
</cp:coreProperties>
</file>