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7" autoAdjust="0"/>
    <p:restoredTop sz="94660"/>
  </p:normalViewPr>
  <p:slideViewPr>
    <p:cSldViewPr>
      <p:cViewPr varScale="1">
        <p:scale>
          <a:sx n="54" d="100"/>
          <a:sy n="54" d="100"/>
        </p:scale>
        <p:origin x="-183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A6A64-D8DA-4790-AC21-8D1D39F048E7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B4987-2CC4-4667-87C8-8C2E08797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et.google.com/wqk-fcod-eps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et.google.com/axv-azca-rwq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35496" y="0"/>
            <a:ext cx="10513168" cy="7317431"/>
            <a:chOff x="35496" y="0"/>
            <a:chExt cx="10513168" cy="7317431"/>
          </a:xfrm>
        </p:grpSpPr>
        <p:pic>
          <p:nvPicPr>
            <p:cNvPr id="1028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0"/>
              <a:ext cx="10513168" cy="7317431"/>
            </a:xfrm>
            <a:prstGeom prst="rect">
              <a:avLst/>
            </a:prstGeom>
            <a:noFill/>
          </p:spPr>
        </p:pic>
        <p:sp>
          <p:nvSpPr>
            <p:cNvPr id="7" name="Retângulo 6"/>
            <p:cNvSpPr/>
            <p:nvPr/>
          </p:nvSpPr>
          <p:spPr>
            <a:xfrm>
              <a:off x="3672964" y="1571650"/>
              <a:ext cx="5255838" cy="11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672964" y="2991132"/>
              <a:ext cx="5298022" cy="967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960996" y="1643658"/>
              <a:ext cx="4968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Ink Free" pitchFamily="66" charset="0"/>
                </a:rPr>
                <a:t>Perspectivas para minha vida pessoal e acadêmica pós pandemia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409891" y="2312329"/>
              <a:ext cx="3698613" cy="459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672964" y="4156780"/>
              <a:ext cx="5298022" cy="9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673497" y="5351198"/>
              <a:ext cx="5298022" cy="1074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para o evento</a:t>
              </a:r>
              <a:endParaRPr lang="pt-BR" sz="2400" dirty="0">
                <a:solidFill>
                  <a:schemeClr val="tx1"/>
                </a:solidFill>
                <a:latin typeface="Forte" pitchFamily="66" charset="0"/>
              </a:endParaRPr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3635896" y="194056"/>
              <a:ext cx="5298022" cy="1188000"/>
              <a:chOff x="3788829" y="-2043608"/>
              <a:chExt cx="5298022" cy="118800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88829" y="-2043608"/>
                <a:ext cx="5298022" cy="11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 dirty="0">
                  <a:solidFill>
                    <a:schemeClr val="tx1"/>
                  </a:solidFill>
                  <a:latin typeface="Forte" pitchFamily="66" charset="0"/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4436901" y="-1977016"/>
                <a:ext cx="36724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5400" dirty="0" smtClean="0">
                    <a:latin typeface="xkcd" pitchFamily="2" charset="0"/>
                  </a:rPr>
                  <a:t>DMQ </a:t>
                </a:r>
                <a:r>
                  <a:rPr lang="pt-BR" sz="5400" dirty="0" err="1" smtClean="0">
                    <a:latin typeface="xkcd" pitchFamily="2" charset="0"/>
                  </a:rPr>
                  <a:t>Talks</a:t>
                </a:r>
                <a:endParaRPr lang="pt-BR" sz="5400" dirty="0">
                  <a:latin typeface="xkcd" pitchFamily="2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bs.twimg.com/media/DfqjHpNU0AIuuf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0"/>
            <a:ext cx="10513168" cy="7317431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3672964" y="1571650"/>
            <a:ext cx="5255838" cy="118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672964" y="2991132"/>
            <a:ext cx="5298022" cy="96723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solidFill>
                  <a:schemeClr val="tx1"/>
                </a:solidFill>
                <a:latin typeface="xkcd" pitchFamily="2" charset="0"/>
              </a:rPr>
              <a:t>25</a:t>
            </a:r>
            <a:r>
              <a:rPr lang="pt-BR" sz="40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pt-BR" sz="4000" dirty="0" smtClean="0">
                <a:solidFill>
                  <a:schemeClr val="tx1"/>
                </a:solidFill>
                <a:latin typeface="xkcd" pitchFamily="2" charset="0"/>
              </a:rPr>
              <a:t>05   14 horas</a:t>
            </a:r>
            <a:endParaRPr lang="pt-BR" sz="4000" dirty="0">
              <a:solidFill>
                <a:schemeClr val="tx1"/>
              </a:solidFill>
              <a:latin typeface="xkcd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960996" y="1643658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Ink Free" pitchFamily="66" charset="0"/>
              </a:rPr>
              <a:t>Título da palestra</a:t>
            </a:r>
            <a:endParaRPr lang="pt-BR" sz="2400" b="1" dirty="0">
              <a:latin typeface="Ink Free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09891" y="2312329"/>
            <a:ext cx="3698613" cy="4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Ink Free" pitchFamily="66" charset="0"/>
              </a:rPr>
              <a:t>Profa</a:t>
            </a:r>
            <a:r>
              <a:rPr lang="pt-BR" sz="2400" b="1" dirty="0">
                <a:latin typeface="Ink Free" pitchFamily="66" charset="0"/>
              </a:rPr>
              <a:t> Tereza </a:t>
            </a:r>
            <a:r>
              <a:rPr lang="pt-BR" sz="2400" b="1" dirty="0" smtClean="0">
                <a:latin typeface="Ink Free" pitchFamily="66" charset="0"/>
              </a:rPr>
              <a:t>Barbosa</a:t>
            </a:r>
            <a:endParaRPr lang="pt-BR" sz="2400" b="1" dirty="0">
              <a:latin typeface="Ink Free" pitchFamily="66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672964" y="4156780"/>
            <a:ext cx="5298022" cy="968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Ink Free" pitchFamily="66" charset="0"/>
              </a:rPr>
              <a:t>mediação: Prof. Steven Ross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673497" y="5351198"/>
            <a:ext cx="5298022" cy="1074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  <a:latin typeface="Forte" pitchFamily="66" charset="0"/>
              </a:rPr>
              <a:t>Link </a:t>
            </a:r>
            <a:r>
              <a:rPr lang="pt-BR" sz="2400" dirty="0">
                <a:solidFill>
                  <a:schemeClr val="tx1"/>
                </a:solidFill>
                <a:latin typeface="Forte" pitchFamily="66" charset="0"/>
              </a:rPr>
              <a:t>para o evento</a:t>
            </a:r>
          </a:p>
        </p:txBody>
      </p:sp>
      <p:grpSp>
        <p:nvGrpSpPr>
          <p:cNvPr id="3" name="Grupo 14"/>
          <p:cNvGrpSpPr/>
          <p:nvPr/>
        </p:nvGrpSpPr>
        <p:grpSpPr>
          <a:xfrm>
            <a:off x="3635896" y="194056"/>
            <a:ext cx="5298022" cy="1188000"/>
            <a:chOff x="3788829" y="-2043608"/>
            <a:chExt cx="5298022" cy="1188000"/>
          </a:xfrm>
        </p:grpSpPr>
        <p:sp>
          <p:nvSpPr>
            <p:cNvPr id="14" name="Retângulo 13"/>
            <p:cNvSpPr/>
            <p:nvPr/>
          </p:nvSpPr>
          <p:spPr>
            <a:xfrm>
              <a:off x="3788829" y="-2043608"/>
              <a:ext cx="5298022" cy="11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solidFill>
                  <a:schemeClr val="tx1"/>
                </a:solidFill>
                <a:latin typeface="Forte" pitchFamily="66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436901" y="-1977016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latin typeface="xkcd" pitchFamily="2" charset="0"/>
                </a:rPr>
                <a:t>DMQ </a:t>
              </a:r>
              <a:r>
                <a:rPr lang="pt-BR" sz="5400" dirty="0" err="1" smtClean="0">
                  <a:latin typeface="xkcd" pitchFamily="2" charset="0"/>
                </a:rPr>
                <a:t>Talks</a:t>
              </a:r>
              <a:endParaRPr lang="pt-BR" sz="5400" dirty="0">
                <a:latin typeface="xkcd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https://pbs.twimg.com/media/DfqjHpNU0AIuufg.jpg"/>
          <p:cNvPicPr>
            <a:picLocks noChangeAspect="1" noChangeArrowheads="1"/>
          </p:cNvPicPr>
          <p:nvPr/>
        </p:nvPicPr>
        <p:blipFill>
          <a:blip r:embed="rId2" cstate="print"/>
          <a:srcRect b="9841"/>
          <a:stretch>
            <a:fillRect/>
          </a:stretch>
        </p:blipFill>
        <p:spPr bwMode="auto">
          <a:xfrm>
            <a:off x="-324544" y="3573016"/>
            <a:ext cx="10513168" cy="6597352"/>
          </a:xfrm>
          <a:prstGeom prst="rect">
            <a:avLst/>
          </a:prstGeom>
          <a:noFill/>
        </p:spPr>
      </p:pic>
      <p:grpSp>
        <p:nvGrpSpPr>
          <p:cNvPr id="14" name="Grupo 13"/>
          <p:cNvGrpSpPr/>
          <p:nvPr/>
        </p:nvGrpSpPr>
        <p:grpSpPr>
          <a:xfrm>
            <a:off x="0" y="0"/>
            <a:ext cx="9468544" cy="6858000"/>
            <a:chOff x="0" y="0"/>
            <a:chExt cx="9468544" cy="6858000"/>
          </a:xfrm>
        </p:grpSpPr>
        <p:pic>
          <p:nvPicPr>
            <p:cNvPr id="11" name="Imagem 10" descr="Rpy.png"/>
            <p:cNvPicPr>
              <a:picLocks noChangeAspect="1"/>
            </p:cNvPicPr>
            <p:nvPr/>
          </p:nvPicPr>
          <p:blipFill>
            <a:blip r:embed="rId3" cstate="print"/>
            <a:srcRect l="375" t="32022" r="92044" b="62554"/>
            <a:stretch>
              <a:fillRect/>
            </a:stretch>
          </p:blipFill>
          <p:spPr>
            <a:xfrm>
              <a:off x="0" y="0"/>
              <a:ext cx="9468544" cy="6858000"/>
            </a:xfrm>
            <a:prstGeom prst="rect">
              <a:avLst/>
            </a:prstGeom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536" y="1119461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9380" y="188640"/>
              <a:ext cx="4684361" cy="11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3536880"/>
              <a:ext cx="4721958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188640"/>
              <a:ext cx="45365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Ink Free" pitchFamily="66" charset="0"/>
                </a:rPr>
                <a:t>Perspectivas para nossa vida pessoal e acadêmica pós pandemia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846988" y="929319"/>
              <a:ext cx="3296456" cy="459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83968" y="4617000"/>
              <a:ext cx="4721958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84501" y="5712942"/>
              <a:ext cx="4721958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evento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83968" y="1512080"/>
              <a:ext cx="4684361" cy="187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RESUMO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A disseminação do COVID- 19 no Brasil e no mundo ainda está cercada de incertezas mas já indicam que haverá mudanças relevantes na nossa vida. Serão feitas reflexões a respeito das que poderão ser positivas e que medidas para diminuir os efeitos negativos.</a:t>
              </a:r>
              <a:endParaRPr lang="pt-BR" sz="16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Rpy.png"/>
          <p:cNvPicPr>
            <a:picLocks noChangeAspect="1"/>
          </p:cNvPicPr>
          <p:nvPr/>
        </p:nvPicPr>
        <p:blipFill>
          <a:blip r:embed="rId2" cstate="print"/>
          <a:srcRect l="375" t="32022" r="92044" b="62554"/>
          <a:stretch>
            <a:fillRect/>
          </a:stretch>
        </p:blipFill>
        <p:spPr>
          <a:xfrm>
            <a:off x="0" y="27384"/>
            <a:ext cx="9468544" cy="6858000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-324544" y="27384"/>
            <a:ext cx="10513168" cy="6858000"/>
            <a:chOff x="-324544" y="27384"/>
            <a:chExt cx="10513168" cy="6858000"/>
          </a:xfrm>
        </p:grpSpPr>
        <p:pic>
          <p:nvPicPr>
            <p:cNvPr id="15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 b="9841"/>
            <a:stretch>
              <a:fillRect/>
            </a:stretch>
          </p:blipFill>
          <p:spPr bwMode="auto">
            <a:xfrm>
              <a:off x="-324544" y="27384"/>
              <a:ext cx="10513168" cy="6858000"/>
            </a:xfrm>
            <a:prstGeom prst="rect">
              <a:avLst/>
            </a:prstGeom>
            <a:noFill/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520" y="1434877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4370" y="216024"/>
              <a:ext cx="4684361" cy="11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3540382"/>
              <a:ext cx="4721958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216024"/>
              <a:ext cx="45365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Ink Free" pitchFamily="66" charset="0"/>
                </a:rPr>
                <a:t>Perspectivas para nossa vida pessoal e acadêmica pós pandemia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846988" y="956703"/>
              <a:ext cx="3296456" cy="459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49555" y="4639771"/>
              <a:ext cx="4721958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61588" y="5740326"/>
              <a:ext cx="4721958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</a:t>
              </a:r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evento</a:t>
              </a:r>
            </a:p>
            <a:p>
              <a:pPr algn="ctr"/>
              <a:r>
                <a:rPr lang="pt-BR" sz="2400" dirty="0" err="1" smtClean="0">
                  <a:latin typeface="Bahnschrift" pitchFamily="34" charset="0"/>
                  <a:hlinkClick r:id="rId5"/>
                </a:rPr>
                <a:t>meet</a:t>
              </a:r>
              <a:r>
                <a:rPr lang="pt-BR" sz="2400" dirty="0" smtClean="0">
                  <a:latin typeface="Bahnschrift" pitchFamily="34" charset="0"/>
                  <a:hlinkClick r:id="rId5"/>
                </a:rPr>
                <a:t>.google.com/</a:t>
              </a:r>
              <a:r>
                <a:rPr lang="pt-BR" sz="2400" dirty="0" err="1" smtClean="0">
                  <a:latin typeface="Bahnschrift" pitchFamily="34" charset="0"/>
                  <a:hlinkClick r:id="rId5"/>
                </a:rPr>
                <a:t>wqk-fcod-eps</a:t>
              </a:r>
              <a:endParaRPr lang="pt-BR" sz="2400" dirty="0">
                <a:solidFill>
                  <a:schemeClr val="tx1"/>
                </a:solidFill>
                <a:latin typeface="Bahnschrift" pitchFamily="34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62337" y="1536179"/>
              <a:ext cx="4684361" cy="187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RESUMO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A disseminação do COVID- 19 no Brasil e no mundo ainda está cercada de incertezas mas já indicam que deverão acontecer mudanças relevantes na nossa vida. Serão feitas reflexões a respeito das que poderão ser positivas e que medidas para diminuir os efeitos negativos.</a:t>
              </a:r>
              <a:endParaRPr lang="pt-BR" sz="16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Rpy.png"/>
          <p:cNvPicPr>
            <a:picLocks noChangeAspect="1"/>
          </p:cNvPicPr>
          <p:nvPr/>
        </p:nvPicPr>
        <p:blipFill>
          <a:blip r:embed="rId2" cstate="print"/>
          <a:srcRect l="375" t="32022" r="92044" b="62554"/>
          <a:stretch>
            <a:fillRect/>
          </a:stretch>
        </p:blipFill>
        <p:spPr>
          <a:xfrm>
            <a:off x="0" y="27384"/>
            <a:ext cx="9468544" cy="685800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-324544" y="27384"/>
            <a:ext cx="10513168" cy="6858000"/>
            <a:chOff x="-324544" y="27384"/>
            <a:chExt cx="10513168" cy="6858000"/>
          </a:xfrm>
        </p:grpSpPr>
        <p:pic>
          <p:nvPicPr>
            <p:cNvPr id="15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b="9841"/>
            <a:stretch>
              <a:fillRect/>
            </a:stretch>
          </p:blipFill>
          <p:spPr bwMode="auto">
            <a:xfrm>
              <a:off x="-324544" y="27384"/>
              <a:ext cx="10513168" cy="6858000"/>
            </a:xfrm>
            <a:prstGeom prst="rect">
              <a:avLst/>
            </a:prstGeom>
            <a:noFill/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520" y="1434877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4370" y="432048"/>
              <a:ext cx="4684361" cy="2276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2893814"/>
              <a:ext cx="4667817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01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06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432048"/>
              <a:ext cx="4536504" cy="16927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600" b="1" dirty="0" smtClean="0">
                  <a:latin typeface="Ink Free" pitchFamily="66" charset="0"/>
                </a:rPr>
                <a:t>Práticas didático-pedagógicas e a formação de professores para o exercício responsável da docência online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427984" y="1988840"/>
              <a:ext cx="437657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b="1" dirty="0" smtClean="0">
                  <a:latin typeface="Ink Free" pitchFamily="66" charset="0"/>
                </a:rPr>
                <a:t>Prof. </a:t>
              </a:r>
              <a:r>
                <a:rPr lang="pt-BR" sz="2400" b="1" dirty="0" err="1" smtClean="0">
                  <a:latin typeface="Ink Free" pitchFamily="66" charset="0"/>
                </a:rPr>
                <a:t>MarianoPimentel</a:t>
              </a:r>
              <a:endParaRPr lang="pt-BR" sz="2400" b="1" dirty="0" smtClean="0">
                <a:latin typeface="Ink Free" pitchFamily="66" charset="0"/>
              </a:endParaRPr>
            </a:p>
            <a:p>
              <a:pPr algn="r"/>
              <a:r>
                <a:rPr lang="pt-BR" b="1" dirty="0" smtClean="0">
                  <a:latin typeface="Ink Free" pitchFamily="66" charset="0"/>
                </a:rPr>
                <a:t>Departamento de Informática Aplicada</a:t>
              </a:r>
              <a:endParaRPr lang="pt-BR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80032" y="4044776"/>
              <a:ext cx="4674187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Vinicius Israel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78841" y="5234616"/>
              <a:ext cx="4658125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</a:t>
              </a:r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evento</a:t>
              </a:r>
            </a:p>
            <a:p>
              <a:pPr algn="ctr"/>
              <a:r>
                <a:rPr lang="pt-BR" sz="2400" b="1" dirty="0" err="1" smtClean="0">
                  <a:solidFill>
                    <a:srgbClr val="002060"/>
                  </a:solidFill>
                  <a:latin typeface="Bahnschrift" pitchFamily="34" charset="0"/>
                </a:rPr>
                <a:t>meet</a:t>
              </a:r>
              <a:r>
                <a:rPr lang="pt-BR" sz="2400" b="1" dirty="0" smtClean="0">
                  <a:solidFill>
                    <a:srgbClr val="002060"/>
                  </a:solidFill>
                  <a:latin typeface="Bahnschrift" pitchFamily="34" charset="0"/>
                </a:rPr>
                <a:t>.google.com/</a:t>
              </a:r>
              <a:r>
                <a:rPr lang="pt-BR" sz="2400" b="1" dirty="0" err="1" smtClean="0">
                  <a:solidFill>
                    <a:srgbClr val="002060"/>
                  </a:solidFill>
                  <a:latin typeface="Bahnschrift" pitchFamily="34" charset="0"/>
                </a:rPr>
                <a:t>bwt-pmee-acz</a:t>
              </a:r>
              <a:endParaRPr lang="pt-BR" sz="2400" b="1" dirty="0">
                <a:solidFill>
                  <a:srgbClr val="002060"/>
                </a:solidFill>
                <a:latin typeface="Bahnschrif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Rpy.png"/>
          <p:cNvPicPr>
            <a:picLocks noChangeAspect="1"/>
          </p:cNvPicPr>
          <p:nvPr/>
        </p:nvPicPr>
        <p:blipFill>
          <a:blip r:embed="rId2" cstate="print"/>
          <a:srcRect l="375" t="32022" r="92044" b="62554"/>
          <a:stretch>
            <a:fillRect/>
          </a:stretch>
        </p:blipFill>
        <p:spPr>
          <a:xfrm>
            <a:off x="0" y="27384"/>
            <a:ext cx="9468544" cy="6858000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-612576" y="27384"/>
            <a:ext cx="10513168" cy="6858000"/>
            <a:chOff x="-612576" y="27384"/>
            <a:chExt cx="10513168" cy="6858000"/>
          </a:xfrm>
        </p:grpSpPr>
        <p:pic>
          <p:nvPicPr>
            <p:cNvPr id="15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rcRect b="9841"/>
            <a:stretch>
              <a:fillRect/>
            </a:stretch>
          </p:blipFill>
          <p:spPr bwMode="auto">
            <a:xfrm>
              <a:off x="-612576" y="27384"/>
              <a:ext cx="10513168" cy="6858000"/>
            </a:xfrm>
            <a:prstGeom prst="rect">
              <a:avLst/>
            </a:prstGeom>
            <a:noFill/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512" y="1434877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058346" y="149432"/>
              <a:ext cx="5410198" cy="903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4070378" y="3613894"/>
              <a:ext cx="5398166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b="1" dirty="0" smtClean="0">
                  <a:solidFill>
                    <a:schemeClr val="tx1"/>
                  </a:solidFill>
                  <a:latin typeface="Ink Free" pitchFamily="66" charset="0"/>
                </a:rPr>
                <a:t>08/06   </a:t>
              </a:r>
              <a:r>
                <a:rPr lang="pt-BR" sz="4400" b="1" dirty="0" smtClean="0">
                  <a:solidFill>
                    <a:schemeClr val="tx1"/>
                  </a:solidFill>
                  <a:latin typeface="Ink Free" pitchFamily="66" charset="0"/>
                </a:rPr>
                <a:t>14 horas</a:t>
              </a:r>
              <a:endParaRPr lang="pt-BR" sz="44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139952" y="149432"/>
              <a:ext cx="507605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b="1" dirty="0" smtClean="0">
                  <a:latin typeface="Ink Free" pitchFamily="66" charset="0"/>
                </a:rPr>
                <a:t>Educação Estatística na promoção do engajamento </a:t>
              </a:r>
              <a:r>
                <a:rPr lang="pt-BR" sz="2400" b="1" dirty="0" smtClean="0">
                  <a:latin typeface="Ink Free" pitchFamily="66" charset="0"/>
                </a:rPr>
                <a:t>cívico</a:t>
              </a:r>
              <a:endParaRPr lang="pt-BR" sz="2400" b="1" dirty="0" smtClean="0">
                <a:latin typeface="Ink Free" pitchFamily="66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860032" y="692696"/>
              <a:ext cx="4376576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000" b="1" dirty="0" smtClean="0">
                  <a:latin typeface="Ink Free" pitchFamily="66" charset="0"/>
                </a:rPr>
                <a:t>Prof. </a:t>
              </a:r>
              <a:r>
                <a:rPr lang="pt-BR" sz="2000" b="1" dirty="0" smtClean="0">
                  <a:latin typeface="Ink Free" pitchFamily="66" charset="0"/>
                </a:rPr>
                <a:t>Alexandre </a:t>
              </a:r>
              <a:r>
                <a:rPr lang="pt-BR" sz="2000" b="1" dirty="0" smtClean="0">
                  <a:latin typeface="Ink Free" pitchFamily="66" charset="0"/>
                </a:rPr>
                <a:t>Silva</a:t>
              </a:r>
              <a:endParaRPr lang="pt-BR" sz="2000" b="1" dirty="0" smtClean="0">
                <a:latin typeface="Ink Free" pitchFamily="66" charset="0"/>
              </a:endParaRPr>
            </a:p>
            <a:p>
              <a:pPr algn="r"/>
              <a:endParaRPr lang="pt-BR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064008" y="4692848"/>
              <a:ext cx="5404536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</a:t>
              </a:r>
              <a:r>
                <a:rPr lang="pt-BR" sz="2000" b="1" dirty="0" smtClean="0">
                  <a:solidFill>
                    <a:schemeClr val="tx1"/>
                  </a:solidFill>
                  <a:latin typeface="Ink Free" pitchFamily="66" charset="0"/>
                </a:rPr>
                <a:t> </a:t>
              </a:r>
              <a:r>
                <a:rPr lang="pt-BR" sz="2000" b="1" dirty="0" err="1" smtClean="0">
                  <a:solidFill>
                    <a:schemeClr val="tx1"/>
                  </a:solidFill>
                  <a:latin typeface="Ink Free" pitchFamily="66" charset="0"/>
                </a:rPr>
                <a:t>Profa</a:t>
              </a:r>
              <a:r>
                <a:rPr lang="pt-BR" sz="2000" b="1" dirty="0" smtClean="0">
                  <a:solidFill>
                    <a:schemeClr val="tx1"/>
                  </a:solidFill>
                  <a:latin typeface="Ink Free" pitchFamily="66" charset="0"/>
                </a:rPr>
                <a:t>. Letícia Raposo</a:t>
              </a:r>
              <a:endParaRPr lang="pt-BR" sz="2000" b="1" dirty="0" smtClean="0">
                <a:solidFill>
                  <a:schemeClr val="tx1"/>
                </a:solidFill>
                <a:latin typeface="Ink Free" pitchFamily="66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062817" y="5733256"/>
              <a:ext cx="5405727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</a:t>
              </a:r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evento</a:t>
              </a:r>
            </a:p>
            <a:p>
              <a:pPr algn="ctr"/>
              <a:r>
                <a:rPr lang="pt-BR" sz="2400" b="1" dirty="0" err="1" smtClean="0">
                  <a:solidFill>
                    <a:srgbClr val="002060"/>
                  </a:solidFill>
                  <a:latin typeface="Bahnschrift" pitchFamily="34" charset="0"/>
                  <a:hlinkClick r:id="rId5"/>
                </a:rPr>
                <a:t>meet</a:t>
              </a:r>
              <a:r>
                <a:rPr lang="pt-BR" sz="2400" b="1" dirty="0" smtClean="0">
                  <a:solidFill>
                    <a:srgbClr val="002060"/>
                  </a:solidFill>
                  <a:latin typeface="Bahnschrift" pitchFamily="34" charset="0"/>
                  <a:hlinkClick r:id="rId5"/>
                </a:rPr>
                <a:t>.google.com/</a:t>
              </a:r>
              <a:r>
                <a:rPr lang="pt-BR" sz="2400" b="1" dirty="0" err="1" smtClean="0">
                  <a:solidFill>
                    <a:srgbClr val="002060"/>
                  </a:solidFill>
                  <a:latin typeface="Bahnschrift" pitchFamily="34" charset="0"/>
                  <a:hlinkClick r:id="rId5"/>
                </a:rPr>
                <a:t>axv-azca-rwq</a:t>
              </a:r>
              <a:r>
                <a:rPr lang="pt-BR" sz="2400" b="1" dirty="0" smtClean="0">
                  <a:solidFill>
                    <a:srgbClr val="002060"/>
                  </a:solidFill>
                  <a:latin typeface="Bahnschrift" pitchFamily="34" charset="0"/>
                  <a:hlinkClick r:id="rId5"/>
                </a:rPr>
                <a:t> </a:t>
              </a:r>
              <a:endParaRPr lang="pt-BR" sz="2400" b="1" dirty="0">
                <a:solidFill>
                  <a:srgbClr val="002060"/>
                </a:solidFill>
                <a:latin typeface="Bahnschrift" pitchFamily="34" charset="0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4067944" y="1124744"/>
              <a:ext cx="5400600" cy="2376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Os fenômenos sociais são complexos e as democracias precisam de cidadãos que possam explorar, entender e raciocinar sobre evidências e informações fundamentadas em dados e resultados estatísticos. 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Nessa conversa serão apresentadas iniciativas metodológicas, ferramentas computacionais, portais e artigos que apoiam e incentivam o desenvolvimento de cidadãos ativos e capacitados a participar de decisões da sociedade</a:t>
              </a:r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.</a:t>
              </a:r>
              <a:endParaRPr lang="pt-BR" sz="2800" b="1" dirty="0" smtClean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314</Words>
  <Application>Microsoft Office PowerPoint</Application>
  <PresentationFormat>Apresentação na tela (4:3)</PresentationFormat>
  <Paragraphs>44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Steven Ross</cp:lastModifiedBy>
  <cp:revision>72</cp:revision>
  <dcterms:created xsi:type="dcterms:W3CDTF">2020-05-18T13:24:58Z</dcterms:created>
  <dcterms:modified xsi:type="dcterms:W3CDTF">2020-06-04T14:32:30Z</dcterms:modified>
</cp:coreProperties>
</file>