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27" r:id="rId2"/>
    <p:sldId id="389" r:id="rId3"/>
    <p:sldId id="386" r:id="rId4"/>
    <p:sldId id="387" r:id="rId5"/>
    <p:sldId id="397" r:id="rId6"/>
    <p:sldId id="408" r:id="rId7"/>
    <p:sldId id="409" r:id="rId8"/>
    <p:sldId id="328" r:id="rId9"/>
    <p:sldId id="406" r:id="rId10"/>
    <p:sldId id="329" r:id="rId11"/>
    <p:sldId id="383" r:id="rId12"/>
    <p:sldId id="384" r:id="rId13"/>
    <p:sldId id="407" r:id="rId14"/>
    <p:sldId id="391" r:id="rId15"/>
    <p:sldId id="345" r:id="rId16"/>
    <p:sldId id="346" r:id="rId17"/>
    <p:sldId id="347" r:id="rId18"/>
    <p:sldId id="348" r:id="rId19"/>
    <p:sldId id="349" r:id="rId20"/>
    <p:sldId id="410" r:id="rId21"/>
    <p:sldId id="350" r:id="rId22"/>
    <p:sldId id="351" r:id="rId23"/>
    <p:sldId id="352" r:id="rId24"/>
    <p:sldId id="388" r:id="rId25"/>
    <p:sldId id="354" r:id="rId26"/>
    <p:sldId id="355" r:id="rId27"/>
    <p:sldId id="356" r:id="rId28"/>
    <p:sldId id="353" r:id="rId29"/>
    <p:sldId id="357" r:id="rId30"/>
    <p:sldId id="358" r:id="rId31"/>
    <p:sldId id="359" r:id="rId32"/>
    <p:sldId id="393" r:id="rId33"/>
    <p:sldId id="360" r:id="rId34"/>
    <p:sldId id="361" r:id="rId35"/>
    <p:sldId id="362" r:id="rId36"/>
    <p:sldId id="366" r:id="rId3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7" autoAdjust="0"/>
    <p:restoredTop sz="78664" autoAdjust="0"/>
  </p:normalViewPr>
  <p:slideViewPr>
    <p:cSldViewPr>
      <p:cViewPr>
        <p:scale>
          <a:sx n="66" d="100"/>
          <a:sy n="66" d="100"/>
        </p:scale>
        <p:origin x="-726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A702B-633B-4943-97B1-D1E581FEBF76}" type="datetimeFigureOut">
              <a:rPr lang="pt-BR" smtClean="0"/>
              <a:pPr/>
              <a:t>24/08/2021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DC5F5-BD2C-4AD1-BC6F-278701783F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56BFD-7A61-4CF8-B4EB-803BA2569816}" type="slidenum">
              <a:rPr lang="pt-BR"/>
              <a:pPr/>
              <a:t>1</a:t>
            </a:fld>
            <a:endParaRPr lang="pt-BR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7AAA-BAC0-42F2-A945-05D2EB335CCF}" type="datetimeFigureOut">
              <a:rPr lang="pt-BR" smtClean="0"/>
              <a:pPr/>
              <a:t>24/08/2021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5F2A-E89E-43AB-8D85-1E0009AC5ED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7AAA-BAC0-42F2-A945-05D2EB335CCF}" type="datetimeFigureOut">
              <a:rPr lang="pt-BR" smtClean="0"/>
              <a:pPr/>
              <a:t>24/08/2021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5F2A-E89E-43AB-8D85-1E0009AC5ED0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7" descr="https://scontent.xx.fbcdn.net/hphotos-xaf1/v/t1.0-9/10257978_744451272286898_5445491073410423066_n.jpg?oh=f63a4ac05c286173291df292ef68208a&amp;oe=55C969B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525344"/>
            <a:ext cx="685800" cy="257889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7AAA-BAC0-42F2-A945-05D2EB335CCF}" type="datetimeFigureOut">
              <a:rPr lang="pt-BR" smtClean="0"/>
              <a:pPr/>
              <a:t>24/08/2021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5F2A-E89E-43AB-8D85-1E0009AC5ED0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7" descr="https://scontent.xx.fbcdn.net/hphotos-xaf1/v/t1.0-9/10257978_744451272286898_5445491073410423066_n.jpg?oh=f63a4ac05c286173291df292ef68208a&amp;oe=55C969B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6525344"/>
            <a:ext cx="685800" cy="257889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7AAA-BAC0-42F2-A945-05D2EB335CCF}" type="datetimeFigureOut">
              <a:rPr lang="pt-BR" smtClean="0"/>
              <a:pPr/>
              <a:t>24/08/2021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5F2A-E89E-43AB-8D85-1E0009AC5ED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7AAA-BAC0-42F2-A945-05D2EB335CCF}" type="datetimeFigureOut">
              <a:rPr lang="pt-BR" smtClean="0"/>
              <a:pPr/>
              <a:t>24/08/2021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5F2A-E89E-43AB-8D85-1E0009AC5ED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7AAA-BAC0-42F2-A945-05D2EB335CCF}" type="datetimeFigureOut">
              <a:rPr lang="pt-BR" smtClean="0"/>
              <a:pPr/>
              <a:t>24/08/2021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5F2A-E89E-43AB-8D85-1E0009AC5ED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7AAA-BAC0-42F2-A945-05D2EB335CCF}" type="datetimeFigureOut">
              <a:rPr lang="pt-BR" smtClean="0"/>
              <a:pPr/>
              <a:t>24/08/2021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5F2A-E89E-43AB-8D85-1E0009AC5ED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7AAA-BAC0-42F2-A945-05D2EB335CCF}" type="datetimeFigureOut">
              <a:rPr lang="pt-BR" smtClean="0"/>
              <a:pPr/>
              <a:t>24/08/2021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5F2A-E89E-43AB-8D85-1E0009AC5ED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7AAA-BAC0-42F2-A945-05D2EB335CCF}" type="datetimeFigureOut">
              <a:rPr lang="pt-BR" smtClean="0"/>
              <a:pPr/>
              <a:t>24/08/2021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5F2A-E89E-43AB-8D85-1E0009AC5ED0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5" name="Picture 7" descr="https://scontent.xx.fbcdn.net/hphotos-xaf1/v/t1.0-9/10257978_744451272286898_5445491073410423066_n.jpg?oh=f63a4ac05c286173291df292ef68208a&amp;oe=55C969B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76" y="6525344"/>
            <a:ext cx="685800" cy="257889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7AAA-BAC0-42F2-A945-05D2EB335CCF}" type="datetimeFigureOut">
              <a:rPr lang="pt-BR" smtClean="0"/>
              <a:pPr/>
              <a:t>24/08/2021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5F2A-E89E-43AB-8D85-1E0009AC5ED0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" name="Picture 7" descr="https://scontent.xx.fbcdn.net/hphotos-xaf1/v/t1.0-9/10257978_744451272286898_5445491073410423066_n.jpg?oh=f63a4ac05c286173291df292ef68208a&amp;oe=55C969B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76" y="6525344"/>
            <a:ext cx="685800" cy="257889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7AAA-BAC0-42F2-A945-05D2EB335CCF}" type="datetimeFigureOut">
              <a:rPr lang="pt-BR" smtClean="0"/>
              <a:pPr/>
              <a:t>24/08/2021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5F2A-E89E-43AB-8D85-1E0009AC5ED0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" name="Picture 7" descr="https://scontent.xx.fbcdn.net/hphotos-xaf1/v/t1.0-9/10257978_744451272286898_5445491073410423066_n.jpg?oh=f63a4ac05c286173291df292ef68208a&amp;oe=55C969B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525344"/>
            <a:ext cx="685800" cy="257889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0AF7AAA-BAC0-42F2-A945-05D2EB335CCF}" type="datetimeFigureOut">
              <a:rPr lang="pt-BR" smtClean="0"/>
              <a:pPr/>
              <a:t>24/08/2021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68B55F2A-E89E-43AB-8D85-1E0009AC5ED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908720"/>
            <a:ext cx="9144000" cy="554461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8" name="Text Box 8"/>
          <p:cNvSpPr txBox="1">
            <a:spLocks noChangeArrowheads="1"/>
          </p:cNvSpPr>
          <p:nvPr/>
        </p:nvSpPr>
        <p:spPr bwMode="auto">
          <a:xfrm>
            <a:off x="539750" y="2938462"/>
            <a:ext cx="7927975" cy="830997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800" b="1" dirty="0" smtClean="0">
                <a:solidFill>
                  <a:schemeClr val="bg2"/>
                </a:solidFill>
              </a:rPr>
              <a:t>Teste de Hipóteses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3705275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pt-BR" dirty="0" smtClean="0"/>
              <a:t>Primeiro tenho que </a:t>
            </a:r>
            <a:r>
              <a:rPr lang="pt-BR" b="1" dirty="0" smtClean="0"/>
              <a:t>formular as hipóteses:</a:t>
            </a:r>
          </a:p>
          <a:p>
            <a:pPr eaLnBrk="1" hangingPunct="1">
              <a:buNone/>
            </a:pPr>
            <a:r>
              <a:rPr lang="pt-BR" dirty="0" smtClean="0"/>
              <a:t>H0: A moeda é honesta</a:t>
            </a:r>
          </a:p>
          <a:p>
            <a:pPr>
              <a:buNone/>
            </a:pPr>
            <a:r>
              <a:rPr lang="pt-BR" dirty="0" smtClean="0"/>
              <a:t>H1: A moeda é viciada</a:t>
            </a:r>
          </a:p>
          <a:p>
            <a:pPr eaLnBrk="1" hangingPunct="1"/>
            <a:endParaRPr lang="pt-BR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3429000"/>
            <a:ext cx="3528392" cy="1833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Re-escrevendo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H0: p = 50%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H1</a:t>
            </a:r>
            <a:r>
              <a:rPr lang="pt-BR" sz="3200" dirty="0" smtClean="0">
                <a:solidFill>
                  <a:schemeClr val="bg2"/>
                </a:solidFill>
              </a:rPr>
              <a:t>: p ≠ 50% 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779912" y="3573016"/>
            <a:ext cx="5112568" cy="2448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Agora preciso de uma regra para decisão</a:t>
            </a:r>
            <a:endParaRPr lang="pt-BR" sz="3200" dirty="0" smtClean="0">
              <a:solidFill>
                <a:schemeClr val="bg2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Essa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regra pode ser baseada na probabilidade e no desvio padrão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3200" dirty="0" smtClean="0">
                <a:solidFill>
                  <a:schemeClr val="bg2"/>
                </a:solidFill>
              </a:rPr>
              <a:t>	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(exemplo: qual a probabilidade de uma moeda honesta gerar esse valor?)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1000 lancamentos de uma moeda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14437"/>
            <a:ext cx="9144000" cy="442912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6588224" y="980728"/>
            <a:ext cx="2376264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dirty="0" smtClean="0"/>
              <a:t>#</a:t>
            </a:r>
            <a:r>
              <a:rPr lang="pt-BR" dirty="0" err="1" smtClean="0"/>
              <a:t>numero_de_caras</a:t>
            </a:r>
            <a:r>
              <a:rPr lang="pt-BR" dirty="0" smtClean="0"/>
              <a:t> &lt;- 470:610</a:t>
            </a:r>
          </a:p>
          <a:p>
            <a:r>
              <a:rPr lang="pt-BR" dirty="0" err="1" smtClean="0"/>
              <a:t>plot</a:t>
            </a:r>
            <a:r>
              <a:rPr lang="pt-BR" dirty="0" smtClean="0"/>
              <a:t>(</a:t>
            </a:r>
            <a:r>
              <a:rPr lang="pt-BR" dirty="0" err="1" smtClean="0"/>
              <a:t>numero_de_caras</a:t>
            </a:r>
            <a:r>
              <a:rPr lang="pt-BR" dirty="0" smtClean="0"/>
              <a:t>, </a:t>
            </a:r>
            <a:r>
              <a:rPr lang="pt-BR" dirty="0" err="1" smtClean="0"/>
              <a:t>dbinom</a:t>
            </a:r>
            <a:r>
              <a:rPr lang="pt-BR" dirty="0" smtClean="0"/>
              <a:t>(</a:t>
            </a:r>
            <a:r>
              <a:rPr lang="pt-BR" dirty="0" err="1" smtClean="0"/>
              <a:t>numero_de_caras</a:t>
            </a:r>
            <a:r>
              <a:rPr lang="pt-BR" dirty="0" smtClean="0"/>
              <a:t>, </a:t>
            </a:r>
            <a:r>
              <a:rPr lang="pt-BR" dirty="0" err="1" smtClean="0"/>
              <a:t>size</a:t>
            </a:r>
            <a:r>
              <a:rPr lang="pt-BR" dirty="0" smtClean="0"/>
              <a:t>=1000, </a:t>
            </a:r>
            <a:r>
              <a:rPr lang="pt-BR" dirty="0" err="1" smtClean="0"/>
              <a:t>prob</a:t>
            </a:r>
            <a:r>
              <a:rPr lang="pt-BR" dirty="0" smtClean="0"/>
              <a:t>=.541),</a:t>
            </a:r>
            <a:r>
              <a:rPr lang="pt-BR" dirty="0" err="1" smtClean="0"/>
              <a:t>type</a:t>
            </a:r>
            <a:r>
              <a:rPr lang="pt-BR" dirty="0" smtClean="0"/>
              <a:t>='h‘)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1000 lancamentos de uma moeda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14437"/>
            <a:ext cx="9144000" cy="4429125"/>
          </a:xfrm>
          <a:prstGeom prst="rect">
            <a:avLst/>
          </a:prstGeom>
        </p:spPr>
      </p:pic>
      <p:sp>
        <p:nvSpPr>
          <p:cNvPr id="3" name="Retângulo de cantos arredondados 2"/>
          <p:cNvSpPr/>
          <p:nvPr/>
        </p:nvSpPr>
        <p:spPr>
          <a:xfrm>
            <a:off x="611560" y="3573016"/>
            <a:ext cx="5616624" cy="136815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Conclusão: é improvável que em 1.000 lançamentos de uma moeda honesta se obtenha 541 caras</a:t>
            </a:r>
          </a:p>
          <a:p>
            <a:pPr algn="ctr"/>
            <a:r>
              <a:rPr lang="pt-BR" dirty="0" smtClean="0"/>
              <a:t>E se fosse 520 caras? </a:t>
            </a:r>
          </a:p>
        </p:txBody>
      </p:sp>
      <p:sp>
        <p:nvSpPr>
          <p:cNvPr id="4" name="Retângulo 3"/>
          <p:cNvSpPr/>
          <p:nvPr/>
        </p:nvSpPr>
        <p:spPr>
          <a:xfrm>
            <a:off x="5652120" y="1772816"/>
            <a:ext cx="316835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dirty="0" err="1" smtClean="0"/>
              <a:t>prop</a:t>
            </a:r>
            <a:r>
              <a:rPr lang="pt-BR" dirty="0" smtClean="0"/>
              <a:t>.</a:t>
            </a:r>
            <a:r>
              <a:rPr lang="pt-BR" dirty="0" err="1" smtClean="0"/>
              <a:t>test</a:t>
            </a:r>
            <a:r>
              <a:rPr lang="pt-BR" dirty="0" smtClean="0"/>
              <a:t>(541, 1000, p = 0.5)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539552" y="1772816"/>
            <a:ext cx="4744144" cy="93610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obs</a:t>
            </a:r>
            <a:r>
              <a:rPr lang="pt-BR" dirty="0" smtClean="0"/>
              <a:t> – no gráfico estamos indo da população para a amostra. No  teste estamos indo da amostra para a população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92" name="Picture 8" descr="https://wiki.analytica.com/images/4/4a/Normal%280%2C1%29.png"/>
          <p:cNvPicPr>
            <a:picLocks noChangeAspect="1" noChangeArrowheads="1"/>
          </p:cNvPicPr>
          <p:nvPr/>
        </p:nvPicPr>
        <p:blipFill>
          <a:blip r:embed="rId2" cstate="print"/>
          <a:srcRect b="11950"/>
          <a:stretch>
            <a:fillRect/>
          </a:stretch>
        </p:blipFill>
        <p:spPr bwMode="auto">
          <a:xfrm>
            <a:off x="0" y="0"/>
            <a:ext cx="9144000" cy="4653136"/>
          </a:xfrm>
          <a:prstGeom prst="rect">
            <a:avLst/>
          </a:prstGeom>
          <a:noFill/>
        </p:spPr>
      </p:pic>
      <p:sp>
        <p:nvSpPr>
          <p:cNvPr id="15" name="Retângulo 14"/>
          <p:cNvSpPr/>
          <p:nvPr/>
        </p:nvSpPr>
        <p:spPr>
          <a:xfrm>
            <a:off x="611560" y="4221088"/>
            <a:ext cx="8352928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186" name="AutoShape 2" descr="http://127.0.0.1:45380/graphics/plot_zoom_png?width=960&amp;height=51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3188" name="AutoShape 4" descr="http://127.0.0.1:45380/graphics/plot_zoom_png?width=960&amp;height=51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3190" name="AutoShape 6" descr="data:image/png;base64,iVBORw0KGgoAAAANSUhEUgAAAQgAAAC/CAMAAAA1kLK0AAABR1BMVEX////09PShoaHT09PZ2dkAAADi4uLy8vL8/Pzt7e3///3f39/W1tbl5eX9///z8/PJycl9fX0YGBgODg6QkJDBwcGvr69ycnJWVlaMjIzOzs67u7smJianp6cyMjJcXFyenp5RUVEbGxspKSk+Pj5kZGRvb2/q8/fm9f95eXlFRUWFhYXe6O7///aupJOom5qwvsT37eKnsb66wM3Gs6PX6farmoyLlKXl1r6juct3d4Dt3tCUnKO8t7GJiZXe18u+zuKBdGyenJCSprfUzL7/+ep8iqDX0MfUyLSZhn3AtJ94gpHGzdWajYteZW95aVieoLDD2+U5MDahkHxASVuOemxpdoK1qZ8cCxlXS0VMPT5taGS3zeW5vq6Fgnyxq6RSUl1whJlVQjR6bVCQfGNdbYH66dQfNEuTqcGxm4VEV2x/l7GOdWdlGNJXAAAND0lEQVR4nO2d+0PayBbHJ/JKBokgEUUKRquARWxRFCv4qlJ1RVtrtbu1t3u7d7e3ve3///NNYoBIAnmdk2Dl29YCicn48czMmTNnJoRjRpLEEYaMJInpAUF9Kofv6gHBk/LzF4RU1irCul9F8ke9FkGqG5tF8ry29dKf8vgmHYjV4mpxq7bNBhO89C4a9qVUPqgHBCX1RmOnwO3uZRry+0DQn2J5r16L4Al79+Luv8cLokcjEKpGIFSNQKgagVA1AqFqBELVCISqEQhVIxCqRiBUjUCoGoFQ9ZhBULInbhCyeim/edQg6C49I5X0vvzmMYMg5TNyRg5eHcqvPQbBjc0kQ5MzWc7TuyoyqhrVdHyN1PflN56CiM4khfEIiQSE5FzUw/sqMrAIqn6RY5ZegliejHdex5Ml726syKjX4LsvvQMRC4n33qcnva0fw9J9BkKBnk/iuk9QNSQgZkP633/MUxLDAWI2FDH4lPOSxFCACBtykG0i5sXtFQ0DCCbU7y6BkGdz9cMA4mmm76HUogf3VzQEIBKDXIZlr/wJ/0FMDf6lP4kPPAwm30EwBh2nVrEQi12Eu3L4DWImZXJCdgm7CIqMhuGE56WxhuJoo4PIzJue8mwKuQyKjCxCk0eFDYI1qRiyOE8qhw5ERWiQSvZtfbclv8MGkc9aOElcxi2EIl3GzGpxdYPu1LZqK/J7ZBCBnKXTkh5EJwxyqDaLhJ7zdNmDeMQTa5cPPEUthSKdRVTGXuxEU2t7KSW9EBdEymqHMNff94SSDsR9oYJg+4y19IqEEItxJ33mLZXEU5UJKoiSYPnUtPVTHcpHh8pWt4g+DPURxJKZT6lVNo9Wjjv5ByL6xNbpFjwvV/IPxJw9zzkzh1QOVb6BGLcbcpnETQv3DcS83TjD1DOUcrTlF4hxa861Vguozp1fIGwbhGQSqK2ETyCCToKyTzDHXj6BmHMSiUQ1CcMIlfJF+R8JRNR+CyHrCWLHYZQfQViJAouZFrDkbDSZQXQvjapGVVwnR88RI1Qxp/EFxFSBLohOVgTdJWeE20RMJss7DS+kEqDl0KoLgsZVFHSX7vJs87X8GgUEZ2+UoVVoArAc96QBsVMS7n7sPSHcOhLxYpalMcffKqYBy3FPmjbi+Hz3fL8nRoUBgkk6D8+zaKH9LohytiBnkMn1g1c7URwQoptoU9q5NQ2WCkL6sU9eB08vew8jgGAn3dTzSBKsIPfVtYjfzjIt3WEEEC5b/mmkgLYKgif11rmQXuk9jAAi5y4dKIw0x9GpGizLMfoiwoOIux0wzMyClKNXbRCUNN9+v/DAIp6Nu7zArPn8uRO12whpkPXmR3Wj9zA4iKj7pKgcytBL40eUg+O6ThocxJL7ZAecoZfGj1hKpQq9h6FBcAsAF1mwOlNoRxoQ27EoukWkreRDmGkMY/5PAyKVGsO2CBgPmZlE8LM1bUT18KioDjU6Aw5gEFmYrMmEnclCi+qCaL5tnMgutgxBIs6yCKG6JzCBFceBnQHSDMNPl5alqlFvpPlKqrZVUxDAgnDtTLXlKPY7WB0QkgUE5CZCzqEitFEvtWTbgAUx79aZaisA71R1XOxqIpd+V1Q25Fqhp0WWwOdQOYxdG2kRfIqjbRE8adZI9VIOS7SOY9kXlSx88DYPlzmamQa7lCpNr3E1fcP3HoYEwUGGEsCdqvvhfN3ehZAgBMjgkqswl5E0vcbnddkg8GKWoGlQ4E6VxiJo9eNZgdyvHYAggOckloGdKq0fsd0K9wYkAEEswM5ShYEXOWnGGi1SRxxrgDlTbc3DroXsgKBX79NziBEq15GpXgGT7VpEpcXqek84EGE4Z6qtp6CLQrtR7PWD6TyeRSBE4VOgyzg6LjYXjcXCaIEZBiGrnE2C9sdtEMfZVCqL1liCOlOdi4qAF+u0EZXxP7N4IFDmbiOTgBfrWAQTCUfRYpZICR6QDU939Emul5VBF+WpNMZl7iYPgEAkcVJ+YoBdURdE+W4YLhnH5s4hOf6wL38MAwLcmWprBi5S1Wkjqvmn078rM11lOYfqDgoQiBxW/i5gpKo75ddVqbzL1Q8JWPDWQd61VT0Fm/7rOFSEvnn3TrYISipZpnWcgotZAhpwr6bApv+04XzhCCVjhsNcogfWDGviEdH6GUqoLo8wHdMRWMesAbGaP9QdBgCBvGYTKu7VbSybr9WeQisAECWIed/+ggpedhrL4+x86o9i72H3IFjkRbxQ1+9UDWn0OYsx+gQPN/fKRR6vVtp5jRJGY4m+hBeoDdJ0nzWMNiKLl0/fluNc/3vSWMR1Ng8/DMdewCspBjIa10axY/qggVsQKewl3bJsrik2lgbER4QI1YIXu+6FIUyim3BKg9EgdK+R8WYPKYi8kY5FlG/zunRT1yCQ13O3FXS+JKijTqhu65PUbcieVVSqH5ECDQCs4PHIIBytK+5VxyLqS8vKvMbJ+nmh/PPT1kulmrgD4UkLISvqPo+1JzBztw+VZB4V0f2T2zwzCMkkXHccunWfkkUE+N9eVriE6xwqj1oIWe47Dv32S/GVMBtvTUwpXakbECnwPKcBcr1TFeIieaQYvrFibkcceCCyXhqE+zgYGgjr247ByO0gFA2EgLZmt49KoqtvxwIR8Wir2q5cLoHAAjGNG6k0kugq9IEEIgzg/duWq9gHEgj3np4DudqDBgdEHHfzrH5adJFxiAMCdaOk/nIz9kIBMebFtsVGctFE9wPBu9h+KeLdwyB6xDi/MwYIWzt2wsr5/p9GICopCcMs7xRE3LNnYhgo57S9NNqQ67xSI3sXjvfOX/CnpbxT0Gl7afQIOyWH6twpiJLXg4z7Sjica9WD4Mn5caPFHjgM3kJElN2Idbi/vBEIGqaRiZjir9oH4biSQinubJmwAQjezdpwAX/S10zLjioHsEM1DrE/hEs5qxzAICaH4UGpjh6+AAsiLzooArwEBy4+KIiMP4NOvRbtB/chQcR8G2P0irMfo4EEMel3z9lV3LY3AwhiTrR7c0QJdudd4UDYvjWuZkR754OBmPLZtdYpaS9nAgpEcGgayrYiIVt+lf4ZPES7eYJVEJyHz2q1qrCtrkOXFkA7FGzkR3Ah6JXfEJq1s2eyrmrQnRYhOy1be8xMhHD2mHSruI21wjqLqG5sFk/2N/+1r7y3BGIi5NHDSW0rY52E0bP8itVi9TK+a7VqRIaWg9SXJa0mJ+hAbDWEqb2asDe1K7+3ACI6pPXiTvGQxUQufffJsaz0j8Z4ammVX9xeL+W5xi3+ngz9CKXboJaqhoj4gAMYcUlL01+Gz9ew7kcszdgtl/di5604/648y+iCaKdEvkm0kPHpBoQwFIE5KwqERLNTnIOI5hJep0m50HTOpE13CoLL+z6BYU+zk9MDXQpnIFgh6d+Mt1NlB9YPJyAYMSQ8oFrREZtOjvUtt30Q4URSQHsSDrIipWSpTwdiE0Qkm8ulHqI1tMWmpB/A6PdoB0Qs+2wh7d0aDCxFS5PzWV0cySoILpNILgrDPaywrqCwmExk7g0OBoBQUofChA1nhJlQruf7HrwimUQuNCNMtTcG6AeiIiqLH6O5UHI+kdIvCP0lxIynEvOh0KL80/UDcU6Ube4DfqQSe63oIBAl8ln+LyKOPQKRASBWxZdI/IdUJr3G49EIhKoRCFUDQfCkPrau30f+vigl5VdrpjfiKdnT73OlV0Vsmd1RvukHg60NDK61bn4ST/9s8KYWQfdqpsXipTO2ze8nDdes5OSe8qf6zZj15ap+snAtYqFcUuFjJTMQlQYfPjO1iLJY3LLQxey0iJUEyFMJhblFkC1LIKqX5tZFCbe5MRiEdI3j1GH70Z99xZPmv6cs/BbJ0cWK2bWkkxpr5oXn6dUPC3esX7QsQG1mhYJZG6E8QtysUBaqtHItS6eplxwsqn/sw8BTreiX7zWs4v/lQVjVCIQqz0FE4gFSlteCaEf2SkWuK4kIagOhNnJ8p8GQKrvyFM5j3f7+MPIcxPfG5pdyi8TowQoJFygT4wlXkP+Sn/sMx3McYSJsRKLEcCzHEmaF0DAvnSZV9mlCYzH+VcF6q2tD3oPYINfBw+/pwF9rR+JF892rL19vSntntxvNv17+p3Z0c7B/VfojfcGTv9MfhX8qy5/3P4x9+frf02+keUZvhZviCc6w2A8QB9HD+vbKAamW3je/kG3pk6uzz5eSI3VArorN15v8FX9dIJ/5U3JQvUivbwr/+/pNOrH55esPssxvfUMpl/cgbg4OK7UP0/t/H16l3zf/IRf1i+29m1KR/Czc8icXt5dXBQmJDOKav60spS/fSCB+SCDoNjmP75LqPkq5PAfBMgyhLCt9YcgES+Q/0ifSX+WldJiw6ivlD52QTmSp8sl1kXCk3DB1dR3pIXWfEXlHqGPdDoswekAg2s4yNXXBnegBgcDVCISqEQhVDOGYkSRx/wfBwPBMzLn2M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2" name="Grupo 12"/>
          <p:cNvGrpSpPr/>
          <p:nvPr/>
        </p:nvGrpSpPr>
        <p:grpSpPr>
          <a:xfrm>
            <a:off x="1475656" y="548680"/>
            <a:ext cx="7200800" cy="4832420"/>
            <a:chOff x="1475656" y="548680"/>
            <a:chExt cx="7200800" cy="4832420"/>
          </a:xfrm>
        </p:grpSpPr>
        <p:sp>
          <p:nvSpPr>
            <p:cNvPr id="6" name="CaixaDeTexto 5"/>
            <p:cNvSpPr txBox="1"/>
            <p:nvPr/>
          </p:nvSpPr>
          <p:spPr>
            <a:xfrm>
              <a:off x="4283968" y="4725144"/>
              <a:ext cx="18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resultados prováveis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Conector reto 7"/>
            <p:cNvCxnSpPr/>
            <p:nvPr/>
          </p:nvCxnSpPr>
          <p:spPr>
            <a:xfrm>
              <a:off x="3779912" y="1326510"/>
              <a:ext cx="0" cy="39604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6487341" y="1340768"/>
              <a:ext cx="0" cy="39604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/>
            <p:cNvSpPr txBox="1"/>
            <p:nvPr/>
          </p:nvSpPr>
          <p:spPr>
            <a:xfrm>
              <a:off x="1475656" y="4725144"/>
              <a:ext cx="18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Esses resultados não prováveis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6876256" y="4734769"/>
              <a:ext cx="18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Esses resultados não prováveis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5647487" y="548680"/>
              <a:ext cx="301595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Distribuição amostral supondo H0 verdadeira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Conector reto 13"/>
          <p:cNvCxnSpPr/>
          <p:nvPr/>
        </p:nvCxnSpPr>
        <p:spPr>
          <a:xfrm>
            <a:off x="3563888" y="3356992"/>
            <a:ext cx="0" cy="8640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3347864" y="422108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0,5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788024" y="421179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0,541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491880" y="52292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0,51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6228184" y="52292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0,57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/>
          <a:lstStyle/>
          <a:p>
            <a:r>
              <a:rPr lang="pt-BR" dirty="0" smtClean="0"/>
              <a:t>Mas o que é esse </a:t>
            </a:r>
            <a:r>
              <a:rPr lang="pt-BR" dirty="0" err="1" smtClean="0"/>
              <a:t>alpha</a:t>
            </a:r>
            <a:r>
              <a:rPr lang="pt-BR" dirty="0" smtClean="0"/>
              <a:t>?</a:t>
            </a:r>
            <a:endParaRPr lang="pt-B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Em </a:t>
            </a:r>
            <a:r>
              <a:rPr lang="pt-BR" dirty="0"/>
              <a:t>direito penal, a maioria das instituições </a:t>
            </a:r>
            <a:r>
              <a:rPr lang="pt-BR" dirty="0" smtClean="0"/>
              <a:t>segue </a:t>
            </a:r>
            <a:r>
              <a:rPr lang="pt-BR" dirty="0"/>
              <a:t>a norma: </a:t>
            </a:r>
          </a:p>
          <a:p>
            <a:pPr>
              <a:buNone/>
            </a:pPr>
            <a:r>
              <a:rPr lang="pt-BR" dirty="0" smtClean="0"/>
              <a:t>	–“</a:t>
            </a:r>
            <a:r>
              <a:rPr lang="pt-BR" dirty="0"/>
              <a:t>Inocente, até prova do contrário” </a:t>
            </a:r>
          </a:p>
          <a:p>
            <a:r>
              <a:rPr lang="pt-BR" dirty="0" smtClean="0"/>
              <a:t>A </a:t>
            </a:r>
            <a:r>
              <a:rPr lang="pt-BR" dirty="0"/>
              <a:t>promotoria </a:t>
            </a:r>
            <a:r>
              <a:rPr lang="pt-BR" dirty="0" smtClean="0"/>
              <a:t>precisa </a:t>
            </a:r>
            <a:r>
              <a:rPr lang="pt-BR" dirty="0"/>
              <a:t>comprovar a hipótese de que a pessoa acusada é culpada </a:t>
            </a:r>
          </a:p>
          <a:p>
            <a:r>
              <a:rPr lang="pt-BR" dirty="0" smtClean="0"/>
              <a:t>Cabe </a:t>
            </a:r>
            <a:r>
              <a:rPr lang="pt-BR" dirty="0"/>
              <a:t>à promotoria demonstrar a culpa </a:t>
            </a:r>
          </a:p>
          <a:p>
            <a:pPr>
              <a:buNone/>
            </a:pPr>
            <a:r>
              <a:rPr lang="pt-BR" dirty="0" smtClean="0"/>
              <a:t>	–</a:t>
            </a:r>
            <a:r>
              <a:rPr lang="pt-BR" dirty="0"/>
              <a:t>O júri começa com a “hipótese nula” de inocência </a:t>
            </a:r>
          </a:p>
          <a:p>
            <a:endParaRPr lang="pt-B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Em </a:t>
            </a:r>
            <a:r>
              <a:rPr lang="pt-BR" dirty="0"/>
              <a:t>estatística </a:t>
            </a:r>
            <a:r>
              <a:rPr lang="pt-BR" dirty="0" smtClean="0"/>
              <a:t>aplicada, </a:t>
            </a:r>
            <a:r>
              <a:rPr lang="pt-BR" dirty="0"/>
              <a:t>no lugar da “presunção de inocência” a norma é: “presunção de não diferença” </a:t>
            </a:r>
          </a:p>
          <a:p>
            <a:r>
              <a:rPr lang="pt-BR" dirty="0" smtClean="0"/>
              <a:t>Hipótese </a:t>
            </a:r>
            <a:r>
              <a:rPr lang="pt-BR" dirty="0"/>
              <a:t>do avaliador/pesquisador: não há </a:t>
            </a:r>
            <a:r>
              <a:rPr lang="pt-BR" dirty="0" smtClean="0"/>
              <a:t>diferença</a:t>
            </a:r>
            <a:endParaRPr lang="pt-BR" dirty="0"/>
          </a:p>
          <a:p>
            <a:r>
              <a:rPr lang="pt-BR" dirty="0" smtClean="0"/>
              <a:t>A </a:t>
            </a:r>
            <a:r>
              <a:rPr lang="pt-BR" dirty="0"/>
              <a:t>evidência deve demonstrar o contrário </a:t>
            </a:r>
          </a:p>
          <a:p>
            <a:endParaRPr lang="pt-B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Erro do tipo 1 e Erro do tipo 2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3" name="Grupo 4"/>
          <p:cNvGrpSpPr/>
          <p:nvPr/>
        </p:nvGrpSpPr>
        <p:grpSpPr>
          <a:xfrm>
            <a:off x="467544" y="2348880"/>
            <a:ext cx="8109528" cy="3594720"/>
            <a:chOff x="467544" y="2348880"/>
            <a:chExt cx="8109528" cy="359472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2348880"/>
              <a:ext cx="8101736" cy="3594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tângulo 6"/>
            <p:cNvSpPr/>
            <p:nvPr/>
          </p:nvSpPr>
          <p:spPr>
            <a:xfrm>
              <a:off x="3347864" y="2732165"/>
              <a:ext cx="3193906" cy="634352"/>
            </a:xfrm>
            <a:prstGeom prst="rect">
              <a:avLst/>
            </a:prstGeom>
            <a:solidFill>
              <a:srgbClr val="ED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H</a:t>
              </a:r>
              <a:r>
                <a:rPr lang="pt-BR" sz="1200" dirty="0" smtClean="0">
                  <a:solidFill>
                    <a:schemeClr val="tx1"/>
                  </a:solidFill>
                </a:rPr>
                <a:t>0</a:t>
              </a:r>
              <a:r>
                <a:rPr lang="pt-BR" dirty="0" smtClean="0">
                  <a:solidFill>
                    <a:schemeClr val="tx1"/>
                  </a:solidFill>
                </a:rPr>
                <a:t> é falsa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6554315" y="2730256"/>
              <a:ext cx="2022757" cy="634352"/>
            </a:xfrm>
            <a:prstGeom prst="rect">
              <a:avLst/>
            </a:prstGeom>
            <a:solidFill>
              <a:srgbClr val="ED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H</a:t>
              </a:r>
              <a:r>
                <a:rPr lang="pt-BR" sz="1200" dirty="0" smtClean="0">
                  <a:solidFill>
                    <a:schemeClr val="tx1"/>
                  </a:solidFill>
                </a:rPr>
                <a:t>0</a:t>
              </a:r>
              <a:r>
                <a:rPr lang="pt-BR" dirty="0" smtClean="0">
                  <a:solidFill>
                    <a:schemeClr val="tx1"/>
                  </a:solidFill>
                </a:rPr>
                <a:t> é verdadeira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1619672" y="3391032"/>
              <a:ext cx="1687408" cy="1190096"/>
            </a:xfrm>
            <a:prstGeom prst="rect">
              <a:avLst/>
            </a:prstGeom>
            <a:solidFill>
              <a:srgbClr val="ED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H</a:t>
              </a:r>
              <a:r>
                <a:rPr lang="pt-BR" sz="1200" dirty="0" smtClean="0">
                  <a:solidFill>
                    <a:schemeClr val="tx1"/>
                  </a:solidFill>
                </a:rPr>
                <a:t>0</a:t>
              </a:r>
              <a:r>
                <a:rPr lang="pt-BR" dirty="0" smtClean="0">
                  <a:solidFill>
                    <a:schemeClr val="tx1"/>
                  </a:solidFill>
                </a:rPr>
                <a:t> é falsa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619672" y="4616056"/>
              <a:ext cx="1687408" cy="1307224"/>
            </a:xfrm>
            <a:prstGeom prst="rect">
              <a:avLst/>
            </a:prstGeom>
            <a:solidFill>
              <a:srgbClr val="ED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H</a:t>
              </a:r>
              <a:r>
                <a:rPr lang="pt-BR" sz="1200" dirty="0" smtClean="0">
                  <a:solidFill>
                    <a:schemeClr val="tx1"/>
                  </a:solidFill>
                </a:rPr>
                <a:t>0</a:t>
              </a:r>
              <a:r>
                <a:rPr lang="pt-BR" dirty="0" smtClean="0">
                  <a:solidFill>
                    <a:schemeClr val="tx1"/>
                  </a:solidFill>
                </a:rPr>
                <a:t> é verdadeira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Erro do tipo 1 e Erro do tipo 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/>
          <a:lstStyle/>
          <a:p>
            <a:endParaRPr lang="pt-BR"/>
          </a:p>
        </p:txBody>
      </p:sp>
      <p:grpSp>
        <p:nvGrpSpPr>
          <p:cNvPr id="3" name="Grupo 4"/>
          <p:cNvGrpSpPr/>
          <p:nvPr/>
        </p:nvGrpSpPr>
        <p:grpSpPr>
          <a:xfrm>
            <a:off x="467544" y="1657400"/>
            <a:ext cx="8109528" cy="3594720"/>
            <a:chOff x="467544" y="2348880"/>
            <a:chExt cx="8109528" cy="359472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2348880"/>
              <a:ext cx="8101736" cy="3594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tângulo 6"/>
            <p:cNvSpPr/>
            <p:nvPr/>
          </p:nvSpPr>
          <p:spPr>
            <a:xfrm>
              <a:off x="3347864" y="2732165"/>
              <a:ext cx="3193906" cy="634352"/>
            </a:xfrm>
            <a:prstGeom prst="rect">
              <a:avLst/>
            </a:prstGeom>
            <a:solidFill>
              <a:srgbClr val="ED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H</a:t>
              </a:r>
              <a:r>
                <a:rPr lang="pt-BR" sz="1200" dirty="0" smtClean="0">
                  <a:solidFill>
                    <a:schemeClr val="tx1"/>
                  </a:solidFill>
                </a:rPr>
                <a:t>0</a:t>
              </a:r>
              <a:r>
                <a:rPr lang="pt-BR" dirty="0" smtClean="0">
                  <a:solidFill>
                    <a:schemeClr val="tx1"/>
                  </a:solidFill>
                </a:rPr>
                <a:t> é falsa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6554315" y="2730256"/>
              <a:ext cx="2022757" cy="634352"/>
            </a:xfrm>
            <a:prstGeom prst="rect">
              <a:avLst/>
            </a:prstGeom>
            <a:solidFill>
              <a:srgbClr val="ED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H</a:t>
              </a:r>
              <a:r>
                <a:rPr lang="pt-BR" sz="1200" dirty="0" smtClean="0">
                  <a:solidFill>
                    <a:schemeClr val="tx1"/>
                  </a:solidFill>
                </a:rPr>
                <a:t>0</a:t>
              </a:r>
              <a:r>
                <a:rPr lang="pt-BR" dirty="0" smtClean="0">
                  <a:solidFill>
                    <a:schemeClr val="tx1"/>
                  </a:solidFill>
                </a:rPr>
                <a:t> é verdadeira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1619672" y="3391032"/>
              <a:ext cx="1687408" cy="1190096"/>
            </a:xfrm>
            <a:prstGeom prst="rect">
              <a:avLst/>
            </a:prstGeom>
            <a:solidFill>
              <a:srgbClr val="ED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H</a:t>
              </a:r>
              <a:r>
                <a:rPr lang="pt-BR" sz="1200" dirty="0" smtClean="0">
                  <a:solidFill>
                    <a:schemeClr val="tx1"/>
                  </a:solidFill>
                </a:rPr>
                <a:t>0</a:t>
              </a:r>
              <a:r>
                <a:rPr lang="pt-BR" dirty="0" smtClean="0">
                  <a:solidFill>
                    <a:schemeClr val="tx1"/>
                  </a:solidFill>
                </a:rPr>
                <a:t> é falsa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619672" y="4616056"/>
              <a:ext cx="1687408" cy="1307224"/>
            </a:xfrm>
            <a:prstGeom prst="rect">
              <a:avLst/>
            </a:prstGeom>
            <a:solidFill>
              <a:srgbClr val="ED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H</a:t>
              </a:r>
              <a:r>
                <a:rPr lang="pt-BR" sz="1200" dirty="0" smtClean="0">
                  <a:solidFill>
                    <a:schemeClr val="tx1"/>
                  </a:solidFill>
                </a:rPr>
                <a:t>0</a:t>
              </a:r>
              <a:r>
                <a:rPr lang="pt-BR" dirty="0" smtClean="0">
                  <a:solidFill>
                    <a:schemeClr val="tx1"/>
                  </a:solidFill>
                </a:rPr>
                <a:t> é verdadeira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403648" y="5257800"/>
            <a:ext cx="4104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  <a:p>
            <a:r>
              <a:rPr lang="pt-BR" b="1" dirty="0" smtClean="0">
                <a:solidFill>
                  <a:schemeClr val="bg1"/>
                </a:solidFill>
              </a:rPr>
              <a:t>Rejeitar </a:t>
            </a:r>
            <a:r>
              <a:rPr lang="pt-BR" b="1" dirty="0">
                <a:solidFill>
                  <a:schemeClr val="bg1"/>
                </a:solidFill>
              </a:rPr>
              <a:t>a hipótese nula, dado que é verdadeira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Seta para a direita 11"/>
          <p:cNvSpPr/>
          <p:nvPr/>
        </p:nvSpPr>
        <p:spPr>
          <a:xfrm rot="19075432">
            <a:off x="3929498" y="5126037"/>
            <a:ext cx="792088" cy="2880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Erro do tipo 1 e Erro do tipo 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881861"/>
            <a:ext cx="8229600" cy="4525963"/>
          </a:xfrm>
        </p:spPr>
        <p:txBody>
          <a:bodyPr/>
          <a:lstStyle/>
          <a:p>
            <a:endParaRPr lang="pt-BR"/>
          </a:p>
        </p:txBody>
      </p:sp>
      <p:grpSp>
        <p:nvGrpSpPr>
          <p:cNvPr id="3" name="Grupo 4"/>
          <p:cNvGrpSpPr/>
          <p:nvPr/>
        </p:nvGrpSpPr>
        <p:grpSpPr>
          <a:xfrm>
            <a:off x="467544" y="1630541"/>
            <a:ext cx="8109528" cy="3594720"/>
            <a:chOff x="467544" y="2348880"/>
            <a:chExt cx="8109528" cy="359472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2348880"/>
              <a:ext cx="8101736" cy="3594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tângulo 6"/>
            <p:cNvSpPr/>
            <p:nvPr/>
          </p:nvSpPr>
          <p:spPr>
            <a:xfrm>
              <a:off x="3347864" y="2732165"/>
              <a:ext cx="3193906" cy="634352"/>
            </a:xfrm>
            <a:prstGeom prst="rect">
              <a:avLst/>
            </a:prstGeom>
            <a:solidFill>
              <a:srgbClr val="ED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H</a:t>
              </a:r>
              <a:r>
                <a:rPr lang="pt-BR" sz="1200" dirty="0" smtClean="0">
                  <a:solidFill>
                    <a:schemeClr val="tx1"/>
                  </a:solidFill>
                </a:rPr>
                <a:t>0</a:t>
              </a:r>
              <a:r>
                <a:rPr lang="pt-BR" dirty="0" smtClean="0">
                  <a:solidFill>
                    <a:schemeClr val="tx1"/>
                  </a:solidFill>
                </a:rPr>
                <a:t> é falsa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6554315" y="2730256"/>
              <a:ext cx="2022757" cy="634352"/>
            </a:xfrm>
            <a:prstGeom prst="rect">
              <a:avLst/>
            </a:prstGeom>
            <a:solidFill>
              <a:srgbClr val="ED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H</a:t>
              </a:r>
              <a:r>
                <a:rPr lang="pt-BR" sz="1200" dirty="0" smtClean="0">
                  <a:solidFill>
                    <a:schemeClr val="tx1"/>
                  </a:solidFill>
                </a:rPr>
                <a:t>0</a:t>
              </a:r>
              <a:r>
                <a:rPr lang="pt-BR" dirty="0" smtClean="0">
                  <a:solidFill>
                    <a:schemeClr val="tx1"/>
                  </a:solidFill>
                </a:rPr>
                <a:t> é verdadeira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1619672" y="3391032"/>
              <a:ext cx="1687408" cy="1190096"/>
            </a:xfrm>
            <a:prstGeom prst="rect">
              <a:avLst/>
            </a:prstGeom>
            <a:solidFill>
              <a:srgbClr val="ED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H</a:t>
              </a:r>
              <a:r>
                <a:rPr lang="pt-BR" sz="1200" dirty="0" smtClean="0">
                  <a:solidFill>
                    <a:schemeClr val="tx1"/>
                  </a:solidFill>
                </a:rPr>
                <a:t>0</a:t>
              </a:r>
              <a:r>
                <a:rPr lang="pt-BR" dirty="0" smtClean="0">
                  <a:solidFill>
                    <a:schemeClr val="tx1"/>
                  </a:solidFill>
                </a:rPr>
                <a:t> é falsa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619672" y="4616056"/>
              <a:ext cx="1687408" cy="1307224"/>
            </a:xfrm>
            <a:prstGeom prst="rect">
              <a:avLst/>
            </a:prstGeom>
            <a:solidFill>
              <a:srgbClr val="ED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H</a:t>
              </a:r>
              <a:r>
                <a:rPr lang="pt-BR" sz="1200" dirty="0" smtClean="0">
                  <a:solidFill>
                    <a:schemeClr val="tx1"/>
                  </a:solidFill>
                </a:rPr>
                <a:t>0</a:t>
              </a:r>
              <a:r>
                <a:rPr lang="pt-BR" dirty="0" smtClean="0">
                  <a:solidFill>
                    <a:schemeClr val="tx1"/>
                  </a:solidFill>
                </a:rPr>
                <a:t> é verdadeira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etângulo 10"/>
          <p:cNvSpPr/>
          <p:nvPr/>
        </p:nvSpPr>
        <p:spPr>
          <a:xfrm>
            <a:off x="4932040" y="5230941"/>
            <a:ext cx="4139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NÃO </a:t>
            </a:r>
            <a:r>
              <a:rPr lang="pt-BR" b="1" dirty="0">
                <a:solidFill>
                  <a:schemeClr val="bg1"/>
                </a:solidFill>
              </a:rPr>
              <a:t>rejeitar a hipótese nula, dado que é falsa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Seta para a direita 11"/>
          <p:cNvSpPr/>
          <p:nvPr/>
        </p:nvSpPr>
        <p:spPr>
          <a:xfrm rot="14630789">
            <a:off x="7505061" y="4401879"/>
            <a:ext cx="1777629" cy="24328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2132856"/>
            <a:ext cx="8507288" cy="47251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	DEFINIÇÃO</a:t>
            </a:r>
          </a:p>
          <a:p>
            <a:pPr>
              <a:buNone/>
            </a:pPr>
            <a:r>
              <a:rPr lang="pt-BR" dirty="0" smtClean="0"/>
              <a:t>	Um teste de hipótese é a regra que especifica se deve “aceitar”(não rejeitar) ou rejeitar </a:t>
            </a:r>
            <a:r>
              <a:rPr lang="pt-BR" b="1" u="sng" dirty="0" smtClean="0"/>
              <a:t>uma alegação sobre uma população</a:t>
            </a:r>
            <a:r>
              <a:rPr lang="pt-BR" b="1" dirty="0" smtClean="0"/>
              <a:t> </a:t>
            </a:r>
            <a:r>
              <a:rPr lang="pt-BR" dirty="0" smtClean="0"/>
              <a:t>de acordo com as provas fornecidas por uma amostra de dados.</a:t>
            </a:r>
          </a:p>
          <a:p>
            <a:endParaRPr lang="pt-BR" sz="1800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539551" y="1844824"/>
          <a:ext cx="8040465" cy="2903200"/>
        </p:xfrm>
        <a:graphic>
          <a:graphicData uri="http://schemas.openxmlformats.org/drawingml/2006/table">
            <a:tbl>
              <a:tblPr/>
              <a:tblGrid>
                <a:gridCol w="3067539"/>
                <a:gridCol w="2486463"/>
                <a:gridCol w="2486463"/>
              </a:tblGrid>
              <a:tr h="720080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Arial Black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2400" b="1" i="0" u="none" strike="noStrike">
                          <a:solidFill>
                            <a:srgbClr val="000000"/>
                          </a:solidFill>
                          <a:latin typeface="Arial Black"/>
                        </a:rPr>
                        <a:t>Situação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>
                          <a:solidFill>
                            <a:srgbClr val="000000"/>
                          </a:solidFill>
                          <a:latin typeface="Arial Black"/>
                        </a:rPr>
                        <a:t>Ação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Arial Black"/>
                        </a:rPr>
                        <a:t>Pobre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Arial Black"/>
                        </a:rPr>
                        <a:t>Não-Pobre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Arial Black"/>
                        </a:rPr>
                        <a:t>Incluir no programa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Arial Black"/>
                        </a:rPr>
                        <a:t>Decisão Correta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Arial Black"/>
                        </a:rPr>
                        <a:t>Erro do Tipo 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Arial Black"/>
                        </a:rPr>
                        <a:t>Excluir do programa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Arial Black"/>
                        </a:rPr>
                        <a:t>Erro do Tipo 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latin typeface="Arial Black"/>
                        </a:rPr>
                        <a:t>Decisão Correta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251520" y="0"/>
            <a:ext cx="8496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Decisão sobre a inclusão ou exclusão de indivíduos em um programa social</a:t>
            </a:r>
            <a:endParaRPr lang="pt-BR" sz="2800" dirty="0"/>
          </a:p>
        </p:txBody>
      </p:sp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Graficamente temos: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3" name="Grupo 30"/>
          <p:cNvGrpSpPr/>
          <p:nvPr/>
        </p:nvGrpSpPr>
        <p:grpSpPr>
          <a:xfrm>
            <a:off x="899592" y="1326778"/>
            <a:ext cx="6408712" cy="4324350"/>
            <a:chOff x="899592" y="1628800"/>
            <a:chExt cx="6408712" cy="432435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r="15474"/>
            <a:stretch>
              <a:fillRect/>
            </a:stretch>
          </p:blipFill>
          <p:spPr bwMode="auto">
            <a:xfrm>
              <a:off x="899592" y="1628800"/>
              <a:ext cx="6408712" cy="4324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riângulo retângulo 18"/>
            <p:cNvSpPr/>
            <p:nvPr/>
          </p:nvSpPr>
          <p:spPr>
            <a:xfrm rot="16200000">
              <a:off x="3721048" y="4904276"/>
              <a:ext cx="803012" cy="732780"/>
            </a:xfrm>
            <a:prstGeom prst="rtTriangle">
              <a:avLst/>
            </a:prstGeom>
            <a:solidFill>
              <a:srgbClr val="FFFF00"/>
            </a:solidFill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4860032" y="5445224"/>
              <a:ext cx="504056" cy="21602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4809232" y="5448652"/>
              <a:ext cx="504056" cy="21602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flipH="1">
              <a:off x="4141857" y="4785340"/>
              <a:ext cx="288032" cy="648072"/>
            </a:xfrm>
            <a:prstGeom prst="line">
              <a:avLst/>
            </a:prstGeom>
            <a:solidFill>
              <a:srgbClr val="FFFF00"/>
            </a:solidFill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5031105" y="5644515"/>
              <a:ext cx="404991" cy="16733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4759831" y="5591145"/>
              <a:ext cx="404991" cy="16733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riângulo retângulo 7"/>
            <p:cNvSpPr/>
            <p:nvPr/>
          </p:nvSpPr>
          <p:spPr>
            <a:xfrm>
              <a:off x="4427984" y="4725144"/>
              <a:ext cx="648072" cy="948804"/>
            </a:xfrm>
            <a:prstGeom prst="rtTriangle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Conector reto 24"/>
            <p:cNvCxnSpPr/>
            <p:nvPr/>
          </p:nvCxnSpPr>
          <p:spPr>
            <a:xfrm flipH="1">
              <a:off x="3563888" y="5517232"/>
              <a:ext cx="360040" cy="144016"/>
            </a:xfrm>
            <a:prstGeom prst="line">
              <a:avLst/>
            </a:prstGeom>
            <a:solidFill>
              <a:srgbClr val="FFFF00"/>
            </a:solidFill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 flipH="1" flipV="1">
              <a:off x="3558173" y="5657820"/>
              <a:ext cx="512440" cy="8384"/>
            </a:xfrm>
            <a:prstGeom prst="line">
              <a:avLst/>
            </a:prstGeom>
            <a:solidFill>
              <a:srgbClr val="FFFF00"/>
            </a:solidFill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 flipH="1" flipV="1">
              <a:off x="3706763" y="5605621"/>
              <a:ext cx="512440" cy="8384"/>
            </a:xfrm>
            <a:prstGeom prst="line">
              <a:avLst/>
            </a:prstGeom>
            <a:solidFill>
              <a:srgbClr val="FFFF00"/>
            </a:solidFill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Erro do tipo 1 e Erro do tipo 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22617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No exemplo :</a:t>
            </a:r>
          </a:p>
          <a:p>
            <a:endParaRPr lang="pt-BR" dirty="0" smtClean="0"/>
          </a:p>
          <a:p>
            <a:r>
              <a:rPr lang="pt-BR" dirty="0" smtClean="0"/>
              <a:t>Erro do tipo 1 consiste em afirmar que existe diferença entre as médias quando na realidade, elas são iguais. </a:t>
            </a:r>
          </a:p>
          <a:p>
            <a:endParaRPr lang="pt-BR" dirty="0"/>
          </a:p>
          <a:p>
            <a:r>
              <a:rPr lang="pt-BR" dirty="0" smtClean="0"/>
              <a:t>O erro do tipo 2 consiste em afirmar que as duas médias são iguais quando elas são diferentes.</a:t>
            </a:r>
            <a:endParaRPr lang="pt-B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determinado tamanho de amostra, uma redução de </a:t>
            </a:r>
            <a:r>
              <a:rPr lang="pt-BR" dirty="0" err="1" smtClean="0"/>
              <a:t>alpha</a:t>
            </a:r>
            <a:r>
              <a:rPr lang="pt-BR" dirty="0" smtClean="0"/>
              <a:t> corresponde um aumento de beta;</a:t>
            </a:r>
          </a:p>
          <a:p>
            <a:endParaRPr lang="pt-BR" dirty="0" smtClean="0"/>
          </a:p>
          <a:p>
            <a:r>
              <a:rPr lang="pt-BR" dirty="0" smtClean="0"/>
              <a:t>O único meio de reduzir </a:t>
            </a:r>
            <a:r>
              <a:rPr lang="pt-BR" dirty="0" err="1" smtClean="0"/>
              <a:t>alpha</a:t>
            </a:r>
            <a:r>
              <a:rPr lang="pt-BR" dirty="0" smtClean="0"/>
              <a:t> e beta simultaneamente é aumentando a amostra;</a:t>
            </a:r>
            <a:endParaRPr lang="pt-B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6856" y="2924944"/>
            <a:ext cx="8229600" cy="1143000"/>
          </a:xfrm>
        </p:spPr>
        <p:txBody>
          <a:bodyPr/>
          <a:lstStyle/>
          <a:p>
            <a:r>
              <a:rPr lang="pt-BR" dirty="0" smtClean="0"/>
              <a:t>Teste não paramétrico</a:t>
            </a:r>
            <a:endParaRPr lang="pt-B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Teste não paramétrico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817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Um estudo classificou  1.469 idosos segundo dois critérios: mortalidade e hábito de fumar. Duas classes  foram consideradas quanto ao hábito de fumar  (fumantes e não fumantes), enquanto que com respeito a mortalidade: idosos ainda vivos e idosos que morreram no período de 6 anos após o início da experiência. A tabela de contingência construída foi a seguinte:</a:t>
            </a:r>
          </a:p>
          <a:p>
            <a:endParaRPr lang="pt-B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764704" y="1423270"/>
            <a:ext cx="12817424" cy="258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57200" y="3976464"/>
            <a:ext cx="8229600" cy="1324744"/>
          </a:xfrm>
          <a:prstGeom prst="rect">
            <a:avLst/>
          </a:prstGeom>
          <a:noFill/>
        </p:spPr>
        <p:txBody>
          <a:bodyPr/>
          <a:lstStyle/>
          <a:p>
            <a:pPr lvl="0">
              <a:buNone/>
              <a:defRPr/>
            </a:pPr>
            <a:r>
              <a:rPr lang="pt-BR" sz="3200" dirty="0" smtClean="0">
                <a:solidFill>
                  <a:schemeClr val="bg1"/>
                </a:solidFill>
              </a:rPr>
              <a:t>H</a:t>
            </a:r>
            <a:r>
              <a:rPr lang="pt-BR" sz="2000" dirty="0" smtClean="0">
                <a:solidFill>
                  <a:schemeClr val="bg1"/>
                </a:solidFill>
              </a:rPr>
              <a:t>0</a:t>
            </a:r>
            <a:r>
              <a:rPr lang="pt-BR" sz="3200" dirty="0" smtClean="0">
                <a:solidFill>
                  <a:schemeClr val="bg1"/>
                </a:solidFill>
              </a:rPr>
              <a:t>: Assume que não há associação entre as duas variáveis</a:t>
            </a:r>
          </a:p>
          <a:p>
            <a:r>
              <a:rPr lang="pt-BR" sz="3200" dirty="0" smtClean="0">
                <a:solidFill>
                  <a:schemeClr val="bg1"/>
                </a:solidFill>
              </a:rPr>
              <a:t>H</a:t>
            </a:r>
            <a:r>
              <a:rPr lang="pt-BR" sz="2000" dirty="0" smtClean="0">
                <a:solidFill>
                  <a:schemeClr val="bg1"/>
                </a:solidFill>
              </a:rPr>
              <a:t>1</a:t>
            </a:r>
            <a:r>
              <a:rPr lang="pt-BR" sz="3200" dirty="0" smtClean="0">
                <a:solidFill>
                  <a:schemeClr val="bg1"/>
                </a:solidFill>
              </a:rPr>
              <a:t>: Assume que existe uma associação entre as duas variáveis.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Teste não paramétrico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1324744"/>
          </a:xfrm>
        </p:spPr>
        <p:txBody>
          <a:bodyPr/>
          <a:lstStyle/>
          <a:p>
            <a:r>
              <a:rPr lang="pt-BR" dirty="0" smtClean="0"/>
              <a:t>Sob a hipótese de independência, as frequências esperadas são:</a:t>
            </a:r>
          </a:p>
          <a:p>
            <a:endParaRPr lang="pt-BR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420888"/>
            <a:ext cx="4248472" cy="395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Teste não paramétrico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18269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Teste não paramétrico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7293"/>
            <a:ext cx="8229600" cy="4525963"/>
          </a:xfrm>
        </p:spPr>
        <p:txBody>
          <a:bodyPr>
            <a:normAutofit lnSpcReduction="10000"/>
          </a:bodyPr>
          <a:lstStyle/>
          <a:p>
            <a:endParaRPr lang="pt-BR" dirty="0" smtClean="0"/>
          </a:p>
          <a:p>
            <a:r>
              <a:rPr lang="pt-BR" dirty="0" smtClean="0"/>
              <a:t>A estatística 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tem aproximadamente  distribuição </a:t>
            </a:r>
            <a:r>
              <a:rPr lang="pt-BR" dirty="0" err="1" smtClean="0"/>
              <a:t>qui-quadrado</a:t>
            </a:r>
            <a:r>
              <a:rPr lang="pt-BR" dirty="0" smtClean="0"/>
              <a:t> com (k-1)(C-1) graus de liberdade</a:t>
            </a:r>
          </a:p>
          <a:p>
            <a:pPr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947164" y="2306142"/>
            <a:ext cx="19232132" cy="18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43282"/>
            <a:ext cx="8568953" cy="868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466" y="2664296"/>
            <a:ext cx="5791734" cy="97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4" cstate="print"/>
          <a:srcRect r="63104" b="-7692"/>
          <a:stretch>
            <a:fillRect/>
          </a:stretch>
        </p:blipFill>
        <p:spPr bwMode="auto">
          <a:xfrm>
            <a:off x="683568" y="4682766"/>
            <a:ext cx="5184576" cy="573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80120"/>
            <a:ext cx="8229600" cy="5373216"/>
          </a:xfrm>
        </p:spPr>
        <p:txBody>
          <a:bodyPr>
            <a:normAutofit fontScale="62500" lnSpcReduction="20000"/>
          </a:bodyPr>
          <a:lstStyle/>
          <a:p>
            <a:r>
              <a:rPr lang="pt-BR" dirty="0" smtClean="0"/>
              <a:t>Assim, temos: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Como </a:t>
            </a:r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	então não podemos rejeitar a hipótese nula de que as variáveis são independentes</a:t>
            </a:r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57200" y="-130026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Teste não paramétrico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r="17060"/>
          <a:stretch>
            <a:fillRect/>
          </a:stretch>
        </p:blipFill>
        <p:spPr bwMode="auto">
          <a:xfrm>
            <a:off x="107504" y="980727"/>
            <a:ext cx="8136904" cy="5393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82840" t="34111" b="36412"/>
          <a:stretch>
            <a:fillRect/>
          </a:stretch>
        </p:blipFill>
        <p:spPr bwMode="auto">
          <a:xfrm>
            <a:off x="6588224" y="1484784"/>
            <a:ext cx="129614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755576" y="3140968"/>
          <a:ext cx="7344813" cy="316835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14601"/>
                <a:gridCol w="1382553"/>
                <a:gridCol w="1382553"/>
                <a:gridCol w="1382553"/>
                <a:gridCol w="1382553"/>
              </a:tblGrid>
              <a:tr h="130232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/>
                        <a:t> </a:t>
                      </a:r>
                      <a:endParaRPr lang="pt-BR" sz="2400" b="1" i="0" u="none" strike="noStrike" dirty="0">
                        <a:solidFill>
                          <a:schemeClr val="bg2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/>
                        <a:t> </a:t>
                      </a:r>
                    </a:p>
                    <a:p>
                      <a:pPr algn="ctr" fontAlgn="b"/>
                      <a:r>
                        <a:rPr lang="pt-BR" sz="2400" u="none" strike="noStrike" dirty="0"/>
                        <a:t>Grau de Desnutrição</a:t>
                      </a:r>
                    </a:p>
                    <a:p>
                      <a:pPr algn="ctr" fontAlgn="b"/>
                      <a:r>
                        <a:rPr lang="pt-BR" sz="2400" u="none" strike="noStrike" dirty="0"/>
                        <a:t> </a:t>
                      </a:r>
                      <a:endParaRPr lang="pt-BR" sz="2400" b="1" i="0" u="none" strike="noStrike" dirty="0">
                        <a:solidFill>
                          <a:schemeClr val="bg2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2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2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/>
                        <a:t> </a:t>
                      </a:r>
                      <a:endParaRPr lang="pt-BR" sz="2400" b="1" i="0" u="none" strike="noStrike">
                        <a:solidFill>
                          <a:schemeClr val="bg2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665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/>
                        <a:t>Sexo</a:t>
                      </a:r>
                      <a:endParaRPr lang="pt-BR" sz="2400" b="1" i="0" u="none" strike="noStrike">
                        <a:solidFill>
                          <a:schemeClr val="bg2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/>
                        <a:t>I</a:t>
                      </a:r>
                      <a:endParaRPr lang="pt-BR" sz="2400" b="1" i="0" u="none" strike="noStrike" dirty="0">
                        <a:solidFill>
                          <a:schemeClr val="bg2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/>
                        <a:t>II</a:t>
                      </a:r>
                      <a:endParaRPr lang="pt-BR" sz="2400" b="1" i="0" u="none" strike="noStrike">
                        <a:solidFill>
                          <a:schemeClr val="bg2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/>
                        <a:t>III</a:t>
                      </a:r>
                      <a:endParaRPr lang="pt-BR" sz="2400" b="1" i="0" u="none" strike="noStrike">
                        <a:solidFill>
                          <a:schemeClr val="bg2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/>
                        <a:t>total</a:t>
                      </a:r>
                      <a:endParaRPr lang="pt-BR" sz="2400" b="1" i="0" u="none" strike="noStrike">
                        <a:solidFill>
                          <a:schemeClr val="bg2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665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 smtClean="0"/>
                        <a:t>Feminino</a:t>
                      </a:r>
                      <a:endParaRPr lang="pt-BR" sz="2400" b="1" i="0" u="none" strike="noStrike" dirty="0">
                        <a:solidFill>
                          <a:schemeClr val="bg2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/>
                        <a:t>4</a:t>
                      </a:r>
                      <a:endParaRPr lang="pt-BR" sz="2400" b="1" i="0" u="none" strike="noStrike" dirty="0">
                        <a:solidFill>
                          <a:schemeClr val="bg2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/>
                        <a:t>7</a:t>
                      </a:r>
                      <a:endParaRPr lang="pt-BR" sz="2400" b="1" i="0" u="none" strike="noStrike">
                        <a:solidFill>
                          <a:schemeClr val="bg2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/>
                        <a:t>2</a:t>
                      </a:r>
                      <a:endParaRPr lang="pt-BR" sz="2400" b="1" i="0" u="none" strike="noStrike">
                        <a:solidFill>
                          <a:schemeClr val="bg2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/>
                        <a:t>13</a:t>
                      </a:r>
                      <a:endParaRPr lang="pt-BR" sz="2400" b="1" i="0" u="none" strike="noStrike">
                        <a:solidFill>
                          <a:schemeClr val="bg2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665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 smtClean="0"/>
                        <a:t>Masculino</a:t>
                      </a:r>
                      <a:endParaRPr lang="pt-BR" sz="2400" b="1" i="0" u="none" strike="noStrike" dirty="0">
                        <a:solidFill>
                          <a:schemeClr val="bg2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/>
                        <a:t>3</a:t>
                      </a:r>
                      <a:endParaRPr lang="pt-BR" sz="2400" b="1" i="0" u="none" strike="noStrike" dirty="0">
                        <a:solidFill>
                          <a:schemeClr val="bg2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/>
                        <a:t>3</a:t>
                      </a:r>
                      <a:endParaRPr lang="pt-BR" sz="2400" b="1" i="0" u="none" strike="noStrike" dirty="0">
                        <a:solidFill>
                          <a:schemeClr val="bg2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/>
                        <a:t>5</a:t>
                      </a:r>
                      <a:endParaRPr lang="pt-BR" sz="2400" b="1" i="0" u="none" strike="noStrike">
                        <a:solidFill>
                          <a:schemeClr val="bg2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/>
                        <a:t>11</a:t>
                      </a:r>
                      <a:endParaRPr lang="pt-BR" sz="2400" b="1" i="0" u="none" strike="noStrike">
                        <a:solidFill>
                          <a:schemeClr val="bg2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665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/>
                        <a:t>total</a:t>
                      </a:r>
                      <a:endParaRPr lang="pt-BR" sz="2400" b="1" i="0" u="none" strike="noStrike" dirty="0">
                        <a:solidFill>
                          <a:schemeClr val="bg2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/>
                        <a:t>7</a:t>
                      </a:r>
                      <a:endParaRPr lang="pt-BR" sz="2400" b="1" i="0" u="none" strike="noStrike">
                        <a:solidFill>
                          <a:schemeClr val="bg2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/>
                        <a:t>10</a:t>
                      </a:r>
                      <a:endParaRPr lang="pt-BR" sz="2400" b="1" i="0" u="none" strike="noStrike" dirty="0">
                        <a:solidFill>
                          <a:schemeClr val="bg2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/>
                        <a:t>7</a:t>
                      </a:r>
                      <a:endParaRPr lang="pt-BR" sz="2400" b="1" i="0" u="none" strike="noStrike" dirty="0">
                        <a:solidFill>
                          <a:schemeClr val="bg2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/>
                        <a:t>24</a:t>
                      </a:r>
                      <a:endParaRPr lang="pt-BR" sz="2400" b="1" i="0" u="none" strike="noStrike" dirty="0">
                        <a:solidFill>
                          <a:schemeClr val="bg2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Foi feita a análise de 24 indivíduos dos sexos masculino e feminino e </a:t>
            </a:r>
          </a:p>
          <a:p>
            <a:r>
              <a:rPr lang="pt-BR" dirty="0" smtClean="0"/>
              <a:t>Será verificado se existe relação entre sexo e grau de desnutrição, utilizando α = 5%.</a:t>
            </a:r>
          </a:p>
          <a:p>
            <a:endParaRPr lang="en-US" dirty="0" smtClean="0"/>
          </a:p>
          <a:p>
            <a:endParaRPr lang="pt-B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Foi feita a análise de 24 indivíduos dos sexos masculino e feminino e será verificado se existe relação entre sexo e grau de desnutrição, utilizando α = 5%.</a:t>
            </a:r>
          </a:p>
          <a:p>
            <a:endParaRPr lang="en-US" dirty="0" smtClean="0"/>
          </a:p>
          <a:p>
            <a:r>
              <a:rPr lang="pt-BR" dirty="0" smtClean="0"/>
              <a:t>H0 : Não existe relação entre sexo e grau de desnutrição.</a:t>
            </a:r>
          </a:p>
          <a:p>
            <a:r>
              <a:rPr lang="pt-BR" dirty="0" smtClean="0"/>
              <a:t>H1 : Existe relação entre sexo e grau de desnutrição.</a:t>
            </a:r>
            <a:endParaRPr lang="pt-B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1233488"/>
            <a:ext cx="832485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238" y="1271588"/>
            <a:ext cx="83915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Características comuns das hipóteses (</a:t>
            </a:r>
            <a:r>
              <a:rPr lang="pt-BR" dirty="0" err="1" smtClean="0"/>
              <a:t>Nachmias&amp;Nachmias</a:t>
            </a:r>
            <a:r>
              <a:rPr lang="pt-BR" dirty="0" smtClean="0"/>
              <a:t>; 2000)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Hipóteses devem ser claras: o pesquisador deve definir todas as variáveis conceitualmente e operacionalização destas;</a:t>
            </a:r>
          </a:p>
          <a:p>
            <a:r>
              <a:rPr lang="pt-BR" dirty="0" smtClean="0"/>
              <a:t>Hipóteses são específicas: o pesquisador aponta a relação esperada entre as variáveis em termos da direção (positiva e negativa) e pressupostos do teste;</a:t>
            </a:r>
          </a:p>
          <a:p>
            <a:r>
              <a:rPr lang="pt-BR" dirty="0" smtClean="0"/>
              <a:t>Hipóteses são testadas por métodos disponíveis: avaliação se a hipótese depende da existência de métodos para testá-la.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Bibliografia Utilizada</a:t>
            </a:r>
          </a:p>
          <a:p>
            <a:pPr hangingPunct="0"/>
            <a:r>
              <a:rPr lang="en-US" dirty="0" err="1" smtClean="0"/>
              <a:t>Bussab</a:t>
            </a:r>
            <a:r>
              <a:rPr lang="en-US" dirty="0" smtClean="0"/>
              <a:t> W.O. &amp; </a:t>
            </a:r>
            <a:r>
              <a:rPr lang="en-US" dirty="0" err="1" smtClean="0"/>
              <a:t>Morettin</a:t>
            </a:r>
            <a:r>
              <a:rPr lang="en-US" dirty="0" smtClean="0"/>
              <a:t> P.A. </a:t>
            </a:r>
            <a:r>
              <a:rPr lang="pt-BR" i="1" dirty="0" smtClean="0"/>
              <a:t>Estatística Básica,</a:t>
            </a:r>
            <a:r>
              <a:rPr lang="pt-BR" dirty="0" smtClean="0"/>
              <a:t> 4</a:t>
            </a:r>
            <a:r>
              <a:rPr lang="pt-BR" baseline="30000" dirty="0" smtClean="0"/>
              <a:t>a</a:t>
            </a:r>
            <a:r>
              <a:rPr lang="pt-BR" dirty="0" smtClean="0"/>
              <a:t>. Edição 1985</a:t>
            </a:r>
          </a:p>
          <a:p>
            <a:pPr hangingPunct="0"/>
            <a:r>
              <a:rPr lang="en-US" dirty="0" smtClean="0"/>
              <a:t>Larson H. J. </a:t>
            </a:r>
            <a:r>
              <a:rPr lang="en-US" i="1" dirty="0" smtClean="0"/>
              <a:t>Introduction to Probability Theory and Statistical Inference</a:t>
            </a:r>
            <a:r>
              <a:rPr lang="en-US" dirty="0" smtClean="0"/>
              <a:t>,  2</a:t>
            </a:r>
            <a:r>
              <a:rPr lang="en-US" baseline="30000" dirty="0" smtClean="0"/>
              <a:t>a</a:t>
            </a:r>
            <a:r>
              <a:rPr lang="en-US" dirty="0" smtClean="0"/>
              <a:t>. Edition 1968</a:t>
            </a:r>
            <a:endParaRPr lang="pt-BR" dirty="0" smtClean="0"/>
          </a:p>
          <a:p>
            <a:pPr hangingPunct="0"/>
            <a:r>
              <a:rPr lang="en-US" dirty="0" smtClean="0"/>
              <a:t>Mood, A.M. , </a:t>
            </a:r>
            <a:r>
              <a:rPr lang="en-US" dirty="0" err="1" smtClean="0"/>
              <a:t>Graybill</a:t>
            </a:r>
            <a:r>
              <a:rPr lang="en-US" dirty="0" smtClean="0"/>
              <a:t>, Franklin A &amp; </a:t>
            </a:r>
            <a:r>
              <a:rPr lang="en-US" dirty="0" err="1" smtClean="0"/>
              <a:t>Boes</a:t>
            </a:r>
            <a:r>
              <a:rPr lang="en-US" dirty="0" smtClean="0"/>
              <a:t> D.C. </a:t>
            </a:r>
            <a:r>
              <a:rPr lang="en-US" i="1" dirty="0" smtClean="0"/>
              <a:t>Introduction to the Theory of Statistics</a:t>
            </a:r>
            <a:r>
              <a:rPr lang="en-US" dirty="0" smtClean="0"/>
              <a:t>, 2</a:t>
            </a:r>
            <a:r>
              <a:rPr lang="en-US" baseline="30000" dirty="0" smtClean="0"/>
              <a:t>a</a:t>
            </a:r>
            <a:r>
              <a:rPr lang="en-US" dirty="0" smtClean="0"/>
              <a:t>. Edition 1963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r="15955"/>
          <a:stretch>
            <a:fillRect/>
          </a:stretch>
        </p:blipFill>
        <p:spPr bwMode="auto">
          <a:xfrm>
            <a:off x="179512" y="1052736"/>
            <a:ext cx="7848872" cy="532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l="82840" t="34111" b="36412"/>
          <a:stretch>
            <a:fillRect/>
          </a:stretch>
        </p:blipFill>
        <p:spPr bwMode="auto">
          <a:xfrm>
            <a:off x="6588224" y="1484784"/>
            <a:ext cx="129614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1143000"/>
          </a:xfrm>
        </p:spPr>
        <p:txBody>
          <a:bodyPr/>
          <a:lstStyle/>
          <a:p>
            <a:r>
              <a:rPr lang="pt-BR" dirty="0" smtClean="0"/>
              <a:t>Construção de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Os estágios para construção do teste de hipóteses são:</a:t>
            </a:r>
          </a:p>
          <a:p>
            <a:pPr marL="514350" indent="-514350">
              <a:buAutoNum type="arabicPeriod"/>
            </a:pPr>
            <a:r>
              <a:rPr lang="pt-BR" dirty="0" smtClean="0"/>
              <a:t>Definir a Hipótese Nula e a hipótese alternativa</a:t>
            </a:r>
          </a:p>
          <a:p>
            <a:pPr marL="514350" indent="-514350">
              <a:buAutoNum type="arabicPeriod"/>
            </a:pPr>
            <a:r>
              <a:rPr lang="pt-BR" dirty="0" smtClean="0"/>
              <a:t>Escolher o teste adequado</a:t>
            </a:r>
          </a:p>
          <a:p>
            <a:pPr marL="514350" indent="-514350">
              <a:buAutoNum type="arabicPeriod"/>
            </a:pPr>
            <a:r>
              <a:rPr lang="pt-BR" dirty="0" smtClean="0"/>
              <a:t>Escolher o nível de significância</a:t>
            </a:r>
          </a:p>
          <a:p>
            <a:pPr marL="514350" indent="-514350">
              <a:buAutoNum type="arabicPeriod"/>
            </a:pPr>
            <a:r>
              <a:rPr lang="pt-BR" dirty="0" smtClean="0"/>
              <a:t>Calcular o valor da estatística de teste com base em uma amostra de tamanho </a:t>
            </a:r>
            <a:r>
              <a:rPr lang="pt-BR" i="1" dirty="0" smtClean="0"/>
              <a:t>n</a:t>
            </a:r>
            <a:r>
              <a:rPr lang="pt-BR" dirty="0" smtClean="0"/>
              <a:t> extraída aleatoriamente da população</a:t>
            </a:r>
          </a:p>
          <a:p>
            <a:pPr marL="514350" indent="-514350">
              <a:buAutoNum type="arabicPeriod"/>
            </a:pPr>
            <a:r>
              <a:rPr lang="pt-BR" dirty="0" smtClean="0"/>
              <a:t>Rejeitar H0 se o valor calculado estiver na região crítica. Não rejeitar caso contrário. </a:t>
            </a:r>
            <a:endParaRPr lang="pt-BR" dirty="0"/>
          </a:p>
          <a:p>
            <a:pPr marL="514350" indent="-514350">
              <a:buAutoNum type="arabicPeriod"/>
            </a:pPr>
            <a:endParaRPr lang="pt-BR" dirty="0" smtClean="0"/>
          </a:p>
          <a:p>
            <a:pPr marL="514350" indent="-514350">
              <a:buAutoNum type="arabicPeriod"/>
            </a:pPr>
            <a:endParaRPr lang="pt-B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1143000"/>
          </a:xfrm>
        </p:spPr>
        <p:txBody>
          <a:bodyPr/>
          <a:lstStyle/>
          <a:p>
            <a:r>
              <a:rPr lang="pt-BR" dirty="0" smtClean="0"/>
              <a:t>P-valor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DEFINIÇÃO</a:t>
            </a:r>
          </a:p>
          <a:p>
            <a:r>
              <a:rPr lang="pt-BR" dirty="0" smtClean="0"/>
              <a:t>O p-valor é a probabilidade de que a estatística de teste seja igual ou mais extrema que o valor observado. </a:t>
            </a:r>
          </a:p>
          <a:p>
            <a:r>
              <a:rPr lang="pt-BR" dirty="0" smtClean="0"/>
              <a:t>O p-valor é calculado partindo da suposição que H0 é verdadeira.</a:t>
            </a:r>
            <a:endParaRPr lang="pt-B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1143000"/>
          </a:xfrm>
        </p:spPr>
        <p:txBody>
          <a:bodyPr/>
          <a:lstStyle/>
          <a:p>
            <a:r>
              <a:rPr lang="pt-BR" dirty="0" smtClean="0"/>
              <a:t>P-valor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pt-BR" dirty="0" smtClean="0"/>
              <a:t>INTERPRETAÇÃO</a:t>
            </a:r>
          </a:p>
          <a:p>
            <a:pPr>
              <a:buNone/>
            </a:pPr>
            <a:r>
              <a:rPr lang="pt-BR" dirty="0" smtClean="0"/>
              <a:t>	Um p-valor pequeno significa  que os dados observados seriam incomuns, se H0 fosse verdadeira.</a:t>
            </a:r>
          </a:p>
          <a:p>
            <a:endParaRPr lang="pt-BR" dirty="0" smtClean="0"/>
          </a:p>
          <a:p>
            <a:pPr>
              <a:buNone/>
            </a:pPr>
            <a:r>
              <a:rPr lang="pt-BR" b="1" dirty="0" smtClean="0"/>
              <a:t>	Quanto menor o p-valor, mais forte a evidência contra H0</a:t>
            </a:r>
            <a:endParaRPr lang="pt-BR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2736"/>
            <a:ext cx="8712968" cy="5328592"/>
          </a:xfrm>
        </p:spPr>
        <p:txBody>
          <a:bodyPr>
            <a:normAutofit/>
          </a:bodyPr>
          <a:lstStyle/>
          <a:p>
            <a:pPr eaLnBrk="1" hangingPunct="1"/>
            <a:r>
              <a:rPr lang="pt-BR" dirty="0" smtClean="0"/>
              <a:t>Fiz o lançamento de uma moeda 1.000 vezes. Saiu 541 caras. Essa moeda é viciada?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Se tivesse 500 caras eu saberia que ela é honesta</a:t>
            </a:r>
          </a:p>
          <a:p>
            <a:r>
              <a:rPr lang="pt-BR" dirty="0" smtClean="0"/>
              <a:t>Se tivesse 1.000 caras (ou zero caras) eu saberia que ela é viciada.</a:t>
            </a:r>
          </a:p>
          <a:p>
            <a:endParaRPr lang="pt-BR" dirty="0" smtClean="0"/>
          </a:p>
          <a:p>
            <a:r>
              <a:rPr lang="pt-BR" dirty="0" smtClean="0"/>
              <a:t>Mas e o 541?</a:t>
            </a:r>
          </a:p>
          <a:p>
            <a:pPr eaLnBrk="1" hangingPunct="1"/>
            <a:endParaRPr lang="pt-BR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2204864"/>
            <a:ext cx="8136904" cy="4176464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pt-BR" dirty="0" smtClean="0"/>
              <a:t>Uma pergunta: </a:t>
            </a:r>
          </a:p>
          <a:p>
            <a:pPr eaLnBrk="1" hangingPunct="1"/>
            <a:endParaRPr lang="pt-BR" dirty="0" smtClean="0"/>
          </a:p>
          <a:p>
            <a:pPr eaLnBrk="1" hangingPunct="1">
              <a:buNone/>
            </a:pPr>
            <a:r>
              <a:rPr lang="pt-BR" dirty="0" smtClean="0"/>
              <a:t>É razoável uma moeda honesta gerar 541 caras?</a:t>
            </a:r>
          </a:p>
          <a:p>
            <a:pPr eaLnBrk="1" hangingPunct="1"/>
            <a:endParaRPr lang="pt-BR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3259</TotalTime>
  <Words>912</Words>
  <Application>Microsoft Office PowerPoint</Application>
  <PresentationFormat>Apresentação na tela (4:3)</PresentationFormat>
  <Paragraphs>173</Paragraphs>
  <Slides>36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7" baseType="lpstr">
      <vt:lpstr>Tema do Office</vt:lpstr>
      <vt:lpstr>Slide 1</vt:lpstr>
      <vt:lpstr>Slide 2</vt:lpstr>
      <vt:lpstr>Slide 3</vt:lpstr>
      <vt:lpstr>Slide 4</vt:lpstr>
      <vt:lpstr>Construção de testes</vt:lpstr>
      <vt:lpstr>P-valor</vt:lpstr>
      <vt:lpstr>P-valor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Erro do tipo 1 e Erro do tipo 2</vt:lpstr>
      <vt:lpstr>Erro do tipo 1 e Erro do tipo 2</vt:lpstr>
      <vt:lpstr>Erro do tipo 1 e Erro do tipo 2</vt:lpstr>
      <vt:lpstr>Slide 20</vt:lpstr>
      <vt:lpstr>Graficamente temos:</vt:lpstr>
      <vt:lpstr>Erro do tipo 1 e Erro do tipo 2</vt:lpstr>
      <vt:lpstr>Slide 23</vt:lpstr>
      <vt:lpstr>Teste não paramétrico</vt:lpstr>
      <vt:lpstr>Teste não paramétrico</vt:lpstr>
      <vt:lpstr>Slide 26</vt:lpstr>
      <vt:lpstr>Teste não paramétrico</vt:lpstr>
      <vt:lpstr>Teste não paramétrico</vt:lpstr>
      <vt:lpstr>Teste não paramétrico</vt:lpstr>
      <vt:lpstr>Slide 30</vt:lpstr>
      <vt:lpstr>Slide 31</vt:lpstr>
      <vt:lpstr>Slide 32</vt:lpstr>
      <vt:lpstr>Slide 33</vt:lpstr>
      <vt:lpstr>Slide 34</vt:lpstr>
      <vt:lpstr>Características comuns das hipóteses (Nachmias&amp;Nachmias; 2000)</vt:lpstr>
      <vt:lpstr>Slide 36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 Ross</dc:creator>
  <cp:lastModifiedBy>Steven Ross</cp:lastModifiedBy>
  <cp:revision>328</cp:revision>
  <dcterms:created xsi:type="dcterms:W3CDTF">2016-06-22T21:22:00Z</dcterms:created>
  <dcterms:modified xsi:type="dcterms:W3CDTF">2021-08-24T21:04:00Z</dcterms:modified>
</cp:coreProperties>
</file>