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697" autoAdjust="0"/>
    <p:restoredTop sz="94660"/>
  </p:normalViewPr>
  <p:slideViewPr>
    <p:cSldViewPr>
      <p:cViewPr>
        <p:scale>
          <a:sx n="50" d="100"/>
          <a:sy n="50" d="100"/>
        </p:scale>
        <p:origin x="-1308" y="6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244810-023D-4A8B-A692-4C9534744C0D}" type="datetimeFigureOut">
              <a:rPr lang="pt-BR" smtClean="0"/>
              <a:t>06/10/2021</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4526B9-6B10-4C75-9A7A-68F10BD0920B}" type="slidenum">
              <a:rPr lang="pt-BR" smtClean="0"/>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D34526B9-6B10-4C75-9A7A-68F10BD0920B}" type="slidenum">
              <a:rPr lang="pt-BR" smtClean="0"/>
              <a:t>3</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9D90291E-31A3-4942-8D36-0C72B403975D}" type="datetimeFigureOut">
              <a:rPr lang="pt-BR" smtClean="0"/>
              <a:t>06/10/2021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57CD8EC-DB2D-4E64-BB38-8C84472D1713}"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D90291E-31A3-4942-8D36-0C72B403975D}" type="datetimeFigureOut">
              <a:rPr lang="pt-BR" smtClean="0"/>
              <a:t>06/10/2021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57CD8EC-DB2D-4E64-BB38-8C84472D1713}"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D90291E-31A3-4942-8D36-0C72B403975D}" type="datetimeFigureOut">
              <a:rPr lang="pt-BR" smtClean="0"/>
              <a:t>06/10/2021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57CD8EC-DB2D-4E64-BB38-8C84472D1713}"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9D90291E-31A3-4942-8D36-0C72B403975D}" type="datetimeFigureOut">
              <a:rPr lang="pt-BR" smtClean="0"/>
              <a:t>06/10/2021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57CD8EC-DB2D-4E64-BB38-8C84472D1713}"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9D90291E-31A3-4942-8D36-0C72B403975D}" type="datetimeFigureOut">
              <a:rPr lang="pt-BR" smtClean="0"/>
              <a:t>06/10/2021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57CD8EC-DB2D-4E64-BB38-8C84472D1713}"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9D90291E-31A3-4942-8D36-0C72B403975D}" type="datetimeFigureOut">
              <a:rPr lang="pt-BR" smtClean="0"/>
              <a:t>06/10/2021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57CD8EC-DB2D-4E64-BB38-8C84472D1713}"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9D90291E-31A3-4942-8D36-0C72B403975D}" type="datetimeFigureOut">
              <a:rPr lang="pt-BR" smtClean="0"/>
              <a:t>06/10/2021</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A57CD8EC-DB2D-4E64-BB38-8C84472D1713}"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9D90291E-31A3-4942-8D36-0C72B403975D}" type="datetimeFigureOut">
              <a:rPr lang="pt-BR" smtClean="0"/>
              <a:t>06/10/2021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A57CD8EC-DB2D-4E64-BB38-8C84472D1713}"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D90291E-31A3-4942-8D36-0C72B403975D}" type="datetimeFigureOut">
              <a:rPr lang="pt-BR" smtClean="0"/>
              <a:t>06/10/2021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A57CD8EC-DB2D-4E64-BB38-8C84472D1713}"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9D90291E-31A3-4942-8D36-0C72B403975D}" type="datetimeFigureOut">
              <a:rPr lang="pt-BR" smtClean="0"/>
              <a:t>06/10/2021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57CD8EC-DB2D-4E64-BB38-8C84472D1713}"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9D90291E-31A3-4942-8D36-0C72B403975D}" type="datetimeFigureOut">
              <a:rPr lang="pt-BR" smtClean="0"/>
              <a:t>06/10/2021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57CD8EC-DB2D-4E64-BB38-8C84472D1713}"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90291E-31A3-4942-8D36-0C72B403975D}" type="datetimeFigureOut">
              <a:rPr lang="pt-BR" smtClean="0"/>
              <a:t>06/10/2021</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7CD8EC-DB2D-4E64-BB38-8C84472D1713}"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influentialpoints.com/Training/statistical_mistakes_in_research_use_and_misuse_of_statistics_in_biology.htm" TargetMode="External"/><Relationship Id="rId3" Type="http://schemas.openxmlformats.org/officeDocument/2006/relationships/hyperlink" Target="https://influentialpoints.com/Training/One-way_fixed_effects_ANOVA_use_and_misuse.htm" TargetMode="External"/><Relationship Id="rId7" Type="http://schemas.openxmlformats.org/officeDocument/2006/relationships/hyperlink" Target="https://influentialpoints.com/Training/Multiple_comparison_tests_after_ANOVA_use_and_misuse.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influentialpoints.com/Training/Statistical_power_and_sample_size_Use_and_misuse.htm" TargetMode="External"/><Relationship Id="rId5" Type="http://schemas.openxmlformats.org/officeDocument/2006/relationships/hyperlink" Target="https://influentialpoints.com/Training/Transformations_use_and_misuse.htm" TargetMode="External"/><Relationship Id="rId4" Type="http://schemas.openxmlformats.org/officeDocument/2006/relationships/hyperlink" Target="https://influentialpoints.com/Training/Null_hypothesis_significance_testing_use_and_misuse.htm" TargetMode="External"/><Relationship Id="rId9" Type="http://schemas.openxmlformats.org/officeDocument/2006/relationships/hyperlink" Target="https://influentialpoints.com/Training/Pseudoreplication_use_and_misuse.htm"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rcompanion.org/handbook/H_10.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endParaRPr lang="pt-BR"/>
          </a:p>
        </p:txBody>
      </p:sp>
      <p:sp>
        <p:nvSpPr>
          <p:cNvPr id="3" name="Subtítulo 2"/>
          <p:cNvSpPr>
            <a:spLocks noGrp="1"/>
          </p:cNvSpPr>
          <p:nvPr>
            <p:ph type="subTitle" idx="1"/>
          </p:nvPr>
        </p:nvSpPr>
        <p:spPr/>
        <p:txBody>
          <a:bodyPr/>
          <a:lstStyle/>
          <a:p>
            <a:endParaRPr lang="pt-BR"/>
          </a:p>
        </p:txBody>
      </p:sp>
      <p:pic>
        <p:nvPicPr>
          <p:cNvPr id="1026" name="Picture 2"/>
          <p:cNvPicPr>
            <a:picLocks noChangeAspect="1" noChangeArrowheads="1"/>
          </p:cNvPicPr>
          <p:nvPr/>
        </p:nvPicPr>
        <p:blipFill>
          <a:blip r:embed="rId2" cstate="print"/>
          <a:srcRect l="1587" t="13759" r="53469" b="14321"/>
          <a:stretch>
            <a:fillRect/>
          </a:stretch>
        </p:blipFill>
        <p:spPr bwMode="auto">
          <a:xfrm>
            <a:off x="-612576" y="692696"/>
            <a:ext cx="11233248" cy="6165304"/>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cstate="print"/>
          <a:srcRect r="73913"/>
          <a:stretch>
            <a:fillRect/>
          </a:stretch>
        </p:blipFill>
        <p:spPr bwMode="auto">
          <a:xfrm>
            <a:off x="4860032" y="1844824"/>
            <a:ext cx="6520136" cy="85725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32500" lnSpcReduction="20000"/>
          </a:bodyPr>
          <a:lstStyle/>
          <a:p>
            <a:r>
              <a:rPr lang="en-US" b="1" dirty="0" smtClean="0"/>
              <a:t>Use and Misuse</a:t>
            </a:r>
          </a:p>
          <a:p>
            <a:r>
              <a:rPr lang="en-US" dirty="0" smtClean="0"/>
              <a:t>The </a:t>
            </a:r>
            <a:r>
              <a:rPr lang="en-US" dirty="0" err="1" smtClean="0"/>
              <a:t>Kruskal</a:t>
            </a:r>
            <a:r>
              <a:rPr lang="en-US" dirty="0" smtClean="0"/>
              <a:t>-Wallis one-way ANOVA is a non-parametric method for comparing k independent samples. It is roughly equivalent to a parametric </a:t>
            </a:r>
            <a:r>
              <a:rPr lang="en-US" dirty="0" smtClean="0">
                <a:hlinkClick r:id="rId3" tooltip="Use and Misuse of One-way fixed effects ANOVA: analysis of variance, independence of replicates, pseudoreplication, homogeneity of variances, normal distribution of errors, Levene's test"/>
              </a:rPr>
              <a:t>one way ANOVA </a:t>
            </a:r>
            <a:r>
              <a:rPr lang="en-US" dirty="0" smtClean="0"/>
              <a:t> with the data replaced by their ranks. When observations represent very different distributions, it should be regarded as a test of dominance between distributions. If the original observations are identically distributed, it can be interpreted as testing for a difference between medians. If observations are also assumed to be distributed symmetrically, it can be interpreted as testing for a difference between means. There is considerable confusion in the literature over this matter. Some authors state unambiguously that there are no distributional assumptions, others that the homogeneity of variances assumption applies just as for parametric ANOVA. The confusion results from how you interpret a </a:t>
            </a:r>
            <a:r>
              <a:rPr lang="en-US" dirty="0" smtClean="0">
                <a:hlinkClick r:id="rId4" tooltip="Use and Misuse of Null hypothesis significance testing: P=0.05 syndrome, naked P-values, proving the null hypothesis, statistical significance, biological importance, one and two-tailed tests"/>
              </a:rPr>
              <a:t>significant result. </a:t>
            </a:r>
            <a:r>
              <a:rPr lang="en-US" dirty="0" smtClean="0"/>
              <a:t> If you wish to compare medians or means, then the </a:t>
            </a:r>
            <a:r>
              <a:rPr lang="en-US" dirty="0" err="1" smtClean="0"/>
              <a:t>Kruskal</a:t>
            </a:r>
            <a:r>
              <a:rPr lang="en-US" dirty="0" smtClean="0"/>
              <a:t>-Wallis test also assumes that observations in each group are identically and independently distributed apart from location. If you can accept inference in terms of dominance of one distribution over another, then there are indeed no distributional assumptions. </a:t>
            </a:r>
          </a:p>
          <a:p>
            <a:r>
              <a:rPr lang="en-US" dirty="0" smtClean="0"/>
              <a:t>Non-parametric analysis of variance is used almost as widely and frequently as parametric ANOVA. Its use is usually justified on the basis that assumptions for parametric ANOVA are not met. This can lead to the over-use of </a:t>
            </a:r>
            <a:r>
              <a:rPr lang="en-US" dirty="0" err="1" smtClean="0"/>
              <a:t>Kruskal</a:t>
            </a:r>
            <a:r>
              <a:rPr lang="en-US" dirty="0" smtClean="0"/>
              <a:t>-Wallis ANOVA, because in many cases a logarithmic </a:t>
            </a:r>
            <a:r>
              <a:rPr lang="en-US" dirty="0" smtClean="0">
                <a:hlinkClick r:id="rId5" tooltip="Use and Misuse of Transformations"/>
              </a:rPr>
              <a:t>transformation </a:t>
            </a:r>
            <a:r>
              <a:rPr lang="en-US" dirty="0" smtClean="0"/>
              <a:t> would normalize the errors. If conditions are met for a parametric test, then using a non-parametric test results in an unwarranted loss of </a:t>
            </a:r>
            <a:r>
              <a:rPr lang="en-US" dirty="0" smtClean="0">
                <a:hlinkClick r:id="rId6" tooltip="Use and Misuse of Statistical Power and sample size"/>
              </a:rPr>
              <a:t>power. </a:t>
            </a:r>
            <a:r>
              <a:rPr lang="en-US" dirty="0" smtClean="0"/>
              <a:t> The </a:t>
            </a:r>
            <a:r>
              <a:rPr lang="en-US" dirty="0" err="1" smtClean="0"/>
              <a:t>Kruskal</a:t>
            </a:r>
            <a:r>
              <a:rPr lang="en-US" dirty="0" smtClean="0"/>
              <a:t>-Wallis test is a better option only if the assumption of (approximate) normality of observations cannot be met, or if one is analyzing an ordinal variable. </a:t>
            </a:r>
          </a:p>
          <a:p>
            <a:r>
              <a:rPr lang="en-US" dirty="0" smtClean="0"/>
              <a:t>The commonest misuse of </a:t>
            </a:r>
            <a:r>
              <a:rPr lang="en-US" dirty="0" err="1" smtClean="0"/>
              <a:t>Kruskal</a:t>
            </a:r>
            <a:r>
              <a:rPr lang="en-US" dirty="0" smtClean="0"/>
              <a:t>-Wallis is to accept a significant result as indicating a difference between means or medians, even when distributions are wildly different. Such results should only be interpreted in terms of dominance. When distributions are similar, medians should be reported rather than means since they (in the form of mean ranks) are what the test is actually comparing. In fact, box and whisker plots with median, </a:t>
            </a:r>
            <a:r>
              <a:rPr lang="en-US" dirty="0" err="1" smtClean="0"/>
              <a:t>interquartile</a:t>
            </a:r>
            <a:r>
              <a:rPr lang="en-US" dirty="0" smtClean="0"/>
              <a:t> range, outliers and extremes should be the minimum requirement for reporting results of a </a:t>
            </a:r>
            <a:r>
              <a:rPr lang="en-US" dirty="0" err="1" smtClean="0"/>
              <a:t>Kruskal</a:t>
            </a:r>
            <a:r>
              <a:rPr lang="en-US" dirty="0" smtClean="0"/>
              <a:t>-Wallis test. Apparently contradictory results may make far more sense if medians had been reported rather than means, as the mean is too sensitive to outliers. Multiple comparisons after a </a:t>
            </a:r>
            <a:r>
              <a:rPr lang="en-US" dirty="0" err="1" smtClean="0"/>
              <a:t>Kruskal</a:t>
            </a:r>
            <a:r>
              <a:rPr lang="en-US" dirty="0" smtClean="0"/>
              <a:t>-Wallis test are subject to the same constraints as after a parametric ANOVA. Ordered means should not be compared using a simple </a:t>
            </a:r>
            <a:r>
              <a:rPr lang="en-US" dirty="0" smtClean="0">
                <a:hlinkClick r:id="rId7" tooltip="Use and Misuse of Multiple comparison tests after ANOVA"/>
              </a:rPr>
              <a:t>multiple comparison test </a:t>
            </a:r>
            <a:r>
              <a:rPr lang="en-US" dirty="0" smtClean="0"/>
              <a:t> - more appropriate non-parametric methods are available. There is also little point doing multiple comparisons if one is carrying out a random effects ANOVA. The overall 'treatment' effect can be assessed with </a:t>
            </a:r>
            <a:r>
              <a:rPr lang="en-US" dirty="0" err="1" smtClean="0"/>
              <a:t>Kruskal</a:t>
            </a:r>
            <a:r>
              <a:rPr lang="en-US" dirty="0" smtClean="0"/>
              <a:t>-Wallis, but the added variance component and/or the </a:t>
            </a:r>
            <a:r>
              <a:rPr lang="en-US" dirty="0" err="1" smtClean="0"/>
              <a:t>intraclass</a:t>
            </a:r>
            <a:r>
              <a:rPr lang="en-US" dirty="0" smtClean="0"/>
              <a:t> correlation coefficient is best obtained using the parametric model. </a:t>
            </a:r>
          </a:p>
          <a:p>
            <a:r>
              <a:rPr lang="en-US" dirty="0" smtClean="0"/>
              <a:t>Several of the examples </a:t>
            </a:r>
            <a:r>
              <a:rPr lang="en-US" dirty="0" smtClean="0">
                <a:hlinkClick r:id="rId8" tooltip="Quick summary"/>
              </a:rPr>
              <a:t>we found </a:t>
            </a:r>
            <a:r>
              <a:rPr lang="en-US" dirty="0" smtClean="0"/>
              <a:t> in the literature failed to meet even the basic assumptions of random sampling and independence. In one case </a:t>
            </a:r>
            <a:r>
              <a:rPr lang="en-US" dirty="0" err="1" smtClean="0"/>
              <a:t>Kruskal</a:t>
            </a:r>
            <a:r>
              <a:rPr lang="en-US" dirty="0" smtClean="0"/>
              <a:t>-Wallis was misused for repeated measures on the same patients - the non-parametric Friedman test would have been perfectly adequate or (following transformation) a paired t-test. The test is also not appropriate for comparing observations in a time series, or for observations where there is spatial autocorrelation - although we look at one way of coping with the latter problem. </a:t>
            </a:r>
            <a:r>
              <a:rPr lang="en-US" dirty="0" err="1" smtClean="0">
                <a:hlinkClick r:id="rId9" tooltip="Use and Misuse of statistics: Pseudoreplication: simple, temporal and sacrificial pseudoreplication, independence of replicates, cluster randomized trials, pooling error terms"/>
              </a:rPr>
              <a:t>Pseudoreplication</a:t>
            </a:r>
            <a:r>
              <a:rPr lang="en-US" dirty="0" smtClean="0">
                <a:hlinkClick r:id="rId9" tooltip="Use and Misuse of statistics: Pseudoreplication: simple, temporal and sacrificial pseudoreplication, independence of replicates, cluster randomized trials, pooling error terms"/>
              </a:rPr>
              <a:t> </a:t>
            </a:r>
            <a:r>
              <a:rPr lang="en-US" dirty="0" smtClean="0"/>
              <a:t> is often present - we look at one example where slugs are treated in groups of ten, yet in the analysis each slug is treated as an independent replicates. </a:t>
            </a:r>
          </a:p>
          <a:p>
            <a:r>
              <a:rPr lang="en-US" dirty="0" smtClean="0"/>
              <a:t>  </a:t>
            </a:r>
          </a:p>
          <a:p>
            <a:r>
              <a:rPr lang="pt-BR" dirty="0" smtClean="0"/>
              <a:t>https://influentialpoints.com/Training/Kruskal-Wallis_ANOVA_use_and_misuse.htm</a:t>
            </a:r>
            <a:endParaRPr lang="pt-B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smtClean="0">
                <a:hlinkClick r:id="rId2"/>
              </a:rPr>
              <a:t>http://rcompanion.org/handbook/H_10.html</a:t>
            </a:r>
            <a:endParaRPr lang="pt-BR" dirty="0" smtClean="0"/>
          </a:p>
          <a:p>
            <a:endParaRPr lang="pt-BR" dirty="0" smtClean="0"/>
          </a:p>
          <a:p>
            <a:r>
              <a:rPr lang="pt-BR" dirty="0" err="1" smtClean="0"/>
              <a:t>tschuprow</a:t>
            </a:r>
            <a:r>
              <a:rPr lang="pt-BR" dirty="0" smtClean="0"/>
              <a:t> </a:t>
            </a:r>
            <a:r>
              <a:rPr lang="pt-BR" dirty="0" err="1" smtClean="0"/>
              <a:t>coefficient</a:t>
            </a:r>
            <a:r>
              <a:rPr lang="pt-BR" dirty="0" smtClean="0"/>
              <a:t> in r</a:t>
            </a:r>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25000" lnSpcReduction="20000"/>
          </a:bodyPr>
          <a:lstStyle/>
          <a:p>
            <a:r>
              <a:rPr lang="pt-BR" dirty="0" smtClean="0"/>
              <a:t>#RESOLUÇÃO DO EXEMPLO 1</a:t>
            </a:r>
          </a:p>
          <a:p>
            <a:endParaRPr lang="pt-BR" dirty="0" smtClean="0"/>
          </a:p>
          <a:p>
            <a:r>
              <a:rPr lang="pt-BR" dirty="0" smtClean="0"/>
              <a:t>#DADOS DO PROBLEMA:</a:t>
            </a:r>
          </a:p>
          <a:p>
            <a:endParaRPr lang="pt-BR" dirty="0" smtClean="0"/>
          </a:p>
          <a:p>
            <a:r>
              <a:rPr lang="pt-BR" dirty="0" smtClean="0"/>
              <a:t>#</a:t>
            </a:r>
            <a:r>
              <a:rPr lang="pt-BR" dirty="0" err="1" smtClean="0"/>
              <a:t>Desvio-padrao</a:t>
            </a:r>
            <a:r>
              <a:rPr lang="pt-BR" dirty="0" smtClean="0"/>
              <a:t> = 5</a:t>
            </a:r>
          </a:p>
          <a:p>
            <a:r>
              <a:rPr lang="pt-BR" dirty="0" smtClean="0"/>
              <a:t>#n = 100</a:t>
            </a:r>
          </a:p>
          <a:p>
            <a:r>
              <a:rPr lang="pt-BR" dirty="0" smtClean="0"/>
              <a:t>#Media = 500</a:t>
            </a:r>
          </a:p>
          <a:p>
            <a:r>
              <a:rPr lang="pt-BR" dirty="0" smtClean="0"/>
              <a:t>#</a:t>
            </a:r>
            <a:r>
              <a:rPr lang="pt-BR" dirty="0" err="1" smtClean="0"/>
              <a:t>Nivel</a:t>
            </a:r>
            <a:r>
              <a:rPr lang="pt-BR" dirty="0" smtClean="0"/>
              <a:t> de </a:t>
            </a:r>
            <a:r>
              <a:rPr lang="pt-BR" dirty="0" err="1" smtClean="0"/>
              <a:t>confianca</a:t>
            </a:r>
            <a:r>
              <a:rPr lang="pt-BR" dirty="0" smtClean="0"/>
              <a:t>: 1 - </a:t>
            </a:r>
            <a:r>
              <a:rPr lang="pt-BR" dirty="0" err="1" smtClean="0"/>
              <a:t>alpha</a:t>
            </a:r>
            <a:r>
              <a:rPr lang="pt-BR" dirty="0" smtClean="0"/>
              <a:t> = 95% =&gt; </a:t>
            </a:r>
            <a:r>
              <a:rPr lang="pt-BR" dirty="0" err="1" smtClean="0"/>
              <a:t>nivel</a:t>
            </a:r>
            <a:r>
              <a:rPr lang="pt-BR" dirty="0" smtClean="0"/>
              <a:t> de </a:t>
            </a:r>
            <a:r>
              <a:rPr lang="pt-BR" dirty="0" err="1" smtClean="0"/>
              <a:t>significancia</a:t>
            </a:r>
            <a:r>
              <a:rPr lang="pt-BR" dirty="0" smtClean="0"/>
              <a:t> (</a:t>
            </a:r>
            <a:r>
              <a:rPr lang="pt-BR" dirty="0" err="1" smtClean="0"/>
              <a:t>alpha</a:t>
            </a:r>
            <a:r>
              <a:rPr lang="pt-BR" dirty="0" smtClean="0"/>
              <a:t>): 1 - 0,95 = 0,05</a:t>
            </a:r>
          </a:p>
          <a:p>
            <a:endParaRPr lang="pt-BR" dirty="0" smtClean="0"/>
          </a:p>
          <a:p>
            <a:r>
              <a:rPr lang="pt-BR" dirty="0" smtClean="0"/>
              <a:t>#Pergunta: </a:t>
            </a:r>
            <a:r>
              <a:rPr lang="pt-BR" dirty="0" err="1" smtClean="0"/>
              <a:t>I.C.</a:t>
            </a:r>
            <a:r>
              <a:rPr lang="pt-BR" dirty="0" smtClean="0"/>
              <a:t> para Media?</a:t>
            </a:r>
          </a:p>
          <a:p>
            <a:r>
              <a:rPr lang="pt-BR" dirty="0" smtClean="0"/>
              <a:t>#------------------------------------------------------------------------------------------</a:t>
            </a:r>
          </a:p>
          <a:p>
            <a:endParaRPr lang="pt-BR" dirty="0" smtClean="0"/>
          </a:p>
          <a:p>
            <a:r>
              <a:rPr lang="pt-BR" dirty="0" smtClean="0"/>
              <a:t>#MODO 1</a:t>
            </a:r>
          </a:p>
          <a:p>
            <a:r>
              <a:rPr lang="pt-BR" dirty="0" err="1" smtClean="0"/>
              <a:t>xbarra</a:t>
            </a:r>
            <a:r>
              <a:rPr lang="pt-BR" dirty="0" smtClean="0"/>
              <a:t> = 500</a:t>
            </a:r>
          </a:p>
          <a:p>
            <a:r>
              <a:rPr lang="pt-BR" dirty="0" smtClean="0"/>
              <a:t>n = 100</a:t>
            </a:r>
          </a:p>
          <a:p>
            <a:r>
              <a:rPr lang="pt-BR" dirty="0" smtClean="0"/>
              <a:t>sigma = 5</a:t>
            </a:r>
          </a:p>
          <a:p>
            <a:r>
              <a:rPr lang="pt-BR" dirty="0" err="1" smtClean="0"/>
              <a:t>alpha</a:t>
            </a:r>
            <a:r>
              <a:rPr lang="pt-BR" dirty="0" smtClean="0"/>
              <a:t> = 0.05</a:t>
            </a:r>
          </a:p>
          <a:p>
            <a:endParaRPr lang="pt-BR" dirty="0" smtClean="0"/>
          </a:p>
          <a:p>
            <a:r>
              <a:rPr lang="pt-BR" dirty="0" smtClean="0"/>
              <a:t>#Valor critico modo separado</a:t>
            </a:r>
          </a:p>
          <a:p>
            <a:r>
              <a:rPr lang="pt-BR" dirty="0" err="1" smtClean="0"/>
              <a:t>esq</a:t>
            </a:r>
            <a:r>
              <a:rPr lang="pt-BR" dirty="0" smtClean="0"/>
              <a:t> = (1-</a:t>
            </a:r>
            <a:r>
              <a:rPr lang="pt-BR" dirty="0" err="1" smtClean="0"/>
              <a:t>alpha</a:t>
            </a:r>
            <a:r>
              <a:rPr lang="pt-BR" dirty="0" smtClean="0"/>
              <a:t>)/2</a:t>
            </a:r>
          </a:p>
          <a:p>
            <a:r>
              <a:rPr lang="pt-BR" dirty="0" err="1" smtClean="0"/>
              <a:t>dir</a:t>
            </a:r>
            <a:r>
              <a:rPr lang="pt-BR" dirty="0" smtClean="0"/>
              <a:t> = 1-((1-</a:t>
            </a:r>
            <a:r>
              <a:rPr lang="pt-BR" dirty="0" err="1" smtClean="0"/>
              <a:t>alpha</a:t>
            </a:r>
            <a:r>
              <a:rPr lang="pt-BR" dirty="0" smtClean="0"/>
              <a:t>)/2)</a:t>
            </a:r>
          </a:p>
          <a:p>
            <a:r>
              <a:rPr lang="pt-BR" dirty="0" smtClean="0"/>
              <a:t>vc1esq = </a:t>
            </a:r>
            <a:r>
              <a:rPr lang="pt-BR" dirty="0" err="1" smtClean="0"/>
              <a:t>qnorm</a:t>
            </a:r>
            <a:r>
              <a:rPr lang="pt-BR" dirty="0" smtClean="0"/>
              <a:t>(</a:t>
            </a:r>
            <a:r>
              <a:rPr lang="pt-BR" dirty="0" err="1" smtClean="0"/>
              <a:t>esq</a:t>
            </a:r>
            <a:r>
              <a:rPr lang="pt-BR" dirty="0" smtClean="0"/>
              <a:t>) #valor critico a esquerda</a:t>
            </a:r>
          </a:p>
          <a:p>
            <a:r>
              <a:rPr lang="pt-BR" dirty="0" smtClean="0"/>
              <a:t>vc1dir = </a:t>
            </a:r>
            <a:r>
              <a:rPr lang="pt-BR" dirty="0" err="1" smtClean="0"/>
              <a:t>qnorm</a:t>
            </a:r>
            <a:r>
              <a:rPr lang="pt-BR" dirty="0" smtClean="0"/>
              <a:t>(</a:t>
            </a:r>
            <a:r>
              <a:rPr lang="pt-BR" dirty="0" err="1" smtClean="0"/>
              <a:t>dir</a:t>
            </a:r>
            <a:r>
              <a:rPr lang="pt-BR" dirty="0" smtClean="0"/>
              <a:t>) #valor critico a direita</a:t>
            </a:r>
          </a:p>
          <a:p>
            <a:r>
              <a:rPr lang="pt-BR" dirty="0" smtClean="0"/>
              <a:t>c(vc1esq,vc1dir)</a:t>
            </a:r>
          </a:p>
          <a:p>
            <a:endParaRPr lang="pt-BR" dirty="0" smtClean="0"/>
          </a:p>
          <a:p>
            <a:r>
              <a:rPr lang="pt-BR" dirty="0" smtClean="0"/>
              <a:t>#Modo unificado</a:t>
            </a:r>
          </a:p>
          <a:p>
            <a:r>
              <a:rPr lang="pt-BR" dirty="0" err="1" smtClean="0"/>
              <a:t>valor_critico</a:t>
            </a:r>
            <a:r>
              <a:rPr lang="pt-BR" dirty="0" smtClean="0"/>
              <a:t> = </a:t>
            </a:r>
            <a:r>
              <a:rPr lang="pt-BR" dirty="0" err="1" smtClean="0"/>
              <a:t>qnorm</a:t>
            </a:r>
            <a:r>
              <a:rPr lang="pt-BR" dirty="0" smtClean="0"/>
              <a:t>(c((1-</a:t>
            </a:r>
            <a:r>
              <a:rPr lang="pt-BR" dirty="0" err="1" smtClean="0"/>
              <a:t>alpha</a:t>
            </a:r>
            <a:r>
              <a:rPr lang="pt-BR" dirty="0" smtClean="0"/>
              <a:t>)/2, 1-((1-</a:t>
            </a:r>
            <a:r>
              <a:rPr lang="pt-BR" dirty="0" err="1" smtClean="0"/>
              <a:t>alpha</a:t>
            </a:r>
            <a:r>
              <a:rPr lang="pt-BR" dirty="0" smtClean="0"/>
              <a:t>)/2)));</a:t>
            </a:r>
            <a:r>
              <a:rPr lang="pt-BR" dirty="0" err="1" smtClean="0"/>
              <a:t>valor_critico</a:t>
            </a:r>
            <a:r>
              <a:rPr lang="pt-BR" dirty="0" smtClean="0"/>
              <a:t> #valores </a:t>
            </a:r>
            <a:r>
              <a:rPr lang="pt-BR" dirty="0" err="1" smtClean="0"/>
              <a:t>criticos</a:t>
            </a:r>
            <a:endParaRPr lang="pt-BR" dirty="0" smtClean="0"/>
          </a:p>
          <a:p>
            <a:endParaRPr lang="pt-BR" dirty="0" smtClean="0"/>
          </a:p>
          <a:p>
            <a:r>
              <a:rPr lang="pt-BR" dirty="0" smtClean="0"/>
              <a:t>#Intervalo de </a:t>
            </a:r>
            <a:r>
              <a:rPr lang="pt-BR" dirty="0" err="1" smtClean="0"/>
              <a:t>Confianca</a:t>
            </a:r>
            <a:r>
              <a:rPr lang="pt-BR" dirty="0" smtClean="0"/>
              <a:t> para a Media</a:t>
            </a:r>
          </a:p>
          <a:p>
            <a:r>
              <a:rPr lang="pt-BR" dirty="0" smtClean="0"/>
              <a:t>icm1 = </a:t>
            </a:r>
            <a:r>
              <a:rPr lang="pt-BR" dirty="0" err="1" smtClean="0"/>
              <a:t>xbarra</a:t>
            </a:r>
            <a:r>
              <a:rPr lang="pt-BR" dirty="0" smtClean="0"/>
              <a:t> + </a:t>
            </a:r>
            <a:r>
              <a:rPr lang="pt-BR" dirty="0" err="1" smtClean="0"/>
              <a:t>valor_critico</a:t>
            </a:r>
            <a:r>
              <a:rPr lang="pt-BR" dirty="0" smtClean="0"/>
              <a:t> * (sigma/</a:t>
            </a:r>
            <a:r>
              <a:rPr lang="pt-BR" dirty="0" err="1" smtClean="0"/>
              <a:t>sqrt</a:t>
            </a:r>
            <a:r>
              <a:rPr lang="pt-BR" dirty="0" smtClean="0"/>
              <a:t>(n));icm1</a:t>
            </a:r>
          </a:p>
          <a:p>
            <a:r>
              <a:rPr lang="pt-BR" dirty="0" smtClean="0"/>
              <a:t>#------------------------------------------------------------------------------------------</a:t>
            </a:r>
          </a:p>
          <a:p>
            <a:endParaRPr lang="pt-BR" dirty="0" smtClean="0"/>
          </a:p>
          <a:p>
            <a:r>
              <a:rPr lang="pt-BR" dirty="0" smtClean="0"/>
              <a:t>#MODO 2 (Construindo </a:t>
            </a:r>
            <a:r>
              <a:rPr lang="pt-BR" dirty="0" err="1" smtClean="0"/>
              <a:t>funcao</a:t>
            </a:r>
            <a:r>
              <a:rPr lang="pt-BR" dirty="0" smtClean="0"/>
              <a:t>)</a:t>
            </a:r>
          </a:p>
          <a:p>
            <a:r>
              <a:rPr lang="pt-BR" dirty="0" smtClean="0"/>
              <a:t>funcao_icm1 &lt;- </a:t>
            </a:r>
            <a:r>
              <a:rPr lang="pt-BR" dirty="0" err="1" smtClean="0"/>
              <a:t>function</a:t>
            </a:r>
            <a:r>
              <a:rPr lang="pt-BR" dirty="0" smtClean="0"/>
              <a:t>(</a:t>
            </a:r>
            <a:r>
              <a:rPr lang="pt-BR" dirty="0" err="1" smtClean="0"/>
              <a:t>xbarra</a:t>
            </a:r>
            <a:r>
              <a:rPr lang="pt-BR" dirty="0" smtClean="0"/>
              <a:t>,sigma,n,</a:t>
            </a:r>
            <a:r>
              <a:rPr lang="pt-BR" dirty="0" err="1" smtClean="0"/>
              <a:t>alpha</a:t>
            </a:r>
            <a:r>
              <a:rPr lang="pt-BR" dirty="0" smtClean="0"/>
              <a:t>){</a:t>
            </a:r>
          </a:p>
          <a:p>
            <a:r>
              <a:rPr lang="pt-BR" dirty="0" smtClean="0"/>
              <a:t>  </a:t>
            </a:r>
            <a:r>
              <a:rPr lang="pt-BR" dirty="0" err="1" smtClean="0"/>
              <a:t>valor_critico</a:t>
            </a:r>
            <a:r>
              <a:rPr lang="pt-BR" dirty="0" smtClean="0"/>
              <a:t> = </a:t>
            </a:r>
            <a:r>
              <a:rPr lang="pt-BR" dirty="0" err="1" smtClean="0"/>
              <a:t>qnorm</a:t>
            </a:r>
            <a:r>
              <a:rPr lang="pt-BR" dirty="0" smtClean="0"/>
              <a:t>(c((1-</a:t>
            </a:r>
            <a:r>
              <a:rPr lang="pt-BR" dirty="0" err="1" smtClean="0"/>
              <a:t>alpha</a:t>
            </a:r>
            <a:r>
              <a:rPr lang="pt-BR" dirty="0" smtClean="0"/>
              <a:t>)/2, 1-((1-</a:t>
            </a:r>
            <a:r>
              <a:rPr lang="pt-BR" dirty="0" err="1" smtClean="0"/>
              <a:t>alpha</a:t>
            </a:r>
            <a:r>
              <a:rPr lang="pt-BR" dirty="0" smtClean="0"/>
              <a:t>)/2)))</a:t>
            </a:r>
          </a:p>
          <a:p>
            <a:r>
              <a:rPr lang="pt-BR" dirty="0" smtClean="0"/>
              <a:t>  icm1 = </a:t>
            </a:r>
            <a:r>
              <a:rPr lang="pt-BR" dirty="0" err="1" smtClean="0"/>
              <a:t>xbarra</a:t>
            </a:r>
            <a:r>
              <a:rPr lang="pt-BR" dirty="0" smtClean="0"/>
              <a:t> + </a:t>
            </a:r>
            <a:r>
              <a:rPr lang="pt-BR" dirty="0" err="1" smtClean="0"/>
              <a:t>valor_critico</a:t>
            </a:r>
            <a:r>
              <a:rPr lang="pt-BR" dirty="0" smtClean="0"/>
              <a:t> * (sigma/</a:t>
            </a:r>
            <a:r>
              <a:rPr lang="pt-BR" dirty="0" err="1" smtClean="0"/>
              <a:t>sqrt</a:t>
            </a:r>
            <a:r>
              <a:rPr lang="pt-BR" dirty="0" smtClean="0"/>
              <a:t>(n))</a:t>
            </a:r>
          </a:p>
          <a:p>
            <a:r>
              <a:rPr lang="pt-BR" dirty="0" smtClean="0"/>
              <a:t>  </a:t>
            </a:r>
            <a:r>
              <a:rPr lang="pt-BR" dirty="0" err="1" smtClean="0"/>
              <a:t>return</a:t>
            </a:r>
            <a:r>
              <a:rPr lang="pt-BR" dirty="0" smtClean="0"/>
              <a:t>(icm1)</a:t>
            </a:r>
          </a:p>
          <a:p>
            <a:r>
              <a:rPr lang="pt-BR" dirty="0" smtClean="0"/>
              <a:t>}</a:t>
            </a:r>
          </a:p>
          <a:p>
            <a:r>
              <a:rPr lang="pt-BR" dirty="0" smtClean="0"/>
              <a:t>funcao_icm1(500,5,100,0.05)</a:t>
            </a:r>
          </a:p>
          <a:p>
            <a:r>
              <a:rPr lang="pt-BR" dirty="0" smtClean="0"/>
              <a:t>#===================================================================================================</a:t>
            </a:r>
          </a:p>
          <a:p>
            <a:endParaRPr lang="pt-BR" dirty="0" smtClean="0"/>
          </a:p>
          <a:p>
            <a:endParaRPr lang="pt-BR" dirty="0" smtClean="0"/>
          </a:p>
          <a:p>
            <a:r>
              <a:rPr lang="pt-BR" dirty="0" smtClean="0"/>
              <a:t>#===================================================================================================</a:t>
            </a:r>
          </a:p>
          <a:p>
            <a:r>
              <a:rPr lang="pt-BR" dirty="0" smtClean="0"/>
              <a:t>#RESOLUÇÃO DO EXEMPLO 2</a:t>
            </a:r>
          </a:p>
          <a:p>
            <a:r>
              <a:rPr lang="pt-BR" dirty="0" smtClean="0"/>
              <a:t>#===================================================================================================</a:t>
            </a:r>
          </a:p>
          <a:p>
            <a:endParaRPr lang="pt-BR" dirty="0" smtClean="0"/>
          </a:p>
          <a:p>
            <a:r>
              <a:rPr lang="pt-BR" dirty="0" smtClean="0"/>
              <a:t>#DADOS DO PROBLEMA:</a:t>
            </a:r>
          </a:p>
          <a:p>
            <a:endParaRPr lang="pt-BR" dirty="0" smtClean="0"/>
          </a:p>
          <a:p>
            <a:r>
              <a:rPr lang="pt-BR" dirty="0" smtClean="0"/>
              <a:t>#amostra = (9, 8, 12, 7, 9, 6, 11, 6, 10, 9)</a:t>
            </a:r>
          </a:p>
          <a:p>
            <a:r>
              <a:rPr lang="pt-BR" dirty="0" smtClean="0"/>
              <a:t>#Nível de </a:t>
            </a:r>
            <a:r>
              <a:rPr lang="pt-BR" dirty="0" err="1" smtClean="0"/>
              <a:t>Confianca</a:t>
            </a:r>
            <a:r>
              <a:rPr lang="pt-BR" dirty="0" smtClean="0"/>
              <a:t>: 1 - </a:t>
            </a:r>
            <a:r>
              <a:rPr lang="pt-BR" dirty="0" err="1" smtClean="0"/>
              <a:t>alpha</a:t>
            </a:r>
            <a:r>
              <a:rPr lang="pt-BR" dirty="0" smtClean="0"/>
              <a:t> = 95%</a:t>
            </a:r>
          </a:p>
          <a:p>
            <a:endParaRPr lang="pt-BR" dirty="0" smtClean="0"/>
          </a:p>
          <a:p>
            <a:r>
              <a:rPr lang="pt-BR" dirty="0" smtClean="0"/>
              <a:t>#Pergunta: </a:t>
            </a:r>
            <a:r>
              <a:rPr lang="pt-BR" dirty="0" err="1" smtClean="0"/>
              <a:t>I.C.</a:t>
            </a:r>
            <a:r>
              <a:rPr lang="pt-BR" dirty="0" smtClean="0"/>
              <a:t> para Media?</a:t>
            </a:r>
          </a:p>
          <a:p>
            <a:endParaRPr lang="pt-BR" dirty="0" smtClean="0"/>
          </a:p>
          <a:p>
            <a:r>
              <a:rPr lang="pt-BR" dirty="0" smtClean="0"/>
              <a:t>#O valor de </a:t>
            </a:r>
            <a:r>
              <a:rPr lang="pt-BR" dirty="0" err="1" smtClean="0"/>
              <a:t>alpha</a:t>
            </a:r>
            <a:r>
              <a:rPr lang="pt-BR" dirty="0" smtClean="0"/>
              <a:t> </a:t>
            </a:r>
            <a:r>
              <a:rPr lang="pt-BR" dirty="0" err="1" smtClean="0"/>
              <a:t>ja</a:t>
            </a:r>
            <a:r>
              <a:rPr lang="pt-BR" dirty="0" smtClean="0"/>
              <a:t> foi passado no problema:</a:t>
            </a:r>
          </a:p>
          <a:p>
            <a:r>
              <a:rPr lang="pt-BR" dirty="0" smtClean="0"/>
              <a:t>#Nível de </a:t>
            </a:r>
            <a:r>
              <a:rPr lang="pt-BR" dirty="0" err="1" smtClean="0"/>
              <a:t>Confianca</a:t>
            </a:r>
            <a:r>
              <a:rPr lang="pt-BR" dirty="0" smtClean="0"/>
              <a:t>: 1 - </a:t>
            </a:r>
            <a:r>
              <a:rPr lang="pt-BR" dirty="0" err="1" smtClean="0"/>
              <a:t>alpha</a:t>
            </a:r>
            <a:r>
              <a:rPr lang="pt-BR" dirty="0" smtClean="0"/>
              <a:t> = 95%</a:t>
            </a:r>
          </a:p>
          <a:p>
            <a:r>
              <a:rPr lang="pt-BR" dirty="0" smtClean="0"/>
              <a:t>#</a:t>
            </a:r>
            <a:r>
              <a:rPr lang="pt-BR" dirty="0" err="1" smtClean="0"/>
              <a:t>Nivel</a:t>
            </a:r>
            <a:r>
              <a:rPr lang="pt-BR" dirty="0" smtClean="0"/>
              <a:t> de </a:t>
            </a:r>
            <a:r>
              <a:rPr lang="pt-BR" dirty="0" err="1" smtClean="0"/>
              <a:t>significancia</a:t>
            </a:r>
            <a:r>
              <a:rPr lang="pt-BR" dirty="0" smtClean="0"/>
              <a:t> (</a:t>
            </a:r>
            <a:r>
              <a:rPr lang="pt-BR" dirty="0" err="1" smtClean="0"/>
              <a:t>alpha</a:t>
            </a:r>
            <a:r>
              <a:rPr lang="pt-BR" dirty="0" smtClean="0"/>
              <a:t>) = 1 - 0,95 = 0,05</a:t>
            </a:r>
          </a:p>
          <a:p>
            <a:r>
              <a:rPr lang="pt-BR" dirty="0" err="1" smtClean="0"/>
              <a:t>alpha</a:t>
            </a:r>
            <a:r>
              <a:rPr lang="pt-BR" dirty="0" smtClean="0"/>
              <a:t> = 0.05</a:t>
            </a:r>
          </a:p>
          <a:p>
            <a:endParaRPr lang="pt-BR" dirty="0" smtClean="0"/>
          </a:p>
          <a:p>
            <a:r>
              <a:rPr lang="pt-BR" dirty="0" smtClean="0"/>
              <a:t>#1) Obter a media da amostra</a:t>
            </a:r>
          </a:p>
          <a:p>
            <a:r>
              <a:rPr lang="pt-BR" dirty="0" smtClean="0"/>
              <a:t>amostra = c(9, 8, 12, 7, 9, 6, 11, 6, 10, 9)</a:t>
            </a:r>
          </a:p>
          <a:p>
            <a:r>
              <a:rPr lang="pt-BR" dirty="0" smtClean="0"/>
              <a:t>amostra = c(52,44,55,44,45,59,50,54,62,46,54,58,60,62,63)</a:t>
            </a:r>
          </a:p>
          <a:p>
            <a:r>
              <a:rPr lang="pt-BR" dirty="0" err="1" smtClean="0"/>
              <a:t>xbarra</a:t>
            </a:r>
            <a:r>
              <a:rPr lang="pt-BR" dirty="0" smtClean="0"/>
              <a:t> = </a:t>
            </a:r>
            <a:r>
              <a:rPr lang="pt-BR" dirty="0" err="1" smtClean="0"/>
              <a:t>mean</a:t>
            </a:r>
            <a:r>
              <a:rPr lang="pt-BR" dirty="0" smtClean="0"/>
              <a:t>(amostra);</a:t>
            </a:r>
            <a:r>
              <a:rPr lang="pt-BR" dirty="0" err="1" smtClean="0"/>
              <a:t>xbarra</a:t>
            </a:r>
            <a:endParaRPr lang="pt-BR" dirty="0" smtClean="0"/>
          </a:p>
          <a:p>
            <a:endParaRPr lang="pt-BR" dirty="0" smtClean="0"/>
          </a:p>
          <a:p>
            <a:r>
              <a:rPr lang="pt-BR" dirty="0" smtClean="0"/>
              <a:t>#2) Obter o </a:t>
            </a:r>
            <a:r>
              <a:rPr lang="pt-BR" dirty="0" err="1" smtClean="0"/>
              <a:t>desvio-padrao</a:t>
            </a:r>
            <a:r>
              <a:rPr lang="pt-BR" dirty="0" smtClean="0"/>
              <a:t> da amostra</a:t>
            </a:r>
          </a:p>
          <a:p>
            <a:r>
              <a:rPr lang="pt-BR" dirty="0" smtClean="0"/>
              <a:t>s = </a:t>
            </a:r>
            <a:r>
              <a:rPr lang="pt-BR" dirty="0" err="1" smtClean="0"/>
              <a:t>sd</a:t>
            </a:r>
            <a:r>
              <a:rPr lang="pt-BR" dirty="0" smtClean="0"/>
              <a:t>(amostra);s</a:t>
            </a:r>
          </a:p>
          <a:p>
            <a:endParaRPr lang="pt-BR" dirty="0" smtClean="0"/>
          </a:p>
          <a:p>
            <a:r>
              <a:rPr lang="pt-BR" dirty="0" smtClean="0"/>
              <a:t>#3) Obter o tamanho da amostra</a:t>
            </a:r>
          </a:p>
          <a:p>
            <a:r>
              <a:rPr lang="pt-BR" dirty="0" smtClean="0"/>
              <a:t>n = </a:t>
            </a:r>
            <a:r>
              <a:rPr lang="pt-BR" dirty="0" err="1" smtClean="0"/>
              <a:t>length</a:t>
            </a:r>
            <a:r>
              <a:rPr lang="pt-BR" dirty="0" smtClean="0"/>
              <a:t>(amostra);n</a:t>
            </a:r>
          </a:p>
          <a:p>
            <a:endParaRPr lang="pt-BR" dirty="0" smtClean="0"/>
          </a:p>
          <a:p>
            <a:r>
              <a:rPr lang="pt-BR" dirty="0" smtClean="0"/>
              <a:t>#------------------------------------------------------------------------------------------</a:t>
            </a:r>
          </a:p>
          <a:p>
            <a:r>
              <a:rPr lang="pt-BR" dirty="0" smtClean="0"/>
              <a:t>#MODO 1</a:t>
            </a:r>
          </a:p>
          <a:p>
            <a:endParaRPr lang="pt-BR" dirty="0" smtClean="0"/>
          </a:p>
          <a:p>
            <a:r>
              <a:rPr lang="pt-BR" dirty="0" smtClean="0"/>
              <a:t>#Valor critico modo separado</a:t>
            </a:r>
          </a:p>
          <a:p>
            <a:r>
              <a:rPr lang="pt-BR" dirty="0" err="1" smtClean="0"/>
              <a:t>esq</a:t>
            </a:r>
            <a:r>
              <a:rPr lang="pt-BR" dirty="0" smtClean="0"/>
              <a:t> = 1-(</a:t>
            </a:r>
            <a:r>
              <a:rPr lang="pt-BR" dirty="0" err="1" smtClean="0"/>
              <a:t>alpha</a:t>
            </a:r>
            <a:r>
              <a:rPr lang="pt-BR" dirty="0" smtClean="0"/>
              <a:t>/2)</a:t>
            </a:r>
          </a:p>
          <a:p>
            <a:r>
              <a:rPr lang="pt-BR" dirty="0" err="1" smtClean="0"/>
              <a:t>dir</a:t>
            </a:r>
            <a:r>
              <a:rPr lang="pt-BR" dirty="0" smtClean="0"/>
              <a:t> = 1-(1-(</a:t>
            </a:r>
            <a:r>
              <a:rPr lang="pt-BR" dirty="0" err="1" smtClean="0"/>
              <a:t>alpha</a:t>
            </a:r>
            <a:r>
              <a:rPr lang="pt-BR" dirty="0" smtClean="0"/>
              <a:t>/2))</a:t>
            </a:r>
          </a:p>
          <a:p>
            <a:r>
              <a:rPr lang="pt-BR" dirty="0" smtClean="0"/>
              <a:t>vc2esq = </a:t>
            </a:r>
            <a:r>
              <a:rPr lang="pt-BR" dirty="0" err="1" smtClean="0"/>
              <a:t>qt</a:t>
            </a:r>
            <a:r>
              <a:rPr lang="pt-BR" dirty="0" smtClean="0"/>
              <a:t>(</a:t>
            </a:r>
            <a:r>
              <a:rPr lang="pt-BR" dirty="0" err="1" smtClean="0"/>
              <a:t>esq</a:t>
            </a:r>
            <a:r>
              <a:rPr lang="pt-BR" dirty="0" smtClean="0"/>
              <a:t>,n-1,lower.tail = FALSE) #valor critico a esquerda</a:t>
            </a:r>
          </a:p>
          <a:p>
            <a:r>
              <a:rPr lang="pt-BR" dirty="0" smtClean="0"/>
              <a:t>vc2dir = </a:t>
            </a:r>
            <a:r>
              <a:rPr lang="pt-BR" dirty="0" err="1" smtClean="0"/>
              <a:t>qt</a:t>
            </a:r>
            <a:r>
              <a:rPr lang="pt-BR" dirty="0" smtClean="0"/>
              <a:t>(</a:t>
            </a:r>
            <a:r>
              <a:rPr lang="pt-BR" dirty="0" err="1" smtClean="0"/>
              <a:t>dir</a:t>
            </a:r>
            <a:r>
              <a:rPr lang="pt-BR" dirty="0" smtClean="0"/>
              <a:t>,n-1,lower.tail = FALSE) #valor critico a direita</a:t>
            </a:r>
          </a:p>
          <a:p>
            <a:r>
              <a:rPr lang="pt-BR" dirty="0" smtClean="0"/>
              <a:t>c(vc2esq,vc2dir)</a:t>
            </a:r>
          </a:p>
          <a:p>
            <a:endParaRPr lang="pt-BR" dirty="0" smtClean="0"/>
          </a:p>
          <a:p>
            <a:r>
              <a:rPr lang="pt-BR" dirty="0" smtClean="0"/>
              <a:t>#Modo unificado</a:t>
            </a:r>
          </a:p>
          <a:p>
            <a:r>
              <a:rPr lang="pt-BR" dirty="0" smtClean="0"/>
              <a:t>vc2 = </a:t>
            </a:r>
            <a:r>
              <a:rPr lang="pt-BR" dirty="0" err="1" smtClean="0"/>
              <a:t>qt</a:t>
            </a:r>
            <a:r>
              <a:rPr lang="pt-BR" dirty="0" smtClean="0"/>
              <a:t>(c(1-(</a:t>
            </a:r>
            <a:r>
              <a:rPr lang="pt-BR" dirty="0" err="1" smtClean="0"/>
              <a:t>alpha</a:t>
            </a:r>
            <a:r>
              <a:rPr lang="pt-BR" dirty="0" smtClean="0"/>
              <a:t>/2),1-(1-(</a:t>
            </a:r>
            <a:r>
              <a:rPr lang="pt-BR" dirty="0" err="1" smtClean="0"/>
              <a:t>alpha</a:t>
            </a:r>
            <a:r>
              <a:rPr lang="pt-BR" dirty="0" smtClean="0"/>
              <a:t>/2))),n-1,lower.tail = FALSE);vc2 #valores </a:t>
            </a:r>
            <a:r>
              <a:rPr lang="pt-BR" dirty="0" err="1" smtClean="0"/>
              <a:t>criticos</a:t>
            </a:r>
            <a:endParaRPr lang="pt-BR" dirty="0" smtClean="0"/>
          </a:p>
          <a:p>
            <a:endParaRPr lang="pt-BR" dirty="0" smtClean="0"/>
          </a:p>
          <a:p>
            <a:r>
              <a:rPr lang="pt-BR" dirty="0" smtClean="0"/>
              <a:t>#Intervalo de </a:t>
            </a:r>
            <a:r>
              <a:rPr lang="pt-BR" dirty="0" err="1" smtClean="0"/>
              <a:t>Confianca</a:t>
            </a:r>
            <a:endParaRPr lang="pt-BR" dirty="0" smtClean="0"/>
          </a:p>
          <a:p>
            <a:r>
              <a:rPr lang="pt-BR" dirty="0" smtClean="0"/>
              <a:t>icm2 = </a:t>
            </a:r>
            <a:r>
              <a:rPr lang="pt-BR" dirty="0" err="1" smtClean="0"/>
              <a:t>xbarra</a:t>
            </a:r>
            <a:r>
              <a:rPr lang="pt-BR" dirty="0" smtClean="0"/>
              <a:t> + vc2 * (s/</a:t>
            </a:r>
            <a:r>
              <a:rPr lang="pt-BR" dirty="0" err="1" smtClean="0"/>
              <a:t>sqrt</a:t>
            </a:r>
            <a:r>
              <a:rPr lang="pt-BR" dirty="0" smtClean="0"/>
              <a:t>(n));icm2</a:t>
            </a:r>
          </a:p>
          <a:p>
            <a:r>
              <a:rPr lang="pt-BR" dirty="0" smtClean="0"/>
              <a:t>#------------------------------------------------------------------------------------------</a:t>
            </a:r>
          </a:p>
          <a:p>
            <a:endParaRPr lang="pt-BR" dirty="0" smtClean="0"/>
          </a:p>
          <a:p>
            <a:r>
              <a:rPr lang="pt-BR" dirty="0" smtClean="0"/>
              <a:t>#MODO 2 (Construindo </a:t>
            </a:r>
            <a:r>
              <a:rPr lang="pt-BR" dirty="0" err="1" smtClean="0"/>
              <a:t>funcao</a:t>
            </a:r>
            <a:r>
              <a:rPr lang="pt-BR" dirty="0" smtClean="0"/>
              <a:t>)</a:t>
            </a:r>
          </a:p>
          <a:p>
            <a:r>
              <a:rPr lang="pt-BR" dirty="0" smtClean="0"/>
              <a:t>funcao_icm2 &lt;- </a:t>
            </a:r>
            <a:r>
              <a:rPr lang="pt-BR" dirty="0" err="1" smtClean="0"/>
              <a:t>function</a:t>
            </a:r>
            <a:r>
              <a:rPr lang="pt-BR" dirty="0" smtClean="0"/>
              <a:t>(</a:t>
            </a:r>
            <a:r>
              <a:rPr lang="pt-BR" dirty="0" err="1" smtClean="0"/>
              <a:t>xbarra</a:t>
            </a:r>
            <a:r>
              <a:rPr lang="pt-BR" dirty="0" smtClean="0"/>
              <a:t>,s,n,</a:t>
            </a:r>
            <a:r>
              <a:rPr lang="pt-BR" dirty="0" err="1" smtClean="0"/>
              <a:t>alpha</a:t>
            </a:r>
            <a:r>
              <a:rPr lang="pt-BR" dirty="0" smtClean="0"/>
              <a:t>){</a:t>
            </a:r>
          </a:p>
          <a:p>
            <a:r>
              <a:rPr lang="pt-BR" dirty="0" smtClean="0"/>
              <a:t>  vc2  = </a:t>
            </a:r>
            <a:r>
              <a:rPr lang="pt-BR" dirty="0" err="1" smtClean="0"/>
              <a:t>qt</a:t>
            </a:r>
            <a:r>
              <a:rPr lang="pt-BR" dirty="0" smtClean="0"/>
              <a:t>(c(1-(</a:t>
            </a:r>
            <a:r>
              <a:rPr lang="pt-BR" dirty="0" err="1" smtClean="0"/>
              <a:t>alpha</a:t>
            </a:r>
            <a:r>
              <a:rPr lang="pt-BR" dirty="0" smtClean="0"/>
              <a:t>/2),1-(1-(</a:t>
            </a:r>
            <a:r>
              <a:rPr lang="pt-BR" dirty="0" err="1" smtClean="0"/>
              <a:t>alpha</a:t>
            </a:r>
            <a:r>
              <a:rPr lang="pt-BR" dirty="0" smtClean="0"/>
              <a:t>/2))),n-1,lower.tail = FALSE)</a:t>
            </a:r>
          </a:p>
          <a:p>
            <a:r>
              <a:rPr lang="pt-BR" dirty="0" smtClean="0"/>
              <a:t>  icm2 = </a:t>
            </a:r>
            <a:r>
              <a:rPr lang="pt-BR" dirty="0" err="1" smtClean="0"/>
              <a:t>xbarra</a:t>
            </a:r>
            <a:r>
              <a:rPr lang="pt-BR" dirty="0" smtClean="0"/>
              <a:t> + vc2 *(s/</a:t>
            </a:r>
            <a:r>
              <a:rPr lang="pt-BR" dirty="0" err="1" smtClean="0"/>
              <a:t>sqrt</a:t>
            </a:r>
            <a:r>
              <a:rPr lang="pt-BR" dirty="0" smtClean="0"/>
              <a:t>(n))</a:t>
            </a:r>
          </a:p>
          <a:p>
            <a:r>
              <a:rPr lang="pt-BR" dirty="0" smtClean="0"/>
              <a:t>  </a:t>
            </a:r>
            <a:r>
              <a:rPr lang="pt-BR" dirty="0" err="1" smtClean="0"/>
              <a:t>return</a:t>
            </a:r>
            <a:r>
              <a:rPr lang="pt-BR" dirty="0" smtClean="0"/>
              <a:t>(icm2)</a:t>
            </a:r>
          </a:p>
          <a:p>
            <a:r>
              <a:rPr lang="pt-BR" dirty="0" smtClean="0"/>
              <a:t>}</a:t>
            </a:r>
          </a:p>
          <a:p>
            <a:r>
              <a:rPr lang="pt-BR" dirty="0" smtClean="0"/>
              <a:t>funcao_icm2(</a:t>
            </a:r>
            <a:r>
              <a:rPr lang="pt-BR" dirty="0" err="1" smtClean="0"/>
              <a:t>xbarra</a:t>
            </a:r>
            <a:r>
              <a:rPr lang="pt-BR" dirty="0" smtClean="0"/>
              <a:t>,s,n,</a:t>
            </a:r>
            <a:r>
              <a:rPr lang="pt-BR" dirty="0" err="1" smtClean="0"/>
              <a:t>alpha</a:t>
            </a:r>
            <a:r>
              <a:rPr lang="pt-BR" dirty="0" smtClean="0"/>
              <a:t>)</a:t>
            </a:r>
            <a:endParaRPr lang="pt-BR" dirty="0"/>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511</Words>
  <Application>Microsoft Office PowerPoint</Application>
  <PresentationFormat>Apresentação na tela (4:3)</PresentationFormat>
  <Paragraphs>104</Paragraphs>
  <Slides>5</Slides>
  <Notes>1</Notes>
  <HiddenSlides>0</HiddenSlides>
  <MMClips>0</MMClips>
  <ScaleCrop>false</ScaleCrop>
  <HeadingPairs>
    <vt:vector size="4" baseType="variant">
      <vt:variant>
        <vt:lpstr>Tema</vt:lpstr>
      </vt:variant>
      <vt:variant>
        <vt:i4>1</vt:i4>
      </vt:variant>
      <vt:variant>
        <vt:lpstr>Títulos de slides</vt:lpstr>
      </vt:variant>
      <vt:variant>
        <vt:i4>5</vt:i4>
      </vt:variant>
    </vt:vector>
  </HeadingPairs>
  <TitlesOfParts>
    <vt:vector size="6" baseType="lpstr">
      <vt:lpstr>Tema do Office</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Steven Ross</dc:creator>
  <cp:lastModifiedBy>Steven Ross</cp:lastModifiedBy>
  <cp:revision>23</cp:revision>
  <dcterms:created xsi:type="dcterms:W3CDTF">2021-10-06T20:34:50Z</dcterms:created>
  <dcterms:modified xsi:type="dcterms:W3CDTF">2021-10-07T00:10:47Z</dcterms:modified>
</cp:coreProperties>
</file>