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5" r:id="rId3"/>
    <p:sldId id="259" r:id="rId4"/>
    <p:sldId id="263" r:id="rId5"/>
    <p:sldId id="261" r:id="rId6"/>
    <p:sldId id="264" r:id="rId7"/>
    <p:sldId id="266" r:id="rId8"/>
    <p:sldId id="267" r:id="rId9"/>
    <p:sldId id="270" r:id="rId10"/>
    <p:sldId id="271" r:id="rId11"/>
    <p:sldId id="276" r:id="rId12"/>
    <p:sldId id="268" r:id="rId13"/>
    <p:sldId id="269" r:id="rId14"/>
    <p:sldId id="272" r:id="rId15"/>
    <p:sldId id="273" r:id="rId16"/>
    <p:sldId id="274" r:id="rId17"/>
    <p:sldId id="275" r:id="rId18"/>
    <p:sldId id="278" r:id="rId19"/>
    <p:sldId id="258" r:id="rId20"/>
    <p:sldId id="260" r:id="rId21"/>
    <p:sldId id="257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7" autoAdjust="0"/>
    <p:restoredTop sz="94660"/>
  </p:normalViewPr>
  <p:slideViewPr>
    <p:cSldViewPr>
      <p:cViewPr>
        <p:scale>
          <a:sx n="66" d="100"/>
          <a:sy n="66" d="100"/>
        </p:scale>
        <p:origin x="-1492" y="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10F50-7818-4CE5-ABE8-BD835EB0CF41}" type="datetimeFigureOut">
              <a:rPr lang="pt-BR" smtClean="0"/>
              <a:t>30/07/2020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3869D-DC97-4F3A-B42F-B3C1F1823AC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action.com.br/estatistica-basica/22-medidas-de-dispersao" TargetMode="External"/><Relationship Id="rId2" Type="http://schemas.openxmlformats.org/officeDocument/2006/relationships/hyperlink" Target="https://www.facebook.com/rtraining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Medidas de dispersão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1389549"/>
            <a:ext cx="8748464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sz="3200" dirty="0"/>
              <a:t>Definição: </a:t>
            </a:r>
            <a:r>
              <a:rPr lang="pt-BR" sz="3200" b="1" dirty="0"/>
              <a:t>Desvio padrão amostral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>
                <a:latin typeface="Arial" charset="0"/>
                <a:cs typeface="Arial" charset="0"/>
              </a:rPr>
              <a:t>O desvio padrão amostral de um conjunto de dados é igual à raiz quadrada da variância amostral. </a:t>
            </a:r>
            <a:r>
              <a:rPr lang="pt-BR" sz="3200" dirty="0">
                <a:latin typeface="Arial" charset="0"/>
                <a:cs typeface="Arial" charset="0"/>
              </a:rPr>
              <a:t>Desta forma, o desvio padrão amostral é dado por</a:t>
            </a:r>
            <a:r>
              <a:rPr lang="pt-BR" sz="3200" dirty="0" smtClean="0"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sz="3200" dirty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3200" dirty="0">
                <a:latin typeface="Arial" charset="0"/>
                <a:cs typeface="Arial" charset="0"/>
              </a:rPr>
              <a:t>  </a:t>
            </a:r>
          </a:p>
        </p:txBody>
      </p:sp>
      <p:pic>
        <p:nvPicPr>
          <p:cNvPr id="27650" name="Picture 2" descr="$ \displaystyle s=\sqrt{s^2}=\sqrt{\sum_{i=1}^n\frac{(x_i-\overline{x})^2}{n-1}} $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4365104"/>
            <a:ext cx="4441654" cy="1378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Vamos utilizar a formula para encontrar a variância dos prédios azuis.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45"/>
          <p:cNvGrpSpPr/>
          <p:nvPr/>
        </p:nvGrpSpPr>
        <p:grpSpPr>
          <a:xfrm>
            <a:off x="2339752" y="1911356"/>
            <a:ext cx="1619672" cy="4748379"/>
            <a:chOff x="5430888" y="2135021"/>
            <a:chExt cx="1619672" cy="4748379"/>
          </a:xfrm>
        </p:grpSpPr>
        <p:pic>
          <p:nvPicPr>
            <p:cNvPr id="48" name="Imagem 47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49" name="Imagem 48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5430888" y="2135021"/>
              <a:ext cx="1619672" cy="654373"/>
            </a:xfrm>
            <a:prstGeom prst="rect">
              <a:avLst/>
            </a:prstGeom>
          </p:spPr>
        </p:pic>
        <p:grpSp>
          <p:nvGrpSpPr>
            <p:cNvPr id="3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63" name="Imagem 62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69" name="Imagem 6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pic>
        <p:nvPicPr>
          <p:cNvPr id="18" name="Imagem 17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827584" y="1671177"/>
            <a:ext cx="1619672" cy="654373"/>
          </a:xfrm>
          <a:prstGeom prst="rect">
            <a:avLst/>
          </a:prstGeom>
        </p:spPr>
      </p:pic>
      <p:pic>
        <p:nvPicPr>
          <p:cNvPr id="20" name="Imagem 1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4050540" y="4433532"/>
            <a:ext cx="1290247" cy="2232248"/>
          </a:xfrm>
          <a:prstGeom prst="rect">
            <a:avLst/>
          </a:prstGeom>
        </p:spPr>
      </p:pic>
      <p:pic>
        <p:nvPicPr>
          <p:cNvPr id="21" name="Imagem 20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3885828" y="2855624"/>
            <a:ext cx="1619672" cy="654373"/>
          </a:xfrm>
          <a:prstGeom prst="rect">
            <a:avLst/>
          </a:prstGeom>
        </p:spPr>
      </p:pic>
      <p:pic>
        <p:nvPicPr>
          <p:cNvPr id="31" name="Imagem 30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997881" y="5165756"/>
            <a:ext cx="1290247" cy="936104"/>
          </a:xfrm>
          <a:prstGeom prst="rect">
            <a:avLst/>
          </a:prstGeom>
        </p:spPr>
      </p:pic>
      <p:grpSp>
        <p:nvGrpSpPr>
          <p:cNvPr id="4" name="Grupo 33"/>
          <p:cNvGrpSpPr/>
          <p:nvPr/>
        </p:nvGrpSpPr>
        <p:grpSpPr>
          <a:xfrm>
            <a:off x="1001716" y="2484429"/>
            <a:ext cx="1290276" cy="1876442"/>
            <a:chOff x="2462994" y="2186623"/>
            <a:chExt cx="1290276" cy="1876442"/>
          </a:xfrm>
        </p:grpSpPr>
        <p:pic>
          <p:nvPicPr>
            <p:cNvPr id="35" name="Imagem 3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36" name="Imagem 3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pic>
        <p:nvPicPr>
          <p:cNvPr id="37" name="Imagem 3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4051698" y="3499412"/>
            <a:ext cx="1290247" cy="936104"/>
          </a:xfrm>
          <a:prstGeom prst="rect">
            <a:avLst/>
          </a:prstGeom>
        </p:spPr>
      </p:pic>
      <p:grpSp>
        <p:nvGrpSpPr>
          <p:cNvPr id="5" name="Grupo 45"/>
          <p:cNvGrpSpPr/>
          <p:nvPr/>
        </p:nvGrpSpPr>
        <p:grpSpPr>
          <a:xfrm>
            <a:off x="6984776" y="1116276"/>
            <a:ext cx="1619672" cy="5551488"/>
            <a:chOff x="5430888" y="1331912"/>
            <a:chExt cx="1619672" cy="5551488"/>
          </a:xfrm>
        </p:grpSpPr>
        <p:pic>
          <p:nvPicPr>
            <p:cNvPr id="23" name="Imagem 22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24" name="Imagem 23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5430888" y="1331912"/>
              <a:ext cx="1619672" cy="654373"/>
            </a:xfrm>
            <a:prstGeom prst="rect">
              <a:avLst/>
            </a:prstGeom>
          </p:spPr>
        </p:pic>
        <p:grpSp>
          <p:nvGrpSpPr>
            <p:cNvPr id="7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39" name="Imagem 3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0" name="Imagem 39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cxnSp>
        <p:nvCxnSpPr>
          <p:cNvPr id="53" name="Conector reto 52"/>
          <p:cNvCxnSpPr/>
          <p:nvPr/>
        </p:nvCxnSpPr>
        <p:spPr>
          <a:xfrm>
            <a:off x="504056" y="2397442"/>
            <a:ext cx="86764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504056" y="1689085"/>
            <a:ext cx="86764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504056" y="3140968"/>
            <a:ext cx="86764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>
            <a:off x="504056" y="4581128"/>
            <a:ext cx="86764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>
            <a:off x="504056" y="3861048"/>
            <a:ext cx="86764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504056" y="5301208"/>
            <a:ext cx="86764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504056" y="6021288"/>
            <a:ext cx="8676456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/>
          <p:nvPr/>
        </p:nvCxnSpPr>
        <p:spPr>
          <a:xfrm>
            <a:off x="432048" y="6669360"/>
            <a:ext cx="867645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rot="16200000">
            <a:off x="-2772449" y="3357360"/>
            <a:ext cx="662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 rot="16200000">
            <a:off x="-2259178" y="2627328"/>
            <a:ext cx="496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Altura dos prédios (em metros)</a:t>
            </a:r>
            <a:endParaRPr lang="pt-BR" sz="28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172400" y="98072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+8</a:t>
            </a:r>
            <a:endParaRPr lang="pt-BR" sz="3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331640" y="119675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+ 3</a:t>
            </a:r>
            <a:endParaRPr lang="pt-BR" sz="3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355976" y="23488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12</a:t>
            </a:r>
            <a:endParaRPr lang="pt-BR" sz="3200" dirty="0"/>
          </a:p>
        </p:txBody>
      </p:sp>
      <p:pic>
        <p:nvPicPr>
          <p:cNvPr id="6" name="Imagem 5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994429" y="4365104"/>
            <a:ext cx="1290247" cy="2232248"/>
          </a:xfrm>
          <a:prstGeom prst="rect">
            <a:avLst/>
          </a:prstGeom>
        </p:spPr>
      </p:pic>
      <p:sp>
        <p:nvSpPr>
          <p:cNvPr id="70" name="CaixaDeTexto 69"/>
          <p:cNvSpPr txBox="1"/>
          <p:nvPr/>
        </p:nvSpPr>
        <p:spPr>
          <a:xfrm>
            <a:off x="3491880" y="183611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-2</a:t>
            </a:r>
            <a:endParaRPr lang="pt-BR" sz="3200" dirty="0"/>
          </a:p>
        </p:txBody>
      </p:sp>
      <p:pic>
        <p:nvPicPr>
          <p:cNvPr id="71" name="Imagem 70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1005511" y="2285338"/>
            <a:ext cx="1290247" cy="567598"/>
          </a:xfrm>
          <a:prstGeom prst="rect">
            <a:avLst/>
          </a:prstGeom>
        </p:spPr>
      </p:pic>
      <p:pic>
        <p:nvPicPr>
          <p:cNvPr id="72" name="Imagem 71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1002895" y="2852889"/>
            <a:ext cx="1290247" cy="504056"/>
          </a:xfrm>
          <a:prstGeom prst="rect">
            <a:avLst/>
          </a:prstGeom>
        </p:spPr>
      </p:pic>
      <p:pic>
        <p:nvPicPr>
          <p:cNvPr id="73" name="Imagem 72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5436096" y="1743185"/>
            <a:ext cx="1619672" cy="654373"/>
          </a:xfrm>
          <a:prstGeom prst="rect">
            <a:avLst/>
          </a:prstGeom>
        </p:spPr>
      </p:pic>
      <p:grpSp>
        <p:nvGrpSpPr>
          <p:cNvPr id="9" name="Grupo 33"/>
          <p:cNvGrpSpPr/>
          <p:nvPr/>
        </p:nvGrpSpPr>
        <p:grpSpPr>
          <a:xfrm>
            <a:off x="5610228" y="2556437"/>
            <a:ext cx="1290276" cy="1876442"/>
            <a:chOff x="2462994" y="2186623"/>
            <a:chExt cx="1290276" cy="1876442"/>
          </a:xfrm>
        </p:grpSpPr>
        <p:pic>
          <p:nvPicPr>
            <p:cNvPr id="75" name="Imagem 7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76" name="Imagem 7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sp>
        <p:nvSpPr>
          <p:cNvPr id="77" name="CaixaDeTexto 76"/>
          <p:cNvSpPr txBox="1"/>
          <p:nvPr/>
        </p:nvSpPr>
        <p:spPr>
          <a:xfrm>
            <a:off x="5940152" y="126876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+3</a:t>
            </a:r>
            <a:endParaRPr lang="pt-BR" sz="3200" dirty="0"/>
          </a:p>
        </p:txBody>
      </p:sp>
      <p:pic>
        <p:nvPicPr>
          <p:cNvPr id="78" name="Imagem 77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5602941" y="4437112"/>
            <a:ext cx="1290247" cy="2232248"/>
          </a:xfrm>
          <a:prstGeom prst="rect">
            <a:avLst/>
          </a:prstGeom>
        </p:spPr>
      </p:pic>
      <p:pic>
        <p:nvPicPr>
          <p:cNvPr id="79" name="Imagem 78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5614023" y="2357346"/>
            <a:ext cx="1290247" cy="567598"/>
          </a:xfrm>
          <a:prstGeom prst="rect">
            <a:avLst/>
          </a:prstGeom>
        </p:spPr>
      </p:pic>
      <p:pic>
        <p:nvPicPr>
          <p:cNvPr id="80" name="Imagem 7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5611407" y="2924897"/>
            <a:ext cx="1290247" cy="504056"/>
          </a:xfrm>
          <a:prstGeom prst="rect">
            <a:avLst/>
          </a:prstGeom>
        </p:spPr>
      </p:pic>
      <p:pic>
        <p:nvPicPr>
          <p:cNvPr id="81" name="Imagem 80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7164288" y="1700808"/>
            <a:ext cx="1290247" cy="936104"/>
          </a:xfrm>
          <a:prstGeom prst="rect">
            <a:avLst/>
          </a:prstGeom>
        </p:spPr>
      </p:pic>
      <p:cxnSp>
        <p:nvCxnSpPr>
          <p:cNvPr id="84" name="Conector reto 83"/>
          <p:cNvCxnSpPr/>
          <p:nvPr/>
        </p:nvCxnSpPr>
        <p:spPr>
          <a:xfrm>
            <a:off x="607894" y="1844824"/>
            <a:ext cx="8280000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539552" y="1774557"/>
            <a:ext cx="279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Média = 67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64" name="CaixaDeTexto 63"/>
          <p:cNvSpPr txBox="1"/>
          <p:nvPr/>
        </p:nvSpPr>
        <p:spPr>
          <a:xfrm>
            <a:off x="1331640" y="0"/>
            <a:ext cx="7596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Encontre a diferença e eleve-a ao </a:t>
            </a:r>
            <a:r>
              <a:rPr lang="pt-BR" sz="2800" i="1" dirty="0" smtClean="0"/>
              <a:t>quadrado</a:t>
            </a:r>
            <a:r>
              <a:rPr lang="pt-BR" sz="2800" dirty="0" smtClean="0"/>
              <a:t>​.</a:t>
            </a:r>
            <a:endParaRPr lang="pt-BR" sz="2800" dirty="0"/>
          </a:p>
        </p:txBody>
      </p:sp>
      <p:sp>
        <p:nvSpPr>
          <p:cNvPr id="74" name="Elipse 73"/>
          <p:cNvSpPr/>
          <p:nvPr/>
        </p:nvSpPr>
        <p:spPr>
          <a:xfrm>
            <a:off x="4860032" y="2708920"/>
            <a:ext cx="936104" cy="83803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144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979712" y="548680"/>
            <a:ext cx="936104" cy="83803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9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87" name="Elipse 86"/>
          <p:cNvSpPr/>
          <p:nvPr/>
        </p:nvSpPr>
        <p:spPr>
          <a:xfrm>
            <a:off x="2987824" y="2492896"/>
            <a:ext cx="936104" cy="83803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4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6228184" y="476672"/>
            <a:ext cx="936104" cy="83803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9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7884368" y="188640"/>
            <a:ext cx="936104" cy="838030"/>
          </a:xfrm>
          <a:prstGeom prst="ellipse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64</a:t>
            </a:r>
            <a:endParaRPr lang="pt-BR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Faça a soma e divida por número de observações – 1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Variância = ( 9 + 4 + 144 + 9 + 64 )/ 4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Variância =  230 / 4</a:t>
            </a:r>
            <a:br>
              <a:rPr lang="pt-BR" dirty="0" smtClean="0"/>
            </a:br>
            <a:r>
              <a:rPr lang="pt-BR" dirty="0" smtClean="0"/>
              <a:t>Variância = 57,5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O Desvio padrão será: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Raiz var = 7,58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196752"/>
            <a:ext cx="7772400" cy="424847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1. Encontre a variância e o desvio-padrão dos prédios vermelhos.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2. Qual das duas variâncias (azuis ou vermelhos) é maior?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3. Isso faz sentido? Está de acordo com a sua análise do gráfico?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060848"/>
            <a:ext cx="7772400" cy="1470025"/>
          </a:xfrm>
        </p:spPr>
        <p:txBody>
          <a:bodyPr/>
          <a:lstStyle/>
          <a:p>
            <a:r>
              <a:rPr lang="pt-BR" dirty="0" smtClean="0"/>
              <a:t>Vamos refazer esse resultado com o R  (inserir logo)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260648"/>
            <a:ext cx="9145016" cy="7056784"/>
          </a:xfrm>
        </p:spPr>
        <p:txBody>
          <a:bodyPr>
            <a:noAutofit/>
          </a:bodyPr>
          <a:lstStyle/>
          <a:p>
            <a:pPr algn="l"/>
            <a:r>
              <a:rPr lang="pt-BR" sz="3600" dirty="0" err="1" smtClean="0">
                <a:solidFill>
                  <a:schemeClr val="tx1"/>
                </a:solidFill>
              </a:rPr>
              <a:t>variancia</a:t>
            </a:r>
            <a:r>
              <a:rPr lang="pt-BR" sz="3600" dirty="0" smtClean="0">
                <a:solidFill>
                  <a:schemeClr val="tx1"/>
                </a:solidFill>
              </a:rPr>
              <a:t> &lt;- </a:t>
            </a:r>
            <a:r>
              <a:rPr lang="pt-BR" sz="3600" dirty="0">
                <a:solidFill>
                  <a:schemeClr val="tx1"/>
                </a:solidFill>
              </a:rPr>
              <a:t>( 9 + 4 + 144 + 9 + 64 )/ 4</a:t>
            </a:r>
          </a:p>
          <a:p>
            <a:pPr algn="l"/>
            <a:r>
              <a:rPr lang="pt-BR" sz="3600" dirty="0" err="1" smtClean="0">
                <a:solidFill>
                  <a:schemeClr val="tx1"/>
                </a:solidFill>
              </a:rPr>
              <a:t>dp</a:t>
            </a:r>
            <a:r>
              <a:rPr lang="pt-BR" sz="3600" dirty="0" smtClean="0">
                <a:solidFill>
                  <a:schemeClr val="tx1"/>
                </a:solidFill>
              </a:rPr>
              <a:t> &lt;- </a:t>
            </a:r>
            <a:r>
              <a:rPr lang="pt-BR" sz="3600" dirty="0" err="1" smtClean="0">
                <a:solidFill>
                  <a:schemeClr val="tx1"/>
                </a:solidFill>
              </a:rPr>
              <a:t>sqrt</a:t>
            </a:r>
            <a:r>
              <a:rPr lang="pt-BR" sz="3600" dirty="0" smtClean="0">
                <a:solidFill>
                  <a:schemeClr val="tx1"/>
                </a:solidFill>
              </a:rPr>
              <a:t>(</a:t>
            </a:r>
            <a:r>
              <a:rPr lang="pt-BR" sz="3600" dirty="0" err="1" smtClean="0">
                <a:solidFill>
                  <a:schemeClr val="tx1"/>
                </a:solidFill>
              </a:rPr>
              <a:t>variancia</a:t>
            </a:r>
            <a:r>
              <a:rPr lang="pt-BR" sz="3600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pt-BR" sz="3600" dirty="0" smtClean="0">
                <a:solidFill>
                  <a:schemeClr val="tx1"/>
                </a:solidFill>
              </a:rPr>
              <a:t>azul&lt;-c(70,65,55,70,75)</a:t>
            </a:r>
          </a:p>
          <a:p>
            <a:pPr algn="l"/>
            <a:r>
              <a:rPr lang="pt-BR" sz="3600" dirty="0" err="1" smtClean="0">
                <a:solidFill>
                  <a:schemeClr val="tx1"/>
                </a:solidFill>
              </a:rPr>
              <a:t>media_azul</a:t>
            </a:r>
            <a:r>
              <a:rPr lang="pt-BR" sz="3600" dirty="0" smtClean="0">
                <a:solidFill>
                  <a:schemeClr val="tx1"/>
                </a:solidFill>
              </a:rPr>
              <a:t>&lt;-</a:t>
            </a:r>
            <a:r>
              <a:rPr lang="pt-BR" sz="3600" dirty="0" err="1" smtClean="0">
                <a:solidFill>
                  <a:schemeClr val="tx1"/>
                </a:solidFill>
              </a:rPr>
              <a:t>mean</a:t>
            </a:r>
            <a:r>
              <a:rPr lang="pt-BR" sz="3600" dirty="0" smtClean="0">
                <a:solidFill>
                  <a:schemeClr val="tx1"/>
                </a:solidFill>
              </a:rPr>
              <a:t>(azul)</a:t>
            </a:r>
          </a:p>
          <a:p>
            <a:pPr algn="l"/>
            <a:r>
              <a:rPr lang="pt-BR" sz="3600" dirty="0" err="1" smtClean="0">
                <a:solidFill>
                  <a:schemeClr val="tx1"/>
                </a:solidFill>
              </a:rPr>
              <a:t>var_azul</a:t>
            </a:r>
            <a:r>
              <a:rPr lang="pt-BR" sz="3600" dirty="0" smtClean="0">
                <a:solidFill>
                  <a:schemeClr val="tx1"/>
                </a:solidFill>
              </a:rPr>
              <a:t>&lt;-var(azul)</a:t>
            </a:r>
          </a:p>
          <a:p>
            <a:pPr algn="l"/>
            <a:r>
              <a:rPr lang="pt-BR" sz="3600" dirty="0" err="1" smtClean="0">
                <a:solidFill>
                  <a:schemeClr val="tx1"/>
                </a:solidFill>
              </a:rPr>
              <a:t>dp_azul</a:t>
            </a:r>
            <a:r>
              <a:rPr lang="pt-BR" sz="3600" dirty="0" smtClean="0">
                <a:solidFill>
                  <a:schemeClr val="tx1"/>
                </a:solidFill>
              </a:rPr>
              <a:t>&lt;-</a:t>
            </a:r>
            <a:r>
              <a:rPr lang="pt-BR" sz="3600" dirty="0" err="1" smtClean="0">
                <a:solidFill>
                  <a:schemeClr val="tx1"/>
                </a:solidFill>
              </a:rPr>
              <a:t>sd</a:t>
            </a:r>
            <a:r>
              <a:rPr lang="pt-BR" sz="3600" dirty="0" smtClean="0">
                <a:solidFill>
                  <a:schemeClr val="tx1"/>
                </a:solidFill>
              </a:rPr>
              <a:t>(azul)</a:t>
            </a:r>
            <a:endParaRPr lang="pt-BR" sz="36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pt-BR" sz="3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vermelho&lt;-</a:t>
            </a:r>
            <a:r>
              <a:rPr lang="pt-BR" sz="36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c(40,95,55,80,65)</a:t>
            </a:r>
          </a:p>
          <a:p>
            <a:pPr algn="l"/>
            <a:r>
              <a:rPr lang="pt-BR" sz="3600" dirty="0" err="1" smtClean="0">
                <a:solidFill>
                  <a:schemeClr val="tx1"/>
                </a:solidFill>
              </a:rPr>
              <a:t>media_vermelho</a:t>
            </a:r>
            <a:r>
              <a:rPr lang="pt-BR" sz="3600" dirty="0" smtClean="0">
                <a:solidFill>
                  <a:schemeClr val="tx1"/>
                </a:solidFill>
              </a:rPr>
              <a:t>&lt;-</a:t>
            </a:r>
            <a:r>
              <a:rPr lang="pt-BR" sz="36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r>
              <a:rPr lang="pt-BR" sz="3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(vermelho)</a:t>
            </a:r>
          </a:p>
          <a:p>
            <a:pPr algn="l"/>
            <a:r>
              <a:rPr lang="pt-BR" sz="36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variancia</a:t>
            </a:r>
            <a:r>
              <a:rPr lang="pt-BR" sz="3600" dirty="0" err="1" smtClean="0">
                <a:solidFill>
                  <a:schemeClr val="tx1"/>
                </a:solidFill>
              </a:rPr>
              <a:t>_vermelho</a:t>
            </a:r>
            <a:r>
              <a:rPr lang="pt-BR" sz="3600" dirty="0" smtClean="0">
                <a:solidFill>
                  <a:schemeClr val="tx1"/>
                </a:solidFill>
              </a:rPr>
              <a:t>&lt;-</a:t>
            </a:r>
            <a:r>
              <a:rPr lang="pt-BR" sz="3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var(vermelho)</a:t>
            </a:r>
            <a:endParaRPr lang="pt-BR" sz="3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l"/>
            <a:r>
              <a:rPr lang="pt-BR" sz="36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dp</a:t>
            </a:r>
            <a:r>
              <a:rPr lang="pt-BR" sz="3600" dirty="0" err="1" smtClean="0">
                <a:solidFill>
                  <a:schemeClr val="tx1"/>
                </a:solidFill>
              </a:rPr>
              <a:t>_vermelho</a:t>
            </a:r>
            <a:r>
              <a:rPr lang="pt-BR" sz="3600" dirty="0" smtClean="0">
                <a:solidFill>
                  <a:schemeClr val="tx1"/>
                </a:solidFill>
              </a:rPr>
              <a:t>&lt;-</a:t>
            </a:r>
            <a:r>
              <a:rPr lang="pt-BR" sz="36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sd</a:t>
            </a:r>
            <a:r>
              <a:rPr lang="pt-BR" sz="36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(vermelho)</a:t>
            </a:r>
            <a:endParaRPr lang="pt-BR" sz="36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Nota: a média não é suficiente. Ela precisa vir acompanhada de uma medida de dispersão.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Vamos fazer em um banco de dados!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"/>
          <p:cNvGrpSpPr/>
          <p:nvPr/>
        </p:nvGrpSpPr>
        <p:grpSpPr>
          <a:xfrm>
            <a:off x="753988" y="3787444"/>
            <a:ext cx="1619672" cy="2852936"/>
            <a:chOff x="0" y="4005064"/>
            <a:chExt cx="4248472" cy="2852936"/>
          </a:xfrm>
        </p:grpSpPr>
        <p:pic>
          <p:nvPicPr>
            <p:cNvPr id="6" name="Imagem 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6459"/>
            <a:stretch>
              <a:fillRect/>
            </a:stretch>
          </p:blipFill>
          <p:spPr>
            <a:xfrm>
              <a:off x="432048" y="4625752"/>
              <a:ext cx="3384376" cy="2232248"/>
            </a:xfrm>
            <a:prstGeom prst="rect">
              <a:avLst/>
            </a:prstGeom>
          </p:spPr>
        </p:pic>
        <p:pic>
          <p:nvPicPr>
            <p:cNvPr id="7" name="Imagem 6" descr="school-building.png"/>
            <p:cNvPicPr>
              <a:picLocks noChangeAspect="1"/>
            </p:cNvPicPr>
            <p:nvPr/>
          </p:nvPicPr>
          <p:blipFill>
            <a:blip r:embed="rId2" cstate="print">
              <a:lum contrast="24000"/>
            </a:blip>
            <a:srcRect l="13860" t="4923" r="11801" b="61488"/>
            <a:stretch>
              <a:fillRect/>
            </a:stretch>
          </p:blipFill>
          <p:spPr>
            <a:xfrm>
              <a:off x="0" y="4005064"/>
              <a:ext cx="4248472" cy="654373"/>
            </a:xfrm>
            <a:prstGeom prst="rect">
              <a:avLst/>
            </a:prstGeom>
          </p:spPr>
        </p:pic>
      </p:grpSp>
      <p:pic>
        <p:nvPicPr>
          <p:cNvPr id="17" name="Imagem 1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420" t="42668" r="19361" b="6459"/>
          <a:stretch>
            <a:fillRect/>
          </a:stretch>
        </p:blipFill>
        <p:spPr>
          <a:xfrm>
            <a:off x="2500272" y="4408132"/>
            <a:ext cx="1290247" cy="2232248"/>
          </a:xfrm>
          <a:prstGeom prst="rect">
            <a:avLst/>
          </a:prstGeom>
        </p:spPr>
      </p:pic>
      <p:pic>
        <p:nvPicPr>
          <p:cNvPr id="18" name="Imagem 17" descr="school-building.png"/>
          <p:cNvPicPr>
            <a:picLocks noChangeAspect="1"/>
          </p:cNvPicPr>
          <p:nvPr/>
        </p:nvPicPr>
        <p:blipFill>
          <a:blip r:embed="rId2" cstate="print">
            <a:lum contrast="24000"/>
          </a:blip>
          <a:srcRect l="13860" t="4923" r="11801" b="61488"/>
          <a:stretch>
            <a:fillRect/>
          </a:stretch>
        </p:blipFill>
        <p:spPr>
          <a:xfrm>
            <a:off x="2335560" y="-1984"/>
            <a:ext cx="1619672" cy="654373"/>
          </a:xfrm>
          <a:prstGeom prst="rect">
            <a:avLst/>
          </a:prstGeom>
        </p:spPr>
      </p:pic>
      <p:pic>
        <p:nvPicPr>
          <p:cNvPr id="20" name="Imagem 1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420" t="42668" r="19361" b="6459"/>
          <a:stretch>
            <a:fillRect/>
          </a:stretch>
        </p:blipFill>
        <p:spPr>
          <a:xfrm>
            <a:off x="4050540" y="4433532"/>
            <a:ext cx="1290247" cy="2232248"/>
          </a:xfrm>
          <a:prstGeom prst="rect">
            <a:avLst/>
          </a:prstGeom>
        </p:spPr>
      </p:pic>
      <p:pic>
        <p:nvPicPr>
          <p:cNvPr id="21" name="Imagem 20" descr="school-building.png"/>
          <p:cNvPicPr>
            <a:picLocks noChangeAspect="1"/>
          </p:cNvPicPr>
          <p:nvPr/>
        </p:nvPicPr>
        <p:blipFill>
          <a:blip r:embed="rId2" cstate="print">
            <a:lum contrast="24000"/>
          </a:blip>
          <a:srcRect l="13860" t="4923" r="11801" b="61488"/>
          <a:stretch>
            <a:fillRect/>
          </a:stretch>
        </p:blipFill>
        <p:spPr>
          <a:xfrm>
            <a:off x="3885828" y="2855624"/>
            <a:ext cx="1619672" cy="654373"/>
          </a:xfrm>
          <a:prstGeom prst="rect">
            <a:avLst/>
          </a:prstGeom>
        </p:spPr>
      </p:pic>
      <p:grpSp>
        <p:nvGrpSpPr>
          <p:cNvPr id="3" name="Grupo 32"/>
          <p:cNvGrpSpPr/>
          <p:nvPr/>
        </p:nvGrpSpPr>
        <p:grpSpPr>
          <a:xfrm>
            <a:off x="2505857" y="2521780"/>
            <a:ext cx="1294510" cy="1877288"/>
            <a:chOff x="2469345" y="2739400"/>
            <a:chExt cx="1294510" cy="1877288"/>
          </a:xfrm>
        </p:grpSpPr>
        <p:pic>
          <p:nvPicPr>
            <p:cNvPr id="31" name="Imagem 30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2469345" y="3680584"/>
              <a:ext cx="1290247" cy="936104"/>
            </a:xfrm>
            <a:prstGeom prst="rect">
              <a:avLst/>
            </a:prstGeom>
          </p:spPr>
        </p:pic>
        <p:pic>
          <p:nvPicPr>
            <p:cNvPr id="32" name="Imagem 31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2473608" y="2739400"/>
              <a:ext cx="1290247" cy="936104"/>
            </a:xfrm>
            <a:prstGeom prst="rect">
              <a:avLst/>
            </a:prstGeom>
          </p:spPr>
        </p:pic>
      </p:grpSp>
      <p:grpSp>
        <p:nvGrpSpPr>
          <p:cNvPr id="4" name="Grupo 33"/>
          <p:cNvGrpSpPr/>
          <p:nvPr/>
        </p:nvGrpSpPr>
        <p:grpSpPr>
          <a:xfrm>
            <a:off x="2513929" y="642379"/>
            <a:ext cx="1290276" cy="1876442"/>
            <a:chOff x="2462994" y="2186623"/>
            <a:chExt cx="1290276" cy="1876442"/>
          </a:xfrm>
        </p:grpSpPr>
        <p:pic>
          <p:nvPicPr>
            <p:cNvPr id="35" name="Imagem 3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36" name="Imagem 3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pic>
        <p:nvPicPr>
          <p:cNvPr id="37" name="Imagem 3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420" t="42668" r="19361" b="35998"/>
          <a:stretch>
            <a:fillRect/>
          </a:stretch>
        </p:blipFill>
        <p:spPr>
          <a:xfrm>
            <a:off x="4051698" y="3499412"/>
            <a:ext cx="1290247" cy="936104"/>
          </a:xfrm>
          <a:prstGeom prst="rect">
            <a:avLst/>
          </a:prstGeom>
        </p:spPr>
      </p:pic>
      <p:grpSp>
        <p:nvGrpSpPr>
          <p:cNvPr id="5" name="Grupo 45"/>
          <p:cNvGrpSpPr/>
          <p:nvPr/>
        </p:nvGrpSpPr>
        <p:grpSpPr>
          <a:xfrm>
            <a:off x="6984776" y="1919385"/>
            <a:ext cx="1619672" cy="4748379"/>
            <a:chOff x="5430888" y="2135021"/>
            <a:chExt cx="1619672" cy="4748379"/>
          </a:xfrm>
        </p:grpSpPr>
        <p:pic>
          <p:nvPicPr>
            <p:cNvPr id="23" name="Imagem 22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24" name="Imagem 23" descr="school-building.png"/>
            <p:cNvPicPr>
              <a:picLocks noChangeAspect="1"/>
            </p:cNvPicPr>
            <p:nvPr/>
          </p:nvPicPr>
          <p:blipFill>
            <a:blip r:embed="rId2" cstate="print">
              <a:lum contrast="24000"/>
            </a:blip>
            <a:srcRect l="13860" t="4923" r="11801" b="61488"/>
            <a:stretch>
              <a:fillRect/>
            </a:stretch>
          </p:blipFill>
          <p:spPr>
            <a:xfrm>
              <a:off x="5430888" y="2135021"/>
              <a:ext cx="1619672" cy="654373"/>
            </a:xfrm>
            <a:prstGeom prst="rect">
              <a:avLst/>
            </a:prstGeom>
          </p:spPr>
        </p:pic>
        <p:grpSp>
          <p:nvGrpSpPr>
            <p:cNvPr id="8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39" name="Imagem 3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0" name="Imagem 39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grpSp>
        <p:nvGrpSpPr>
          <p:cNvPr id="9" name="Grupo 49"/>
          <p:cNvGrpSpPr/>
          <p:nvPr/>
        </p:nvGrpSpPr>
        <p:grpSpPr>
          <a:xfrm>
            <a:off x="504056" y="260648"/>
            <a:ext cx="8676456" cy="5760640"/>
            <a:chOff x="251520" y="548680"/>
            <a:chExt cx="8676456" cy="5760640"/>
          </a:xfrm>
        </p:grpSpPr>
        <p:cxnSp>
          <p:nvCxnSpPr>
            <p:cNvPr id="51" name="Conector reto 50"/>
            <p:cNvCxnSpPr/>
            <p:nvPr/>
          </p:nvCxnSpPr>
          <p:spPr>
            <a:xfrm>
              <a:off x="251520" y="5486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251520" y="2685474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251520" y="1977117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251520" y="342900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51520" y="48691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51520" y="41490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251520" y="558924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251520" y="630932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251520" y="12687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44"/>
          <p:cNvGrpSpPr/>
          <p:nvPr/>
        </p:nvGrpSpPr>
        <p:grpSpPr>
          <a:xfrm>
            <a:off x="5400600" y="982359"/>
            <a:ext cx="1619672" cy="5683421"/>
            <a:chOff x="7020272" y="1199979"/>
            <a:chExt cx="1619672" cy="5683421"/>
          </a:xfrm>
        </p:grpSpPr>
        <p:pic>
          <p:nvPicPr>
            <p:cNvPr id="27" name="Imagem 26" descr="school-building.png"/>
            <p:cNvPicPr>
              <a:picLocks noChangeAspect="1"/>
            </p:cNvPicPr>
            <p:nvPr/>
          </p:nvPicPr>
          <p:blipFill>
            <a:blip r:embed="rId2" cstate="print">
              <a:lum contrast="24000"/>
            </a:blip>
            <a:srcRect l="13860" t="4923" r="11801" b="61488"/>
            <a:stretch>
              <a:fillRect/>
            </a:stretch>
          </p:blipFill>
          <p:spPr>
            <a:xfrm>
              <a:off x="7020272" y="1199979"/>
              <a:ext cx="1619672" cy="654373"/>
            </a:xfrm>
            <a:prstGeom prst="rect">
              <a:avLst/>
            </a:prstGeom>
          </p:spPr>
        </p:pic>
        <p:pic>
          <p:nvPicPr>
            <p:cNvPr id="26" name="Imagem 2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6459"/>
            <a:stretch>
              <a:fillRect/>
            </a:stretch>
          </p:blipFill>
          <p:spPr>
            <a:xfrm>
              <a:off x="7184984" y="4651152"/>
              <a:ext cx="1290247" cy="2232248"/>
            </a:xfrm>
            <a:prstGeom prst="rect">
              <a:avLst/>
            </a:prstGeom>
          </p:spPr>
        </p:pic>
        <p:grpSp>
          <p:nvGrpSpPr>
            <p:cNvPr id="11" name="Grupo 40"/>
            <p:cNvGrpSpPr/>
            <p:nvPr/>
          </p:nvGrpSpPr>
          <p:grpSpPr>
            <a:xfrm>
              <a:off x="7183341" y="2777965"/>
              <a:ext cx="1292393" cy="1873054"/>
              <a:chOff x="2469345" y="2743634"/>
              <a:chExt cx="1292393" cy="1873054"/>
            </a:xfrm>
          </p:grpSpPr>
          <p:pic>
            <p:nvPicPr>
              <p:cNvPr id="42" name="Imagem 41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3" name="Imagem 42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  <p:pic>
          <p:nvPicPr>
            <p:cNvPr id="44" name="Imagem 43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7187647" y="1844824"/>
              <a:ext cx="1290247" cy="936104"/>
            </a:xfrm>
            <a:prstGeom prst="rect">
              <a:avLst/>
            </a:prstGeom>
          </p:spPr>
        </p:pic>
      </p:grpSp>
      <p:cxnSp>
        <p:nvCxnSpPr>
          <p:cNvPr id="60" name="Conector reto 59"/>
          <p:cNvCxnSpPr/>
          <p:nvPr/>
        </p:nvCxnSpPr>
        <p:spPr>
          <a:xfrm>
            <a:off x="432048" y="6669360"/>
            <a:ext cx="867645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rot="16200000">
            <a:off x="-2772449" y="3357360"/>
            <a:ext cx="662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 rot="16200000">
            <a:off x="-2259178" y="2627328"/>
            <a:ext cx="496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Altura dos prédios (em metros)</a:t>
            </a:r>
            <a:endParaRPr lang="pt-BR" sz="28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851920" y="17992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95</a:t>
            </a:r>
            <a:endParaRPr lang="pt-BR" sz="3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228184" y="53996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80</a:t>
            </a:r>
            <a:endParaRPr lang="pt-BR" sz="32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172400" y="183611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65</a:t>
            </a:r>
            <a:endParaRPr lang="pt-BR" sz="3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259632" y="328498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40</a:t>
            </a:r>
            <a:endParaRPr lang="pt-BR" sz="3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355976" y="23488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55</a:t>
            </a:r>
            <a:endParaRPr lang="pt-BR" sz="3200" dirty="0"/>
          </a:p>
        </p:txBody>
      </p:sp>
      <p:cxnSp>
        <p:nvCxnSpPr>
          <p:cNvPr id="47" name="Conector reto 46"/>
          <p:cNvCxnSpPr/>
          <p:nvPr/>
        </p:nvCxnSpPr>
        <p:spPr>
          <a:xfrm>
            <a:off x="607894" y="1844824"/>
            <a:ext cx="8280000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539552" y="1774557"/>
            <a:ext cx="279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Média = 67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2500272" y="4408132"/>
            <a:ext cx="1290247" cy="2232248"/>
          </a:xfrm>
          <a:prstGeom prst="rect">
            <a:avLst/>
          </a:prstGeom>
        </p:spPr>
      </p:pic>
      <p:pic>
        <p:nvPicPr>
          <p:cNvPr id="18" name="Imagem 17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2335560" y="-1984"/>
            <a:ext cx="1619672" cy="654373"/>
          </a:xfrm>
          <a:prstGeom prst="rect">
            <a:avLst/>
          </a:prstGeom>
        </p:spPr>
      </p:pic>
      <p:pic>
        <p:nvPicPr>
          <p:cNvPr id="20" name="Imagem 1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4050540" y="4433532"/>
            <a:ext cx="1290247" cy="2232248"/>
          </a:xfrm>
          <a:prstGeom prst="rect">
            <a:avLst/>
          </a:prstGeom>
        </p:spPr>
      </p:pic>
      <p:pic>
        <p:nvPicPr>
          <p:cNvPr id="21" name="Imagem 20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3885828" y="2855624"/>
            <a:ext cx="1619672" cy="654373"/>
          </a:xfrm>
          <a:prstGeom prst="rect">
            <a:avLst/>
          </a:prstGeom>
        </p:spPr>
      </p:pic>
      <p:grpSp>
        <p:nvGrpSpPr>
          <p:cNvPr id="2" name="Grupo 32"/>
          <p:cNvGrpSpPr/>
          <p:nvPr/>
        </p:nvGrpSpPr>
        <p:grpSpPr>
          <a:xfrm>
            <a:off x="2505857" y="2521780"/>
            <a:ext cx="1294510" cy="1877288"/>
            <a:chOff x="2469345" y="2739400"/>
            <a:chExt cx="1294510" cy="1877288"/>
          </a:xfrm>
        </p:grpSpPr>
        <p:pic>
          <p:nvPicPr>
            <p:cNvPr id="31" name="Imagem 30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9345" y="3680584"/>
              <a:ext cx="1290247" cy="936104"/>
            </a:xfrm>
            <a:prstGeom prst="rect">
              <a:avLst/>
            </a:prstGeom>
          </p:spPr>
        </p:pic>
        <p:pic>
          <p:nvPicPr>
            <p:cNvPr id="32" name="Imagem 31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73608" y="2739400"/>
              <a:ext cx="1290247" cy="936104"/>
            </a:xfrm>
            <a:prstGeom prst="rect">
              <a:avLst/>
            </a:prstGeom>
          </p:spPr>
        </p:pic>
      </p:grpSp>
      <p:grpSp>
        <p:nvGrpSpPr>
          <p:cNvPr id="3" name="Grupo 33"/>
          <p:cNvGrpSpPr/>
          <p:nvPr/>
        </p:nvGrpSpPr>
        <p:grpSpPr>
          <a:xfrm>
            <a:off x="2513929" y="642379"/>
            <a:ext cx="1290276" cy="1876442"/>
            <a:chOff x="2462994" y="2186623"/>
            <a:chExt cx="1290276" cy="1876442"/>
          </a:xfrm>
        </p:grpSpPr>
        <p:pic>
          <p:nvPicPr>
            <p:cNvPr id="35" name="Imagem 3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36" name="Imagem 3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pic>
        <p:nvPicPr>
          <p:cNvPr id="37" name="Imagem 3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4051698" y="3499412"/>
            <a:ext cx="1290247" cy="936104"/>
          </a:xfrm>
          <a:prstGeom prst="rect">
            <a:avLst/>
          </a:prstGeom>
        </p:spPr>
      </p:pic>
      <p:grpSp>
        <p:nvGrpSpPr>
          <p:cNvPr id="4" name="Grupo 45"/>
          <p:cNvGrpSpPr/>
          <p:nvPr/>
        </p:nvGrpSpPr>
        <p:grpSpPr>
          <a:xfrm>
            <a:off x="6984776" y="1919385"/>
            <a:ext cx="1619672" cy="4748379"/>
            <a:chOff x="5430888" y="2135021"/>
            <a:chExt cx="1619672" cy="4748379"/>
          </a:xfrm>
        </p:grpSpPr>
        <p:pic>
          <p:nvPicPr>
            <p:cNvPr id="23" name="Imagem 22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24" name="Imagem 23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5430888" y="2135021"/>
              <a:ext cx="1619672" cy="654373"/>
            </a:xfrm>
            <a:prstGeom prst="rect">
              <a:avLst/>
            </a:prstGeom>
          </p:spPr>
        </p:pic>
        <p:grpSp>
          <p:nvGrpSpPr>
            <p:cNvPr id="5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39" name="Imagem 3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0" name="Imagem 39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grpSp>
        <p:nvGrpSpPr>
          <p:cNvPr id="8" name="Grupo 49"/>
          <p:cNvGrpSpPr/>
          <p:nvPr/>
        </p:nvGrpSpPr>
        <p:grpSpPr>
          <a:xfrm>
            <a:off x="504056" y="260648"/>
            <a:ext cx="8676456" cy="5760640"/>
            <a:chOff x="251520" y="548680"/>
            <a:chExt cx="8676456" cy="5760640"/>
          </a:xfrm>
        </p:grpSpPr>
        <p:cxnSp>
          <p:nvCxnSpPr>
            <p:cNvPr id="51" name="Conector reto 50"/>
            <p:cNvCxnSpPr/>
            <p:nvPr/>
          </p:nvCxnSpPr>
          <p:spPr>
            <a:xfrm>
              <a:off x="251520" y="5486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251520" y="2685474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251520" y="1977117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251520" y="342900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51520" y="48691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51520" y="41490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251520" y="558924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251520" y="630932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251520" y="12687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o 44"/>
          <p:cNvGrpSpPr/>
          <p:nvPr/>
        </p:nvGrpSpPr>
        <p:grpSpPr>
          <a:xfrm>
            <a:off x="5400600" y="982359"/>
            <a:ext cx="1619672" cy="5683421"/>
            <a:chOff x="7020272" y="1199979"/>
            <a:chExt cx="1619672" cy="5683421"/>
          </a:xfrm>
        </p:grpSpPr>
        <p:pic>
          <p:nvPicPr>
            <p:cNvPr id="27" name="Imagem 26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7020272" y="1199979"/>
              <a:ext cx="1619672" cy="654373"/>
            </a:xfrm>
            <a:prstGeom prst="rect">
              <a:avLst/>
            </a:prstGeom>
          </p:spPr>
        </p:pic>
        <p:pic>
          <p:nvPicPr>
            <p:cNvPr id="26" name="Imagem 2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7184984" y="4651152"/>
              <a:ext cx="1290247" cy="2232248"/>
            </a:xfrm>
            <a:prstGeom prst="rect">
              <a:avLst/>
            </a:prstGeom>
          </p:spPr>
        </p:pic>
        <p:grpSp>
          <p:nvGrpSpPr>
            <p:cNvPr id="10" name="Grupo 40"/>
            <p:cNvGrpSpPr/>
            <p:nvPr/>
          </p:nvGrpSpPr>
          <p:grpSpPr>
            <a:xfrm>
              <a:off x="7183341" y="2777965"/>
              <a:ext cx="1292393" cy="1873054"/>
              <a:chOff x="2469345" y="2743634"/>
              <a:chExt cx="1292393" cy="1873054"/>
            </a:xfrm>
          </p:grpSpPr>
          <p:pic>
            <p:nvPicPr>
              <p:cNvPr id="42" name="Imagem 41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3" name="Imagem 42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  <p:pic>
          <p:nvPicPr>
            <p:cNvPr id="44" name="Imagem 43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7187647" y="1844824"/>
              <a:ext cx="1290247" cy="936104"/>
            </a:xfrm>
            <a:prstGeom prst="rect">
              <a:avLst/>
            </a:prstGeom>
          </p:spPr>
        </p:pic>
      </p:grpSp>
      <p:cxnSp>
        <p:nvCxnSpPr>
          <p:cNvPr id="60" name="Conector reto 59"/>
          <p:cNvCxnSpPr/>
          <p:nvPr/>
        </p:nvCxnSpPr>
        <p:spPr>
          <a:xfrm>
            <a:off x="432048" y="6669360"/>
            <a:ext cx="867645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rot="16200000">
            <a:off x="-2772449" y="3357360"/>
            <a:ext cx="662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 rot="16200000">
            <a:off x="-2259178" y="2627328"/>
            <a:ext cx="496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Altura dos prédios (em metros)</a:t>
            </a:r>
            <a:endParaRPr lang="pt-BR" sz="28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851920" y="17992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95</a:t>
            </a:r>
            <a:endParaRPr lang="pt-BR" sz="3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228184" y="53996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80</a:t>
            </a:r>
            <a:endParaRPr lang="pt-BR" sz="32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172400" y="183611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65</a:t>
            </a:r>
            <a:endParaRPr lang="pt-BR" sz="3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259632" y="328498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40</a:t>
            </a:r>
            <a:endParaRPr lang="pt-BR" sz="3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355976" y="23488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55</a:t>
            </a:r>
            <a:endParaRPr lang="pt-BR" sz="3200" dirty="0"/>
          </a:p>
        </p:txBody>
      </p:sp>
      <p:grpSp>
        <p:nvGrpSpPr>
          <p:cNvPr id="11" name="Grupo 7"/>
          <p:cNvGrpSpPr/>
          <p:nvPr/>
        </p:nvGrpSpPr>
        <p:grpSpPr>
          <a:xfrm>
            <a:off x="753988" y="3787444"/>
            <a:ext cx="1619672" cy="2852936"/>
            <a:chOff x="0" y="4005064"/>
            <a:chExt cx="4248472" cy="2852936"/>
          </a:xfrm>
        </p:grpSpPr>
        <p:pic>
          <p:nvPicPr>
            <p:cNvPr id="6" name="Imagem 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432048" y="4625752"/>
              <a:ext cx="3384376" cy="2232248"/>
            </a:xfrm>
            <a:prstGeom prst="rect">
              <a:avLst/>
            </a:prstGeom>
          </p:spPr>
        </p:pic>
        <p:pic>
          <p:nvPicPr>
            <p:cNvPr id="7" name="Imagem 6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0" y="4005064"/>
              <a:ext cx="4248472" cy="654373"/>
            </a:xfrm>
            <a:prstGeom prst="rect">
              <a:avLst/>
            </a:prstGeom>
          </p:spPr>
        </p:pic>
      </p:grpSp>
      <p:sp>
        <p:nvSpPr>
          <p:cNvPr id="63" name="CaixaDeTexto 62"/>
          <p:cNvSpPr txBox="1"/>
          <p:nvPr/>
        </p:nvSpPr>
        <p:spPr>
          <a:xfrm>
            <a:off x="5724128" y="-171400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FF0000"/>
                </a:solidFill>
                <a:latin typeface="xkcd" pitchFamily="2" charset="0"/>
              </a:rPr>
              <a:t>Rua VERMELHA</a:t>
            </a:r>
            <a:endParaRPr lang="pt-BR" sz="4800" dirty="0">
              <a:solidFill>
                <a:srgbClr val="FF0000"/>
              </a:solidFill>
              <a:latin typeface="xkc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7"/>
          <p:cNvGrpSpPr/>
          <p:nvPr/>
        </p:nvGrpSpPr>
        <p:grpSpPr>
          <a:xfrm>
            <a:off x="753988" y="3787444"/>
            <a:ext cx="1619672" cy="2852936"/>
            <a:chOff x="0" y="4005064"/>
            <a:chExt cx="4248472" cy="2852936"/>
          </a:xfrm>
        </p:grpSpPr>
        <p:pic>
          <p:nvPicPr>
            <p:cNvPr id="6" name="Imagem 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6459"/>
            <a:stretch>
              <a:fillRect/>
            </a:stretch>
          </p:blipFill>
          <p:spPr>
            <a:xfrm>
              <a:off x="432048" y="4625752"/>
              <a:ext cx="3384376" cy="2232248"/>
            </a:xfrm>
            <a:prstGeom prst="rect">
              <a:avLst/>
            </a:prstGeom>
          </p:spPr>
        </p:pic>
        <p:pic>
          <p:nvPicPr>
            <p:cNvPr id="7" name="Imagem 6" descr="school-building.png"/>
            <p:cNvPicPr>
              <a:picLocks noChangeAspect="1"/>
            </p:cNvPicPr>
            <p:nvPr/>
          </p:nvPicPr>
          <p:blipFill>
            <a:blip r:embed="rId2" cstate="print">
              <a:lum contrast="24000"/>
            </a:blip>
            <a:srcRect l="13860" t="4923" r="11801" b="61488"/>
            <a:stretch>
              <a:fillRect/>
            </a:stretch>
          </p:blipFill>
          <p:spPr>
            <a:xfrm>
              <a:off x="0" y="4005064"/>
              <a:ext cx="4248472" cy="654373"/>
            </a:xfrm>
            <a:prstGeom prst="rect">
              <a:avLst/>
            </a:prstGeom>
          </p:spPr>
        </p:pic>
      </p:grpSp>
      <p:pic>
        <p:nvPicPr>
          <p:cNvPr id="17" name="Imagem 1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420" t="42668" r="19361" b="6459"/>
          <a:stretch>
            <a:fillRect/>
          </a:stretch>
        </p:blipFill>
        <p:spPr>
          <a:xfrm>
            <a:off x="2500272" y="4408132"/>
            <a:ext cx="1290247" cy="2232248"/>
          </a:xfrm>
          <a:prstGeom prst="rect">
            <a:avLst/>
          </a:prstGeom>
        </p:spPr>
      </p:pic>
      <p:pic>
        <p:nvPicPr>
          <p:cNvPr id="18" name="Imagem 17" descr="school-building.png"/>
          <p:cNvPicPr>
            <a:picLocks noChangeAspect="1"/>
          </p:cNvPicPr>
          <p:nvPr/>
        </p:nvPicPr>
        <p:blipFill>
          <a:blip r:embed="rId2" cstate="print">
            <a:lum contrast="24000"/>
          </a:blip>
          <a:srcRect l="13860" t="4923" r="11801" b="61488"/>
          <a:stretch>
            <a:fillRect/>
          </a:stretch>
        </p:blipFill>
        <p:spPr>
          <a:xfrm>
            <a:off x="2335560" y="-1984"/>
            <a:ext cx="1619672" cy="654373"/>
          </a:xfrm>
          <a:prstGeom prst="rect">
            <a:avLst/>
          </a:prstGeom>
        </p:spPr>
      </p:pic>
      <p:pic>
        <p:nvPicPr>
          <p:cNvPr id="20" name="Imagem 1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420" t="42668" r="19361" b="6459"/>
          <a:stretch>
            <a:fillRect/>
          </a:stretch>
        </p:blipFill>
        <p:spPr>
          <a:xfrm>
            <a:off x="4050540" y="4433532"/>
            <a:ext cx="1290247" cy="2232248"/>
          </a:xfrm>
          <a:prstGeom prst="rect">
            <a:avLst/>
          </a:prstGeom>
        </p:spPr>
      </p:pic>
      <p:pic>
        <p:nvPicPr>
          <p:cNvPr id="21" name="Imagem 20" descr="school-building.png"/>
          <p:cNvPicPr>
            <a:picLocks noChangeAspect="1"/>
          </p:cNvPicPr>
          <p:nvPr/>
        </p:nvPicPr>
        <p:blipFill>
          <a:blip r:embed="rId2" cstate="print">
            <a:lum contrast="24000"/>
          </a:blip>
          <a:srcRect l="13860" t="4923" r="11801" b="61488"/>
          <a:stretch>
            <a:fillRect/>
          </a:stretch>
        </p:blipFill>
        <p:spPr>
          <a:xfrm>
            <a:off x="3885828" y="2855624"/>
            <a:ext cx="1619672" cy="654373"/>
          </a:xfrm>
          <a:prstGeom prst="rect">
            <a:avLst/>
          </a:prstGeom>
        </p:spPr>
      </p:pic>
      <p:grpSp>
        <p:nvGrpSpPr>
          <p:cNvPr id="3" name="Grupo 32"/>
          <p:cNvGrpSpPr/>
          <p:nvPr/>
        </p:nvGrpSpPr>
        <p:grpSpPr>
          <a:xfrm>
            <a:off x="2505857" y="2521780"/>
            <a:ext cx="1294510" cy="1877288"/>
            <a:chOff x="2469345" y="2739400"/>
            <a:chExt cx="1294510" cy="1877288"/>
          </a:xfrm>
        </p:grpSpPr>
        <p:pic>
          <p:nvPicPr>
            <p:cNvPr id="31" name="Imagem 30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2469345" y="3680584"/>
              <a:ext cx="1290247" cy="936104"/>
            </a:xfrm>
            <a:prstGeom prst="rect">
              <a:avLst/>
            </a:prstGeom>
          </p:spPr>
        </p:pic>
        <p:pic>
          <p:nvPicPr>
            <p:cNvPr id="32" name="Imagem 31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2473608" y="2739400"/>
              <a:ext cx="1290247" cy="936104"/>
            </a:xfrm>
            <a:prstGeom prst="rect">
              <a:avLst/>
            </a:prstGeom>
          </p:spPr>
        </p:pic>
      </p:grpSp>
      <p:grpSp>
        <p:nvGrpSpPr>
          <p:cNvPr id="4" name="Grupo 33"/>
          <p:cNvGrpSpPr/>
          <p:nvPr/>
        </p:nvGrpSpPr>
        <p:grpSpPr>
          <a:xfrm>
            <a:off x="2513929" y="642379"/>
            <a:ext cx="1290276" cy="1876442"/>
            <a:chOff x="2462994" y="2186623"/>
            <a:chExt cx="1290276" cy="1876442"/>
          </a:xfrm>
        </p:grpSpPr>
        <p:pic>
          <p:nvPicPr>
            <p:cNvPr id="35" name="Imagem 3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36" name="Imagem 3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pic>
        <p:nvPicPr>
          <p:cNvPr id="37" name="Imagem 3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1420" t="42668" r="19361" b="35998"/>
          <a:stretch>
            <a:fillRect/>
          </a:stretch>
        </p:blipFill>
        <p:spPr>
          <a:xfrm>
            <a:off x="4051698" y="3499412"/>
            <a:ext cx="1290247" cy="936104"/>
          </a:xfrm>
          <a:prstGeom prst="rect">
            <a:avLst/>
          </a:prstGeom>
        </p:spPr>
      </p:pic>
      <p:grpSp>
        <p:nvGrpSpPr>
          <p:cNvPr id="5" name="Grupo 45"/>
          <p:cNvGrpSpPr/>
          <p:nvPr/>
        </p:nvGrpSpPr>
        <p:grpSpPr>
          <a:xfrm>
            <a:off x="6984776" y="1919385"/>
            <a:ext cx="1619672" cy="4748379"/>
            <a:chOff x="5430888" y="2135021"/>
            <a:chExt cx="1619672" cy="4748379"/>
          </a:xfrm>
        </p:grpSpPr>
        <p:pic>
          <p:nvPicPr>
            <p:cNvPr id="23" name="Imagem 22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24" name="Imagem 23" descr="school-building.png"/>
            <p:cNvPicPr>
              <a:picLocks noChangeAspect="1"/>
            </p:cNvPicPr>
            <p:nvPr/>
          </p:nvPicPr>
          <p:blipFill>
            <a:blip r:embed="rId2" cstate="print">
              <a:lum contrast="24000"/>
            </a:blip>
            <a:srcRect l="13860" t="4923" r="11801" b="61488"/>
            <a:stretch>
              <a:fillRect/>
            </a:stretch>
          </p:blipFill>
          <p:spPr>
            <a:xfrm>
              <a:off x="5430888" y="2135021"/>
              <a:ext cx="1619672" cy="654373"/>
            </a:xfrm>
            <a:prstGeom prst="rect">
              <a:avLst/>
            </a:prstGeom>
          </p:spPr>
        </p:pic>
        <p:grpSp>
          <p:nvGrpSpPr>
            <p:cNvPr id="8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39" name="Imagem 3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0" name="Imagem 39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grpSp>
        <p:nvGrpSpPr>
          <p:cNvPr id="9" name="Grupo 49"/>
          <p:cNvGrpSpPr/>
          <p:nvPr/>
        </p:nvGrpSpPr>
        <p:grpSpPr>
          <a:xfrm>
            <a:off x="504056" y="260648"/>
            <a:ext cx="8676456" cy="5760640"/>
            <a:chOff x="251520" y="548680"/>
            <a:chExt cx="8676456" cy="5760640"/>
          </a:xfrm>
        </p:grpSpPr>
        <p:cxnSp>
          <p:nvCxnSpPr>
            <p:cNvPr id="51" name="Conector reto 50"/>
            <p:cNvCxnSpPr/>
            <p:nvPr/>
          </p:nvCxnSpPr>
          <p:spPr>
            <a:xfrm>
              <a:off x="251520" y="5486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251520" y="2685474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251520" y="1977117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251520" y="342900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51520" y="48691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51520" y="41490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251520" y="558924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251520" y="630932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251520" y="12687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44"/>
          <p:cNvGrpSpPr/>
          <p:nvPr/>
        </p:nvGrpSpPr>
        <p:grpSpPr>
          <a:xfrm>
            <a:off x="5400600" y="982359"/>
            <a:ext cx="1619672" cy="5683421"/>
            <a:chOff x="7020272" y="1199979"/>
            <a:chExt cx="1619672" cy="5683421"/>
          </a:xfrm>
        </p:grpSpPr>
        <p:pic>
          <p:nvPicPr>
            <p:cNvPr id="27" name="Imagem 26" descr="school-building.png"/>
            <p:cNvPicPr>
              <a:picLocks noChangeAspect="1"/>
            </p:cNvPicPr>
            <p:nvPr/>
          </p:nvPicPr>
          <p:blipFill>
            <a:blip r:embed="rId2" cstate="print">
              <a:lum contrast="24000"/>
            </a:blip>
            <a:srcRect l="13860" t="4923" r="11801" b="61488"/>
            <a:stretch>
              <a:fillRect/>
            </a:stretch>
          </p:blipFill>
          <p:spPr>
            <a:xfrm>
              <a:off x="7020272" y="1199979"/>
              <a:ext cx="1619672" cy="654373"/>
            </a:xfrm>
            <a:prstGeom prst="rect">
              <a:avLst/>
            </a:prstGeom>
          </p:spPr>
        </p:pic>
        <p:pic>
          <p:nvPicPr>
            <p:cNvPr id="26" name="Imagem 2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6459"/>
            <a:stretch>
              <a:fillRect/>
            </a:stretch>
          </p:blipFill>
          <p:spPr>
            <a:xfrm>
              <a:off x="7184984" y="4651152"/>
              <a:ext cx="1290247" cy="2232248"/>
            </a:xfrm>
            <a:prstGeom prst="rect">
              <a:avLst/>
            </a:prstGeom>
          </p:spPr>
        </p:pic>
        <p:grpSp>
          <p:nvGrpSpPr>
            <p:cNvPr id="11" name="Grupo 40"/>
            <p:cNvGrpSpPr/>
            <p:nvPr/>
          </p:nvGrpSpPr>
          <p:grpSpPr>
            <a:xfrm>
              <a:off x="7183341" y="2777965"/>
              <a:ext cx="1292393" cy="1873054"/>
              <a:chOff x="2469345" y="2743634"/>
              <a:chExt cx="1292393" cy="1873054"/>
            </a:xfrm>
          </p:grpSpPr>
          <p:pic>
            <p:nvPicPr>
              <p:cNvPr id="42" name="Imagem 41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3" name="Imagem 42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  <p:pic>
          <p:nvPicPr>
            <p:cNvPr id="44" name="Imagem 43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1420" t="42668" r="19361" b="35998"/>
            <a:stretch>
              <a:fillRect/>
            </a:stretch>
          </p:blipFill>
          <p:spPr>
            <a:xfrm>
              <a:off x="7187647" y="1844824"/>
              <a:ext cx="1290247" cy="936104"/>
            </a:xfrm>
            <a:prstGeom prst="rect">
              <a:avLst/>
            </a:prstGeom>
          </p:spPr>
        </p:pic>
      </p:grpSp>
      <p:cxnSp>
        <p:nvCxnSpPr>
          <p:cNvPr id="60" name="Conector reto 59"/>
          <p:cNvCxnSpPr/>
          <p:nvPr/>
        </p:nvCxnSpPr>
        <p:spPr>
          <a:xfrm>
            <a:off x="432048" y="6669360"/>
            <a:ext cx="867645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rot="16200000">
            <a:off x="-2772449" y="3357360"/>
            <a:ext cx="662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 rot="16200000">
            <a:off x="-2259178" y="2627328"/>
            <a:ext cx="496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Altura dos prédios (em metros)</a:t>
            </a:r>
            <a:endParaRPr lang="pt-BR" sz="28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851920" y="17992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95</a:t>
            </a:r>
            <a:endParaRPr lang="pt-BR" sz="3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228184" y="53996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80</a:t>
            </a:r>
            <a:endParaRPr lang="pt-BR" sz="32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172400" y="183611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65</a:t>
            </a:r>
            <a:endParaRPr lang="pt-BR" sz="3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259632" y="328498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40</a:t>
            </a:r>
            <a:endParaRPr lang="pt-BR" sz="3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355976" y="23488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55</a:t>
            </a:r>
            <a:endParaRPr lang="pt-BR" sz="3200" dirty="0"/>
          </a:p>
        </p:txBody>
      </p:sp>
      <p:cxnSp>
        <p:nvCxnSpPr>
          <p:cNvPr id="47" name="Conector reto 46"/>
          <p:cNvCxnSpPr/>
          <p:nvPr/>
        </p:nvCxnSpPr>
        <p:spPr>
          <a:xfrm>
            <a:off x="607894" y="1844824"/>
            <a:ext cx="8280000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539552" y="1774557"/>
            <a:ext cx="279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Média = 67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/>
          <p:cNvSpPr txBox="1"/>
          <p:nvPr/>
        </p:nvSpPr>
        <p:spPr>
          <a:xfrm>
            <a:off x="971600" y="2708920"/>
            <a:ext cx="67687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Referencia </a:t>
            </a:r>
          </a:p>
          <a:p>
            <a:r>
              <a:rPr lang="pt-BR" dirty="0" smtClean="0">
                <a:hlinkClick r:id="rId2"/>
              </a:rPr>
              <a:t>https://www.facebook.com/rtrainings/</a:t>
            </a:r>
            <a:endParaRPr lang="pt-BR" dirty="0" smtClean="0"/>
          </a:p>
          <a:p>
            <a:endParaRPr lang="pt-BR" dirty="0" smtClean="0">
              <a:hlinkClick r:id="rId3"/>
            </a:endParaRPr>
          </a:p>
          <a:p>
            <a:r>
              <a:rPr lang="pt-BR" dirty="0" smtClean="0">
                <a:hlinkClick r:id="rId3"/>
              </a:rPr>
              <a:t>http://www.portalaction.com.br/estatistica-basica/22-medidas-de-dispersao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2500272" y="4408132"/>
            <a:ext cx="1290247" cy="2232248"/>
          </a:xfrm>
          <a:prstGeom prst="rect">
            <a:avLst/>
          </a:prstGeom>
        </p:spPr>
      </p:pic>
      <p:pic>
        <p:nvPicPr>
          <p:cNvPr id="18" name="Imagem 17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2335560" y="-1984"/>
            <a:ext cx="1619672" cy="654373"/>
          </a:xfrm>
          <a:prstGeom prst="rect">
            <a:avLst/>
          </a:prstGeom>
        </p:spPr>
      </p:pic>
      <p:pic>
        <p:nvPicPr>
          <p:cNvPr id="20" name="Imagem 1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4050540" y="4433532"/>
            <a:ext cx="1290247" cy="2232248"/>
          </a:xfrm>
          <a:prstGeom prst="rect">
            <a:avLst/>
          </a:prstGeom>
        </p:spPr>
      </p:pic>
      <p:pic>
        <p:nvPicPr>
          <p:cNvPr id="21" name="Imagem 20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3885828" y="2855624"/>
            <a:ext cx="1619672" cy="654373"/>
          </a:xfrm>
          <a:prstGeom prst="rect">
            <a:avLst/>
          </a:prstGeom>
        </p:spPr>
      </p:pic>
      <p:grpSp>
        <p:nvGrpSpPr>
          <p:cNvPr id="3" name="Grupo 32"/>
          <p:cNvGrpSpPr/>
          <p:nvPr/>
        </p:nvGrpSpPr>
        <p:grpSpPr>
          <a:xfrm>
            <a:off x="2505857" y="2521780"/>
            <a:ext cx="1294510" cy="1877288"/>
            <a:chOff x="2469345" y="2739400"/>
            <a:chExt cx="1294510" cy="1877288"/>
          </a:xfrm>
        </p:grpSpPr>
        <p:pic>
          <p:nvPicPr>
            <p:cNvPr id="31" name="Imagem 30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9345" y="3680584"/>
              <a:ext cx="1290247" cy="936104"/>
            </a:xfrm>
            <a:prstGeom prst="rect">
              <a:avLst/>
            </a:prstGeom>
          </p:spPr>
        </p:pic>
        <p:pic>
          <p:nvPicPr>
            <p:cNvPr id="32" name="Imagem 31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73608" y="2739400"/>
              <a:ext cx="1290247" cy="936104"/>
            </a:xfrm>
            <a:prstGeom prst="rect">
              <a:avLst/>
            </a:prstGeom>
          </p:spPr>
        </p:pic>
      </p:grpSp>
      <p:grpSp>
        <p:nvGrpSpPr>
          <p:cNvPr id="4" name="Grupo 33"/>
          <p:cNvGrpSpPr/>
          <p:nvPr/>
        </p:nvGrpSpPr>
        <p:grpSpPr>
          <a:xfrm>
            <a:off x="2513929" y="642379"/>
            <a:ext cx="1290276" cy="1876442"/>
            <a:chOff x="2462994" y="2186623"/>
            <a:chExt cx="1290276" cy="1876442"/>
          </a:xfrm>
        </p:grpSpPr>
        <p:pic>
          <p:nvPicPr>
            <p:cNvPr id="35" name="Imagem 3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36" name="Imagem 3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pic>
        <p:nvPicPr>
          <p:cNvPr id="37" name="Imagem 3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4051698" y="3499412"/>
            <a:ext cx="1290247" cy="936104"/>
          </a:xfrm>
          <a:prstGeom prst="rect">
            <a:avLst/>
          </a:prstGeom>
        </p:spPr>
      </p:pic>
      <p:grpSp>
        <p:nvGrpSpPr>
          <p:cNvPr id="5" name="Grupo 45"/>
          <p:cNvGrpSpPr/>
          <p:nvPr/>
        </p:nvGrpSpPr>
        <p:grpSpPr>
          <a:xfrm>
            <a:off x="6984776" y="1919385"/>
            <a:ext cx="1619672" cy="4748379"/>
            <a:chOff x="5430888" y="2135021"/>
            <a:chExt cx="1619672" cy="4748379"/>
          </a:xfrm>
        </p:grpSpPr>
        <p:pic>
          <p:nvPicPr>
            <p:cNvPr id="23" name="Imagem 22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24" name="Imagem 23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5430888" y="2135021"/>
              <a:ext cx="1619672" cy="654373"/>
            </a:xfrm>
            <a:prstGeom prst="rect">
              <a:avLst/>
            </a:prstGeom>
          </p:spPr>
        </p:pic>
        <p:grpSp>
          <p:nvGrpSpPr>
            <p:cNvPr id="8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39" name="Imagem 3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0" name="Imagem 39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grpSp>
        <p:nvGrpSpPr>
          <p:cNvPr id="9" name="Grupo 49"/>
          <p:cNvGrpSpPr/>
          <p:nvPr/>
        </p:nvGrpSpPr>
        <p:grpSpPr>
          <a:xfrm>
            <a:off x="504056" y="260648"/>
            <a:ext cx="8676456" cy="5760640"/>
            <a:chOff x="251520" y="548680"/>
            <a:chExt cx="8676456" cy="5760640"/>
          </a:xfrm>
        </p:grpSpPr>
        <p:cxnSp>
          <p:nvCxnSpPr>
            <p:cNvPr id="51" name="Conector reto 50"/>
            <p:cNvCxnSpPr/>
            <p:nvPr/>
          </p:nvCxnSpPr>
          <p:spPr>
            <a:xfrm>
              <a:off x="251520" y="5486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251520" y="2685474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251520" y="1977117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251520" y="342900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51520" y="48691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51520" y="41490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251520" y="558924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251520" y="630932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251520" y="12687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44"/>
          <p:cNvGrpSpPr/>
          <p:nvPr/>
        </p:nvGrpSpPr>
        <p:grpSpPr>
          <a:xfrm>
            <a:off x="5400600" y="982359"/>
            <a:ext cx="1619672" cy="5683421"/>
            <a:chOff x="7020272" y="1199979"/>
            <a:chExt cx="1619672" cy="5683421"/>
          </a:xfrm>
        </p:grpSpPr>
        <p:pic>
          <p:nvPicPr>
            <p:cNvPr id="27" name="Imagem 26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7020272" y="1199979"/>
              <a:ext cx="1619672" cy="654373"/>
            </a:xfrm>
            <a:prstGeom prst="rect">
              <a:avLst/>
            </a:prstGeom>
          </p:spPr>
        </p:pic>
        <p:pic>
          <p:nvPicPr>
            <p:cNvPr id="26" name="Imagem 2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7184984" y="4651152"/>
              <a:ext cx="1290247" cy="2232248"/>
            </a:xfrm>
            <a:prstGeom prst="rect">
              <a:avLst/>
            </a:prstGeom>
          </p:spPr>
        </p:pic>
        <p:grpSp>
          <p:nvGrpSpPr>
            <p:cNvPr id="11" name="Grupo 40"/>
            <p:cNvGrpSpPr/>
            <p:nvPr/>
          </p:nvGrpSpPr>
          <p:grpSpPr>
            <a:xfrm>
              <a:off x="7183341" y="2777965"/>
              <a:ext cx="1292393" cy="1873054"/>
              <a:chOff x="2469345" y="2743634"/>
              <a:chExt cx="1292393" cy="1873054"/>
            </a:xfrm>
          </p:grpSpPr>
          <p:pic>
            <p:nvPicPr>
              <p:cNvPr id="42" name="Imagem 41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3" name="Imagem 42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  <p:pic>
          <p:nvPicPr>
            <p:cNvPr id="44" name="Imagem 43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7187647" y="1844824"/>
              <a:ext cx="1290247" cy="936104"/>
            </a:xfrm>
            <a:prstGeom prst="rect">
              <a:avLst/>
            </a:prstGeom>
          </p:spPr>
        </p:pic>
      </p:grpSp>
      <p:cxnSp>
        <p:nvCxnSpPr>
          <p:cNvPr id="60" name="Conector reto 59"/>
          <p:cNvCxnSpPr/>
          <p:nvPr/>
        </p:nvCxnSpPr>
        <p:spPr>
          <a:xfrm>
            <a:off x="432048" y="6669360"/>
            <a:ext cx="867645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rot="16200000">
            <a:off x="-2772449" y="3357360"/>
            <a:ext cx="662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 rot="16200000">
            <a:off x="-2259178" y="2627328"/>
            <a:ext cx="496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Altura dos prédios (em metros)</a:t>
            </a:r>
            <a:endParaRPr lang="pt-BR" sz="28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851920" y="17992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95</a:t>
            </a:r>
            <a:endParaRPr lang="pt-BR" sz="3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6228184" y="539969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80</a:t>
            </a:r>
            <a:endParaRPr lang="pt-BR" sz="32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172400" y="183611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65</a:t>
            </a:r>
            <a:endParaRPr lang="pt-BR" sz="3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259632" y="3284984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40</a:t>
            </a:r>
            <a:endParaRPr lang="pt-BR" sz="3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355976" y="23488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55</a:t>
            </a:r>
            <a:endParaRPr lang="pt-BR" sz="3200" dirty="0"/>
          </a:p>
        </p:txBody>
      </p:sp>
      <p:grpSp>
        <p:nvGrpSpPr>
          <p:cNvPr id="2" name="Grupo 7"/>
          <p:cNvGrpSpPr/>
          <p:nvPr/>
        </p:nvGrpSpPr>
        <p:grpSpPr>
          <a:xfrm>
            <a:off x="753988" y="3787444"/>
            <a:ext cx="1619672" cy="2852936"/>
            <a:chOff x="0" y="4005064"/>
            <a:chExt cx="4248472" cy="2852936"/>
          </a:xfrm>
        </p:grpSpPr>
        <p:pic>
          <p:nvPicPr>
            <p:cNvPr id="6" name="Imagem 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432048" y="4625752"/>
              <a:ext cx="3384376" cy="2232248"/>
            </a:xfrm>
            <a:prstGeom prst="rect">
              <a:avLst/>
            </a:prstGeom>
          </p:spPr>
        </p:pic>
        <p:pic>
          <p:nvPicPr>
            <p:cNvPr id="7" name="Imagem 6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0" y="4005064"/>
              <a:ext cx="4248472" cy="654373"/>
            </a:xfrm>
            <a:prstGeom prst="rect">
              <a:avLst/>
            </a:prstGeom>
          </p:spPr>
        </p:pic>
      </p:grpSp>
      <p:cxnSp>
        <p:nvCxnSpPr>
          <p:cNvPr id="49" name="Conector reto 48"/>
          <p:cNvCxnSpPr/>
          <p:nvPr/>
        </p:nvCxnSpPr>
        <p:spPr>
          <a:xfrm>
            <a:off x="607894" y="1844824"/>
            <a:ext cx="8280000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539552" y="1774557"/>
            <a:ext cx="279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Média = 67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5724128" y="-171400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FF0000"/>
                </a:solidFill>
                <a:latin typeface="xkcd" pitchFamily="2" charset="0"/>
              </a:rPr>
              <a:t>Rua VERMELHA</a:t>
            </a:r>
            <a:endParaRPr lang="pt-BR" sz="4800" dirty="0">
              <a:solidFill>
                <a:srgbClr val="FF0000"/>
              </a:solidFill>
              <a:latin typeface="xkc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45"/>
          <p:cNvGrpSpPr/>
          <p:nvPr/>
        </p:nvGrpSpPr>
        <p:grpSpPr>
          <a:xfrm>
            <a:off x="2339752" y="1911356"/>
            <a:ext cx="1619672" cy="4748379"/>
            <a:chOff x="5430888" y="2135021"/>
            <a:chExt cx="1619672" cy="4748379"/>
          </a:xfrm>
        </p:grpSpPr>
        <p:pic>
          <p:nvPicPr>
            <p:cNvPr id="48" name="Imagem 47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49" name="Imagem 48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5430888" y="2135021"/>
              <a:ext cx="1619672" cy="654373"/>
            </a:xfrm>
            <a:prstGeom prst="rect">
              <a:avLst/>
            </a:prstGeom>
          </p:spPr>
        </p:pic>
        <p:grpSp>
          <p:nvGrpSpPr>
            <p:cNvPr id="3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63" name="Imagem 62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69" name="Imagem 6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pic>
        <p:nvPicPr>
          <p:cNvPr id="18" name="Imagem 17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827584" y="1671177"/>
            <a:ext cx="1619672" cy="654373"/>
          </a:xfrm>
          <a:prstGeom prst="rect">
            <a:avLst/>
          </a:prstGeom>
        </p:spPr>
      </p:pic>
      <p:pic>
        <p:nvPicPr>
          <p:cNvPr id="20" name="Imagem 1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4050540" y="4433532"/>
            <a:ext cx="1290247" cy="2232248"/>
          </a:xfrm>
          <a:prstGeom prst="rect">
            <a:avLst/>
          </a:prstGeom>
        </p:spPr>
      </p:pic>
      <p:pic>
        <p:nvPicPr>
          <p:cNvPr id="21" name="Imagem 20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3885828" y="2855624"/>
            <a:ext cx="1619672" cy="654373"/>
          </a:xfrm>
          <a:prstGeom prst="rect">
            <a:avLst/>
          </a:prstGeom>
        </p:spPr>
      </p:pic>
      <p:pic>
        <p:nvPicPr>
          <p:cNvPr id="31" name="Imagem 30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997881" y="5165756"/>
            <a:ext cx="1290247" cy="936104"/>
          </a:xfrm>
          <a:prstGeom prst="rect">
            <a:avLst/>
          </a:prstGeom>
        </p:spPr>
      </p:pic>
      <p:grpSp>
        <p:nvGrpSpPr>
          <p:cNvPr id="4" name="Grupo 33"/>
          <p:cNvGrpSpPr/>
          <p:nvPr/>
        </p:nvGrpSpPr>
        <p:grpSpPr>
          <a:xfrm>
            <a:off x="1001716" y="2484429"/>
            <a:ext cx="1290276" cy="1876442"/>
            <a:chOff x="2462994" y="2186623"/>
            <a:chExt cx="1290276" cy="1876442"/>
          </a:xfrm>
        </p:grpSpPr>
        <p:pic>
          <p:nvPicPr>
            <p:cNvPr id="35" name="Imagem 3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36" name="Imagem 3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pic>
        <p:nvPicPr>
          <p:cNvPr id="37" name="Imagem 3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4051698" y="3499412"/>
            <a:ext cx="1290247" cy="936104"/>
          </a:xfrm>
          <a:prstGeom prst="rect">
            <a:avLst/>
          </a:prstGeom>
        </p:spPr>
      </p:pic>
      <p:grpSp>
        <p:nvGrpSpPr>
          <p:cNvPr id="5" name="Grupo 45"/>
          <p:cNvGrpSpPr/>
          <p:nvPr/>
        </p:nvGrpSpPr>
        <p:grpSpPr>
          <a:xfrm>
            <a:off x="6984776" y="1116276"/>
            <a:ext cx="1619672" cy="5551488"/>
            <a:chOff x="5430888" y="1331912"/>
            <a:chExt cx="1619672" cy="5551488"/>
          </a:xfrm>
        </p:grpSpPr>
        <p:pic>
          <p:nvPicPr>
            <p:cNvPr id="23" name="Imagem 22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24" name="Imagem 23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5430888" y="1331912"/>
              <a:ext cx="1619672" cy="654373"/>
            </a:xfrm>
            <a:prstGeom prst="rect">
              <a:avLst/>
            </a:prstGeom>
          </p:spPr>
        </p:pic>
        <p:grpSp>
          <p:nvGrpSpPr>
            <p:cNvPr id="7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39" name="Imagem 3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0" name="Imagem 39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grpSp>
        <p:nvGrpSpPr>
          <p:cNvPr id="8" name="Grupo 49"/>
          <p:cNvGrpSpPr/>
          <p:nvPr/>
        </p:nvGrpSpPr>
        <p:grpSpPr>
          <a:xfrm>
            <a:off x="504056" y="260648"/>
            <a:ext cx="8676456" cy="5760640"/>
            <a:chOff x="251520" y="548680"/>
            <a:chExt cx="8676456" cy="5760640"/>
          </a:xfrm>
        </p:grpSpPr>
        <p:cxnSp>
          <p:nvCxnSpPr>
            <p:cNvPr id="51" name="Conector reto 50"/>
            <p:cNvCxnSpPr/>
            <p:nvPr/>
          </p:nvCxnSpPr>
          <p:spPr>
            <a:xfrm>
              <a:off x="251520" y="5486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251520" y="2685474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251520" y="1977117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251520" y="342900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51520" y="48691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51520" y="41490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251520" y="558924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251520" y="630932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251520" y="12687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to 59"/>
          <p:cNvCxnSpPr/>
          <p:nvPr/>
        </p:nvCxnSpPr>
        <p:spPr>
          <a:xfrm>
            <a:off x="432048" y="6669360"/>
            <a:ext cx="867645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rot="16200000">
            <a:off x="-2772449" y="3357360"/>
            <a:ext cx="662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 rot="16200000">
            <a:off x="-2259178" y="2627328"/>
            <a:ext cx="496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Altura dos prédios (em metros)</a:t>
            </a:r>
            <a:endParaRPr lang="pt-BR" sz="28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172400" y="98072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75</a:t>
            </a:r>
            <a:endParaRPr lang="pt-BR" sz="3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331640" y="119675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70</a:t>
            </a:r>
            <a:endParaRPr lang="pt-BR" sz="3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355976" y="23488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55</a:t>
            </a:r>
            <a:endParaRPr lang="pt-BR" sz="3200" dirty="0"/>
          </a:p>
        </p:txBody>
      </p:sp>
      <p:pic>
        <p:nvPicPr>
          <p:cNvPr id="6" name="Imagem 5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994429" y="4365104"/>
            <a:ext cx="1290247" cy="2232248"/>
          </a:xfrm>
          <a:prstGeom prst="rect">
            <a:avLst/>
          </a:prstGeom>
        </p:spPr>
      </p:pic>
      <p:sp>
        <p:nvSpPr>
          <p:cNvPr id="70" name="CaixaDeTexto 69"/>
          <p:cNvSpPr txBox="1"/>
          <p:nvPr/>
        </p:nvSpPr>
        <p:spPr>
          <a:xfrm>
            <a:off x="3491880" y="183611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65</a:t>
            </a:r>
            <a:endParaRPr lang="pt-BR" sz="3200" dirty="0"/>
          </a:p>
        </p:txBody>
      </p:sp>
      <p:pic>
        <p:nvPicPr>
          <p:cNvPr id="71" name="Imagem 70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1005511" y="2285338"/>
            <a:ext cx="1290247" cy="567598"/>
          </a:xfrm>
          <a:prstGeom prst="rect">
            <a:avLst/>
          </a:prstGeom>
        </p:spPr>
      </p:pic>
      <p:pic>
        <p:nvPicPr>
          <p:cNvPr id="72" name="Imagem 71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1002895" y="2852889"/>
            <a:ext cx="1290247" cy="504056"/>
          </a:xfrm>
          <a:prstGeom prst="rect">
            <a:avLst/>
          </a:prstGeom>
        </p:spPr>
      </p:pic>
      <p:pic>
        <p:nvPicPr>
          <p:cNvPr id="73" name="Imagem 72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5436096" y="1700808"/>
            <a:ext cx="1619672" cy="654373"/>
          </a:xfrm>
          <a:prstGeom prst="rect">
            <a:avLst/>
          </a:prstGeom>
        </p:spPr>
      </p:pic>
      <p:grpSp>
        <p:nvGrpSpPr>
          <p:cNvPr id="9" name="Grupo 33"/>
          <p:cNvGrpSpPr/>
          <p:nvPr/>
        </p:nvGrpSpPr>
        <p:grpSpPr>
          <a:xfrm>
            <a:off x="5610228" y="2556437"/>
            <a:ext cx="1290276" cy="1876442"/>
            <a:chOff x="2462994" y="2186623"/>
            <a:chExt cx="1290276" cy="1876442"/>
          </a:xfrm>
        </p:grpSpPr>
        <p:pic>
          <p:nvPicPr>
            <p:cNvPr id="75" name="Imagem 7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76" name="Imagem 7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sp>
        <p:nvSpPr>
          <p:cNvPr id="77" name="CaixaDeTexto 76"/>
          <p:cNvSpPr txBox="1"/>
          <p:nvPr/>
        </p:nvSpPr>
        <p:spPr>
          <a:xfrm>
            <a:off x="5940152" y="126876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70</a:t>
            </a:r>
            <a:endParaRPr lang="pt-BR" sz="3200" dirty="0"/>
          </a:p>
        </p:txBody>
      </p:sp>
      <p:pic>
        <p:nvPicPr>
          <p:cNvPr id="78" name="Imagem 77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5602941" y="4437112"/>
            <a:ext cx="1290247" cy="2232248"/>
          </a:xfrm>
          <a:prstGeom prst="rect">
            <a:avLst/>
          </a:prstGeom>
        </p:spPr>
      </p:pic>
      <p:pic>
        <p:nvPicPr>
          <p:cNvPr id="79" name="Imagem 78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5614023" y="2357346"/>
            <a:ext cx="1290247" cy="567598"/>
          </a:xfrm>
          <a:prstGeom prst="rect">
            <a:avLst/>
          </a:prstGeom>
        </p:spPr>
      </p:pic>
      <p:pic>
        <p:nvPicPr>
          <p:cNvPr id="80" name="Imagem 7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5611407" y="2924897"/>
            <a:ext cx="1290247" cy="504056"/>
          </a:xfrm>
          <a:prstGeom prst="rect">
            <a:avLst/>
          </a:prstGeom>
        </p:spPr>
      </p:pic>
      <p:pic>
        <p:nvPicPr>
          <p:cNvPr id="81" name="Imagem 80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7164288" y="1700808"/>
            <a:ext cx="1290247" cy="936104"/>
          </a:xfrm>
          <a:prstGeom prst="rect">
            <a:avLst/>
          </a:prstGeom>
        </p:spPr>
      </p:pic>
      <p:sp>
        <p:nvSpPr>
          <p:cNvPr id="64" name="CaixaDeTexto 63"/>
          <p:cNvSpPr txBox="1"/>
          <p:nvPr/>
        </p:nvSpPr>
        <p:spPr>
          <a:xfrm>
            <a:off x="6444208" y="446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 smtClean="0">
                <a:solidFill>
                  <a:schemeClr val="tx2"/>
                </a:solidFill>
                <a:latin typeface="xkcd" pitchFamily="2" charset="0"/>
              </a:rPr>
              <a:t>Rua Azul</a:t>
            </a:r>
            <a:endParaRPr lang="pt-BR" sz="4800" dirty="0">
              <a:solidFill>
                <a:schemeClr val="tx2"/>
              </a:solidFill>
              <a:latin typeface="xkc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2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upo 45"/>
          <p:cNvGrpSpPr/>
          <p:nvPr/>
        </p:nvGrpSpPr>
        <p:grpSpPr>
          <a:xfrm>
            <a:off x="2339752" y="1911356"/>
            <a:ext cx="1619672" cy="4748379"/>
            <a:chOff x="5430888" y="2135021"/>
            <a:chExt cx="1619672" cy="4748379"/>
          </a:xfrm>
        </p:grpSpPr>
        <p:pic>
          <p:nvPicPr>
            <p:cNvPr id="48" name="Imagem 47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49" name="Imagem 48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5430888" y="2135021"/>
              <a:ext cx="1619672" cy="654373"/>
            </a:xfrm>
            <a:prstGeom prst="rect">
              <a:avLst/>
            </a:prstGeom>
          </p:spPr>
        </p:pic>
        <p:grpSp>
          <p:nvGrpSpPr>
            <p:cNvPr id="50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63" name="Imagem 62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69" name="Imagem 6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pic>
        <p:nvPicPr>
          <p:cNvPr id="18" name="Imagem 17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827584" y="1671177"/>
            <a:ext cx="1619672" cy="654373"/>
          </a:xfrm>
          <a:prstGeom prst="rect">
            <a:avLst/>
          </a:prstGeom>
        </p:spPr>
      </p:pic>
      <p:pic>
        <p:nvPicPr>
          <p:cNvPr id="20" name="Imagem 1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4050540" y="4433532"/>
            <a:ext cx="1290247" cy="2232248"/>
          </a:xfrm>
          <a:prstGeom prst="rect">
            <a:avLst/>
          </a:prstGeom>
        </p:spPr>
      </p:pic>
      <p:pic>
        <p:nvPicPr>
          <p:cNvPr id="21" name="Imagem 20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3885828" y="2855624"/>
            <a:ext cx="1619672" cy="654373"/>
          </a:xfrm>
          <a:prstGeom prst="rect">
            <a:avLst/>
          </a:prstGeom>
        </p:spPr>
      </p:pic>
      <p:pic>
        <p:nvPicPr>
          <p:cNvPr id="31" name="Imagem 30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997881" y="5165756"/>
            <a:ext cx="1290247" cy="936104"/>
          </a:xfrm>
          <a:prstGeom prst="rect">
            <a:avLst/>
          </a:prstGeom>
        </p:spPr>
      </p:pic>
      <p:grpSp>
        <p:nvGrpSpPr>
          <p:cNvPr id="3" name="Grupo 33"/>
          <p:cNvGrpSpPr/>
          <p:nvPr/>
        </p:nvGrpSpPr>
        <p:grpSpPr>
          <a:xfrm>
            <a:off x="1001716" y="2484429"/>
            <a:ext cx="1290276" cy="1876442"/>
            <a:chOff x="2462994" y="2186623"/>
            <a:chExt cx="1290276" cy="1876442"/>
          </a:xfrm>
        </p:grpSpPr>
        <p:pic>
          <p:nvPicPr>
            <p:cNvPr id="35" name="Imagem 3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36" name="Imagem 3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pic>
        <p:nvPicPr>
          <p:cNvPr id="37" name="Imagem 36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4051698" y="3499412"/>
            <a:ext cx="1290247" cy="936104"/>
          </a:xfrm>
          <a:prstGeom prst="rect">
            <a:avLst/>
          </a:prstGeom>
        </p:spPr>
      </p:pic>
      <p:grpSp>
        <p:nvGrpSpPr>
          <p:cNvPr id="4" name="Grupo 45"/>
          <p:cNvGrpSpPr/>
          <p:nvPr/>
        </p:nvGrpSpPr>
        <p:grpSpPr>
          <a:xfrm>
            <a:off x="6984776" y="1124744"/>
            <a:ext cx="1619672" cy="5543020"/>
            <a:chOff x="5430888" y="1340380"/>
            <a:chExt cx="1619672" cy="5543020"/>
          </a:xfrm>
        </p:grpSpPr>
        <p:pic>
          <p:nvPicPr>
            <p:cNvPr id="23" name="Imagem 22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6459"/>
            <a:stretch>
              <a:fillRect/>
            </a:stretch>
          </p:blipFill>
          <p:spPr>
            <a:xfrm>
              <a:off x="5595600" y="4651152"/>
              <a:ext cx="1290247" cy="2232248"/>
            </a:xfrm>
            <a:prstGeom prst="rect">
              <a:avLst/>
            </a:prstGeom>
          </p:spPr>
        </p:pic>
        <p:pic>
          <p:nvPicPr>
            <p:cNvPr id="24" name="Imagem 23" descr="school-building.png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3860" t="4923" r="11801" b="61488"/>
            <a:stretch>
              <a:fillRect/>
            </a:stretch>
          </p:blipFill>
          <p:spPr>
            <a:xfrm>
              <a:off x="5430888" y="1340380"/>
              <a:ext cx="1619672" cy="654373"/>
            </a:xfrm>
            <a:prstGeom prst="rect">
              <a:avLst/>
            </a:prstGeom>
          </p:spPr>
        </p:pic>
        <p:grpSp>
          <p:nvGrpSpPr>
            <p:cNvPr id="5" name="Grupo 37"/>
            <p:cNvGrpSpPr/>
            <p:nvPr/>
          </p:nvGrpSpPr>
          <p:grpSpPr>
            <a:xfrm>
              <a:off x="5606488" y="2785162"/>
              <a:ext cx="1292393" cy="1873054"/>
              <a:chOff x="2469345" y="2743634"/>
              <a:chExt cx="1292393" cy="1873054"/>
            </a:xfrm>
          </p:grpSpPr>
          <p:pic>
            <p:nvPicPr>
              <p:cNvPr id="39" name="Imagem 38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69345" y="3680584"/>
                <a:ext cx="1290247" cy="936104"/>
              </a:xfrm>
              <a:prstGeom prst="rect">
                <a:avLst/>
              </a:prstGeom>
            </p:spPr>
          </p:pic>
          <p:pic>
            <p:nvPicPr>
              <p:cNvPr id="40" name="Imagem 39" descr="school-building.png"/>
              <p:cNvPicPr>
                <a:picLocks noChangeAspect="1"/>
              </p:cNvPicPr>
              <p:nvPr/>
            </p:nvPicPr>
            <p:blipFill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21420" t="42668" r="19361" b="35998"/>
              <a:stretch>
                <a:fillRect/>
              </a:stretch>
            </p:blipFill>
            <p:spPr>
              <a:xfrm>
                <a:off x="2471491" y="2743634"/>
                <a:ext cx="1290247" cy="936104"/>
              </a:xfrm>
              <a:prstGeom prst="rect">
                <a:avLst/>
              </a:prstGeom>
            </p:spPr>
          </p:pic>
        </p:grpSp>
      </p:grpSp>
      <p:grpSp>
        <p:nvGrpSpPr>
          <p:cNvPr id="8" name="Grupo 49"/>
          <p:cNvGrpSpPr/>
          <p:nvPr/>
        </p:nvGrpSpPr>
        <p:grpSpPr>
          <a:xfrm>
            <a:off x="504056" y="260648"/>
            <a:ext cx="8676456" cy="5760640"/>
            <a:chOff x="251520" y="548680"/>
            <a:chExt cx="8676456" cy="5760640"/>
          </a:xfrm>
        </p:grpSpPr>
        <p:cxnSp>
          <p:nvCxnSpPr>
            <p:cNvPr id="51" name="Conector reto 50"/>
            <p:cNvCxnSpPr/>
            <p:nvPr/>
          </p:nvCxnSpPr>
          <p:spPr>
            <a:xfrm>
              <a:off x="251520" y="5486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/>
            <p:cNvCxnSpPr/>
            <p:nvPr/>
          </p:nvCxnSpPr>
          <p:spPr>
            <a:xfrm>
              <a:off x="251520" y="2685474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/>
            <p:cNvCxnSpPr/>
            <p:nvPr/>
          </p:nvCxnSpPr>
          <p:spPr>
            <a:xfrm>
              <a:off x="251520" y="1977117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/>
            <p:cNvCxnSpPr/>
            <p:nvPr/>
          </p:nvCxnSpPr>
          <p:spPr>
            <a:xfrm>
              <a:off x="251520" y="342900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>
              <a:off x="251520" y="48691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>
              <a:off x="251520" y="414908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>
              <a:off x="251520" y="558924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/>
            <p:cNvCxnSpPr/>
            <p:nvPr/>
          </p:nvCxnSpPr>
          <p:spPr>
            <a:xfrm>
              <a:off x="251520" y="630932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/>
            <p:cNvCxnSpPr/>
            <p:nvPr/>
          </p:nvCxnSpPr>
          <p:spPr>
            <a:xfrm>
              <a:off x="251520" y="1268760"/>
              <a:ext cx="8676456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Conector reto 59"/>
          <p:cNvCxnSpPr/>
          <p:nvPr/>
        </p:nvCxnSpPr>
        <p:spPr>
          <a:xfrm>
            <a:off x="432048" y="6669360"/>
            <a:ext cx="8676456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/>
          <p:cNvCxnSpPr/>
          <p:nvPr/>
        </p:nvCxnSpPr>
        <p:spPr>
          <a:xfrm rot="16200000">
            <a:off x="-2772449" y="3357360"/>
            <a:ext cx="662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/>
          <p:cNvSpPr txBox="1"/>
          <p:nvPr/>
        </p:nvSpPr>
        <p:spPr>
          <a:xfrm rot="16200000">
            <a:off x="-2259178" y="2627328"/>
            <a:ext cx="4968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Altura dos prédios (em metros)</a:t>
            </a:r>
            <a:endParaRPr lang="pt-BR" sz="28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8172400" y="980728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75</a:t>
            </a:r>
            <a:endParaRPr lang="pt-BR" sz="32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1331640" y="119675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70</a:t>
            </a:r>
            <a:endParaRPr lang="pt-BR" sz="3200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4355976" y="234888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55</a:t>
            </a:r>
            <a:endParaRPr lang="pt-BR" sz="3200" dirty="0"/>
          </a:p>
        </p:txBody>
      </p:sp>
      <p:pic>
        <p:nvPicPr>
          <p:cNvPr id="6" name="Imagem 5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994429" y="4365104"/>
            <a:ext cx="1290247" cy="2232248"/>
          </a:xfrm>
          <a:prstGeom prst="rect">
            <a:avLst/>
          </a:prstGeom>
        </p:spPr>
      </p:pic>
      <p:sp>
        <p:nvSpPr>
          <p:cNvPr id="70" name="CaixaDeTexto 69"/>
          <p:cNvSpPr txBox="1"/>
          <p:nvPr/>
        </p:nvSpPr>
        <p:spPr>
          <a:xfrm>
            <a:off x="3491880" y="1836113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65</a:t>
            </a:r>
            <a:endParaRPr lang="pt-BR" sz="3200" dirty="0"/>
          </a:p>
        </p:txBody>
      </p:sp>
      <p:pic>
        <p:nvPicPr>
          <p:cNvPr id="71" name="Imagem 70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1005511" y="2285338"/>
            <a:ext cx="1290247" cy="567598"/>
          </a:xfrm>
          <a:prstGeom prst="rect">
            <a:avLst/>
          </a:prstGeom>
        </p:spPr>
      </p:pic>
      <p:pic>
        <p:nvPicPr>
          <p:cNvPr id="72" name="Imagem 71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1002895" y="2852889"/>
            <a:ext cx="1290247" cy="504056"/>
          </a:xfrm>
          <a:prstGeom prst="rect">
            <a:avLst/>
          </a:prstGeom>
        </p:spPr>
      </p:pic>
      <p:pic>
        <p:nvPicPr>
          <p:cNvPr id="73" name="Imagem 72" descr="school-building.pn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860" t="4923" r="11801" b="61488"/>
          <a:stretch>
            <a:fillRect/>
          </a:stretch>
        </p:blipFill>
        <p:spPr>
          <a:xfrm>
            <a:off x="5436096" y="1700808"/>
            <a:ext cx="1619672" cy="654373"/>
          </a:xfrm>
          <a:prstGeom prst="rect">
            <a:avLst/>
          </a:prstGeom>
        </p:spPr>
      </p:pic>
      <p:grpSp>
        <p:nvGrpSpPr>
          <p:cNvPr id="74" name="Grupo 33"/>
          <p:cNvGrpSpPr/>
          <p:nvPr/>
        </p:nvGrpSpPr>
        <p:grpSpPr>
          <a:xfrm>
            <a:off x="5610228" y="2556437"/>
            <a:ext cx="1290276" cy="1876442"/>
            <a:chOff x="2462994" y="2186623"/>
            <a:chExt cx="1290276" cy="1876442"/>
          </a:xfrm>
        </p:grpSpPr>
        <p:pic>
          <p:nvPicPr>
            <p:cNvPr id="75" name="Imagem 74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2994" y="3126961"/>
              <a:ext cx="1290247" cy="936104"/>
            </a:xfrm>
            <a:prstGeom prst="rect">
              <a:avLst/>
            </a:prstGeom>
          </p:spPr>
        </p:pic>
        <p:pic>
          <p:nvPicPr>
            <p:cNvPr id="76" name="Imagem 75" descr="school-building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1420" t="42668" r="19361" b="35998"/>
            <a:stretch>
              <a:fillRect/>
            </a:stretch>
          </p:blipFill>
          <p:spPr>
            <a:xfrm>
              <a:off x="2463023" y="2186623"/>
              <a:ext cx="1290247" cy="936104"/>
            </a:xfrm>
            <a:prstGeom prst="rect">
              <a:avLst/>
            </a:prstGeom>
          </p:spPr>
        </p:pic>
      </p:grpSp>
      <p:sp>
        <p:nvSpPr>
          <p:cNvPr id="77" name="CaixaDeTexto 76"/>
          <p:cNvSpPr txBox="1"/>
          <p:nvPr/>
        </p:nvSpPr>
        <p:spPr>
          <a:xfrm>
            <a:off x="5940152" y="1268760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70</a:t>
            </a:r>
            <a:endParaRPr lang="pt-BR" sz="3200" dirty="0"/>
          </a:p>
        </p:txBody>
      </p:sp>
      <p:pic>
        <p:nvPicPr>
          <p:cNvPr id="78" name="Imagem 77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6459"/>
          <a:stretch>
            <a:fillRect/>
          </a:stretch>
        </p:blipFill>
        <p:spPr>
          <a:xfrm>
            <a:off x="5602941" y="4437112"/>
            <a:ext cx="1290247" cy="2232248"/>
          </a:xfrm>
          <a:prstGeom prst="rect">
            <a:avLst/>
          </a:prstGeom>
        </p:spPr>
      </p:pic>
      <p:pic>
        <p:nvPicPr>
          <p:cNvPr id="79" name="Imagem 78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5614023" y="2357346"/>
            <a:ext cx="1290247" cy="567598"/>
          </a:xfrm>
          <a:prstGeom prst="rect">
            <a:avLst/>
          </a:prstGeom>
        </p:spPr>
      </p:pic>
      <p:pic>
        <p:nvPicPr>
          <p:cNvPr id="80" name="Imagem 79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5611407" y="2924897"/>
            <a:ext cx="1290247" cy="504056"/>
          </a:xfrm>
          <a:prstGeom prst="rect">
            <a:avLst/>
          </a:prstGeom>
        </p:spPr>
      </p:pic>
      <p:pic>
        <p:nvPicPr>
          <p:cNvPr id="81" name="Imagem 80" descr="school-building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1420" t="42668" r="19361" b="35998"/>
          <a:stretch>
            <a:fillRect/>
          </a:stretch>
        </p:blipFill>
        <p:spPr>
          <a:xfrm>
            <a:off x="7164288" y="1700808"/>
            <a:ext cx="1290247" cy="936104"/>
          </a:xfrm>
          <a:prstGeom prst="rect">
            <a:avLst/>
          </a:prstGeom>
        </p:spPr>
      </p:pic>
      <p:cxnSp>
        <p:nvCxnSpPr>
          <p:cNvPr id="84" name="Conector reto 83"/>
          <p:cNvCxnSpPr/>
          <p:nvPr/>
        </p:nvCxnSpPr>
        <p:spPr>
          <a:xfrm>
            <a:off x="607894" y="1844824"/>
            <a:ext cx="8280000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ixaDeTexto 84"/>
          <p:cNvSpPr txBox="1"/>
          <p:nvPr/>
        </p:nvSpPr>
        <p:spPr>
          <a:xfrm>
            <a:off x="539552" y="1774557"/>
            <a:ext cx="279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FF0000"/>
                </a:solidFill>
              </a:rPr>
              <a:t>Média = 67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86" name="CaixaDeTexto 85"/>
          <p:cNvSpPr txBox="1"/>
          <p:nvPr/>
        </p:nvSpPr>
        <p:spPr>
          <a:xfrm>
            <a:off x="6444208" y="44624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800" dirty="0" smtClean="0">
                <a:solidFill>
                  <a:schemeClr val="tx2"/>
                </a:solidFill>
                <a:latin typeface="xkcd" pitchFamily="2" charset="0"/>
              </a:rPr>
              <a:t>Rua Azul</a:t>
            </a:r>
            <a:endParaRPr lang="pt-BR" sz="4800" dirty="0">
              <a:solidFill>
                <a:schemeClr val="tx2"/>
              </a:solidFill>
              <a:latin typeface="xkcd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Se eles têm a mesma média, eles são iguais?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Qual a diferença entre os prédios azuis e os prédios vermelhos?</a:t>
            </a:r>
            <a:br>
              <a:rPr lang="pt-BR" dirty="0" smtClean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A dife</a:t>
            </a:r>
            <a:r>
              <a:rPr lang="pt-BR" dirty="0" smtClean="0"/>
              <a:t>rença é na variabilidade (diversidade das alturas dos prédios). 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Qual rua tem maior variabilidade em torno da média?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Poderíamos criar uma estatística para representar essa variabilidade das alturas dos prédios?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40" y="1124744"/>
            <a:ext cx="8458200" cy="3170783"/>
          </a:xfrm>
        </p:spPr>
        <p:txBody>
          <a:bodyPr>
            <a:normAutofit fontScale="90000"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Definição: </a:t>
            </a:r>
            <a:r>
              <a:rPr lang="pt-BR" b="1" dirty="0" smtClean="0"/>
              <a:t>Variância amostral</a:t>
            </a:r>
            <a:br>
              <a:rPr lang="pt-BR" b="1" dirty="0" smtClean="0"/>
            </a:br>
            <a:r>
              <a:rPr lang="pt-BR" dirty="0" smtClean="0"/>
              <a:t>A variância de uma amostra de n elementos é definida como a soma ao quadrado dos desvios dos elementos em relação à sua média dividido por (n-1). Ou seja, a variância amostral é dada por: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pic>
        <p:nvPicPr>
          <p:cNvPr id="4098" name="Picture 2" descr="http://www.portalaction.com.br/files/tex/7dc3bd6fd5c0325604bc5328593890aea2e87cf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406626"/>
            <a:ext cx="5268790" cy="18306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282</Words>
  <Application>Microsoft Office PowerPoint</Application>
  <PresentationFormat>Apresentação na tela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Tema do Office</vt:lpstr>
      <vt:lpstr>Medidas de dispersão</vt:lpstr>
      <vt:lpstr>Slide 2</vt:lpstr>
      <vt:lpstr>Slide 3</vt:lpstr>
      <vt:lpstr>Slide 4</vt:lpstr>
      <vt:lpstr>Slide 5</vt:lpstr>
      <vt:lpstr> Se eles têm a mesma média, eles são iguais?   Qual a diferença entre os prédios azuis e os prédios vermelhos? </vt:lpstr>
      <vt:lpstr> A diferença é na variabilidade (diversidade das alturas dos prédios).   Qual rua tem maior variabilidade em torno da média? </vt:lpstr>
      <vt:lpstr> Poderíamos criar uma estatística para representar essa variabilidade das alturas dos prédios?</vt:lpstr>
      <vt:lpstr> Definição: Variância amostral A variância de uma amostra de n elementos é definida como a soma ao quadrado dos desvios dos elementos em relação à sua média dividido por (n-1). Ou seja, a variância amostral é dada por:   </vt:lpstr>
      <vt:lpstr>Slide 10</vt:lpstr>
      <vt:lpstr>Vamos utilizar a formula para encontrar a variância dos prédios azuis.</vt:lpstr>
      <vt:lpstr>Slide 12</vt:lpstr>
      <vt:lpstr> Faça a soma e divida por número de observações – 1  Variância = ( 9 + 4 + 144 + 9 + 64 )/ 4 Variância =  230 / 4 Variância = 57,5  O Desvio padrão será:  Raiz var = 7,58    </vt:lpstr>
      <vt:lpstr>1. Encontre a variância e o desvio-padrão dos prédios vermelhos.  2. Qual das duas variâncias (azuis ou vermelhos) é maior?   3. Isso faz sentido? Está de acordo com a sua análise do gráfico? </vt:lpstr>
      <vt:lpstr>Vamos refazer esse resultado com o R  (inserir logo)</vt:lpstr>
      <vt:lpstr>Slide 16</vt:lpstr>
      <vt:lpstr>Nota: a média não é suficiente. Ela precisa vir acompanhada de uma medida de dispersão.</vt:lpstr>
      <vt:lpstr>Vamos fazer em um banco de dados!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21</cp:revision>
  <dcterms:created xsi:type="dcterms:W3CDTF">2020-07-30T14:19:35Z</dcterms:created>
  <dcterms:modified xsi:type="dcterms:W3CDTF">2020-07-30T17:07:36Z</dcterms:modified>
</cp:coreProperties>
</file>