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60" r:id="rId5"/>
    <p:sldId id="261" r:id="rId6"/>
    <p:sldId id="263" r:id="rId7"/>
    <p:sldId id="258" r:id="rId8"/>
    <p:sldId id="262" r:id="rId9"/>
    <p:sldId id="266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008C"/>
    <a:srgbClr val="FCDFEB"/>
    <a:srgbClr val="F9F9F9"/>
    <a:srgbClr val="F6DACE"/>
    <a:srgbClr val="ED1941"/>
    <a:srgbClr val="FEE4D2"/>
    <a:srgbClr val="ED6D23"/>
    <a:srgbClr val="8EBE3F"/>
    <a:srgbClr val="DEE8F4"/>
    <a:srgbClr val="5E9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/>
    <p:restoredTop sz="94830"/>
  </p:normalViewPr>
  <p:slideViewPr>
    <p:cSldViewPr snapToGrid="0" snapToObjects="1">
      <p:cViewPr varScale="1">
        <p:scale>
          <a:sx n="117" d="100"/>
          <a:sy n="117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F38B-1FEA-EE46-950D-728EC731674A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18C8-5713-7A41-9009-F0214EA2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0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F38B-1FEA-EE46-950D-728EC731674A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18C8-5713-7A41-9009-F0214EA2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2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F38B-1FEA-EE46-950D-728EC731674A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18C8-5713-7A41-9009-F0214EA2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F38B-1FEA-EE46-950D-728EC731674A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18C8-5713-7A41-9009-F0214EA2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F38B-1FEA-EE46-950D-728EC731674A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18C8-5713-7A41-9009-F0214EA2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F38B-1FEA-EE46-950D-728EC731674A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18C8-5713-7A41-9009-F0214EA2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F38B-1FEA-EE46-950D-728EC731674A}" type="datetimeFigureOut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18C8-5713-7A41-9009-F0214EA2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8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F38B-1FEA-EE46-950D-728EC731674A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18C8-5713-7A41-9009-F0214EA2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3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F38B-1FEA-EE46-950D-728EC731674A}" type="datetimeFigureOut">
              <a:rPr lang="en-US" smtClean="0"/>
              <a:t>6/5/19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18C8-5713-7A41-9009-F0214EA2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4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F38B-1FEA-EE46-950D-728EC731674A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18C8-5713-7A41-9009-F0214EA2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8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F38B-1FEA-EE46-950D-728EC731674A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18C8-5713-7A41-9009-F0214EA2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7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CF38B-1FEA-EE46-950D-728EC731674A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418C8-5713-7A41-9009-F0214EA2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3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87" y="343608"/>
            <a:ext cx="1270000" cy="1466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1731" y="3102916"/>
            <a:ext cx="20031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Cabin" panose="020B0803050202020004" pitchFamily="34" charset="0"/>
                <a:ea typeface="Lato" charset="0"/>
                <a:cs typeface="Lato" charset="0"/>
              </a:rPr>
              <a:t>serve_site</a:t>
            </a:r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()</a:t>
            </a:r>
          </a:p>
          <a:p>
            <a:pPr algn="ctr"/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Add-in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5226" y="5349481"/>
            <a:ext cx="24865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0" u="none" strike="noStrike" dirty="0">
                <a:solidFill>
                  <a:schemeClr val="accent2"/>
                </a:solidFill>
                <a:effectLst/>
                <a:latin typeface="Font Awesome 5 Free" charset="0"/>
              </a:rPr>
              <a:t>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bin" panose="020B0803050202020004" pitchFamily="34" charset="0"/>
                <a:ea typeface="Lato" charset="0"/>
                <a:cs typeface="Lato" charset="0"/>
              </a:rPr>
              <a:t>public/</a:t>
            </a:r>
            <a:endParaRPr lang="en-US" sz="9600" dirty="0">
              <a:latin typeface="Cabin" panose="020B08030502020200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420586" y="-3347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33287" y="1942337"/>
            <a:ext cx="0" cy="10287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33287" y="4320781"/>
            <a:ext cx="0" cy="10287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720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538336" y="2520662"/>
            <a:ext cx="680864" cy="656846"/>
          </a:xfrm>
          <a:prstGeom prst="ellipse">
            <a:avLst/>
          </a:prstGeom>
          <a:solidFill>
            <a:srgbClr val="EC008C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87" y="343608"/>
            <a:ext cx="1270000" cy="1466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1731" y="3102916"/>
            <a:ext cx="20031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Cabin" panose="020B0803050202020004" pitchFamily="34" charset="0"/>
                <a:ea typeface="Lato" charset="0"/>
                <a:cs typeface="Lato" charset="0"/>
              </a:rPr>
              <a:t>serve_site</a:t>
            </a:r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()</a:t>
            </a:r>
          </a:p>
          <a:p>
            <a:pPr algn="ctr"/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Add-in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64" y="2835301"/>
            <a:ext cx="1278976" cy="1476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10" y="2735419"/>
            <a:ext cx="2032000" cy="1689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420586" y="-3347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33287" y="1942337"/>
            <a:ext cx="0" cy="10287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08391" y="5340829"/>
            <a:ext cx="24865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0" u="none" strike="noStrike" dirty="0">
                <a:solidFill>
                  <a:srgbClr val="ED6D23"/>
                </a:solidFill>
                <a:effectLst/>
                <a:latin typeface="Font Awesome 5 Free" charset="0"/>
              </a:rPr>
              <a:t>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bin" panose="020B0803050202020004" pitchFamily="34" charset="0"/>
                <a:ea typeface="Lato" charset="0"/>
                <a:cs typeface="Lato" charset="0"/>
              </a:rPr>
              <a:t>public/</a:t>
            </a:r>
            <a:endParaRPr lang="en-US" sz="9600" dirty="0">
              <a:latin typeface="Cabin" panose="020B08030502020200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134843" y="3579969"/>
            <a:ext cx="174967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4433" y="1792767"/>
            <a:ext cx="25859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commit + push </a:t>
            </a:r>
          </a:p>
          <a:p>
            <a:pPr algn="ctr"/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to GitHub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370397" y="3573715"/>
            <a:ext cx="174967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638367" y="1781312"/>
            <a:ext cx="2596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Cabin" panose="020B0803050202020004" pitchFamily="34" charset="0"/>
                <a:ea typeface="Lato" charset="0"/>
                <a:cs typeface="Lato" charset="0"/>
              </a:rPr>
              <a:t>Continuous Deployment</a:t>
            </a:r>
            <a:endParaRPr lang="en-US" sz="2800" b="1" dirty="0">
              <a:latin typeface="Cabin" panose="020B0803050202020004" pitchFamily="34" charset="0"/>
              <a:ea typeface="Lato" charset="0"/>
              <a:cs typeface="Lato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5226" y="5340829"/>
            <a:ext cx="24865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0" u="none" strike="noStrike" dirty="0">
                <a:solidFill>
                  <a:schemeClr val="accent3"/>
                </a:solidFill>
                <a:effectLst/>
                <a:latin typeface="Font Awesome 5 Free" charset="0"/>
              </a:rPr>
              <a:t></a:t>
            </a:r>
            <a:r>
              <a:rPr lang="en-US" sz="2800" b="1" i="0" u="none" strike="noStrike" dirty="0">
                <a:solidFill>
                  <a:schemeClr val="accent3"/>
                </a:solidFill>
                <a:effectLst/>
                <a:latin typeface="Cabin" panose="020B0803050202020004" pitchFamily="34" charset="0"/>
                <a:ea typeface="Lato" charset="0"/>
                <a:cs typeface="Lato" charset="0"/>
              </a:rPr>
              <a:t>public/</a:t>
            </a:r>
            <a:endParaRPr lang="en-US" sz="9600" dirty="0">
              <a:solidFill>
                <a:schemeClr val="accent3"/>
              </a:solidFill>
              <a:latin typeface="Cabin" panose="020B08030502020200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44979" y="4423720"/>
            <a:ext cx="2283135" cy="2308324"/>
          </a:xfrm>
          <a:prstGeom prst="rect">
            <a:avLst/>
          </a:prstGeom>
          <a:noFill/>
          <a:ln w="38100">
            <a:solidFill>
              <a:srgbClr val="ED194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D1941"/>
                </a:solidFill>
                <a:latin typeface="Cabin" panose="020B0803050202020004" pitchFamily="34" charset="0"/>
                <a:ea typeface="Lato Black" charset="0"/>
                <a:cs typeface="Lato Black" charset="0"/>
              </a:rPr>
              <a:t>.</a:t>
            </a:r>
            <a:r>
              <a:rPr lang="en-US" sz="1600" b="1" dirty="0" err="1">
                <a:solidFill>
                  <a:srgbClr val="ED1941"/>
                </a:solidFill>
                <a:latin typeface="Cabin" panose="020B0803050202020004" pitchFamily="34" charset="0"/>
                <a:ea typeface="Lato Black" charset="0"/>
                <a:cs typeface="Lato Black" charset="0"/>
              </a:rPr>
              <a:t>gitignore</a:t>
            </a:r>
            <a:r>
              <a:rPr lang="en-US" sz="1600" b="1" dirty="0">
                <a:solidFill>
                  <a:srgbClr val="ED1941"/>
                </a:solidFill>
                <a:latin typeface="Cabin" panose="020B0803050202020004" pitchFamily="34" charset="0"/>
                <a:ea typeface="Lato Black" charset="0"/>
                <a:cs typeface="Lato Black" charset="0"/>
              </a:rPr>
              <a:t>:</a:t>
            </a:r>
          </a:p>
          <a:p>
            <a:r>
              <a:rPr lang="en-US" sz="1600" dirty="0">
                <a:latin typeface="Cabin" panose="020B0803050202020004" pitchFamily="34" charset="0"/>
                <a:ea typeface="Lato" charset="0"/>
                <a:cs typeface="Lato" charset="0"/>
              </a:rPr>
              <a:t>.</a:t>
            </a:r>
            <a:r>
              <a:rPr lang="en-US" sz="1600" dirty="0" err="1">
                <a:latin typeface="Cabin" panose="020B0803050202020004" pitchFamily="34" charset="0"/>
                <a:ea typeface="Lato" charset="0"/>
                <a:cs typeface="Lato" charset="0"/>
              </a:rPr>
              <a:t>Rproj.user</a:t>
            </a:r>
            <a:endParaRPr lang="en-US" sz="1600" dirty="0">
              <a:latin typeface="Cabin" panose="020B0803050202020004" pitchFamily="34" charset="0"/>
              <a:ea typeface="Lato" charset="0"/>
              <a:cs typeface="Lato" charset="0"/>
            </a:endParaRPr>
          </a:p>
          <a:p>
            <a:r>
              <a:rPr lang="en-US" sz="1600" dirty="0">
                <a:latin typeface="Cabin" panose="020B0803050202020004" pitchFamily="34" charset="0"/>
                <a:ea typeface="Lato" charset="0"/>
                <a:cs typeface="Lato" charset="0"/>
              </a:rPr>
              <a:t>.</a:t>
            </a:r>
            <a:r>
              <a:rPr lang="en-US" sz="1600" dirty="0" err="1">
                <a:latin typeface="Cabin" panose="020B0803050202020004" pitchFamily="34" charset="0"/>
                <a:ea typeface="Lato" charset="0"/>
                <a:cs typeface="Lato" charset="0"/>
              </a:rPr>
              <a:t>Rhistory</a:t>
            </a:r>
            <a:endParaRPr lang="en-US" sz="1600" dirty="0">
              <a:latin typeface="Cabin" panose="020B0803050202020004" pitchFamily="34" charset="0"/>
              <a:ea typeface="Lato" charset="0"/>
              <a:cs typeface="Lato" charset="0"/>
            </a:endParaRPr>
          </a:p>
          <a:p>
            <a:r>
              <a:rPr lang="en-US" sz="1600" dirty="0">
                <a:latin typeface="Cabin" panose="020B0803050202020004" pitchFamily="34" charset="0"/>
                <a:ea typeface="Lato" charset="0"/>
                <a:cs typeface="Lato" charset="0"/>
              </a:rPr>
              <a:t>.</a:t>
            </a:r>
            <a:r>
              <a:rPr lang="en-US" sz="1600" dirty="0" err="1">
                <a:latin typeface="Cabin" panose="020B0803050202020004" pitchFamily="34" charset="0"/>
                <a:ea typeface="Lato" charset="0"/>
                <a:cs typeface="Lato" charset="0"/>
              </a:rPr>
              <a:t>Rdata</a:t>
            </a:r>
            <a:endParaRPr lang="en-US" sz="1600" dirty="0">
              <a:latin typeface="Cabin" panose="020B0803050202020004" pitchFamily="34" charset="0"/>
              <a:ea typeface="Lato" charset="0"/>
              <a:cs typeface="Lato" charset="0"/>
            </a:endParaRPr>
          </a:p>
          <a:p>
            <a:r>
              <a:rPr lang="en-US" sz="1600" dirty="0">
                <a:latin typeface="Cabin" panose="020B0803050202020004" pitchFamily="34" charset="0"/>
                <a:ea typeface="Lato" charset="0"/>
                <a:cs typeface="Lato" charset="0"/>
              </a:rPr>
              <a:t>.</a:t>
            </a:r>
            <a:r>
              <a:rPr lang="en-US" sz="1600" dirty="0" err="1">
                <a:latin typeface="Cabin" panose="020B0803050202020004" pitchFamily="34" charset="0"/>
                <a:ea typeface="Lato" charset="0"/>
                <a:cs typeface="Lato" charset="0"/>
              </a:rPr>
              <a:t>Ruserdata</a:t>
            </a:r>
            <a:endParaRPr lang="en-US" sz="1600" dirty="0">
              <a:latin typeface="Cabin" panose="020B0803050202020004" pitchFamily="34" charset="0"/>
              <a:ea typeface="Lato" charset="0"/>
              <a:cs typeface="Lato" charset="0"/>
            </a:endParaRPr>
          </a:p>
          <a:p>
            <a:r>
              <a:rPr lang="en-US" sz="1600" dirty="0" err="1">
                <a:latin typeface="Cabin" panose="020B0803050202020004" pitchFamily="34" charset="0"/>
                <a:ea typeface="Lato" charset="0"/>
                <a:cs typeface="Lato" charset="0"/>
              </a:rPr>
              <a:t>Blogdown</a:t>
            </a:r>
            <a:endParaRPr lang="en-US" sz="1600" dirty="0">
              <a:latin typeface="Cabin" panose="020B0803050202020004" pitchFamily="34" charset="0"/>
              <a:ea typeface="Lato" charset="0"/>
              <a:cs typeface="Lato" charset="0"/>
            </a:endParaRPr>
          </a:p>
          <a:p>
            <a:r>
              <a:rPr lang="en-US" sz="1600" dirty="0">
                <a:latin typeface="Cabin" panose="020B0803050202020004" pitchFamily="34" charset="0"/>
                <a:ea typeface="Lato" charset="0"/>
                <a:cs typeface="Lato" charset="0"/>
              </a:rPr>
              <a:t>.</a:t>
            </a:r>
            <a:r>
              <a:rPr lang="en-US" sz="1600" dirty="0" err="1">
                <a:latin typeface="Cabin" panose="020B0803050202020004" pitchFamily="34" charset="0"/>
                <a:ea typeface="Lato" charset="0"/>
                <a:cs typeface="Lato" charset="0"/>
              </a:rPr>
              <a:t>DS_Store</a:t>
            </a:r>
            <a:r>
              <a:rPr lang="en-US" sz="1600" dirty="0">
                <a:latin typeface="Cabin" panose="020B0803050202020004" pitchFamily="34" charset="0"/>
                <a:ea typeface="Lato" charset="0"/>
                <a:cs typeface="Lato" charset="0"/>
              </a:rPr>
              <a:t> # Mac OSX</a:t>
            </a:r>
          </a:p>
          <a:p>
            <a:r>
              <a:rPr lang="en-US" sz="1600" dirty="0" err="1">
                <a:latin typeface="Cabin" panose="020B0803050202020004" pitchFamily="34" charset="0"/>
                <a:ea typeface="Lato" charset="0"/>
                <a:cs typeface="Lato" charset="0"/>
              </a:rPr>
              <a:t>Thumbs.db</a:t>
            </a:r>
            <a:r>
              <a:rPr lang="en-US" sz="1600" dirty="0">
                <a:latin typeface="Cabin" panose="020B0803050202020004" pitchFamily="34" charset="0"/>
                <a:ea typeface="Lato" charset="0"/>
                <a:cs typeface="Lato" charset="0"/>
              </a:rPr>
              <a:t> # Windows</a:t>
            </a:r>
          </a:p>
          <a:p>
            <a:r>
              <a:rPr lang="en-US" sz="1600" dirty="0">
                <a:solidFill>
                  <a:srgbClr val="ED1941"/>
                </a:solidFill>
                <a:latin typeface="Cabin" panose="020B0803050202020004" pitchFamily="34" charset="0"/>
                <a:ea typeface="Lato" charset="0"/>
                <a:cs typeface="Lato" charset="0"/>
              </a:rPr>
              <a:t>public/ # if using </a:t>
            </a:r>
            <a:r>
              <a:rPr lang="en-US" sz="1600" dirty="0" err="1">
                <a:solidFill>
                  <a:srgbClr val="ED1941"/>
                </a:solidFill>
                <a:latin typeface="Cabin" panose="020B0803050202020004" pitchFamily="34" charset="0"/>
                <a:ea typeface="Lato" charset="0"/>
                <a:cs typeface="Lato" charset="0"/>
              </a:rPr>
              <a:t>Netlify</a:t>
            </a:r>
            <a:endParaRPr lang="en-US" sz="1600" dirty="0">
              <a:solidFill>
                <a:srgbClr val="ED1941"/>
              </a:solidFill>
              <a:latin typeface="Cabin" panose="020B0803050202020004" pitchFamily="34" charset="0"/>
              <a:ea typeface="Lato" charset="0"/>
              <a:cs typeface="Lato" charset="0"/>
            </a:endParaRPr>
          </a:p>
        </p:txBody>
      </p:sp>
      <p:sp>
        <p:nvSpPr>
          <p:cNvPr id="26" name="Arc 25"/>
          <p:cNvSpPr/>
          <p:nvPr/>
        </p:nvSpPr>
        <p:spPr>
          <a:xfrm rot="10800000">
            <a:off x="9694441" y="3591137"/>
            <a:ext cx="2109559" cy="2890686"/>
          </a:xfrm>
          <a:prstGeom prst="arc">
            <a:avLst>
              <a:gd name="adj1" fmla="val 5281324"/>
              <a:gd name="adj2" fmla="val 15367793"/>
            </a:avLst>
          </a:prstGeom>
          <a:ln w="38100">
            <a:solidFill>
              <a:srgbClr val="5E97C9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 rot="10800000" flipH="1">
            <a:off x="458096" y="3736619"/>
            <a:ext cx="2043928" cy="2596445"/>
          </a:xfrm>
          <a:prstGeom prst="arc">
            <a:avLst>
              <a:gd name="adj1" fmla="val 5338420"/>
              <a:gd name="adj2" fmla="val 14622128"/>
            </a:avLst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2464217"/>
            <a:ext cx="1182586" cy="813028"/>
          </a:xfrm>
          <a:prstGeom prst="rect">
            <a:avLst/>
          </a:prstGeom>
        </p:spPr>
      </p:pic>
      <p:sp>
        <p:nvSpPr>
          <p:cNvPr id="39" name="Arc 38"/>
          <p:cNvSpPr/>
          <p:nvPr/>
        </p:nvSpPr>
        <p:spPr>
          <a:xfrm rot="10800000" flipH="1">
            <a:off x="243465" y="3121063"/>
            <a:ext cx="1428950" cy="470073"/>
          </a:xfrm>
          <a:prstGeom prst="arc">
            <a:avLst>
              <a:gd name="adj1" fmla="val 450520"/>
              <a:gd name="adj2" fmla="val 19415180"/>
            </a:avLst>
          </a:prstGeom>
          <a:ln w="38100">
            <a:solidFill>
              <a:srgbClr val="EC008C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0" y="4514741"/>
            <a:ext cx="734060" cy="82423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536" y="4514741"/>
            <a:ext cx="734060" cy="82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1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38336" y="2520662"/>
            <a:ext cx="680864" cy="656846"/>
          </a:xfrm>
          <a:prstGeom prst="ellipse">
            <a:avLst/>
          </a:prstGeom>
          <a:solidFill>
            <a:srgbClr val="EC008C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2464217"/>
            <a:ext cx="1182586" cy="8130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287" y="343608"/>
            <a:ext cx="1270000" cy="1466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1731" y="3102916"/>
            <a:ext cx="20031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Cabin" panose="020B0803050202020004" pitchFamily="34" charset="0"/>
                <a:ea typeface="Lato" charset="0"/>
                <a:cs typeface="Lato" charset="0"/>
              </a:rPr>
              <a:t>serve_site</a:t>
            </a:r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()</a:t>
            </a:r>
          </a:p>
          <a:p>
            <a:pPr algn="ctr"/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Add-in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5226" y="5349481"/>
            <a:ext cx="24865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0" u="none" strike="noStrike" dirty="0">
                <a:solidFill>
                  <a:srgbClr val="ED6D23"/>
                </a:solidFill>
                <a:effectLst/>
                <a:latin typeface="Font Awesome 5 Free" charset="0"/>
              </a:rPr>
              <a:t>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bin" panose="020B0803050202020004" pitchFamily="34" charset="0"/>
                <a:ea typeface="Lato" charset="0"/>
                <a:cs typeface="Lato" charset="0"/>
              </a:rPr>
              <a:t>public/</a:t>
            </a:r>
            <a:endParaRPr lang="en-US" sz="9600" dirty="0">
              <a:latin typeface="Cabin" panose="020B08030502020200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420586" y="-3347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33287" y="1942337"/>
            <a:ext cx="0" cy="10287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10800000" flipH="1">
            <a:off x="243465" y="3121063"/>
            <a:ext cx="1428950" cy="470073"/>
          </a:xfrm>
          <a:prstGeom prst="arc">
            <a:avLst>
              <a:gd name="adj1" fmla="val 450520"/>
              <a:gd name="adj2" fmla="val 19415180"/>
            </a:avLst>
          </a:prstGeom>
          <a:ln w="38100">
            <a:solidFill>
              <a:srgbClr val="EC008C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134842" y="3125266"/>
            <a:ext cx="3298601" cy="830997"/>
          </a:xfrm>
          <a:prstGeom prst="rect">
            <a:avLst/>
          </a:prstGeom>
          <a:solidFill>
            <a:srgbClr val="FCDFEB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C008C"/>
                </a:solidFill>
                <a:latin typeface="Sofia" charset="0"/>
                <a:ea typeface="Sofia" charset="0"/>
                <a:cs typeface="Sofia" charset="0"/>
                <a:sym typeface="Wingdings"/>
              </a:rPr>
              <a:t>↩︎ </a:t>
            </a:r>
            <a:r>
              <a:rPr lang="en-US" sz="2400" dirty="0">
                <a:solidFill>
                  <a:srgbClr val="EC008C"/>
                </a:solidFill>
                <a:latin typeface="PT Mono" panose="02060509020205020204" pitchFamily="49" charset="77"/>
                <a:ea typeface="Sofia" charset="0"/>
                <a:cs typeface="Sofia" charset="0"/>
                <a:sym typeface="Wingdings"/>
              </a:rPr>
              <a:t>Not your normal “knit to html”!</a:t>
            </a:r>
            <a:endParaRPr lang="en-US" sz="2400" dirty="0">
              <a:solidFill>
                <a:srgbClr val="EC008C"/>
              </a:solidFill>
              <a:latin typeface="PT Mono" panose="02060509020205020204" pitchFamily="49" charset="77"/>
              <a:ea typeface="Sofia" charset="0"/>
              <a:cs typeface="Sofia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33287" y="4320781"/>
            <a:ext cx="0" cy="10287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97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38336" y="2520662"/>
            <a:ext cx="680864" cy="656846"/>
          </a:xfrm>
          <a:prstGeom prst="ellipse">
            <a:avLst/>
          </a:prstGeom>
          <a:solidFill>
            <a:srgbClr val="EC008C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2464217"/>
            <a:ext cx="1182586" cy="8130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287" y="343608"/>
            <a:ext cx="1270000" cy="1466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1731" y="3102916"/>
            <a:ext cx="20031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Cabin" panose="020B0803050202020004" pitchFamily="34" charset="0"/>
                <a:ea typeface="Lato" charset="0"/>
                <a:cs typeface="Lato" charset="0"/>
              </a:rPr>
              <a:t>serve_site</a:t>
            </a:r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()</a:t>
            </a:r>
          </a:p>
          <a:p>
            <a:pPr algn="ctr"/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Add-in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5226" y="5349481"/>
            <a:ext cx="24865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0" u="none" strike="noStrike" dirty="0">
                <a:solidFill>
                  <a:srgbClr val="ED6D23"/>
                </a:solidFill>
                <a:effectLst/>
                <a:latin typeface="Font Awesome 5 Free" charset="0"/>
              </a:rPr>
              <a:t>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bin" panose="020B0803050202020004" pitchFamily="34" charset="0"/>
                <a:ea typeface="Lato" charset="0"/>
                <a:cs typeface="Lato" charset="0"/>
              </a:rPr>
              <a:t>public/</a:t>
            </a:r>
            <a:endParaRPr lang="en-US" sz="9600" dirty="0">
              <a:latin typeface="Cabin" panose="020B08030502020200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420586" y="-3347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33287" y="1942337"/>
            <a:ext cx="0" cy="10287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 rot="10800000" flipH="1">
            <a:off x="458096" y="3736619"/>
            <a:ext cx="2043928" cy="2596445"/>
          </a:xfrm>
          <a:prstGeom prst="arc">
            <a:avLst>
              <a:gd name="adj1" fmla="val 5338420"/>
              <a:gd name="adj2" fmla="val 14622128"/>
            </a:avLst>
          </a:prstGeom>
          <a:ln w="38100">
            <a:solidFill>
              <a:srgbClr val="5E97C9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0800000" flipH="1">
            <a:off x="243465" y="3121063"/>
            <a:ext cx="1428950" cy="470073"/>
          </a:xfrm>
          <a:prstGeom prst="arc">
            <a:avLst>
              <a:gd name="adj1" fmla="val 450520"/>
              <a:gd name="adj2" fmla="val 19415180"/>
            </a:avLst>
          </a:prstGeom>
          <a:ln w="38100">
            <a:solidFill>
              <a:srgbClr val="EC008C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05225" y="4690726"/>
            <a:ext cx="4515861" cy="461665"/>
          </a:xfrm>
          <a:prstGeom prst="rect">
            <a:avLst/>
          </a:prstGeom>
          <a:solidFill>
            <a:srgbClr val="FCDFEB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C008C"/>
                </a:solidFill>
                <a:latin typeface="PT Mono" panose="02060509020205020204" pitchFamily="49" charset="77"/>
                <a:ea typeface="Sofia" charset="0"/>
                <a:cs typeface="Sofia" charset="0"/>
              </a:rPr>
              <a:t>You built it locally! </a:t>
            </a:r>
            <a:r>
              <a:rPr lang="en-US" sz="2400" dirty="0">
                <a:solidFill>
                  <a:srgbClr val="EC008C"/>
                </a:solidFill>
                <a:latin typeface="Sofia" charset="0"/>
                <a:ea typeface="Sofia" charset="0"/>
                <a:cs typeface="Sofia" charset="0"/>
              </a:rPr>
              <a:t>🎉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0" y="4514741"/>
            <a:ext cx="734060" cy="82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38336" y="2520662"/>
            <a:ext cx="680864" cy="656846"/>
          </a:xfrm>
          <a:prstGeom prst="ellipse">
            <a:avLst/>
          </a:prstGeom>
          <a:solidFill>
            <a:srgbClr val="EC008C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87" y="343608"/>
            <a:ext cx="1270000" cy="1466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1731" y="3102916"/>
            <a:ext cx="20031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Cabin" panose="020B0803050202020004" pitchFamily="34" charset="0"/>
                <a:ea typeface="Lato" charset="0"/>
                <a:cs typeface="Lato" charset="0"/>
              </a:rPr>
              <a:t>serve_site</a:t>
            </a:r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()</a:t>
            </a:r>
          </a:p>
          <a:p>
            <a:pPr algn="ctr"/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Add-in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5226" y="5349481"/>
            <a:ext cx="24865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0" u="none" strike="noStrike" dirty="0">
                <a:solidFill>
                  <a:srgbClr val="ED6D23"/>
                </a:solidFill>
                <a:effectLst/>
                <a:latin typeface="Font Awesome 5 Free" charset="0"/>
              </a:rPr>
              <a:t>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bin" panose="020B0803050202020004" pitchFamily="34" charset="0"/>
                <a:ea typeface="Lato" charset="0"/>
                <a:cs typeface="Lato" charset="0"/>
              </a:rPr>
              <a:t>public/</a:t>
            </a:r>
            <a:endParaRPr lang="en-US" sz="9600" dirty="0">
              <a:latin typeface="Cabin" panose="020B08030502020200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420586" y="-3347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33287" y="1942337"/>
            <a:ext cx="0" cy="10287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33982" y="6084474"/>
            <a:ext cx="5401624" cy="286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816" y="5349481"/>
            <a:ext cx="1278976" cy="147682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343796" y="4395374"/>
            <a:ext cx="2973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Drag + Drop </a:t>
            </a:r>
            <a:r>
              <a:rPr lang="en-US" sz="2800" b="1" dirty="0">
                <a:solidFill>
                  <a:srgbClr val="ED6D23"/>
                </a:solidFill>
                <a:latin typeface="Cabin" panose="020B0803050202020004" pitchFamily="34" charset="0"/>
                <a:ea typeface="Lato" charset="0"/>
                <a:cs typeface="Lato" charset="0"/>
              </a:rPr>
              <a:t>public/</a:t>
            </a:r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 to Deploy</a:t>
            </a:r>
          </a:p>
        </p:txBody>
      </p:sp>
      <p:sp>
        <p:nvSpPr>
          <p:cNvPr id="20" name="Arc 19"/>
          <p:cNvSpPr/>
          <p:nvPr/>
        </p:nvSpPr>
        <p:spPr>
          <a:xfrm rot="10800000" flipH="1">
            <a:off x="458096" y="3736619"/>
            <a:ext cx="2043928" cy="2596445"/>
          </a:xfrm>
          <a:prstGeom prst="arc">
            <a:avLst>
              <a:gd name="adj1" fmla="val 5338420"/>
              <a:gd name="adj2" fmla="val 14622128"/>
            </a:avLst>
          </a:prstGeom>
          <a:ln w="38100">
            <a:solidFill>
              <a:srgbClr val="5E97C9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2464217"/>
            <a:ext cx="1182586" cy="813028"/>
          </a:xfrm>
          <a:prstGeom prst="rect">
            <a:avLst/>
          </a:prstGeom>
        </p:spPr>
      </p:pic>
      <p:sp>
        <p:nvSpPr>
          <p:cNvPr id="30" name="Arc 29"/>
          <p:cNvSpPr/>
          <p:nvPr/>
        </p:nvSpPr>
        <p:spPr>
          <a:xfrm rot="10800000" flipH="1">
            <a:off x="243465" y="3121063"/>
            <a:ext cx="1428950" cy="470073"/>
          </a:xfrm>
          <a:prstGeom prst="arc">
            <a:avLst>
              <a:gd name="adj1" fmla="val 450520"/>
              <a:gd name="adj2" fmla="val 19415180"/>
            </a:avLst>
          </a:prstGeom>
          <a:ln w="38100">
            <a:solidFill>
              <a:srgbClr val="EC008C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0" y="4514741"/>
            <a:ext cx="734060" cy="8242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2D3B98-1070-2D4D-B508-01BA192F5DBC}"/>
              </a:ext>
            </a:extLst>
          </p:cNvPr>
          <p:cNvSpPr txBox="1"/>
          <p:nvPr/>
        </p:nvSpPr>
        <p:spPr>
          <a:xfrm>
            <a:off x="905225" y="4701612"/>
            <a:ext cx="4515861" cy="461665"/>
          </a:xfrm>
          <a:prstGeom prst="rect">
            <a:avLst/>
          </a:prstGeom>
          <a:solidFill>
            <a:srgbClr val="FCDFEB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C008C"/>
                </a:solidFill>
                <a:latin typeface="PT Mono" panose="02060509020205020204" pitchFamily="49" charset="77"/>
                <a:ea typeface="Sofia" charset="0"/>
                <a:cs typeface="Sofia" charset="0"/>
              </a:rPr>
              <a:t>You built it locally! </a:t>
            </a:r>
            <a:r>
              <a:rPr lang="en-US" sz="2400" dirty="0">
                <a:solidFill>
                  <a:srgbClr val="EC008C"/>
                </a:solidFill>
                <a:latin typeface="Sofia" charset="0"/>
                <a:ea typeface="Sofia" charset="0"/>
                <a:cs typeface="Sofia" charset="0"/>
              </a:rPr>
              <a:t>🎉</a:t>
            </a:r>
          </a:p>
        </p:txBody>
      </p:sp>
    </p:spTree>
    <p:extLst>
      <p:ext uri="{BB962C8B-B14F-4D97-AF65-F5344CB8AC3E}">
        <p14:creationId xmlns:p14="http://schemas.microsoft.com/office/powerpoint/2010/main" val="149070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538336" y="2520662"/>
            <a:ext cx="680864" cy="656846"/>
          </a:xfrm>
          <a:prstGeom prst="ellipse">
            <a:avLst/>
          </a:prstGeom>
          <a:solidFill>
            <a:srgbClr val="EC008C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87" y="343608"/>
            <a:ext cx="1270000" cy="1466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1731" y="3102916"/>
            <a:ext cx="20031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Cabin" panose="020B0803050202020004" pitchFamily="34" charset="0"/>
                <a:ea typeface="Lato" charset="0"/>
                <a:cs typeface="Lato" charset="0"/>
              </a:rPr>
              <a:t>serve_site</a:t>
            </a:r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()</a:t>
            </a:r>
          </a:p>
          <a:p>
            <a:pPr algn="ctr"/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Add-in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5226" y="5349481"/>
            <a:ext cx="24865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0" u="none" strike="noStrike" dirty="0">
                <a:solidFill>
                  <a:srgbClr val="ED6D23"/>
                </a:solidFill>
                <a:effectLst/>
                <a:latin typeface="Font Awesome 5 Free" charset="0"/>
              </a:rPr>
              <a:t>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bin" panose="020B0803050202020004" pitchFamily="34" charset="0"/>
                <a:ea typeface="Lato" charset="0"/>
                <a:cs typeface="Lato" charset="0"/>
              </a:rPr>
              <a:t>public/</a:t>
            </a:r>
            <a:endParaRPr lang="en-US" sz="9600" dirty="0">
              <a:latin typeface="Cabin" panose="020B08030502020200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420586" y="-3347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33287" y="1942337"/>
            <a:ext cx="0" cy="10287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816" y="5349481"/>
            <a:ext cx="1278976" cy="1476828"/>
          </a:xfrm>
          <a:prstGeom prst="rect">
            <a:avLst/>
          </a:prstGeom>
        </p:spPr>
      </p:pic>
      <p:sp>
        <p:nvSpPr>
          <p:cNvPr id="22" name="Arc 21"/>
          <p:cNvSpPr/>
          <p:nvPr/>
        </p:nvSpPr>
        <p:spPr>
          <a:xfrm rot="10800000" flipH="1">
            <a:off x="458096" y="3736619"/>
            <a:ext cx="2043928" cy="2596445"/>
          </a:xfrm>
          <a:prstGeom prst="arc">
            <a:avLst>
              <a:gd name="adj1" fmla="val 5338420"/>
              <a:gd name="adj2" fmla="val 14622128"/>
            </a:avLst>
          </a:prstGeom>
          <a:ln w="38100">
            <a:solidFill>
              <a:srgbClr val="5E97C9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43796" y="4395374"/>
            <a:ext cx="2973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Drag + Drop </a:t>
            </a:r>
            <a:r>
              <a:rPr lang="en-US" sz="2800" b="1" dirty="0">
                <a:solidFill>
                  <a:srgbClr val="ED6D23"/>
                </a:solidFill>
                <a:latin typeface="Cabin" panose="020B0803050202020004" pitchFamily="34" charset="0"/>
                <a:ea typeface="Lato" charset="0"/>
                <a:cs typeface="Lato" charset="0"/>
              </a:rPr>
              <a:t>public/ </a:t>
            </a:r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to Deploy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2464217"/>
            <a:ext cx="1182586" cy="813028"/>
          </a:xfrm>
          <a:prstGeom prst="rect">
            <a:avLst/>
          </a:prstGeom>
        </p:spPr>
      </p:pic>
      <p:sp>
        <p:nvSpPr>
          <p:cNvPr id="26" name="Arc 25"/>
          <p:cNvSpPr/>
          <p:nvPr/>
        </p:nvSpPr>
        <p:spPr>
          <a:xfrm rot="10800000" flipH="1">
            <a:off x="243465" y="3121063"/>
            <a:ext cx="1428950" cy="470073"/>
          </a:xfrm>
          <a:prstGeom prst="arc">
            <a:avLst>
              <a:gd name="adj1" fmla="val 450520"/>
              <a:gd name="adj2" fmla="val 19415180"/>
            </a:avLst>
          </a:prstGeom>
          <a:ln w="38100">
            <a:solidFill>
              <a:srgbClr val="EC008C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9792798" y="3736619"/>
            <a:ext cx="0" cy="6871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flipV="1">
            <a:off x="3533982" y="3736619"/>
            <a:ext cx="4673847" cy="234785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0" y="4514741"/>
            <a:ext cx="734060" cy="8242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8A636D-BD5D-EC48-8F22-B82E37BF6D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8811" y="-96137"/>
            <a:ext cx="3922985" cy="41531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C70F80B-18F8-2443-9406-3B9041578A99}"/>
              </a:ext>
            </a:extLst>
          </p:cNvPr>
          <p:cNvSpPr txBox="1"/>
          <p:nvPr/>
        </p:nvSpPr>
        <p:spPr>
          <a:xfrm>
            <a:off x="905225" y="4690726"/>
            <a:ext cx="4515861" cy="461665"/>
          </a:xfrm>
          <a:prstGeom prst="rect">
            <a:avLst/>
          </a:prstGeom>
          <a:solidFill>
            <a:srgbClr val="FCDFEB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C008C"/>
                </a:solidFill>
                <a:latin typeface="PT Mono" panose="02060509020205020204" pitchFamily="49" charset="77"/>
                <a:ea typeface="Sofia" charset="0"/>
                <a:cs typeface="Sofia" charset="0"/>
              </a:rPr>
              <a:t>You built it locally! </a:t>
            </a:r>
            <a:r>
              <a:rPr lang="en-US" sz="2400" dirty="0">
                <a:solidFill>
                  <a:srgbClr val="EC008C"/>
                </a:solidFill>
                <a:latin typeface="Sofia" charset="0"/>
                <a:ea typeface="Sofia" charset="0"/>
                <a:cs typeface="Sofia" charset="0"/>
              </a:rPr>
              <a:t>🎉</a:t>
            </a:r>
          </a:p>
        </p:txBody>
      </p:sp>
    </p:spTree>
    <p:extLst>
      <p:ext uri="{BB962C8B-B14F-4D97-AF65-F5344CB8AC3E}">
        <p14:creationId xmlns:p14="http://schemas.microsoft.com/office/powerpoint/2010/main" val="65359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538336" y="2520662"/>
            <a:ext cx="680864" cy="656846"/>
          </a:xfrm>
          <a:prstGeom prst="ellipse">
            <a:avLst/>
          </a:prstGeom>
          <a:solidFill>
            <a:srgbClr val="EC008C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87" y="343608"/>
            <a:ext cx="1270000" cy="1466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1731" y="3102916"/>
            <a:ext cx="20031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Cabin" panose="020B0803050202020004" pitchFamily="34" charset="0"/>
                <a:ea typeface="Lato" charset="0"/>
                <a:cs typeface="Lato" charset="0"/>
              </a:rPr>
              <a:t>serve_site</a:t>
            </a:r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()</a:t>
            </a:r>
          </a:p>
          <a:p>
            <a:pPr algn="ctr"/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Add-in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5226" y="5349481"/>
            <a:ext cx="24865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0" u="none" strike="noStrike" dirty="0">
                <a:solidFill>
                  <a:srgbClr val="ED6D23"/>
                </a:solidFill>
                <a:effectLst/>
                <a:latin typeface="Font Awesome 5 Free" charset="0"/>
              </a:rPr>
              <a:t>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bin" panose="020B0803050202020004" pitchFamily="34" charset="0"/>
                <a:ea typeface="Lato" charset="0"/>
                <a:cs typeface="Lato" charset="0"/>
              </a:rPr>
              <a:t>public/</a:t>
            </a:r>
            <a:endParaRPr lang="en-US" sz="9600" dirty="0">
              <a:latin typeface="Cabin" panose="020B08030502020200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420586" y="-3347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33287" y="1942337"/>
            <a:ext cx="0" cy="10287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33982" y="6084474"/>
            <a:ext cx="5401624" cy="286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816" y="5349481"/>
            <a:ext cx="1278976" cy="147682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343796" y="4395374"/>
            <a:ext cx="2973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Drag + Drop </a:t>
            </a:r>
            <a:r>
              <a:rPr lang="en-US" sz="2800" b="1" dirty="0">
                <a:solidFill>
                  <a:srgbClr val="ED6D23"/>
                </a:solidFill>
                <a:latin typeface="Cabin" panose="020B0803050202020004" pitchFamily="34" charset="0"/>
                <a:ea typeface="Lato" charset="0"/>
                <a:cs typeface="Lato" charset="0"/>
              </a:rPr>
              <a:t>public/ </a:t>
            </a:r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to Deploy</a:t>
            </a:r>
          </a:p>
        </p:txBody>
      </p:sp>
      <p:sp>
        <p:nvSpPr>
          <p:cNvPr id="20" name="Arc 19"/>
          <p:cNvSpPr/>
          <p:nvPr/>
        </p:nvSpPr>
        <p:spPr>
          <a:xfrm rot="10800000" flipH="1">
            <a:off x="458096" y="3736619"/>
            <a:ext cx="2043928" cy="2596445"/>
          </a:xfrm>
          <a:prstGeom prst="arc">
            <a:avLst>
              <a:gd name="adj1" fmla="val 5338420"/>
              <a:gd name="adj2" fmla="val 14622128"/>
            </a:avLst>
          </a:prstGeom>
          <a:ln w="38100">
            <a:solidFill>
              <a:srgbClr val="5E97C9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296887" y="5513785"/>
            <a:ext cx="6838480" cy="461665"/>
          </a:xfrm>
          <a:prstGeom prst="rect">
            <a:avLst/>
          </a:prstGeom>
          <a:solidFill>
            <a:srgbClr val="FCDFEB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C008C"/>
                </a:solidFill>
                <a:latin typeface="Sofia" charset="0"/>
                <a:ea typeface="Sofia" charset="0"/>
                <a:cs typeface="Sofia" charset="0"/>
                <a:sym typeface="Wingdings"/>
              </a:rPr>
              <a:t>↪︎ </a:t>
            </a:r>
            <a:r>
              <a:rPr lang="en-US" sz="2400" dirty="0" err="1">
                <a:solidFill>
                  <a:srgbClr val="EC008C"/>
                </a:solidFill>
                <a:latin typeface="PT Mono" panose="02060509020205020204" pitchFamily="49" charset="77"/>
                <a:ea typeface="Sofia" charset="0"/>
                <a:cs typeface="Sofia" charset="0"/>
                <a:sym typeface="Wingdings"/>
              </a:rPr>
              <a:t>Netlify</a:t>
            </a:r>
            <a:r>
              <a:rPr lang="en-US" sz="2400" dirty="0">
                <a:solidFill>
                  <a:srgbClr val="EC008C"/>
                </a:solidFill>
                <a:latin typeface="PT Mono" panose="02060509020205020204" pitchFamily="49" charset="77"/>
                <a:ea typeface="Sofia" charset="0"/>
                <a:cs typeface="Sofia" charset="0"/>
                <a:sym typeface="Wingdings"/>
              </a:rPr>
              <a:t> deploys what you built</a:t>
            </a:r>
            <a:r>
              <a:rPr lang="en-US" sz="2400" dirty="0">
                <a:solidFill>
                  <a:srgbClr val="EC008C"/>
                </a:solidFill>
                <a:latin typeface="PT Mono" panose="02060509020205020204" pitchFamily="49" charset="77"/>
                <a:ea typeface="Sofia" charset="0"/>
                <a:cs typeface="Sofia" charset="0"/>
              </a:rPr>
              <a:t>! </a:t>
            </a:r>
            <a:r>
              <a:rPr lang="en-US" sz="2400" dirty="0">
                <a:solidFill>
                  <a:srgbClr val="EC008C"/>
                </a:solidFill>
                <a:latin typeface="Sofia" charset="0"/>
                <a:ea typeface="Sofia" charset="0"/>
                <a:cs typeface="Sofia" charset="0"/>
              </a:rPr>
              <a:t>📢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2464217"/>
            <a:ext cx="1182586" cy="813028"/>
          </a:xfrm>
          <a:prstGeom prst="rect">
            <a:avLst/>
          </a:prstGeom>
        </p:spPr>
      </p:pic>
      <p:sp>
        <p:nvSpPr>
          <p:cNvPr id="31" name="Arc 30"/>
          <p:cNvSpPr/>
          <p:nvPr/>
        </p:nvSpPr>
        <p:spPr>
          <a:xfrm rot="10800000" flipH="1">
            <a:off x="243465" y="3121063"/>
            <a:ext cx="1428950" cy="470073"/>
          </a:xfrm>
          <a:prstGeom prst="arc">
            <a:avLst>
              <a:gd name="adj1" fmla="val 450520"/>
              <a:gd name="adj2" fmla="val 19415180"/>
            </a:avLst>
          </a:prstGeom>
          <a:ln w="38100">
            <a:solidFill>
              <a:srgbClr val="EC008C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0" y="4514741"/>
            <a:ext cx="734060" cy="8242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F784B1-752B-7146-9349-FF71A79E76D0}"/>
              </a:ext>
            </a:extLst>
          </p:cNvPr>
          <p:cNvSpPr txBox="1"/>
          <p:nvPr/>
        </p:nvSpPr>
        <p:spPr>
          <a:xfrm>
            <a:off x="905225" y="4701612"/>
            <a:ext cx="4515861" cy="461665"/>
          </a:xfrm>
          <a:prstGeom prst="rect">
            <a:avLst/>
          </a:prstGeom>
          <a:solidFill>
            <a:srgbClr val="FCDFEB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C008C"/>
                </a:solidFill>
                <a:latin typeface="PT Mono" panose="02060509020205020204" pitchFamily="49" charset="77"/>
                <a:ea typeface="Sofia" charset="0"/>
                <a:cs typeface="Sofia" charset="0"/>
              </a:rPr>
              <a:t>You built it locally! </a:t>
            </a:r>
            <a:r>
              <a:rPr lang="en-US" sz="2400" dirty="0">
                <a:solidFill>
                  <a:srgbClr val="EC008C"/>
                </a:solidFill>
                <a:latin typeface="Sofia" charset="0"/>
                <a:ea typeface="Sofia" charset="0"/>
                <a:cs typeface="Sofia" charset="0"/>
              </a:rPr>
              <a:t>🎉</a:t>
            </a:r>
          </a:p>
        </p:txBody>
      </p:sp>
    </p:spTree>
    <p:extLst>
      <p:ext uri="{BB962C8B-B14F-4D97-AF65-F5344CB8AC3E}">
        <p14:creationId xmlns:p14="http://schemas.microsoft.com/office/powerpoint/2010/main" val="48695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538336" y="2520662"/>
            <a:ext cx="680864" cy="656846"/>
          </a:xfrm>
          <a:prstGeom prst="ellipse">
            <a:avLst/>
          </a:prstGeom>
          <a:solidFill>
            <a:srgbClr val="EC008C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87" y="343608"/>
            <a:ext cx="1270000" cy="1466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1731" y="3102916"/>
            <a:ext cx="20031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Cabin" panose="020B0803050202020004" pitchFamily="34" charset="0"/>
                <a:ea typeface="Lato" charset="0"/>
                <a:cs typeface="Lato" charset="0"/>
              </a:rPr>
              <a:t>serve_site</a:t>
            </a:r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()</a:t>
            </a:r>
          </a:p>
          <a:p>
            <a:pPr algn="ctr"/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Add-in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64" y="2835301"/>
            <a:ext cx="1278976" cy="1476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10" y="2735419"/>
            <a:ext cx="2032000" cy="1689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420586" y="-3347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33287" y="1942337"/>
            <a:ext cx="0" cy="10287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08391" y="5340829"/>
            <a:ext cx="24561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0" u="none" strike="noStrike" dirty="0">
                <a:solidFill>
                  <a:srgbClr val="ED6D23"/>
                </a:solidFill>
                <a:effectLst/>
                <a:latin typeface="Font Awesome 5 Free" charset="0"/>
              </a:rPr>
              <a:t>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Lato" charset="0"/>
                <a:ea typeface="Lato" charset="0"/>
                <a:cs typeface="Lato" charset="0"/>
              </a:rPr>
              <a:t>public/</a:t>
            </a:r>
            <a:endParaRPr lang="en-US" sz="9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134843" y="3579969"/>
            <a:ext cx="174967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4433" y="1792767"/>
            <a:ext cx="25859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commit + push </a:t>
            </a:r>
          </a:p>
          <a:p>
            <a:pPr algn="ctr"/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to GitHub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370397" y="3573715"/>
            <a:ext cx="174967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38367" y="1781312"/>
            <a:ext cx="2596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Cabin" panose="020B0803050202020004" pitchFamily="34" charset="0"/>
                <a:ea typeface="Lato" charset="0"/>
                <a:cs typeface="Lato" charset="0"/>
              </a:rPr>
              <a:t>Continuous Deployment</a:t>
            </a:r>
            <a:endParaRPr lang="en-US" sz="2800" b="1" dirty="0">
              <a:latin typeface="Cabin" panose="020B0803050202020004" pitchFamily="34" charset="0"/>
              <a:ea typeface="Lato" charset="0"/>
              <a:cs typeface="Lato" charset="0"/>
            </a:endParaRPr>
          </a:p>
        </p:txBody>
      </p:sp>
      <p:sp>
        <p:nvSpPr>
          <p:cNvPr id="26" name="Arc 25"/>
          <p:cNvSpPr/>
          <p:nvPr/>
        </p:nvSpPr>
        <p:spPr>
          <a:xfrm rot="10800000">
            <a:off x="9694441" y="3591137"/>
            <a:ext cx="2109559" cy="2890686"/>
          </a:xfrm>
          <a:prstGeom prst="arc">
            <a:avLst>
              <a:gd name="adj1" fmla="val 5281324"/>
              <a:gd name="adj2" fmla="val 15367793"/>
            </a:avLst>
          </a:prstGeom>
          <a:ln w="38100">
            <a:solidFill>
              <a:srgbClr val="5E97C9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2464217"/>
            <a:ext cx="1182586" cy="813028"/>
          </a:xfrm>
          <a:prstGeom prst="rect">
            <a:avLst/>
          </a:prstGeom>
        </p:spPr>
      </p:pic>
      <p:sp>
        <p:nvSpPr>
          <p:cNvPr id="24" name="Arc 23"/>
          <p:cNvSpPr/>
          <p:nvPr/>
        </p:nvSpPr>
        <p:spPr>
          <a:xfrm rot="10800000" flipH="1">
            <a:off x="243465" y="3121063"/>
            <a:ext cx="1428950" cy="470073"/>
          </a:xfrm>
          <a:prstGeom prst="arc">
            <a:avLst>
              <a:gd name="adj1" fmla="val 450520"/>
              <a:gd name="adj2" fmla="val 19415180"/>
            </a:avLst>
          </a:prstGeom>
          <a:ln w="38100">
            <a:solidFill>
              <a:srgbClr val="EC008C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536" y="4514741"/>
            <a:ext cx="734060" cy="82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3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538336" y="2520662"/>
            <a:ext cx="680864" cy="656846"/>
          </a:xfrm>
          <a:prstGeom prst="ellipse">
            <a:avLst/>
          </a:prstGeom>
          <a:solidFill>
            <a:srgbClr val="EC008C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87" y="343608"/>
            <a:ext cx="1270000" cy="1466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1731" y="3102916"/>
            <a:ext cx="20031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Cabin" panose="020B0803050202020004" pitchFamily="34" charset="0"/>
                <a:ea typeface="Lato" charset="0"/>
                <a:cs typeface="Lato" charset="0"/>
              </a:rPr>
              <a:t>serve_site</a:t>
            </a:r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()</a:t>
            </a:r>
          </a:p>
          <a:p>
            <a:pPr algn="ctr"/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Add-in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64" y="2835301"/>
            <a:ext cx="1278976" cy="1476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10" y="2735419"/>
            <a:ext cx="2032000" cy="1689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420586" y="-3347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33287" y="1942337"/>
            <a:ext cx="0" cy="10287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08391" y="5340829"/>
            <a:ext cx="24865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0" u="none" strike="noStrike" dirty="0">
                <a:solidFill>
                  <a:srgbClr val="ED6D23"/>
                </a:solidFill>
                <a:effectLst/>
                <a:latin typeface="Font Awesome 5 Free" charset="0"/>
              </a:rPr>
              <a:t>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bin" panose="020B0803050202020004" pitchFamily="34" charset="0"/>
                <a:ea typeface="Lato" charset="0"/>
                <a:cs typeface="Lato" charset="0"/>
              </a:rPr>
              <a:t>public/</a:t>
            </a:r>
            <a:endParaRPr lang="en-US" sz="9600" dirty="0">
              <a:latin typeface="Cabin" panose="020B08030502020200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134843" y="3579969"/>
            <a:ext cx="174967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4433" y="1792767"/>
            <a:ext cx="25859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commit + push </a:t>
            </a:r>
          </a:p>
          <a:p>
            <a:pPr algn="ctr"/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to GitHub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370397" y="3573715"/>
            <a:ext cx="174967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38367" y="1781312"/>
            <a:ext cx="2596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Cabin" panose="020B0803050202020004" pitchFamily="34" charset="0"/>
                <a:ea typeface="Lato" charset="0"/>
                <a:cs typeface="Lato" charset="0"/>
              </a:rPr>
              <a:t>Continuous Deployment</a:t>
            </a:r>
            <a:endParaRPr lang="en-US" sz="2800" b="1" dirty="0">
              <a:latin typeface="Cabin" panose="020B0803050202020004" pitchFamily="34" charset="0"/>
              <a:ea typeface="Lato" charset="0"/>
              <a:cs typeface="Lato" charset="0"/>
            </a:endParaRPr>
          </a:p>
        </p:txBody>
      </p:sp>
      <p:sp>
        <p:nvSpPr>
          <p:cNvPr id="28" name="Arc 27"/>
          <p:cNvSpPr/>
          <p:nvPr/>
        </p:nvSpPr>
        <p:spPr>
          <a:xfrm rot="10800000">
            <a:off x="9694441" y="3591137"/>
            <a:ext cx="2109559" cy="2890686"/>
          </a:xfrm>
          <a:prstGeom prst="arc">
            <a:avLst>
              <a:gd name="adj1" fmla="val 5281324"/>
              <a:gd name="adj2" fmla="val 15367793"/>
            </a:avLst>
          </a:prstGeom>
          <a:ln w="38100">
            <a:solidFill>
              <a:srgbClr val="5E97C9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10800000" flipH="1">
            <a:off x="458096" y="3736619"/>
            <a:ext cx="2043928" cy="2596445"/>
          </a:xfrm>
          <a:prstGeom prst="arc">
            <a:avLst>
              <a:gd name="adj1" fmla="val 5338420"/>
              <a:gd name="adj2" fmla="val 14622128"/>
            </a:avLst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05226" y="5340829"/>
            <a:ext cx="24865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0" u="none" strike="noStrike" dirty="0">
                <a:solidFill>
                  <a:schemeClr val="accent3"/>
                </a:solidFill>
                <a:effectLst/>
                <a:latin typeface="Font Awesome 5 Free" charset="0"/>
              </a:rPr>
              <a:t></a:t>
            </a:r>
            <a:r>
              <a:rPr lang="en-US" sz="2800" b="1" i="0" u="none" strike="noStrike" dirty="0">
                <a:solidFill>
                  <a:schemeClr val="accent3"/>
                </a:solidFill>
                <a:effectLst/>
                <a:latin typeface="Cabin" panose="020B0803050202020004" pitchFamily="34" charset="0"/>
                <a:ea typeface="Lato" charset="0"/>
                <a:cs typeface="Lato" charset="0"/>
              </a:rPr>
              <a:t>public/</a:t>
            </a:r>
            <a:endParaRPr lang="en-US" sz="9600" dirty="0">
              <a:solidFill>
                <a:schemeClr val="accent3"/>
              </a:solidFill>
              <a:latin typeface="Cabin" panose="020B08030502020200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35462" y="4696023"/>
            <a:ext cx="4910168" cy="461665"/>
          </a:xfrm>
          <a:prstGeom prst="rect">
            <a:avLst/>
          </a:prstGeom>
          <a:solidFill>
            <a:srgbClr val="FCDFEB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C008C"/>
                </a:solidFill>
                <a:latin typeface="PT Mono" panose="02060509020205020204" pitchFamily="49" charset="77"/>
                <a:ea typeface="Sofia" charset="0"/>
                <a:cs typeface="Sofia" charset="0"/>
              </a:rPr>
              <a:t>You preview it locally! </a:t>
            </a:r>
            <a:r>
              <a:rPr lang="en-US" sz="2400" dirty="0">
                <a:solidFill>
                  <a:srgbClr val="EC008C"/>
                </a:solidFill>
                <a:latin typeface="Sofia" charset="0"/>
                <a:ea typeface="Sofia" charset="0"/>
                <a:cs typeface="Sofia" charset="0"/>
              </a:rPr>
              <a:t>🎉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2464217"/>
            <a:ext cx="1182586" cy="813028"/>
          </a:xfrm>
          <a:prstGeom prst="rect">
            <a:avLst/>
          </a:prstGeom>
        </p:spPr>
      </p:pic>
      <p:sp>
        <p:nvSpPr>
          <p:cNvPr id="46" name="Arc 45"/>
          <p:cNvSpPr/>
          <p:nvPr/>
        </p:nvSpPr>
        <p:spPr>
          <a:xfrm rot="10800000" flipH="1">
            <a:off x="243465" y="3121063"/>
            <a:ext cx="1428950" cy="470073"/>
          </a:xfrm>
          <a:prstGeom prst="arc">
            <a:avLst>
              <a:gd name="adj1" fmla="val 450520"/>
              <a:gd name="adj2" fmla="val 19415180"/>
            </a:avLst>
          </a:prstGeom>
          <a:ln w="38100">
            <a:solidFill>
              <a:srgbClr val="EC008C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536" y="4514741"/>
            <a:ext cx="734060" cy="82423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0" y="4514741"/>
            <a:ext cx="734060" cy="82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3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538336" y="2520662"/>
            <a:ext cx="680864" cy="656846"/>
          </a:xfrm>
          <a:prstGeom prst="ellipse">
            <a:avLst/>
          </a:prstGeom>
          <a:solidFill>
            <a:srgbClr val="EC008C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87" y="343608"/>
            <a:ext cx="1270000" cy="1466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1731" y="3102916"/>
            <a:ext cx="20031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Cabin" panose="020B0803050202020004" pitchFamily="34" charset="0"/>
                <a:ea typeface="Lato" charset="0"/>
                <a:cs typeface="Lato" charset="0"/>
              </a:rPr>
              <a:t>serve_site</a:t>
            </a:r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()</a:t>
            </a:r>
          </a:p>
          <a:p>
            <a:pPr algn="ctr"/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Add-in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64" y="2835301"/>
            <a:ext cx="1278976" cy="1476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10" y="2735419"/>
            <a:ext cx="2032000" cy="1689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420586" y="-3347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33287" y="1942337"/>
            <a:ext cx="0" cy="10287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08391" y="5340829"/>
            <a:ext cx="24865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0" u="none" strike="noStrike" dirty="0">
                <a:solidFill>
                  <a:srgbClr val="ED6D23"/>
                </a:solidFill>
                <a:effectLst/>
                <a:latin typeface="Font Awesome 5 Free" charset="0"/>
              </a:rPr>
              <a:t>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bin" panose="020B0803050202020004" pitchFamily="34" charset="0"/>
                <a:ea typeface="Lato" charset="0"/>
                <a:cs typeface="Lato" charset="0"/>
              </a:rPr>
              <a:t>public/</a:t>
            </a:r>
            <a:endParaRPr lang="en-US" sz="9600" dirty="0">
              <a:latin typeface="Cabin" panose="020B08030502020200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134843" y="3579969"/>
            <a:ext cx="174967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4433" y="1792767"/>
            <a:ext cx="25859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commit + push </a:t>
            </a:r>
          </a:p>
          <a:p>
            <a:pPr algn="ctr"/>
            <a:r>
              <a:rPr lang="en-US" sz="2800" b="1" dirty="0">
                <a:latin typeface="Cabin" panose="020B0803050202020004" pitchFamily="34" charset="0"/>
                <a:ea typeface="Lato" charset="0"/>
                <a:cs typeface="Lato" charset="0"/>
              </a:rPr>
              <a:t>to GitHub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370397" y="3573715"/>
            <a:ext cx="174967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38367" y="1781312"/>
            <a:ext cx="2596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Cabin" panose="020B0803050202020004" pitchFamily="34" charset="0"/>
                <a:ea typeface="Lato" charset="0"/>
                <a:cs typeface="Lato" charset="0"/>
              </a:rPr>
              <a:t>Continuous Deployment</a:t>
            </a:r>
            <a:endParaRPr lang="en-US" sz="2800" b="1" dirty="0">
              <a:latin typeface="Cabin" panose="020B0803050202020004" pitchFamily="34" charset="0"/>
              <a:ea typeface="Lato" charset="0"/>
              <a:cs typeface="Lato" charset="0"/>
            </a:endParaRPr>
          </a:p>
        </p:txBody>
      </p:sp>
      <p:sp>
        <p:nvSpPr>
          <p:cNvPr id="28" name="Arc 27"/>
          <p:cNvSpPr/>
          <p:nvPr/>
        </p:nvSpPr>
        <p:spPr>
          <a:xfrm rot="10800000">
            <a:off x="9694441" y="3591137"/>
            <a:ext cx="2109559" cy="2890686"/>
          </a:xfrm>
          <a:prstGeom prst="arc">
            <a:avLst>
              <a:gd name="adj1" fmla="val 5281324"/>
              <a:gd name="adj2" fmla="val 15367793"/>
            </a:avLst>
          </a:prstGeom>
          <a:ln w="38100">
            <a:solidFill>
              <a:srgbClr val="5E97C9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10800000" flipH="1">
            <a:off x="458096" y="3736619"/>
            <a:ext cx="2043928" cy="2596445"/>
          </a:xfrm>
          <a:prstGeom prst="arc">
            <a:avLst>
              <a:gd name="adj1" fmla="val 5338420"/>
              <a:gd name="adj2" fmla="val 14622128"/>
            </a:avLst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05226" y="5340829"/>
            <a:ext cx="24865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0" u="none" strike="noStrike" dirty="0">
                <a:solidFill>
                  <a:schemeClr val="accent3"/>
                </a:solidFill>
                <a:effectLst/>
                <a:latin typeface="Font Awesome 5 Free" charset="0"/>
              </a:rPr>
              <a:t></a:t>
            </a:r>
            <a:r>
              <a:rPr lang="en-US" sz="2800" b="1" i="0" u="none" strike="noStrike" dirty="0">
                <a:solidFill>
                  <a:schemeClr val="accent3"/>
                </a:solidFill>
                <a:effectLst/>
                <a:latin typeface="Cabin" panose="020B0803050202020004" pitchFamily="34" charset="0"/>
                <a:ea typeface="Lato" charset="0"/>
                <a:cs typeface="Lato" charset="0"/>
              </a:rPr>
              <a:t>public/</a:t>
            </a:r>
            <a:endParaRPr lang="en-US" sz="9600" dirty="0">
              <a:solidFill>
                <a:schemeClr val="accent3"/>
              </a:solidFill>
              <a:latin typeface="Cabin" panose="020B08030502020200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03056" y="4521287"/>
            <a:ext cx="6131481" cy="830997"/>
          </a:xfrm>
          <a:prstGeom prst="rect">
            <a:avLst/>
          </a:prstGeom>
          <a:solidFill>
            <a:srgbClr val="FCDFEB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EC008C"/>
                </a:solidFill>
                <a:latin typeface="Sofia" charset="0"/>
                <a:ea typeface="Sofia" charset="0"/>
                <a:cs typeface="Sofia" charset="0"/>
              </a:rPr>
              <a:t>📢  </a:t>
            </a:r>
            <a:r>
              <a:rPr lang="en-US" sz="2400" dirty="0" err="1">
                <a:solidFill>
                  <a:srgbClr val="EC008C"/>
                </a:solidFill>
                <a:latin typeface="PT Mono" panose="02060509020205020204" pitchFamily="49" charset="77"/>
                <a:ea typeface="Sofia" charset="0"/>
                <a:cs typeface="Sofia" charset="0"/>
                <a:sym typeface="Wingdings"/>
              </a:rPr>
              <a:t>Netlify</a:t>
            </a:r>
            <a:r>
              <a:rPr lang="en-US" sz="2400" dirty="0">
                <a:solidFill>
                  <a:srgbClr val="EC008C"/>
                </a:solidFill>
                <a:latin typeface="PT Mono" panose="02060509020205020204" pitchFamily="49" charset="77"/>
                <a:ea typeface="Sofia" charset="0"/>
                <a:cs typeface="Sofia" charset="0"/>
                <a:sym typeface="Wingdings"/>
              </a:rPr>
              <a:t> rebuilds &amp; redeploys every time you push to GitHub! </a:t>
            </a:r>
            <a:r>
              <a:rPr lang="en-US" sz="2400" dirty="0">
                <a:solidFill>
                  <a:srgbClr val="EC008C"/>
                </a:solidFill>
                <a:latin typeface="Sofia" charset="0"/>
                <a:ea typeface="Sofia" charset="0"/>
                <a:cs typeface="Sofia" charset="0"/>
                <a:sym typeface="Wingdings"/>
              </a:rPr>
              <a:t>↪︎</a:t>
            </a:r>
            <a:endParaRPr lang="en-US" sz="2400" dirty="0">
              <a:solidFill>
                <a:srgbClr val="EC008C"/>
              </a:solidFill>
              <a:latin typeface="Sofia" charset="0"/>
              <a:ea typeface="Sofia" charset="0"/>
              <a:cs typeface="Sofia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2464217"/>
            <a:ext cx="1182586" cy="813028"/>
          </a:xfrm>
          <a:prstGeom prst="rect">
            <a:avLst/>
          </a:prstGeom>
        </p:spPr>
      </p:pic>
      <p:sp>
        <p:nvSpPr>
          <p:cNvPr id="40" name="Arc 39"/>
          <p:cNvSpPr/>
          <p:nvPr/>
        </p:nvSpPr>
        <p:spPr>
          <a:xfrm rot="10800000" flipH="1">
            <a:off x="243465" y="3121063"/>
            <a:ext cx="1428950" cy="470073"/>
          </a:xfrm>
          <a:prstGeom prst="arc">
            <a:avLst>
              <a:gd name="adj1" fmla="val 450520"/>
              <a:gd name="adj2" fmla="val 19415180"/>
            </a:avLst>
          </a:prstGeom>
          <a:ln w="38100">
            <a:solidFill>
              <a:srgbClr val="EC008C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536" y="4514741"/>
            <a:ext cx="734060" cy="82423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0" y="4514741"/>
            <a:ext cx="734060" cy="82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86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230</Words>
  <Application>Microsoft Macintosh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Cabin</vt:lpstr>
      <vt:lpstr>Calibri</vt:lpstr>
      <vt:lpstr>Calibri Light</vt:lpstr>
      <vt:lpstr>Font Awesome 5 Free</vt:lpstr>
      <vt:lpstr>Lato</vt:lpstr>
      <vt:lpstr>PT Mono</vt:lpstr>
      <vt:lpstr>Sofia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Presmanes Hill</dc:creator>
  <cp:lastModifiedBy>Alison Hill</cp:lastModifiedBy>
  <cp:revision>63</cp:revision>
  <dcterms:created xsi:type="dcterms:W3CDTF">2018-06-13T16:43:59Z</dcterms:created>
  <dcterms:modified xsi:type="dcterms:W3CDTF">2019-06-05T16:50:27Z</dcterms:modified>
</cp:coreProperties>
</file>