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77" autoAdjust="0"/>
  </p:normalViewPr>
  <p:slideViewPr>
    <p:cSldViewPr>
      <p:cViewPr>
        <p:scale>
          <a:sx n="75" d="100"/>
          <a:sy n="75" d="100"/>
        </p:scale>
        <p:origin x="-1173" y="-1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D947-563F-4323-A99B-738F4A04A84C}" type="datetimeFigureOut">
              <a:rPr lang="pt-BR" smtClean="0"/>
              <a:t>11/06/2021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177F-8BA1-4D23-8DE9-DEC0DB989EB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772400" cy="1470025"/>
          </a:xfrm>
        </p:spPr>
        <p:txBody>
          <a:bodyPr/>
          <a:lstStyle/>
          <a:p>
            <a:r>
              <a:rPr lang="pt-BR" dirty="0" smtClean="0"/>
              <a:t>Y = beta0 + beta1X + erro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27584" y="26369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Yt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 beta1Yt-1</a:t>
            </a:r>
            <a:r>
              <a:rPr kumimoji="0" lang="pt-B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erro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7544" y="299695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AR(1)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71600" y="42210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Yt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 beta1Yt-1+ beta2Yt-2</a:t>
            </a:r>
            <a:r>
              <a:rPr kumimoji="0" lang="pt-B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erro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9552" y="44371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AR(2)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03848" y="260648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/>
              <a:t>AR() </a:t>
            </a:r>
            <a:endParaRPr lang="pt-BR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772400" cy="1470025"/>
          </a:xfrm>
        </p:spPr>
        <p:txBody>
          <a:bodyPr/>
          <a:lstStyle/>
          <a:p>
            <a:r>
              <a:rPr lang="pt-BR" dirty="0" smtClean="0"/>
              <a:t>Y = beta0 + beta1X + erro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27584" y="26369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Yt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pt-BR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Errot</a:t>
            </a:r>
            <a:r>
              <a:rPr kumimoji="0" lang="pt-B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 </a:t>
            </a:r>
            <a:r>
              <a:rPr lang="pt-BR" sz="4400" dirty="0"/>
              <a:t>beta1Errot-1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39552" y="328498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MA(1)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71600" y="422108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Yt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Errot</a:t>
            </a:r>
            <a:r>
              <a:rPr kumimoji="0" lang="pt-BR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+beta1Errot-1+Beta2Errot-2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9552" y="44371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MA(2)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203848" y="260648"/>
            <a:ext cx="3744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/>
              <a:t>MA() </a:t>
            </a:r>
            <a:endParaRPr lang="pt-BR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772400" cy="1470025"/>
          </a:xfrm>
        </p:spPr>
        <p:txBody>
          <a:bodyPr/>
          <a:lstStyle/>
          <a:p>
            <a:r>
              <a:rPr lang="pt-BR" dirty="0" smtClean="0"/>
              <a:t>Y = beta0 + beta1X + erro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555776" y="260648"/>
            <a:ext cx="5544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/>
              <a:t>ARMA(1,1) </a:t>
            </a:r>
            <a:endParaRPr lang="pt-BR" sz="80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1520" y="3645024"/>
            <a:ext cx="907300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 = beta1Y-1 + erro + gamma1errot-1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331640" y="3573016"/>
            <a:ext cx="223224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292080" y="3573016"/>
            <a:ext cx="3888432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7280" y="1340768"/>
            <a:ext cx="8566720" cy="1470025"/>
          </a:xfrm>
        </p:spPr>
        <p:txBody>
          <a:bodyPr/>
          <a:lstStyle/>
          <a:p>
            <a:r>
              <a:rPr lang="pt-BR" dirty="0" smtClean="0"/>
              <a:t>AR(1) = ARMA(1,0) = ARIMA(1,0,0)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5724128" y="2276872"/>
            <a:ext cx="1872208" cy="10801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07504" y="260648"/>
            <a:ext cx="3200400" cy="62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regressão</a:t>
            </a:r>
          </a:p>
        </p:txBody>
      </p:sp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1691680" y="1"/>
            <a:ext cx="7772400" cy="1052736"/>
          </a:xfrm>
        </p:spPr>
        <p:txBody>
          <a:bodyPr/>
          <a:lstStyle/>
          <a:p>
            <a:r>
              <a:rPr lang="pt-BR" dirty="0" smtClean="0"/>
              <a:t>Y = b0 + b1X + erro</a:t>
            </a:r>
            <a:endParaRPr lang="pt-BR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763688" y="836712"/>
            <a:ext cx="77724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 = b1Yt-1 + erro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251520" y="933872"/>
            <a:ext cx="3200400" cy="62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AR(1)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979712" y="2204864"/>
            <a:ext cx="77724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 = b0 + b1X + b2Yt-1+ erro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563888" y="2204864"/>
            <a:ext cx="201622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211960" y="-99392"/>
            <a:ext cx="201622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499992" y="1052736"/>
            <a:ext cx="1872208" cy="64807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3491880" y="3429000"/>
            <a:ext cx="3200400" cy="622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AR(1) com regressão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07504" y="764704"/>
            <a:ext cx="77724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 = b0 + 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b1X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b2Yt-1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</a:t>
            </a:r>
            <a:r>
              <a:rPr lang="pt-BR" sz="4400" dirty="0"/>
              <a:t> </a:t>
            </a:r>
            <a:r>
              <a:rPr lang="pt-BR" sz="4400" dirty="0" smtClean="0">
                <a:solidFill>
                  <a:schemeClr val="accent6">
                    <a:lumMod val="75000"/>
                  </a:schemeClr>
                </a:solidFill>
              </a:rPr>
              <a:t>b3Yt-2</a:t>
            </a:r>
            <a:r>
              <a:rPr lang="pt-BR" sz="4400" dirty="0" smtClean="0"/>
              <a:t> 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 erro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1520" y="1844824"/>
            <a:ext cx="77724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spcBef>
                <a:spcPct val="0"/>
              </a:spcBef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Yec95= </a:t>
            </a:r>
            <a:r>
              <a:rPr lang="pt-BR" sz="4400" dirty="0" smtClean="0"/>
              <a:t>2,2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BR" sz="4400" dirty="0" smtClean="0">
                <a:solidFill>
                  <a:srgbClr val="FF0000"/>
                </a:solidFill>
              </a:rPr>
              <a:t>- 0,08</a:t>
            </a:r>
            <a:r>
              <a:rPr kumimoji="0" lang="pt-B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BR" sz="4400" dirty="0" smtClean="0">
                <a:solidFill>
                  <a:srgbClr val="FF0000"/>
                </a:solidFill>
              </a:rPr>
              <a:t>- 0.0049</a:t>
            </a:r>
            <a:r>
              <a:rPr lang="pt-BR" sz="4400" dirty="0" err="1" smtClean="0">
                <a:solidFill>
                  <a:srgbClr val="FF0000"/>
                </a:solidFill>
              </a:rPr>
              <a:t>pib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-</a:t>
            </a:r>
            <a:r>
              <a:rPr lang="pt-BR" sz="4400" dirty="0" smtClean="0">
                <a:solidFill>
                  <a:srgbClr val="FF0000"/>
                </a:solidFill>
              </a:rPr>
              <a:t> 0.0009</a:t>
            </a:r>
            <a:r>
              <a:rPr lang="pt-BR" sz="4400" dirty="0" err="1" smtClean="0">
                <a:solidFill>
                  <a:srgbClr val="FF0000"/>
                </a:solidFill>
              </a:rPr>
              <a:t>ipca</a:t>
            </a:r>
            <a:r>
              <a:rPr lang="pt-BR" sz="4400" dirty="0" smtClean="0">
                <a:solidFill>
                  <a:srgbClr val="FF0000"/>
                </a:solidFill>
              </a:rPr>
              <a:t> 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 </a:t>
            </a:r>
            <a:r>
              <a:rPr lang="pt-BR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1.78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Yec95t-1 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pt-BR" sz="4400" dirty="0" smtClean="0">
                <a:solidFill>
                  <a:schemeClr val="accent6">
                    <a:lumMod val="75000"/>
                  </a:schemeClr>
                </a:solidFill>
              </a:rPr>
              <a:t>-  0.82</a:t>
            </a:r>
            <a:r>
              <a:rPr lang="pt-BR" sz="4400" dirty="0" smtClean="0">
                <a:solidFill>
                  <a:schemeClr val="accent6">
                    <a:lumMod val="75000"/>
                  </a:schemeClr>
                </a:solidFill>
              </a:rPr>
              <a:t>Yec95t-2  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 erro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55576" y="3501008"/>
            <a:ext cx="7632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&gt; </a:t>
            </a:r>
            <a:r>
              <a:rPr lang="pt-BR" dirty="0" err="1" smtClean="0"/>
              <a:t>summary</a:t>
            </a:r>
            <a:r>
              <a:rPr lang="pt-BR" dirty="0" smtClean="0"/>
              <a:t>(modelo95)</a:t>
            </a:r>
          </a:p>
          <a:p>
            <a:r>
              <a:rPr lang="pt-BR" dirty="0" smtClean="0"/>
              <a:t>Series: banco_relativo_2000_2021[, "teto_ec95_</a:t>
            </a:r>
            <a:r>
              <a:rPr lang="pt-BR" dirty="0" err="1" smtClean="0"/>
              <a:t>perc_pib</a:t>
            </a:r>
            <a:r>
              <a:rPr lang="pt-BR" dirty="0" smtClean="0"/>
              <a:t>"] </a:t>
            </a:r>
          </a:p>
          <a:p>
            <a:r>
              <a:rPr lang="pt-BR" dirty="0" err="1" smtClean="0"/>
              <a:t>Regression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ARIMA(2,0,0) </a:t>
            </a:r>
            <a:r>
              <a:rPr lang="pt-BR" dirty="0" err="1" smtClean="0"/>
              <a:t>errors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r>
              <a:rPr lang="pt-BR" dirty="0" err="1" smtClean="0"/>
              <a:t>Coefficients</a:t>
            </a:r>
            <a:r>
              <a:rPr lang="pt-BR" dirty="0" smtClean="0"/>
              <a:t>:</a:t>
            </a:r>
          </a:p>
          <a:p>
            <a:r>
              <a:rPr lang="pt-BR" dirty="0" smtClean="0"/>
              <a:t>        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ar1 </a:t>
            </a:r>
            <a:r>
              <a:rPr lang="pt-BR" dirty="0" smtClean="0"/>
              <a:t>    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ar2</a:t>
            </a:r>
            <a:r>
              <a:rPr lang="pt-BR" dirty="0" smtClean="0"/>
              <a:t>  </a:t>
            </a:r>
            <a:r>
              <a:rPr lang="pt-BR" dirty="0" err="1" smtClean="0"/>
              <a:t>intercept</a:t>
            </a:r>
            <a:r>
              <a:rPr lang="pt-BR" dirty="0" smtClean="0"/>
              <a:t>  </a:t>
            </a:r>
            <a:r>
              <a:rPr lang="pt-BR" dirty="0" err="1" smtClean="0">
                <a:solidFill>
                  <a:srgbClr val="FF0000"/>
                </a:solidFill>
              </a:rPr>
              <a:t>percentual_idosos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err="1" smtClean="0">
                <a:solidFill>
                  <a:srgbClr val="FF0000"/>
                </a:solidFill>
              </a:rPr>
              <a:t>projecao_pib</a:t>
            </a:r>
            <a:r>
              <a:rPr lang="pt-BR" dirty="0" smtClean="0">
                <a:solidFill>
                  <a:srgbClr val="FF0000"/>
                </a:solidFill>
              </a:rPr>
              <a:t>  </a:t>
            </a:r>
            <a:r>
              <a:rPr lang="pt-BR" dirty="0" err="1" smtClean="0">
                <a:solidFill>
                  <a:srgbClr val="FF0000"/>
                </a:solidFill>
              </a:rPr>
              <a:t>ipca_saude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      </a:t>
            </a:r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1.7858 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-0.8296     </a:t>
            </a:r>
            <a:r>
              <a:rPr lang="pt-BR" dirty="0" smtClean="0"/>
              <a:t>2.2689            </a:t>
            </a:r>
            <a:r>
              <a:rPr lang="pt-BR" dirty="0" smtClean="0">
                <a:solidFill>
                  <a:srgbClr val="FF0000"/>
                </a:solidFill>
              </a:rPr>
              <a:t>-0.0868       -0.0049     -0.0009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95536" y="980728"/>
            <a:ext cx="77724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 = b0 + 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b1X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+ 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b2Yt-1</a:t>
            </a: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 erro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12338"/>
          <a:stretch>
            <a:fillRect/>
          </a:stretch>
        </p:blipFill>
        <p:spPr bwMode="auto">
          <a:xfrm>
            <a:off x="107504" y="620688"/>
            <a:ext cx="820891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170</Words>
  <Application>Microsoft Office PowerPoint</Application>
  <PresentationFormat>Apresentação na tela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Y = beta0 + beta1X + erro</vt:lpstr>
      <vt:lpstr>Y = beta0 + beta1X + erro</vt:lpstr>
      <vt:lpstr>Y = beta0 + beta1X + erro</vt:lpstr>
      <vt:lpstr>AR(1) = ARMA(1,0) = ARIMA(1,0,0)</vt:lpstr>
      <vt:lpstr>Y = b0 + b1X + erro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 = beta0 + beta1X + erro</dc:title>
  <dc:creator>Steven Ross</dc:creator>
  <cp:lastModifiedBy>Steven Ross</cp:lastModifiedBy>
  <cp:revision>14</cp:revision>
  <dcterms:created xsi:type="dcterms:W3CDTF">2021-06-11T18:32:18Z</dcterms:created>
  <dcterms:modified xsi:type="dcterms:W3CDTF">2021-06-11T20:49:08Z</dcterms:modified>
</cp:coreProperties>
</file>