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Lato"/>
      <p:regular r:id="rId27"/>
      <p:bold r:id="rId28"/>
      <p:italic r:id="rId29"/>
      <p:boldItalic r:id="rId30"/>
    </p:embeddedFont>
    <p:embeddedFont>
      <p:font typeface="Bebas Neue"/>
      <p:regular r:id="rId31"/>
    </p:embeddedFont>
    <p:embeddedFont>
      <p:font typeface="Lato Light"/>
      <p:regular r:id="rId32"/>
      <p:bold r:id="rId33"/>
      <p:italic r:id="rId34"/>
      <p:boldItalic r:id="rId35"/>
    </p:embeddedFont>
    <p:embeddedFont>
      <p:font typeface="Century Gothic"/>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ebasNeue-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LatoLight-bold.fntdata"/><Relationship Id="rId10" Type="http://schemas.openxmlformats.org/officeDocument/2006/relationships/slide" Target="slides/slide5.xml"/><Relationship Id="rId32" Type="http://schemas.openxmlformats.org/officeDocument/2006/relationships/font" Target="fonts/LatoLight-regular.fntdata"/><Relationship Id="rId13" Type="http://schemas.openxmlformats.org/officeDocument/2006/relationships/slide" Target="slides/slide8.xml"/><Relationship Id="rId35" Type="http://schemas.openxmlformats.org/officeDocument/2006/relationships/font" Target="fonts/LatoLight-boldItalic.fntdata"/><Relationship Id="rId12" Type="http://schemas.openxmlformats.org/officeDocument/2006/relationships/slide" Target="slides/slide7.xml"/><Relationship Id="rId34" Type="http://schemas.openxmlformats.org/officeDocument/2006/relationships/font" Target="fonts/LatoLight-italic.fntdata"/><Relationship Id="rId15" Type="http://schemas.openxmlformats.org/officeDocument/2006/relationships/slide" Target="slides/slide10.xml"/><Relationship Id="rId37" Type="http://schemas.openxmlformats.org/officeDocument/2006/relationships/font" Target="fonts/CenturyGothic-bold.fntdata"/><Relationship Id="rId14" Type="http://schemas.openxmlformats.org/officeDocument/2006/relationships/slide" Target="slides/slide9.xml"/><Relationship Id="rId36" Type="http://schemas.openxmlformats.org/officeDocument/2006/relationships/font" Target="fonts/CenturyGothic-regular.fntdata"/><Relationship Id="rId17" Type="http://schemas.openxmlformats.org/officeDocument/2006/relationships/slide" Target="slides/slide12.xml"/><Relationship Id="rId39" Type="http://schemas.openxmlformats.org/officeDocument/2006/relationships/font" Target="fonts/CenturyGothic-boldItalic.fntdata"/><Relationship Id="rId16" Type="http://schemas.openxmlformats.org/officeDocument/2006/relationships/slide" Target="slides/slide11.xml"/><Relationship Id="rId38" Type="http://schemas.openxmlformats.org/officeDocument/2006/relationships/font" Target="fonts/CenturyGothic-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43ec94fc85_2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g143ec94fc85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43ec94fc85_0_3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g143ec94fc85_0_3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fdf9276fc2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gfdf9276fc2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fdf9276fc2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2" name="Google Shape;382;gfdf9276fc2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fdf9276fc2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gfdf9276fc2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43ec94fc85_0_2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g143ec94fc85_0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fdf9276fc2_0_1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gfdf9276fc2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43ec94fc85_2_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6" name="Google Shape;496;g143ec94fc85_2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43ec94fc85_2_1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7" name="Google Shape;527;g143ec94fc85_2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43ec94fc85_2_1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5" name="Google Shape;565;g143ec94fc85_2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43ec94fc85_2_2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4" name="Google Shape;604;g143ec94fc85_2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43ec94fc85_2_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g143ec94fc85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43ec94fc85_2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3" name="Google Shape;613;g143ec94fc85_2_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4" name="Google Shape;614;g143ec94fc85_2_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pt-B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43ec94fc85_2_3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2" name="Google Shape;642;g143ec94fc85_2_3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43ec94fc85_2_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143ec94fc85_2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43ec94fc85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g143ec94fc85_0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143ec94fc85_0_1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pt-B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3ec94fc85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143ec94fc85_0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g143ec94fc85_0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pt-B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43ec94fc85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143ec94fc85_0_1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g143ec94fc85_0_1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pt-B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43ec94fc85_0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143ec94fc85_0_2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143ec94fc85_0_2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pt-B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43ec94fc85_2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143ec94fc85_2_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g143ec94fc85_2_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pt-B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43ec94fc85_0_2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g143ec94fc85_0_2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 name="Google Shape;14;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3"/>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0" name="Google Shape;20;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 name="Google Shape;21;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4"/>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6" name="Google Shape;26;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 name="Google Shape;32;p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 name="Google Shape;34;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6"/>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9" name="Google Shape;39;p6"/>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 name="Google Shape;40;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 name="Google Shape;41;p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9"/>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7" name="Google Shape;57;p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8" name="Google Shape;58;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10"/>
          <p:cNvSpPr/>
          <p:nvPr>
            <p:ph idx="2" type="pic"/>
          </p:nvPr>
        </p:nvSpPr>
        <p:spPr>
          <a:xfrm>
            <a:off x="3887391" y="740569"/>
            <a:ext cx="4629300" cy="3655200"/>
          </a:xfrm>
          <a:prstGeom prst="rect">
            <a:avLst/>
          </a:prstGeom>
          <a:noFill/>
          <a:ln>
            <a:noFill/>
          </a:ln>
        </p:spPr>
      </p:sp>
      <p:sp>
        <p:nvSpPr>
          <p:cNvPr id="64" name="Google Shape;64;p1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5" name="Google Shape;65;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6.png"/><Relationship Id="rId6"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7.png"/><Relationship Id="rId6"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7.png"/><Relationship Id="rId6"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7.png"/><Relationship Id="rId6"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7.png"/><Relationship Id="rId6"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slide" Target="/ppt/slides/slide3.xml"/><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8.jpg"/><Relationship Id="rId5" Type="http://schemas.openxmlformats.org/officeDocument/2006/relationships/image" Target="../media/image15.jpg"/><Relationship Id="rId6" Type="http://schemas.openxmlformats.org/officeDocument/2006/relationships/image" Target="../media/image12.jpg"/><Relationship Id="rId7"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hyperlink" Target="https://www.todamateria.com.br/historia-do-cinema/" TargetMode="External"/><Relationship Id="rId11" Type="http://schemas.openxmlformats.org/officeDocument/2006/relationships/image" Target="../media/image5.png"/><Relationship Id="rId10" Type="http://schemas.openxmlformats.org/officeDocument/2006/relationships/hyperlink" Target="https://www.cena.ufscar.br/a-industria-cinematografica-americana/" TargetMode="External"/><Relationship Id="rId12" Type="http://schemas.openxmlformats.org/officeDocument/2006/relationships/image" Target="../media/image17.png"/><Relationship Id="rId9" Type="http://schemas.openxmlformats.org/officeDocument/2006/relationships/hyperlink" Target="https://www.infoescola.com/pedagogia/relacao-entre-cinema-e-educacao/" TargetMode="External"/><Relationship Id="rId5" Type="http://schemas.openxmlformats.org/officeDocument/2006/relationships/hyperlink" Target="https://exame.com/economia/de-bolly-a-nollywood-as-4-megaindustrias-de-cinema-do-mundo/" TargetMode="External"/><Relationship Id="rId6" Type="http://schemas.openxmlformats.org/officeDocument/2006/relationships/hyperlink" Target="http://docplayer.com.br/79490407-O-mundo-sob-demanda-como-a-netflix-revolucionou-a-industria-do-entretenimento.html" TargetMode="External"/><Relationship Id="rId7" Type="http://schemas.openxmlformats.org/officeDocument/2006/relationships/hyperlink" Target="https://www.todoestudo.com.br/artes/hollywood-e-cinema" TargetMode="External"/><Relationship Id="rId8" Type="http://schemas.openxmlformats.org/officeDocument/2006/relationships/hyperlink" Target="https://pantheon.ufrj.br/bitstream/11422/5252/1/FTeixeira.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5.png"/><Relationship Id="rId10" Type="http://schemas.openxmlformats.org/officeDocument/2006/relationships/image" Target="../media/image14.png"/><Relationship Id="rId9" Type="http://schemas.openxmlformats.org/officeDocument/2006/relationships/image" Target="../media/image3.png"/><Relationship Id="rId5" Type="http://schemas.openxmlformats.org/officeDocument/2006/relationships/image" Target="../media/image17.png"/><Relationship Id="rId6" Type="http://schemas.openxmlformats.org/officeDocument/2006/relationships/slide" Target="/ppt/slides/slide20.xml"/><Relationship Id="rId7" Type="http://schemas.openxmlformats.org/officeDocument/2006/relationships/image" Target="../media/image10.png"/><Relationship Id="rId8"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7.png"/><Relationship Id="rId6"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10229850" y="728662"/>
            <a:ext cx="138548" cy="27699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Netflix-New-Logo-Animation-2019" id="85" name="Google Shape;85;p13"/>
          <p:cNvPicPr preferRelativeResize="0"/>
          <p:nvPr/>
        </p:nvPicPr>
        <p:blipFill rotWithShape="1">
          <a:blip r:embed="rId3">
            <a:alphaModFix/>
          </a:blip>
          <a:srcRect b="0" l="0" r="0" t="0"/>
          <a:stretch/>
        </p:blipFill>
        <p:spPr>
          <a:xfrm>
            <a:off x="-1143" y="0"/>
            <a:ext cx="9144000" cy="5143500"/>
          </a:xfrm>
          <a:prstGeom prst="rect">
            <a:avLst/>
          </a:prstGeom>
          <a:noFill/>
          <a:ln>
            <a:noFill/>
          </a:ln>
        </p:spPr>
      </p:pic>
      <p:pic>
        <p:nvPicPr>
          <p:cNvPr descr="Netflix New Logo Animation 2019" id="86" name="Google Shape;86;p13"/>
          <p:cNvPicPr preferRelativeResize="0"/>
          <p:nvPr/>
        </p:nvPicPr>
        <p:blipFill rotWithShape="1">
          <a:blip r:embed="rId4">
            <a:alphaModFix/>
          </a:blip>
          <a:srcRect b="0" l="0" r="0" t="0"/>
          <a:stretch/>
        </p:blipFill>
        <p:spPr>
          <a:xfrm>
            <a:off x="8335" y="2381"/>
            <a:ext cx="9144000" cy="5143500"/>
          </a:xfrm>
          <a:prstGeom prst="rect">
            <a:avLst/>
          </a:prstGeom>
          <a:noFill/>
          <a:ln>
            <a:noFill/>
          </a:ln>
        </p:spPr>
      </p:pic>
      <p:sp>
        <p:nvSpPr>
          <p:cNvPr id="87" name="Google Shape;87;p13"/>
          <p:cNvSpPr txBox="1"/>
          <p:nvPr/>
        </p:nvSpPr>
        <p:spPr>
          <a:xfrm>
            <a:off x="505288" y="2335700"/>
            <a:ext cx="81501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2700">
                <a:solidFill>
                  <a:schemeClr val="lt1"/>
                </a:solidFill>
                <a:latin typeface="Bebas Neue"/>
                <a:ea typeface="Bebas Neue"/>
                <a:cs typeface="Bebas Neue"/>
                <a:sym typeface="Bebas Neue"/>
              </a:rPr>
              <a:t>UM ESTUDO SOBRE A PLATAFORMA DE STREAMING NETFLIX</a:t>
            </a:r>
            <a:endParaRPr b="1" sz="2700">
              <a:solidFill>
                <a:schemeClr val="lt1"/>
              </a:solidFill>
              <a:latin typeface="Bebas Neue"/>
              <a:ea typeface="Bebas Neue"/>
              <a:cs typeface="Bebas Neue"/>
              <a:sym typeface="Bebas Neue"/>
            </a:endParaRPr>
          </a:p>
        </p:txBody>
      </p:sp>
      <p:pic>
        <p:nvPicPr>
          <p:cNvPr id="88" name="Google Shape;88;p13"/>
          <p:cNvPicPr preferRelativeResize="0"/>
          <p:nvPr/>
        </p:nvPicPr>
        <p:blipFill>
          <a:blip r:embed="rId5">
            <a:alphaModFix/>
          </a:blip>
          <a:stretch>
            <a:fillRect/>
          </a:stretch>
        </p:blipFill>
        <p:spPr>
          <a:xfrm>
            <a:off x="1766325" y="-730525"/>
            <a:ext cx="5628025" cy="4316075"/>
          </a:xfrm>
          <a:prstGeom prst="rect">
            <a:avLst/>
          </a:prstGeom>
          <a:noFill/>
          <a:ln>
            <a:noFill/>
          </a:ln>
        </p:spPr>
      </p:pic>
      <p:pic>
        <p:nvPicPr>
          <p:cNvPr id="89" name="Google Shape;89;p13"/>
          <p:cNvPicPr preferRelativeResize="0"/>
          <p:nvPr/>
        </p:nvPicPr>
        <p:blipFill>
          <a:blip r:embed="rId6">
            <a:alphaModFix/>
          </a:blip>
          <a:stretch>
            <a:fillRect/>
          </a:stretch>
        </p:blipFill>
        <p:spPr>
          <a:xfrm>
            <a:off x="505275" y="3766125"/>
            <a:ext cx="2598164" cy="1169700"/>
          </a:xfrm>
          <a:prstGeom prst="rect">
            <a:avLst/>
          </a:prstGeom>
          <a:noFill/>
          <a:ln>
            <a:noFill/>
          </a:ln>
        </p:spPr>
      </p:pic>
      <p:sp>
        <p:nvSpPr>
          <p:cNvPr id="90" name="Google Shape;90;p13"/>
          <p:cNvSpPr txBox="1"/>
          <p:nvPr/>
        </p:nvSpPr>
        <p:spPr>
          <a:xfrm>
            <a:off x="3317175" y="3846450"/>
            <a:ext cx="5391900" cy="1169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pt-BR" sz="1600">
                <a:solidFill>
                  <a:schemeClr val="lt1"/>
                </a:solidFill>
                <a:latin typeface="Calibri"/>
                <a:ea typeface="Calibri"/>
                <a:cs typeface="Calibri"/>
                <a:sym typeface="Calibri"/>
              </a:rPr>
              <a:t>Apresentação Relatório Final</a:t>
            </a:r>
            <a:endParaRPr sz="1600">
              <a:solidFill>
                <a:schemeClr val="lt1"/>
              </a:solidFill>
              <a:latin typeface="Calibri"/>
              <a:ea typeface="Calibri"/>
              <a:cs typeface="Calibri"/>
              <a:sym typeface="Calibri"/>
            </a:endParaRPr>
          </a:p>
          <a:p>
            <a:pPr indent="0" lvl="0" marL="0" rtl="0" algn="r">
              <a:spcBef>
                <a:spcPts val="0"/>
              </a:spcBef>
              <a:spcAft>
                <a:spcPts val="0"/>
              </a:spcAft>
              <a:buNone/>
            </a:pPr>
            <a:r>
              <a:rPr lang="pt-BR" sz="1600">
                <a:solidFill>
                  <a:schemeClr val="lt1"/>
                </a:solidFill>
                <a:latin typeface="Calibri"/>
                <a:ea typeface="Calibri"/>
                <a:cs typeface="Calibri"/>
                <a:sym typeface="Calibri"/>
              </a:rPr>
              <a:t>Professor: </a:t>
            </a:r>
            <a:r>
              <a:rPr lang="pt-BR" sz="1600">
                <a:solidFill>
                  <a:schemeClr val="lt1"/>
                </a:solidFill>
                <a:latin typeface="Calibri"/>
                <a:ea typeface="Calibri"/>
                <a:cs typeface="Calibri"/>
                <a:sym typeface="Calibri"/>
              </a:rPr>
              <a:t>Steven Dutt-Ross</a:t>
            </a:r>
            <a:endParaRPr sz="1600">
              <a:solidFill>
                <a:schemeClr val="lt1"/>
              </a:solidFill>
              <a:latin typeface="Calibri"/>
              <a:ea typeface="Calibri"/>
              <a:cs typeface="Calibri"/>
              <a:sym typeface="Calibri"/>
            </a:endParaRPr>
          </a:p>
          <a:p>
            <a:pPr indent="0" lvl="0" marL="0" rtl="0" algn="r">
              <a:spcBef>
                <a:spcPts val="0"/>
              </a:spcBef>
              <a:spcAft>
                <a:spcPts val="0"/>
              </a:spcAft>
              <a:buNone/>
            </a:pPr>
            <a:r>
              <a:rPr lang="pt-BR" sz="1600">
                <a:solidFill>
                  <a:schemeClr val="lt1"/>
                </a:solidFill>
                <a:latin typeface="Calibri"/>
                <a:ea typeface="Calibri"/>
                <a:cs typeface="Calibri"/>
                <a:sym typeface="Calibri"/>
              </a:rPr>
              <a:t>Disciplina: </a:t>
            </a:r>
            <a:r>
              <a:rPr lang="pt-BR" sz="1600">
                <a:solidFill>
                  <a:schemeClr val="lt1"/>
                </a:solidFill>
                <a:latin typeface="Calibri"/>
                <a:ea typeface="Calibri"/>
                <a:cs typeface="Calibri"/>
                <a:sym typeface="Calibri"/>
              </a:rPr>
              <a:t>Estatística</a:t>
            </a:r>
            <a:r>
              <a:rPr lang="pt-BR"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indent="0" lvl="0" marL="0" rtl="0" algn="r">
              <a:spcBef>
                <a:spcPts val="0"/>
              </a:spcBef>
              <a:spcAft>
                <a:spcPts val="0"/>
              </a:spcAft>
              <a:buNone/>
            </a:pPr>
            <a:r>
              <a:rPr lang="pt-BR" sz="1600">
                <a:solidFill>
                  <a:schemeClr val="lt1"/>
                </a:solidFill>
                <a:latin typeface="Calibri"/>
                <a:ea typeface="Calibri"/>
                <a:cs typeface="Calibri"/>
                <a:sym typeface="Calibri"/>
              </a:rPr>
              <a:t>Semestre: 2022.1</a:t>
            </a:r>
            <a:endParaRPr sz="16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6" name="Shape 346"/>
        <p:cNvGrpSpPr/>
        <p:nvPr/>
      </p:nvGrpSpPr>
      <p:grpSpPr>
        <a:xfrm>
          <a:off x="0" y="0"/>
          <a:ext cx="0" cy="0"/>
          <a:chOff x="0" y="0"/>
          <a:chExt cx="0" cy="0"/>
        </a:xfrm>
      </p:grpSpPr>
      <p:sp>
        <p:nvSpPr>
          <p:cNvPr id="347" name="Google Shape;347;p22"/>
          <p:cNvSpPr/>
          <p:nvPr/>
        </p:nvSpPr>
        <p:spPr>
          <a:xfrm>
            <a:off x="0" y="0"/>
            <a:ext cx="9144000" cy="562200"/>
          </a:xfrm>
          <a:prstGeom prst="rect">
            <a:avLst/>
          </a:prstGeom>
          <a:solidFill>
            <a:srgbClr val="171616"/>
          </a:solidFill>
          <a:ln>
            <a:noFill/>
          </a:ln>
          <a:effectLst>
            <a:outerShdw blurRad="304800" rotWithShape="0" algn="t" dir="54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48" name="Google Shape;348;p22"/>
          <p:cNvSpPr txBox="1"/>
          <p:nvPr/>
        </p:nvSpPr>
        <p:spPr>
          <a:xfrm>
            <a:off x="201813" y="681080"/>
            <a:ext cx="18468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chemeClr val="lt1"/>
                </a:solidFill>
                <a:latin typeface="Calibri"/>
                <a:ea typeface="Calibri"/>
                <a:cs typeface="Calibri"/>
                <a:sym typeface="Calibri"/>
              </a:rPr>
              <a:t>SEASON </a:t>
            </a:r>
            <a:r>
              <a:rPr b="1" lang="pt-BR" sz="1500">
                <a:solidFill>
                  <a:schemeClr val="lt1"/>
                </a:solidFill>
                <a:latin typeface="Calibri"/>
                <a:ea typeface="Calibri"/>
                <a:cs typeface="Calibri"/>
                <a:sym typeface="Calibri"/>
              </a:rPr>
              <a:t>4</a:t>
            </a:r>
            <a:r>
              <a:rPr b="1" i="0" lang="pt-BR" sz="1500" u="none" cap="none" strike="noStrike">
                <a:solidFill>
                  <a:schemeClr val="lt1"/>
                </a:solidFill>
                <a:latin typeface="Calibri"/>
                <a:ea typeface="Calibri"/>
                <a:cs typeface="Calibri"/>
                <a:sym typeface="Calibri"/>
              </a:rPr>
              <a:t>: EPISODE </a:t>
            </a:r>
            <a:r>
              <a:rPr lang="pt-BR" sz="1500">
                <a:solidFill>
                  <a:schemeClr val="lt1"/>
                </a:solidFill>
                <a:latin typeface="Calibri"/>
                <a:ea typeface="Calibri"/>
                <a:cs typeface="Calibri"/>
                <a:sym typeface="Calibri"/>
              </a:rPr>
              <a:t>2</a:t>
            </a:r>
            <a:endParaRPr b="0" i="0" sz="1100" u="none" cap="none" strike="noStrike">
              <a:solidFill>
                <a:srgbClr val="000000"/>
              </a:solidFill>
              <a:latin typeface="Arial"/>
              <a:ea typeface="Arial"/>
              <a:cs typeface="Arial"/>
              <a:sym typeface="Arial"/>
            </a:endParaRPr>
          </a:p>
        </p:txBody>
      </p:sp>
      <p:pic>
        <p:nvPicPr>
          <p:cNvPr descr="Uma imagem contendo objeto, relógio, laranja, trem&#10;&#10;Descrição gerada automaticamente" id="349" name="Google Shape;349;p22"/>
          <p:cNvPicPr preferRelativeResize="0"/>
          <p:nvPr/>
        </p:nvPicPr>
        <p:blipFill rotWithShape="1">
          <a:blip r:embed="rId3">
            <a:alphaModFix/>
          </a:blip>
          <a:srcRect b="0" l="0" r="0" t="0"/>
          <a:stretch/>
        </p:blipFill>
        <p:spPr>
          <a:xfrm>
            <a:off x="310234" y="96012"/>
            <a:ext cx="1398388" cy="474833"/>
          </a:xfrm>
          <a:prstGeom prst="rect">
            <a:avLst/>
          </a:prstGeom>
          <a:noFill/>
          <a:ln>
            <a:noFill/>
          </a:ln>
        </p:spPr>
      </p:pic>
      <p:sp>
        <p:nvSpPr>
          <p:cNvPr id="350" name="Google Shape;350;p22"/>
          <p:cNvSpPr/>
          <p:nvPr/>
        </p:nvSpPr>
        <p:spPr>
          <a:xfrm>
            <a:off x="174475" y="981075"/>
            <a:ext cx="8686200" cy="562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chemeClr val="dk1"/>
              </a:buClr>
              <a:buSzPts val="1100"/>
              <a:buFont typeface="Arial"/>
              <a:buNone/>
            </a:pPr>
            <a:r>
              <a:rPr lang="pt-BR">
                <a:solidFill>
                  <a:schemeClr val="lt1"/>
                </a:solidFill>
                <a:latin typeface="Century Gothic"/>
                <a:ea typeface="Century Gothic"/>
                <a:cs typeface="Century Gothic"/>
                <a:sym typeface="Century Gothic"/>
              </a:rPr>
              <a:t>Supondo que produções cinematográficas estadunidenses apresentam maior apelo do público, é necessário que ocorra uma associação entre tais variáveis e a interpretação de seu resultado. </a:t>
            </a:r>
            <a:endParaRPr>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t/>
            </a:r>
            <a:endParaRPr>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400"/>
              <a:buFont typeface="Arial"/>
              <a:buNone/>
            </a:pPr>
            <a:r>
              <a:t/>
            </a:r>
            <a:endParaRPr>
              <a:solidFill>
                <a:schemeClr val="lt1"/>
              </a:solidFill>
              <a:latin typeface="Century Gothic"/>
              <a:ea typeface="Century Gothic"/>
              <a:cs typeface="Century Gothic"/>
              <a:sym typeface="Century Gothic"/>
            </a:endParaRPr>
          </a:p>
        </p:txBody>
      </p:sp>
      <p:sp>
        <p:nvSpPr>
          <p:cNvPr id="351" name="Google Shape;351;p22"/>
          <p:cNvSpPr/>
          <p:nvPr/>
        </p:nvSpPr>
        <p:spPr>
          <a:xfrm>
            <a:off x="81173" y="1044965"/>
            <a:ext cx="93300" cy="4344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52" name="Google Shape;352;p22"/>
          <p:cNvSpPr/>
          <p:nvPr/>
        </p:nvSpPr>
        <p:spPr>
          <a:xfrm>
            <a:off x="201825" y="1591575"/>
            <a:ext cx="8658900" cy="12390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400"/>
              <a:buFont typeface="Arial"/>
              <a:buNone/>
            </a:pPr>
            <a:r>
              <a:rPr lang="pt-BR">
                <a:solidFill>
                  <a:schemeClr val="lt1"/>
                </a:solidFill>
                <a:latin typeface="Century Gothic"/>
                <a:ea typeface="Century Gothic"/>
                <a:cs typeface="Century Gothic"/>
                <a:sym typeface="Century Gothic"/>
              </a:rPr>
              <a:t>Na tabela, temos a avaliação do público para produções dentro dos Estados Unidos e Outros Países. </a:t>
            </a:r>
            <a:endParaRPr>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400"/>
              <a:buFont typeface="Arial"/>
              <a:buNone/>
            </a:pPr>
            <a:r>
              <a:rPr lang="pt-BR">
                <a:solidFill>
                  <a:schemeClr val="lt1"/>
                </a:solidFill>
                <a:latin typeface="Century Gothic"/>
                <a:ea typeface="Century Gothic"/>
                <a:cs typeface="Century Gothic"/>
                <a:sym typeface="Century Gothic"/>
              </a:rPr>
              <a:t>De acordo com o público, as avaliações não mostram-se muito diferentes, em geral, para quem consome os produtos da Netflix, as produções que são feitas nos outros países são um pouco mais bem avaliadas do que as produzidas em solo americano. </a:t>
            </a:r>
            <a:endParaRPr>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400"/>
              <a:buFont typeface="Arial"/>
              <a:buNone/>
            </a:pPr>
            <a:r>
              <a:rPr lang="pt-BR">
                <a:solidFill>
                  <a:schemeClr val="lt1"/>
                </a:solidFill>
                <a:latin typeface="Century Gothic"/>
                <a:ea typeface="Century Gothic"/>
                <a:cs typeface="Century Gothic"/>
                <a:sym typeface="Century Gothic"/>
              </a:rPr>
              <a:t>Sendo, a média de avaliação dos filmes estadunidenses 6,17 e média de filmes não estadunidenses 6,2</a:t>
            </a:r>
            <a:r>
              <a:rPr b="0" i="0" lang="pt-BR" sz="1400" u="none" cap="none" strike="noStrike">
                <a:solidFill>
                  <a:schemeClr val="lt1"/>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p:txBody>
      </p:sp>
      <p:sp>
        <p:nvSpPr>
          <p:cNvPr id="353" name="Google Shape;353;p22"/>
          <p:cNvSpPr/>
          <p:nvPr/>
        </p:nvSpPr>
        <p:spPr>
          <a:xfrm>
            <a:off x="81183" y="1591580"/>
            <a:ext cx="93300" cy="4344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54" name="Google Shape;354;p22"/>
          <p:cNvSpPr txBox="1"/>
          <p:nvPr/>
        </p:nvSpPr>
        <p:spPr>
          <a:xfrm>
            <a:off x="1865528" y="226082"/>
            <a:ext cx="5239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Início     Filmes     Séries     Minha Lista </a:t>
            </a:r>
            <a:endParaRPr b="0" i="0" sz="1100" u="none" cap="none" strike="noStrike">
              <a:solidFill>
                <a:srgbClr val="000000"/>
              </a:solidFill>
              <a:latin typeface="Arial"/>
              <a:ea typeface="Arial"/>
              <a:cs typeface="Arial"/>
              <a:sym typeface="Arial"/>
            </a:endParaRPr>
          </a:p>
        </p:txBody>
      </p:sp>
      <p:pic>
        <p:nvPicPr>
          <p:cNvPr descr="Ícone&#10;&#10;Descrição gerada automaticamente" id="355" name="Google Shape;355;p22"/>
          <p:cNvPicPr preferRelativeResize="0"/>
          <p:nvPr/>
        </p:nvPicPr>
        <p:blipFill rotWithShape="1">
          <a:blip r:embed="rId4">
            <a:alphaModFix/>
          </a:blip>
          <a:srcRect b="0" l="0" r="0" t="0"/>
          <a:stretch/>
        </p:blipFill>
        <p:spPr>
          <a:xfrm>
            <a:off x="7410191" y="248460"/>
            <a:ext cx="344685" cy="344685"/>
          </a:xfrm>
          <a:prstGeom prst="rect">
            <a:avLst/>
          </a:prstGeom>
          <a:noFill/>
          <a:ln>
            <a:noFill/>
          </a:ln>
        </p:spPr>
      </p:pic>
      <p:sp>
        <p:nvSpPr>
          <p:cNvPr id="356" name="Google Shape;356;p22"/>
          <p:cNvSpPr txBox="1"/>
          <p:nvPr/>
        </p:nvSpPr>
        <p:spPr>
          <a:xfrm>
            <a:off x="6593674" y="248460"/>
            <a:ext cx="950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Pesquisar</a:t>
            </a:r>
            <a:r>
              <a:rPr b="0" i="0" lang="pt-BR" sz="1400" u="none" cap="none" strike="noStrike">
                <a:solidFill>
                  <a:schemeClr val="lt1"/>
                </a:solidFill>
                <a:latin typeface="Lato Light"/>
                <a:ea typeface="Lato Light"/>
                <a:cs typeface="Lato Light"/>
                <a:sym typeface="Lato Light"/>
              </a:rPr>
              <a:t> </a:t>
            </a:r>
            <a:endParaRPr b="0" i="0" sz="1100" u="none" cap="none" strike="noStrike">
              <a:solidFill>
                <a:srgbClr val="000000"/>
              </a:solidFill>
              <a:latin typeface="Arial"/>
              <a:ea typeface="Arial"/>
              <a:cs typeface="Arial"/>
              <a:sym typeface="Arial"/>
            </a:endParaRPr>
          </a:p>
        </p:txBody>
      </p:sp>
      <p:grpSp>
        <p:nvGrpSpPr>
          <p:cNvPr id="357" name="Google Shape;357;p22"/>
          <p:cNvGrpSpPr/>
          <p:nvPr/>
        </p:nvGrpSpPr>
        <p:grpSpPr>
          <a:xfrm>
            <a:off x="7590247" y="204981"/>
            <a:ext cx="1270327" cy="284625"/>
            <a:chOff x="9828445" y="385086"/>
            <a:chExt cx="1693770" cy="379500"/>
          </a:xfrm>
        </p:grpSpPr>
        <p:sp>
          <p:nvSpPr>
            <p:cNvPr id="358" name="Google Shape;358;p22"/>
            <p:cNvSpPr txBox="1"/>
            <p:nvPr/>
          </p:nvSpPr>
          <p:spPr>
            <a:xfrm>
              <a:off x="9828445" y="385086"/>
              <a:ext cx="1848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59" name="Google Shape;359;p22"/>
            <p:cNvSpPr/>
            <p:nvPr/>
          </p:nvSpPr>
          <p:spPr>
            <a:xfrm flipH="1" rot="10800000">
              <a:off x="11351815" y="535530"/>
              <a:ext cx="170400" cy="1467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descr="Desenho de personagem de desenho animado&#10;&#10;Descrição gerada automaticamente com confiança média" id="360" name="Google Shape;360;p22"/>
          <p:cNvPicPr preferRelativeResize="0"/>
          <p:nvPr/>
        </p:nvPicPr>
        <p:blipFill rotWithShape="1">
          <a:blip r:embed="rId5">
            <a:alphaModFix/>
          </a:blip>
          <a:srcRect b="0" l="0" r="0" t="0"/>
          <a:stretch/>
        </p:blipFill>
        <p:spPr>
          <a:xfrm>
            <a:off x="8388797" y="245187"/>
            <a:ext cx="225600" cy="228900"/>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361" name="Google Shape;361;p22"/>
          <p:cNvPicPr preferRelativeResize="0"/>
          <p:nvPr/>
        </p:nvPicPr>
        <p:blipFill rotWithShape="1">
          <a:blip r:embed="rId6">
            <a:alphaModFix/>
          </a:blip>
          <a:srcRect b="60463" l="17489" r="20838" t="0"/>
          <a:stretch/>
        </p:blipFill>
        <p:spPr>
          <a:xfrm>
            <a:off x="2408975" y="3029900"/>
            <a:ext cx="4152900" cy="1933575"/>
          </a:xfrm>
          <a:prstGeom prst="rect">
            <a:avLst/>
          </a:prstGeom>
          <a:noFill/>
          <a:ln cap="flat" cmpd="sng" w="38100">
            <a:solidFill>
              <a:srgbClr val="C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5" name="Shape 365"/>
        <p:cNvGrpSpPr/>
        <p:nvPr/>
      </p:nvGrpSpPr>
      <p:grpSpPr>
        <a:xfrm>
          <a:off x="0" y="0"/>
          <a:ext cx="0" cy="0"/>
          <a:chOff x="0" y="0"/>
          <a:chExt cx="0" cy="0"/>
        </a:xfrm>
      </p:grpSpPr>
      <p:sp>
        <p:nvSpPr>
          <p:cNvPr id="366" name="Google Shape;366;p23"/>
          <p:cNvSpPr/>
          <p:nvPr/>
        </p:nvSpPr>
        <p:spPr>
          <a:xfrm>
            <a:off x="0" y="0"/>
            <a:ext cx="9144000" cy="562200"/>
          </a:xfrm>
          <a:prstGeom prst="rect">
            <a:avLst/>
          </a:prstGeom>
          <a:solidFill>
            <a:srgbClr val="171616"/>
          </a:solidFill>
          <a:ln>
            <a:noFill/>
          </a:ln>
          <a:effectLst>
            <a:outerShdw blurRad="304800" rotWithShape="0" algn="t" dir="54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67" name="Google Shape;367;p23"/>
          <p:cNvSpPr txBox="1"/>
          <p:nvPr/>
        </p:nvSpPr>
        <p:spPr>
          <a:xfrm>
            <a:off x="174463" y="693480"/>
            <a:ext cx="18468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chemeClr val="lt1"/>
                </a:solidFill>
                <a:latin typeface="Calibri"/>
                <a:ea typeface="Calibri"/>
                <a:cs typeface="Calibri"/>
                <a:sym typeface="Calibri"/>
              </a:rPr>
              <a:t>SEASON </a:t>
            </a:r>
            <a:r>
              <a:rPr b="1" lang="pt-BR" sz="1500">
                <a:solidFill>
                  <a:schemeClr val="lt1"/>
                </a:solidFill>
                <a:latin typeface="Calibri"/>
                <a:ea typeface="Calibri"/>
                <a:cs typeface="Calibri"/>
                <a:sym typeface="Calibri"/>
              </a:rPr>
              <a:t>4</a:t>
            </a:r>
            <a:r>
              <a:rPr b="1" i="0" lang="pt-BR" sz="1500" u="none" cap="none" strike="noStrike">
                <a:solidFill>
                  <a:schemeClr val="lt1"/>
                </a:solidFill>
                <a:latin typeface="Calibri"/>
                <a:ea typeface="Calibri"/>
                <a:cs typeface="Calibri"/>
                <a:sym typeface="Calibri"/>
              </a:rPr>
              <a:t>: EPISODE </a:t>
            </a:r>
            <a:r>
              <a:rPr lang="pt-BR" sz="1500">
                <a:solidFill>
                  <a:schemeClr val="lt1"/>
                </a:solidFill>
                <a:latin typeface="Calibri"/>
                <a:ea typeface="Calibri"/>
                <a:cs typeface="Calibri"/>
                <a:sym typeface="Calibri"/>
              </a:rPr>
              <a:t>2</a:t>
            </a:r>
            <a:endParaRPr b="0" i="0" sz="1100" u="none" cap="none" strike="noStrike">
              <a:solidFill>
                <a:srgbClr val="000000"/>
              </a:solidFill>
              <a:latin typeface="Arial"/>
              <a:ea typeface="Arial"/>
              <a:cs typeface="Arial"/>
              <a:sym typeface="Arial"/>
            </a:endParaRPr>
          </a:p>
        </p:txBody>
      </p:sp>
      <p:pic>
        <p:nvPicPr>
          <p:cNvPr descr="Uma imagem contendo objeto, relógio, laranja, trem&#10;&#10;Descrição gerada automaticamente" id="368" name="Google Shape;368;p23"/>
          <p:cNvPicPr preferRelativeResize="0"/>
          <p:nvPr/>
        </p:nvPicPr>
        <p:blipFill rotWithShape="1">
          <a:blip r:embed="rId3">
            <a:alphaModFix/>
          </a:blip>
          <a:srcRect b="0" l="0" r="0" t="0"/>
          <a:stretch/>
        </p:blipFill>
        <p:spPr>
          <a:xfrm>
            <a:off x="310234" y="96012"/>
            <a:ext cx="1398388" cy="474833"/>
          </a:xfrm>
          <a:prstGeom prst="rect">
            <a:avLst/>
          </a:prstGeom>
          <a:noFill/>
          <a:ln>
            <a:noFill/>
          </a:ln>
        </p:spPr>
      </p:pic>
      <p:sp>
        <p:nvSpPr>
          <p:cNvPr id="369" name="Google Shape;369;p23"/>
          <p:cNvSpPr/>
          <p:nvPr/>
        </p:nvSpPr>
        <p:spPr>
          <a:xfrm>
            <a:off x="179525" y="1183227"/>
            <a:ext cx="8611800" cy="14205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chemeClr val="dk1"/>
              </a:buClr>
              <a:buSzPts val="1100"/>
              <a:buFont typeface="Arial"/>
              <a:buNone/>
            </a:pPr>
            <a:r>
              <a:rPr lang="pt-BR">
                <a:solidFill>
                  <a:schemeClr val="lt1"/>
                </a:solidFill>
                <a:latin typeface="Century Gothic"/>
                <a:ea typeface="Century Gothic"/>
                <a:cs typeface="Century Gothic"/>
                <a:sym typeface="Century Gothic"/>
              </a:rPr>
              <a:t>Nessa tabela, a mediana de ambas estão iguais em questão numérica, as duas sendo 6,3. E por último, o desvio padrão, com os outros países tendo um número mais elevado, sendo ele 1,20, do que os Estados Unidos, o qual é 1,13. </a:t>
            </a:r>
            <a:endParaRPr>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t/>
            </a:r>
            <a:endParaRPr>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rPr lang="pt-BR">
                <a:solidFill>
                  <a:schemeClr val="lt1"/>
                </a:solidFill>
                <a:latin typeface="Century Gothic"/>
                <a:ea typeface="Century Gothic"/>
                <a:cs typeface="Century Gothic"/>
                <a:sym typeface="Century Gothic"/>
              </a:rPr>
              <a:t>Posto isto, mesmo com a média sendo um pouco diferente, na prática seria um empate, ou seja, as produções cinematográficas não apresentam muitas diferenças em avaliação para o público avaliado, não importando a qual país ela pertence.</a:t>
            </a:r>
            <a:endParaRPr>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t/>
            </a:r>
            <a:endParaRPr>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p:txBody>
      </p:sp>
      <p:sp>
        <p:nvSpPr>
          <p:cNvPr id="370" name="Google Shape;370;p23"/>
          <p:cNvSpPr/>
          <p:nvPr/>
        </p:nvSpPr>
        <p:spPr>
          <a:xfrm>
            <a:off x="122174" y="1287050"/>
            <a:ext cx="66000" cy="4344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71" name="Google Shape;371;p23"/>
          <p:cNvSpPr/>
          <p:nvPr/>
        </p:nvSpPr>
        <p:spPr>
          <a:xfrm>
            <a:off x="108533" y="2137355"/>
            <a:ext cx="93300" cy="4344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72" name="Google Shape;372;p23"/>
          <p:cNvSpPr txBox="1"/>
          <p:nvPr/>
        </p:nvSpPr>
        <p:spPr>
          <a:xfrm>
            <a:off x="1865528" y="226082"/>
            <a:ext cx="5239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Início     Filmes     Séries     Minha Lista </a:t>
            </a:r>
            <a:endParaRPr b="0" i="0" sz="1100" u="none" cap="none" strike="noStrike">
              <a:solidFill>
                <a:srgbClr val="000000"/>
              </a:solidFill>
              <a:latin typeface="Arial"/>
              <a:ea typeface="Arial"/>
              <a:cs typeface="Arial"/>
              <a:sym typeface="Arial"/>
            </a:endParaRPr>
          </a:p>
        </p:txBody>
      </p:sp>
      <p:pic>
        <p:nvPicPr>
          <p:cNvPr descr="Ícone&#10;&#10;Descrição gerada automaticamente" id="373" name="Google Shape;373;p23"/>
          <p:cNvPicPr preferRelativeResize="0"/>
          <p:nvPr/>
        </p:nvPicPr>
        <p:blipFill rotWithShape="1">
          <a:blip r:embed="rId4">
            <a:alphaModFix/>
          </a:blip>
          <a:srcRect b="0" l="0" r="0" t="0"/>
          <a:stretch/>
        </p:blipFill>
        <p:spPr>
          <a:xfrm>
            <a:off x="7410191" y="248460"/>
            <a:ext cx="344685" cy="344685"/>
          </a:xfrm>
          <a:prstGeom prst="rect">
            <a:avLst/>
          </a:prstGeom>
          <a:noFill/>
          <a:ln>
            <a:noFill/>
          </a:ln>
        </p:spPr>
      </p:pic>
      <p:sp>
        <p:nvSpPr>
          <p:cNvPr id="374" name="Google Shape;374;p23"/>
          <p:cNvSpPr txBox="1"/>
          <p:nvPr/>
        </p:nvSpPr>
        <p:spPr>
          <a:xfrm>
            <a:off x="6593674" y="248460"/>
            <a:ext cx="950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Pesquisar</a:t>
            </a:r>
            <a:r>
              <a:rPr b="0" i="0" lang="pt-BR" sz="1400" u="none" cap="none" strike="noStrike">
                <a:solidFill>
                  <a:schemeClr val="lt1"/>
                </a:solidFill>
                <a:latin typeface="Lato Light"/>
                <a:ea typeface="Lato Light"/>
                <a:cs typeface="Lato Light"/>
                <a:sym typeface="Lato Light"/>
              </a:rPr>
              <a:t> </a:t>
            </a:r>
            <a:endParaRPr b="0" i="0" sz="1100" u="none" cap="none" strike="noStrike">
              <a:solidFill>
                <a:srgbClr val="000000"/>
              </a:solidFill>
              <a:latin typeface="Arial"/>
              <a:ea typeface="Arial"/>
              <a:cs typeface="Arial"/>
              <a:sym typeface="Arial"/>
            </a:endParaRPr>
          </a:p>
        </p:txBody>
      </p:sp>
      <p:grpSp>
        <p:nvGrpSpPr>
          <p:cNvPr id="375" name="Google Shape;375;p23"/>
          <p:cNvGrpSpPr/>
          <p:nvPr/>
        </p:nvGrpSpPr>
        <p:grpSpPr>
          <a:xfrm>
            <a:off x="7590247" y="204981"/>
            <a:ext cx="1270327" cy="284625"/>
            <a:chOff x="9828445" y="385086"/>
            <a:chExt cx="1693770" cy="379500"/>
          </a:xfrm>
        </p:grpSpPr>
        <p:sp>
          <p:nvSpPr>
            <p:cNvPr id="376" name="Google Shape;376;p23"/>
            <p:cNvSpPr txBox="1"/>
            <p:nvPr/>
          </p:nvSpPr>
          <p:spPr>
            <a:xfrm>
              <a:off x="9828445" y="385086"/>
              <a:ext cx="1848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77" name="Google Shape;377;p23"/>
            <p:cNvSpPr/>
            <p:nvPr/>
          </p:nvSpPr>
          <p:spPr>
            <a:xfrm flipH="1" rot="10800000">
              <a:off x="11351815" y="535530"/>
              <a:ext cx="170400" cy="1467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descr="Desenho de personagem de desenho animado&#10;&#10;Descrição gerada automaticamente com confiança média" id="378" name="Google Shape;378;p23"/>
          <p:cNvPicPr preferRelativeResize="0"/>
          <p:nvPr/>
        </p:nvPicPr>
        <p:blipFill rotWithShape="1">
          <a:blip r:embed="rId5">
            <a:alphaModFix/>
          </a:blip>
          <a:srcRect b="0" l="0" r="0" t="0"/>
          <a:stretch/>
        </p:blipFill>
        <p:spPr>
          <a:xfrm>
            <a:off x="8388797" y="245187"/>
            <a:ext cx="225600" cy="228900"/>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379" name="Google Shape;379;p23"/>
          <p:cNvPicPr preferRelativeResize="0"/>
          <p:nvPr/>
        </p:nvPicPr>
        <p:blipFill rotWithShape="1">
          <a:blip r:embed="rId6">
            <a:alphaModFix/>
          </a:blip>
          <a:srcRect b="60463" l="17489" r="20838" t="0"/>
          <a:stretch/>
        </p:blipFill>
        <p:spPr>
          <a:xfrm>
            <a:off x="2408975" y="3029900"/>
            <a:ext cx="4152900" cy="1933575"/>
          </a:xfrm>
          <a:prstGeom prst="rect">
            <a:avLst/>
          </a:prstGeom>
          <a:noFill/>
          <a:ln cap="flat" cmpd="sng" w="38100">
            <a:solidFill>
              <a:srgbClr val="C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3" name="Shape 383"/>
        <p:cNvGrpSpPr/>
        <p:nvPr/>
      </p:nvGrpSpPr>
      <p:grpSpPr>
        <a:xfrm>
          <a:off x="0" y="0"/>
          <a:ext cx="0" cy="0"/>
          <a:chOff x="0" y="0"/>
          <a:chExt cx="0" cy="0"/>
        </a:xfrm>
      </p:grpSpPr>
      <p:sp>
        <p:nvSpPr>
          <p:cNvPr id="384" name="Google Shape;384;p24"/>
          <p:cNvSpPr/>
          <p:nvPr/>
        </p:nvSpPr>
        <p:spPr>
          <a:xfrm>
            <a:off x="0" y="0"/>
            <a:ext cx="9144000" cy="562200"/>
          </a:xfrm>
          <a:prstGeom prst="rect">
            <a:avLst/>
          </a:prstGeom>
          <a:solidFill>
            <a:srgbClr val="171616"/>
          </a:solidFill>
          <a:ln>
            <a:noFill/>
          </a:ln>
          <a:effectLst>
            <a:outerShdw blurRad="304800" rotWithShape="0" algn="t" dir="54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85" name="Google Shape;385;p24"/>
          <p:cNvSpPr txBox="1"/>
          <p:nvPr/>
        </p:nvSpPr>
        <p:spPr>
          <a:xfrm>
            <a:off x="248763" y="656230"/>
            <a:ext cx="18468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chemeClr val="lt1"/>
                </a:solidFill>
                <a:latin typeface="Calibri"/>
                <a:ea typeface="Calibri"/>
                <a:cs typeface="Calibri"/>
                <a:sym typeface="Calibri"/>
              </a:rPr>
              <a:t>SEASON 4: EPISODE </a:t>
            </a:r>
            <a:r>
              <a:rPr lang="pt-BR" sz="1500">
                <a:solidFill>
                  <a:schemeClr val="lt1"/>
                </a:solidFill>
                <a:latin typeface="Calibri"/>
                <a:ea typeface="Calibri"/>
                <a:cs typeface="Calibri"/>
                <a:sym typeface="Calibri"/>
              </a:rPr>
              <a:t>3</a:t>
            </a:r>
            <a:endParaRPr b="0" i="0" sz="1100" u="none" cap="none" strike="noStrike">
              <a:solidFill>
                <a:srgbClr val="000000"/>
              </a:solidFill>
              <a:latin typeface="Arial"/>
              <a:ea typeface="Arial"/>
              <a:cs typeface="Arial"/>
              <a:sym typeface="Arial"/>
            </a:endParaRPr>
          </a:p>
        </p:txBody>
      </p:sp>
      <p:pic>
        <p:nvPicPr>
          <p:cNvPr descr="Uma imagem contendo objeto, relógio, laranja, trem&#10;&#10;Descrição gerada automaticamente" id="386" name="Google Shape;386;p24"/>
          <p:cNvPicPr preferRelativeResize="0"/>
          <p:nvPr/>
        </p:nvPicPr>
        <p:blipFill rotWithShape="1">
          <a:blip r:embed="rId3">
            <a:alphaModFix/>
          </a:blip>
          <a:srcRect b="0" l="0" r="0" t="0"/>
          <a:stretch/>
        </p:blipFill>
        <p:spPr>
          <a:xfrm>
            <a:off x="310234" y="96012"/>
            <a:ext cx="1398388" cy="474833"/>
          </a:xfrm>
          <a:prstGeom prst="rect">
            <a:avLst/>
          </a:prstGeom>
          <a:noFill/>
          <a:ln>
            <a:noFill/>
          </a:ln>
        </p:spPr>
      </p:pic>
      <p:sp>
        <p:nvSpPr>
          <p:cNvPr id="387" name="Google Shape;387;p24"/>
          <p:cNvSpPr/>
          <p:nvPr/>
        </p:nvSpPr>
        <p:spPr>
          <a:xfrm>
            <a:off x="174475" y="956225"/>
            <a:ext cx="8686200" cy="562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chemeClr val="dk1"/>
              </a:buClr>
              <a:buSzPts val="1100"/>
              <a:buFont typeface="Arial"/>
              <a:buNone/>
            </a:pPr>
            <a:r>
              <a:rPr lang="pt-BR">
                <a:solidFill>
                  <a:schemeClr val="lt1"/>
                </a:solidFill>
                <a:latin typeface="Century Gothic"/>
                <a:ea typeface="Century Gothic"/>
                <a:cs typeface="Century Gothic"/>
                <a:sym typeface="Century Gothic"/>
              </a:rPr>
              <a:t>No gráfico Boxplot acima, é possível observar o mesmo constatado na tabela. A mediana das avaliações não estão muito longe uma da outra, por bem pouco não está em simetria. </a:t>
            </a:r>
            <a:endParaRPr>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t/>
            </a:r>
            <a:endParaRPr>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400"/>
              <a:buFont typeface="Arial"/>
              <a:buNone/>
            </a:pPr>
            <a:r>
              <a:t/>
            </a:r>
            <a:endParaRPr>
              <a:solidFill>
                <a:schemeClr val="lt1"/>
              </a:solidFill>
              <a:latin typeface="Century Gothic"/>
              <a:ea typeface="Century Gothic"/>
              <a:cs typeface="Century Gothic"/>
              <a:sym typeface="Century Gothic"/>
            </a:endParaRPr>
          </a:p>
        </p:txBody>
      </p:sp>
      <p:sp>
        <p:nvSpPr>
          <p:cNvPr id="388" name="Google Shape;388;p24"/>
          <p:cNvSpPr/>
          <p:nvPr/>
        </p:nvSpPr>
        <p:spPr>
          <a:xfrm>
            <a:off x="104798" y="1666990"/>
            <a:ext cx="93300" cy="4344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89" name="Google Shape;389;p24"/>
          <p:cNvSpPr/>
          <p:nvPr/>
        </p:nvSpPr>
        <p:spPr>
          <a:xfrm>
            <a:off x="248775" y="1593900"/>
            <a:ext cx="4631100" cy="19557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chemeClr val="dk1"/>
              </a:buClr>
              <a:buSzPts val="1100"/>
              <a:buFont typeface="Arial"/>
              <a:buNone/>
            </a:pPr>
            <a:r>
              <a:rPr lang="pt-BR">
                <a:solidFill>
                  <a:schemeClr val="lt1"/>
                </a:solidFill>
                <a:latin typeface="Century Gothic"/>
                <a:ea typeface="Century Gothic"/>
                <a:cs typeface="Century Gothic"/>
                <a:sym typeface="Century Gothic"/>
              </a:rPr>
              <a:t>A parte Azul do gráfico corresponde às avaliações das produções cinematográficas realizadas pela Netflix produzidas nos Estados Unidos.</a:t>
            </a:r>
            <a:endParaRPr>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t/>
            </a:r>
            <a:endParaRPr>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rPr lang="pt-BR">
                <a:solidFill>
                  <a:schemeClr val="lt1"/>
                </a:solidFill>
                <a:latin typeface="Century Gothic"/>
                <a:ea typeface="Century Gothic"/>
                <a:cs typeface="Century Gothic"/>
                <a:sym typeface="Century Gothic"/>
              </a:rPr>
              <a:t>A parte Roxa do gráfico corresponde às avaliações das produções cinematográficas da Netflix produzidas em outros países, ou seja, fora dos Estados Unidos.</a:t>
            </a:r>
            <a:endParaRPr>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t/>
            </a:r>
            <a:endParaRPr>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400"/>
              <a:buFont typeface="Arial"/>
              <a:buNone/>
            </a:pPr>
            <a:r>
              <a:t/>
            </a:r>
            <a:endParaRPr>
              <a:solidFill>
                <a:schemeClr val="lt1"/>
              </a:solidFill>
              <a:latin typeface="Century Gothic"/>
              <a:ea typeface="Century Gothic"/>
              <a:cs typeface="Century Gothic"/>
              <a:sym typeface="Century Gothic"/>
            </a:endParaRPr>
          </a:p>
        </p:txBody>
      </p:sp>
      <p:sp>
        <p:nvSpPr>
          <p:cNvPr id="390" name="Google Shape;390;p24"/>
          <p:cNvSpPr/>
          <p:nvPr/>
        </p:nvSpPr>
        <p:spPr>
          <a:xfrm>
            <a:off x="104808" y="2571755"/>
            <a:ext cx="93300" cy="4344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91" name="Google Shape;391;p24"/>
          <p:cNvSpPr txBox="1"/>
          <p:nvPr/>
        </p:nvSpPr>
        <p:spPr>
          <a:xfrm>
            <a:off x="1865528" y="226082"/>
            <a:ext cx="5239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Início     Filmes     Séries     Minha Lista </a:t>
            </a:r>
            <a:endParaRPr b="0" i="0" sz="1100" u="none" cap="none" strike="noStrike">
              <a:solidFill>
                <a:srgbClr val="000000"/>
              </a:solidFill>
              <a:latin typeface="Arial"/>
              <a:ea typeface="Arial"/>
              <a:cs typeface="Arial"/>
              <a:sym typeface="Arial"/>
            </a:endParaRPr>
          </a:p>
        </p:txBody>
      </p:sp>
      <p:pic>
        <p:nvPicPr>
          <p:cNvPr descr="Ícone&#10;&#10;Descrição gerada automaticamente" id="392" name="Google Shape;392;p24"/>
          <p:cNvPicPr preferRelativeResize="0"/>
          <p:nvPr/>
        </p:nvPicPr>
        <p:blipFill rotWithShape="1">
          <a:blip r:embed="rId4">
            <a:alphaModFix/>
          </a:blip>
          <a:srcRect b="0" l="0" r="0" t="0"/>
          <a:stretch/>
        </p:blipFill>
        <p:spPr>
          <a:xfrm>
            <a:off x="7410191" y="248460"/>
            <a:ext cx="344685" cy="344685"/>
          </a:xfrm>
          <a:prstGeom prst="rect">
            <a:avLst/>
          </a:prstGeom>
          <a:noFill/>
          <a:ln>
            <a:noFill/>
          </a:ln>
        </p:spPr>
      </p:pic>
      <p:sp>
        <p:nvSpPr>
          <p:cNvPr id="393" name="Google Shape;393;p24"/>
          <p:cNvSpPr txBox="1"/>
          <p:nvPr/>
        </p:nvSpPr>
        <p:spPr>
          <a:xfrm>
            <a:off x="6593674" y="248460"/>
            <a:ext cx="950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Pesquisar</a:t>
            </a:r>
            <a:r>
              <a:rPr b="0" i="0" lang="pt-BR" sz="1400" u="none" cap="none" strike="noStrike">
                <a:solidFill>
                  <a:schemeClr val="lt1"/>
                </a:solidFill>
                <a:latin typeface="Lato Light"/>
                <a:ea typeface="Lato Light"/>
                <a:cs typeface="Lato Light"/>
                <a:sym typeface="Lato Light"/>
              </a:rPr>
              <a:t> </a:t>
            </a:r>
            <a:endParaRPr b="0" i="0" sz="1100" u="none" cap="none" strike="noStrike">
              <a:solidFill>
                <a:srgbClr val="000000"/>
              </a:solidFill>
              <a:latin typeface="Arial"/>
              <a:ea typeface="Arial"/>
              <a:cs typeface="Arial"/>
              <a:sym typeface="Arial"/>
            </a:endParaRPr>
          </a:p>
        </p:txBody>
      </p:sp>
      <p:grpSp>
        <p:nvGrpSpPr>
          <p:cNvPr id="394" name="Google Shape;394;p24"/>
          <p:cNvGrpSpPr/>
          <p:nvPr/>
        </p:nvGrpSpPr>
        <p:grpSpPr>
          <a:xfrm>
            <a:off x="7590247" y="204981"/>
            <a:ext cx="1270327" cy="284625"/>
            <a:chOff x="9828445" y="385086"/>
            <a:chExt cx="1693770" cy="379500"/>
          </a:xfrm>
        </p:grpSpPr>
        <p:sp>
          <p:nvSpPr>
            <p:cNvPr id="395" name="Google Shape;395;p24"/>
            <p:cNvSpPr txBox="1"/>
            <p:nvPr/>
          </p:nvSpPr>
          <p:spPr>
            <a:xfrm>
              <a:off x="9828445" y="385086"/>
              <a:ext cx="1848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96" name="Google Shape;396;p24"/>
            <p:cNvSpPr/>
            <p:nvPr/>
          </p:nvSpPr>
          <p:spPr>
            <a:xfrm flipH="1" rot="10800000">
              <a:off x="11351815" y="535530"/>
              <a:ext cx="170400" cy="1467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descr="Desenho de personagem de desenho animado&#10;&#10;Descrição gerada automaticamente com confiança média" id="397" name="Google Shape;397;p24"/>
          <p:cNvPicPr preferRelativeResize="0"/>
          <p:nvPr/>
        </p:nvPicPr>
        <p:blipFill rotWithShape="1">
          <a:blip r:embed="rId5">
            <a:alphaModFix/>
          </a:blip>
          <a:srcRect b="0" l="0" r="0" t="0"/>
          <a:stretch/>
        </p:blipFill>
        <p:spPr>
          <a:xfrm>
            <a:off x="8388797" y="245187"/>
            <a:ext cx="225600" cy="228900"/>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398" name="Google Shape;398;p24"/>
          <p:cNvPicPr preferRelativeResize="0"/>
          <p:nvPr/>
        </p:nvPicPr>
        <p:blipFill>
          <a:blip r:embed="rId6">
            <a:alphaModFix/>
          </a:blip>
          <a:stretch>
            <a:fillRect/>
          </a:stretch>
        </p:blipFill>
        <p:spPr>
          <a:xfrm>
            <a:off x="4930550" y="1709450"/>
            <a:ext cx="4023775" cy="2422050"/>
          </a:xfrm>
          <a:prstGeom prst="rect">
            <a:avLst/>
          </a:prstGeom>
          <a:noFill/>
          <a:ln>
            <a:noFill/>
          </a:ln>
        </p:spPr>
      </p:pic>
      <p:sp>
        <p:nvSpPr>
          <p:cNvPr id="399" name="Google Shape;399;p24"/>
          <p:cNvSpPr/>
          <p:nvPr/>
        </p:nvSpPr>
        <p:spPr>
          <a:xfrm>
            <a:off x="104808" y="1020130"/>
            <a:ext cx="93300" cy="4344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00" name="Google Shape;400;p24"/>
          <p:cNvSpPr txBox="1"/>
          <p:nvPr/>
        </p:nvSpPr>
        <p:spPr>
          <a:xfrm>
            <a:off x="248775" y="3516075"/>
            <a:ext cx="45951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t-BR">
                <a:solidFill>
                  <a:schemeClr val="lt1"/>
                </a:solidFill>
                <a:latin typeface="Century Gothic"/>
                <a:ea typeface="Century Gothic"/>
                <a:cs typeface="Century Gothic"/>
                <a:sym typeface="Century Gothic"/>
              </a:rPr>
              <a:t>Percebe-se também que há mais outliers presentes na situação dos outros países. Porém, de qualquer forma, é correto afirmar que as produções americanas são avaliadas igualmente em comparação com as produções não americanas. </a:t>
            </a:r>
            <a:endParaRPr>
              <a:solidFill>
                <a:schemeClr val="lt1"/>
              </a:solidFill>
              <a:latin typeface="Century Gothic"/>
              <a:ea typeface="Century Gothic"/>
              <a:cs typeface="Century Gothic"/>
              <a:sym typeface="Century Gothic"/>
            </a:endParaRPr>
          </a:p>
        </p:txBody>
      </p:sp>
      <p:sp>
        <p:nvSpPr>
          <p:cNvPr id="401" name="Google Shape;401;p24"/>
          <p:cNvSpPr/>
          <p:nvPr/>
        </p:nvSpPr>
        <p:spPr>
          <a:xfrm>
            <a:off x="104808" y="3697105"/>
            <a:ext cx="93300" cy="4344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5" name="Shape 405"/>
        <p:cNvGrpSpPr/>
        <p:nvPr/>
      </p:nvGrpSpPr>
      <p:grpSpPr>
        <a:xfrm>
          <a:off x="0" y="0"/>
          <a:ext cx="0" cy="0"/>
          <a:chOff x="0" y="0"/>
          <a:chExt cx="0" cy="0"/>
        </a:xfrm>
      </p:grpSpPr>
      <p:sp>
        <p:nvSpPr>
          <p:cNvPr id="406" name="Google Shape;406;p25"/>
          <p:cNvSpPr/>
          <p:nvPr/>
        </p:nvSpPr>
        <p:spPr>
          <a:xfrm>
            <a:off x="0" y="0"/>
            <a:ext cx="9144000" cy="562200"/>
          </a:xfrm>
          <a:prstGeom prst="rect">
            <a:avLst/>
          </a:prstGeom>
          <a:solidFill>
            <a:srgbClr val="171616"/>
          </a:solidFill>
          <a:ln>
            <a:noFill/>
          </a:ln>
          <a:effectLst>
            <a:outerShdw blurRad="304800" rotWithShape="0" algn="t" dir="54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07" name="Google Shape;407;p25"/>
          <p:cNvSpPr txBox="1"/>
          <p:nvPr/>
        </p:nvSpPr>
        <p:spPr>
          <a:xfrm>
            <a:off x="248763" y="656230"/>
            <a:ext cx="18468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chemeClr val="lt1"/>
                </a:solidFill>
                <a:latin typeface="Calibri"/>
                <a:ea typeface="Calibri"/>
                <a:cs typeface="Calibri"/>
                <a:sym typeface="Calibri"/>
              </a:rPr>
              <a:t>SEASON 4: EPISODE </a:t>
            </a:r>
            <a:r>
              <a:rPr lang="pt-BR" sz="1500">
                <a:solidFill>
                  <a:schemeClr val="lt1"/>
                </a:solidFill>
                <a:latin typeface="Calibri"/>
                <a:ea typeface="Calibri"/>
                <a:cs typeface="Calibri"/>
                <a:sym typeface="Calibri"/>
              </a:rPr>
              <a:t>3</a:t>
            </a:r>
            <a:endParaRPr b="0" i="0" sz="1100" u="none" cap="none" strike="noStrike">
              <a:solidFill>
                <a:srgbClr val="000000"/>
              </a:solidFill>
              <a:latin typeface="Arial"/>
              <a:ea typeface="Arial"/>
              <a:cs typeface="Arial"/>
              <a:sym typeface="Arial"/>
            </a:endParaRPr>
          </a:p>
        </p:txBody>
      </p:sp>
      <p:pic>
        <p:nvPicPr>
          <p:cNvPr descr="Uma imagem contendo objeto, relógio, laranja, trem&#10;&#10;Descrição gerada automaticamente" id="408" name="Google Shape;408;p25"/>
          <p:cNvPicPr preferRelativeResize="0"/>
          <p:nvPr/>
        </p:nvPicPr>
        <p:blipFill rotWithShape="1">
          <a:blip r:embed="rId3">
            <a:alphaModFix/>
          </a:blip>
          <a:srcRect b="0" l="0" r="0" t="0"/>
          <a:stretch/>
        </p:blipFill>
        <p:spPr>
          <a:xfrm>
            <a:off x="310234" y="96012"/>
            <a:ext cx="1398388" cy="474833"/>
          </a:xfrm>
          <a:prstGeom prst="rect">
            <a:avLst/>
          </a:prstGeom>
          <a:noFill/>
          <a:ln>
            <a:noFill/>
          </a:ln>
        </p:spPr>
      </p:pic>
      <p:sp>
        <p:nvSpPr>
          <p:cNvPr id="409" name="Google Shape;409;p25"/>
          <p:cNvSpPr/>
          <p:nvPr/>
        </p:nvSpPr>
        <p:spPr>
          <a:xfrm>
            <a:off x="174475" y="956225"/>
            <a:ext cx="8686200" cy="14043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chemeClr val="dk1"/>
              </a:buClr>
              <a:buSzPts val="1100"/>
              <a:buFont typeface="Arial"/>
              <a:buNone/>
            </a:pPr>
            <a:r>
              <a:rPr lang="pt-BR">
                <a:solidFill>
                  <a:schemeClr val="lt1"/>
                </a:solidFill>
                <a:latin typeface="Century Gothic"/>
                <a:ea typeface="Century Gothic"/>
                <a:cs typeface="Century Gothic"/>
                <a:sym typeface="Century Gothic"/>
              </a:rPr>
              <a:t>De acordo com a execução do shapiro.test no R, a avaliação possui um p-value igual a 0.00000000000000022. Logo, é menor que alpha, não tem uma distribuição normal e não apresenta formato de sino. </a:t>
            </a:r>
            <a:endParaRPr>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t/>
            </a:r>
            <a:endParaRPr>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rPr lang="pt-BR">
                <a:solidFill>
                  <a:schemeClr val="lt1"/>
                </a:solidFill>
                <a:latin typeface="Century Gothic"/>
                <a:ea typeface="Century Gothic"/>
                <a:cs typeface="Century Gothic"/>
                <a:sym typeface="Century Gothic"/>
              </a:rPr>
              <a:t>Já no wilcox.test, a avaliação possui um p-value igual a 0.1473. Portanto, exibe uma distribuição normal e demonstra formato de sino.</a:t>
            </a:r>
            <a:endParaRPr>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t/>
            </a:r>
            <a:endParaRPr>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t/>
            </a:r>
            <a:endParaRPr>
              <a:solidFill>
                <a:schemeClr val="lt1"/>
              </a:solidFill>
              <a:latin typeface="Century Gothic"/>
              <a:ea typeface="Century Gothic"/>
              <a:cs typeface="Century Gothic"/>
              <a:sym typeface="Century Gothic"/>
            </a:endParaRPr>
          </a:p>
        </p:txBody>
      </p:sp>
      <p:sp>
        <p:nvSpPr>
          <p:cNvPr id="410" name="Google Shape;410;p25"/>
          <p:cNvSpPr/>
          <p:nvPr/>
        </p:nvSpPr>
        <p:spPr>
          <a:xfrm>
            <a:off x="104798" y="1850340"/>
            <a:ext cx="93300" cy="4344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11" name="Google Shape;411;p25"/>
          <p:cNvSpPr txBox="1"/>
          <p:nvPr/>
        </p:nvSpPr>
        <p:spPr>
          <a:xfrm>
            <a:off x="1865528" y="226082"/>
            <a:ext cx="5239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Início     Filmes     Séries     Minha Lista </a:t>
            </a:r>
            <a:endParaRPr b="0" i="0" sz="1100" u="none" cap="none" strike="noStrike">
              <a:solidFill>
                <a:srgbClr val="000000"/>
              </a:solidFill>
              <a:latin typeface="Arial"/>
              <a:ea typeface="Arial"/>
              <a:cs typeface="Arial"/>
              <a:sym typeface="Arial"/>
            </a:endParaRPr>
          </a:p>
        </p:txBody>
      </p:sp>
      <p:pic>
        <p:nvPicPr>
          <p:cNvPr descr="Ícone&#10;&#10;Descrição gerada automaticamente" id="412" name="Google Shape;412;p25"/>
          <p:cNvPicPr preferRelativeResize="0"/>
          <p:nvPr/>
        </p:nvPicPr>
        <p:blipFill rotWithShape="1">
          <a:blip r:embed="rId4">
            <a:alphaModFix/>
          </a:blip>
          <a:srcRect b="0" l="0" r="0" t="0"/>
          <a:stretch/>
        </p:blipFill>
        <p:spPr>
          <a:xfrm>
            <a:off x="7410191" y="248460"/>
            <a:ext cx="344685" cy="344685"/>
          </a:xfrm>
          <a:prstGeom prst="rect">
            <a:avLst/>
          </a:prstGeom>
          <a:noFill/>
          <a:ln>
            <a:noFill/>
          </a:ln>
        </p:spPr>
      </p:pic>
      <p:sp>
        <p:nvSpPr>
          <p:cNvPr id="413" name="Google Shape;413;p25"/>
          <p:cNvSpPr txBox="1"/>
          <p:nvPr/>
        </p:nvSpPr>
        <p:spPr>
          <a:xfrm>
            <a:off x="6593674" y="248460"/>
            <a:ext cx="950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Pesquisar</a:t>
            </a:r>
            <a:r>
              <a:rPr b="0" i="0" lang="pt-BR" sz="1400" u="none" cap="none" strike="noStrike">
                <a:solidFill>
                  <a:schemeClr val="lt1"/>
                </a:solidFill>
                <a:latin typeface="Lato Light"/>
                <a:ea typeface="Lato Light"/>
                <a:cs typeface="Lato Light"/>
                <a:sym typeface="Lato Light"/>
              </a:rPr>
              <a:t> </a:t>
            </a:r>
            <a:endParaRPr b="0" i="0" sz="1100" u="none" cap="none" strike="noStrike">
              <a:solidFill>
                <a:srgbClr val="000000"/>
              </a:solidFill>
              <a:latin typeface="Arial"/>
              <a:ea typeface="Arial"/>
              <a:cs typeface="Arial"/>
              <a:sym typeface="Arial"/>
            </a:endParaRPr>
          </a:p>
        </p:txBody>
      </p:sp>
      <p:grpSp>
        <p:nvGrpSpPr>
          <p:cNvPr id="414" name="Google Shape;414;p25"/>
          <p:cNvGrpSpPr/>
          <p:nvPr/>
        </p:nvGrpSpPr>
        <p:grpSpPr>
          <a:xfrm>
            <a:off x="7590247" y="204981"/>
            <a:ext cx="1270327" cy="284625"/>
            <a:chOff x="9828445" y="385086"/>
            <a:chExt cx="1693770" cy="379500"/>
          </a:xfrm>
        </p:grpSpPr>
        <p:sp>
          <p:nvSpPr>
            <p:cNvPr id="415" name="Google Shape;415;p25"/>
            <p:cNvSpPr txBox="1"/>
            <p:nvPr/>
          </p:nvSpPr>
          <p:spPr>
            <a:xfrm>
              <a:off x="9828445" y="385086"/>
              <a:ext cx="1848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16" name="Google Shape;416;p25"/>
            <p:cNvSpPr/>
            <p:nvPr/>
          </p:nvSpPr>
          <p:spPr>
            <a:xfrm flipH="1" rot="10800000">
              <a:off x="11351815" y="535530"/>
              <a:ext cx="170400" cy="1467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descr="Desenho de personagem de desenho animado&#10;&#10;Descrição gerada automaticamente com confiança média" id="417" name="Google Shape;417;p25"/>
          <p:cNvPicPr preferRelativeResize="0"/>
          <p:nvPr/>
        </p:nvPicPr>
        <p:blipFill rotWithShape="1">
          <a:blip r:embed="rId5">
            <a:alphaModFix/>
          </a:blip>
          <a:srcRect b="0" l="0" r="0" t="0"/>
          <a:stretch/>
        </p:blipFill>
        <p:spPr>
          <a:xfrm>
            <a:off x="8388797" y="245187"/>
            <a:ext cx="225600" cy="228900"/>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418" name="Google Shape;418;p25"/>
          <p:cNvPicPr preferRelativeResize="0"/>
          <p:nvPr/>
        </p:nvPicPr>
        <p:blipFill>
          <a:blip r:embed="rId6">
            <a:alphaModFix/>
          </a:blip>
          <a:stretch>
            <a:fillRect/>
          </a:stretch>
        </p:blipFill>
        <p:spPr>
          <a:xfrm>
            <a:off x="2473538" y="2492150"/>
            <a:ext cx="4023775" cy="2422050"/>
          </a:xfrm>
          <a:prstGeom prst="rect">
            <a:avLst/>
          </a:prstGeom>
          <a:noFill/>
          <a:ln>
            <a:noFill/>
          </a:ln>
        </p:spPr>
      </p:pic>
      <p:sp>
        <p:nvSpPr>
          <p:cNvPr id="419" name="Google Shape;419;p25"/>
          <p:cNvSpPr/>
          <p:nvPr/>
        </p:nvSpPr>
        <p:spPr>
          <a:xfrm>
            <a:off x="104808" y="1020130"/>
            <a:ext cx="93300" cy="4344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6"/>
          <p:cNvSpPr/>
          <p:nvPr/>
        </p:nvSpPr>
        <p:spPr>
          <a:xfrm>
            <a:off x="0" y="0"/>
            <a:ext cx="9144000" cy="5143500"/>
          </a:xfrm>
          <a:prstGeom prst="rect">
            <a:avLst/>
          </a:prstGeom>
          <a:gradFill>
            <a:gsLst>
              <a:gs pos="0">
                <a:schemeClr val="dk1"/>
              </a:gs>
              <a:gs pos="9000">
                <a:srgbClr val="000000"/>
              </a:gs>
              <a:gs pos="72000">
                <a:srgbClr val="000000">
                  <a:alpha val="31372"/>
                </a:srgbClr>
              </a:gs>
              <a:gs pos="100000">
                <a:srgbClr val="000000">
                  <a:alpha val="31372"/>
                </a:srgbClr>
              </a:gs>
            </a:gsLst>
            <a:lin ang="0" scaled="0"/>
          </a:gradFill>
          <a:ln>
            <a:noFill/>
          </a:ln>
          <a:effectLst>
            <a:outerShdw blurRad="57150" rotWithShape="0" algn="bl" dir="5820000" dist="19050">
              <a:srgbClr val="000000"/>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425" name="Google Shape;425;p26"/>
          <p:cNvGrpSpPr/>
          <p:nvPr/>
        </p:nvGrpSpPr>
        <p:grpSpPr>
          <a:xfrm>
            <a:off x="538687" y="4611747"/>
            <a:ext cx="8326939" cy="359583"/>
            <a:chOff x="508288" y="5715000"/>
            <a:chExt cx="11174100" cy="482532"/>
          </a:xfrm>
        </p:grpSpPr>
        <p:sp>
          <p:nvSpPr>
            <p:cNvPr id="426" name="Google Shape;426;p26"/>
            <p:cNvSpPr/>
            <p:nvPr/>
          </p:nvSpPr>
          <p:spPr>
            <a:xfrm>
              <a:off x="508288" y="5715000"/>
              <a:ext cx="11174100" cy="457200"/>
            </a:xfrm>
            <a:prstGeom prst="roundRect">
              <a:avLst>
                <a:gd fmla="val 50000" name="adj"/>
              </a:avLst>
            </a:prstGeom>
            <a:solidFill>
              <a:srgbClr val="181717">
                <a:alpha val="7647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cxnSp>
          <p:nvCxnSpPr>
            <p:cNvPr id="427" name="Google Shape;427;p26"/>
            <p:cNvCxnSpPr/>
            <p:nvPr/>
          </p:nvCxnSpPr>
          <p:spPr>
            <a:xfrm>
              <a:off x="1447800" y="5943600"/>
              <a:ext cx="9125100" cy="0"/>
            </a:xfrm>
            <a:prstGeom prst="straightConnector1">
              <a:avLst/>
            </a:prstGeom>
            <a:noFill/>
            <a:ln cap="flat" cmpd="sng" w="47625">
              <a:solidFill>
                <a:schemeClr val="lt1"/>
              </a:solidFill>
              <a:prstDash val="solid"/>
              <a:miter lim="800000"/>
              <a:headEnd len="sm" w="sm" type="none"/>
              <a:tailEnd len="sm" w="sm" type="none"/>
            </a:ln>
          </p:spPr>
        </p:cxnSp>
        <p:cxnSp>
          <p:nvCxnSpPr>
            <p:cNvPr id="428" name="Google Shape;428;p26"/>
            <p:cNvCxnSpPr/>
            <p:nvPr/>
          </p:nvCxnSpPr>
          <p:spPr>
            <a:xfrm>
              <a:off x="1447800" y="5943601"/>
              <a:ext cx="2840700" cy="0"/>
            </a:xfrm>
            <a:prstGeom prst="straightConnector1">
              <a:avLst/>
            </a:prstGeom>
            <a:noFill/>
            <a:ln cap="flat" cmpd="sng" w="47625">
              <a:solidFill>
                <a:srgbClr val="A80000"/>
              </a:solidFill>
              <a:prstDash val="solid"/>
              <a:miter lim="800000"/>
              <a:headEnd len="sm" w="sm" type="none"/>
              <a:tailEnd len="sm" w="sm" type="none"/>
            </a:ln>
          </p:spPr>
        </p:cxnSp>
        <p:sp>
          <p:nvSpPr>
            <p:cNvPr id="429" name="Google Shape;429;p26"/>
            <p:cNvSpPr/>
            <p:nvPr/>
          </p:nvSpPr>
          <p:spPr>
            <a:xfrm>
              <a:off x="4212313" y="5856732"/>
              <a:ext cx="173700" cy="1737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430" name="Google Shape;430;p26"/>
            <p:cNvGrpSpPr/>
            <p:nvPr/>
          </p:nvGrpSpPr>
          <p:grpSpPr>
            <a:xfrm>
              <a:off x="770654" y="5846189"/>
              <a:ext cx="138383" cy="194700"/>
              <a:chOff x="1058944" y="5338713"/>
              <a:chExt cx="138383" cy="194700"/>
            </a:xfrm>
          </p:grpSpPr>
          <p:sp>
            <p:nvSpPr>
              <p:cNvPr id="431" name="Google Shape;431;p26"/>
              <p:cNvSpPr/>
              <p:nvPr/>
            </p:nvSpPr>
            <p:spPr>
              <a:xfrm>
                <a:off x="1058944" y="5338713"/>
                <a:ext cx="50400" cy="194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2" name="Google Shape;432;p26"/>
              <p:cNvSpPr/>
              <p:nvPr/>
            </p:nvSpPr>
            <p:spPr>
              <a:xfrm>
                <a:off x="1146927" y="5338713"/>
                <a:ext cx="50400" cy="194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433" name="Google Shape;433;p26"/>
            <p:cNvGrpSpPr/>
            <p:nvPr/>
          </p:nvGrpSpPr>
          <p:grpSpPr>
            <a:xfrm>
              <a:off x="1043544" y="5797389"/>
              <a:ext cx="287400" cy="400143"/>
              <a:chOff x="1043544" y="5797389"/>
              <a:chExt cx="287400" cy="400143"/>
            </a:xfrm>
          </p:grpSpPr>
          <p:grpSp>
            <p:nvGrpSpPr>
              <p:cNvPr id="434" name="Google Shape;434;p26"/>
              <p:cNvGrpSpPr/>
              <p:nvPr/>
            </p:nvGrpSpPr>
            <p:grpSpPr>
              <a:xfrm>
                <a:off x="1059724" y="5797389"/>
                <a:ext cx="237370" cy="277443"/>
                <a:chOff x="1059724" y="5797389"/>
                <a:chExt cx="237370" cy="277443"/>
              </a:xfrm>
            </p:grpSpPr>
            <p:sp>
              <p:nvSpPr>
                <p:cNvPr id="435" name="Google Shape;435;p26"/>
                <p:cNvSpPr/>
                <p:nvPr/>
              </p:nvSpPr>
              <p:spPr>
                <a:xfrm>
                  <a:off x="1078994" y="5856732"/>
                  <a:ext cx="218100" cy="218100"/>
                </a:xfrm>
                <a:prstGeom prst="ellipse">
                  <a:avLst/>
                </a:prstGeom>
                <a:no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436" name="Google Shape;436;p26"/>
                <p:cNvGrpSpPr/>
                <p:nvPr/>
              </p:nvGrpSpPr>
              <p:grpSpPr>
                <a:xfrm>
                  <a:off x="1059724" y="5797389"/>
                  <a:ext cx="118780" cy="213733"/>
                  <a:chOff x="1059724" y="5797389"/>
                  <a:chExt cx="118780" cy="213733"/>
                </a:xfrm>
              </p:grpSpPr>
              <p:sp>
                <p:nvSpPr>
                  <p:cNvPr id="437" name="Google Shape;437;p26"/>
                  <p:cNvSpPr/>
                  <p:nvPr/>
                </p:nvSpPr>
                <p:spPr>
                  <a:xfrm>
                    <a:off x="1059724" y="5904322"/>
                    <a:ext cx="107400" cy="106800"/>
                  </a:xfrm>
                  <a:prstGeom prst="rect">
                    <a:avLst/>
                  </a:prstGeom>
                  <a:solidFill>
                    <a:srgbClr val="18171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38" name="Google Shape;438;p26"/>
                  <p:cNvSpPr/>
                  <p:nvPr/>
                </p:nvSpPr>
                <p:spPr>
                  <a:xfrm>
                    <a:off x="1071104" y="5797389"/>
                    <a:ext cx="107400" cy="106800"/>
                  </a:xfrm>
                  <a:prstGeom prst="rect">
                    <a:avLst/>
                  </a:prstGeom>
                  <a:solidFill>
                    <a:srgbClr val="18171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439" name="Google Shape;439;p26"/>
                <p:cNvSpPr/>
                <p:nvPr/>
              </p:nvSpPr>
              <p:spPr>
                <a:xfrm rot="-5400000">
                  <a:off x="1085933" y="5811091"/>
                  <a:ext cx="98700" cy="960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440" name="Google Shape;440;p26"/>
              <p:cNvSpPr txBox="1"/>
              <p:nvPr/>
            </p:nvSpPr>
            <p:spPr>
              <a:xfrm>
                <a:off x="1043544" y="5856732"/>
                <a:ext cx="287400" cy="340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600"/>
                  <a:buFont typeface="Arial"/>
                  <a:buNone/>
                </a:pPr>
                <a:r>
                  <a:rPr b="1" i="0" lang="pt-BR" sz="600" u="none" cap="none" strike="noStrike">
                    <a:solidFill>
                      <a:schemeClr val="lt1"/>
                    </a:solidFill>
                    <a:latin typeface="Calibri"/>
                    <a:ea typeface="Calibri"/>
                    <a:cs typeface="Calibri"/>
                    <a:sym typeface="Calibri"/>
                  </a:rPr>
                  <a:t>10</a:t>
                </a:r>
                <a:endParaRPr b="0" i="0" sz="1100" u="none" cap="none" strike="noStrike">
                  <a:solidFill>
                    <a:srgbClr val="000000"/>
                  </a:solidFill>
                  <a:latin typeface="Arial"/>
                  <a:ea typeface="Arial"/>
                  <a:cs typeface="Arial"/>
                  <a:sym typeface="Arial"/>
                </a:endParaRPr>
              </a:p>
            </p:txBody>
          </p:sp>
        </p:grpSp>
      </p:grpSp>
      <p:sp>
        <p:nvSpPr>
          <p:cNvPr id="441" name="Google Shape;441;p26"/>
          <p:cNvSpPr txBox="1"/>
          <p:nvPr/>
        </p:nvSpPr>
        <p:spPr>
          <a:xfrm>
            <a:off x="8067440" y="4439708"/>
            <a:ext cx="7545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Lato Light"/>
                <a:ea typeface="Lato Light"/>
                <a:cs typeface="Lato Light"/>
                <a:sym typeface="Lato Light"/>
              </a:rPr>
              <a:t>20 : 00</a:t>
            </a:r>
            <a:endParaRPr b="0" i="0" sz="1100" u="none" cap="none" strike="noStrike">
              <a:solidFill>
                <a:srgbClr val="000000"/>
              </a:solidFill>
              <a:latin typeface="Arial"/>
              <a:ea typeface="Arial"/>
              <a:cs typeface="Arial"/>
              <a:sym typeface="Arial"/>
            </a:endParaRPr>
          </a:p>
        </p:txBody>
      </p:sp>
      <p:grpSp>
        <p:nvGrpSpPr>
          <p:cNvPr id="442" name="Google Shape;442;p26"/>
          <p:cNvGrpSpPr/>
          <p:nvPr/>
        </p:nvGrpSpPr>
        <p:grpSpPr>
          <a:xfrm>
            <a:off x="1866005" y="661384"/>
            <a:ext cx="360821" cy="117345"/>
            <a:chOff x="10780016" y="1207681"/>
            <a:chExt cx="741973" cy="241301"/>
          </a:xfrm>
        </p:grpSpPr>
        <p:sp>
          <p:nvSpPr>
            <p:cNvPr id="443" name="Google Shape;443;p26"/>
            <p:cNvSpPr/>
            <p:nvPr/>
          </p:nvSpPr>
          <p:spPr>
            <a:xfrm>
              <a:off x="10780016" y="1228782"/>
              <a:ext cx="268200" cy="220200"/>
            </a:xfrm>
            <a:prstGeom prst="hear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44" name="Google Shape;444;p26"/>
            <p:cNvSpPr/>
            <p:nvPr/>
          </p:nvSpPr>
          <p:spPr>
            <a:xfrm>
              <a:off x="11280789" y="1207681"/>
              <a:ext cx="241200" cy="241200"/>
            </a:xfrm>
            <a:prstGeom prst="plus">
              <a:avLst>
                <a:gd fmla="val 37308"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445" name="Google Shape;445;p26"/>
          <p:cNvSpPr txBox="1"/>
          <p:nvPr/>
        </p:nvSpPr>
        <p:spPr>
          <a:xfrm>
            <a:off x="181578" y="743133"/>
            <a:ext cx="16557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Century Gothic"/>
              <a:ea typeface="Century Gothic"/>
              <a:cs typeface="Century Gothic"/>
              <a:sym typeface="Century Gothic"/>
            </a:endParaRPr>
          </a:p>
        </p:txBody>
      </p:sp>
      <p:sp>
        <p:nvSpPr>
          <p:cNvPr id="446" name="Google Shape;446;p26"/>
          <p:cNvSpPr txBox="1"/>
          <p:nvPr/>
        </p:nvSpPr>
        <p:spPr>
          <a:xfrm>
            <a:off x="374328" y="593146"/>
            <a:ext cx="13719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lt1"/>
                </a:solidFill>
                <a:latin typeface="Calibri"/>
                <a:ea typeface="Calibri"/>
                <a:cs typeface="Calibri"/>
                <a:sym typeface="Calibri"/>
              </a:rPr>
              <a:t>Season </a:t>
            </a:r>
            <a:r>
              <a:rPr lang="pt-BR" sz="1200">
                <a:solidFill>
                  <a:schemeClr val="lt1"/>
                </a:solidFill>
                <a:latin typeface="Calibri"/>
                <a:ea typeface="Calibri"/>
                <a:cs typeface="Calibri"/>
                <a:sym typeface="Calibri"/>
              </a:rPr>
              <a:t>5</a:t>
            </a:r>
            <a:r>
              <a:rPr b="0" i="0" lang="pt-BR" sz="1200" u="none" cap="none" strike="noStrike">
                <a:solidFill>
                  <a:schemeClr val="lt1"/>
                </a:solidFill>
                <a:latin typeface="Calibri"/>
                <a:ea typeface="Calibri"/>
                <a:cs typeface="Calibri"/>
                <a:sym typeface="Calibri"/>
              </a:rPr>
              <a:t>: Episode </a:t>
            </a:r>
            <a:r>
              <a:rPr lang="pt-BR" sz="1200">
                <a:solidFill>
                  <a:schemeClr val="lt1"/>
                </a:solidFill>
                <a:latin typeface="Calibri"/>
                <a:ea typeface="Calibri"/>
                <a:cs typeface="Calibri"/>
                <a:sym typeface="Calibri"/>
              </a:rPr>
              <a:t>1</a:t>
            </a:r>
            <a:endParaRPr b="0" i="0" sz="1100" u="none" cap="none" strike="noStrike">
              <a:solidFill>
                <a:srgbClr val="000000"/>
              </a:solidFill>
              <a:latin typeface="Arial"/>
              <a:ea typeface="Arial"/>
              <a:cs typeface="Arial"/>
              <a:sym typeface="Arial"/>
            </a:endParaRPr>
          </a:p>
        </p:txBody>
      </p:sp>
      <p:pic>
        <p:nvPicPr>
          <p:cNvPr descr="Uma imagem contendo objeto, relógio, laranja, trem&#10;&#10;Descrição gerada automaticamente" id="447" name="Google Shape;447;p26"/>
          <p:cNvPicPr preferRelativeResize="0"/>
          <p:nvPr/>
        </p:nvPicPr>
        <p:blipFill rotWithShape="1">
          <a:blip r:embed="rId3">
            <a:alphaModFix/>
          </a:blip>
          <a:srcRect b="0" l="0" r="0" t="0"/>
          <a:stretch/>
        </p:blipFill>
        <p:spPr>
          <a:xfrm>
            <a:off x="310234" y="96012"/>
            <a:ext cx="1398388" cy="474833"/>
          </a:xfrm>
          <a:prstGeom prst="rect">
            <a:avLst/>
          </a:prstGeom>
          <a:noFill/>
          <a:ln>
            <a:noFill/>
          </a:ln>
        </p:spPr>
      </p:pic>
      <p:sp>
        <p:nvSpPr>
          <p:cNvPr id="448" name="Google Shape;448;p26"/>
          <p:cNvSpPr txBox="1"/>
          <p:nvPr/>
        </p:nvSpPr>
        <p:spPr>
          <a:xfrm>
            <a:off x="1865528" y="226082"/>
            <a:ext cx="5239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Início     Filmes     Séries     Minha Lista </a:t>
            </a:r>
            <a:endParaRPr b="0" i="0" sz="1100" u="none" cap="none" strike="noStrike">
              <a:solidFill>
                <a:srgbClr val="000000"/>
              </a:solidFill>
              <a:latin typeface="Arial"/>
              <a:ea typeface="Arial"/>
              <a:cs typeface="Arial"/>
              <a:sym typeface="Arial"/>
            </a:endParaRPr>
          </a:p>
        </p:txBody>
      </p:sp>
      <p:pic>
        <p:nvPicPr>
          <p:cNvPr descr="Ícone&#10;&#10;Descrição gerada automaticamente" id="449" name="Google Shape;449;p26"/>
          <p:cNvPicPr preferRelativeResize="0"/>
          <p:nvPr/>
        </p:nvPicPr>
        <p:blipFill rotWithShape="1">
          <a:blip r:embed="rId4">
            <a:alphaModFix/>
          </a:blip>
          <a:srcRect b="0" l="0" r="0" t="0"/>
          <a:stretch/>
        </p:blipFill>
        <p:spPr>
          <a:xfrm>
            <a:off x="7410191" y="248460"/>
            <a:ext cx="344685" cy="344685"/>
          </a:xfrm>
          <a:prstGeom prst="rect">
            <a:avLst/>
          </a:prstGeom>
          <a:noFill/>
          <a:ln>
            <a:noFill/>
          </a:ln>
        </p:spPr>
      </p:pic>
      <p:sp>
        <p:nvSpPr>
          <p:cNvPr id="450" name="Google Shape;450;p26"/>
          <p:cNvSpPr txBox="1"/>
          <p:nvPr/>
        </p:nvSpPr>
        <p:spPr>
          <a:xfrm>
            <a:off x="6407324" y="226085"/>
            <a:ext cx="950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Pesquisar</a:t>
            </a:r>
            <a:r>
              <a:rPr b="0" i="0" lang="pt-BR" sz="1400" u="none" cap="none" strike="noStrike">
                <a:solidFill>
                  <a:schemeClr val="lt1"/>
                </a:solidFill>
                <a:latin typeface="Lato Light"/>
                <a:ea typeface="Lato Light"/>
                <a:cs typeface="Lato Light"/>
                <a:sym typeface="Lato Light"/>
              </a:rPr>
              <a:t> </a:t>
            </a:r>
            <a:endParaRPr b="0" i="0" sz="1100" u="none" cap="none" strike="noStrike">
              <a:solidFill>
                <a:srgbClr val="000000"/>
              </a:solidFill>
              <a:latin typeface="Arial"/>
              <a:ea typeface="Arial"/>
              <a:cs typeface="Arial"/>
              <a:sym typeface="Arial"/>
            </a:endParaRPr>
          </a:p>
        </p:txBody>
      </p:sp>
      <p:grpSp>
        <p:nvGrpSpPr>
          <p:cNvPr id="451" name="Google Shape;451;p26"/>
          <p:cNvGrpSpPr/>
          <p:nvPr/>
        </p:nvGrpSpPr>
        <p:grpSpPr>
          <a:xfrm>
            <a:off x="7754835" y="204975"/>
            <a:ext cx="1105693" cy="284625"/>
            <a:chOff x="9828445" y="385086"/>
            <a:chExt cx="1693770" cy="379500"/>
          </a:xfrm>
        </p:grpSpPr>
        <p:sp>
          <p:nvSpPr>
            <p:cNvPr id="452" name="Google Shape;452;p26"/>
            <p:cNvSpPr txBox="1"/>
            <p:nvPr/>
          </p:nvSpPr>
          <p:spPr>
            <a:xfrm>
              <a:off x="9828445" y="385086"/>
              <a:ext cx="1848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53" name="Google Shape;453;p26"/>
            <p:cNvSpPr/>
            <p:nvPr/>
          </p:nvSpPr>
          <p:spPr>
            <a:xfrm flipH="1" rot="10800000">
              <a:off x="11351815" y="535530"/>
              <a:ext cx="170400" cy="1467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descr="Desenho de personagem de desenho animado&#10;&#10;Descrição gerada automaticamente com confiança média" id="454" name="Google Shape;454;p26"/>
          <p:cNvPicPr preferRelativeResize="0"/>
          <p:nvPr/>
        </p:nvPicPr>
        <p:blipFill rotWithShape="1">
          <a:blip r:embed="rId5">
            <a:alphaModFix/>
          </a:blip>
          <a:srcRect b="0" l="0" r="0" t="0"/>
          <a:stretch/>
        </p:blipFill>
        <p:spPr>
          <a:xfrm>
            <a:off x="8388797" y="245187"/>
            <a:ext cx="225600" cy="228900"/>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455" name="Google Shape;455;p26"/>
          <p:cNvSpPr/>
          <p:nvPr/>
        </p:nvSpPr>
        <p:spPr>
          <a:xfrm>
            <a:off x="425175" y="869250"/>
            <a:ext cx="1270200" cy="3447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400"/>
              <a:buFont typeface="Arial"/>
              <a:buNone/>
            </a:pPr>
            <a:r>
              <a:rPr b="1" lang="pt-BR" sz="1600">
                <a:solidFill>
                  <a:schemeClr val="lt1"/>
                </a:solidFill>
                <a:latin typeface="Century Gothic"/>
                <a:ea typeface="Century Gothic"/>
                <a:cs typeface="Century Gothic"/>
                <a:sym typeface="Century Gothic"/>
              </a:rPr>
              <a:t>Discussão</a:t>
            </a:r>
            <a:r>
              <a:rPr b="1" i="0" lang="pt-BR" sz="1600" u="none" cap="none" strike="noStrike">
                <a:solidFill>
                  <a:schemeClr val="lt1"/>
                </a:solidFill>
                <a:latin typeface="Century Gothic"/>
                <a:ea typeface="Century Gothic"/>
                <a:cs typeface="Century Gothic"/>
                <a:sym typeface="Century Gothic"/>
              </a:rPr>
              <a:t> </a:t>
            </a:r>
            <a:endParaRPr b="1" i="0" sz="1300" u="none" cap="none" strike="noStrike">
              <a:solidFill>
                <a:srgbClr val="000000"/>
              </a:solidFill>
            </a:endParaRPr>
          </a:p>
        </p:txBody>
      </p:sp>
      <p:sp>
        <p:nvSpPr>
          <p:cNvPr id="456" name="Google Shape;456;p26"/>
          <p:cNvSpPr txBox="1"/>
          <p:nvPr/>
        </p:nvSpPr>
        <p:spPr>
          <a:xfrm>
            <a:off x="310225" y="1236250"/>
            <a:ext cx="8555400" cy="341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t-BR">
                <a:solidFill>
                  <a:schemeClr val="lt1"/>
                </a:solidFill>
                <a:latin typeface="Century Gothic"/>
                <a:ea typeface="Century Gothic"/>
                <a:cs typeface="Century Gothic"/>
                <a:sym typeface="Century Gothic"/>
              </a:rPr>
              <a:t>A Netflix é presente em mais de 190 países e possui bilhões de assinaturas. Entretanto, pouco se conhece sobre seu início.</a:t>
            </a:r>
            <a:endParaRPr>
              <a:solidFill>
                <a:schemeClr val="lt1"/>
              </a:solidFill>
              <a:latin typeface="Century Gothic"/>
              <a:ea typeface="Century Gothic"/>
              <a:cs typeface="Century Gothic"/>
              <a:sym typeface="Century Gothic"/>
            </a:endParaRPr>
          </a:p>
          <a:p>
            <a:pPr indent="0" lvl="0" marL="0" rtl="0" algn="just">
              <a:spcBef>
                <a:spcPts val="0"/>
              </a:spcBef>
              <a:spcAft>
                <a:spcPts val="0"/>
              </a:spcAft>
              <a:buNone/>
            </a:pPr>
            <a:r>
              <a:t/>
            </a:r>
            <a:endParaRPr>
              <a:solidFill>
                <a:schemeClr val="lt1"/>
              </a:solidFill>
              <a:latin typeface="Century Gothic"/>
              <a:ea typeface="Century Gothic"/>
              <a:cs typeface="Century Gothic"/>
              <a:sym typeface="Century Gothic"/>
            </a:endParaRPr>
          </a:p>
          <a:p>
            <a:pPr indent="0" lvl="0" marL="0" rtl="0" algn="just">
              <a:spcBef>
                <a:spcPts val="0"/>
              </a:spcBef>
              <a:spcAft>
                <a:spcPts val="0"/>
              </a:spcAft>
              <a:buNone/>
            </a:pPr>
            <a:r>
              <a:rPr lang="pt-BR">
                <a:solidFill>
                  <a:schemeClr val="lt1"/>
                </a:solidFill>
                <a:latin typeface="Century Gothic"/>
                <a:ea typeface="Century Gothic"/>
                <a:cs typeface="Century Gothic"/>
                <a:sym typeface="Century Gothic"/>
              </a:rPr>
              <a:t>A ideia deles era criar inicialmente uma locadora online de DVD's, anos depois com muitos avanços no mundo o projeto se tornou uma blockbuster, espécie de rede de locadoras de vídeos, filmes e videogames localizada nos Estados Unidos. Mas foi com o sucesso dos DVDs players nos anos 2000 que a Netflix conquistou uma enorme popularidade no mercado de locadoras, o que possibilitou expansão de empresas de mídia dos EUA. </a:t>
            </a:r>
            <a:endParaRPr>
              <a:solidFill>
                <a:schemeClr val="lt1"/>
              </a:solidFill>
              <a:latin typeface="Century Gothic"/>
              <a:ea typeface="Century Gothic"/>
              <a:cs typeface="Century Gothic"/>
              <a:sym typeface="Century Gothic"/>
            </a:endParaRPr>
          </a:p>
          <a:p>
            <a:pPr indent="0" lvl="0" marL="0" rtl="0" algn="just">
              <a:spcBef>
                <a:spcPts val="0"/>
              </a:spcBef>
              <a:spcAft>
                <a:spcPts val="0"/>
              </a:spcAft>
              <a:buNone/>
            </a:pPr>
            <a:r>
              <a:t/>
            </a:r>
            <a:endParaRPr>
              <a:solidFill>
                <a:schemeClr val="lt1"/>
              </a:solidFill>
              <a:latin typeface="Century Gothic"/>
              <a:ea typeface="Century Gothic"/>
              <a:cs typeface="Century Gothic"/>
              <a:sym typeface="Century Gothic"/>
            </a:endParaRPr>
          </a:p>
          <a:p>
            <a:pPr indent="0" lvl="0" marL="0" rtl="0" algn="just">
              <a:spcBef>
                <a:spcPts val="0"/>
              </a:spcBef>
              <a:spcAft>
                <a:spcPts val="0"/>
              </a:spcAft>
              <a:buNone/>
            </a:pPr>
            <a:r>
              <a:rPr lang="pt-BR">
                <a:solidFill>
                  <a:schemeClr val="lt1"/>
                </a:solidFill>
                <a:latin typeface="Century Gothic"/>
                <a:ea typeface="Century Gothic"/>
                <a:cs typeface="Century Gothic"/>
                <a:sym typeface="Century Gothic"/>
              </a:rPr>
              <a:t>A partir disso, a Netflix fez parcerias com fabricantes eletrônicos, o que permitiu que o aplicativo estivesse em aparelhos como celular, tablet e videogames, assim chegando ao mundo todo. Foi através disso que as produções Hollywoodianas se tornaram as mais famosas no mundo, motivando seus filmes e séries a dominarem os mercados mundiais de cinema. É importante lembrar que a mídia dos EUA engloba também propriedades e operadoras de canais em diversas partes do mundo. </a:t>
            </a:r>
            <a:endParaRPr>
              <a:solidFill>
                <a:schemeClr val="lt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7"/>
          <p:cNvSpPr/>
          <p:nvPr/>
        </p:nvSpPr>
        <p:spPr>
          <a:xfrm>
            <a:off x="0" y="0"/>
            <a:ext cx="9144000" cy="5143500"/>
          </a:xfrm>
          <a:prstGeom prst="rect">
            <a:avLst/>
          </a:prstGeom>
          <a:gradFill>
            <a:gsLst>
              <a:gs pos="0">
                <a:schemeClr val="dk1"/>
              </a:gs>
              <a:gs pos="9000">
                <a:srgbClr val="000000"/>
              </a:gs>
              <a:gs pos="72000">
                <a:srgbClr val="000000">
                  <a:alpha val="31372"/>
                </a:srgbClr>
              </a:gs>
              <a:gs pos="100000">
                <a:srgbClr val="000000">
                  <a:alpha val="31372"/>
                </a:srgbClr>
              </a:gs>
            </a:gsLst>
            <a:lin ang="0" scaled="0"/>
          </a:gradFill>
          <a:ln>
            <a:noFill/>
          </a:ln>
          <a:effectLst>
            <a:outerShdw blurRad="57150" rotWithShape="0" algn="bl" dir="5400000" dist="19050">
              <a:srgbClr val="000000"/>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462" name="Google Shape;462;p27"/>
          <p:cNvGrpSpPr/>
          <p:nvPr/>
        </p:nvGrpSpPr>
        <p:grpSpPr>
          <a:xfrm>
            <a:off x="538687" y="4611747"/>
            <a:ext cx="8326939" cy="359583"/>
            <a:chOff x="508288" y="5715000"/>
            <a:chExt cx="11174100" cy="482532"/>
          </a:xfrm>
        </p:grpSpPr>
        <p:sp>
          <p:nvSpPr>
            <p:cNvPr id="463" name="Google Shape;463;p27"/>
            <p:cNvSpPr/>
            <p:nvPr/>
          </p:nvSpPr>
          <p:spPr>
            <a:xfrm>
              <a:off x="508288" y="5715000"/>
              <a:ext cx="11174100" cy="457200"/>
            </a:xfrm>
            <a:prstGeom prst="roundRect">
              <a:avLst>
                <a:gd fmla="val 50000" name="adj"/>
              </a:avLst>
            </a:prstGeom>
            <a:solidFill>
              <a:srgbClr val="181717">
                <a:alpha val="7647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cxnSp>
          <p:nvCxnSpPr>
            <p:cNvPr id="464" name="Google Shape;464;p27"/>
            <p:cNvCxnSpPr/>
            <p:nvPr/>
          </p:nvCxnSpPr>
          <p:spPr>
            <a:xfrm>
              <a:off x="1447800" y="5943600"/>
              <a:ext cx="9125100" cy="0"/>
            </a:xfrm>
            <a:prstGeom prst="straightConnector1">
              <a:avLst/>
            </a:prstGeom>
            <a:noFill/>
            <a:ln cap="flat" cmpd="sng" w="47625">
              <a:solidFill>
                <a:schemeClr val="lt1"/>
              </a:solidFill>
              <a:prstDash val="solid"/>
              <a:miter lim="800000"/>
              <a:headEnd len="sm" w="sm" type="none"/>
              <a:tailEnd len="sm" w="sm" type="none"/>
            </a:ln>
          </p:spPr>
        </p:cxnSp>
        <p:cxnSp>
          <p:nvCxnSpPr>
            <p:cNvPr id="465" name="Google Shape;465;p27"/>
            <p:cNvCxnSpPr/>
            <p:nvPr/>
          </p:nvCxnSpPr>
          <p:spPr>
            <a:xfrm>
              <a:off x="1447800" y="5943601"/>
              <a:ext cx="2840700" cy="0"/>
            </a:xfrm>
            <a:prstGeom prst="straightConnector1">
              <a:avLst/>
            </a:prstGeom>
            <a:noFill/>
            <a:ln cap="flat" cmpd="sng" w="47625">
              <a:solidFill>
                <a:srgbClr val="A80000"/>
              </a:solidFill>
              <a:prstDash val="solid"/>
              <a:miter lim="800000"/>
              <a:headEnd len="sm" w="sm" type="none"/>
              <a:tailEnd len="sm" w="sm" type="none"/>
            </a:ln>
          </p:spPr>
        </p:cxnSp>
        <p:sp>
          <p:nvSpPr>
            <p:cNvPr id="466" name="Google Shape;466;p27"/>
            <p:cNvSpPr/>
            <p:nvPr/>
          </p:nvSpPr>
          <p:spPr>
            <a:xfrm>
              <a:off x="4212313" y="5856732"/>
              <a:ext cx="173700" cy="1737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467" name="Google Shape;467;p27"/>
            <p:cNvGrpSpPr/>
            <p:nvPr/>
          </p:nvGrpSpPr>
          <p:grpSpPr>
            <a:xfrm>
              <a:off x="770654" y="5846189"/>
              <a:ext cx="138383" cy="194700"/>
              <a:chOff x="1058944" y="5338713"/>
              <a:chExt cx="138383" cy="194700"/>
            </a:xfrm>
          </p:grpSpPr>
          <p:sp>
            <p:nvSpPr>
              <p:cNvPr id="468" name="Google Shape;468;p27"/>
              <p:cNvSpPr/>
              <p:nvPr/>
            </p:nvSpPr>
            <p:spPr>
              <a:xfrm>
                <a:off x="1058944" y="5338713"/>
                <a:ext cx="50400" cy="194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69" name="Google Shape;469;p27"/>
              <p:cNvSpPr/>
              <p:nvPr/>
            </p:nvSpPr>
            <p:spPr>
              <a:xfrm>
                <a:off x="1146927" y="5338713"/>
                <a:ext cx="50400" cy="194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470" name="Google Shape;470;p27"/>
            <p:cNvGrpSpPr/>
            <p:nvPr/>
          </p:nvGrpSpPr>
          <p:grpSpPr>
            <a:xfrm>
              <a:off x="1043544" y="5797389"/>
              <a:ext cx="287400" cy="400143"/>
              <a:chOff x="1043544" y="5797389"/>
              <a:chExt cx="287400" cy="400143"/>
            </a:xfrm>
          </p:grpSpPr>
          <p:grpSp>
            <p:nvGrpSpPr>
              <p:cNvPr id="471" name="Google Shape;471;p27"/>
              <p:cNvGrpSpPr/>
              <p:nvPr/>
            </p:nvGrpSpPr>
            <p:grpSpPr>
              <a:xfrm>
                <a:off x="1059724" y="5797389"/>
                <a:ext cx="237370" cy="277443"/>
                <a:chOff x="1059724" y="5797389"/>
                <a:chExt cx="237370" cy="277443"/>
              </a:xfrm>
            </p:grpSpPr>
            <p:sp>
              <p:nvSpPr>
                <p:cNvPr id="472" name="Google Shape;472;p27"/>
                <p:cNvSpPr/>
                <p:nvPr/>
              </p:nvSpPr>
              <p:spPr>
                <a:xfrm>
                  <a:off x="1078994" y="5856732"/>
                  <a:ext cx="218100" cy="218100"/>
                </a:xfrm>
                <a:prstGeom prst="ellipse">
                  <a:avLst/>
                </a:prstGeom>
                <a:no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473" name="Google Shape;473;p27"/>
                <p:cNvGrpSpPr/>
                <p:nvPr/>
              </p:nvGrpSpPr>
              <p:grpSpPr>
                <a:xfrm>
                  <a:off x="1059724" y="5797389"/>
                  <a:ext cx="118780" cy="213733"/>
                  <a:chOff x="1059724" y="5797389"/>
                  <a:chExt cx="118780" cy="213733"/>
                </a:xfrm>
              </p:grpSpPr>
              <p:sp>
                <p:nvSpPr>
                  <p:cNvPr id="474" name="Google Shape;474;p27"/>
                  <p:cNvSpPr/>
                  <p:nvPr/>
                </p:nvSpPr>
                <p:spPr>
                  <a:xfrm>
                    <a:off x="1059724" y="5904322"/>
                    <a:ext cx="107400" cy="106800"/>
                  </a:xfrm>
                  <a:prstGeom prst="rect">
                    <a:avLst/>
                  </a:prstGeom>
                  <a:solidFill>
                    <a:srgbClr val="18171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75" name="Google Shape;475;p27"/>
                  <p:cNvSpPr/>
                  <p:nvPr/>
                </p:nvSpPr>
                <p:spPr>
                  <a:xfrm>
                    <a:off x="1071104" y="5797389"/>
                    <a:ext cx="107400" cy="106800"/>
                  </a:xfrm>
                  <a:prstGeom prst="rect">
                    <a:avLst/>
                  </a:prstGeom>
                  <a:solidFill>
                    <a:srgbClr val="18171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476" name="Google Shape;476;p27"/>
                <p:cNvSpPr/>
                <p:nvPr/>
              </p:nvSpPr>
              <p:spPr>
                <a:xfrm rot="-5400000">
                  <a:off x="1085933" y="5811091"/>
                  <a:ext cx="98700" cy="960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477" name="Google Shape;477;p27"/>
              <p:cNvSpPr txBox="1"/>
              <p:nvPr/>
            </p:nvSpPr>
            <p:spPr>
              <a:xfrm>
                <a:off x="1043544" y="5856732"/>
                <a:ext cx="287400" cy="340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600"/>
                  <a:buFont typeface="Arial"/>
                  <a:buNone/>
                </a:pPr>
                <a:r>
                  <a:rPr b="1" i="0" lang="pt-BR" sz="600" u="none" cap="none" strike="noStrike">
                    <a:solidFill>
                      <a:schemeClr val="lt1"/>
                    </a:solidFill>
                    <a:latin typeface="Calibri"/>
                    <a:ea typeface="Calibri"/>
                    <a:cs typeface="Calibri"/>
                    <a:sym typeface="Calibri"/>
                  </a:rPr>
                  <a:t>10</a:t>
                </a:r>
                <a:endParaRPr b="0" i="0" sz="1100" u="none" cap="none" strike="noStrike">
                  <a:solidFill>
                    <a:srgbClr val="000000"/>
                  </a:solidFill>
                  <a:latin typeface="Arial"/>
                  <a:ea typeface="Arial"/>
                  <a:cs typeface="Arial"/>
                  <a:sym typeface="Arial"/>
                </a:endParaRPr>
              </a:p>
            </p:txBody>
          </p:sp>
        </p:grpSp>
      </p:grpSp>
      <p:sp>
        <p:nvSpPr>
          <p:cNvPr id="478" name="Google Shape;478;p27"/>
          <p:cNvSpPr txBox="1"/>
          <p:nvPr/>
        </p:nvSpPr>
        <p:spPr>
          <a:xfrm>
            <a:off x="8067440" y="4439708"/>
            <a:ext cx="7545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Lato Light"/>
                <a:ea typeface="Lato Light"/>
                <a:cs typeface="Lato Light"/>
                <a:sym typeface="Lato Light"/>
              </a:rPr>
              <a:t>20 : 00</a:t>
            </a:r>
            <a:endParaRPr b="0" i="0" sz="1100" u="none" cap="none" strike="noStrike">
              <a:solidFill>
                <a:srgbClr val="000000"/>
              </a:solidFill>
              <a:latin typeface="Arial"/>
              <a:ea typeface="Arial"/>
              <a:cs typeface="Arial"/>
              <a:sym typeface="Arial"/>
            </a:endParaRPr>
          </a:p>
        </p:txBody>
      </p:sp>
      <p:grpSp>
        <p:nvGrpSpPr>
          <p:cNvPr id="479" name="Google Shape;479;p27"/>
          <p:cNvGrpSpPr/>
          <p:nvPr/>
        </p:nvGrpSpPr>
        <p:grpSpPr>
          <a:xfrm>
            <a:off x="1866005" y="661384"/>
            <a:ext cx="360821" cy="117345"/>
            <a:chOff x="10780016" y="1207681"/>
            <a:chExt cx="741973" cy="241301"/>
          </a:xfrm>
        </p:grpSpPr>
        <p:sp>
          <p:nvSpPr>
            <p:cNvPr id="480" name="Google Shape;480;p27"/>
            <p:cNvSpPr/>
            <p:nvPr/>
          </p:nvSpPr>
          <p:spPr>
            <a:xfrm>
              <a:off x="10780016" y="1228782"/>
              <a:ext cx="268200" cy="220200"/>
            </a:xfrm>
            <a:prstGeom prst="hear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81" name="Google Shape;481;p27"/>
            <p:cNvSpPr/>
            <p:nvPr/>
          </p:nvSpPr>
          <p:spPr>
            <a:xfrm>
              <a:off x="11280789" y="1207681"/>
              <a:ext cx="241200" cy="241200"/>
            </a:xfrm>
            <a:prstGeom prst="plus">
              <a:avLst>
                <a:gd fmla="val 37308"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482" name="Google Shape;482;p27"/>
          <p:cNvSpPr txBox="1"/>
          <p:nvPr/>
        </p:nvSpPr>
        <p:spPr>
          <a:xfrm>
            <a:off x="181578" y="743133"/>
            <a:ext cx="16557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Century Gothic"/>
              <a:ea typeface="Century Gothic"/>
              <a:cs typeface="Century Gothic"/>
              <a:sym typeface="Century Gothic"/>
            </a:endParaRPr>
          </a:p>
        </p:txBody>
      </p:sp>
      <p:sp>
        <p:nvSpPr>
          <p:cNvPr id="483" name="Google Shape;483;p27"/>
          <p:cNvSpPr txBox="1"/>
          <p:nvPr/>
        </p:nvSpPr>
        <p:spPr>
          <a:xfrm>
            <a:off x="374328" y="593146"/>
            <a:ext cx="13719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lt1"/>
                </a:solidFill>
                <a:latin typeface="Calibri"/>
                <a:ea typeface="Calibri"/>
                <a:cs typeface="Calibri"/>
                <a:sym typeface="Calibri"/>
              </a:rPr>
              <a:t>Season </a:t>
            </a:r>
            <a:r>
              <a:rPr lang="pt-BR" sz="1200">
                <a:solidFill>
                  <a:schemeClr val="lt1"/>
                </a:solidFill>
                <a:latin typeface="Calibri"/>
                <a:ea typeface="Calibri"/>
                <a:cs typeface="Calibri"/>
                <a:sym typeface="Calibri"/>
              </a:rPr>
              <a:t>5</a:t>
            </a:r>
            <a:r>
              <a:rPr b="0" i="0" lang="pt-BR" sz="1200" u="none" cap="none" strike="noStrike">
                <a:solidFill>
                  <a:schemeClr val="lt1"/>
                </a:solidFill>
                <a:latin typeface="Calibri"/>
                <a:ea typeface="Calibri"/>
                <a:cs typeface="Calibri"/>
                <a:sym typeface="Calibri"/>
              </a:rPr>
              <a:t>: Episode </a:t>
            </a:r>
            <a:r>
              <a:rPr lang="pt-BR" sz="1200">
                <a:solidFill>
                  <a:schemeClr val="lt1"/>
                </a:solidFill>
                <a:latin typeface="Calibri"/>
                <a:ea typeface="Calibri"/>
                <a:cs typeface="Calibri"/>
                <a:sym typeface="Calibri"/>
              </a:rPr>
              <a:t>1</a:t>
            </a:r>
            <a:endParaRPr b="0" i="0" sz="1100" u="none" cap="none" strike="noStrike">
              <a:solidFill>
                <a:srgbClr val="000000"/>
              </a:solidFill>
              <a:latin typeface="Arial"/>
              <a:ea typeface="Arial"/>
              <a:cs typeface="Arial"/>
              <a:sym typeface="Arial"/>
            </a:endParaRPr>
          </a:p>
        </p:txBody>
      </p:sp>
      <p:pic>
        <p:nvPicPr>
          <p:cNvPr descr="Uma imagem contendo objeto, relógio, laranja, trem&#10;&#10;Descrição gerada automaticamente" id="484" name="Google Shape;484;p27"/>
          <p:cNvPicPr preferRelativeResize="0"/>
          <p:nvPr/>
        </p:nvPicPr>
        <p:blipFill rotWithShape="1">
          <a:blip r:embed="rId3">
            <a:alphaModFix/>
          </a:blip>
          <a:srcRect b="0" l="0" r="0" t="0"/>
          <a:stretch/>
        </p:blipFill>
        <p:spPr>
          <a:xfrm>
            <a:off x="310234" y="96012"/>
            <a:ext cx="1398388" cy="474833"/>
          </a:xfrm>
          <a:prstGeom prst="rect">
            <a:avLst/>
          </a:prstGeom>
          <a:noFill/>
          <a:ln>
            <a:noFill/>
          </a:ln>
        </p:spPr>
      </p:pic>
      <p:sp>
        <p:nvSpPr>
          <p:cNvPr id="485" name="Google Shape;485;p27"/>
          <p:cNvSpPr txBox="1"/>
          <p:nvPr/>
        </p:nvSpPr>
        <p:spPr>
          <a:xfrm>
            <a:off x="1865528" y="226082"/>
            <a:ext cx="5239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Início     Filmes     Séries     Minha Lista </a:t>
            </a:r>
            <a:endParaRPr b="0" i="0" sz="1100" u="none" cap="none" strike="noStrike">
              <a:solidFill>
                <a:srgbClr val="000000"/>
              </a:solidFill>
              <a:latin typeface="Arial"/>
              <a:ea typeface="Arial"/>
              <a:cs typeface="Arial"/>
              <a:sym typeface="Arial"/>
            </a:endParaRPr>
          </a:p>
        </p:txBody>
      </p:sp>
      <p:pic>
        <p:nvPicPr>
          <p:cNvPr descr="Ícone&#10;&#10;Descrição gerada automaticamente" id="486" name="Google Shape;486;p27"/>
          <p:cNvPicPr preferRelativeResize="0"/>
          <p:nvPr/>
        </p:nvPicPr>
        <p:blipFill rotWithShape="1">
          <a:blip r:embed="rId4">
            <a:alphaModFix/>
          </a:blip>
          <a:srcRect b="0" l="0" r="0" t="0"/>
          <a:stretch/>
        </p:blipFill>
        <p:spPr>
          <a:xfrm>
            <a:off x="7410191" y="248460"/>
            <a:ext cx="344685" cy="344685"/>
          </a:xfrm>
          <a:prstGeom prst="rect">
            <a:avLst/>
          </a:prstGeom>
          <a:noFill/>
          <a:ln>
            <a:noFill/>
          </a:ln>
        </p:spPr>
      </p:pic>
      <p:sp>
        <p:nvSpPr>
          <p:cNvPr id="487" name="Google Shape;487;p27"/>
          <p:cNvSpPr txBox="1"/>
          <p:nvPr/>
        </p:nvSpPr>
        <p:spPr>
          <a:xfrm>
            <a:off x="6407324" y="226085"/>
            <a:ext cx="950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Pesquisar</a:t>
            </a:r>
            <a:r>
              <a:rPr b="0" i="0" lang="pt-BR" sz="1400" u="none" cap="none" strike="noStrike">
                <a:solidFill>
                  <a:schemeClr val="lt1"/>
                </a:solidFill>
                <a:latin typeface="Lato Light"/>
                <a:ea typeface="Lato Light"/>
                <a:cs typeface="Lato Light"/>
                <a:sym typeface="Lato Light"/>
              </a:rPr>
              <a:t> </a:t>
            </a:r>
            <a:endParaRPr b="0" i="0" sz="1100" u="none" cap="none" strike="noStrike">
              <a:solidFill>
                <a:srgbClr val="000000"/>
              </a:solidFill>
              <a:latin typeface="Arial"/>
              <a:ea typeface="Arial"/>
              <a:cs typeface="Arial"/>
              <a:sym typeface="Arial"/>
            </a:endParaRPr>
          </a:p>
        </p:txBody>
      </p:sp>
      <p:grpSp>
        <p:nvGrpSpPr>
          <p:cNvPr id="488" name="Google Shape;488;p27"/>
          <p:cNvGrpSpPr/>
          <p:nvPr/>
        </p:nvGrpSpPr>
        <p:grpSpPr>
          <a:xfrm>
            <a:off x="7754835" y="204975"/>
            <a:ext cx="1105693" cy="284625"/>
            <a:chOff x="9828445" y="385086"/>
            <a:chExt cx="1693770" cy="379500"/>
          </a:xfrm>
        </p:grpSpPr>
        <p:sp>
          <p:nvSpPr>
            <p:cNvPr id="489" name="Google Shape;489;p27"/>
            <p:cNvSpPr txBox="1"/>
            <p:nvPr/>
          </p:nvSpPr>
          <p:spPr>
            <a:xfrm>
              <a:off x="9828445" y="385086"/>
              <a:ext cx="1848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90" name="Google Shape;490;p27"/>
            <p:cNvSpPr/>
            <p:nvPr/>
          </p:nvSpPr>
          <p:spPr>
            <a:xfrm flipH="1" rot="10800000">
              <a:off x="11351815" y="535530"/>
              <a:ext cx="170400" cy="1467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descr="Desenho de personagem de desenho animado&#10;&#10;Descrição gerada automaticamente com confiança média" id="491" name="Google Shape;491;p27"/>
          <p:cNvPicPr preferRelativeResize="0"/>
          <p:nvPr/>
        </p:nvPicPr>
        <p:blipFill rotWithShape="1">
          <a:blip r:embed="rId5">
            <a:alphaModFix/>
          </a:blip>
          <a:srcRect b="0" l="0" r="0" t="0"/>
          <a:stretch/>
        </p:blipFill>
        <p:spPr>
          <a:xfrm>
            <a:off x="8388797" y="245187"/>
            <a:ext cx="225600" cy="228900"/>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492" name="Google Shape;492;p27"/>
          <p:cNvSpPr/>
          <p:nvPr/>
        </p:nvSpPr>
        <p:spPr>
          <a:xfrm>
            <a:off x="425175" y="869250"/>
            <a:ext cx="1270200" cy="3447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400"/>
              <a:buFont typeface="Arial"/>
              <a:buNone/>
            </a:pPr>
            <a:r>
              <a:rPr b="1" lang="pt-BR" sz="1600">
                <a:solidFill>
                  <a:schemeClr val="lt1"/>
                </a:solidFill>
                <a:latin typeface="Century Gothic"/>
                <a:ea typeface="Century Gothic"/>
                <a:cs typeface="Century Gothic"/>
                <a:sym typeface="Century Gothic"/>
              </a:rPr>
              <a:t>Discussão</a:t>
            </a:r>
            <a:r>
              <a:rPr b="1" i="0" lang="pt-BR" sz="1600" u="none" cap="none" strike="noStrike">
                <a:solidFill>
                  <a:schemeClr val="lt1"/>
                </a:solidFill>
                <a:latin typeface="Century Gothic"/>
                <a:ea typeface="Century Gothic"/>
                <a:cs typeface="Century Gothic"/>
                <a:sym typeface="Century Gothic"/>
              </a:rPr>
              <a:t> </a:t>
            </a:r>
            <a:endParaRPr b="1" i="0" sz="1300" u="none" cap="none" strike="noStrike">
              <a:solidFill>
                <a:srgbClr val="000000"/>
              </a:solidFill>
            </a:endParaRPr>
          </a:p>
        </p:txBody>
      </p:sp>
      <p:sp>
        <p:nvSpPr>
          <p:cNvPr id="493" name="Google Shape;493;p27"/>
          <p:cNvSpPr txBox="1"/>
          <p:nvPr/>
        </p:nvSpPr>
        <p:spPr>
          <a:xfrm>
            <a:off x="181575" y="1236250"/>
            <a:ext cx="8751300" cy="341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t-BR">
                <a:solidFill>
                  <a:schemeClr val="lt1"/>
                </a:solidFill>
                <a:latin typeface="Century Gothic"/>
                <a:ea typeface="Century Gothic"/>
                <a:cs typeface="Century Gothic"/>
                <a:sym typeface="Century Gothic"/>
              </a:rPr>
              <a:t>Entretanto, foi discutido através do estudo que hoje com o avanço tecnológico e com os demais países investindo na estrutura e desenvolvimento cinematográfico a indústria cinematográfica EUA tem diminuído seus acessos na plataforma da Netflix, um grande concorrente é a “Chinawood”, hoje as produções chinesas produzem mais de 400 filmes por ano e possui uma procura do público relativamente grande. </a:t>
            </a:r>
            <a:endParaRPr>
              <a:solidFill>
                <a:schemeClr val="lt1"/>
              </a:solidFill>
              <a:latin typeface="Century Gothic"/>
              <a:ea typeface="Century Gothic"/>
              <a:cs typeface="Century Gothic"/>
              <a:sym typeface="Century Gothic"/>
            </a:endParaRPr>
          </a:p>
          <a:p>
            <a:pPr indent="0" lvl="0" marL="0" rtl="0" algn="just">
              <a:spcBef>
                <a:spcPts val="0"/>
              </a:spcBef>
              <a:spcAft>
                <a:spcPts val="0"/>
              </a:spcAft>
              <a:buNone/>
            </a:pPr>
            <a:r>
              <a:rPr lang="pt-BR">
                <a:solidFill>
                  <a:schemeClr val="lt1"/>
                </a:solidFill>
                <a:latin typeface="Century Gothic"/>
                <a:ea typeface="Century Gothic"/>
                <a:cs typeface="Century Gothic"/>
                <a:sym typeface="Century Gothic"/>
              </a:rPr>
              <a:t>O país tem o segundo maior mercado de cinema do mundo, com US$ 3,6 bilhões e não é por acaso que os estúdios americanos fazem de tudo para conquistar os chineses, mesmo que eles só permitem a exibição de 34 filmes estrangeiros por ano e só liberem 25% da receita de bilheteria, a China até tem produtores independentes, mas todos os aspectos da indústria são controlados de perto pelo governo, da produção à exibição, do financiamento ao conteúdo.</a:t>
            </a:r>
            <a:endParaRPr>
              <a:solidFill>
                <a:schemeClr val="lt1"/>
              </a:solidFill>
              <a:latin typeface="Century Gothic"/>
              <a:ea typeface="Century Gothic"/>
              <a:cs typeface="Century Gothic"/>
              <a:sym typeface="Century Gothic"/>
            </a:endParaRPr>
          </a:p>
          <a:p>
            <a:pPr indent="0" lvl="0" marL="0" rtl="0" algn="just">
              <a:spcBef>
                <a:spcPts val="0"/>
              </a:spcBef>
              <a:spcAft>
                <a:spcPts val="0"/>
              </a:spcAft>
              <a:buNone/>
            </a:pPr>
            <a:r>
              <a:rPr lang="pt-BR">
                <a:solidFill>
                  <a:schemeClr val="lt1"/>
                </a:solidFill>
                <a:latin typeface="Century Gothic"/>
                <a:ea typeface="Century Gothic"/>
                <a:cs typeface="Century Gothic"/>
                <a:sym typeface="Century Gothic"/>
              </a:rPr>
              <a:t>Portanto, podemos concluir que a indústria do cinema americano não reina absolutamente em receita e poder hodiernamente, ela é sim muito reconhecida, mas não é a única e isso pode ser visto através da plataforma streaming Netflix que tem em seus catálogos produções autorais e de diversos países e a repercussão de estilos novos como a indústria chinesa que vem conquistando os assinantes da plataforma. </a:t>
            </a:r>
            <a:endParaRPr>
              <a:solidFill>
                <a:schemeClr val="lt1"/>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7" name="Shape 497"/>
        <p:cNvGrpSpPr/>
        <p:nvPr/>
      </p:nvGrpSpPr>
      <p:grpSpPr>
        <a:xfrm>
          <a:off x="0" y="0"/>
          <a:ext cx="0" cy="0"/>
          <a:chOff x="0" y="0"/>
          <a:chExt cx="0" cy="0"/>
        </a:xfrm>
      </p:grpSpPr>
      <p:sp>
        <p:nvSpPr>
          <p:cNvPr id="498" name="Google Shape;498;p28"/>
          <p:cNvSpPr/>
          <p:nvPr/>
        </p:nvSpPr>
        <p:spPr>
          <a:xfrm>
            <a:off x="0" y="0"/>
            <a:ext cx="9144000" cy="562197"/>
          </a:xfrm>
          <a:prstGeom prst="rect">
            <a:avLst/>
          </a:prstGeom>
          <a:solidFill>
            <a:srgbClr val="171616"/>
          </a:solidFill>
          <a:ln>
            <a:noFill/>
          </a:ln>
          <a:effectLst>
            <a:outerShdw blurRad="304800" rotWithShape="0" algn="t" dir="54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99" name="Google Shape;499;p28"/>
          <p:cNvSpPr txBox="1"/>
          <p:nvPr/>
        </p:nvSpPr>
        <p:spPr>
          <a:xfrm>
            <a:off x="174447" y="1104496"/>
            <a:ext cx="5451300" cy="531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000"/>
              <a:buFont typeface="Arial"/>
              <a:buNone/>
            </a:pPr>
            <a:r>
              <a:rPr b="1" lang="pt-BR" sz="3000">
                <a:solidFill>
                  <a:schemeClr val="lt1"/>
                </a:solidFill>
                <a:latin typeface="Century Gothic"/>
                <a:ea typeface="Century Gothic"/>
                <a:cs typeface="Century Gothic"/>
                <a:sym typeface="Century Gothic"/>
              </a:rPr>
              <a:t>CONCLUSÃO</a:t>
            </a:r>
            <a:endParaRPr b="1" i="0" sz="3000" u="none" cap="none" strike="noStrike">
              <a:solidFill>
                <a:schemeClr val="lt1"/>
              </a:solidFill>
              <a:latin typeface="Century Gothic"/>
              <a:ea typeface="Century Gothic"/>
              <a:cs typeface="Century Gothic"/>
              <a:sym typeface="Century Gothic"/>
            </a:endParaRPr>
          </a:p>
        </p:txBody>
      </p:sp>
      <p:grpSp>
        <p:nvGrpSpPr>
          <p:cNvPr id="500" name="Google Shape;500;p28"/>
          <p:cNvGrpSpPr/>
          <p:nvPr/>
        </p:nvGrpSpPr>
        <p:grpSpPr>
          <a:xfrm>
            <a:off x="249957" y="4253661"/>
            <a:ext cx="1081084" cy="304627"/>
            <a:chOff x="6416299" y="1532825"/>
            <a:chExt cx="1935237" cy="605941"/>
          </a:xfrm>
        </p:grpSpPr>
        <p:sp>
          <p:nvSpPr>
            <p:cNvPr id="501" name="Google Shape;501;p28"/>
            <p:cNvSpPr/>
            <p:nvPr/>
          </p:nvSpPr>
          <p:spPr>
            <a:xfrm>
              <a:off x="6416299" y="1532825"/>
              <a:ext cx="1935237" cy="605941"/>
            </a:xfrm>
            <a:prstGeom prst="roundRect">
              <a:avLst>
                <a:gd fmla="val 41046" name="adj"/>
              </a:avLst>
            </a:prstGeom>
            <a:solidFill>
              <a:srgbClr val="C00000"/>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Calibri"/>
                <a:ea typeface="Calibri"/>
                <a:cs typeface="Calibri"/>
                <a:sym typeface="Calibri"/>
              </a:endParaRPr>
            </a:p>
          </p:txBody>
        </p:sp>
        <p:sp>
          <p:nvSpPr>
            <p:cNvPr id="502" name="Google Shape;502;p28"/>
            <p:cNvSpPr/>
            <p:nvPr/>
          </p:nvSpPr>
          <p:spPr>
            <a:xfrm>
              <a:off x="6992012" y="1582283"/>
              <a:ext cx="783810" cy="50507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000000"/>
                </a:buClr>
                <a:buSzPts val="1200"/>
                <a:buFont typeface="Arial"/>
                <a:buNone/>
              </a:pPr>
              <a:r>
                <a:rPr b="1" i="0" lang="pt-BR" sz="1200" u="none" cap="none" strike="noStrike">
                  <a:solidFill>
                    <a:schemeClr val="lt1"/>
                  </a:solidFill>
                  <a:latin typeface="Calibri"/>
                  <a:ea typeface="Calibri"/>
                  <a:cs typeface="Calibri"/>
                  <a:sym typeface="Calibri"/>
                </a:rPr>
                <a:t>Next</a:t>
              </a:r>
              <a:endParaRPr b="1" i="0" sz="1200" u="none" cap="none" strike="noStrike">
                <a:solidFill>
                  <a:schemeClr val="lt1"/>
                </a:solidFill>
                <a:latin typeface="Calibri"/>
                <a:ea typeface="Calibri"/>
                <a:cs typeface="Calibri"/>
                <a:sym typeface="Calibri"/>
              </a:endParaRPr>
            </a:p>
          </p:txBody>
        </p:sp>
        <p:sp>
          <p:nvSpPr>
            <p:cNvPr id="503" name="Google Shape;503;p28"/>
            <p:cNvSpPr/>
            <p:nvPr/>
          </p:nvSpPr>
          <p:spPr>
            <a:xfrm rot="5400000">
              <a:off x="6761353" y="1743893"/>
              <a:ext cx="222521" cy="191829"/>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504" name="Google Shape;504;p28"/>
          <p:cNvGrpSpPr/>
          <p:nvPr/>
        </p:nvGrpSpPr>
        <p:grpSpPr>
          <a:xfrm>
            <a:off x="1532372" y="4253661"/>
            <a:ext cx="1081084" cy="304627"/>
            <a:chOff x="2211540" y="4472363"/>
            <a:chExt cx="1441445" cy="406169"/>
          </a:xfrm>
        </p:grpSpPr>
        <p:grpSp>
          <p:nvGrpSpPr>
            <p:cNvPr id="505" name="Google Shape;505;p28"/>
            <p:cNvGrpSpPr/>
            <p:nvPr/>
          </p:nvGrpSpPr>
          <p:grpSpPr>
            <a:xfrm>
              <a:off x="2211540" y="4472363"/>
              <a:ext cx="1441445" cy="406169"/>
              <a:chOff x="6416299" y="1532825"/>
              <a:chExt cx="1935237" cy="605941"/>
            </a:xfrm>
          </p:grpSpPr>
          <p:sp>
            <p:nvSpPr>
              <p:cNvPr id="506" name="Google Shape;506;p28"/>
              <p:cNvSpPr/>
              <p:nvPr/>
            </p:nvSpPr>
            <p:spPr>
              <a:xfrm>
                <a:off x="6416299" y="1532825"/>
                <a:ext cx="1935237" cy="605941"/>
              </a:xfrm>
              <a:prstGeom prst="roundRect">
                <a:avLst>
                  <a:gd fmla="val 41046" name="adj"/>
                </a:avLst>
              </a:prstGeom>
              <a:solidFill>
                <a:schemeClr val="lt1">
                  <a:alpha val="29411"/>
                </a:schemeClr>
              </a:solidFill>
              <a:ln cap="flat" cmpd="sng" w="1587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Calibri"/>
                  <a:ea typeface="Calibri"/>
                  <a:cs typeface="Calibri"/>
                  <a:sym typeface="Calibri"/>
                </a:endParaRPr>
              </a:p>
            </p:txBody>
          </p:sp>
          <p:sp>
            <p:nvSpPr>
              <p:cNvPr id="507" name="Google Shape;507;p28"/>
              <p:cNvSpPr/>
              <p:nvPr/>
            </p:nvSpPr>
            <p:spPr>
              <a:xfrm>
                <a:off x="6967522" y="1582283"/>
                <a:ext cx="1066945" cy="50507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000000"/>
                  </a:buClr>
                  <a:buSzPts val="1200"/>
                  <a:buFont typeface="Arial"/>
                  <a:buNone/>
                </a:pPr>
                <a:r>
                  <a:rPr b="1" i="0" lang="pt-BR" sz="1200" u="none" cap="none" strike="noStrike">
                    <a:solidFill>
                      <a:schemeClr val="lt1"/>
                    </a:solidFill>
                    <a:latin typeface="Calibri"/>
                    <a:ea typeface="Calibri"/>
                    <a:cs typeface="Calibri"/>
                    <a:sym typeface="Calibri"/>
                  </a:rPr>
                  <a:t>My List</a:t>
                </a:r>
                <a:endParaRPr b="0" i="0" sz="1100" u="none" cap="none" strike="noStrike">
                  <a:solidFill>
                    <a:srgbClr val="000000"/>
                  </a:solidFill>
                  <a:latin typeface="Arial"/>
                  <a:ea typeface="Arial"/>
                  <a:cs typeface="Arial"/>
                  <a:sym typeface="Arial"/>
                </a:endParaRPr>
              </a:p>
            </p:txBody>
          </p:sp>
        </p:grpSp>
        <p:sp>
          <p:nvSpPr>
            <p:cNvPr id="508" name="Google Shape;508;p28"/>
            <p:cNvSpPr/>
            <p:nvPr/>
          </p:nvSpPr>
          <p:spPr>
            <a:xfrm>
              <a:off x="2384358" y="4474737"/>
              <a:ext cx="312907" cy="40011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000000"/>
                </a:buClr>
                <a:buSzPts val="1500"/>
                <a:buFont typeface="Arial"/>
                <a:buNone/>
              </a:pPr>
              <a:r>
                <a:rPr b="1" i="0" lang="pt-BR" sz="1500" u="none" cap="none" strike="noStrike">
                  <a:solidFill>
                    <a:schemeClr val="lt1"/>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p:txBody>
        </p:sp>
      </p:grpSp>
      <p:sp>
        <p:nvSpPr>
          <p:cNvPr id="509" name="Google Shape;509;p28"/>
          <p:cNvSpPr txBox="1"/>
          <p:nvPr/>
        </p:nvSpPr>
        <p:spPr>
          <a:xfrm>
            <a:off x="310213" y="818530"/>
            <a:ext cx="18468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chemeClr val="lt1"/>
                </a:solidFill>
                <a:latin typeface="Calibri"/>
                <a:ea typeface="Calibri"/>
                <a:cs typeface="Calibri"/>
                <a:sym typeface="Calibri"/>
              </a:rPr>
              <a:t>SEASON </a:t>
            </a:r>
            <a:r>
              <a:rPr b="1" lang="pt-BR" sz="1500">
                <a:solidFill>
                  <a:schemeClr val="lt1"/>
                </a:solidFill>
                <a:latin typeface="Calibri"/>
                <a:ea typeface="Calibri"/>
                <a:cs typeface="Calibri"/>
                <a:sym typeface="Calibri"/>
              </a:rPr>
              <a:t>6</a:t>
            </a:r>
            <a:r>
              <a:rPr b="1" i="0" lang="pt-BR" sz="1500" u="none" cap="none" strike="noStrike">
                <a:solidFill>
                  <a:schemeClr val="lt1"/>
                </a:solidFill>
                <a:latin typeface="Calibri"/>
                <a:ea typeface="Calibri"/>
                <a:cs typeface="Calibri"/>
                <a:sym typeface="Calibri"/>
              </a:rPr>
              <a:t>: EPISODE </a:t>
            </a:r>
            <a:r>
              <a:rPr b="0" i="0" lang="pt-BR" sz="1500" u="none" cap="none" strike="noStrike">
                <a:solidFill>
                  <a:schemeClr val="lt1"/>
                </a:solidFill>
                <a:latin typeface="Calibri"/>
                <a:ea typeface="Calibri"/>
                <a:cs typeface="Calibri"/>
                <a:sym typeface="Calibri"/>
              </a:rPr>
              <a:t>1</a:t>
            </a:r>
            <a:endParaRPr b="0" i="0" sz="1100" u="none" cap="none" strike="noStrike">
              <a:solidFill>
                <a:srgbClr val="000000"/>
              </a:solidFill>
              <a:latin typeface="Arial"/>
              <a:ea typeface="Arial"/>
              <a:cs typeface="Arial"/>
              <a:sym typeface="Arial"/>
            </a:endParaRPr>
          </a:p>
        </p:txBody>
      </p:sp>
      <p:sp>
        <p:nvSpPr>
          <p:cNvPr id="510" name="Google Shape;510;p28">
            <a:hlinkClick action="ppaction://hlinkshowjump?jump=nextslide"/>
          </p:cNvPr>
          <p:cNvSpPr/>
          <p:nvPr/>
        </p:nvSpPr>
        <p:spPr>
          <a:xfrm>
            <a:off x="248768" y="4239544"/>
            <a:ext cx="1081083" cy="315439"/>
          </a:xfrm>
          <a:custGeom>
            <a:rect b="b" l="l" r="r" t="t"/>
            <a:pathLst>
              <a:path extrusionOk="0" h="120000" w="120000">
                <a:moveTo>
                  <a:pt x="0" y="0"/>
                </a:moveTo>
                <a:lnTo>
                  <a:pt x="120000" y="0"/>
                </a:lnTo>
                <a:lnTo>
                  <a:pt x="120000" y="120000"/>
                </a:lnTo>
                <a:lnTo>
                  <a:pt x="0" y="120000"/>
                </a:lnTo>
                <a:close/>
              </a:path>
            </a:pathLst>
          </a:cu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11" name="Google Shape;511;p28">
            <a:hlinkClick action="ppaction://hlinksldjump" r:id="rId3"/>
          </p:cNvPr>
          <p:cNvSpPr/>
          <p:nvPr/>
        </p:nvSpPr>
        <p:spPr>
          <a:xfrm>
            <a:off x="1532135" y="4243729"/>
            <a:ext cx="1057193" cy="323508"/>
          </a:xfrm>
          <a:custGeom>
            <a:rect b="b" l="l" r="r" t="t"/>
            <a:pathLst>
              <a:path extrusionOk="0" h="120000" w="120000">
                <a:moveTo>
                  <a:pt x="0" y="0"/>
                </a:moveTo>
                <a:lnTo>
                  <a:pt x="120000" y="0"/>
                </a:lnTo>
                <a:lnTo>
                  <a:pt x="120000" y="120000"/>
                </a:lnTo>
                <a:lnTo>
                  <a:pt x="0" y="120000"/>
                </a:lnTo>
                <a:close/>
              </a:path>
            </a:pathLst>
          </a:cu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Uma imagem contendo objeto, relógio, laranja, trem&#10;&#10;Descrição gerada automaticamente" id="512" name="Google Shape;512;p28"/>
          <p:cNvPicPr preferRelativeResize="0"/>
          <p:nvPr/>
        </p:nvPicPr>
        <p:blipFill rotWithShape="1">
          <a:blip r:embed="rId4">
            <a:alphaModFix/>
          </a:blip>
          <a:srcRect b="0" l="0" r="0" t="0"/>
          <a:stretch/>
        </p:blipFill>
        <p:spPr>
          <a:xfrm>
            <a:off x="310234" y="96012"/>
            <a:ext cx="1398389" cy="474833"/>
          </a:xfrm>
          <a:prstGeom prst="rect">
            <a:avLst/>
          </a:prstGeom>
          <a:noFill/>
          <a:ln>
            <a:noFill/>
          </a:ln>
        </p:spPr>
      </p:pic>
      <p:sp>
        <p:nvSpPr>
          <p:cNvPr id="513" name="Google Shape;513;p28"/>
          <p:cNvSpPr/>
          <p:nvPr/>
        </p:nvSpPr>
        <p:spPr>
          <a:xfrm>
            <a:off x="302550" y="1711700"/>
            <a:ext cx="8538900" cy="1053300"/>
          </a:xfrm>
          <a:prstGeom prst="rect">
            <a:avLst/>
          </a:prstGeom>
          <a:noFill/>
          <a:ln>
            <a:noFill/>
          </a:ln>
        </p:spPr>
        <p:txBody>
          <a:bodyPr anchorCtr="0" anchor="t" bIns="34275" lIns="68575" spcFirstLastPara="1" rIns="68575" wrap="square" tIns="34275">
            <a:noAutofit/>
          </a:bodyPr>
          <a:lstStyle/>
          <a:p>
            <a:pPr indent="0" lvl="0" marL="0" rtl="0" algn="just">
              <a:lnSpc>
                <a:spcPct val="150000"/>
              </a:lnSpc>
              <a:spcBef>
                <a:spcPts val="0"/>
              </a:spcBef>
              <a:spcAft>
                <a:spcPts val="0"/>
              </a:spcAft>
              <a:buClr>
                <a:schemeClr val="dk1"/>
              </a:buClr>
              <a:buSzPts val="1100"/>
              <a:buFont typeface="Arial"/>
              <a:buNone/>
            </a:pPr>
            <a:r>
              <a:rPr lang="pt-BR" sz="1200">
                <a:solidFill>
                  <a:schemeClr val="lt1"/>
                </a:solidFill>
                <a:latin typeface="Century Gothic"/>
                <a:ea typeface="Century Gothic"/>
                <a:cs typeface="Century Gothic"/>
                <a:sym typeface="Century Gothic"/>
              </a:rPr>
              <a:t>A indústria de Hollywood é a mais conhecida por suas produções cinematográficas no mundo. Por isso, é muito comum fazer a ligação entre Hollywood e cinema e relacionar grandes produções de filmes e séries, mas com o avanço da tecnologia e com grandes investimentos nas autoproduções outros países se tornaram concorrentes dos americanos. </a:t>
            </a:r>
            <a:endParaRPr i="0" sz="1100" u="none" cap="none" strike="noStrike">
              <a:solidFill>
                <a:schemeClr val="lt1"/>
              </a:solidFill>
              <a:latin typeface="Century Gothic"/>
              <a:ea typeface="Century Gothic"/>
              <a:cs typeface="Century Gothic"/>
              <a:sym typeface="Century Gothic"/>
            </a:endParaRPr>
          </a:p>
        </p:txBody>
      </p:sp>
      <p:sp>
        <p:nvSpPr>
          <p:cNvPr id="514" name="Google Shape;514;p28"/>
          <p:cNvSpPr/>
          <p:nvPr/>
        </p:nvSpPr>
        <p:spPr>
          <a:xfrm>
            <a:off x="81173" y="2397740"/>
            <a:ext cx="93300" cy="4344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15" name="Google Shape;515;p28"/>
          <p:cNvSpPr/>
          <p:nvPr/>
        </p:nvSpPr>
        <p:spPr>
          <a:xfrm>
            <a:off x="252058" y="2905400"/>
            <a:ext cx="8466900" cy="276900"/>
          </a:xfrm>
          <a:prstGeom prst="rect">
            <a:avLst/>
          </a:prstGeom>
          <a:noFill/>
          <a:ln>
            <a:noFill/>
          </a:ln>
        </p:spPr>
        <p:txBody>
          <a:bodyPr anchorCtr="0" anchor="t" bIns="34275" lIns="68575" spcFirstLastPara="1" rIns="68575" wrap="square" tIns="34275">
            <a:noAutofit/>
          </a:bodyPr>
          <a:lstStyle/>
          <a:p>
            <a:pPr indent="0" lvl="0" marL="0" rtl="0" algn="just">
              <a:lnSpc>
                <a:spcPct val="150000"/>
              </a:lnSpc>
              <a:spcBef>
                <a:spcPts val="0"/>
              </a:spcBef>
              <a:spcAft>
                <a:spcPts val="0"/>
              </a:spcAft>
              <a:buClr>
                <a:schemeClr val="dk1"/>
              </a:buClr>
              <a:buSzPts val="1100"/>
              <a:buFont typeface="Arial"/>
              <a:buNone/>
            </a:pPr>
            <a:r>
              <a:rPr lang="pt-BR" sz="1200">
                <a:solidFill>
                  <a:schemeClr val="lt1"/>
                </a:solidFill>
                <a:latin typeface="Century Gothic"/>
                <a:ea typeface="Century Gothic"/>
                <a:cs typeface="Century Gothic"/>
                <a:sym typeface="Century Gothic"/>
              </a:rPr>
              <a:t>Por isso, a presente pesquisa objetivou suas análises a fim de verificar se as produções americanas realmente possuem maior aceitação do público consumidor de cinema ou se isso é apenas uma ideia incutida no imaginário das pessoas</a:t>
            </a:r>
            <a:endParaRPr i="0" sz="1100" u="none" cap="none" strike="noStrike">
              <a:solidFill>
                <a:schemeClr val="lt1"/>
              </a:solidFill>
              <a:latin typeface="Century Gothic"/>
              <a:ea typeface="Century Gothic"/>
              <a:cs typeface="Century Gothic"/>
              <a:sym typeface="Century Gothic"/>
            </a:endParaRPr>
          </a:p>
        </p:txBody>
      </p:sp>
      <p:sp>
        <p:nvSpPr>
          <p:cNvPr id="516" name="Google Shape;516;p28"/>
          <p:cNvSpPr/>
          <p:nvPr/>
        </p:nvSpPr>
        <p:spPr>
          <a:xfrm>
            <a:off x="81158" y="3182305"/>
            <a:ext cx="93300" cy="4344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17" name="Google Shape;517;p28"/>
          <p:cNvSpPr txBox="1"/>
          <p:nvPr/>
        </p:nvSpPr>
        <p:spPr>
          <a:xfrm>
            <a:off x="1865528" y="226082"/>
            <a:ext cx="5239941" cy="27699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Início     Filmes     Séries     Minha Lista </a:t>
            </a:r>
            <a:endParaRPr b="0" i="0" sz="1100" u="none" cap="none" strike="noStrike">
              <a:solidFill>
                <a:srgbClr val="000000"/>
              </a:solidFill>
              <a:latin typeface="Arial"/>
              <a:ea typeface="Arial"/>
              <a:cs typeface="Arial"/>
              <a:sym typeface="Arial"/>
            </a:endParaRPr>
          </a:p>
        </p:txBody>
      </p:sp>
      <p:pic>
        <p:nvPicPr>
          <p:cNvPr descr="Ícone&#10;&#10;Descrição gerada automaticamente" id="518" name="Google Shape;518;p28"/>
          <p:cNvPicPr preferRelativeResize="0"/>
          <p:nvPr/>
        </p:nvPicPr>
        <p:blipFill rotWithShape="1">
          <a:blip r:embed="rId5">
            <a:alphaModFix/>
          </a:blip>
          <a:srcRect b="0" l="0" r="0" t="0"/>
          <a:stretch/>
        </p:blipFill>
        <p:spPr>
          <a:xfrm>
            <a:off x="7410191" y="248460"/>
            <a:ext cx="344686" cy="344686"/>
          </a:xfrm>
          <a:prstGeom prst="rect">
            <a:avLst/>
          </a:prstGeom>
          <a:noFill/>
          <a:ln>
            <a:noFill/>
          </a:ln>
        </p:spPr>
      </p:pic>
      <p:sp>
        <p:nvSpPr>
          <p:cNvPr id="519" name="Google Shape;519;p28"/>
          <p:cNvSpPr txBox="1"/>
          <p:nvPr/>
        </p:nvSpPr>
        <p:spPr>
          <a:xfrm>
            <a:off x="6593674" y="248460"/>
            <a:ext cx="950020" cy="27699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Pesquisar</a:t>
            </a:r>
            <a:r>
              <a:rPr b="0" i="0" lang="pt-BR" sz="1400" u="none" cap="none" strike="noStrike">
                <a:solidFill>
                  <a:schemeClr val="lt1"/>
                </a:solidFill>
                <a:latin typeface="Lato Light"/>
                <a:ea typeface="Lato Light"/>
                <a:cs typeface="Lato Light"/>
                <a:sym typeface="Lato Light"/>
              </a:rPr>
              <a:t> </a:t>
            </a:r>
            <a:endParaRPr b="0" i="0" sz="1100" u="none" cap="none" strike="noStrike">
              <a:solidFill>
                <a:srgbClr val="000000"/>
              </a:solidFill>
              <a:latin typeface="Arial"/>
              <a:ea typeface="Arial"/>
              <a:cs typeface="Arial"/>
              <a:sym typeface="Arial"/>
            </a:endParaRPr>
          </a:p>
        </p:txBody>
      </p:sp>
      <p:grpSp>
        <p:nvGrpSpPr>
          <p:cNvPr id="520" name="Google Shape;520;p28"/>
          <p:cNvGrpSpPr/>
          <p:nvPr/>
        </p:nvGrpSpPr>
        <p:grpSpPr>
          <a:xfrm>
            <a:off x="7590247" y="204981"/>
            <a:ext cx="1270226" cy="276999"/>
            <a:chOff x="9828445" y="385086"/>
            <a:chExt cx="1693635" cy="369332"/>
          </a:xfrm>
        </p:grpSpPr>
        <p:sp>
          <p:nvSpPr>
            <p:cNvPr id="521" name="Google Shape;521;p28"/>
            <p:cNvSpPr txBox="1"/>
            <p:nvPr/>
          </p:nvSpPr>
          <p:spPr>
            <a:xfrm>
              <a:off x="9828445" y="385086"/>
              <a:ext cx="184731" cy="36933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22" name="Google Shape;522;p28"/>
            <p:cNvSpPr/>
            <p:nvPr/>
          </p:nvSpPr>
          <p:spPr>
            <a:xfrm flipH="1" rot="10800000">
              <a:off x="11351815" y="535451"/>
              <a:ext cx="170265" cy="146779"/>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descr="Desenho de personagem de desenho animado&#10;&#10;Descrição gerada automaticamente com confiança média" id="523" name="Google Shape;523;p28"/>
          <p:cNvPicPr preferRelativeResize="0"/>
          <p:nvPr/>
        </p:nvPicPr>
        <p:blipFill rotWithShape="1">
          <a:blip r:embed="rId6">
            <a:alphaModFix/>
          </a:blip>
          <a:srcRect b="0" l="0" r="0" t="0"/>
          <a:stretch/>
        </p:blipFill>
        <p:spPr>
          <a:xfrm>
            <a:off x="8388797" y="245187"/>
            <a:ext cx="225701" cy="228926"/>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524" name="Google Shape;524;p28"/>
          <p:cNvSpPr/>
          <p:nvPr/>
        </p:nvSpPr>
        <p:spPr>
          <a:xfrm>
            <a:off x="81161" y="1655040"/>
            <a:ext cx="93300" cy="4344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500"/>
                                        <p:tgtEl>
                                          <p:spTgt spid="5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29"/>
          <p:cNvSpPr/>
          <p:nvPr/>
        </p:nvSpPr>
        <p:spPr>
          <a:xfrm>
            <a:off x="0" y="0"/>
            <a:ext cx="9144000" cy="5143500"/>
          </a:xfrm>
          <a:prstGeom prst="rect">
            <a:avLst/>
          </a:prstGeom>
          <a:gradFill>
            <a:gsLst>
              <a:gs pos="0">
                <a:schemeClr val="dk1"/>
              </a:gs>
              <a:gs pos="9000">
                <a:srgbClr val="000000"/>
              </a:gs>
              <a:gs pos="72000">
                <a:srgbClr val="000000">
                  <a:alpha val="31372"/>
                </a:srgbClr>
              </a:gs>
              <a:gs pos="100000">
                <a:srgbClr val="000000">
                  <a:alpha val="31372"/>
                </a:srgbClr>
              </a:gs>
            </a:gsLst>
            <a:lin ang="0" scaled="0"/>
          </a:gradFill>
          <a:ln>
            <a:noFill/>
          </a:ln>
          <a:effectLst>
            <a:outerShdw blurRad="57150" rotWithShape="0" algn="bl" dir="5400000" dist="19050">
              <a:srgbClr val="000000"/>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530" name="Google Shape;530;p29"/>
          <p:cNvGrpSpPr/>
          <p:nvPr/>
        </p:nvGrpSpPr>
        <p:grpSpPr>
          <a:xfrm>
            <a:off x="538598" y="4401663"/>
            <a:ext cx="8326532" cy="340693"/>
            <a:chOff x="508288" y="5715000"/>
            <a:chExt cx="11173968" cy="457200"/>
          </a:xfrm>
        </p:grpSpPr>
        <p:sp>
          <p:nvSpPr>
            <p:cNvPr id="531" name="Google Shape;531;p29"/>
            <p:cNvSpPr/>
            <p:nvPr/>
          </p:nvSpPr>
          <p:spPr>
            <a:xfrm>
              <a:off x="508288" y="5715000"/>
              <a:ext cx="11173968" cy="457200"/>
            </a:xfrm>
            <a:prstGeom prst="roundRect">
              <a:avLst>
                <a:gd fmla="val 50000" name="adj"/>
              </a:avLst>
            </a:prstGeom>
            <a:solidFill>
              <a:srgbClr val="181717">
                <a:alpha val="7647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cxnSp>
          <p:nvCxnSpPr>
            <p:cNvPr id="532" name="Google Shape;532;p29"/>
            <p:cNvCxnSpPr/>
            <p:nvPr/>
          </p:nvCxnSpPr>
          <p:spPr>
            <a:xfrm>
              <a:off x="1447800" y="5943600"/>
              <a:ext cx="9124950" cy="0"/>
            </a:xfrm>
            <a:prstGeom prst="straightConnector1">
              <a:avLst/>
            </a:prstGeom>
            <a:noFill/>
            <a:ln cap="flat" cmpd="sng" w="47625">
              <a:solidFill>
                <a:schemeClr val="lt1"/>
              </a:solidFill>
              <a:prstDash val="solid"/>
              <a:miter lim="800000"/>
              <a:headEnd len="sm" w="sm" type="none"/>
              <a:tailEnd len="sm" w="sm" type="none"/>
            </a:ln>
          </p:spPr>
        </p:cxnSp>
        <p:cxnSp>
          <p:nvCxnSpPr>
            <p:cNvPr id="533" name="Google Shape;533;p29"/>
            <p:cNvCxnSpPr/>
            <p:nvPr/>
          </p:nvCxnSpPr>
          <p:spPr>
            <a:xfrm>
              <a:off x="1447800" y="5943601"/>
              <a:ext cx="2840719" cy="0"/>
            </a:xfrm>
            <a:prstGeom prst="straightConnector1">
              <a:avLst/>
            </a:prstGeom>
            <a:noFill/>
            <a:ln cap="flat" cmpd="sng" w="47625">
              <a:solidFill>
                <a:srgbClr val="A80000"/>
              </a:solidFill>
              <a:prstDash val="solid"/>
              <a:miter lim="800000"/>
              <a:headEnd len="sm" w="sm" type="none"/>
              <a:tailEnd len="sm" w="sm" type="none"/>
            </a:ln>
          </p:spPr>
        </p:cxnSp>
        <p:sp>
          <p:nvSpPr>
            <p:cNvPr id="534" name="Google Shape;534;p29"/>
            <p:cNvSpPr/>
            <p:nvPr/>
          </p:nvSpPr>
          <p:spPr>
            <a:xfrm>
              <a:off x="4212313" y="5856732"/>
              <a:ext cx="173736" cy="173736"/>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535" name="Google Shape;535;p29"/>
            <p:cNvGrpSpPr/>
            <p:nvPr/>
          </p:nvGrpSpPr>
          <p:grpSpPr>
            <a:xfrm>
              <a:off x="770654" y="5846189"/>
              <a:ext cx="138260" cy="194821"/>
              <a:chOff x="1058944" y="5338713"/>
              <a:chExt cx="138260" cy="194821"/>
            </a:xfrm>
          </p:grpSpPr>
          <p:sp>
            <p:nvSpPr>
              <p:cNvPr id="536" name="Google Shape;536;p29"/>
              <p:cNvSpPr/>
              <p:nvPr/>
            </p:nvSpPr>
            <p:spPr>
              <a:xfrm>
                <a:off x="1058944" y="5338713"/>
                <a:ext cx="50277" cy="194821"/>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37" name="Google Shape;537;p29"/>
              <p:cNvSpPr/>
              <p:nvPr/>
            </p:nvSpPr>
            <p:spPr>
              <a:xfrm>
                <a:off x="1146927" y="5338713"/>
                <a:ext cx="50277" cy="194821"/>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538" name="Google Shape;538;p29"/>
            <p:cNvGrpSpPr/>
            <p:nvPr/>
          </p:nvGrpSpPr>
          <p:grpSpPr>
            <a:xfrm>
              <a:off x="1043544" y="5797389"/>
              <a:ext cx="287258" cy="277339"/>
              <a:chOff x="1043544" y="5797389"/>
              <a:chExt cx="287258" cy="277339"/>
            </a:xfrm>
          </p:grpSpPr>
          <p:grpSp>
            <p:nvGrpSpPr>
              <p:cNvPr id="539" name="Google Shape;539;p29"/>
              <p:cNvGrpSpPr/>
              <p:nvPr/>
            </p:nvGrpSpPr>
            <p:grpSpPr>
              <a:xfrm>
                <a:off x="1059724" y="5797389"/>
                <a:ext cx="237266" cy="277339"/>
                <a:chOff x="1059724" y="5797389"/>
                <a:chExt cx="237266" cy="277339"/>
              </a:xfrm>
            </p:grpSpPr>
            <p:sp>
              <p:nvSpPr>
                <p:cNvPr id="540" name="Google Shape;540;p29"/>
                <p:cNvSpPr/>
                <p:nvPr/>
              </p:nvSpPr>
              <p:spPr>
                <a:xfrm>
                  <a:off x="1078994" y="5856732"/>
                  <a:ext cx="217996" cy="217996"/>
                </a:xfrm>
                <a:prstGeom prst="ellipse">
                  <a:avLst/>
                </a:prstGeom>
                <a:no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541" name="Google Shape;541;p29"/>
                <p:cNvGrpSpPr/>
                <p:nvPr/>
              </p:nvGrpSpPr>
              <p:grpSpPr>
                <a:xfrm>
                  <a:off x="1059724" y="5797389"/>
                  <a:ext cx="118633" cy="213866"/>
                  <a:chOff x="1059724" y="5797389"/>
                  <a:chExt cx="118633" cy="213866"/>
                </a:xfrm>
              </p:grpSpPr>
              <p:sp>
                <p:nvSpPr>
                  <p:cNvPr id="542" name="Google Shape;542;p29"/>
                  <p:cNvSpPr/>
                  <p:nvPr/>
                </p:nvSpPr>
                <p:spPr>
                  <a:xfrm>
                    <a:off x="1059724" y="5904322"/>
                    <a:ext cx="107253" cy="106933"/>
                  </a:xfrm>
                  <a:prstGeom prst="rect">
                    <a:avLst/>
                  </a:prstGeom>
                  <a:solidFill>
                    <a:srgbClr val="18171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43" name="Google Shape;543;p29"/>
                  <p:cNvSpPr/>
                  <p:nvPr/>
                </p:nvSpPr>
                <p:spPr>
                  <a:xfrm>
                    <a:off x="1071104" y="5797389"/>
                    <a:ext cx="107253" cy="106933"/>
                  </a:xfrm>
                  <a:prstGeom prst="rect">
                    <a:avLst/>
                  </a:prstGeom>
                  <a:solidFill>
                    <a:srgbClr val="18171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544" name="Google Shape;544;p29"/>
                <p:cNvSpPr/>
                <p:nvPr/>
              </p:nvSpPr>
              <p:spPr>
                <a:xfrm rot="-5400000">
                  <a:off x="1085873" y="5811157"/>
                  <a:ext cx="98694" cy="95874"/>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545" name="Google Shape;545;p29"/>
              <p:cNvSpPr txBox="1"/>
              <p:nvPr/>
            </p:nvSpPr>
            <p:spPr>
              <a:xfrm>
                <a:off x="1043544" y="5856732"/>
                <a:ext cx="287258" cy="215444"/>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600"/>
                  <a:buFont typeface="Arial"/>
                  <a:buNone/>
                </a:pPr>
                <a:r>
                  <a:rPr b="1" i="0" lang="pt-BR" sz="600" u="none" cap="none" strike="noStrike">
                    <a:solidFill>
                      <a:schemeClr val="lt1"/>
                    </a:solidFill>
                    <a:latin typeface="Calibri"/>
                    <a:ea typeface="Calibri"/>
                    <a:cs typeface="Calibri"/>
                    <a:sym typeface="Calibri"/>
                  </a:rPr>
                  <a:t>10</a:t>
                </a:r>
                <a:endParaRPr b="0" i="0" sz="1100" u="none" cap="none" strike="noStrike">
                  <a:solidFill>
                    <a:srgbClr val="000000"/>
                  </a:solidFill>
                  <a:latin typeface="Arial"/>
                  <a:ea typeface="Arial"/>
                  <a:cs typeface="Arial"/>
                  <a:sym typeface="Arial"/>
                </a:endParaRPr>
              </a:p>
            </p:txBody>
          </p:sp>
        </p:grpSp>
      </p:grpSp>
      <p:sp>
        <p:nvSpPr>
          <p:cNvPr id="546" name="Google Shape;546;p29"/>
          <p:cNvSpPr txBox="1"/>
          <p:nvPr/>
        </p:nvSpPr>
        <p:spPr>
          <a:xfrm>
            <a:off x="8067440" y="4439708"/>
            <a:ext cx="754380" cy="28575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Lato Light"/>
                <a:ea typeface="Lato Light"/>
                <a:cs typeface="Lato Light"/>
                <a:sym typeface="Lato Light"/>
              </a:rPr>
              <a:t>20 : 00</a:t>
            </a:r>
            <a:endParaRPr b="0" i="0" sz="1100" u="none" cap="none" strike="noStrike">
              <a:solidFill>
                <a:srgbClr val="000000"/>
              </a:solidFill>
              <a:latin typeface="Arial"/>
              <a:ea typeface="Arial"/>
              <a:cs typeface="Arial"/>
              <a:sym typeface="Arial"/>
            </a:endParaRPr>
          </a:p>
        </p:txBody>
      </p:sp>
      <p:grpSp>
        <p:nvGrpSpPr>
          <p:cNvPr id="547" name="Google Shape;547;p29"/>
          <p:cNvGrpSpPr/>
          <p:nvPr/>
        </p:nvGrpSpPr>
        <p:grpSpPr>
          <a:xfrm>
            <a:off x="1760898" y="1073331"/>
            <a:ext cx="360879" cy="117344"/>
            <a:chOff x="10780016" y="1207681"/>
            <a:chExt cx="742064" cy="241291"/>
          </a:xfrm>
        </p:grpSpPr>
        <p:sp>
          <p:nvSpPr>
            <p:cNvPr id="548" name="Google Shape;548;p29"/>
            <p:cNvSpPr/>
            <p:nvPr/>
          </p:nvSpPr>
          <p:spPr>
            <a:xfrm>
              <a:off x="10780016" y="1228782"/>
              <a:ext cx="268058" cy="220190"/>
            </a:xfrm>
            <a:prstGeom prst="hear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49" name="Google Shape;549;p29"/>
            <p:cNvSpPr/>
            <p:nvPr/>
          </p:nvSpPr>
          <p:spPr>
            <a:xfrm>
              <a:off x="11280789" y="1207681"/>
              <a:ext cx="241291" cy="241291"/>
            </a:xfrm>
            <a:prstGeom prst="plus">
              <a:avLst>
                <a:gd fmla="val 37308"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550" name="Google Shape;550;p29"/>
          <p:cNvSpPr txBox="1"/>
          <p:nvPr/>
        </p:nvSpPr>
        <p:spPr>
          <a:xfrm>
            <a:off x="390828" y="743133"/>
            <a:ext cx="1655742" cy="30008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lang="pt-BR" sz="1500">
                <a:solidFill>
                  <a:schemeClr val="lt1"/>
                </a:solidFill>
                <a:latin typeface="Century Gothic"/>
                <a:ea typeface="Century Gothic"/>
                <a:cs typeface="Century Gothic"/>
                <a:sym typeface="Century Gothic"/>
              </a:rPr>
              <a:t>CONCLUSÃO</a:t>
            </a:r>
            <a:r>
              <a:rPr b="1" i="0" lang="pt-BR" sz="1500" u="none" cap="none" strike="noStrike">
                <a:solidFill>
                  <a:schemeClr val="lt1"/>
                </a:solidFill>
                <a:latin typeface="Century Gothic"/>
                <a:ea typeface="Century Gothic"/>
                <a:cs typeface="Century Gothic"/>
                <a:sym typeface="Century Gothic"/>
              </a:rPr>
              <a:t> </a:t>
            </a:r>
            <a:endParaRPr b="1" i="0" sz="1500" u="none" cap="none" strike="noStrike">
              <a:solidFill>
                <a:schemeClr val="lt1"/>
              </a:solidFill>
              <a:latin typeface="Century Gothic"/>
              <a:ea typeface="Century Gothic"/>
              <a:cs typeface="Century Gothic"/>
              <a:sym typeface="Century Gothic"/>
            </a:endParaRPr>
          </a:p>
        </p:txBody>
      </p:sp>
      <p:sp>
        <p:nvSpPr>
          <p:cNvPr id="551" name="Google Shape;551;p29"/>
          <p:cNvSpPr txBox="1"/>
          <p:nvPr/>
        </p:nvSpPr>
        <p:spPr>
          <a:xfrm>
            <a:off x="390828" y="1005046"/>
            <a:ext cx="1372010" cy="253916"/>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lt1"/>
                </a:solidFill>
                <a:latin typeface="Calibri"/>
                <a:ea typeface="Calibri"/>
                <a:cs typeface="Calibri"/>
                <a:sym typeface="Calibri"/>
              </a:rPr>
              <a:t>Season </a:t>
            </a:r>
            <a:r>
              <a:rPr lang="pt-BR" sz="1200">
                <a:solidFill>
                  <a:schemeClr val="lt1"/>
                </a:solidFill>
                <a:latin typeface="Calibri"/>
                <a:ea typeface="Calibri"/>
                <a:cs typeface="Calibri"/>
                <a:sym typeface="Calibri"/>
              </a:rPr>
              <a:t>6</a:t>
            </a:r>
            <a:r>
              <a:rPr b="0" i="0" lang="pt-BR" sz="1200" u="none" cap="none" strike="noStrike">
                <a:solidFill>
                  <a:schemeClr val="lt1"/>
                </a:solidFill>
                <a:latin typeface="Calibri"/>
                <a:ea typeface="Calibri"/>
                <a:cs typeface="Calibri"/>
                <a:sym typeface="Calibri"/>
              </a:rPr>
              <a:t>: Episode 2</a:t>
            </a:r>
            <a:endParaRPr b="0" i="0" sz="1100" u="none" cap="none" strike="noStrike">
              <a:solidFill>
                <a:srgbClr val="000000"/>
              </a:solidFill>
              <a:latin typeface="Arial"/>
              <a:ea typeface="Arial"/>
              <a:cs typeface="Arial"/>
              <a:sym typeface="Arial"/>
            </a:endParaRPr>
          </a:p>
        </p:txBody>
      </p:sp>
      <p:pic>
        <p:nvPicPr>
          <p:cNvPr descr="Uma imagem contendo objeto, relógio, laranja, trem&#10;&#10;Descrição gerada automaticamente" id="552" name="Google Shape;552;p29"/>
          <p:cNvPicPr preferRelativeResize="0"/>
          <p:nvPr/>
        </p:nvPicPr>
        <p:blipFill rotWithShape="1">
          <a:blip r:embed="rId3">
            <a:alphaModFix/>
          </a:blip>
          <a:srcRect b="0" l="0" r="0" t="0"/>
          <a:stretch/>
        </p:blipFill>
        <p:spPr>
          <a:xfrm>
            <a:off x="310234" y="96012"/>
            <a:ext cx="1398389" cy="474833"/>
          </a:xfrm>
          <a:prstGeom prst="rect">
            <a:avLst/>
          </a:prstGeom>
          <a:noFill/>
          <a:ln>
            <a:noFill/>
          </a:ln>
        </p:spPr>
      </p:pic>
      <p:sp>
        <p:nvSpPr>
          <p:cNvPr id="553" name="Google Shape;553;p29"/>
          <p:cNvSpPr txBox="1"/>
          <p:nvPr/>
        </p:nvSpPr>
        <p:spPr>
          <a:xfrm>
            <a:off x="1865528" y="226082"/>
            <a:ext cx="5239941" cy="27699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Início     Filmes     Séries     Minha Lista </a:t>
            </a:r>
            <a:endParaRPr b="0" i="0" sz="1100" u="none" cap="none" strike="noStrike">
              <a:solidFill>
                <a:srgbClr val="000000"/>
              </a:solidFill>
              <a:latin typeface="Arial"/>
              <a:ea typeface="Arial"/>
              <a:cs typeface="Arial"/>
              <a:sym typeface="Arial"/>
            </a:endParaRPr>
          </a:p>
        </p:txBody>
      </p:sp>
      <p:pic>
        <p:nvPicPr>
          <p:cNvPr descr="Ícone&#10;&#10;Descrição gerada automaticamente" id="554" name="Google Shape;554;p29"/>
          <p:cNvPicPr preferRelativeResize="0"/>
          <p:nvPr/>
        </p:nvPicPr>
        <p:blipFill rotWithShape="1">
          <a:blip r:embed="rId4">
            <a:alphaModFix/>
          </a:blip>
          <a:srcRect b="0" l="0" r="0" t="0"/>
          <a:stretch/>
        </p:blipFill>
        <p:spPr>
          <a:xfrm>
            <a:off x="7410191" y="248460"/>
            <a:ext cx="344686" cy="344686"/>
          </a:xfrm>
          <a:prstGeom prst="rect">
            <a:avLst/>
          </a:prstGeom>
          <a:noFill/>
          <a:ln>
            <a:noFill/>
          </a:ln>
        </p:spPr>
      </p:pic>
      <p:sp>
        <p:nvSpPr>
          <p:cNvPr id="555" name="Google Shape;555;p29"/>
          <p:cNvSpPr txBox="1"/>
          <p:nvPr/>
        </p:nvSpPr>
        <p:spPr>
          <a:xfrm>
            <a:off x="6593674" y="248460"/>
            <a:ext cx="950020" cy="27699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Pesquisar</a:t>
            </a:r>
            <a:r>
              <a:rPr b="0" i="0" lang="pt-BR" sz="1400" u="none" cap="none" strike="noStrike">
                <a:solidFill>
                  <a:schemeClr val="lt1"/>
                </a:solidFill>
                <a:latin typeface="Lato Light"/>
                <a:ea typeface="Lato Light"/>
                <a:cs typeface="Lato Light"/>
                <a:sym typeface="Lato Light"/>
              </a:rPr>
              <a:t> </a:t>
            </a:r>
            <a:endParaRPr b="0" i="0" sz="1100" u="none" cap="none" strike="noStrike">
              <a:solidFill>
                <a:srgbClr val="000000"/>
              </a:solidFill>
              <a:latin typeface="Arial"/>
              <a:ea typeface="Arial"/>
              <a:cs typeface="Arial"/>
              <a:sym typeface="Arial"/>
            </a:endParaRPr>
          </a:p>
        </p:txBody>
      </p:sp>
      <p:grpSp>
        <p:nvGrpSpPr>
          <p:cNvPr id="556" name="Google Shape;556;p29"/>
          <p:cNvGrpSpPr/>
          <p:nvPr/>
        </p:nvGrpSpPr>
        <p:grpSpPr>
          <a:xfrm>
            <a:off x="7590247" y="204981"/>
            <a:ext cx="1270226" cy="276999"/>
            <a:chOff x="9828445" y="385086"/>
            <a:chExt cx="1693635" cy="369332"/>
          </a:xfrm>
        </p:grpSpPr>
        <p:sp>
          <p:nvSpPr>
            <p:cNvPr id="557" name="Google Shape;557;p29"/>
            <p:cNvSpPr txBox="1"/>
            <p:nvPr/>
          </p:nvSpPr>
          <p:spPr>
            <a:xfrm>
              <a:off x="9828445" y="385086"/>
              <a:ext cx="184731" cy="36933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58" name="Google Shape;558;p29"/>
            <p:cNvSpPr/>
            <p:nvPr/>
          </p:nvSpPr>
          <p:spPr>
            <a:xfrm flipH="1" rot="10800000">
              <a:off x="11351815" y="535451"/>
              <a:ext cx="170265" cy="146779"/>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descr="Desenho de personagem de desenho animado&#10;&#10;Descrição gerada automaticamente com confiança média" id="559" name="Google Shape;559;p29"/>
          <p:cNvPicPr preferRelativeResize="0"/>
          <p:nvPr/>
        </p:nvPicPr>
        <p:blipFill rotWithShape="1">
          <a:blip r:embed="rId5">
            <a:alphaModFix/>
          </a:blip>
          <a:srcRect b="0" l="0" r="0" t="0"/>
          <a:stretch/>
        </p:blipFill>
        <p:spPr>
          <a:xfrm>
            <a:off x="8388797" y="245187"/>
            <a:ext cx="225701" cy="228926"/>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560" name="Google Shape;560;p29"/>
          <p:cNvSpPr/>
          <p:nvPr/>
        </p:nvSpPr>
        <p:spPr>
          <a:xfrm>
            <a:off x="390825" y="1447725"/>
            <a:ext cx="8430900" cy="276900"/>
          </a:xfrm>
          <a:prstGeom prst="rect">
            <a:avLst/>
          </a:prstGeom>
          <a:noFill/>
          <a:ln>
            <a:noFill/>
          </a:ln>
        </p:spPr>
        <p:txBody>
          <a:bodyPr anchorCtr="0" anchor="t" bIns="34275" lIns="68575" spcFirstLastPara="1" rIns="68575" wrap="square" tIns="34275">
            <a:noAutofit/>
          </a:bodyPr>
          <a:lstStyle/>
          <a:p>
            <a:pPr indent="0" lvl="0" marL="0" rtl="0" algn="just">
              <a:lnSpc>
                <a:spcPct val="150000"/>
              </a:lnSpc>
              <a:spcBef>
                <a:spcPts val="0"/>
              </a:spcBef>
              <a:spcAft>
                <a:spcPts val="0"/>
              </a:spcAft>
              <a:buClr>
                <a:schemeClr val="dk1"/>
              </a:buClr>
              <a:buSzPts val="1100"/>
              <a:buFont typeface="Arial"/>
              <a:buNone/>
            </a:pPr>
            <a:r>
              <a:rPr lang="pt-BR" sz="1200">
                <a:solidFill>
                  <a:schemeClr val="lt1"/>
                </a:solidFill>
                <a:latin typeface="Century Gothic"/>
                <a:ea typeface="Century Gothic"/>
                <a:cs typeface="Century Gothic"/>
                <a:sym typeface="Century Gothic"/>
              </a:rPr>
              <a:t>Através dos gráficos demonstrados pudemos analisar que os EUA não têm uma avaliação maior. Logo, o mercado cinematográfico dos filmes dos Estados Unidos </a:t>
            </a:r>
            <a:r>
              <a:rPr b="1" lang="pt-BR" sz="1200">
                <a:solidFill>
                  <a:schemeClr val="lt1"/>
                </a:solidFill>
                <a:latin typeface="Century Gothic"/>
                <a:ea typeface="Century Gothic"/>
                <a:cs typeface="Century Gothic"/>
                <a:sym typeface="Century Gothic"/>
              </a:rPr>
              <a:t>NÃO</a:t>
            </a:r>
            <a:r>
              <a:rPr lang="pt-BR" sz="1200">
                <a:solidFill>
                  <a:schemeClr val="lt1"/>
                </a:solidFill>
                <a:latin typeface="Century Gothic"/>
                <a:ea typeface="Century Gothic"/>
                <a:cs typeface="Century Gothic"/>
                <a:sym typeface="Century Gothic"/>
              </a:rPr>
              <a:t> é mais bem avaliado que os outros países analisados.</a:t>
            </a:r>
            <a:endParaRPr sz="1200">
              <a:solidFill>
                <a:schemeClr val="lt1"/>
              </a:solidFill>
              <a:latin typeface="Century Gothic"/>
              <a:ea typeface="Century Gothic"/>
              <a:cs typeface="Century Gothic"/>
              <a:sym typeface="Century Gothic"/>
            </a:endParaRPr>
          </a:p>
          <a:p>
            <a:pPr indent="0" lvl="0" marL="0" rtl="0" algn="just">
              <a:lnSpc>
                <a:spcPct val="150000"/>
              </a:lnSpc>
              <a:spcBef>
                <a:spcPts val="0"/>
              </a:spcBef>
              <a:spcAft>
                <a:spcPts val="0"/>
              </a:spcAft>
              <a:buClr>
                <a:schemeClr val="dk1"/>
              </a:buClr>
              <a:buSzPts val="1100"/>
              <a:buFont typeface="Arial"/>
              <a:buNone/>
            </a:pPr>
            <a:r>
              <a:t/>
            </a:r>
            <a:endParaRPr sz="1200">
              <a:solidFill>
                <a:schemeClr val="lt1"/>
              </a:solidFill>
              <a:latin typeface="Century Gothic"/>
              <a:ea typeface="Century Gothic"/>
              <a:cs typeface="Century Gothic"/>
              <a:sym typeface="Century Gothic"/>
            </a:endParaRPr>
          </a:p>
          <a:p>
            <a:pPr indent="0" lvl="0" marL="0" rtl="0" algn="just">
              <a:lnSpc>
                <a:spcPct val="150000"/>
              </a:lnSpc>
              <a:spcBef>
                <a:spcPts val="0"/>
              </a:spcBef>
              <a:spcAft>
                <a:spcPts val="0"/>
              </a:spcAft>
              <a:buClr>
                <a:schemeClr val="dk1"/>
              </a:buClr>
              <a:buSzPts val="1100"/>
              <a:buFont typeface="Arial"/>
              <a:buNone/>
            </a:pPr>
            <a:r>
              <a:t/>
            </a:r>
            <a:endParaRPr sz="1200">
              <a:solidFill>
                <a:schemeClr val="lt1"/>
              </a:solidFill>
              <a:latin typeface="Century Gothic"/>
              <a:ea typeface="Century Gothic"/>
              <a:cs typeface="Century Gothic"/>
              <a:sym typeface="Century Gothic"/>
            </a:endParaRPr>
          </a:p>
        </p:txBody>
      </p:sp>
      <p:sp>
        <p:nvSpPr>
          <p:cNvPr id="561" name="Google Shape;561;p29"/>
          <p:cNvSpPr txBox="1"/>
          <p:nvPr/>
        </p:nvSpPr>
        <p:spPr>
          <a:xfrm>
            <a:off x="442875" y="2329975"/>
            <a:ext cx="8326800" cy="2031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pt-BR" sz="1200">
                <a:solidFill>
                  <a:schemeClr val="lt1"/>
                </a:solidFill>
                <a:latin typeface="Century Gothic"/>
                <a:ea typeface="Century Gothic"/>
                <a:cs typeface="Century Gothic"/>
                <a:sym typeface="Century Gothic"/>
              </a:rPr>
              <a:t>Acreditamos que isso pode ser justificado devido a disseminação de muitos estereótipos e visões distorcidas do mundo como por exemplo quando se trata de personagens as produções afirmam visões padronizadas e distorcidas que a sociedade norte-americana tem de nações fora dos Estados Unidos, assim como de povos e culturas postas socialmente à margem. Podendo citar casos de: </a:t>
            </a:r>
            <a:endParaRPr sz="1200">
              <a:solidFill>
                <a:schemeClr val="lt1"/>
              </a:solidFill>
              <a:latin typeface="Century Gothic"/>
              <a:ea typeface="Century Gothic"/>
              <a:cs typeface="Century Gothic"/>
              <a:sym typeface="Century Gothic"/>
            </a:endParaRPr>
          </a:p>
          <a:p>
            <a:pPr indent="-304800" lvl="0" marL="457200" rtl="0" algn="just">
              <a:lnSpc>
                <a:spcPct val="150000"/>
              </a:lnSpc>
              <a:spcBef>
                <a:spcPts val="0"/>
              </a:spcBef>
              <a:spcAft>
                <a:spcPts val="0"/>
              </a:spcAft>
              <a:buClr>
                <a:schemeClr val="lt1"/>
              </a:buClr>
              <a:buSzPts val="1200"/>
              <a:buFont typeface="Century Gothic"/>
              <a:buChar char="●"/>
            </a:pPr>
            <a:r>
              <a:rPr lang="pt-BR" sz="1200">
                <a:solidFill>
                  <a:schemeClr val="lt1"/>
                </a:solidFill>
                <a:latin typeface="Century Gothic"/>
                <a:ea typeface="Century Gothic"/>
                <a:cs typeface="Century Gothic"/>
                <a:sym typeface="Century Gothic"/>
              </a:rPr>
              <a:t>Racismo</a:t>
            </a:r>
            <a:endParaRPr sz="1200">
              <a:solidFill>
                <a:schemeClr val="lt1"/>
              </a:solidFill>
              <a:latin typeface="Century Gothic"/>
              <a:ea typeface="Century Gothic"/>
              <a:cs typeface="Century Gothic"/>
              <a:sym typeface="Century Gothic"/>
            </a:endParaRPr>
          </a:p>
          <a:p>
            <a:pPr indent="-304800" lvl="0" marL="457200" rtl="0" algn="just">
              <a:lnSpc>
                <a:spcPct val="150000"/>
              </a:lnSpc>
              <a:spcBef>
                <a:spcPts val="0"/>
              </a:spcBef>
              <a:spcAft>
                <a:spcPts val="0"/>
              </a:spcAft>
              <a:buClr>
                <a:schemeClr val="lt1"/>
              </a:buClr>
              <a:buSzPts val="1200"/>
              <a:buFont typeface="Century Gothic"/>
              <a:buChar char="●"/>
            </a:pPr>
            <a:r>
              <a:rPr lang="pt-BR" sz="1200">
                <a:solidFill>
                  <a:schemeClr val="lt1"/>
                </a:solidFill>
                <a:latin typeface="Century Gothic"/>
                <a:ea typeface="Century Gothic"/>
                <a:cs typeface="Century Gothic"/>
                <a:sym typeface="Century Gothic"/>
              </a:rPr>
              <a:t>Xenofobia </a:t>
            </a:r>
            <a:endParaRPr sz="1200">
              <a:solidFill>
                <a:schemeClr val="lt1"/>
              </a:solidFill>
              <a:latin typeface="Century Gothic"/>
              <a:ea typeface="Century Gothic"/>
              <a:cs typeface="Century Gothic"/>
              <a:sym typeface="Century Gothic"/>
            </a:endParaRPr>
          </a:p>
          <a:p>
            <a:pPr indent="0" lvl="0" marL="457200" rtl="0" algn="just">
              <a:lnSpc>
                <a:spcPct val="150000"/>
              </a:lnSpc>
              <a:spcBef>
                <a:spcPts val="0"/>
              </a:spcBef>
              <a:spcAft>
                <a:spcPts val="0"/>
              </a:spcAft>
              <a:buNone/>
            </a:pPr>
            <a:r>
              <a:t/>
            </a:r>
            <a:endParaRPr sz="1200">
              <a:solidFill>
                <a:schemeClr val="lt1"/>
              </a:solidFill>
              <a:latin typeface="Century Gothic"/>
              <a:ea typeface="Century Gothic"/>
              <a:cs typeface="Century Gothic"/>
              <a:sym typeface="Century Gothic"/>
            </a:endParaRPr>
          </a:p>
        </p:txBody>
      </p:sp>
      <p:sp>
        <p:nvSpPr>
          <p:cNvPr id="562" name="Google Shape;562;p29"/>
          <p:cNvSpPr txBox="1"/>
          <p:nvPr/>
        </p:nvSpPr>
        <p:spPr>
          <a:xfrm>
            <a:off x="2523350" y="3403200"/>
            <a:ext cx="1927500" cy="682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Century Gothic"/>
              <a:buChar char="●"/>
            </a:pPr>
            <a:r>
              <a:rPr lang="pt-BR" sz="1200">
                <a:solidFill>
                  <a:schemeClr val="lt1"/>
                </a:solidFill>
                <a:latin typeface="Century Gothic"/>
                <a:ea typeface="Century Gothic"/>
                <a:cs typeface="Century Gothic"/>
                <a:sym typeface="Century Gothic"/>
              </a:rPr>
              <a:t>Machismo</a:t>
            </a:r>
            <a:endParaRPr sz="1200">
              <a:solidFill>
                <a:schemeClr val="lt1"/>
              </a:solidFill>
              <a:latin typeface="Century Gothic"/>
              <a:ea typeface="Century Gothic"/>
              <a:cs typeface="Century Gothic"/>
              <a:sym typeface="Century Gothic"/>
            </a:endParaRPr>
          </a:p>
          <a:p>
            <a:pPr indent="-304800" lvl="0" marL="457200" rtl="0" algn="l">
              <a:spcBef>
                <a:spcPts val="1000"/>
              </a:spcBef>
              <a:spcAft>
                <a:spcPts val="1000"/>
              </a:spcAft>
              <a:buClr>
                <a:schemeClr val="lt1"/>
              </a:buClr>
              <a:buSzPts val="1200"/>
              <a:buFont typeface="Century Gothic"/>
              <a:buChar char="●"/>
            </a:pPr>
            <a:r>
              <a:rPr lang="pt-BR" sz="1200">
                <a:solidFill>
                  <a:schemeClr val="lt1"/>
                </a:solidFill>
                <a:latin typeface="Century Gothic"/>
                <a:ea typeface="Century Gothic"/>
                <a:cs typeface="Century Gothic"/>
                <a:sym typeface="Century Gothic"/>
              </a:rPr>
              <a:t>Homofobia </a:t>
            </a:r>
            <a:endParaRPr sz="1200">
              <a:solidFill>
                <a:schemeClr val="lt1"/>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0"/>
          <p:cNvSpPr/>
          <p:nvPr/>
        </p:nvSpPr>
        <p:spPr>
          <a:xfrm>
            <a:off x="0" y="0"/>
            <a:ext cx="9144000" cy="5143500"/>
          </a:xfrm>
          <a:prstGeom prst="rect">
            <a:avLst/>
          </a:prstGeom>
          <a:gradFill>
            <a:gsLst>
              <a:gs pos="0">
                <a:schemeClr val="dk1"/>
              </a:gs>
              <a:gs pos="9000">
                <a:srgbClr val="000000"/>
              </a:gs>
              <a:gs pos="72000">
                <a:srgbClr val="000000">
                  <a:alpha val="31372"/>
                </a:srgbClr>
              </a:gs>
              <a:gs pos="100000">
                <a:srgbClr val="000000">
                  <a:alpha val="31372"/>
                </a:srgbClr>
              </a:gs>
            </a:gsLst>
            <a:lin ang="0" scaled="0"/>
          </a:gradFill>
          <a:ln>
            <a:noFill/>
          </a:ln>
          <a:effectLst>
            <a:outerShdw blurRad="57150" rotWithShape="0" algn="bl" dir="5400000" dist="19050">
              <a:srgbClr val="000000"/>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568" name="Google Shape;568;p30"/>
          <p:cNvGrpSpPr/>
          <p:nvPr/>
        </p:nvGrpSpPr>
        <p:grpSpPr>
          <a:xfrm>
            <a:off x="538598" y="4401663"/>
            <a:ext cx="8326532" cy="340693"/>
            <a:chOff x="508288" y="5715000"/>
            <a:chExt cx="11173968" cy="457200"/>
          </a:xfrm>
        </p:grpSpPr>
        <p:sp>
          <p:nvSpPr>
            <p:cNvPr id="569" name="Google Shape;569;p30"/>
            <p:cNvSpPr/>
            <p:nvPr/>
          </p:nvSpPr>
          <p:spPr>
            <a:xfrm>
              <a:off x="508288" y="5715000"/>
              <a:ext cx="11173968" cy="457200"/>
            </a:xfrm>
            <a:prstGeom prst="roundRect">
              <a:avLst>
                <a:gd fmla="val 50000" name="adj"/>
              </a:avLst>
            </a:prstGeom>
            <a:solidFill>
              <a:srgbClr val="181717">
                <a:alpha val="7647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cxnSp>
          <p:nvCxnSpPr>
            <p:cNvPr id="570" name="Google Shape;570;p30"/>
            <p:cNvCxnSpPr/>
            <p:nvPr/>
          </p:nvCxnSpPr>
          <p:spPr>
            <a:xfrm>
              <a:off x="1447800" y="5943600"/>
              <a:ext cx="9124950" cy="0"/>
            </a:xfrm>
            <a:prstGeom prst="straightConnector1">
              <a:avLst/>
            </a:prstGeom>
            <a:noFill/>
            <a:ln cap="flat" cmpd="sng" w="47625">
              <a:solidFill>
                <a:schemeClr val="lt1"/>
              </a:solidFill>
              <a:prstDash val="solid"/>
              <a:miter lim="800000"/>
              <a:headEnd len="sm" w="sm" type="none"/>
              <a:tailEnd len="sm" w="sm" type="none"/>
            </a:ln>
          </p:spPr>
        </p:cxnSp>
        <p:cxnSp>
          <p:nvCxnSpPr>
            <p:cNvPr id="571" name="Google Shape;571;p30"/>
            <p:cNvCxnSpPr>
              <a:endCxn id="572" idx="2"/>
            </p:cNvCxnSpPr>
            <p:nvPr/>
          </p:nvCxnSpPr>
          <p:spPr>
            <a:xfrm>
              <a:off x="1447716" y="5943600"/>
              <a:ext cx="8967300" cy="0"/>
            </a:xfrm>
            <a:prstGeom prst="straightConnector1">
              <a:avLst/>
            </a:prstGeom>
            <a:noFill/>
            <a:ln cap="flat" cmpd="sng" w="47625">
              <a:solidFill>
                <a:srgbClr val="A80000"/>
              </a:solidFill>
              <a:prstDash val="solid"/>
              <a:miter lim="800000"/>
              <a:headEnd len="sm" w="sm" type="none"/>
              <a:tailEnd len="sm" w="sm" type="none"/>
            </a:ln>
          </p:spPr>
        </p:cxnSp>
        <p:sp>
          <p:nvSpPr>
            <p:cNvPr id="572" name="Google Shape;572;p30"/>
            <p:cNvSpPr/>
            <p:nvPr/>
          </p:nvSpPr>
          <p:spPr>
            <a:xfrm>
              <a:off x="10415016" y="5856732"/>
              <a:ext cx="173736" cy="173736"/>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573" name="Google Shape;573;p30"/>
            <p:cNvGrpSpPr/>
            <p:nvPr/>
          </p:nvGrpSpPr>
          <p:grpSpPr>
            <a:xfrm>
              <a:off x="770654" y="5846189"/>
              <a:ext cx="138260" cy="194821"/>
              <a:chOff x="1058944" y="5338713"/>
              <a:chExt cx="138260" cy="194821"/>
            </a:xfrm>
          </p:grpSpPr>
          <p:sp>
            <p:nvSpPr>
              <p:cNvPr id="574" name="Google Shape;574;p30"/>
              <p:cNvSpPr/>
              <p:nvPr/>
            </p:nvSpPr>
            <p:spPr>
              <a:xfrm>
                <a:off x="1058944" y="5338713"/>
                <a:ext cx="50277" cy="194821"/>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5" name="Google Shape;575;p30"/>
              <p:cNvSpPr/>
              <p:nvPr/>
            </p:nvSpPr>
            <p:spPr>
              <a:xfrm>
                <a:off x="1146927" y="5338713"/>
                <a:ext cx="50277" cy="194821"/>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576" name="Google Shape;576;p30"/>
            <p:cNvGrpSpPr/>
            <p:nvPr/>
          </p:nvGrpSpPr>
          <p:grpSpPr>
            <a:xfrm>
              <a:off x="1043544" y="5797389"/>
              <a:ext cx="287258" cy="277339"/>
              <a:chOff x="1043544" y="5797389"/>
              <a:chExt cx="287258" cy="277339"/>
            </a:xfrm>
          </p:grpSpPr>
          <p:grpSp>
            <p:nvGrpSpPr>
              <p:cNvPr id="577" name="Google Shape;577;p30"/>
              <p:cNvGrpSpPr/>
              <p:nvPr/>
            </p:nvGrpSpPr>
            <p:grpSpPr>
              <a:xfrm>
                <a:off x="1059724" y="5797389"/>
                <a:ext cx="237266" cy="277339"/>
                <a:chOff x="1059724" y="5797389"/>
                <a:chExt cx="237266" cy="277339"/>
              </a:xfrm>
            </p:grpSpPr>
            <p:sp>
              <p:nvSpPr>
                <p:cNvPr id="578" name="Google Shape;578;p30"/>
                <p:cNvSpPr/>
                <p:nvPr/>
              </p:nvSpPr>
              <p:spPr>
                <a:xfrm>
                  <a:off x="1078994" y="5856732"/>
                  <a:ext cx="217996" cy="217996"/>
                </a:xfrm>
                <a:prstGeom prst="ellipse">
                  <a:avLst/>
                </a:prstGeom>
                <a:no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579" name="Google Shape;579;p30"/>
                <p:cNvGrpSpPr/>
                <p:nvPr/>
              </p:nvGrpSpPr>
              <p:grpSpPr>
                <a:xfrm>
                  <a:off x="1059724" y="5797389"/>
                  <a:ext cx="118633" cy="213866"/>
                  <a:chOff x="1059724" y="5797389"/>
                  <a:chExt cx="118633" cy="213866"/>
                </a:xfrm>
              </p:grpSpPr>
              <p:sp>
                <p:nvSpPr>
                  <p:cNvPr id="580" name="Google Shape;580;p30"/>
                  <p:cNvSpPr/>
                  <p:nvPr/>
                </p:nvSpPr>
                <p:spPr>
                  <a:xfrm>
                    <a:off x="1059724" y="5904322"/>
                    <a:ext cx="107253" cy="106933"/>
                  </a:xfrm>
                  <a:prstGeom prst="rect">
                    <a:avLst/>
                  </a:prstGeom>
                  <a:solidFill>
                    <a:srgbClr val="18171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81" name="Google Shape;581;p30"/>
                  <p:cNvSpPr/>
                  <p:nvPr/>
                </p:nvSpPr>
                <p:spPr>
                  <a:xfrm>
                    <a:off x="1071104" y="5797389"/>
                    <a:ext cx="107253" cy="106933"/>
                  </a:xfrm>
                  <a:prstGeom prst="rect">
                    <a:avLst/>
                  </a:prstGeom>
                  <a:solidFill>
                    <a:srgbClr val="18171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582" name="Google Shape;582;p30"/>
                <p:cNvSpPr/>
                <p:nvPr/>
              </p:nvSpPr>
              <p:spPr>
                <a:xfrm rot="-5400000">
                  <a:off x="1085873" y="5811157"/>
                  <a:ext cx="98694" cy="95874"/>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583" name="Google Shape;583;p30"/>
              <p:cNvSpPr txBox="1"/>
              <p:nvPr/>
            </p:nvSpPr>
            <p:spPr>
              <a:xfrm>
                <a:off x="1043544" y="5856732"/>
                <a:ext cx="287258" cy="215444"/>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600"/>
                  <a:buFont typeface="Arial"/>
                  <a:buNone/>
                </a:pPr>
                <a:r>
                  <a:rPr b="1" i="0" lang="pt-BR" sz="600" u="none" cap="none" strike="noStrike">
                    <a:solidFill>
                      <a:schemeClr val="lt1"/>
                    </a:solidFill>
                    <a:latin typeface="Calibri"/>
                    <a:ea typeface="Calibri"/>
                    <a:cs typeface="Calibri"/>
                    <a:sym typeface="Calibri"/>
                  </a:rPr>
                  <a:t>10</a:t>
                </a:r>
                <a:endParaRPr b="0" i="0" sz="1100" u="none" cap="none" strike="noStrike">
                  <a:solidFill>
                    <a:srgbClr val="000000"/>
                  </a:solidFill>
                  <a:latin typeface="Arial"/>
                  <a:ea typeface="Arial"/>
                  <a:cs typeface="Arial"/>
                  <a:sym typeface="Arial"/>
                </a:endParaRPr>
              </a:p>
            </p:txBody>
          </p:sp>
        </p:grpSp>
      </p:grpSp>
      <p:sp>
        <p:nvSpPr>
          <p:cNvPr id="584" name="Google Shape;584;p30"/>
          <p:cNvSpPr txBox="1"/>
          <p:nvPr/>
        </p:nvSpPr>
        <p:spPr>
          <a:xfrm>
            <a:off x="8067440" y="4439708"/>
            <a:ext cx="754380" cy="28575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Lato Light"/>
                <a:ea typeface="Lato Light"/>
                <a:cs typeface="Lato Light"/>
                <a:sym typeface="Lato Light"/>
              </a:rPr>
              <a:t>00 : 00</a:t>
            </a:r>
            <a:endParaRPr b="0" i="0" sz="1100" u="none" cap="none" strike="noStrike">
              <a:solidFill>
                <a:srgbClr val="000000"/>
              </a:solidFill>
              <a:latin typeface="Arial"/>
              <a:ea typeface="Arial"/>
              <a:cs typeface="Arial"/>
              <a:sym typeface="Arial"/>
            </a:endParaRPr>
          </a:p>
        </p:txBody>
      </p:sp>
      <p:sp>
        <p:nvSpPr>
          <p:cNvPr id="585" name="Google Shape;585;p30"/>
          <p:cNvSpPr/>
          <p:nvPr/>
        </p:nvSpPr>
        <p:spPr>
          <a:xfrm>
            <a:off x="6606648" y="3844833"/>
            <a:ext cx="2206024" cy="387903"/>
          </a:xfrm>
          <a:prstGeom prst="roundRect">
            <a:avLst>
              <a:gd fmla="val 30961" name="adj"/>
            </a:avLst>
          </a:prstGeom>
          <a:solidFill>
            <a:schemeClr val="lt1"/>
          </a:solid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1200"/>
              <a:buFont typeface="Arial"/>
              <a:buNone/>
            </a:pPr>
            <a:r>
              <a:rPr b="1" i="0" lang="pt-BR" sz="1200" u="none" cap="none" strike="noStrike">
                <a:solidFill>
                  <a:schemeClr val="dk1"/>
                </a:solidFill>
                <a:latin typeface="Century Gothic"/>
                <a:ea typeface="Century Gothic"/>
                <a:cs typeface="Century Gothic"/>
                <a:sym typeface="Century Gothic"/>
              </a:rPr>
              <a:t>PRÓXIMO EPISÓDIO</a:t>
            </a:r>
            <a:endParaRPr b="0" i="0" sz="1100" u="none" cap="none" strike="noStrike">
              <a:solidFill>
                <a:srgbClr val="000000"/>
              </a:solidFill>
              <a:latin typeface="Arial"/>
              <a:ea typeface="Arial"/>
              <a:cs typeface="Arial"/>
              <a:sym typeface="Arial"/>
            </a:endParaRPr>
          </a:p>
        </p:txBody>
      </p:sp>
      <p:sp>
        <p:nvSpPr>
          <p:cNvPr id="586" name="Google Shape;586;p30"/>
          <p:cNvSpPr/>
          <p:nvPr/>
        </p:nvSpPr>
        <p:spPr>
          <a:xfrm rot="5400000">
            <a:off x="6853938" y="3974087"/>
            <a:ext cx="150099" cy="129396"/>
          </a:xfrm>
          <a:prstGeom prst="triangle">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Uma imagem contendo objeto, relógio, laranja, trem&#10;&#10;Descrição gerada automaticamente" id="587" name="Google Shape;587;p30"/>
          <p:cNvPicPr preferRelativeResize="0"/>
          <p:nvPr/>
        </p:nvPicPr>
        <p:blipFill rotWithShape="1">
          <a:blip r:embed="rId3">
            <a:alphaModFix/>
          </a:blip>
          <a:srcRect b="0" l="0" r="0" t="0"/>
          <a:stretch/>
        </p:blipFill>
        <p:spPr>
          <a:xfrm>
            <a:off x="310234" y="96012"/>
            <a:ext cx="1398389" cy="474833"/>
          </a:xfrm>
          <a:prstGeom prst="rect">
            <a:avLst/>
          </a:prstGeom>
          <a:noFill/>
          <a:ln>
            <a:noFill/>
          </a:ln>
        </p:spPr>
      </p:pic>
      <p:grpSp>
        <p:nvGrpSpPr>
          <p:cNvPr id="588" name="Google Shape;588;p30"/>
          <p:cNvGrpSpPr/>
          <p:nvPr/>
        </p:nvGrpSpPr>
        <p:grpSpPr>
          <a:xfrm>
            <a:off x="1760898" y="1073331"/>
            <a:ext cx="360879" cy="117344"/>
            <a:chOff x="10780016" y="1207681"/>
            <a:chExt cx="742064" cy="241291"/>
          </a:xfrm>
        </p:grpSpPr>
        <p:sp>
          <p:nvSpPr>
            <p:cNvPr id="589" name="Google Shape;589;p30"/>
            <p:cNvSpPr/>
            <p:nvPr/>
          </p:nvSpPr>
          <p:spPr>
            <a:xfrm>
              <a:off x="10780016" y="1228782"/>
              <a:ext cx="268058" cy="220190"/>
            </a:xfrm>
            <a:prstGeom prst="hear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90" name="Google Shape;590;p30"/>
            <p:cNvSpPr/>
            <p:nvPr/>
          </p:nvSpPr>
          <p:spPr>
            <a:xfrm>
              <a:off x="11280789" y="1207681"/>
              <a:ext cx="241291" cy="241291"/>
            </a:xfrm>
            <a:prstGeom prst="plus">
              <a:avLst>
                <a:gd fmla="val 37308"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591" name="Google Shape;591;p30"/>
          <p:cNvSpPr txBox="1"/>
          <p:nvPr/>
        </p:nvSpPr>
        <p:spPr>
          <a:xfrm>
            <a:off x="390828" y="743133"/>
            <a:ext cx="2433599" cy="30008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lang="pt-BR" sz="1500">
                <a:solidFill>
                  <a:schemeClr val="lt1"/>
                </a:solidFill>
                <a:latin typeface="Century Gothic"/>
                <a:ea typeface="Century Gothic"/>
                <a:cs typeface="Century Gothic"/>
                <a:sym typeface="Century Gothic"/>
              </a:rPr>
              <a:t>CONCLUSÃO</a:t>
            </a:r>
            <a:endParaRPr b="1" i="0" sz="1500" u="none" cap="none" strike="noStrike">
              <a:solidFill>
                <a:schemeClr val="lt1"/>
              </a:solidFill>
              <a:latin typeface="Century Gothic"/>
              <a:ea typeface="Century Gothic"/>
              <a:cs typeface="Century Gothic"/>
              <a:sym typeface="Century Gothic"/>
            </a:endParaRPr>
          </a:p>
        </p:txBody>
      </p:sp>
      <p:sp>
        <p:nvSpPr>
          <p:cNvPr id="592" name="Google Shape;592;p30"/>
          <p:cNvSpPr txBox="1"/>
          <p:nvPr/>
        </p:nvSpPr>
        <p:spPr>
          <a:xfrm>
            <a:off x="390828" y="1005046"/>
            <a:ext cx="1372010" cy="253916"/>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lt1"/>
                </a:solidFill>
                <a:latin typeface="Calibri"/>
                <a:ea typeface="Calibri"/>
                <a:cs typeface="Calibri"/>
                <a:sym typeface="Calibri"/>
              </a:rPr>
              <a:t>Season </a:t>
            </a:r>
            <a:r>
              <a:rPr lang="pt-BR" sz="1200">
                <a:solidFill>
                  <a:schemeClr val="lt1"/>
                </a:solidFill>
                <a:latin typeface="Calibri"/>
                <a:ea typeface="Calibri"/>
                <a:cs typeface="Calibri"/>
                <a:sym typeface="Calibri"/>
              </a:rPr>
              <a:t>6</a:t>
            </a:r>
            <a:r>
              <a:rPr b="0" i="0" lang="pt-BR" sz="1200" u="none" cap="none" strike="noStrike">
                <a:solidFill>
                  <a:schemeClr val="lt1"/>
                </a:solidFill>
                <a:latin typeface="Calibri"/>
                <a:ea typeface="Calibri"/>
                <a:cs typeface="Calibri"/>
                <a:sym typeface="Calibri"/>
              </a:rPr>
              <a:t>: Episode 3</a:t>
            </a:r>
            <a:endParaRPr b="0" i="0" sz="1100" u="none" cap="none" strike="noStrike">
              <a:solidFill>
                <a:srgbClr val="000000"/>
              </a:solidFill>
              <a:latin typeface="Arial"/>
              <a:ea typeface="Arial"/>
              <a:cs typeface="Arial"/>
              <a:sym typeface="Arial"/>
            </a:endParaRPr>
          </a:p>
        </p:txBody>
      </p:sp>
      <p:sp>
        <p:nvSpPr>
          <p:cNvPr id="593" name="Google Shape;593;p30"/>
          <p:cNvSpPr txBox="1"/>
          <p:nvPr/>
        </p:nvSpPr>
        <p:spPr>
          <a:xfrm>
            <a:off x="1865528" y="226082"/>
            <a:ext cx="5239941" cy="27699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Início     Filmes     Séries     Minha Lista </a:t>
            </a:r>
            <a:endParaRPr b="0" i="0" sz="1100" u="none" cap="none" strike="noStrike">
              <a:solidFill>
                <a:srgbClr val="000000"/>
              </a:solidFill>
              <a:latin typeface="Arial"/>
              <a:ea typeface="Arial"/>
              <a:cs typeface="Arial"/>
              <a:sym typeface="Arial"/>
            </a:endParaRPr>
          </a:p>
        </p:txBody>
      </p:sp>
      <p:pic>
        <p:nvPicPr>
          <p:cNvPr descr="Ícone&#10;&#10;Descrição gerada automaticamente" id="594" name="Google Shape;594;p30"/>
          <p:cNvPicPr preferRelativeResize="0"/>
          <p:nvPr/>
        </p:nvPicPr>
        <p:blipFill rotWithShape="1">
          <a:blip r:embed="rId4">
            <a:alphaModFix/>
          </a:blip>
          <a:srcRect b="0" l="0" r="0" t="0"/>
          <a:stretch/>
        </p:blipFill>
        <p:spPr>
          <a:xfrm>
            <a:off x="7410191" y="248460"/>
            <a:ext cx="344686" cy="344686"/>
          </a:xfrm>
          <a:prstGeom prst="rect">
            <a:avLst/>
          </a:prstGeom>
          <a:noFill/>
          <a:ln>
            <a:noFill/>
          </a:ln>
        </p:spPr>
      </p:pic>
      <p:sp>
        <p:nvSpPr>
          <p:cNvPr id="595" name="Google Shape;595;p30"/>
          <p:cNvSpPr txBox="1"/>
          <p:nvPr/>
        </p:nvSpPr>
        <p:spPr>
          <a:xfrm>
            <a:off x="6593674" y="248460"/>
            <a:ext cx="964447" cy="27699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Pesquisar </a:t>
            </a:r>
            <a:endParaRPr b="0" i="0" sz="1100" u="none" cap="none" strike="noStrike">
              <a:solidFill>
                <a:srgbClr val="000000"/>
              </a:solidFill>
              <a:latin typeface="Arial"/>
              <a:ea typeface="Arial"/>
              <a:cs typeface="Arial"/>
              <a:sym typeface="Arial"/>
            </a:endParaRPr>
          </a:p>
        </p:txBody>
      </p:sp>
      <p:grpSp>
        <p:nvGrpSpPr>
          <p:cNvPr id="596" name="Google Shape;596;p30"/>
          <p:cNvGrpSpPr/>
          <p:nvPr/>
        </p:nvGrpSpPr>
        <p:grpSpPr>
          <a:xfrm>
            <a:off x="7590247" y="204981"/>
            <a:ext cx="1270226" cy="276999"/>
            <a:chOff x="9828445" y="385086"/>
            <a:chExt cx="1693635" cy="369332"/>
          </a:xfrm>
        </p:grpSpPr>
        <p:sp>
          <p:nvSpPr>
            <p:cNvPr id="597" name="Google Shape;597;p30"/>
            <p:cNvSpPr txBox="1"/>
            <p:nvPr/>
          </p:nvSpPr>
          <p:spPr>
            <a:xfrm>
              <a:off x="9828445" y="385086"/>
              <a:ext cx="184731" cy="36933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98" name="Google Shape;598;p30"/>
            <p:cNvSpPr/>
            <p:nvPr/>
          </p:nvSpPr>
          <p:spPr>
            <a:xfrm flipH="1" rot="10800000">
              <a:off x="11351815" y="535451"/>
              <a:ext cx="170265" cy="146779"/>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descr="Desenho de personagem de desenho animado&#10;&#10;Descrição gerada automaticamente com confiança média" id="599" name="Google Shape;599;p30"/>
          <p:cNvPicPr preferRelativeResize="0"/>
          <p:nvPr/>
        </p:nvPicPr>
        <p:blipFill rotWithShape="1">
          <a:blip r:embed="rId5">
            <a:alphaModFix/>
          </a:blip>
          <a:srcRect b="0" l="0" r="0" t="0"/>
          <a:stretch/>
        </p:blipFill>
        <p:spPr>
          <a:xfrm>
            <a:off x="8388797" y="245187"/>
            <a:ext cx="225701" cy="228926"/>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600" name="Google Shape;600;p30"/>
          <p:cNvSpPr/>
          <p:nvPr/>
        </p:nvSpPr>
        <p:spPr>
          <a:xfrm>
            <a:off x="396900" y="1386775"/>
            <a:ext cx="8463600" cy="1207200"/>
          </a:xfrm>
          <a:prstGeom prst="rect">
            <a:avLst/>
          </a:prstGeom>
          <a:noFill/>
          <a:ln>
            <a:noFill/>
          </a:ln>
          <a:effectLst>
            <a:outerShdw blurRad="57150" rotWithShape="0" algn="bl" dir="5400000" dist="19050">
              <a:srgbClr val="000000"/>
            </a:outerShdw>
          </a:effectLst>
        </p:spPr>
        <p:txBody>
          <a:bodyPr anchorCtr="0" anchor="t" bIns="34275" lIns="68575" spcFirstLastPara="1" rIns="68575" wrap="square" tIns="34275">
            <a:noAutofit/>
          </a:bodyPr>
          <a:lstStyle/>
          <a:p>
            <a:pPr indent="0" lvl="0" marL="0" rtl="0" algn="just">
              <a:lnSpc>
                <a:spcPct val="150000"/>
              </a:lnSpc>
              <a:spcBef>
                <a:spcPts val="0"/>
              </a:spcBef>
              <a:spcAft>
                <a:spcPts val="0"/>
              </a:spcAft>
              <a:buClr>
                <a:schemeClr val="dk1"/>
              </a:buClr>
              <a:buSzPts val="1100"/>
              <a:buFont typeface="Arial"/>
              <a:buNone/>
            </a:pPr>
            <a:r>
              <a:rPr lang="pt-BR" sz="1200">
                <a:solidFill>
                  <a:schemeClr val="lt1"/>
                </a:solidFill>
                <a:latin typeface="Century Gothic"/>
                <a:ea typeface="Century Gothic"/>
                <a:cs typeface="Century Gothic"/>
                <a:sym typeface="Century Gothic"/>
              </a:rPr>
              <a:t>O foco de hollywood sempre foi espalhar a ideia e suas vertentes norte-americana para o mundo, se exaltando e se colocando ao mais alto nível entre os demais países, exibindo assim, os EUA como a "polícia do mundo", seja com heróis como o "capitão américa" ou com situações em que os americanos se tornam superiores às demais minorias.</a:t>
            </a:r>
            <a:endParaRPr sz="1200">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400"/>
              <a:buFont typeface="Arial"/>
              <a:buNone/>
            </a:pPr>
            <a:r>
              <a:t/>
            </a:r>
            <a:endParaRPr>
              <a:solidFill>
                <a:schemeClr val="lt1"/>
              </a:solidFill>
              <a:latin typeface="Century Gothic"/>
              <a:ea typeface="Century Gothic"/>
              <a:cs typeface="Century Gothic"/>
              <a:sym typeface="Century Gothic"/>
            </a:endParaRPr>
          </a:p>
        </p:txBody>
      </p:sp>
      <p:sp>
        <p:nvSpPr>
          <p:cNvPr id="601" name="Google Shape;601;p30"/>
          <p:cNvSpPr txBox="1"/>
          <p:nvPr/>
        </p:nvSpPr>
        <p:spPr>
          <a:xfrm>
            <a:off x="408600" y="2593975"/>
            <a:ext cx="8326800" cy="1477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pt-BR" sz="1200">
                <a:solidFill>
                  <a:schemeClr val="lt1"/>
                </a:solidFill>
                <a:latin typeface="Century Gothic"/>
                <a:ea typeface="Century Gothic"/>
                <a:cs typeface="Century Gothic"/>
                <a:sym typeface="Century Gothic"/>
              </a:rPr>
              <a:t>Atualmente, Hollywood não usa mais a mesma força que usava antes pois, com o aumento da disponibilidade de informação no mundo, é notório que essa construção formada pela indústria cinematográfica hollywoodiana tornou o público menos propenso a consumir e assim deixando de procurar as produções estadunidenses desafirmando esse estereótipo construída na cabeça do telespectador por anos. </a:t>
            </a:r>
            <a:endParaRPr sz="1200">
              <a:solidFill>
                <a:schemeClr val="lt1"/>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31"/>
          <p:cNvSpPr/>
          <p:nvPr/>
        </p:nvSpPr>
        <p:spPr>
          <a:xfrm>
            <a:off x="0" y="-12088"/>
            <a:ext cx="9156710" cy="5155588"/>
          </a:xfrm>
          <a:prstGeom prst="rect">
            <a:avLst/>
          </a:prstGeom>
          <a:gradFill>
            <a:gsLst>
              <a:gs pos="0">
                <a:srgbClr val="3F3F3F">
                  <a:alpha val="33333"/>
                </a:srgbClr>
              </a:gs>
              <a:gs pos="100000">
                <a:srgbClr val="0C0C0C"/>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07" name="Google Shape;607;p31"/>
          <p:cNvSpPr txBox="1"/>
          <p:nvPr/>
        </p:nvSpPr>
        <p:spPr>
          <a:xfrm>
            <a:off x="859361" y="1557832"/>
            <a:ext cx="7437988" cy="623248"/>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600"/>
              <a:buFont typeface="Arial"/>
              <a:buNone/>
            </a:pPr>
            <a:r>
              <a:rPr b="1" i="0" lang="pt-BR" sz="3600" u="none" cap="none" strike="noStrike">
                <a:solidFill>
                  <a:schemeClr val="lt1"/>
                </a:solidFill>
                <a:latin typeface="Century Gothic"/>
                <a:ea typeface="Century Gothic"/>
                <a:cs typeface="Century Gothic"/>
                <a:sym typeface="Century Gothic"/>
              </a:rPr>
              <a:t>VOCÊ AINDA ESTÁ ASSISTINDO ?</a:t>
            </a:r>
            <a:endParaRPr b="0" i="0" sz="1100" u="none" cap="none" strike="noStrike">
              <a:solidFill>
                <a:srgbClr val="000000"/>
              </a:solidFill>
              <a:latin typeface="Arial"/>
              <a:ea typeface="Arial"/>
              <a:cs typeface="Arial"/>
              <a:sym typeface="Arial"/>
            </a:endParaRPr>
          </a:p>
        </p:txBody>
      </p:sp>
      <p:sp>
        <p:nvSpPr>
          <p:cNvPr id="608" name="Google Shape;608;p31"/>
          <p:cNvSpPr/>
          <p:nvPr/>
        </p:nvSpPr>
        <p:spPr>
          <a:xfrm>
            <a:off x="3211642" y="2294660"/>
            <a:ext cx="2720715" cy="366672"/>
          </a:xfrm>
          <a:prstGeom prst="rect">
            <a:avLst/>
          </a:prstGeom>
          <a:solidFill>
            <a:srgbClr val="D0CEC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Century Gothic"/>
                <a:ea typeface="Century Gothic"/>
                <a:cs typeface="Century Gothic"/>
                <a:sym typeface="Century Gothic"/>
              </a:rPr>
              <a:t>CONTINUAR ASSISTINDO </a:t>
            </a:r>
            <a:endParaRPr b="0" i="0" sz="1100" u="none" cap="none" strike="noStrike">
              <a:solidFill>
                <a:srgbClr val="000000"/>
              </a:solidFill>
              <a:latin typeface="Arial"/>
              <a:ea typeface="Arial"/>
              <a:cs typeface="Arial"/>
              <a:sym typeface="Arial"/>
            </a:endParaRPr>
          </a:p>
        </p:txBody>
      </p:sp>
      <p:sp>
        <p:nvSpPr>
          <p:cNvPr id="609" name="Google Shape;609;p31"/>
          <p:cNvSpPr/>
          <p:nvPr/>
        </p:nvSpPr>
        <p:spPr>
          <a:xfrm>
            <a:off x="4111052" y="2814990"/>
            <a:ext cx="921895" cy="281065"/>
          </a:xfrm>
          <a:prstGeom prst="roundRect">
            <a:avLst>
              <a:gd fmla="val 16667"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alibri"/>
                <a:ea typeface="Calibri"/>
                <a:cs typeface="Calibri"/>
                <a:sym typeface="Calibri"/>
              </a:rPr>
              <a:t>SAIR</a:t>
            </a:r>
            <a:endParaRPr b="0" i="0" sz="1100" u="none" cap="none" strike="noStrike">
              <a:solidFill>
                <a:srgbClr val="000000"/>
              </a:solidFill>
              <a:latin typeface="Arial"/>
              <a:ea typeface="Arial"/>
              <a:cs typeface="Arial"/>
              <a:sym typeface="Arial"/>
            </a:endParaRPr>
          </a:p>
        </p:txBody>
      </p:sp>
      <p:pic>
        <p:nvPicPr>
          <p:cNvPr descr="Uma imagem contendo objeto, relógio, laranja, trem&#10;&#10;Descrição gerada automaticamente" id="610" name="Google Shape;610;p31"/>
          <p:cNvPicPr preferRelativeResize="0"/>
          <p:nvPr/>
        </p:nvPicPr>
        <p:blipFill rotWithShape="1">
          <a:blip r:embed="rId3">
            <a:alphaModFix/>
          </a:blip>
          <a:srcRect b="0" l="0" r="0" t="0"/>
          <a:stretch/>
        </p:blipFill>
        <p:spPr>
          <a:xfrm>
            <a:off x="295645" y="153540"/>
            <a:ext cx="1398389" cy="474833"/>
          </a:xfrm>
          <a:prstGeom prst="rect">
            <a:avLst/>
          </a:prstGeom>
          <a:noFill/>
          <a:ln>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95959"/>
        </a:solidFill>
      </p:bgPr>
    </p:bg>
    <p:spTree>
      <p:nvGrpSpPr>
        <p:cNvPr id="94" name="Shape 94"/>
        <p:cNvGrpSpPr/>
        <p:nvPr/>
      </p:nvGrpSpPr>
      <p:grpSpPr>
        <a:xfrm>
          <a:off x="0" y="0"/>
          <a:ext cx="0" cy="0"/>
          <a:chOff x="0" y="0"/>
          <a:chExt cx="0" cy="0"/>
        </a:xfrm>
      </p:grpSpPr>
      <p:sp>
        <p:nvSpPr>
          <p:cNvPr id="95" name="Google Shape;95;p14"/>
          <p:cNvSpPr txBox="1"/>
          <p:nvPr/>
        </p:nvSpPr>
        <p:spPr>
          <a:xfrm>
            <a:off x="2607448" y="387197"/>
            <a:ext cx="3929102" cy="57708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300"/>
              <a:buFont typeface="Arial"/>
              <a:buNone/>
            </a:pPr>
            <a:r>
              <a:rPr lang="pt-BR" sz="3300">
                <a:solidFill>
                  <a:schemeClr val="lt1"/>
                </a:solidFill>
                <a:latin typeface="Bebas Neue"/>
                <a:ea typeface="Bebas Neue"/>
                <a:cs typeface="Bebas Neue"/>
                <a:sym typeface="Bebas Neue"/>
              </a:rPr>
              <a:t>Quem</a:t>
            </a:r>
            <a:r>
              <a:rPr b="0" i="0" lang="pt-BR" sz="3300" u="none" cap="none" strike="noStrike">
                <a:solidFill>
                  <a:schemeClr val="lt1"/>
                </a:solidFill>
                <a:latin typeface="Bebas Neue"/>
                <a:ea typeface="Bebas Neue"/>
                <a:cs typeface="Bebas Neue"/>
                <a:sym typeface="Bebas Neue"/>
              </a:rPr>
              <a:t> </a:t>
            </a:r>
            <a:r>
              <a:rPr lang="pt-BR" sz="3300">
                <a:solidFill>
                  <a:schemeClr val="lt1"/>
                </a:solidFill>
                <a:latin typeface="Bebas Neue"/>
                <a:ea typeface="Bebas Neue"/>
                <a:cs typeface="Bebas Neue"/>
                <a:sym typeface="Bebas Neue"/>
              </a:rPr>
              <a:t>está</a:t>
            </a:r>
            <a:r>
              <a:rPr b="0" i="0" lang="pt-BR" sz="3300" u="none" cap="none" strike="noStrike">
                <a:solidFill>
                  <a:schemeClr val="lt1"/>
                </a:solidFill>
                <a:latin typeface="Bebas Neue"/>
                <a:ea typeface="Bebas Neue"/>
                <a:cs typeface="Bebas Neue"/>
                <a:sym typeface="Bebas Neue"/>
              </a:rPr>
              <a:t> </a:t>
            </a:r>
            <a:r>
              <a:rPr lang="pt-BR" sz="3300">
                <a:solidFill>
                  <a:schemeClr val="lt1"/>
                </a:solidFill>
                <a:latin typeface="Bebas Neue"/>
                <a:ea typeface="Bebas Neue"/>
                <a:cs typeface="Bebas Neue"/>
                <a:sym typeface="Bebas Neue"/>
              </a:rPr>
              <a:t>apresentando</a:t>
            </a:r>
            <a:r>
              <a:rPr b="0" i="0" lang="pt-BR" sz="3300" u="none" cap="none" strike="noStrike">
                <a:solidFill>
                  <a:schemeClr val="lt1"/>
                </a:solidFill>
                <a:latin typeface="Bebas Neue"/>
                <a:ea typeface="Bebas Neue"/>
                <a:cs typeface="Bebas Neue"/>
                <a:sym typeface="Bebas Neue"/>
              </a:rPr>
              <a:t> ?</a:t>
            </a:r>
            <a:endParaRPr b="0" i="0" sz="1100" u="none" cap="none" strike="noStrike">
              <a:solidFill>
                <a:srgbClr val="000000"/>
              </a:solidFill>
              <a:latin typeface="Arial"/>
              <a:ea typeface="Arial"/>
              <a:cs typeface="Arial"/>
              <a:sym typeface="Arial"/>
            </a:endParaRPr>
          </a:p>
        </p:txBody>
      </p:sp>
      <p:sp>
        <p:nvSpPr>
          <p:cNvPr id="96" name="Google Shape;96;p14"/>
          <p:cNvSpPr txBox="1"/>
          <p:nvPr/>
        </p:nvSpPr>
        <p:spPr>
          <a:xfrm>
            <a:off x="1230270" y="3086113"/>
            <a:ext cx="1253400" cy="5001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lang="pt-BR">
                <a:solidFill>
                  <a:schemeClr val="lt1"/>
                </a:solidFill>
                <a:latin typeface="Lato Light"/>
                <a:ea typeface="Lato Light"/>
                <a:cs typeface="Lato Light"/>
                <a:sym typeface="Lato Light"/>
              </a:rPr>
              <a:t>Beatriz</a:t>
            </a:r>
            <a:endParaRPr>
              <a:solidFill>
                <a:schemeClr val="lt1"/>
              </a:solidFill>
              <a:latin typeface="Lato Light"/>
              <a:ea typeface="Lato Light"/>
              <a:cs typeface="Lato Light"/>
              <a:sym typeface="Lato Light"/>
            </a:endParaRPr>
          </a:p>
          <a:p>
            <a:pPr indent="0" lvl="0" marL="0" marR="0" rtl="0" algn="ctr">
              <a:lnSpc>
                <a:spcPct val="100000"/>
              </a:lnSpc>
              <a:spcBef>
                <a:spcPts val="0"/>
              </a:spcBef>
              <a:spcAft>
                <a:spcPts val="0"/>
              </a:spcAft>
              <a:buClr>
                <a:srgbClr val="000000"/>
              </a:buClr>
              <a:buSzPts val="1400"/>
              <a:buFont typeface="Arial"/>
              <a:buNone/>
            </a:pPr>
            <a:r>
              <a:rPr lang="pt-BR">
                <a:solidFill>
                  <a:schemeClr val="lt1"/>
                </a:solidFill>
                <a:latin typeface="Lato Light"/>
                <a:ea typeface="Lato Light"/>
                <a:cs typeface="Lato Light"/>
                <a:sym typeface="Lato Light"/>
              </a:rPr>
              <a:t>Pimentel</a:t>
            </a:r>
            <a:endParaRPr>
              <a:solidFill>
                <a:schemeClr val="lt1"/>
              </a:solidFill>
              <a:latin typeface="Lato Light"/>
              <a:ea typeface="Lato Light"/>
              <a:cs typeface="Lato Light"/>
              <a:sym typeface="Lato Light"/>
            </a:endParaRPr>
          </a:p>
        </p:txBody>
      </p:sp>
      <p:sp>
        <p:nvSpPr>
          <p:cNvPr id="97" name="Google Shape;97;p14"/>
          <p:cNvSpPr txBox="1"/>
          <p:nvPr/>
        </p:nvSpPr>
        <p:spPr>
          <a:xfrm>
            <a:off x="4714000" y="3086125"/>
            <a:ext cx="1479900" cy="5001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lang="pt-BR">
                <a:solidFill>
                  <a:schemeClr val="lt1"/>
                </a:solidFill>
                <a:latin typeface="Lato Light"/>
                <a:ea typeface="Lato Light"/>
                <a:cs typeface="Lato Light"/>
                <a:sym typeface="Lato Light"/>
              </a:rPr>
              <a:t>Izadora </a:t>
            </a:r>
            <a:endParaRPr>
              <a:solidFill>
                <a:schemeClr val="lt1"/>
              </a:solidFill>
              <a:latin typeface="Lato Light"/>
              <a:ea typeface="Lato Light"/>
              <a:cs typeface="Lato Light"/>
              <a:sym typeface="Lato Light"/>
            </a:endParaRPr>
          </a:p>
          <a:p>
            <a:pPr indent="0" lvl="0" marL="0" marR="0" rtl="0" algn="ctr">
              <a:lnSpc>
                <a:spcPct val="100000"/>
              </a:lnSpc>
              <a:spcBef>
                <a:spcPts val="0"/>
              </a:spcBef>
              <a:spcAft>
                <a:spcPts val="0"/>
              </a:spcAft>
              <a:buClr>
                <a:srgbClr val="000000"/>
              </a:buClr>
              <a:buSzPts val="1400"/>
              <a:buFont typeface="Arial"/>
              <a:buNone/>
            </a:pPr>
            <a:r>
              <a:rPr lang="pt-BR">
                <a:solidFill>
                  <a:schemeClr val="lt1"/>
                </a:solidFill>
                <a:latin typeface="Lato Light"/>
                <a:ea typeface="Lato Light"/>
                <a:cs typeface="Lato Light"/>
                <a:sym typeface="Lato Light"/>
              </a:rPr>
              <a:t>Farias</a:t>
            </a:r>
            <a:endParaRPr b="0" i="0" sz="1100" u="none" cap="none" strike="noStrike">
              <a:solidFill>
                <a:srgbClr val="000000"/>
              </a:solidFill>
              <a:latin typeface="Arial"/>
              <a:ea typeface="Arial"/>
              <a:cs typeface="Arial"/>
              <a:sym typeface="Arial"/>
            </a:endParaRPr>
          </a:p>
        </p:txBody>
      </p:sp>
      <p:sp>
        <p:nvSpPr>
          <p:cNvPr id="98" name="Google Shape;98;p14"/>
          <p:cNvSpPr txBox="1"/>
          <p:nvPr/>
        </p:nvSpPr>
        <p:spPr>
          <a:xfrm>
            <a:off x="6399648" y="3090000"/>
            <a:ext cx="1378500" cy="5001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lang="pt-BR">
                <a:solidFill>
                  <a:schemeClr val="lt1"/>
                </a:solidFill>
                <a:latin typeface="Lato Light"/>
                <a:ea typeface="Lato Light"/>
                <a:cs typeface="Lato Light"/>
                <a:sym typeface="Lato Light"/>
              </a:rPr>
              <a:t>Thyago</a:t>
            </a:r>
            <a:endParaRPr>
              <a:solidFill>
                <a:schemeClr val="lt1"/>
              </a:solidFill>
              <a:latin typeface="Lato Light"/>
              <a:ea typeface="Lato Light"/>
              <a:cs typeface="Lato Light"/>
              <a:sym typeface="Lato Light"/>
            </a:endParaRPr>
          </a:p>
          <a:p>
            <a:pPr indent="0" lvl="0" marL="0" marR="0" rtl="0" algn="ctr">
              <a:lnSpc>
                <a:spcPct val="100000"/>
              </a:lnSpc>
              <a:spcBef>
                <a:spcPts val="0"/>
              </a:spcBef>
              <a:spcAft>
                <a:spcPts val="0"/>
              </a:spcAft>
              <a:buClr>
                <a:srgbClr val="000000"/>
              </a:buClr>
              <a:buSzPts val="1400"/>
              <a:buFont typeface="Arial"/>
              <a:buNone/>
            </a:pPr>
            <a:r>
              <a:rPr lang="pt-BR">
                <a:solidFill>
                  <a:schemeClr val="lt1"/>
                </a:solidFill>
                <a:latin typeface="Lato Light"/>
                <a:ea typeface="Lato Light"/>
                <a:cs typeface="Lato Light"/>
                <a:sym typeface="Lato Light"/>
              </a:rPr>
              <a:t>Santana</a:t>
            </a:r>
            <a:endParaRPr>
              <a:solidFill>
                <a:schemeClr val="lt1"/>
              </a:solidFill>
              <a:latin typeface="Lato Light"/>
              <a:ea typeface="Lato Light"/>
              <a:cs typeface="Lato Light"/>
              <a:sym typeface="Lato Light"/>
            </a:endParaRPr>
          </a:p>
        </p:txBody>
      </p:sp>
      <p:pic>
        <p:nvPicPr>
          <p:cNvPr descr="Uma imagem contendo objeto, relógio, laranja, trem&#10;&#10;Descrição gerada automaticamente" id="99" name="Google Shape;99;p14"/>
          <p:cNvPicPr preferRelativeResize="0"/>
          <p:nvPr/>
        </p:nvPicPr>
        <p:blipFill rotWithShape="1">
          <a:blip r:embed="rId3">
            <a:alphaModFix/>
          </a:blip>
          <a:srcRect b="0" l="0" r="0" t="0"/>
          <a:stretch/>
        </p:blipFill>
        <p:spPr>
          <a:xfrm>
            <a:off x="295645" y="153540"/>
            <a:ext cx="1398389" cy="474833"/>
          </a:xfrm>
          <a:prstGeom prst="rect">
            <a:avLst/>
          </a:prstGeom>
          <a:noFill/>
          <a:ln>
            <a:noFill/>
          </a:ln>
        </p:spPr>
      </p:pic>
      <p:sp>
        <p:nvSpPr>
          <p:cNvPr id="100" name="Google Shape;100;p14"/>
          <p:cNvSpPr txBox="1"/>
          <p:nvPr/>
        </p:nvSpPr>
        <p:spPr>
          <a:xfrm>
            <a:off x="3012964" y="3089997"/>
            <a:ext cx="1253400" cy="5001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lang="pt-BR">
                <a:solidFill>
                  <a:schemeClr val="lt1"/>
                </a:solidFill>
                <a:latin typeface="Lato Light"/>
                <a:ea typeface="Lato Light"/>
                <a:cs typeface="Lato Light"/>
                <a:sym typeface="Lato Light"/>
              </a:rPr>
              <a:t>Giovanna Bustamante</a:t>
            </a:r>
            <a:endParaRPr b="0" i="0" sz="1100" u="none" cap="none" strike="noStrike">
              <a:solidFill>
                <a:srgbClr val="000000"/>
              </a:solidFill>
              <a:latin typeface="Arial"/>
              <a:ea typeface="Arial"/>
              <a:cs typeface="Arial"/>
              <a:sym typeface="Arial"/>
            </a:endParaRPr>
          </a:p>
        </p:txBody>
      </p:sp>
      <p:pic>
        <p:nvPicPr>
          <p:cNvPr id="101" name="Google Shape;101;p14"/>
          <p:cNvPicPr preferRelativeResize="0"/>
          <p:nvPr/>
        </p:nvPicPr>
        <p:blipFill>
          <a:blip r:embed="rId4">
            <a:alphaModFix/>
          </a:blip>
          <a:stretch>
            <a:fillRect/>
          </a:stretch>
        </p:blipFill>
        <p:spPr>
          <a:xfrm>
            <a:off x="2915612" y="1513674"/>
            <a:ext cx="1479924" cy="1496357"/>
          </a:xfrm>
          <a:prstGeom prst="rect">
            <a:avLst/>
          </a:prstGeom>
          <a:noFill/>
          <a:ln cap="flat" cmpd="sng" w="19050">
            <a:solidFill>
              <a:schemeClr val="dk1"/>
            </a:solidFill>
            <a:prstDash val="solid"/>
            <a:round/>
            <a:headEnd len="sm" w="sm" type="none"/>
            <a:tailEnd len="sm" w="sm" type="none"/>
          </a:ln>
        </p:spPr>
      </p:pic>
      <p:pic>
        <p:nvPicPr>
          <p:cNvPr id="102" name="Google Shape;102;p14"/>
          <p:cNvPicPr preferRelativeResize="0"/>
          <p:nvPr/>
        </p:nvPicPr>
        <p:blipFill>
          <a:blip r:embed="rId5">
            <a:alphaModFix/>
          </a:blip>
          <a:stretch>
            <a:fillRect/>
          </a:stretch>
        </p:blipFill>
        <p:spPr>
          <a:xfrm>
            <a:off x="4671275" y="1513675"/>
            <a:ext cx="1479926" cy="1496350"/>
          </a:xfrm>
          <a:prstGeom prst="rect">
            <a:avLst/>
          </a:prstGeom>
          <a:noFill/>
          <a:ln cap="flat" cmpd="sng" w="19050">
            <a:solidFill>
              <a:schemeClr val="dk1"/>
            </a:solidFill>
            <a:prstDash val="solid"/>
            <a:round/>
            <a:headEnd len="sm" w="sm" type="none"/>
            <a:tailEnd len="sm" w="sm" type="none"/>
          </a:ln>
        </p:spPr>
      </p:pic>
      <p:pic>
        <p:nvPicPr>
          <p:cNvPr id="103" name="Google Shape;103;p14"/>
          <p:cNvPicPr preferRelativeResize="0"/>
          <p:nvPr/>
        </p:nvPicPr>
        <p:blipFill rotWithShape="1">
          <a:blip r:embed="rId6">
            <a:alphaModFix/>
          </a:blip>
          <a:srcRect b="17210" l="21599" r="28597" t="40337"/>
          <a:stretch/>
        </p:blipFill>
        <p:spPr>
          <a:xfrm>
            <a:off x="6426950" y="1513663"/>
            <a:ext cx="1479924" cy="1496352"/>
          </a:xfrm>
          <a:prstGeom prst="rect">
            <a:avLst/>
          </a:prstGeom>
          <a:noFill/>
          <a:ln cap="flat" cmpd="sng" w="9525">
            <a:solidFill>
              <a:schemeClr val="dk1"/>
            </a:solidFill>
            <a:prstDash val="solid"/>
            <a:round/>
            <a:headEnd len="sm" w="sm" type="none"/>
            <a:tailEnd len="sm" w="sm" type="none"/>
          </a:ln>
          <a:effectLst>
            <a:outerShdw blurRad="76200" rotWithShape="0" algn="tl" dir="7800000" dist="38100">
              <a:srgbClr val="000000">
                <a:alpha val="40000"/>
              </a:srgbClr>
            </a:outerShdw>
          </a:effectLst>
        </p:spPr>
      </p:pic>
      <p:pic>
        <p:nvPicPr>
          <p:cNvPr id="104" name="Google Shape;104;p14"/>
          <p:cNvPicPr preferRelativeResize="0"/>
          <p:nvPr/>
        </p:nvPicPr>
        <p:blipFill rotWithShape="1">
          <a:blip r:embed="rId7">
            <a:alphaModFix/>
          </a:blip>
          <a:srcRect b="50607" l="25910" r="37434" t="24100"/>
          <a:stretch/>
        </p:blipFill>
        <p:spPr>
          <a:xfrm>
            <a:off x="1085275" y="1513675"/>
            <a:ext cx="1479900" cy="1496349"/>
          </a:xfrm>
          <a:prstGeom prst="rect">
            <a:avLst/>
          </a:prstGeom>
          <a:noFill/>
          <a:ln cap="flat" cmpd="sng" w="9525">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500"/>
                                        <p:tgtEl>
                                          <p:spTgt spid="95"/>
                                        </p:tgtEl>
                                        <p:attrNameLst>
                                          <p:attrName>ppt_w</p:attrName>
                                        </p:attrNameLst>
                                      </p:cBhvr>
                                      <p:tavLst>
                                        <p:tav fmla="" tm="0">
                                          <p:val>
                                            <p:strVal val="0"/>
                                          </p:val>
                                        </p:tav>
                                        <p:tav fmla="" tm="100000">
                                          <p:val>
                                            <p:strVal val="#ppt_w"/>
                                          </p:val>
                                        </p:tav>
                                      </p:tavLst>
                                    </p:anim>
                                    <p:anim calcmode="lin" valueType="num">
                                      <p:cBhvr additive="base">
                                        <p:cTn dur="500"/>
                                        <p:tgtEl>
                                          <p:spTgt spid="95"/>
                                        </p:tgtEl>
                                        <p:attrNameLst>
                                          <p:attrName>ppt_h</p:attrName>
                                        </p:attrNameLst>
                                      </p:cBhvr>
                                      <p:tavLst>
                                        <p:tav fmla="" tm="0">
                                          <p:val>
                                            <p:strVal val="0"/>
                                          </p:val>
                                        </p:tav>
                                        <p:tav fmla="" tm="100000">
                                          <p:val>
                                            <p:strVal val="#ppt_h"/>
                                          </p:val>
                                        </p:tav>
                                      </p:tavLst>
                                    </p:anim>
                                  </p:childTnLst>
                                </p:cTn>
                              </p:par>
                              <p:par>
                                <p:cTn fill="hold" nodeType="with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500"/>
                                        <p:tgtEl>
                                          <p:spTgt spid="9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500"/>
                                        <p:tgtEl>
                                          <p:spTgt spid="9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F0"/>
        </a:solidFill>
      </p:bgPr>
    </p:bg>
    <p:spTree>
      <p:nvGrpSpPr>
        <p:cNvPr id="615" name="Shape 615"/>
        <p:cNvGrpSpPr/>
        <p:nvPr/>
      </p:nvGrpSpPr>
      <p:grpSpPr>
        <a:xfrm>
          <a:off x="0" y="0"/>
          <a:ext cx="0" cy="0"/>
          <a:chOff x="0" y="0"/>
          <a:chExt cx="0" cy="0"/>
        </a:xfrm>
      </p:grpSpPr>
      <p:sp>
        <p:nvSpPr>
          <p:cNvPr id="616" name="Google Shape;616;p32"/>
          <p:cNvSpPr/>
          <p:nvPr/>
        </p:nvSpPr>
        <p:spPr>
          <a:xfrm>
            <a:off x="0" y="-1904"/>
            <a:ext cx="9156710" cy="5155588"/>
          </a:xfrm>
          <a:prstGeom prst="rect">
            <a:avLst/>
          </a:prstGeom>
          <a:gradFill>
            <a:gsLst>
              <a:gs pos="0">
                <a:srgbClr val="3F3F3F">
                  <a:alpha val="33333"/>
                </a:srgbClr>
              </a:gs>
              <a:gs pos="13000">
                <a:srgbClr val="3F3F3F">
                  <a:alpha val="33333"/>
                </a:srgbClr>
              </a:gs>
              <a:gs pos="85000">
                <a:srgbClr val="0C0C0C">
                  <a:alpha val="72549"/>
                </a:srgbClr>
              </a:gs>
              <a:gs pos="100000">
                <a:srgbClr val="0C0C0C">
                  <a:alpha val="72549"/>
                </a:srgbClr>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cxnSp>
        <p:nvCxnSpPr>
          <p:cNvPr id="617" name="Google Shape;617;p32"/>
          <p:cNvCxnSpPr/>
          <p:nvPr/>
        </p:nvCxnSpPr>
        <p:spPr>
          <a:xfrm>
            <a:off x="544160" y="603504"/>
            <a:ext cx="0" cy="4528453"/>
          </a:xfrm>
          <a:prstGeom prst="straightConnector1">
            <a:avLst/>
          </a:prstGeom>
          <a:noFill/>
          <a:ln cap="flat" cmpd="sng" w="9525">
            <a:solidFill>
              <a:schemeClr val="lt1"/>
            </a:solidFill>
            <a:prstDash val="solid"/>
            <a:miter lim="800000"/>
            <a:headEnd len="sm" w="sm" type="none"/>
            <a:tailEnd len="sm" w="sm" type="none"/>
          </a:ln>
        </p:spPr>
      </p:cxnSp>
      <p:cxnSp>
        <p:nvCxnSpPr>
          <p:cNvPr id="618" name="Google Shape;618;p32"/>
          <p:cNvCxnSpPr/>
          <p:nvPr/>
        </p:nvCxnSpPr>
        <p:spPr>
          <a:xfrm rot="10800000">
            <a:off x="0" y="595447"/>
            <a:ext cx="9144000" cy="0"/>
          </a:xfrm>
          <a:prstGeom prst="straightConnector1">
            <a:avLst/>
          </a:prstGeom>
          <a:noFill/>
          <a:ln cap="flat" cmpd="sng" w="9525">
            <a:solidFill>
              <a:schemeClr val="lt1"/>
            </a:solidFill>
            <a:prstDash val="solid"/>
            <a:miter lim="800000"/>
            <a:headEnd len="sm" w="sm" type="none"/>
            <a:tailEnd len="sm" w="sm" type="none"/>
          </a:ln>
        </p:spPr>
      </p:cxnSp>
      <p:cxnSp>
        <p:nvCxnSpPr>
          <p:cNvPr id="619" name="Google Shape;619;p32"/>
          <p:cNvCxnSpPr/>
          <p:nvPr/>
        </p:nvCxnSpPr>
        <p:spPr>
          <a:xfrm>
            <a:off x="8591677" y="615047"/>
            <a:ext cx="0" cy="4528453"/>
          </a:xfrm>
          <a:prstGeom prst="straightConnector1">
            <a:avLst/>
          </a:prstGeom>
          <a:noFill/>
          <a:ln cap="flat" cmpd="sng" w="9525">
            <a:solidFill>
              <a:schemeClr val="lt1"/>
            </a:solidFill>
            <a:prstDash val="solid"/>
            <a:miter lim="800000"/>
            <a:headEnd len="sm" w="sm" type="none"/>
            <a:tailEnd len="sm" w="sm" type="none"/>
          </a:ln>
        </p:spPr>
      </p:cxnSp>
      <p:grpSp>
        <p:nvGrpSpPr>
          <p:cNvPr id="620" name="Google Shape;620;p32"/>
          <p:cNvGrpSpPr/>
          <p:nvPr/>
        </p:nvGrpSpPr>
        <p:grpSpPr>
          <a:xfrm>
            <a:off x="6037150" y="4683406"/>
            <a:ext cx="1508933" cy="128664"/>
            <a:chOff x="7426143" y="6449039"/>
            <a:chExt cx="2011910" cy="171552"/>
          </a:xfrm>
        </p:grpSpPr>
        <p:sp>
          <p:nvSpPr>
            <p:cNvPr id="621" name="Google Shape;621;p32"/>
            <p:cNvSpPr/>
            <p:nvPr/>
          </p:nvSpPr>
          <p:spPr>
            <a:xfrm>
              <a:off x="7426143" y="6449039"/>
              <a:ext cx="159246" cy="159246"/>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22" name="Google Shape;622;p32"/>
            <p:cNvSpPr/>
            <p:nvPr/>
          </p:nvSpPr>
          <p:spPr>
            <a:xfrm>
              <a:off x="7850564" y="6449039"/>
              <a:ext cx="159246" cy="159246"/>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23" name="Google Shape;623;p32"/>
            <p:cNvSpPr/>
            <p:nvPr/>
          </p:nvSpPr>
          <p:spPr>
            <a:xfrm>
              <a:off x="8336977" y="6449039"/>
              <a:ext cx="159246" cy="159246"/>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24" name="Google Shape;624;p32"/>
            <p:cNvSpPr/>
            <p:nvPr/>
          </p:nvSpPr>
          <p:spPr>
            <a:xfrm>
              <a:off x="8838888" y="6461345"/>
              <a:ext cx="159246" cy="159246"/>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25" name="Google Shape;625;p32"/>
            <p:cNvSpPr/>
            <p:nvPr/>
          </p:nvSpPr>
          <p:spPr>
            <a:xfrm>
              <a:off x="9278807" y="6461345"/>
              <a:ext cx="159246" cy="159246"/>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626" name="Google Shape;626;p32">
            <a:hlinkClick action="ppaction://hlinkshowjump?jump=nextslide"/>
          </p:cNvPr>
          <p:cNvSpPr/>
          <p:nvPr/>
        </p:nvSpPr>
        <p:spPr>
          <a:xfrm>
            <a:off x="3797344" y="4672594"/>
            <a:ext cx="1081083" cy="315439"/>
          </a:xfrm>
          <a:custGeom>
            <a:rect b="b" l="l" r="r" t="t"/>
            <a:pathLst>
              <a:path extrusionOk="0" h="120000" w="120000">
                <a:moveTo>
                  <a:pt x="0" y="0"/>
                </a:moveTo>
                <a:lnTo>
                  <a:pt x="120000" y="0"/>
                </a:lnTo>
                <a:lnTo>
                  <a:pt x="120000" y="120000"/>
                </a:lnTo>
                <a:lnTo>
                  <a:pt x="0" y="120000"/>
                </a:lnTo>
                <a:close/>
              </a:path>
            </a:pathLst>
          </a:cu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27" name="Google Shape;627;p32"/>
          <p:cNvSpPr/>
          <p:nvPr/>
        </p:nvSpPr>
        <p:spPr>
          <a:xfrm>
            <a:off x="3799820" y="4683406"/>
            <a:ext cx="1081084" cy="304627"/>
          </a:xfrm>
          <a:prstGeom prst="roundRect">
            <a:avLst>
              <a:gd fmla="val 41046" name="adj"/>
            </a:avLst>
          </a:prstGeom>
          <a:solidFill>
            <a:srgbClr val="C00000"/>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pt-BR" sz="1400" u="none" cap="none" strike="noStrike">
                <a:solidFill>
                  <a:schemeClr val="lt1"/>
                </a:solidFill>
                <a:latin typeface="Calibri"/>
                <a:ea typeface="Calibri"/>
                <a:cs typeface="Calibri"/>
                <a:sym typeface="Calibri"/>
              </a:rPr>
              <a:t>Next </a:t>
            </a:r>
            <a:endParaRPr b="0" i="0" sz="1100" u="none" cap="none" strike="noStrike">
              <a:solidFill>
                <a:srgbClr val="000000"/>
              </a:solidFill>
              <a:latin typeface="Arial"/>
              <a:ea typeface="Arial"/>
              <a:cs typeface="Arial"/>
              <a:sym typeface="Arial"/>
            </a:endParaRPr>
          </a:p>
        </p:txBody>
      </p:sp>
      <p:sp>
        <p:nvSpPr>
          <p:cNvPr id="628" name="Google Shape;628;p32"/>
          <p:cNvSpPr/>
          <p:nvPr/>
        </p:nvSpPr>
        <p:spPr>
          <a:xfrm rot="5400000">
            <a:off x="3998798" y="4784156"/>
            <a:ext cx="111868" cy="107161"/>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Uma imagem contendo objeto, relógio, laranja, trem&#10;&#10;Descrição gerada automaticamente" id="629" name="Google Shape;629;p32"/>
          <p:cNvPicPr preferRelativeResize="0"/>
          <p:nvPr/>
        </p:nvPicPr>
        <p:blipFill rotWithShape="1">
          <a:blip r:embed="rId3">
            <a:alphaModFix/>
          </a:blip>
          <a:srcRect b="0" l="0" r="0" t="0"/>
          <a:stretch/>
        </p:blipFill>
        <p:spPr>
          <a:xfrm>
            <a:off x="295645" y="153540"/>
            <a:ext cx="1398389" cy="474833"/>
          </a:xfrm>
          <a:prstGeom prst="rect">
            <a:avLst/>
          </a:prstGeom>
          <a:noFill/>
          <a:ln>
            <a:noFill/>
          </a:ln>
        </p:spPr>
      </p:pic>
      <p:sp>
        <p:nvSpPr>
          <p:cNvPr id="630" name="Google Shape;630;p32"/>
          <p:cNvSpPr/>
          <p:nvPr/>
        </p:nvSpPr>
        <p:spPr>
          <a:xfrm>
            <a:off x="326400" y="1628025"/>
            <a:ext cx="8062500" cy="3360000"/>
          </a:xfrm>
          <a:prstGeom prst="rect">
            <a:avLst/>
          </a:prstGeom>
          <a:noFill/>
          <a:ln>
            <a:noFill/>
          </a:ln>
        </p:spPr>
        <p:txBody>
          <a:bodyPr anchorCtr="0" anchor="t" bIns="34275" lIns="68575" spcFirstLastPara="1" rIns="68575" wrap="square" tIns="34275">
            <a:noAutofit/>
          </a:bodyPr>
          <a:lstStyle/>
          <a:p>
            <a:pPr indent="0" lvl="0" marL="457200" rtl="0" algn="just">
              <a:lnSpc>
                <a:spcPct val="100000"/>
              </a:lnSpc>
              <a:spcBef>
                <a:spcPts val="0"/>
              </a:spcBef>
              <a:spcAft>
                <a:spcPts val="0"/>
              </a:spcAft>
              <a:buClr>
                <a:schemeClr val="dk1"/>
              </a:buClr>
              <a:buSzPts val="1100"/>
              <a:buFont typeface="Arial"/>
              <a:buNone/>
            </a:pPr>
            <a:r>
              <a:rPr lang="pt-BR" sz="1000">
                <a:solidFill>
                  <a:schemeClr val="lt1"/>
                </a:solidFill>
                <a:latin typeface="Century Gothic"/>
                <a:ea typeface="Century Gothic"/>
                <a:cs typeface="Century Gothic"/>
                <a:sym typeface="Century Gothic"/>
              </a:rPr>
              <a:t>BEZERRA, Juliana. História do Cinema. Toda matéria. Disponível em: </a:t>
            </a:r>
            <a:r>
              <a:rPr lang="pt-BR" sz="1000" u="sng">
                <a:solidFill>
                  <a:schemeClr val="lt1"/>
                </a:solidFill>
                <a:latin typeface="Century Gothic"/>
                <a:ea typeface="Century Gothic"/>
                <a:cs typeface="Century Gothic"/>
                <a:sym typeface="Century Gothic"/>
                <a:hlinkClick r:id="rId4">
                  <a:extLst>
                    <a:ext uri="{A12FA001-AC4F-418D-AE19-62706E023703}">
                      <ahyp:hlinkClr val="tx"/>
                    </a:ext>
                  </a:extLst>
                </a:hlinkClick>
              </a:rPr>
              <a:t>https://www.todamateria.com.br/historia-do-cinema/</a:t>
            </a:r>
            <a:r>
              <a:rPr lang="pt-BR" sz="1000">
                <a:solidFill>
                  <a:schemeClr val="lt1"/>
                </a:solidFill>
                <a:latin typeface="Century Gothic"/>
                <a:ea typeface="Century Gothic"/>
                <a:cs typeface="Century Gothic"/>
                <a:sym typeface="Century Gothic"/>
              </a:rPr>
              <a:t>. Acesso em: 02 ago. 2022.</a:t>
            </a:r>
            <a:endParaRPr sz="1000">
              <a:solidFill>
                <a:schemeClr val="lt1"/>
              </a:solidFill>
              <a:latin typeface="Century Gothic"/>
              <a:ea typeface="Century Gothic"/>
              <a:cs typeface="Century Gothic"/>
              <a:sym typeface="Century Gothic"/>
            </a:endParaRPr>
          </a:p>
          <a:p>
            <a:pPr indent="0" lvl="0" marL="457200" rtl="0" algn="just">
              <a:lnSpc>
                <a:spcPct val="100000"/>
              </a:lnSpc>
              <a:spcBef>
                <a:spcPts val="0"/>
              </a:spcBef>
              <a:spcAft>
                <a:spcPts val="0"/>
              </a:spcAft>
              <a:buClr>
                <a:schemeClr val="dk1"/>
              </a:buClr>
              <a:buSzPts val="1100"/>
              <a:buFont typeface="Arial"/>
              <a:buNone/>
            </a:pPr>
            <a:r>
              <a:rPr lang="pt-BR" sz="1000">
                <a:solidFill>
                  <a:schemeClr val="lt1"/>
                </a:solidFill>
                <a:latin typeface="Century Gothic"/>
                <a:ea typeface="Century Gothic"/>
                <a:cs typeface="Century Gothic"/>
                <a:sym typeface="Century Gothic"/>
              </a:rPr>
              <a:t>CALEIRO, João. De Bolly a Nollywood: as 4 mega indústrias de cinema do mundo. Exame.com. Disponível em:&lt; </a:t>
            </a:r>
            <a:r>
              <a:rPr lang="pt-BR" sz="1000" u="sng">
                <a:solidFill>
                  <a:schemeClr val="lt1"/>
                </a:solidFill>
                <a:latin typeface="Century Gothic"/>
                <a:ea typeface="Century Gothic"/>
                <a:cs typeface="Century Gothic"/>
                <a:sym typeface="Century Gothic"/>
                <a:hlinkClick r:id="rId5">
                  <a:extLst>
                    <a:ext uri="{A12FA001-AC4F-418D-AE19-62706E023703}">
                      <ahyp:hlinkClr val="tx"/>
                    </a:ext>
                  </a:extLst>
                </a:hlinkClick>
              </a:rPr>
              <a:t>https://exame.com/economia/de-bolly-a-nollywood-as-4-megaindustrias-de-cinema-do-mundo/</a:t>
            </a:r>
            <a:r>
              <a:rPr lang="pt-BR" sz="1000">
                <a:solidFill>
                  <a:schemeClr val="lt1"/>
                </a:solidFill>
                <a:latin typeface="Century Gothic"/>
                <a:ea typeface="Century Gothic"/>
                <a:cs typeface="Century Gothic"/>
                <a:sym typeface="Century Gothic"/>
              </a:rPr>
              <a:t>&gt; Acesso em: 8 de agosto de 2022. </a:t>
            </a:r>
            <a:endParaRPr sz="1000">
              <a:solidFill>
                <a:schemeClr val="lt1"/>
              </a:solidFill>
              <a:latin typeface="Century Gothic"/>
              <a:ea typeface="Century Gothic"/>
              <a:cs typeface="Century Gothic"/>
              <a:sym typeface="Century Gothic"/>
            </a:endParaRPr>
          </a:p>
          <a:p>
            <a:pPr indent="0" lvl="0" marL="457200" rtl="0" algn="just">
              <a:lnSpc>
                <a:spcPct val="100000"/>
              </a:lnSpc>
              <a:spcBef>
                <a:spcPts val="400"/>
              </a:spcBef>
              <a:spcAft>
                <a:spcPts val="0"/>
              </a:spcAft>
              <a:buClr>
                <a:schemeClr val="dk1"/>
              </a:buClr>
              <a:buSzPts val="1100"/>
              <a:buFont typeface="Arial"/>
              <a:buNone/>
            </a:pPr>
            <a:r>
              <a:rPr lang="pt-BR" sz="1000">
                <a:solidFill>
                  <a:schemeClr val="lt1"/>
                </a:solidFill>
                <a:latin typeface="Century Gothic"/>
                <a:ea typeface="Century Gothic"/>
                <a:cs typeface="Century Gothic"/>
                <a:sym typeface="Century Gothic"/>
              </a:rPr>
              <a:t>GOMES, Magno Lima. O mundo sob demanda: como a Netflix revolucionou a           indústria do entretenimento. Rio de Janeiro, 2016. Disponível em: </a:t>
            </a:r>
            <a:r>
              <a:rPr lang="pt-BR" sz="1000" u="sng">
                <a:solidFill>
                  <a:schemeClr val="lt1"/>
                </a:solidFill>
                <a:latin typeface="Century Gothic"/>
                <a:ea typeface="Century Gothic"/>
                <a:cs typeface="Century Gothic"/>
                <a:sym typeface="Century Gothic"/>
                <a:hlinkClick r:id="rId6">
                  <a:extLst>
                    <a:ext uri="{A12FA001-AC4F-418D-AE19-62706E023703}">
                      <ahyp:hlinkClr val="tx"/>
                    </a:ext>
                  </a:extLst>
                </a:hlinkClick>
              </a:rPr>
              <a:t>http://docplayer.com.br/79490407-O-mundo-sob-demanda-como-a-netflix-revolucionou-a-industria-do-entretenimento.html</a:t>
            </a:r>
            <a:r>
              <a:rPr lang="pt-BR" sz="1000">
                <a:solidFill>
                  <a:schemeClr val="lt1"/>
                </a:solidFill>
                <a:latin typeface="Century Gothic"/>
                <a:ea typeface="Century Gothic"/>
                <a:cs typeface="Century Gothic"/>
                <a:sym typeface="Century Gothic"/>
              </a:rPr>
              <a:t>. Acesso em: 04 ago. 2022.</a:t>
            </a:r>
            <a:endParaRPr sz="1000">
              <a:solidFill>
                <a:schemeClr val="lt1"/>
              </a:solidFill>
              <a:latin typeface="Century Gothic"/>
              <a:ea typeface="Century Gothic"/>
              <a:cs typeface="Century Gothic"/>
              <a:sym typeface="Century Gothic"/>
            </a:endParaRPr>
          </a:p>
          <a:p>
            <a:pPr indent="0" lvl="0" marL="457200" rtl="0" algn="just">
              <a:lnSpc>
                <a:spcPct val="100000"/>
              </a:lnSpc>
              <a:spcBef>
                <a:spcPts val="0"/>
              </a:spcBef>
              <a:spcAft>
                <a:spcPts val="0"/>
              </a:spcAft>
              <a:buClr>
                <a:schemeClr val="dk1"/>
              </a:buClr>
              <a:buSzPts val="1100"/>
              <a:buFont typeface="Arial"/>
              <a:buNone/>
            </a:pPr>
            <a:r>
              <a:rPr lang="pt-BR" sz="1000">
                <a:solidFill>
                  <a:schemeClr val="lt1"/>
                </a:solidFill>
                <a:latin typeface="Century Gothic"/>
                <a:ea typeface="Century Gothic"/>
                <a:cs typeface="Century Gothic"/>
                <a:sym typeface="Century Gothic"/>
              </a:rPr>
              <a:t>SANTOS, Alyson. Hollywood e Cinema. Todo Estudo. Disponível em:&lt;</a:t>
            </a:r>
            <a:r>
              <a:rPr lang="pt-BR" sz="1000" u="sng">
                <a:solidFill>
                  <a:schemeClr val="lt1"/>
                </a:solidFill>
                <a:latin typeface="Century Gothic"/>
                <a:ea typeface="Century Gothic"/>
                <a:cs typeface="Century Gothic"/>
                <a:sym typeface="Century Gothic"/>
                <a:hlinkClick r:id="rId7">
                  <a:extLst>
                    <a:ext uri="{A12FA001-AC4F-418D-AE19-62706E023703}">
                      <ahyp:hlinkClr val="tx"/>
                    </a:ext>
                  </a:extLst>
                </a:hlinkClick>
              </a:rPr>
              <a:t>https://www.todoestudo.com.br/artes/hollywood-e-cinema</a:t>
            </a:r>
            <a:r>
              <a:rPr lang="pt-BR" sz="1000">
                <a:solidFill>
                  <a:schemeClr val="lt1"/>
                </a:solidFill>
                <a:latin typeface="Century Gothic"/>
                <a:ea typeface="Century Gothic"/>
                <a:cs typeface="Century Gothic"/>
                <a:sym typeface="Century Gothic"/>
              </a:rPr>
              <a:t>.&gt; Acesso em: 11 de Agosto de 2022.</a:t>
            </a:r>
            <a:endParaRPr sz="1000">
              <a:solidFill>
                <a:schemeClr val="lt1"/>
              </a:solidFill>
              <a:latin typeface="Century Gothic"/>
              <a:ea typeface="Century Gothic"/>
              <a:cs typeface="Century Gothic"/>
              <a:sym typeface="Century Gothic"/>
            </a:endParaRPr>
          </a:p>
          <a:p>
            <a:pPr indent="0" lvl="0" marL="457200" rtl="0" algn="just">
              <a:lnSpc>
                <a:spcPct val="100000"/>
              </a:lnSpc>
              <a:spcBef>
                <a:spcPts val="0"/>
              </a:spcBef>
              <a:spcAft>
                <a:spcPts val="0"/>
              </a:spcAft>
              <a:buClr>
                <a:schemeClr val="dk1"/>
              </a:buClr>
              <a:buSzPts val="1100"/>
              <a:buFont typeface="Arial"/>
              <a:buNone/>
            </a:pPr>
            <a:r>
              <a:rPr lang="pt-BR" sz="1000">
                <a:solidFill>
                  <a:schemeClr val="lt1"/>
                </a:solidFill>
                <a:latin typeface="Century Gothic"/>
                <a:ea typeface="Century Gothic"/>
                <a:cs typeface="Century Gothic"/>
                <a:sym typeface="Century Gothic"/>
              </a:rPr>
              <a:t>TEIXEIRA, Felipe da Silva. O impacto da Netflix na produção e consumo de conteúdo audiovisual. Rio de Janeiro, 2015. Disponível em: </a:t>
            </a:r>
            <a:r>
              <a:rPr lang="pt-BR" sz="1000" u="sng">
                <a:solidFill>
                  <a:schemeClr val="lt1"/>
                </a:solidFill>
                <a:latin typeface="Century Gothic"/>
                <a:ea typeface="Century Gothic"/>
                <a:cs typeface="Century Gothic"/>
                <a:sym typeface="Century Gothic"/>
                <a:hlinkClick r:id="rId8">
                  <a:extLst>
                    <a:ext uri="{A12FA001-AC4F-418D-AE19-62706E023703}">
                      <ahyp:hlinkClr val="tx"/>
                    </a:ext>
                  </a:extLst>
                </a:hlinkClick>
              </a:rPr>
              <a:t>https://pantheon.ufrj.br/bitstream/11422/5252/1/FTeixeira.pdf</a:t>
            </a:r>
            <a:r>
              <a:rPr lang="pt-BR" sz="1000">
                <a:solidFill>
                  <a:schemeClr val="lt1"/>
                </a:solidFill>
                <a:latin typeface="Century Gothic"/>
                <a:ea typeface="Century Gothic"/>
                <a:cs typeface="Century Gothic"/>
                <a:sym typeface="Century Gothic"/>
              </a:rPr>
              <a:t>. Acesso em: 04 ago. 2022.</a:t>
            </a:r>
            <a:endParaRPr sz="1000">
              <a:solidFill>
                <a:schemeClr val="lt1"/>
              </a:solidFill>
              <a:latin typeface="Century Gothic"/>
              <a:ea typeface="Century Gothic"/>
              <a:cs typeface="Century Gothic"/>
              <a:sym typeface="Century Gothic"/>
            </a:endParaRPr>
          </a:p>
          <a:p>
            <a:pPr indent="0" lvl="0" marL="457200" rtl="0" algn="just">
              <a:lnSpc>
                <a:spcPct val="100000"/>
              </a:lnSpc>
              <a:spcBef>
                <a:spcPts val="0"/>
              </a:spcBef>
              <a:spcAft>
                <a:spcPts val="0"/>
              </a:spcAft>
              <a:buClr>
                <a:schemeClr val="dk1"/>
              </a:buClr>
              <a:buSzPts val="1100"/>
              <a:buFont typeface="Arial"/>
              <a:buNone/>
            </a:pPr>
            <a:r>
              <a:rPr lang="pt-BR" sz="1000">
                <a:solidFill>
                  <a:schemeClr val="lt1"/>
                </a:solidFill>
                <a:latin typeface="Century Gothic"/>
                <a:ea typeface="Century Gothic"/>
                <a:cs typeface="Century Gothic"/>
                <a:sym typeface="Century Gothic"/>
              </a:rPr>
              <a:t>VESCE,Gabriela. Relação entre Cinema e Educação. Disponível em:&lt; </a:t>
            </a:r>
            <a:r>
              <a:rPr lang="pt-BR" sz="1000" u="sng">
                <a:solidFill>
                  <a:schemeClr val="lt1"/>
                </a:solidFill>
                <a:latin typeface="Century Gothic"/>
                <a:ea typeface="Century Gothic"/>
                <a:cs typeface="Century Gothic"/>
                <a:sym typeface="Century Gothic"/>
                <a:hlinkClick r:id="rId9">
                  <a:extLst>
                    <a:ext uri="{A12FA001-AC4F-418D-AE19-62706E023703}">
                      <ahyp:hlinkClr val="tx"/>
                    </a:ext>
                  </a:extLst>
                </a:hlinkClick>
              </a:rPr>
              <a:t>https://www.infoescola.com/pedagogia/relacao-entre-cinema-e-educacao/</a:t>
            </a:r>
            <a:r>
              <a:rPr lang="pt-BR" sz="1000">
                <a:solidFill>
                  <a:schemeClr val="lt1"/>
                </a:solidFill>
                <a:latin typeface="Century Gothic"/>
                <a:ea typeface="Century Gothic"/>
                <a:cs typeface="Century Gothic"/>
                <a:sym typeface="Century Gothic"/>
              </a:rPr>
              <a:t>&gt;. Acesso em: 8 de agosto de 2022. </a:t>
            </a:r>
            <a:endParaRPr sz="1000">
              <a:solidFill>
                <a:schemeClr val="lt1"/>
              </a:solidFill>
              <a:latin typeface="Century Gothic"/>
              <a:ea typeface="Century Gothic"/>
              <a:cs typeface="Century Gothic"/>
              <a:sym typeface="Century Gothic"/>
            </a:endParaRPr>
          </a:p>
          <a:p>
            <a:pPr indent="0" lvl="0" marL="457200" rtl="0" algn="just">
              <a:lnSpc>
                <a:spcPct val="100000"/>
              </a:lnSpc>
              <a:spcBef>
                <a:spcPts val="0"/>
              </a:spcBef>
              <a:spcAft>
                <a:spcPts val="0"/>
              </a:spcAft>
              <a:buClr>
                <a:schemeClr val="dk1"/>
              </a:buClr>
              <a:buSzPts val="1100"/>
              <a:buFont typeface="Arial"/>
              <a:buNone/>
            </a:pPr>
            <a:r>
              <a:rPr lang="pt-BR" sz="1000">
                <a:solidFill>
                  <a:schemeClr val="lt1"/>
                </a:solidFill>
                <a:latin typeface="Century Gothic"/>
                <a:ea typeface="Century Gothic"/>
                <a:cs typeface="Century Gothic"/>
                <a:sym typeface="Century Gothic"/>
              </a:rPr>
              <a:t>WASKO, Janet. A indústria americana de cinema. CENA (Centro de análise do cinema e do audiovisual). Disponível  em:&lt; </a:t>
            </a:r>
            <a:r>
              <a:rPr lang="pt-BR" sz="1000" u="sng">
                <a:solidFill>
                  <a:schemeClr val="lt1"/>
                </a:solidFill>
                <a:latin typeface="Century Gothic"/>
                <a:ea typeface="Century Gothic"/>
                <a:cs typeface="Century Gothic"/>
                <a:sym typeface="Century Gothic"/>
                <a:hlinkClick r:id="rId10">
                  <a:extLst>
                    <a:ext uri="{A12FA001-AC4F-418D-AE19-62706E023703}">
                      <ahyp:hlinkClr val="tx"/>
                    </a:ext>
                  </a:extLst>
                </a:hlinkClick>
              </a:rPr>
              <a:t>https://www.cena.ufscar.br/a-industria-cinematografica-americana/</a:t>
            </a:r>
            <a:r>
              <a:rPr lang="pt-BR" sz="1000">
                <a:solidFill>
                  <a:schemeClr val="lt1"/>
                </a:solidFill>
                <a:latin typeface="Century Gothic"/>
                <a:ea typeface="Century Gothic"/>
                <a:cs typeface="Century Gothic"/>
                <a:sym typeface="Century Gothic"/>
              </a:rPr>
              <a:t>&gt;.Acesso em: 8 de agosto de 2022. </a:t>
            </a:r>
            <a:endParaRPr sz="1000">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400"/>
              <a:buFont typeface="Arial"/>
              <a:buNone/>
            </a:pPr>
            <a:r>
              <a:t/>
            </a:r>
            <a:endParaRPr i="0" sz="1000" u="none" cap="none" strike="noStrike">
              <a:solidFill>
                <a:schemeClr val="lt1"/>
              </a:solidFill>
              <a:latin typeface="Century Gothic"/>
              <a:ea typeface="Century Gothic"/>
              <a:cs typeface="Century Gothic"/>
              <a:sym typeface="Century Gothic"/>
            </a:endParaRPr>
          </a:p>
        </p:txBody>
      </p:sp>
      <p:sp>
        <p:nvSpPr>
          <p:cNvPr id="631" name="Google Shape;631;p32"/>
          <p:cNvSpPr txBox="1"/>
          <p:nvPr/>
        </p:nvSpPr>
        <p:spPr>
          <a:xfrm>
            <a:off x="1027580" y="806558"/>
            <a:ext cx="18468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chemeClr val="lt1"/>
                </a:solidFill>
                <a:latin typeface="Calibri"/>
                <a:ea typeface="Calibri"/>
                <a:cs typeface="Calibri"/>
                <a:sym typeface="Calibri"/>
              </a:rPr>
              <a:t>SEASON </a:t>
            </a:r>
            <a:r>
              <a:rPr b="1" lang="pt-BR" sz="1500">
                <a:solidFill>
                  <a:schemeClr val="lt1"/>
                </a:solidFill>
                <a:latin typeface="Calibri"/>
                <a:ea typeface="Calibri"/>
                <a:cs typeface="Calibri"/>
                <a:sym typeface="Calibri"/>
              </a:rPr>
              <a:t>7</a:t>
            </a:r>
            <a:r>
              <a:rPr b="1" i="0" lang="pt-BR" sz="1500" u="none" cap="none" strike="noStrike">
                <a:solidFill>
                  <a:schemeClr val="lt1"/>
                </a:solidFill>
                <a:latin typeface="Calibri"/>
                <a:ea typeface="Calibri"/>
                <a:cs typeface="Calibri"/>
                <a:sym typeface="Calibri"/>
              </a:rPr>
              <a:t>: EPISODE </a:t>
            </a:r>
            <a:r>
              <a:rPr b="0" i="0" lang="pt-BR" sz="1500" u="none" cap="none" strike="noStrike">
                <a:solidFill>
                  <a:schemeClr val="lt1"/>
                </a:solidFill>
                <a:latin typeface="Calibri"/>
                <a:ea typeface="Calibri"/>
                <a:cs typeface="Calibri"/>
                <a:sym typeface="Calibri"/>
              </a:rPr>
              <a:t>1</a:t>
            </a:r>
            <a:endParaRPr b="0" i="0" sz="1100" u="none" cap="none" strike="noStrike">
              <a:solidFill>
                <a:srgbClr val="000000"/>
              </a:solidFill>
              <a:latin typeface="Arial"/>
              <a:ea typeface="Arial"/>
              <a:cs typeface="Arial"/>
              <a:sym typeface="Arial"/>
            </a:endParaRPr>
          </a:p>
        </p:txBody>
      </p:sp>
      <p:sp>
        <p:nvSpPr>
          <p:cNvPr id="632" name="Google Shape;632;p32"/>
          <p:cNvSpPr txBox="1"/>
          <p:nvPr/>
        </p:nvSpPr>
        <p:spPr>
          <a:xfrm>
            <a:off x="1865528" y="226082"/>
            <a:ext cx="5239941" cy="27699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Início     Filmes     Séries     Minha Lista </a:t>
            </a:r>
            <a:endParaRPr b="0" i="0" sz="1100" u="none" cap="none" strike="noStrike">
              <a:solidFill>
                <a:srgbClr val="000000"/>
              </a:solidFill>
              <a:latin typeface="Arial"/>
              <a:ea typeface="Arial"/>
              <a:cs typeface="Arial"/>
              <a:sym typeface="Arial"/>
            </a:endParaRPr>
          </a:p>
        </p:txBody>
      </p:sp>
      <p:pic>
        <p:nvPicPr>
          <p:cNvPr descr="Ícone&#10;&#10;Descrição gerada automaticamente" id="633" name="Google Shape;633;p32"/>
          <p:cNvPicPr preferRelativeResize="0"/>
          <p:nvPr/>
        </p:nvPicPr>
        <p:blipFill rotWithShape="1">
          <a:blip r:embed="rId11">
            <a:alphaModFix/>
          </a:blip>
          <a:srcRect b="0" l="0" r="0" t="0"/>
          <a:stretch/>
        </p:blipFill>
        <p:spPr>
          <a:xfrm>
            <a:off x="7410191" y="248460"/>
            <a:ext cx="344686" cy="344686"/>
          </a:xfrm>
          <a:prstGeom prst="rect">
            <a:avLst/>
          </a:prstGeom>
          <a:noFill/>
          <a:ln>
            <a:noFill/>
          </a:ln>
        </p:spPr>
      </p:pic>
      <p:sp>
        <p:nvSpPr>
          <p:cNvPr id="634" name="Google Shape;634;p32"/>
          <p:cNvSpPr txBox="1"/>
          <p:nvPr/>
        </p:nvSpPr>
        <p:spPr>
          <a:xfrm>
            <a:off x="6593674" y="248460"/>
            <a:ext cx="950020" cy="27699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Pesquisar</a:t>
            </a:r>
            <a:r>
              <a:rPr b="0" i="0" lang="pt-BR" sz="1400" u="none" cap="none" strike="noStrike">
                <a:solidFill>
                  <a:schemeClr val="lt1"/>
                </a:solidFill>
                <a:latin typeface="Lato Light"/>
                <a:ea typeface="Lato Light"/>
                <a:cs typeface="Lato Light"/>
                <a:sym typeface="Lato Light"/>
              </a:rPr>
              <a:t> </a:t>
            </a:r>
            <a:endParaRPr b="0" i="0" sz="1100" u="none" cap="none" strike="noStrike">
              <a:solidFill>
                <a:srgbClr val="000000"/>
              </a:solidFill>
              <a:latin typeface="Arial"/>
              <a:ea typeface="Arial"/>
              <a:cs typeface="Arial"/>
              <a:sym typeface="Arial"/>
            </a:endParaRPr>
          </a:p>
        </p:txBody>
      </p:sp>
      <p:grpSp>
        <p:nvGrpSpPr>
          <p:cNvPr id="635" name="Google Shape;635;p32"/>
          <p:cNvGrpSpPr/>
          <p:nvPr/>
        </p:nvGrpSpPr>
        <p:grpSpPr>
          <a:xfrm>
            <a:off x="7590247" y="204981"/>
            <a:ext cx="1270226" cy="276999"/>
            <a:chOff x="9828445" y="385086"/>
            <a:chExt cx="1693635" cy="369332"/>
          </a:xfrm>
        </p:grpSpPr>
        <p:sp>
          <p:nvSpPr>
            <p:cNvPr id="636" name="Google Shape;636;p32"/>
            <p:cNvSpPr txBox="1"/>
            <p:nvPr/>
          </p:nvSpPr>
          <p:spPr>
            <a:xfrm>
              <a:off x="9828445" y="385086"/>
              <a:ext cx="184731" cy="36933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37" name="Google Shape;637;p32"/>
            <p:cNvSpPr/>
            <p:nvPr/>
          </p:nvSpPr>
          <p:spPr>
            <a:xfrm flipH="1" rot="10800000">
              <a:off x="11351815" y="535451"/>
              <a:ext cx="170265" cy="146779"/>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descr="Desenho de personagem de desenho animado&#10;&#10;Descrição gerada automaticamente com confiança média" id="638" name="Google Shape;638;p32"/>
          <p:cNvPicPr preferRelativeResize="0"/>
          <p:nvPr/>
        </p:nvPicPr>
        <p:blipFill rotWithShape="1">
          <a:blip r:embed="rId12">
            <a:alphaModFix/>
          </a:blip>
          <a:srcRect b="0" l="0" r="0" t="0"/>
          <a:stretch/>
        </p:blipFill>
        <p:spPr>
          <a:xfrm>
            <a:off x="8388797" y="245187"/>
            <a:ext cx="225701" cy="228926"/>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639" name="Google Shape;639;p32"/>
          <p:cNvSpPr txBox="1"/>
          <p:nvPr/>
        </p:nvSpPr>
        <p:spPr>
          <a:xfrm>
            <a:off x="883955" y="1071775"/>
            <a:ext cx="5085900" cy="438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lang="pt-BR" sz="2400">
                <a:solidFill>
                  <a:schemeClr val="lt1"/>
                </a:solidFill>
                <a:latin typeface="Century Gothic"/>
                <a:ea typeface="Century Gothic"/>
                <a:cs typeface="Century Gothic"/>
                <a:sym typeface="Century Gothic"/>
              </a:rPr>
              <a:t>REFERÊNCIAS</a:t>
            </a:r>
            <a:r>
              <a:rPr b="1" lang="pt-BR" sz="2400">
                <a:solidFill>
                  <a:schemeClr val="lt1"/>
                </a:solidFill>
                <a:latin typeface="Century Gothic"/>
                <a:ea typeface="Century Gothic"/>
                <a:cs typeface="Century Gothic"/>
                <a:sym typeface="Century Gothic"/>
              </a:rPr>
              <a:t> BIBLIOGRÁFICAS</a:t>
            </a:r>
            <a:endParaRPr b="0" i="0" sz="24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3"/>
          <p:cNvSpPr/>
          <p:nvPr/>
        </p:nvSpPr>
        <p:spPr>
          <a:xfrm>
            <a:off x="2442" y="0"/>
            <a:ext cx="9144000" cy="5143500"/>
          </a:xfrm>
          <a:prstGeom prst="rect">
            <a:avLst/>
          </a:prstGeom>
          <a:solidFill>
            <a:schemeClr val="dk1">
              <a:alpha val="72549"/>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45" name="Google Shape;645;p33"/>
          <p:cNvSpPr/>
          <p:nvPr/>
        </p:nvSpPr>
        <p:spPr>
          <a:xfrm>
            <a:off x="4" y="-2"/>
            <a:ext cx="9144000" cy="5143500"/>
          </a:xfrm>
          <a:prstGeom prst="rect">
            <a:avLst/>
          </a:prstGeom>
          <a:gradFill>
            <a:gsLst>
              <a:gs pos="0">
                <a:srgbClr val="0C0C0C">
                  <a:alpha val="23529"/>
                </a:srgbClr>
              </a:gs>
              <a:gs pos="33000">
                <a:srgbClr val="0C0C0C">
                  <a:alpha val="23529"/>
                </a:srgbClr>
              </a:gs>
              <a:gs pos="100000">
                <a:srgbClr val="000000">
                  <a:alpha val="0"/>
                </a:srgbClr>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646" name="Google Shape;646;p33"/>
          <p:cNvGrpSpPr/>
          <p:nvPr/>
        </p:nvGrpSpPr>
        <p:grpSpPr>
          <a:xfrm>
            <a:off x="579216" y="4485080"/>
            <a:ext cx="959818" cy="332998"/>
            <a:chOff x="2868909" y="1505802"/>
            <a:chExt cx="2489200" cy="863600"/>
          </a:xfrm>
        </p:grpSpPr>
        <p:sp>
          <p:nvSpPr>
            <p:cNvPr id="647" name="Google Shape;647;p33"/>
            <p:cNvSpPr/>
            <p:nvPr/>
          </p:nvSpPr>
          <p:spPr>
            <a:xfrm>
              <a:off x="2868909" y="1505802"/>
              <a:ext cx="2489200" cy="863600"/>
            </a:xfrm>
            <a:prstGeom prst="roundRect">
              <a:avLst>
                <a:gd fmla="val 16667" name="adj"/>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48" name="Google Shape;648;p33"/>
            <p:cNvSpPr txBox="1"/>
            <p:nvPr/>
          </p:nvSpPr>
          <p:spPr>
            <a:xfrm>
              <a:off x="3060894" y="1586905"/>
              <a:ext cx="2105228" cy="71837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0" lang="pt-BR" sz="1400" u="none" cap="none" strike="noStrike">
                  <a:solidFill>
                    <a:schemeClr val="lt1"/>
                  </a:solidFill>
                  <a:latin typeface="Calibri"/>
                  <a:ea typeface="Calibri"/>
                  <a:cs typeface="Calibri"/>
                  <a:sym typeface="Calibri"/>
                </a:rPr>
                <a:t>SIGN OUT</a:t>
              </a:r>
              <a:endParaRPr b="0" i="0" sz="1100" u="none" cap="none" strike="noStrike">
                <a:solidFill>
                  <a:srgbClr val="000000"/>
                </a:solidFill>
                <a:latin typeface="Arial"/>
                <a:ea typeface="Arial"/>
                <a:cs typeface="Arial"/>
                <a:sym typeface="Arial"/>
              </a:endParaRPr>
            </a:p>
          </p:txBody>
        </p:sp>
      </p:grpSp>
      <p:sp>
        <p:nvSpPr>
          <p:cNvPr id="649" name="Google Shape;649;p33"/>
          <p:cNvSpPr txBox="1"/>
          <p:nvPr/>
        </p:nvSpPr>
        <p:spPr>
          <a:xfrm>
            <a:off x="2278400" y="2260050"/>
            <a:ext cx="4728600" cy="623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600"/>
              <a:buFont typeface="Arial"/>
              <a:buNone/>
            </a:pPr>
            <a:r>
              <a:rPr b="1" lang="pt-BR" sz="3600">
                <a:solidFill>
                  <a:schemeClr val="lt1"/>
                </a:solidFill>
                <a:latin typeface="Century Gothic"/>
                <a:ea typeface="Century Gothic"/>
                <a:cs typeface="Century Gothic"/>
                <a:sym typeface="Century Gothic"/>
              </a:rPr>
              <a:t>MUITO </a:t>
            </a:r>
            <a:r>
              <a:rPr b="1" i="0" lang="pt-BR" sz="3600" u="none" cap="none" strike="noStrike">
                <a:solidFill>
                  <a:schemeClr val="lt1"/>
                </a:solidFill>
                <a:latin typeface="Century Gothic"/>
                <a:ea typeface="Century Gothic"/>
                <a:cs typeface="Century Gothic"/>
                <a:sym typeface="Century Gothic"/>
              </a:rPr>
              <a:t>OBRIGADO!!!</a:t>
            </a:r>
            <a:endParaRPr b="1" i="0" sz="3600" u="none" cap="none" strike="noStrike">
              <a:solidFill>
                <a:schemeClr val="lt1"/>
              </a:solidFill>
              <a:latin typeface="Century Gothic"/>
              <a:ea typeface="Century Gothic"/>
              <a:cs typeface="Century Gothic"/>
              <a:sym typeface="Century Gothic"/>
            </a:endParaRPr>
          </a:p>
        </p:txBody>
      </p:sp>
      <p:sp>
        <p:nvSpPr>
          <p:cNvPr id="650" name="Google Shape;650;p33"/>
          <p:cNvSpPr/>
          <p:nvPr/>
        </p:nvSpPr>
        <p:spPr>
          <a:xfrm>
            <a:off x="572990" y="4485046"/>
            <a:ext cx="972225" cy="333000"/>
          </a:xfrm>
          <a:custGeom>
            <a:rect b="b" l="l" r="r" t="t"/>
            <a:pathLst>
              <a:path extrusionOk="0" h="120000" w="120000">
                <a:moveTo>
                  <a:pt x="0" y="0"/>
                </a:moveTo>
                <a:lnTo>
                  <a:pt x="120000" y="0"/>
                </a:lnTo>
                <a:lnTo>
                  <a:pt x="120000" y="120000"/>
                </a:lnTo>
                <a:lnTo>
                  <a:pt x="0" y="120000"/>
                </a:lnTo>
                <a:close/>
              </a:path>
            </a:pathLst>
          </a:cu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Uma imagem contendo objeto, relógio, laranja, trem&#10;&#10;Descrição gerada automaticamente" id="651" name="Google Shape;651;p33"/>
          <p:cNvPicPr preferRelativeResize="0"/>
          <p:nvPr/>
        </p:nvPicPr>
        <p:blipFill rotWithShape="1">
          <a:blip r:embed="rId3">
            <a:alphaModFix/>
          </a:blip>
          <a:srcRect b="0" l="0" r="0" t="0"/>
          <a:stretch/>
        </p:blipFill>
        <p:spPr>
          <a:xfrm>
            <a:off x="295645" y="153540"/>
            <a:ext cx="1398389" cy="474833"/>
          </a:xfrm>
          <a:prstGeom prst="rect">
            <a:avLst/>
          </a:prstGeom>
          <a:noFill/>
          <a:ln>
            <a:noFill/>
          </a:ln>
        </p:spPr>
      </p:pic>
      <p:sp>
        <p:nvSpPr>
          <p:cNvPr id="652" name="Google Shape;652;p33"/>
          <p:cNvSpPr txBox="1"/>
          <p:nvPr/>
        </p:nvSpPr>
        <p:spPr>
          <a:xfrm>
            <a:off x="1865528" y="226082"/>
            <a:ext cx="5239941" cy="27699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Início     Filmes     Séries     Minha Lista </a:t>
            </a:r>
            <a:endParaRPr b="0" i="0" sz="1100" u="none" cap="none" strike="noStrike">
              <a:solidFill>
                <a:srgbClr val="000000"/>
              </a:solidFill>
              <a:latin typeface="Arial"/>
              <a:ea typeface="Arial"/>
              <a:cs typeface="Arial"/>
              <a:sym typeface="Arial"/>
            </a:endParaRPr>
          </a:p>
        </p:txBody>
      </p:sp>
      <p:pic>
        <p:nvPicPr>
          <p:cNvPr descr="Ícone&#10;&#10;Descrição gerada automaticamente" id="653" name="Google Shape;653;p33"/>
          <p:cNvPicPr preferRelativeResize="0"/>
          <p:nvPr/>
        </p:nvPicPr>
        <p:blipFill rotWithShape="1">
          <a:blip r:embed="rId4">
            <a:alphaModFix/>
          </a:blip>
          <a:srcRect b="0" l="0" r="0" t="0"/>
          <a:stretch/>
        </p:blipFill>
        <p:spPr>
          <a:xfrm>
            <a:off x="7410191" y="248460"/>
            <a:ext cx="344686" cy="344686"/>
          </a:xfrm>
          <a:prstGeom prst="rect">
            <a:avLst/>
          </a:prstGeom>
          <a:noFill/>
          <a:ln>
            <a:noFill/>
          </a:ln>
        </p:spPr>
      </p:pic>
      <p:sp>
        <p:nvSpPr>
          <p:cNvPr id="654" name="Google Shape;654;p33"/>
          <p:cNvSpPr txBox="1"/>
          <p:nvPr/>
        </p:nvSpPr>
        <p:spPr>
          <a:xfrm>
            <a:off x="6593674" y="248460"/>
            <a:ext cx="964447" cy="27699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Pesquisar </a:t>
            </a:r>
            <a:endParaRPr b="0" i="0" sz="1100" u="none" cap="none" strike="noStrike">
              <a:solidFill>
                <a:srgbClr val="000000"/>
              </a:solidFill>
              <a:latin typeface="Arial"/>
              <a:ea typeface="Arial"/>
              <a:cs typeface="Arial"/>
              <a:sym typeface="Arial"/>
            </a:endParaRPr>
          </a:p>
        </p:txBody>
      </p:sp>
      <p:grpSp>
        <p:nvGrpSpPr>
          <p:cNvPr id="655" name="Google Shape;655;p33"/>
          <p:cNvGrpSpPr/>
          <p:nvPr/>
        </p:nvGrpSpPr>
        <p:grpSpPr>
          <a:xfrm>
            <a:off x="7590247" y="204981"/>
            <a:ext cx="1270226" cy="276999"/>
            <a:chOff x="9828445" y="385086"/>
            <a:chExt cx="1693635" cy="369332"/>
          </a:xfrm>
        </p:grpSpPr>
        <p:sp>
          <p:nvSpPr>
            <p:cNvPr id="656" name="Google Shape;656;p33"/>
            <p:cNvSpPr txBox="1"/>
            <p:nvPr/>
          </p:nvSpPr>
          <p:spPr>
            <a:xfrm>
              <a:off x="9828445" y="385086"/>
              <a:ext cx="184731" cy="36933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57" name="Google Shape;657;p33"/>
            <p:cNvSpPr/>
            <p:nvPr/>
          </p:nvSpPr>
          <p:spPr>
            <a:xfrm flipH="1" rot="10800000">
              <a:off x="11351815" y="535451"/>
              <a:ext cx="170265" cy="146779"/>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descr="Desenho de personagem de desenho animado&#10;&#10;Descrição gerada automaticamente com confiança média" id="658" name="Google Shape;658;p33"/>
          <p:cNvPicPr preferRelativeResize="0"/>
          <p:nvPr/>
        </p:nvPicPr>
        <p:blipFill rotWithShape="1">
          <a:blip r:embed="rId5">
            <a:alphaModFix/>
          </a:blip>
          <a:srcRect b="0" l="0" r="0" t="0"/>
          <a:stretch/>
        </p:blipFill>
        <p:spPr>
          <a:xfrm>
            <a:off x="8388797" y="245187"/>
            <a:ext cx="225701" cy="228926"/>
          </a:xfrm>
          <a:prstGeom prst="roundRect">
            <a:avLst>
              <a:gd fmla="val 16667" name="adj"/>
            </a:avLst>
          </a:prstGeom>
          <a:noFill/>
          <a:ln>
            <a:noFill/>
          </a:ln>
          <a:effectLst>
            <a:outerShdw blurRad="76200" rotWithShape="0" algn="tl" dir="7800000" dist="38100">
              <a:srgbClr val="000000">
                <a:alpha val="40000"/>
              </a:srgbClr>
            </a:outerShdw>
          </a:effectLst>
        </p:spPr>
      </p:pic>
    </p:spTree>
  </p:cSld>
  <p:clrMapOvr>
    <a:masterClrMapping/>
  </p:clrMapOvr>
  <mc:AlternateContent>
    <mc:Choice Requires="p14">
      <p:transition spd="med">
        <p14:prism dir="l"/>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p:nvPr/>
        </p:nvSpPr>
        <p:spPr>
          <a:xfrm>
            <a:off x="-15475" y="0"/>
            <a:ext cx="9159600" cy="5280300"/>
          </a:xfrm>
          <a:prstGeom prst="rect">
            <a:avLst/>
          </a:prstGeom>
          <a:gradFill>
            <a:gsLst>
              <a:gs pos="0">
                <a:srgbClr val="3F3F3F">
                  <a:alpha val="33333"/>
                </a:srgbClr>
              </a:gs>
              <a:gs pos="13000">
                <a:srgbClr val="3F3F3F">
                  <a:alpha val="33333"/>
                </a:srgbClr>
              </a:gs>
              <a:gs pos="85000">
                <a:srgbClr val="0C0C0C">
                  <a:alpha val="72549"/>
                </a:srgbClr>
              </a:gs>
              <a:gs pos="100000">
                <a:srgbClr val="0C0C0C">
                  <a:alpha val="72549"/>
                </a:srgbClr>
              </a:gs>
            </a:gsLst>
            <a:lin ang="0" scaled="0"/>
          </a:gra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0" name="Google Shape;110;p15"/>
          <p:cNvSpPr txBox="1"/>
          <p:nvPr/>
        </p:nvSpPr>
        <p:spPr>
          <a:xfrm>
            <a:off x="230700" y="1375325"/>
            <a:ext cx="4776300" cy="1731600"/>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chemeClr val="dk1"/>
              </a:buClr>
              <a:buSzPts val="1100"/>
              <a:buFont typeface="Arial"/>
              <a:buNone/>
            </a:pPr>
            <a:r>
              <a:rPr b="1" lang="pt-BR" sz="3600">
                <a:solidFill>
                  <a:schemeClr val="lt1"/>
                </a:solidFill>
                <a:latin typeface="Century Gothic"/>
                <a:ea typeface="Century Gothic"/>
                <a:cs typeface="Century Gothic"/>
                <a:sym typeface="Century Gothic"/>
              </a:rPr>
              <a:t>UM ESTUDO SOBRE A </a:t>
            </a:r>
            <a:endParaRPr b="1" sz="3600">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rPr b="1" lang="pt-BR" sz="3600">
                <a:solidFill>
                  <a:schemeClr val="lt1"/>
                </a:solidFill>
                <a:latin typeface="Century Gothic"/>
                <a:ea typeface="Century Gothic"/>
                <a:cs typeface="Century Gothic"/>
                <a:sym typeface="Century Gothic"/>
              </a:rPr>
              <a:t>PLATAFORMA DE </a:t>
            </a:r>
            <a:endParaRPr b="1" sz="3600">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rPr b="1" lang="pt-BR" sz="3600">
                <a:solidFill>
                  <a:schemeClr val="lt1"/>
                </a:solidFill>
                <a:latin typeface="Century Gothic"/>
                <a:ea typeface="Century Gothic"/>
                <a:cs typeface="Century Gothic"/>
                <a:sym typeface="Century Gothic"/>
              </a:rPr>
              <a:t>STREAMING NETFLIX</a:t>
            </a:r>
            <a:endParaRPr b="1" sz="3600">
              <a:solidFill>
                <a:schemeClr val="lt1"/>
              </a:solidFill>
              <a:latin typeface="Century Gothic"/>
              <a:ea typeface="Century Gothic"/>
              <a:cs typeface="Century Gothic"/>
              <a:sym typeface="Century Gothic"/>
            </a:endParaRPr>
          </a:p>
        </p:txBody>
      </p:sp>
      <p:pic>
        <p:nvPicPr>
          <p:cNvPr descr="Uma imagem contendo objeto, relógio, laranja, trem&#10;&#10;Descrição gerada automaticamente" id="111" name="Google Shape;111;p15"/>
          <p:cNvPicPr preferRelativeResize="0"/>
          <p:nvPr/>
        </p:nvPicPr>
        <p:blipFill rotWithShape="1">
          <a:blip r:embed="rId3">
            <a:alphaModFix/>
          </a:blip>
          <a:srcRect b="0" l="0" r="0" t="0"/>
          <a:stretch/>
        </p:blipFill>
        <p:spPr>
          <a:xfrm>
            <a:off x="295645" y="153540"/>
            <a:ext cx="1398389" cy="474833"/>
          </a:xfrm>
          <a:prstGeom prst="rect">
            <a:avLst/>
          </a:prstGeom>
          <a:noFill/>
          <a:ln>
            <a:noFill/>
          </a:ln>
        </p:spPr>
      </p:pic>
      <p:sp>
        <p:nvSpPr>
          <p:cNvPr id="112" name="Google Shape;112;p15"/>
          <p:cNvSpPr txBox="1"/>
          <p:nvPr/>
        </p:nvSpPr>
        <p:spPr>
          <a:xfrm>
            <a:off x="1865528" y="226082"/>
            <a:ext cx="5239941" cy="27699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Início     Filmes     Séries     Minha Lista </a:t>
            </a:r>
            <a:endParaRPr b="0" i="0" sz="1100" u="none" cap="none" strike="noStrike">
              <a:solidFill>
                <a:srgbClr val="000000"/>
              </a:solidFill>
              <a:latin typeface="Arial"/>
              <a:ea typeface="Arial"/>
              <a:cs typeface="Arial"/>
              <a:sym typeface="Arial"/>
            </a:endParaRPr>
          </a:p>
        </p:txBody>
      </p:sp>
      <p:pic>
        <p:nvPicPr>
          <p:cNvPr descr="Ícone&#10;&#10;Descrição gerada automaticamente" id="113" name="Google Shape;113;p15"/>
          <p:cNvPicPr preferRelativeResize="0"/>
          <p:nvPr/>
        </p:nvPicPr>
        <p:blipFill rotWithShape="1">
          <a:blip r:embed="rId4">
            <a:alphaModFix/>
          </a:blip>
          <a:srcRect b="0" l="0" r="0" t="0"/>
          <a:stretch/>
        </p:blipFill>
        <p:spPr>
          <a:xfrm>
            <a:off x="7410191" y="248460"/>
            <a:ext cx="344686" cy="344686"/>
          </a:xfrm>
          <a:prstGeom prst="rect">
            <a:avLst/>
          </a:prstGeom>
          <a:noFill/>
          <a:ln>
            <a:noFill/>
          </a:ln>
        </p:spPr>
      </p:pic>
      <p:sp>
        <p:nvSpPr>
          <p:cNvPr id="114" name="Google Shape;114;p15"/>
          <p:cNvSpPr txBox="1"/>
          <p:nvPr/>
        </p:nvSpPr>
        <p:spPr>
          <a:xfrm>
            <a:off x="6593674" y="248460"/>
            <a:ext cx="964447" cy="27699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Pesquisar </a:t>
            </a:r>
            <a:endParaRPr b="0" i="0" sz="1100" u="none" cap="none" strike="noStrike">
              <a:solidFill>
                <a:srgbClr val="000000"/>
              </a:solidFill>
              <a:latin typeface="Arial"/>
              <a:ea typeface="Arial"/>
              <a:cs typeface="Arial"/>
              <a:sym typeface="Arial"/>
            </a:endParaRPr>
          </a:p>
        </p:txBody>
      </p:sp>
      <p:sp>
        <p:nvSpPr>
          <p:cNvPr id="115" name="Google Shape;115;p15"/>
          <p:cNvSpPr txBox="1"/>
          <p:nvPr/>
        </p:nvSpPr>
        <p:spPr>
          <a:xfrm>
            <a:off x="505100" y="851850"/>
            <a:ext cx="3522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pt-BR" sz="1500" u="none" cap="none" strike="noStrike">
                <a:solidFill>
                  <a:schemeClr val="lt1"/>
                </a:solidFill>
                <a:latin typeface="Century Gothic"/>
                <a:ea typeface="Century Gothic"/>
                <a:cs typeface="Century Gothic"/>
                <a:sym typeface="Century Gothic"/>
              </a:rPr>
              <a:t>DIR</a:t>
            </a:r>
            <a:r>
              <a:rPr b="0" i="0" lang="pt-BR" sz="1500" u="none" cap="none" strike="noStrike">
                <a:solidFill>
                  <a:schemeClr val="lt1"/>
                </a:solidFill>
                <a:latin typeface="Century Gothic"/>
                <a:ea typeface="Century Gothic"/>
                <a:cs typeface="Century Gothic"/>
                <a:sym typeface="Century Gothic"/>
              </a:rPr>
              <a:t>IGIDO POR </a:t>
            </a:r>
            <a:r>
              <a:rPr lang="pt-BR" sz="1500">
                <a:solidFill>
                  <a:schemeClr val="lt1"/>
                </a:solidFill>
                <a:latin typeface="Century Gothic"/>
                <a:ea typeface="Century Gothic"/>
                <a:cs typeface="Century Gothic"/>
                <a:sym typeface="Century Gothic"/>
              </a:rPr>
              <a:t>STEVEN DUTT-ROSS</a:t>
            </a:r>
            <a:endParaRPr sz="1500">
              <a:solidFill>
                <a:schemeClr val="lt1"/>
              </a:solidFill>
              <a:latin typeface="Century Gothic"/>
              <a:ea typeface="Century Gothic"/>
              <a:cs typeface="Century Gothic"/>
              <a:sym typeface="Century Gothic"/>
            </a:endParaRPr>
          </a:p>
        </p:txBody>
      </p:sp>
      <p:grpSp>
        <p:nvGrpSpPr>
          <p:cNvPr id="116" name="Google Shape;116;p15"/>
          <p:cNvGrpSpPr/>
          <p:nvPr/>
        </p:nvGrpSpPr>
        <p:grpSpPr>
          <a:xfrm>
            <a:off x="7754877" y="204981"/>
            <a:ext cx="1093479" cy="276999"/>
            <a:chOff x="9828445" y="385086"/>
            <a:chExt cx="1693635" cy="369332"/>
          </a:xfrm>
        </p:grpSpPr>
        <p:sp>
          <p:nvSpPr>
            <p:cNvPr id="117" name="Google Shape;117;p15"/>
            <p:cNvSpPr txBox="1"/>
            <p:nvPr/>
          </p:nvSpPr>
          <p:spPr>
            <a:xfrm>
              <a:off x="9828445" y="385086"/>
              <a:ext cx="184731" cy="36933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8" name="Google Shape;118;p15"/>
            <p:cNvSpPr/>
            <p:nvPr/>
          </p:nvSpPr>
          <p:spPr>
            <a:xfrm flipH="1" rot="10800000">
              <a:off x="11351815" y="535451"/>
              <a:ext cx="170265" cy="146779"/>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119" name="Google Shape;119;p15"/>
          <p:cNvGrpSpPr/>
          <p:nvPr/>
        </p:nvGrpSpPr>
        <p:grpSpPr>
          <a:xfrm>
            <a:off x="505094" y="3213561"/>
            <a:ext cx="1081059" cy="304636"/>
            <a:chOff x="6416299" y="1532825"/>
            <a:chExt cx="1935300" cy="606000"/>
          </a:xfrm>
        </p:grpSpPr>
        <p:sp>
          <p:nvSpPr>
            <p:cNvPr id="120" name="Google Shape;120;p15"/>
            <p:cNvSpPr/>
            <p:nvPr/>
          </p:nvSpPr>
          <p:spPr>
            <a:xfrm>
              <a:off x="6416299" y="1532825"/>
              <a:ext cx="1935300" cy="606000"/>
            </a:xfrm>
            <a:prstGeom prst="roundRect">
              <a:avLst>
                <a:gd fmla="val 41046" name="adj"/>
              </a:avLst>
            </a:prstGeom>
            <a:solidFill>
              <a:srgbClr val="C00000"/>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Calibri"/>
                <a:ea typeface="Calibri"/>
                <a:cs typeface="Calibri"/>
                <a:sym typeface="Calibri"/>
              </a:endParaRPr>
            </a:p>
          </p:txBody>
        </p:sp>
        <p:sp>
          <p:nvSpPr>
            <p:cNvPr id="121" name="Google Shape;121;p15"/>
            <p:cNvSpPr/>
            <p:nvPr/>
          </p:nvSpPr>
          <p:spPr>
            <a:xfrm>
              <a:off x="7017319" y="1582283"/>
              <a:ext cx="722861" cy="50507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000000"/>
                </a:buClr>
                <a:buSzPts val="1200"/>
                <a:buFont typeface="Arial"/>
                <a:buNone/>
              </a:pPr>
              <a:r>
                <a:rPr b="1" i="0" lang="pt-BR" sz="1200" u="none" cap="none" strike="noStrike">
                  <a:solidFill>
                    <a:schemeClr val="lt1"/>
                  </a:solidFill>
                  <a:latin typeface="Calibri"/>
                  <a:ea typeface="Calibri"/>
                  <a:cs typeface="Calibri"/>
                  <a:sym typeface="Calibri"/>
                </a:rPr>
                <a:t>Play</a:t>
              </a:r>
              <a:endParaRPr b="1" i="0" sz="1200" u="none" cap="none" strike="noStrike">
                <a:solidFill>
                  <a:schemeClr val="lt1"/>
                </a:solidFill>
                <a:latin typeface="Calibri"/>
                <a:ea typeface="Calibri"/>
                <a:cs typeface="Calibri"/>
                <a:sym typeface="Calibri"/>
              </a:endParaRPr>
            </a:p>
          </p:txBody>
        </p:sp>
        <p:sp>
          <p:nvSpPr>
            <p:cNvPr id="122" name="Google Shape;122;p15"/>
            <p:cNvSpPr/>
            <p:nvPr/>
          </p:nvSpPr>
          <p:spPr>
            <a:xfrm rot="5400000">
              <a:off x="6761353" y="1743893"/>
              <a:ext cx="222521" cy="191829"/>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nvGrpSpPr>
          <p:cNvPr id="123" name="Google Shape;123;p15"/>
          <p:cNvGrpSpPr/>
          <p:nvPr/>
        </p:nvGrpSpPr>
        <p:grpSpPr>
          <a:xfrm>
            <a:off x="1921927" y="3213539"/>
            <a:ext cx="1081059" cy="304659"/>
            <a:chOff x="6416299" y="2686191"/>
            <a:chExt cx="1935300" cy="606045"/>
          </a:xfrm>
        </p:grpSpPr>
        <p:sp>
          <p:nvSpPr>
            <p:cNvPr id="124" name="Google Shape;124;p15"/>
            <p:cNvSpPr/>
            <p:nvPr/>
          </p:nvSpPr>
          <p:spPr>
            <a:xfrm>
              <a:off x="6416299" y="2686236"/>
              <a:ext cx="1935300" cy="606000"/>
            </a:xfrm>
            <a:prstGeom prst="roundRect">
              <a:avLst>
                <a:gd fmla="val 41046" name="adj"/>
              </a:avLst>
            </a:prstGeom>
            <a:solidFill>
              <a:schemeClr val="lt1">
                <a:alpha val="29411"/>
              </a:schemeClr>
            </a:solidFill>
            <a:ln cap="flat" cmpd="sng" w="1587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Calibri"/>
                <a:ea typeface="Calibri"/>
                <a:cs typeface="Calibri"/>
                <a:sym typeface="Calibri"/>
              </a:endParaRPr>
            </a:p>
          </p:txBody>
        </p:sp>
        <p:sp>
          <p:nvSpPr>
            <p:cNvPr id="125" name="Google Shape;125;p15"/>
            <p:cNvSpPr/>
            <p:nvPr/>
          </p:nvSpPr>
          <p:spPr>
            <a:xfrm>
              <a:off x="6629882" y="2686191"/>
              <a:ext cx="1508100" cy="5052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000000"/>
                </a:buClr>
                <a:buSzPts val="1200"/>
                <a:buFont typeface="Arial"/>
                <a:buNone/>
              </a:pPr>
              <a:r>
                <a:rPr b="1" i="0" lang="pt-BR" sz="1200" u="none" cap="none" strike="noStrike">
                  <a:solidFill>
                    <a:schemeClr val="lt1"/>
                  </a:solidFill>
                  <a:latin typeface="Calibri"/>
                  <a:ea typeface="Calibri"/>
                  <a:cs typeface="Calibri"/>
                  <a:sym typeface="Calibri"/>
                </a:rPr>
                <a:t>Start Again</a:t>
              </a:r>
              <a:endParaRPr b="1" i="0" sz="1200" u="none" cap="none" strike="noStrike">
                <a:solidFill>
                  <a:schemeClr val="lt1"/>
                </a:solidFill>
                <a:latin typeface="Calibri"/>
                <a:ea typeface="Calibri"/>
                <a:cs typeface="Calibri"/>
                <a:sym typeface="Calibri"/>
              </a:endParaRPr>
            </a:p>
          </p:txBody>
        </p:sp>
      </p:grpSp>
      <p:sp>
        <p:nvSpPr>
          <p:cNvPr id="126" name="Google Shape;126;p15"/>
          <p:cNvSpPr txBox="1"/>
          <p:nvPr/>
        </p:nvSpPr>
        <p:spPr>
          <a:xfrm>
            <a:off x="6244368" y="-955720"/>
            <a:ext cx="138548" cy="27699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7" name="Google Shape;127;p15"/>
          <p:cNvSpPr/>
          <p:nvPr/>
        </p:nvSpPr>
        <p:spPr>
          <a:xfrm>
            <a:off x="0" y="3707995"/>
            <a:ext cx="9144000" cy="1435505"/>
          </a:xfrm>
          <a:prstGeom prst="rect">
            <a:avLst/>
          </a:prstGeom>
          <a:solidFill>
            <a:srgbClr val="D8D8D8">
              <a:alpha val="28235"/>
            </a:srgbClr>
          </a:solidFill>
          <a:ln>
            <a:noFill/>
          </a:ln>
          <a:effectLst>
            <a:outerShdw blurRad="444500" rotWithShape="0" dir="16200000" dist="50800">
              <a:srgbClr val="000000">
                <a:alpha val="88235"/>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Desenho de personagem de desenho animado&#10;&#10;Descrição gerada automaticamente com confiança média" id="128" name="Google Shape;128;p15"/>
          <p:cNvPicPr preferRelativeResize="0"/>
          <p:nvPr/>
        </p:nvPicPr>
        <p:blipFill rotWithShape="1">
          <a:blip r:embed="rId5">
            <a:alphaModFix/>
          </a:blip>
          <a:srcRect b="0" l="0" r="0" t="0"/>
          <a:stretch/>
        </p:blipFill>
        <p:spPr>
          <a:xfrm>
            <a:off x="8388797" y="245187"/>
            <a:ext cx="225701" cy="228926"/>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29" name="Google Shape;129;p15"/>
          <p:cNvSpPr/>
          <p:nvPr/>
        </p:nvSpPr>
        <p:spPr>
          <a:xfrm>
            <a:off x="0" y="3719537"/>
            <a:ext cx="9144000" cy="1435505"/>
          </a:xfrm>
          <a:prstGeom prst="rect">
            <a:avLst/>
          </a:prstGeom>
          <a:solidFill>
            <a:srgbClr val="D8D8D8">
              <a:alpha val="28235"/>
            </a:srgbClr>
          </a:solidFill>
          <a:ln>
            <a:noFill/>
          </a:ln>
          <a:effectLst>
            <a:outerShdw blurRad="444500" rotWithShape="0" dir="16200000" dist="50800">
              <a:srgbClr val="000000">
                <a:alpha val="88235"/>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30" name="Google Shape;130;p15"/>
          <p:cNvSpPr txBox="1"/>
          <p:nvPr/>
        </p:nvSpPr>
        <p:spPr>
          <a:xfrm>
            <a:off x="1444325" y="4731752"/>
            <a:ext cx="10449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lang="pt-BR" sz="1500">
                <a:solidFill>
                  <a:schemeClr val="lt1"/>
                </a:solidFill>
                <a:latin typeface="Century Gothic"/>
                <a:ea typeface="Century Gothic"/>
                <a:cs typeface="Century Gothic"/>
                <a:sym typeface="Century Gothic"/>
              </a:rPr>
              <a:t>Kaggle</a:t>
            </a:r>
            <a:endParaRPr b="0" i="0" sz="1100" u="none" cap="none" strike="noStrike">
              <a:solidFill>
                <a:srgbClr val="000000"/>
              </a:solidFill>
              <a:latin typeface="Arial"/>
              <a:ea typeface="Arial"/>
              <a:cs typeface="Arial"/>
              <a:sym typeface="Arial"/>
            </a:endParaRPr>
          </a:p>
        </p:txBody>
      </p:sp>
      <p:sp>
        <p:nvSpPr>
          <p:cNvPr id="131" name="Google Shape;131;p15">
            <a:hlinkClick/>
          </p:cNvPr>
          <p:cNvSpPr/>
          <p:nvPr/>
        </p:nvSpPr>
        <p:spPr>
          <a:xfrm>
            <a:off x="4049916" y="4695464"/>
            <a:ext cx="1062118" cy="231314"/>
          </a:xfrm>
          <a:custGeom>
            <a:rect b="b" l="l" r="r" t="t"/>
            <a:pathLst>
              <a:path extrusionOk="0" h="120000" w="120000">
                <a:moveTo>
                  <a:pt x="0" y="0"/>
                </a:moveTo>
                <a:lnTo>
                  <a:pt x="120000" y="0"/>
                </a:lnTo>
                <a:lnTo>
                  <a:pt x="120000" y="120000"/>
                </a:lnTo>
                <a:lnTo>
                  <a:pt x="0" y="120000"/>
                </a:lnTo>
                <a:close/>
              </a:path>
            </a:pathLst>
          </a:cu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32" name="Google Shape;132;p15">
            <a:hlinkClick action="ppaction://hlinksldjump" r:id="rId6"/>
          </p:cNvPr>
          <p:cNvSpPr/>
          <p:nvPr/>
        </p:nvSpPr>
        <p:spPr>
          <a:xfrm>
            <a:off x="7522750" y="4701075"/>
            <a:ext cx="1557000" cy="276900"/>
          </a:xfrm>
          <a:custGeom>
            <a:rect b="b" l="l" r="r" t="t"/>
            <a:pathLst>
              <a:path extrusionOk="0" h="120000" w="120000">
                <a:moveTo>
                  <a:pt x="0" y="0"/>
                </a:moveTo>
                <a:lnTo>
                  <a:pt x="120000" y="0"/>
                </a:lnTo>
                <a:lnTo>
                  <a:pt x="120000" y="120000"/>
                </a:lnTo>
                <a:lnTo>
                  <a:pt x="0" y="120000"/>
                </a:lnTo>
                <a:close/>
              </a:path>
            </a:pathLst>
          </a:cu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lang="pt-BR" sz="1500">
                <a:solidFill>
                  <a:schemeClr val="lt1"/>
                </a:solidFill>
                <a:latin typeface="Century Gothic"/>
                <a:ea typeface="Century Gothic"/>
                <a:cs typeface="Century Gothic"/>
                <a:sym typeface="Century Gothic"/>
              </a:rPr>
              <a:t>R Studio</a:t>
            </a:r>
            <a:endParaRPr b="1" i="0" sz="1500" u="none" cap="none" strike="noStrike">
              <a:solidFill>
                <a:schemeClr val="lt1"/>
              </a:solidFill>
              <a:latin typeface="Century Gothic"/>
              <a:ea typeface="Century Gothic"/>
              <a:cs typeface="Century Gothic"/>
              <a:sym typeface="Century Gothic"/>
            </a:endParaRPr>
          </a:p>
        </p:txBody>
      </p:sp>
      <p:sp>
        <p:nvSpPr>
          <p:cNvPr id="133" name="Google Shape;133;p15"/>
          <p:cNvSpPr/>
          <p:nvPr/>
        </p:nvSpPr>
        <p:spPr>
          <a:xfrm rot="2340872">
            <a:off x="8736601" y="4259651"/>
            <a:ext cx="567578" cy="588896"/>
          </a:xfrm>
          <a:prstGeom prst="corner">
            <a:avLst>
              <a:gd fmla="val 12787" name="adj1"/>
              <a:gd fmla="val 14746" name="adj2"/>
            </a:avLst>
          </a:prstGeom>
          <a:solidFill>
            <a:schemeClr val="lt1"/>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34" name="Google Shape;134;p15"/>
          <p:cNvSpPr txBox="1"/>
          <p:nvPr/>
        </p:nvSpPr>
        <p:spPr>
          <a:xfrm>
            <a:off x="4539075" y="4731812"/>
            <a:ext cx="10449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lang="pt-BR" sz="1500">
                <a:solidFill>
                  <a:schemeClr val="lt1"/>
                </a:solidFill>
                <a:latin typeface="Century Gothic"/>
                <a:ea typeface="Century Gothic"/>
                <a:cs typeface="Century Gothic"/>
                <a:sym typeface="Century Gothic"/>
              </a:rPr>
              <a:t>Excel</a:t>
            </a:r>
            <a:endParaRPr b="0" i="0" sz="1100" u="none" cap="none" strike="noStrike">
              <a:solidFill>
                <a:srgbClr val="000000"/>
              </a:solidFill>
              <a:latin typeface="Arial"/>
              <a:ea typeface="Arial"/>
              <a:cs typeface="Arial"/>
              <a:sym typeface="Arial"/>
            </a:endParaRPr>
          </a:p>
        </p:txBody>
      </p:sp>
      <p:pic>
        <p:nvPicPr>
          <p:cNvPr id="135" name="Google Shape;135;p15"/>
          <p:cNvPicPr preferRelativeResize="0"/>
          <p:nvPr/>
        </p:nvPicPr>
        <p:blipFill>
          <a:blip r:embed="rId7">
            <a:alphaModFix/>
          </a:blip>
          <a:stretch>
            <a:fillRect/>
          </a:stretch>
        </p:blipFill>
        <p:spPr>
          <a:xfrm>
            <a:off x="5007000" y="885088"/>
            <a:ext cx="3840901" cy="2399301"/>
          </a:xfrm>
          <a:prstGeom prst="rect">
            <a:avLst/>
          </a:prstGeom>
          <a:noFill/>
          <a:ln>
            <a:noFill/>
          </a:ln>
          <a:effectLst>
            <a:outerShdw blurRad="57150" rotWithShape="0" algn="bl" dir="5400000" dist="19050">
              <a:srgbClr val="000000">
                <a:alpha val="50000"/>
              </a:srgbClr>
            </a:outerShdw>
          </a:effectLst>
        </p:spPr>
      </p:pic>
      <p:pic>
        <p:nvPicPr>
          <p:cNvPr id="136" name="Google Shape;136;p15"/>
          <p:cNvPicPr preferRelativeResize="0"/>
          <p:nvPr/>
        </p:nvPicPr>
        <p:blipFill>
          <a:blip r:embed="rId8">
            <a:alphaModFix/>
          </a:blip>
          <a:stretch>
            <a:fillRect/>
          </a:stretch>
        </p:blipFill>
        <p:spPr>
          <a:xfrm>
            <a:off x="58825" y="3737500"/>
            <a:ext cx="1196000" cy="1387425"/>
          </a:xfrm>
          <a:prstGeom prst="rect">
            <a:avLst/>
          </a:prstGeom>
          <a:noFill/>
          <a:ln cap="flat" cmpd="sng" w="19050">
            <a:solidFill>
              <a:srgbClr val="FFFFFF"/>
            </a:solidFill>
            <a:prstDash val="solid"/>
            <a:round/>
            <a:headEnd len="sm" w="sm" type="none"/>
            <a:tailEnd len="sm" w="sm" type="none"/>
          </a:ln>
        </p:spPr>
      </p:pic>
      <p:pic>
        <p:nvPicPr>
          <p:cNvPr id="137" name="Google Shape;137;p15"/>
          <p:cNvPicPr preferRelativeResize="0"/>
          <p:nvPr/>
        </p:nvPicPr>
        <p:blipFill>
          <a:blip r:embed="rId9">
            <a:alphaModFix/>
          </a:blip>
          <a:stretch>
            <a:fillRect/>
          </a:stretch>
        </p:blipFill>
        <p:spPr>
          <a:xfrm>
            <a:off x="2962750" y="3750450"/>
            <a:ext cx="1387425" cy="1387425"/>
          </a:xfrm>
          <a:prstGeom prst="rect">
            <a:avLst/>
          </a:prstGeom>
          <a:noFill/>
          <a:ln cap="flat" cmpd="sng" w="19050">
            <a:solidFill>
              <a:schemeClr val="lt1"/>
            </a:solidFill>
            <a:prstDash val="solid"/>
            <a:round/>
            <a:headEnd len="sm" w="sm" type="none"/>
            <a:tailEnd len="sm" w="sm" type="none"/>
          </a:ln>
          <a:effectLst>
            <a:outerShdw blurRad="444500" rotWithShape="0" dir="16200000" dist="50800">
              <a:srgbClr val="000000">
                <a:alpha val="88240"/>
              </a:srgbClr>
            </a:outerShdw>
          </a:effectLst>
        </p:spPr>
      </p:pic>
      <p:pic>
        <p:nvPicPr>
          <p:cNvPr id="138" name="Google Shape;138;p15"/>
          <p:cNvPicPr preferRelativeResize="0"/>
          <p:nvPr/>
        </p:nvPicPr>
        <p:blipFill>
          <a:blip r:embed="rId10">
            <a:alphaModFix/>
          </a:blip>
          <a:stretch>
            <a:fillRect/>
          </a:stretch>
        </p:blipFill>
        <p:spPr>
          <a:xfrm>
            <a:off x="6058112" y="3743575"/>
            <a:ext cx="1387425" cy="1387425"/>
          </a:xfrm>
          <a:prstGeom prst="rect">
            <a:avLst/>
          </a:prstGeom>
          <a:noFill/>
          <a:ln cap="flat" cmpd="sng" w="19050">
            <a:solidFill>
              <a:schemeClr val="lt1"/>
            </a:solidFill>
            <a:prstDash val="solid"/>
            <a:round/>
            <a:headEnd len="sm" w="sm" type="none"/>
            <a:tailEnd len="sm" w="sm" type="none"/>
          </a:ln>
          <a:effectLst>
            <a:outerShdw blurRad="444500" rotWithShape="0" dir="16200000" dist="50800">
              <a:srgbClr val="000000">
                <a:alpha val="8824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1000"/>
                                        <p:tgtEl>
                                          <p:spTgt spid="13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3" name="Shape 143"/>
        <p:cNvGrpSpPr/>
        <p:nvPr/>
      </p:nvGrpSpPr>
      <p:grpSpPr>
        <a:xfrm>
          <a:off x="0" y="0"/>
          <a:ext cx="0" cy="0"/>
          <a:chOff x="0" y="0"/>
          <a:chExt cx="0" cy="0"/>
        </a:xfrm>
      </p:grpSpPr>
      <p:sp>
        <p:nvSpPr>
          <p:cNvPr id="144" name="Google Shape;144;p16"/>
          <p:cNvSpPr/>
          <p:nvPr/>
        </p:nvSpPr>
        <p:spPr>
          <a:xfrm>
            <a:off x="295645" y="1405328"/>
            <a:ext cx="8676000" cy="2972700"/>
          </a:xfrm>
          <a:prstGeom prst="roundRect">
            <a:avLst>
              <a:gd fmla="val 7968" name="adj"/>
            </a:avLst>
          </a:prstGeom>
          <a:solidFill>
            <a:schemeClr val="l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45" name="Google Shape;145;p16"/>
          <p:cNvGrpSpPr/>
          <p:nvPr/>
        </p:nvGrpSpPr>
        <p:grpSpPr>
          <a:xfrm>
            <a:off x="396869" y="4464942"/>
            <a:ext cx="8380575" cy="342900"/>
            <a:chOff x="508288" y="5715000"/>
            <a:chExt cx="11174100" cy="457200"/>
          </a:xfrm>
        </p:grpSpPr>
        <p:sp>
          <p:nvSpPr>
            <p:cNvPr id="146" name="Google Shape;146;p16"/>
            <p:cNvSpPr/>
            <p:nvPr/>
          </p:nvSpPr>
          <p:spPr>
            <a:xfrm>
              <a:off x="508288" y="5715000"/>
              <a:ext cx="11174100" cy="457200"/>
            </a:xfrm>
            <a:prstGeom prst="roundRect">
              <a:avLst>
                <a:gd fmla="val 50000" name="adj"/>
              </a:avLst>
            </a:prstGeom>
            <a:solidFill>
              <a:srgbClr val="181717">
                <a:alpha val="7647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cxnSp>
          <p:nvCxnSpPr>
            <p:cNvPr id="147" name="Google Shape;147;p16"/>
            <p:cNvCxnSpPr/>
            <p:nvPr/>
          </p:nvCxnSpPr>
          <p:spPr>
            <a:xfrm>
              <a:off x="1447800" y="5943600"/>
              <a:ext cx="9125100" cy="0"/>
            </a:xfrm>
            <a:prstGeom prst="straightConnector1">
              <a:avLst/>
            </a:prstGeom>
            <a:noFill/>
            <a:ln cap="flat" cmpd="sng" w="47625">
              <a:solidFill>
                <a:schemeClr val="lt1"/>
              </a:solidFill>
              <a:prstDash val="solid"/>
              <a:miter lim="800000"/>
              <a:headEnd len="sm" w="sm" type="none"/>
              <a:tailEnd len="sm" w="sm" type="none"/>
            </a:ln>
          </p:spPr>
        </p:cxnSp>
        <p:cxnSp>
          <p:nvCxnSpPr>
            <p:cNvPr id="148" name="Google Shape;148;p16"/>
            <p:cNvCxnSpPr/>
            <p:nvPr/>
          </p:nvCxnSpPr>
          <p:spPr>
            <a:xfrm>
              <a:off x="1447800" y="5943600"/>
              <a:ext cx="2813700" cy="0"/>
            </a:xfrm>
            <a:prstGeom prst="straightConnector1">
              <a:avLst/>
            </a:prstGeom>
            <a:noFill/>
            <a:ln cap="flat" cmpd="sng" w="47625">
              <a:solidFill>
                <a:srgbClr val="A80000"/>
              </a:solidFill>
              <a:prstDash val="solid"/>
              <a:miter lim="800000"/>
              <a:headEnd len="sm" w="sm" type="none"/>
              <a:tailEnd len="sm" w="sm" type="none"/>
            </a:ln>
          </p:spPr>
        </p:cxnSp>
        <p:sp>
          <p:nvSpPr>
            <p:cNvPr id="149" name="Google Shape;149;p16"/>
            <p:cNvSpPr/>
            <p:nvPr/>
          </p:nvSpPr>
          <p:spPr>
            <a:xfrm>
              <a:off x="4215859" y="5856732"/>
              <a:ext cx="173700" cy="1737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50" name="Google Shape;150;p16"/>
            <p:cNvGrpSpPr/>
            <p:nvPr/>
          </p:nvGrpSpPr>
          <p:grpSpPr>
            <a:xfrm>
              <a:off x="770654" y="5846189"/>
              <a:ext cx="138383" cy="194700"/>
              <a:chOff x="1058944" y="5338713"/>
              <a:chExt cx="138383" cy="194700"/>
            </a:xfrm>
          </p:grpSpPr>
          <p:sp>
            <p:nvSpPr>
              <p:cNvPr id="151" name="Google Shape;151;p16"/>
              <p:cNvSpPr/>
              <p:nvPr/>
            </p:nvSpPr>
            <p:spPr>
              <a:xfrm>
                <a:off x="1058944" y="5338713"/>
                <a:ext cx="50400" cy="194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2" name="Google Shape;152;p16"/>
              <p:cNvSpPr/>
              <p:nvPr/>
            </p:nvSpPr>
            <p:spPr>
              <a:xfrm>
                <a:off x="1146927" y="5338713"/>
                <a:ext cx="50400" cy="194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153" name="Google Shape;153;p16"/>
            <p:cNvGrpSpPr/>
            <p:nvPr/>
          </p:nvGrpSpPr>
          <p:grpSpPr>
            <a:xfrm>
              <a:off x="1043544" y="5797389"/>
              <a:ext cx="287400" cy="277443"/>
              <a:chOff x="1043544" y="5797389"/>
              <a:chExt cx="287400" cy="277443"/>
            </a:xfrm>
          </p:grpSpPr>
          <p:grpSp>
            <p:nvGrpSpPr>
              <p:cNvPr id="154" name="Google Shape;154;p16"/>
              <p:cNvGrpSpPr/>
              <p:nvPr/>
            </p:nvGrpSpPr>
            <p:grpSpPr>
              <a:xfrm>
                <a:off x="1059724" y="5797389"/>
                <a:ext cx="237370" cy="277443"/>
                <a:chOff x="1059724" y="5797389"/>
                <a:chExt cx="237370" cy="277443"/>
              </a:xfrm>
            </p:grpSpPr>
            <p:sp>
              <p:nvSpPr>
                <p:cNvPr id="155" name="Google Shape;155;p16"/>
                <p:cNvSpPr/>
                <p:nvPr/>
              </p:nvSpPr>
              <p:spPr>
                <a:xfrm>
                  <a:off x="1078994" y="5856732"/>
                  <a:ext cx="218100" cy="218100"/>
                </a:xfrm>
                <a:prstGeom prst="ellipse">
                  <a:avLst/>
                </a:prstGeom>
                <a:no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56" name="Google Shape;156;p16"/>
                <p:cNvGrpSpPr/>
                <p:nvPr/>
              </p:nvGrpSpPr>
              <p:grpSpPr>
                <a:xfrm>
                  <a:off x="1059724" y="5797389"/>
                  <a:ext cx="118780" cy="213733"/>
                  <a:chOff x="1059724" y="5797389"/>
                  <a:chExt cx="118780" cy="213733"/>
                </a:xfrm>
              </p:grpSpPr>
              <p:sp>
                <p:nvSpPr>
                  <p:cNvPr id="157" name="Google Shape;157;p16"/>
                  <p:cNvSpPr/>
                  <p:nvPr/>
                </p:nvSpPr>
                <p:spPr>
                  <a:xfrm>
                    <a:off x="1059724" y="5904322"/>
                    <a:ext cx="107400" cy="106800"/>
                  </a:xfrm>
                  <a:prstGeom prst="rect">
                    <a:avLst/>
                  </a:prstGeom>
                  <a:solidFill>
                    <a:srgbClr val="18171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8" name="Google Shape;158;p16"/>
                  <p:cNvSpPr/>
                  <p:nvPr/>
                </p:nvSpPr>
                <p:spPr>
                  <a:xfrm>
                    <a:off x="1071104" y="5797389"/>
                    <a:ext cx="107400" cy="106800"/>
                  </a:xfrm>
                  <a:prstGeom prst="rect">
                    <a:avLst/>
                  </a:prstGeom>
                  <a:solidFill>
                    <a:srgbClr val="18171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159" name="Google Shape;159;p16"/>
                <p:cNvSpPr/>
                <p:nvPr/>
              </p:nvSpPr>
              <p:spPr>
                <a:xfrm rot="-5400000">
                  <a:off x="1085933" y="5811091"/>
                  <a:ext cx="98700" cy="960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160" name="Google Shape;160;p16"/>
              <p:cNvSpPr txBox="1"/>
              <p:nvPr/>
            </p:nvSpPr>
            <p:spPr>
              <a:xfrm>
                <a:off x="1043544" y="5856732"/>
                <a:ext cx="287400" cy="215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600"/>
                  <a:buFont typeface="Arial"/>
                  <a:buNone/>
                </a:pPr>
                <a:r>
                  <a:rPr b="1" i="0" lang="pt-BR" sz="600" u="none" cap="none" strike="noStrike">
                    <a:solidFill>
                      <a:schemeClr val="lt1"/>
                    </a:solidFill>
                    <a:latin typeface="Calibri"/>
                    <a:ea typeface="Calibri"/>
                    <a:cs typeface="Calibri"/>
                    <a:sym typeface="Calibri"/>
                  </a:rPr>
                  <a:t>10</a:t>
                </a:r>
                <a:endParaRPr b="0" i="0" sz="1100" u="none" cap="none" strike="noStrike">
                  <a:solidFill>
                    <a:srgbClr val="000000"/>
                  </a:solidFill>
                  <a:latin typeface="Arial"/>
                  <a:ea typeface="Arial"/>
                  <a:cs typeface="Arial"/>
                  <a:sym typeface="Arial"/>
                </a:endParaRPr>
              </a:p>
            </p:txBody>
          </p:sp>
        </p:grpSp>
      </p:grpSp>
      <p:grpSp>
        <p:nvGrpSpPr>
          <p:cNvPr id="161" name="Google Shape;161;p16"/>
          <p:cNvGrpSpPr/>
          <p:nvPr/>
        </p:nvGrpSpPr>
        <p:grpSpPr>
          <a:xfrm>
            <a:off x="1760705" y="1073309"/>
            <a:ext cx="360821" cy="117345"/>
            <a:chOff x="10780016" y="1207681"/>
            <a:chExt cx="741973" cy="241301"/>
          </a:xfrm>
        </p:grpSpPr>
        <p:sp>
          <p:nvSpPr>
            <p:cNvPr id="162" name="Google Shape;162;p16"/>
            <p:cNvSpPr/>
            <p:nvPr/>
          </p:nvSpPr>
          <p:spPr>
            <a:xfrm>
              <a:off x="10780016" y="1228782"/>
              <a:ext cx="268200" cy="220200"/>
            </a:xfrm>
            <a:prstGeom prst="hear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63" name="Google Shape;163;p16"/>
            <p:cNvSpPr/>
            <p:nvPr/>
          </p:nvSpPr>
          <p:spPr>
            <a:xfrm>
              <a:off x="11280789" y="1207681"/>
              <a:ext cx="241200" cy="241200"/>
            </a:xfrm>
            <a:prstGeom prst="plus">
              <a:avLst>
                <a:gd fmla="val 37308"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164" name="Google Shape;164;p16"/>
          <p:cNvSpPr txBox="1"/>
          <p:nvPr/>
        </p:nvSpPr>
        <p:spPr>
          <a:xfrm>
            <a:off x="390828" y="743133"/>
            <a:ext cx="15138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lang="pt-BR" sz="1500">
                <a:solidFill>
                  <a:schemeClr val="lt1"/>
                </a:solidFill>
                <a:latin typeface="Century Gothic"/>
                <a:ea typeface="Century Gothic"/>
                <a:cs typeface="Century Gothic"/>
                <a:sym typeface="Century Gothic"/>
              </a:rPr>
              <a:t>Introdução</a:t>
            </a:r>
            <a:endParaRPr b="1" i="0" sz="1500" u="none" cap="none" strike="noStrike">
              <a:solidFill>
                <a:schemeClr val="lt1"/>
              </a:solidFill>
              <a:latin typeface="Century Gothic"/>
              <a:ea typeface="Century Gothic"/>
              <a:cs typeface="Century Gothic"/>
              <a:sym typeface="Century Gothic"/>
            </a:endParaRPr>
          </a:p>
        </p:txBody>
      </p:sp>
      <p:sp>
        <p:nvSpPr>
          <p:cNvPr id="165" name="Google Shape;165;p16"/>
          <p:cNvSpPr txBox="1"/>
          <p:nvPr/>
        </p:nvSpPr>
        <p:spPr>
          <a:xfrm>
            <a:off x="390828" y="1005046"/>
            <a:ext cx="13743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lt1"/>
                </a:solidFill>
                <a:latin typeface="Calibri"/>
                <a:ea typeface="Calibri"/>
                <a:cs typeface="Calibri"/>
                <a:sym typeface="Calibri"/>
              </a:rPr>
              <a:t>Season </a:t>
            </a:r>
            <a:r>
              <a:rPr lang="pt-BR" sz="1200">
                <a:solidFill>
                  <a:schemeClr val="lt1"/>
                </a:solidFill>
                <a:latin typeface="Calibri"/>
                <a:ea typeface="Calibri"/>
                <a:cs typeface="Calibri"/>
                <a:sym typeface="Calibri"/>
              </a:rPr>
              <a:t>1</a:t>
            </a:r>
            <a:r>
              <a:rPr b="0" i="0" lang="pt-BR" sz="1200" u="none" cap="none" strike="noStrike">
                <a:solidFill>
                  <a:schemeClr val="lt1"/>
                </a:solidFill>
                <a:latin typeface="Calibri"/>
                <a:ea typeface="Calibri"/>
                <a:cs typeface="Calibri"/>
                <a:sym typeface="Calibri"/>
              </a:rPr>
              <a:t>: Episode 1</a:t>
            </a:r>
            <a:endParaRPr b="0" i="0" sz="1100" u="none" cap="none" strike="noStrike">
              <a:solidFill>
                <a:srgbClr val="000000"/>
              </a:solidFill>
              <a:latin typeface="Arial"/>
              <a:ea typeface="Arial"/>
              <a:cs typeface="Arial"/>
              <a:sym typeface="Arial"/>
            </a:endParaRPr>
          </a:p>
        </p:txBody>
      </p:sp>
      <p:pic>
        <p:nvPicPr>
          <p:cNvPr descr="Uma imagem contendo objeto, relógio, laranja, trem&#10;&#10;Descrição gerada automaticamente" id="166" name="Google Shape;166;p16"/>
          <p:cNvPicPr preferRelativeResize="0"/>
          <p:nvPr/>
        </p:nvPicPr>
        <p:blipFill rotWithShape="1">
          <a:blip r:embed="rId3">
            <a:alphaModFix/>
          </a:blip>
          <a:srcRect b="0" l="0" r="0" t="0"/>
          <a:stretch/>
        </p:blipFill>
        <p:spPr>
          <a:xfrm>
            <a:off x="295645" y="153540"/>
            <a:ext cx="1398388" cy="474833"/>
          </a:xfrm>
          <a:prstGeom prst="rect">
            <a:avLst/>
          </a:prstGeom>
          <a:noFill/>
          <a:ln>
            <a:noFill/>
          </a:ln>
        </p:spPr>
      </p:pic>
      <p:sp>
        <p:nvSpPr>
          <p:cNvPr id="167" name="Google Shape;167;p16"/>
          <p:cNvSpPr txBox="1"/>
          <p:nvPr/>
        </p:nvSpPr>
        <p:spPr>
          <a:xfrm>
            <a:off x="7982181" y="4410917"/>
            <a:ext cx="722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Lato Light"/>
                <a:ea typeface="Lato Light"/>
                <a:cs typeface="Lato Light"/>
                <a:sym typeface="Lato Light"/>
              </a:rPr>
              <a:t>31:30</a:t>
            </a:r>
            <a:endParaRPr b="0" i="0" sz="1100" u="none" cap="none" strike="noStrike">
              <a:solidFill>
                <a:srgbClr val="000000"/>
              </a:solidFill>
              <a:latin typeface="Arial"/>
              <a:ea typeface="Arial"/>
              <a:cs typeface="Arial"/>
              <a:sym typeface="Arial"/>
            </a:endParaRPr>
          </a:p>
        </p:txBody>
      </p:sp>
      <p:sp>
        <p:nvSpPr>
          <p:cNvPr id="168" name="Google Shape;168;p16"/>
          <p:cNvSpPr txBox="1"/>
          <p:nvPr/>
        </p:nvSpPr>
        <p:spPr>
          <a:xfrm>
            <a:off x="1865528" y="226082"/>
            <a:ext cx="5239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Início     Filmes     Séries     Minha Lista </a:t>
            </a:r>
            <a:endParaRPr b="0" i="0" sz="1100" u="none" cap="none" strike="noStrike">
              <a:solidFill>
                <a:srgbClr val="000000"/>
              </a:solidFill>
              <a:latin typeface="Arial"/>
              <a:ea typeface="Arial"/>
              <a:cs typeface="Arial"/>
              <a:sym typeface="Arial"/>
            </a:endParaRPr>
          </a:p>
        </p:txBody>
      </p:sp>
      <p:pic>
        <p:nvPicPr>
          <p:cNvPr descr="Ícone&#10;&#10;Descrição gerada automaticamente" id="169" name="Google Shape;169;p16"/>
          <p:cNvPicPr preferRelativeResize="0"/>
          <p:nvPr/>
        </p:nvPicPr>
        <p:blipFill rotWithShape="1">
          <a:blip r:embed="rId4">
            <a:alphaModFix/>
          </a:blip>
          <a:srcRect b="0" l="0" r="0" t="0"/>
          <a:stretch/>
        </p:blipFill>
        <p:spPr>
          <a:xfrm>
            <a:off x="7410191" y="248460"/>
            <a:ext cx="344685" cy="344685"/>
          </a:xfrm>
          <a:prstGeom prst="rect">
            <a:avLst/>
          </a:prstGeom>
          <a:noFill/>
          <a:ln>
            <a:noFill/>
          </a:ln>
        </p:spPr>
      </p:pic>
      <p:sp>
        <p:nvSpPr>
          <p:cNvPr id="170" name="Google Shape;170;p16"/>
          <p:cNvSpPr txBox="1"/>
          <p:nvPr/>
        </p:nvSpPr>
        <p:spPr>
          <a:xfrm>
            <a:off x="6593674" y="248460"/>
            <a:ext cx="9645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Pesquisar </a:t>
            </a:r>
            <a:endParaRPr b="0" i="0" sz="1100" u="none" cap="none" strike="noStrike">
              <a:solidFill>
                <a:srgbClr val="000000"/>
              </a:solidFill>
              <a:latin typeface="Arial"/>
              <a:ea typeface="Arial"/>
              <a:cs typeface="Arial"/>
              <a:sym typeface="Arial"/>
            </a:endParaRPr>
          </a:p>
        </p:txBody>
      </p:sp>
      <p:grpSp>
        <p:nvGrpSpPr>
          <p:cNvPr id="171" name="Google Shape;171;p16"/>
          <p:cNvGrpSpPr/>
          <p:nvPr/>
        </p:nvGrpSpPr>
        <p:grpSpPr>
          <a:xfrm>
            <a:off x="7590247" y="204981"/>
            <a:ext cx="1270327" cy="284625"/>
            <a:chOff x="9828445" y="385086"/>
            <a:chExt cx="1693770" cy="379500"/>
          </a:xfrm>
        </p:grpSpPr>
        <p:sp>
          <p:nvSpPr>
            <p:cNvPr id="172" name="Google Shape;172;p16"/>
            <p:cNvSpPr txBox="1"/>
            <p:nvPr/>
          </p:nvSpPr>
          <p:spPr>
            <a:xfrm>
              <a:off x="9828445" y="385086"/>
              <a:ext cx="1848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73" name="Google Shape;173;p16"/>
            <p:cNvSpPr/>
            <p:nvPr/>
          </p:nvSpPr>
          <p:spPr>
            <a:xfrm flipH="1" rot="10800000">
              <a:off x="11351815" y="535530"/>
              <a:ext cx="170400" cy="1467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descr="Desenho de personagem de desenho animado&#10;&#10;Descrição gerada automaticamente com confiança média" id="174" name="Google Shape;174;p16"/>
          <p:cNvPicPr preferRelativeResize="0"/>
          <p:nvPr/>
        </p:nvPicPr>
        <p:blipFill rotWithShape="1">
          <a:blip r:embed="rId5">
            <a:alphaModFix/>
          </a:blip>
          <a:srcRect b="0" l="0" r="0" t="0"/>
          <a:stretch/>
        </p:blipFill>
        <p:spPr>
          <a:xfrm>
            <a:off x="8388797" y="245187"/>
            <a:ext cx="225600" cy="228900"/>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75" name="Google Shape;175;p16"/>
          <p:cNvSpPr txBox="1"/>
          <p:nvPr/>
        </p:nvSpPr>
        <p:spPr>
          <a:xfrm>
            <a:off x="540698" y="1608100"/>
            <a:ext cx="18144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Lato Light"/>
                <a:ea typeface="Lato Light"/>
                <a:cs typeface="Lato Light"/>
                <a:sym typeface="Lato Light"/>
              </a:rPr>
              <a:t>TEXTO TEXTO TEXTO</a:t>
            </a:r>
            <a:endParaRPr b="0" i="0" sz="1400" u="none" cap="none" strike="noStrike">
              <a:solidFill>
                <a:schemeClr val="lt1"/>
              </a:solidFill>
              <a:latin typeface="Lato Light"/>
              <a:ea typeface="Lato Light"/>
              <a:cs typeface="Lato Light"/>
              <a:sym typeface="Lato Light"/>
            </a:endParaRPr>
          </a:p>
        </p:txBody>
      </p:sp>
      <p:sp>
        <p:nvSpPr>
          <p:cNvPr id="176" name="Google Shape;176;p16"/>
          <p:cNvSpPr/>
          <p:nvPr/>
        </p:nvSpPr>
        <p:spPr>
          <a:xfrm>
            <a:off x="396900" y="1503300"/>
            <a:ext cx="8380500" cy="27828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chemeClr val="dk1"/>
              </a:buClr>
              <a:buSzPts val="1100"/>
              <a:buFont typeface="Arial"/>
              <a:buNone/>
            </a:pPr>
            <a:r>
              <a:rPr b="1" lang="pt-BR" sz="1500">
                <a:solidFill>
                  <a:schemeClr val="dk1"/>
                </a:solidFill>
                <a:latin typeface="Century Gothic"/>
                <a:ea typeface="Century Gothic"/>
                <a:cs typeface="Century Gothic"/>
                <a:sym typeface="Century Gothic"/>
              </a:rPr>
              <a:t>A história do cinema iniciou-se no século XVII com a lanterna mágica, que consistia em uma câmera escura que projetava, através de lentes e luz, desenhos pintados à mão em vidros. Entretanto, apenas em 1895, o cinema veio a ser como o conhecemos hoje, com a primeira exibição cinematográfica realizada pelos irmãos Lumière. </a:t>
            </a:r>
            <a:endParaRPr b="1" sz="1500">
              <a:solidFill>
                <a:schemeClr val="dk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t/>
            </a:r>
            <a:endParaRPr sz="1500">
              <a:solidFill>
                <a:schemeClr val="dk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400"/>
              <a:buFont typeface="Arial"/>
              <a:buNone/>
            </a:pPr>
            <a:r>
              <a:t/>
            </a:r>
            <a:endParaRPr b="1" sz="1500">
              <a:solidFill>
                <a:schemeClr val="dk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400"/>
              <a:buFont typeface="Arial"/>
              <a:buNone/>
            </a:pPr>
            <a:r>
              <a:rPr b="1" i="0" lang="pt-BR" sz="1500" u="none" cap="none" strike="noStrike">
                <a:solidFill>
                  <a:schemeClr val="dk1"/>
                </a:solidFill>
                <a:latin typeface="Century Gothic"/>
                <a:ea typeface="Century Gothic"/>
                <a:cs typeface="Century Gothic"/>
                <a:sym typeface="Century Gothic"/>
              </a:rPr>
              <a:t>Atualmente, um dos maiores meios de entretenimento do público é o cinema. Porém, com o passar dos anos e o desenvolvimento das tecnologias, perdeu seu grande apelo e agora os filmes podem ser facilmente assistidos assim que estreiam, diretamente do conforto das residências do público, e de forma mais acessível ao bolso dos consumidores, através das plataformas de streaming, como a Netflix e outras tantas que tem surgido, pois a indústria teve que se adaptar. </a:t>
            </a:r>
            <a:endParaRPr sz="1500">
              <a:solidFill>
                <a:schemeClr val="dk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Lato Light"/>
                <a:ea typeface="Lato Light"/>
                <a:cs typeface="Lato Light"/>
                <a:sym typeface="Lato Light"/>
              </a:rPr>
              <a:t>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1" name="Shape 181"/>
        <p:cNvGrpSpPr/>
        <p:nvPr/>
      </p:nvGrpSpPr>
      <p:grpSpPr>
        <a:xfrm>
          <a:off x="0" y="0"/>
          <a:ext cx="0" cy="0"/>
          <a:chOff x="0" y="0"/>
          <a:chExt cx="0" cy="0"/>
        </a:xfrm>
      </p:grpSpPr>
      <p:sp>
        <p:nvSpPr>
          <p:cNvPr id="182" name="Google Shape;182;p17"/>
          <p:cNvSpPr/>
          <p:nvPr/>
        </p:nvSpPr>
        <p:spPr>
          <a:xfrm>
            <a:off x="295645" y="1405328"/>
            <a:ext cx="8676000" cy="2972700"/>
          </a:xfrm>
          <a:prstGeom prst="roundRect">
            <a:avLst>
              <a:gd fmla="val 7968" name="adj"/>
            </a:avLst>
          </a:prstGeom>
          <a:solidFill>
            <a:schemeClr val="l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83" name="Google Shape;183;p17"/>
          <p:cNvGrpSpPr/>
          <p:nvPr/>
        </p:nvGrpSpPr>
        <p:grpSpPr>
          <a:xfrm>
            <a:off x="396869" y="4464942"/>
            <a:ext cx="8380575" cy="342900"/>
            <a:chOff x="508288" y="5715000"/>
            <a:chExt cx="11174100" cy="457200"/>
          </a:xfrm>
        </p:grpSpPr>
        <p:sp>
          <p:nvSpPr>
            <p:cNvPr id="184" name="Google Shape;184;p17"/>
            <p:cNvSpPr/>
            <p:nvPr/>
          </p:nvSpPr>
          <p:spPr>
            <a:xfrm>
              <a:off x="508288" y="5715000"/>
              <a:ext cx="11174100" cy="457200"/>
            </a:xfrm>
            <a:prstGeom prst="roundRect">
              <a:avLst>
                <a:gd fmla="val 50000" name="adj"/>
              </a:avLst>
            </a:prstGeom>
            <a:solidFill>
              <a:srgbClr val="181717">
                <a:alpha val="7647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cxnSp>
          <p:nvCxnSpPr>
            <p:cNvPr id="185" name="Google Shape;185;p17"/>
            <p:cNvCxnSpPr/>
            <p:nvPr/>
          </p:nvCxnSpPr>
          <p:spPr>
            <a:xfrm>
              <a:off x="1447800" y="5943600"/>
              <a:ext cx="9125100" cy="0"/>
            </a:xfrm>
            <a:prstGeom prst="straightConnector1">
              <a:avLst/>
            </a:prstGeom>
            <a:noFill/>
            <a:ln cap="flat" cmpd="sng" w="47625">
              <a:solidFill>
                <a:schemeClr val="lt1"/>
              </a:solidFill>
              <a:prstDash val="solid"/>
              <a:miter lim="800000"/>
              <a:headEnd len="sm" w="sm" type="none"/>
              <a:tailEnd len="sm" w="sm" type="none"/>
            </a:ln>
          </p:spPr>
        </p:cxnSp>
        <p:cxnSp>
          <p:nvCxnSpPr>
            <p:cNvPr id="186" name="Google Shape;186;p17"/>
            <p:cNvCxnSpPr/>
            <p:nvPr/>
          </p:nvCxnSpPr>
          <p:spPr>
            <a:xfrm>
              <a:off x="1447800" y="5943600"/>
              <a:ext cx="2813700" cy="0"/>
            </a:xfrm>
            <a:prstGeom prst="straightConnector1">
              <a:avLst/>
            </a:prstGeom>
            <a:noFill/>
            <a:ln cap="flat" cmpd="sng" w="47625">
              <a:solidFill>
                <a:srgbClr val="A80000"/>
              </a:solidFill>
              <a:prstDash val="solid"/>
              <a:miter lim="800000"/>
              <a:headEnd len="sm" w="sm" type="none"/>
              <a:tailEnd len="sm" w="sm" type="none"/>
            </a:ln>
          </p:spPr>
        </p:cxnSp>
        <p:sp>
          <p:nvSpPr>
            <p:cNvPr id="187" name="Google Shape;187;p17"/>
            <p:cNvSpPr/>
            <p:nvPr/>
          </p:nvSpPr>
          <p:spPr>
            <a:xfrm>
              <a:off x="4215859" y="5856732"/>
              <a:ext cx="173700" cy="1737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88" name="Google Shape;188;p17"/>
            <p:cNvGrpSpPr/>
            <p:nvPr/>
          </p:nvGrpSpPr>
          <p:grpSpPr>
            <a:xfrm>
              <a:off x="770654" y="5846189"/>
              <a:ext cx="138383" cy="194700"/>
              <a:chOff x="1058944" y="5338713"/>
              <a:chExt cx="138383" cy="194700"/>
            </a:xfrm>
          </p:grpSpPr>
          <p:sp>
            <p:nvSpPr>
              <p:cNvPr id="189" name="Google Shape;189;p17"/>
              <p:cNvSpPr/>
              <p:nvPr/>
            </p:nvSpPr>
            <p:spPr>
              <a:xfrm>
                <a:off x="1058944" y="5338713"/>
                <a:ext cx="50400" cy="194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0" name="Google Shape;190;p17"/>
              <p:cNvSpPr/>
              <p:nvPr/>
            </p:nvSpPr>
            <p:spPr>
              <a:xfrm>
                <a:off x="1146927" y="5338713"/>
                <a:ext cx="50400" cy="194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191" name="Google Shape;191;p17"/>
            <p:cNvGrpSpPr/>
            <p:nvPr/>
          </p:nvGrpSpPr>
          <p:grpSpPr>
            <a:xfrm>
              <a:off x="1043544" y="5797389"/>
              <a:ext cx="287400" cy="277443"/>
              <a:chOff x="1043544" y="5797389"/>
              <a:chExt cx="287400" cy="277443"/>
            </a:xfrm>
          </p:grpSpPr>
          <p:grpSp>
            <p:nvGrpSpPr>
              <p:cNvPr id="192" name="Google Shape;192;p17"/>
              <p:cNvGrpSpPr/>
              <p:nvPr/>
            </p:nvGrpSpPr>
            <p:grpSpPr>
              <a:xfrm>
                <a:off x="1059724" y="5797389"/>
                <a:ext cx="237370" cy="277443"/>
                <a:chOff x="1059724" y="5797389"/>
                <a:chExt cx="237370" cy="277443"/>
              </a:xfrm>
            </p:grpSpPr>
            <p:sp>
              <p:nvSpPr>
                <p:cNvPr id="193" name="Google Shape;193;p17"/>
                <p:cNvSpPr/>
                <p:nvPr/>
              </p:nvSpPr>
              <p:spPr>
                <a:xfrm>
                  <a:off x="1078994" y="5856732"/>
                  <a:ext cx="218100" cy="218100"/>
                </a:xfrm>
                <a:prstGeom prst="ellipse">
                  <a:avLst/>
                </a:prstGeom>
                <a:no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94" name="Google Shape;194;p17"/>
                <p:cNvGrpSpPr/>
                <p:nvPr/>
              </p:nvGrpSpPr>
              <p:grpSpPr>
                <a:xfrm>
                  <a:off x="1059724" y="5797389"/>
                  <a:ext cx="118780" cy="213733"/>
                  <a:chOff x="1059724" y="5797389"/>
                  <a:chExt cx="118780" cy="213733"/>
                </a:xfrm>
              </p:grpSpPr>
              <p:sp>
                <p:nvSpPr>
                  <p:cNvPr id="195" name="Google Shape;195;p17"/>
                  <p:cNvSpPr/>
                  <p:nvPr/>
                </p:nvSpPr>
                <p:spPr>
                  <a:xfrm>
                    <a:off x="1059724" y="5904322"/>
                    <a:ext cx="107400" cy="106800"/>
                  </a:xfrm>
                  <a:prstGeom prst="rect">
                    <a:avLst/>
                  </a:prstGeom>
                  <a:solidFill>
                    <a:srgbClr val="18171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96" name="Google Shape;196;p17"/>
                  <p:cNvSpPr/>
                  <p:nvPr/>
                </p:nvSpPr>
                <p:spPr>
                  <a:xfrm>
                    <a:off x="1071104" y="5797389"/>
                    <a:ext cx="107400" cy="106800"/>
                  </a:xfrm>
                  <a:prstGeom prst="rect">
                    <a:avLst/>
                  </a:prstGeom>
                  <a:solidFill>
                    <a:srgbClr val="18171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197" name="Google Shape;197;p17"/>
                <p:cNvSpPr/>
                <p:nvPr/>
              </p:nvSpPr>
              <p:spPr>
                <a:xfrm rot="-5400000">
                  <a:off x="1085933" y="5811091"/>
                  <a:ext cx="98700" cy="960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198" name="Google Shape;198;p17"/>
              <p:cNvSpPr txBox="1"/>
              <p:nvPr/>
            </p:nvSpPr>
            <p:spPr>
              <a:xfrm>
                <a:off x="1043544" y="5856732"/>
                <a:ext cx="287400" cy="215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600"/>
                  <a:buFont typeface="Arial"/>
                  <a:buNone/>
                </a:pPr>
                <a:r>
                  <a:rPr b="1" i="0" lang="pt-BR" sz="600" u="none" cap="none" strike="noStrike">
                    <a:solidFill>
                      <a:schemeClr val="lt1"/>
                    </a:solidFill>
                    <a:latin typeface="Calibri"/>
                    <a:ea typeface="Calibri"/>
                    <a:cs typeface="Calibri"/>
                    <a:sym typeface="Calibri"/>
                  </a:rPr>
                  <a:t>10</a:t>
                </a:r>
                <a:endParaRPr b="0" i="0" sz="1100" u="none" cap="none" strike="noStrike">
                  <a:solidFill>
                    <a:srgbClr val="000000"/>
                  </a:solidFill>
                  <a:latin typeface="Arial"/>
                  <a:ea typeface="Arial"/>
                  <a:cs typeface="Arial"/>
                  <a:sym typeface="Arial"/>
                </a:endParaRPr>
              </a:p>
            </p:txBody>
          </p:sp>
        </p:grpSp>
      </p:grpSp>
      <p:grpSp>
        <p:nvGrpSpPr>
          <p:cNvPr id="199" name="Google Shape;199;p17"/>
          <p:cNvGrpSpPr/>
          <p:nvPr/>
        </p:nvGrpSpPr>
        <p:grpSpPr>
          <a:xfrm>
            <a:off x="1760705" y="1073309"/>
            <a:ext cx="360821" cy="117345"/>
            <a:chOff x="10780016" y="1207681"/>
            <a:chExt cx="741973" cy="241301"/>
          </a:xfrm>
        </p:grpSpPr>
        <p:sp>
          <p:nvSpPr>
            <p:cNvPr id="200" name="Google Shape;200;p17"/>
            <p:cNvSpPr/>
            <p:nvPr/>
          </p:nvSpPr>
          <p:spPr>
            <a:xfrm>
              <a:off x="10780016" y="1228782"/>
              <a:ext cx="268200" cy="220200"/>
            </a:xfrm>
            <a:prstGeom prst="hear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01" name="Google Shape;201;p17"/>
            <p:cNvSpPr/>
            <p:nvPr/>
          </p:nvSpPr>
          <p:spPr>
            <a:xfrm>
              <a:off x="11280789" y="1207681"/>
              <a:ext cx="241200" cy="241200"/>
            </a:xfrm>
            <a:prstGeom prst="plus">
              <a:avLst>
                <a:gd fmla="val 37308"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202" name="Google Shape;202;p17"/>
          <p:cNvSpPr txBox="1"/>
          <p:nvPr/>
        </p:nvSpPr>
        <p:spPr>
          <a:xfrm>
            <a:off x="390828" y="743133"/>
            <a:ext cx="15138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lang="pt-BR" sz="1500">
                <a:solidFill>
                  <a:schemeClr val="lt1"/>
                </a:solidFill>
                <a:latin typeface="Century Gothic"/>
                <a:ea typeface="Century Gothic"/>
                <a:cs typeface="Century Gothic"/>
                <a:sym typeface="Century Gothic"/>
              </a:rPr>
              <a:t>Introdução</a:t>
            </a:r>
            <a:endParaRPr b="1" i="0" sz="1500" u="none" cap="none" strike="noStrike">
              <a:solidFill>
                <a:schemeClr val="lt1"/>
              </a:solidFill>
              <a:latin typeface="Century Gothic"/>
              <a:ea typeface="Century Gothic"/>
              <a:cs typeface="Century Gothic"/>
              <a:sym typeface="Century Gothic"/>
            </a:endParaRPr>
          </a:p>
        </p:txBody>
      </p:sp>
      <p:sp>
        <p:nvSpPr>
          <p:cNvPr id="203" name="Google Shape;203;p17"/>
          <p:cNvSpPr txBox="1"/>
          <p:nvPr/>
        </p:nvSpPr>
        <p:spPr>
          <a:xfrm>
            <a:off x="390828" y="1005046"/>
            <a:ext cx="13743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lt1"/>
                </a:solidFill>
                <a:latin typeface="Calibri"/>
                <a:ea typeface="Calibri"/>
                <a:cs typeface="Calibri"/>
                <a:sym typeface="Calibri"/>
              </a:rPr>
              <a:t>Season </a:t>
            </a:r>
            <a:r>
              <a:rPr lang="pt-BR" sz="1200">
                <a:solidFill>
                  <a:schemeClr val="lt1"/>
                </a:solidFill>
                <a:latin typeface="Calibri"/>
                <a:ea typeface="Calibri"/>
                <a:cs typeface="Calibri"/>
                <a:sym typeface="Calibri"/>
              </a:rPr>
              <a:t>1</a:t>
            </a:r>
            <a:r>
              <a:rPr b="0" i="0" lang="pt-BR" sz="1200" u="none" cap="none" strike="noStrike">
                <a:solidFill>
                  <a:schemeClr val="lt1"/>
                </a:solidFill>
                <a:latin typeface="Calibri"/>
                <a:ea typeface="Calibri"/>
                <a:cs typeface="Calibri"/>
                <a:sym typeface="Calibri"/>
              </a:rPr>
              <a:t>: Episode </a:t>
            </a:r>
            <a:r>
              <a:rPr lang="pt-BR" sz="1200">
                <a:solidFill>
                  <a:schemeClr val="lt1"/>
                </a:solidFill>
                <a:latin typeface="Calibri"/>
                <a:ea typeface="Calibri"/>
                <a:cs typeface="Calibri"/>
                <a:sym typeface="Calibri"/>
              </a:rPr>
              <a:t>2</a:t>
            </a:r>
            <a:endParaRPr b="0" i="0" sz="1100" u="none" cap="none" strike="noStrike">
              <a:solidFill>
                <a:srgbClr val="000000"/>
              </a:solidFill>
              <a:latin typeface="Arial"/>
              <a:ea typeface="Arial"/>
              <a:cs typeface="Arial"/>
              <a:sym typeface="Arial"/>
            </a:endParaRPr>
          </a:p>
        </p:txBody>
      </p:sp>
      <p:pic>
        <p:nvPicPr>
          <p:cNvPr descr="Uma imagem contendo objeto, relógio, laranja, trem&#10;&#10;Descrição gerada automaticamente" id="204" name="Google Shape;204;p17"/>
          <p:cNvPicPr preferRelativeResize="0"/>
          <p:nvPr/>
        </p:nvPicPr>
        <p:blipFill rotWithShape="1">
          <a:blip r:embed="rId3">
            <a:alphaModFix/>
          </a:blip>
          <a:srcRect b="0" l="0" r="0" t="0"/>
          <a:stretch/>
        </p:blipFill>
        <p:spPr>
          <a:xfrm>
            <a:off x="295645" y="153540"/>
            <a:ext cx="1398388" cy="474833"/>
          </a:xfrm>
          <a:prstGeom prst="rect">
            <a:avLst/>
          </a:prstGeom>
          <a:noFill/>
          <a:ln>
            <a:noFill/>
          </a:ln>
        </p:spPr>
      </p:pic>
      <p:sp>
        <p:nvSpPr>
          <p:cNvPr id="205" name="Google Shape;205;p17"/>
          <p:cNvSpPr txBox="1"/>
          <p:nvPr/>
        </p:nvSpPr>
        <p:spPr>
          <a:xfrm>
            <a:off x="7982181" y="4410917"/>
            <a:ext cx="722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Lato Light"/>
                <a:ea typeface="Lato Light"/>
                <a:cs typeface="Lato Light"/>
                <a:sym typeface="Lato Light"/>
              </a:rPr>
              <a:t>31:30</a:t>
            </a:r>
            <a:endParaRPr b="0" i="0" sz="1100" u="none" cap="none" strike="noStrike">
              <a:solidFill>
                <a:srgbClr val="000000"/>
              </a:solidFill>
              <a:latin typeface="Arial"/>
              <a:ea typeface="Arial"/>
              <a:cs typeface="Arial"/>
              <a:sym typeface="Arial"/>
            </a:endParaRPr>
          </a:p>
        </p:txBody>
      </p:sp>
      <p:sp>
        <p:nvSpPr>
          <p:cNvPr id="206" name="Google Shape;206;p17"/>
          <p:cNvSpPr txBox="1"/>
          <p:nvPr/>
        </p:nvSpPr>
        <p:spPr>
          <a:xfrm>
            <a:off x="1865528" y="226082"/>
            <a:ext cx="5239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Início     Filmes     Séries     Minha Lista </a:t>
            </a:r>
            <a:endParaRPr b="0" i="0" sz="1100" u="none" cap="none" strike="noStrike">
              <a:solidFill>
                <a:srgbClr val="000000"/>
              </a:solidFill>
              <a:latin typeface="Arial"/>
              <a:ea typeface="Arial"/>
              <a:cs typeface="Arial"/>
              <a:sym typeface="Arial"/>
            </a:endParaRPr>
          </a:p>
        </p:txBody>
      </p:sp>
      <p:pic>
        <p:nvPicPr>
          <p:cNvPr descr="Ícone&#10;&#10;Descrição gerada automaticamente" id="207" name="Google Shape;207;p17"/>
          <p:cNvPicPr preferRelativeResize="0"/>
          <p:nvPr/>
        </p:nvPicPr>
        <p:blipFill rotWithShape="1">
          <a:blip r:embed="rId4">
            <a:alphaModFix/>
          </a:blip>
          <a:srcRect b="0" l="0" r="0" t="0"/>
          <a:stretch/>
        </p:blipFill>
        <p:spPr>
          <a:xfrm>
            <a:off x="7410191" y="248460"/>
            <a:ext cx="344685" cy="344685"/>
          </a:xfrm>
          <a:prstGeom prst="rect">
            <a:avLst/>
          </a:prstGeom>
          <a:noFill/>
          <a:ln>
            <a:noFill/>
          </a:ln>
        </p:spPr>
      </p:pic>
      <p:sp>
        <p:nvSpPr>
          <p:cNvPr id="208" name="Google Shape;208;p17"/>
          <p:cNvSpPr txBox="1"/>
          <p:nvPr/>
        </p:nvSpPr>
        <p:spPr>
          <a:xfrm>
            <a:off x="6593674" y="248460"/>
            <a:ext cx="9645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Pesquisar </a:t>
            </a:r>
            <a:endParaRPr b="0" i="0" sz="1100" u="none" cap="none" strike="noStrike">
              <a:solidFill>
                <a:srgbClr val="000000"/>
              </a:solidFill>
              <a:latin typeface="Arial"/>
              <a:ea typeface="Arial"/>
              <a:cs typeface="Arial"/>
              <a:sym typeface="Arial"/>
            </a:endParaRPr>
          </a:p>
        </p:txBody>
      </p:sp>
      <p:grpSp>
        <p:nvGrpSpPr>
          <p:cNvPr id="209" name="Google Shape;209;p17"/>
          <p:cNvGrpSpPr/>
          <p:nvPr/>
        </p:nvGrpSpPr>
        <p:grpSpPr>
          <a:xfrm>
            <a:off x="7590247" y="204981"/>
            <a:ext cx="1270327" cy="284625"/>
            <a:chOff x="9828445" y="385086"/>
            <a:chExt cx="1693770" cy="379500"/>
          </a:xfrm>
        </p:grpSpPr>
        <p:sp>
          <p:nvSpPr>
            <p:cNvPr id="210" name="Google Shape;210;p17"/>
            <p:cNvSpPr txBox="1"/>
            <p:nvPr/>
          </p:nvSpPr>
          <p:spPr>
            <a:xfrm>
              <a:off x="9828445" y="385086"/>
              <a:ext cx="1848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11" name="Google Shape;211;p17"/>
            <p:cNvSpPr/>
            <p:nvPr/>
          </p:nvSpPr>
          <p:spPr>
            <a:xfrm flipH="1" rot="10800000">
              <a:off x="11351815" y="535530"/>
              <a:ext cx="170400" cy="1467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descr="Desenho de personagem de desenho animado&#10;&#10;Descrição gerada automaticamente com confiança média" id="212" name="Google Shape;212;p17"/>
          <p:cNvPicPr preferRelativeResize="0"/>
          <p:nvPr/>
        </p:nvPicPr>
        <p:blipFill rotWithShape="1">
          <a:blip r:embed="rId5">
            <a:alphaModFix/>
          </a:blip>
          <a:srcRect b="0" l="0" r="0" t="0"/>
          <a:stretch/>
        </p:blipFill>
        <p:spPr>
          <a:xfrm>
            <a:off x="8388797" y="245187"/>
            <a:ext cx="225600" cy="228900"/>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13" name="Google Shape;213;p17"/>
          <p:cNvSpPr txBox="1"/>
          <p:nvPr/>
        </p:nvSpPr>
        <p:spPr>
          <a:xfrm>
            <a:off x="540698" y="1608100"/>
            <a:ext cx="18144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Lato Light"/>
                <a:ea typeface="Lato Light"/>
                <a:cs typeface="Lato Light"/>
                <a:sym typeface="Lato Light"/>
              </a:rPr>
              <a:t>TEXTO TEXTO TEXTO</a:t>
            </a:r>
            <a:endParaRPr b="0" i="0" sz="1400" u="none" cap="none" strike="noStrike">
              <a:solidFill>
                <a:schemeClr val="lt1"/>
              </a:solidFill>
              <a:latin typeface="Lato Light"/>
              <a:ea typeface="Lato Light"/>
              <a:cs typeface="Lato Light"/>
              <a:sym typeface="Lato Light"/>
            </a:endParaRPr>
          </a:p>
        </p:txBody>
      </p:sp>
      <p:sp>
        <p:nvSpPr>
          <p:cNvPr id="214" name="Google Shape;214;p17"/>
          <p:cNvSpPr/>
          <p:nvPr/>
        </p:nvSpPr>
        <p:spPr>
          <a:xfrm>
            <a:off x="396900" y="1503300"/>
            <a:ext cx="8380500" cy="27828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chemeClr val="dk1"/>
              </a:buClr>
              <a:buSzPts val="1100"/>
              <a:buFont typeface="Arial"/>
              <a:buNone/>
            </a:pPr>
            <a:r>
              <a:rPr b="1" lang="pt-BR" sz="1500">
                <a:solidFill>
                  <a:schemeClr val="dk1"/>
                </a:solidFill>
                <a:latin typeface="Century Gothic"/>
                <a:ea typeface="Century Gothic"/>
                <a:cs typeface="Century Gothic"/>
                <a:sym typeface="Century Gothic"/>
              </a:rPr>
              <a:t>A plataforma de streaming Netflix, como pioneira no quesito, revolucionou a indústria cinematográfica, criada por Reed Hastings e Marc Randolph, teve forte impacto em diversas áreas que se relacionam com o cinema, como o fechamento de lojas de aluguel de dvd's, a qual a Netflix iniciou em 1997, como concorrente direta através do aluguel de filmes em DVD’s pela internet, o que foi uma grande inovação para época. </a:t>
            </a:r>
            <a:endParaRPr b="1" sz="1500">
              <a:solidFill>
                <a:schemeClr val="dk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t/>
            </a:r>
            <a:endParaRPr b="1" sz="1500">
              <a:solidFill>
                <a:schemeClr val="dk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rPr b="1" lang="pt-BR" sz="1500">
                <a:solidFill>
                  <a:schemeClr val="dk1"/>
                </a:solidFill>
                <a:latin typeface="Century Gothic"/>
                <a:ea typeface="Century Gothic"/>
                <a:cs typeface="Century Gothic"/>
                <a:sym typeface="Century Gothic"/>
              </a:rPr>
              <a:t>Porém, foi em 2007, que a empresa inovou com o serviço de streaming e ao longo dos anos expandiu seu conteúdo e serviço, com a produção própria de filmes e séries e levando a plataforma para diversos países ao redor do globo, assim se tornou a potência que é hoje, concorrendo diretamente com a indústria do cinema.</a:t>
            </a:r>
            <a:endParaRPr b="1" sz="1500">
              <a:solidFill>
                <a:schemeClr val="dk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t/>
            </a:r>
            <a:endParaRPr b="1" sz="1500">
              <a:solidFill>
                <a:schemeClr val="dk1"/>
              </a:solidFill>
              <a:latin typeface="Lato"/>
              <a:ea typeface="Lato"/>
              <a:cs typeface="Lato"/>
              <a:sym typeface="Lato"/>
            </a:endParaRPr>
          </a:p>
          <a:p>
            <a:pPr indent="0" lvl="0" marL="0" marR="0" rtl="0" algn="just">
              <a:lnSpc>
                <a:spcPct val="100000"/>
              </a:lnSpc>
              <a:spcBef>
                <a:spcPts val="0"/>
              </a:spcBef>
              <a:spcAft>
                <a:spcPts val="0"/>
              </a:spcAft>
              <a:buClr>
                <a:srgbClr val="000000"/>
              </a:buClr>
              <a:buSzPts val="1400"/>
              <a:buFont typeface="Arial"/>
              <a:buNone/>
            </a:pPr>
            <a:r>
              <a:t/>
            </a:r>
            <a:endParaRPr b="1" sz="1500">
              <a:solidFill>
                <a:schemeClr val="dk1"/>
              </a:solidFill>
              <a:latin typeface="Lato"/>
              <a:ea typeface="Lato"/>
              <a:cs typeface="Lato"/>
              <a:sym typeface="Lato"/>
            </a:endParaRPr>
          </a:p>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Lato Light"/>
                <a:ea typeface="Lato Light"/>
                <a:cs typeface="Lato Light"/>
                <a:sym typeface="Lato Light"/>
              </a:rPr>
              <a:t>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9" name="Shape 219"/>
        <p:cNvGrpSpPr/>
        <p:nvPr/>
      </p:nvGrpSpPr>
      <p:grpSpPr>
        <a:xfrm>
          <a:off x="0" y="0"/>
          <a:ext cx="0" cy="0"/>
          <a:chOff x="0" y="0"/>
          <a:chExt cx="0" cy="0"/>
        </a:xfrm>
      </p:grpSpPr>
      <p:sp>
        <p:nvSpPr>
          <p:cNvPr id="220" name="Google Shape;220;p18"/>
          <p:cNvSpPr/>
          <p:nvPr/>
        </p:nvSpPr>
        <p:spPr>
          <a:xfrm>
            <a:off x="295645" y="1405328"/>
            <a:ext cx="8676000" cy="2972700"/>
          </a:xfrm>
          <a:prstGeom prst="roundRect">
            <a:avLst>
              <a:gd fmla="val 7968" name="adj"/>
            </a:avLst>
          </a:prstGeom>
          <a:solidFill>
            <a:schemeClr val="l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221" name="Google Shape;221;p18"/>
          <p:cNvGrpSpPr/>
          <p:nvPr/>
        </p:nvGrpSpPr>
        <p:grpSpPr>
          <a:xfrm>
            <a:off x="396869" y="4464942"/>
            <a:ext cx="8380575" cy="342900"/>
            <a:chOff x="508288" y="5715000"/>
            <a:chExt cx="11174100" cy="457200"/>
          </a:xfrm>
        </p:grpSpPr>
        <p:sp>
          <p:nvSpPr>
            <p:cNvPr id="222" name="Google Shape;222;p18"/>
            <p:cNvSpPr/>
            <p:nvPr/>
          </p:nvSpPr>
          <p:spPr>
            <a:xfrm>
              <a:off x="508288" y="5715000"/>
              <a:ext cx="11174100" cy="457200"/>
            </a:xfrm>
            <a:prstGeom prst="roundRect">
              <a:avLst>
                <a:gd fmla="val 50000" name="adj"/>
              </a:avLst>
            </a:prstGeom>
            <a:solidFill>
              <a:srgbClr val="181717">
                <a:alpha val="7647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cxnSp>
          <p:nvCxnSpPr>
            <p:cNvPr id="223" name="Google Shape;223;p18"/>
            <p:cNvCxnSpPr/>
            <p:nvPr/>
          </p:nvCxnSpPr>
          <p:spPr>
            <a:xfrm>
              <a:off x="1447800" y="5943600"/>
              <a:ext cx="9125100" cy="0"/>
            </a:xfrm>
            <a:prstGeom prst="straightConnector1">
              <a:avLst/>
            </a:prstGeom>
            <a:noFill/>
            <a:ln cap="flat" cmpd="sng" w="47625">
              <a:solidFill>
                <a:schemeClr val="lt1"/>
              </a:solidFill>
              <a:prstDash val="solid"/>
              <a:miter lim="800000"/>
              <a:headEnd len="sm" w="sm" type="none"/>
              <a:tailEnd len="sm" w="sm" type="none"/>
            </a:ln>
          </p:spPr>
        </p:cxnSp>
        <p:cxnSp>
          <p:nvCxnSpPr>
            <p:cNvPr id="224" name="Google Shape;224;p18"/>
            <p:cNvCxnSpPr/>
            <p:nvPr/>
          </p:nvCxnSpPr>
          <p:spPr>
            <a:xfrm>
              <a:off x="1447800" y="5943600"/>
              <a:ext cx="2813700" cy="0"/>
            </a:xfrm>
            <a:prstGeom prst="straightConnector1">
              <a:avLst/>
            </a:prstGeom>
            <a:noFill/>
            <a:ln cap="flat" cmpd="sng" w="47625">
              <a:solidFill>
                <a:srgbClr val="A80000"/>
              </a:solidFill>
              <a:prstDash val="solid"/>
              <a:miter lim="800000"/>
              <a:headEnd len="sm" w="sm" type="none"/>
              <a:tailEnd len="sm" w="sm" type="none"/>
            </a:ln>
          </p:spPr>
        </p:cxnSp>
        <p:sp>
          <p:nvSpPr>
            <p:cNvPr id="225" name="Google Shape;225;p18"/>
            <p:cNvSpPr/>
            <p:nvPr/>
          </p:nvSpPr>
          <p:spPr>
            <a:xfrm>
              <a:off x="4215859" y="5856732"/>
              <a:ext cx="173700" cy="1737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226" name="Google Shape;226;p18"/>
            <p:cNvGrpSpPr/>
            <p:nvPr/>
          </p:nvGrpSpPr>
          <p:grpSpPr>
            <a:xfrm>
              <a:off x="770654" y="5846189"/>
              <a:ext cx="138383" cy="194700"/>
              <a:chOff x="1058944" y="5338713"/>
              <a:chExt cx="138383" cy="194700"/>
            </a:xfrm>
          </p:grpSpPr>
          <p:sp>
            <p:nvSpPr>
              <p:cNvPr id="227" name="Google Shape;227;p18"/>
              <p:cNvSpPr/>
              <p:nvPr/>
            </p:nvSpPr>
            <p:spPr>
              <a:xfrm>
                <a:off x="1058944" y="5338713"/>
                <a:ext cx="50400" cy="194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8" name="Google Shape;228;p18"/>
              <p:cNvSpPr/>
              <p:nvPr/>
            </p:nvSpPr>
            <p:spPr>
              <a:xfrm>
                <a:off x="1146927" y="5338713"/>
                <a:ext cx="50400" cy="194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229" name="Google Shape;229;p18"/>
            <p:cNvGrpSpPr/>
            <p:nvPr/>
          </p:nvGrpSpPr>
          <p:grpSpPr>
            <a:xfrm>
              <a:off x="1043544" y="5797389"/>
              <a:ext cx="287400" cy="277443"/>
              <a:chOff x="1043544" y="5797389"/>
              <a:chExt cx="287400" cy="277443"/>
            </a:xfrm>
          </p:grpSpPr>
          <p:grpSp>
            <p:nvGrpSpPr>
              <p:cNvPr id="230" name="Google Shape;230;p18"/>
              <p:cNvGrpSpPr/>
              <p:nvPr/>
            </p:nvGrpSpPr>
            <p:grpSpPr>
              <a:xfrm>
                <a:off x="1059724" y="5797389"/>
                <a:ext cx="237370" cy="277443"/>
                <a:chOff x="1059724" y="5797389"/>
                <a:chExt cx="237370" cy="277443"/>
              </a:xfrm>
            </p:grpSpPr>
            <p:sp>
              <p:nvSpPr>
                <p:cNvPr id="231" name="Google Shape;231;p18"/>
                <p:cNvSpPr/>
                <p:nvPr/>
              </p:nvSpPr>
              <p:spPr>
                <a:xfrm>
                  <a:off x="1078994" y="5856732"/>
                  <a:ext cx="218100" cy="218100"/>
                </a:xfrm>
                <a:prstGeom prst="ellipse">
                  <a:avLst/>
                </a:prstGeom>
                <a:no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232" name="Google Shape;232;p18"/>
                <p:cNvGrpSpPr/>
                <p:nvPr/>
              </p:nvGrpSpPr>
              <p:grpSpPr>
                <a:xfrm>
                  <a:off x="1059724" y="5797389"/>
                  <a:ext cx="118780" cy="213733"/>
                  <a:chOff x="1059724" y="5797389"/>
                  <a:chExt cx="118780" cy="213733"/>
                </a:xfrm>
              </p:grpSpPr>
              <p:sp>
                <p:nvSpPr>
                  <p:cNvPr id="233" name="Google Shape;233;p18"/>
                  <p:cNvSpPr/>
                  <p:nvPr/>
                </p:nvSpPr>
                <p:spPr>
                  <a:xfrm>
                    <a:off x="1059724" y="5904322"/>
                    <a:ext cx="107400" cy="106800"/>
                  </a:xfrm>
                  <a:prstGeom prst="rect">
                    <a:avLst/>
                  </a:prstGeom>
                  <a:solidFill>
                    <a:srgbClr val="18171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34" name="Google Shape;234;p18"/>
                  <p:cNvSpPr/>
                  <p:nvPr/>
                </p:nvSpPr>
                <p:spPr>
                  <a:xfrm>
                    <a:off x="1071104" y="5797389"/>
                    <a:ext cx="107400" cy="106800"/>
                  </a:xfrm>
                  <a:prstGeom prst="rect">
                    <a:avLst/>
                  </a:prstGeom>
                  <a:solidFill>
                    <a:srgbClr val="18171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235" name="Google Shape;235;p18"/>
                <p:cNvSpPr/>
                <p:nvPr/>
              </p:nvSpPr>
              <p:spPr>
                <a:xfrm rot="-5400000">
                  <a:off x="1085933" y="5811091"/>
                  <a:ext cx="98700" cy="960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236" name="Google Shape;236;p18"/>
              <p:cNvSpPr txBox="1"/>
              <p:nvPr/>
            </p:nvSpPr>
            <p:spPr>
              <a:xfrm>
                <a:off x="1043544" y="5856732"/>
                <a:ext cx="287400" cy="215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600"/>
                  <a:buFont typeface="Arial"/>
                  <a:buNone/>
                </a:pPr>
                <a:r>
                  <a:rPr b="1" i="0" lang="pt-BR" sz="600" u="none" cap="none" strike="noStrike">
                    <a:solidFill>
                      <a:schemeClr val="lt1"/>
                    </a:solidFill>
                    <a:latin typeface="Calibri"/>
                    <a:ea typeface="Calibri"/>
                    <a:cs typeface="Calibri"/>
                    <a:sym typeface="Calibri"/>
                  </a:rPr>
                  <a:t>10</a:t>
                </a:r>
                <a:endParaRPr b="0" i="0" sz="1100" u="none" cap="none" strike="noStrike">
                  <a:solidFill>
                    <a:srgbClr val="000000"/>
                  </a:solidFill>
                  <a:latin typeface="Arial"/>
                  <a:ea typeface="Arial"/>
                  <a:cs typeface="Arial"/>
                  <a:sym typeface="Arial"/>
                </a:endParaRPr>
              </a:p>
            </p:txBody>
          </p:sp>
        </p:grpSp>
      </p:grpSp>
      <p:grpSp>
        <p:nvGrpSpPr>
          <p:cNvPr id="237" name="Google Shape;237;p18"/>
          <p:cNvGrpSpPr/>
          <p:nvPr/>
        </p:nvGrpSpPr>
        <p:grpSpPr>
          <a:xfrm>
            <a:off x="1760705" y="1073309"/>
            <a:ext cx="360821" cy="117345"/>
            <a:chOff x="10780016" y="1207681"/>
            <a:chExt cx="741973" cy="241301"/>
          </a:xfrm>
        </p:grpSpPr>
        <p:sp>
          <p:nvSpPr>
            <p:cNvPr id="238" name="Google Shape;238;p18"/>
            <p:cNvSpPr/>
            <p:nvPr/>
          </p:nvSpPr>
          <p:spPr>
            <a:xfrm>
              <a:off x="10780016" y="1228782"/>
              <a:ext cx="268200" cy="220200"/>
            </a:xfrm>
            <a:prstGeom prst="hear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39" name="Google Shape;239;p18"/>
            <p:cNvSpPr/>
            <p:nvPr/>
          </p:nvSpPr>
          <p:spPr>
            <a:xfrm>
              <a:off x="11280789" y="1207681"/>
              <a:ext cx="241200" cy="241200"/>
            </a:xfrm>
            <a:prstGeom prst="plus">
              <a:avLst>
                <a:gd fmla="val 37308"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240" name="Google Shape;240;p18"/>
          <p:cNvSpPr txBox="1"/>
          <p:nvPr/>
        </p:nvSpPr>
        <p:spPr>
          <a:xfrm>
            <a:off x="390828" y="743133"/>
            <a:ext cx="15138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lang="pt-BR" sz="1500">
                <a:solidFill>
                  <a:schemeClr val="lt1"/>
                </a:solidFill>
                <a:latin typeface="Century Gothic"/>
                <a:ea typeface="Century Gothic"/>
                <a:cs typeface="Century Gothic"/>
                <a:sym typeface="Century Gothic"/>
              </a:rPr>
              <a:t>Introdução</a:t>
            </a:r>
            <a:endParaRPr b="1" i="0" sz="1500" u="none" cap="none" strike="noStrike">
              <a:solidFill>
                <a:schemeClr val="lt1"/>
              </a:solidFill>
              <a:latin typeface="Century Gothic"/>
              <a:ea typeface="Century Gothic"/>
              <a:cs typeface="Century Gothic"/>
              <a:sym typeface="Century Gothic"/>
            </a:endParaRPr>
          </a:p>
        </p:txBody>
      </p:sp>
      <p:sp>
        <p:nvSpPr>
          <p:cNvPr id="241" name="Google Shape;241;p18"/>
          <p:cNvSpPr txBox="1"/>
          <p:nvPr/>
        </p:nvSpPr>
        <p:spPr>
          <a:xfrm>
            <a:off x="390828" y="1005046"/>
            <a:ext cx="13743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lt1"/>
                </a:solidFill>
                <a:latin typeface="Calibri"/>
                <a:ea typeface="Calibri"/>
                <a:cs typeface="Calibri"/>
                <a:sym typeface="Calibri"/>
              </a:rPr>
              <a:t>Season </a:t>
            </a:r>
            <a:r>
              <a:rPr lang="pt-BR" sz="1200">
                <a:solidFill>
                  <a:schemeClr val="lt1"/>
                </a:solidFill>
                <a:latin typeface="Calibri"/>
                <a:ea typeface="Calibri"/>
                <a:cs typeface="Calibri"/>
                <a:sym typeface="Calibri"/>
              </a:rPr>
              <a:t>1</a:t>
            </a:r>
            <a:r>
              <a:rPr b="0" i="0" lang="pt-BR" sz="1200" u="none" cap="none" strike="noStrike">
                <a:solidFill>
                  <a:schemeClr val="lt1"/>
                </a:solidFill>
                <a:latin typeface="Calibri"/>
                <a:ea typeface="Calibri"/>
                <a:cs typeface="Calibri"/>
                <a:sym typeface="Calibri"/>
              </a:rPr>
              <a:t>: Episode </a:t>
            </a:r>
            <a:r>
              <a:rPr lang="pt-BR" sz="1200">
                <a:solidFill>
                  <a:schemeClr val="lt1"/>
                </a:solidFill>
                <a:latin typeface="Calibri"/>
                <a:ea typeface="Calibri"/>
                <a:cs typeface="Calibri"/>
                <a:sym typeface="Calibri"/>
              </a:rPr>
              <a:t>2</a:t>
            </a:r>
            <a:endParaRPr b="0" i="0" sz="1100" u="none" cap="none" strike="noStrike">
              <a:solidFill>
                <a:srgbClr val="000000"/>
              </a:solidFill>
              <a:latin typeface="Arial"/>
              <a:ea typeface="Arial"/>
              <a:cs typeface="Arial"/>
              <a:sym typeface="Arial"/>
            </a:endParaRPr>
          </a:p>
        </p:txBody>
      </p:sp>
      <p:pic>
        <p:nvPicPr>
          <p:cNvPr descr="Uma imagem contendo objeto, relógio, laranja, trem&#10;&#10;Descrição gerada automaticamente" id="242" name="Google Shape;242;p18"/>
          <p:cNvPicPr preferRelativeResize="0"/>
          <p:nvPr/>
        </p:nvPicPr>
        <p:blipFill rotWithShape="1">
          <a:blip r:embed="rId3">
            <a:alphaModFix/>
          </a:blip>
          <a:srcRect b="0" l="0" r="0" t="0"/>
          <a:stretch/>
        </p:blipFill>
        <p:spPr>
          <a:xfrm>
            <a:off x="295645" y="153540"/>
            <a:ext cx="1398388" cy="474833"/>
          </a:xfrm>
          <a:prstGeom prst="rect">
            <a:avLst/>
          </a:prstGeom>
          <a:noFill/>
          <a:ln>
            <a:noFill/>
          </a:ln>
        </p:spPr>
      </p:pic>
      <p:sp>
        <p:nvSpPr>
          <p:cNvPr id="243" name="Google Shape;243;p18"/>
          <p:cNvSpPr txBox="1"/>
          <p:nvPr/>
        </p:nvSpPr>
        <p:spPr>
          <a:xfrm>
            <a:off x="7982181" y="4410917"/>
            <a:ext cx="722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Lato Light"/>
                <a:ea typeface="Lato Light"/>
                <a:cs typeface="Lato Light"/>
                <a:sym typeface="Lato Light"/>
              </a:rPr>
              <a:t>31:30</a:t>
            </a:r>
            <a:endParaRPr b="0" i="0" sz="1100" u="none" cap="none" strike="noStrike">
              <a:solidFill>
                <a:srgbClr val="000000"/>
              </a:solidFill>
              <a:latin typeface="Arial"/>
              <a:ea typeface="Arial"/>
              <a:cs typeface="Arial"/>
              <a:sym typeface="Arial"/>
            </a:endParaRPr>
          </a:p>
        </p:txBody>
      </p:sp>
      <p:sp>
        <p:nvSpPr>
          <p:cNvPr id="244" name="Google Shape;244;p18"/>
          <p:cNvSpPr txBox="1"/>
          <p:nvPr/>
        </p:nvSpPr>
        <p:spPr>
          <a:xfrm>
            <a:off x="1865528" y="226082"/>
            <a:ext cx="5239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Início     Filmes     Séries     Minha Lista </a:t>
            </a:r>
            <a:endParaRPr b="0" i="0" sz="1100" u="none" cap="none" strike="noStrike">
              <a:solidFill>
                <a:srgbClr val="000000"/>
              </a:solidFill>
              <a:latin typeface="Arial"/>
              <a:ea typeface="Arial"/>
              <a:cs typeface="Arial"/>
              <a:sym typeface="Arial"/>
            </a:endParaRPr>
          </a:p>
        </p:txBody>
      </p:sp>
      <p:pic>
        <p:nvPicPr>
          <p:cNvPr descr="Ícone&#10;&#10;Descrição gerada automaticamente" id="245" name="Google Shape;245;p18"/>
          <p:cNvPicPr preferRelativeResize="0"/>
          <p:nvPr/>
        </p:nvPicPr>
        <p:blipFill rotWithShape="1">
          <a:blip r:embed="rId4">
            <a:alphaModFix/>
          </a:blip>
          <a:srcRect b="0" l="0" r="0" t="0"/>
          <a:stretch/>
        </p:blipFill>
        <p:spPr>
          <a:xfrm>
            <a:off x="7410191" y="248460"/>
            <a:ext cx="344685" cy="344685"/>
          </a:xfrm>
          <a:prstGeom prst="rect">
            <a:avLst/>
          </a:prstGeom>
          <a:noFill/>
          <a:ln>
            <a:noFill/>
          </a:ln>
        </p:spPr>
      </p:pic>
      <p:sp>
        <p:nvSpPr>
          <p:cNvPr id="246" name="Google Shape;246;p18"/>
          <p:cNvSpPr txBox="1"/>
          <p:nvPr/>
        </p:nvSpPr>
        <p:spPr>
          <a:xfrm>
            <a:off x="6593674" y="248460"/>
            <a:ext cx="9645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Pesquisar </a:t>
            </a:r>
            <a:endParaRPr b="0" i="0" sz="1100" u="none" cap="none" strike="noStrike">
              <a:solidFill>
                <a:srgbClr val="000000"/>
              </a:solidFill>
              <a:latin typeface="Arial"/>
              <a:ea typeface="Arial"/>
              <a:cs typeface="Arial"/>
              <a:sym typeface="Arial"/>
            </a:endParaRPr>
          </a:p>
        </p:txBody>
      </p:sp>
      <p:grpSp>
        <p:nvGrpSpPr>
          <p:cNvPr id="247" name="Google Shape;247;p18"/>
          <p:cNvGrpSpPr/>
          <p:nvPr/>
        </p:nvGrpSpPr>
        <p:grpSpPr>
          <a:xfrm>
            <a:off x="7590247" y="204981"/>
            <a:ext cx="1270327" cy="284625"/>
            <a:chOff x="9828445" y="385086"/>
            <a:chExt cx="1693770" cy="379500"/>
          </a:xfrm>
        </p:grpSpPr>
        <p:sp>
          <p:nvSpPr>
            <p:cNvPr id="248" name="Google Shape;248;p18"/>
            <p:cNvSpPr txBox="1"/>
            <p:nvPr/>
          </p:nvSpPr>
          <p:spPr>
            <a:xfrm>
              <a:off x="9828445" y="385086"/>
              <a:ext cx="1848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49" name="Google Shape;249;p18"/>
            <p:cNvSpPr/>
            <p:nvPr/>
          </p:nvSpPr>
          <p:spPr>
            <a:xfrm flipH="1" rot="10800000">
              <a:off x="11351815" y="535530"/>
              <a:ext cx="170400" cy="1467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descr="Desenho de personagem de desenho animado&#10;&#10;Descrição gerada automaticamente com confiança média" id="250" name="Google Shape;250;p18"/>
          <p:cNvPicPr preferRelativeResize="0"/>
          <p:nvPr/>
        </p:nvPicPr>
        <p:blipFill rotWithShape="1">
          <a:blip r:embed="rId5">
            <a:alphaModFix/>
          </a:blip>
          <a:srcRect b="0" l="0" r="0" t="0"/>
          <a:stretch/>
        </p:blipFill>
        <p:spPr>
          <a:xfrm>
            <a:off x="8388797" y="245187"/>
            <a:ext cx="225600" cy="228900"/>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51" name="Google Shape;251;p18"/>
          <p:cNvSpPr txBox="1"/>
          <p:nvPr/>
        </p:nvSpPr>
        <p:spPr>
          <a:xfrm>
            <a:off x="540698" y="1608100"/>
            <a:ext cx="18144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Lato Light"/>
                <a:ea typeface="Lato Light"/>
                <a:cs typeface="Lato Light"/>
                <a:sym typeface="Lato Light"/>
              </a:rPr>
              <a:t>TEXTO TEXTO TEXTO</a:t>
            </a:r>
            <a:endParaRPr b="0" i="0" sz="1400" u="none" cap="none" strike="noStrike">
              <a:solidFill>
                <a:schemeClr val="lt1"/>
              </a:solidFill>
              <a:latin typeface="Lato Light"/>
              <a:ea typeface="Lato Light"/>
              <a:cs typeface="Lato Light"/>
              <a:sym typeface="Lato Light"/>
            </a:endParaRPr>
          </a:p>
        </p:txBody>
      </p:sp>
      <p:sp>
        <p:nvSpPr>
          <p:cNvPr id="252" name="Google Shape;252;p18"/>
          <p:cNvSpPr/>
          <p:nvPr/>
        </p:nvSpPr>
        <p:spPr>
          <a:xfrm>
            <a:off x="396900" y="1503300"/>
            <a:ext cx="8463600" cy="27828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chemeClr val="dk1"/>
              </a:buClr>
              <a:buSzPts val="1100"/>
              <a:buFont typeface="Arial"/>
              <a:buNone/>
            </a:pPr>
            <a:r>
              <a:rPr b="1" lang="pt-BR" sz="1500">
                <a:solidFill>
                  <a:schemeClr val="dk1"/>
                </a:solidFill>
                <a:latin typeface="Century Gothic"/>
                <a:ea typeface="Century Gothic"/>
                <a:cs typeface="Century Gothic"/>
                <a:sym typeface="Century Gothic"/>
              </a:rPr>
              <a:t>Com a sua criação ocorreu uma democratização de acesso a conteúdos audiovisuais, como também freou o índice enorme de pirataria que existia, e um trunfo do seu sucesso foi a produção de conteúdos de nicho, o qual veio através do desenvolvimento de produções nacionais em cada país que está presente. Mesmo com isso, a produção em maior escala continua sendo a hollywoodiana.</a:t>
            </a:r>
            <a:endParaRPr b="1" sz="1500">
              <a:solidFill>
                <a:schemeClr val="dk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t/>
            </a:r>
            <a:endParaRPr b="1" sz="1500">
              <a:solidFill>
                <a:schemeClr val="dk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t/>
            </a:r>
            <a:endParaRPr b="1" sz="1500">
              <a:solidFill>
                <a:schemeClr val="dk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400"/>
              <a:buFont typeface="Arial"/>
              <a:buNone/>
            </a:pPr>
            <a:r>
              <a:rPr b="1" lang="pt-BR" sz="1500">
                <a:solidFill>
                  <a:schemeClr val="dk1"/>
                </a:solidFill>
                <a:latin typeface="Century Gothic"/>
                <a:ea typeface="Century Gothic"/>
                <a:cs typeface="Century Gothic"/>
                <a:sym typeface="Century Gothic"/>
              </a:rPr>
              <a:t>Observando o catálogo de filmes dessas plataformas, percebe-se que a grande maioria das produções são estadunidenses. Isto deve-se ao fato de possivelmente existir um apelo mundial por filmes hollywoodianos. Por causa disso, esta pesquisa visa estudar o setor audiovisual, utilizando o banco de dados de pesquisa do streaming internacional da Netflix.</a:t>
            </a:r>
            <a:endParaRPr b="1" sz="1500">
              <a:solidFill>
                <a:schemeClr val="dk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F0"/>
        </a:solidFill>
      </p:bgPr>
    </p:bg>
    <p:spTree>
      <p:nvGrpSpPr>
        <p:cNvPr id="257" name="Shape 257"/>
        <p:cNvGrpSpPr/>
        <p:nvPr/>
      </p:nvGrpSpPr>
      <p:grpSpPr>
        <a:xfrm>
          <a:off x="0" y="0"/>
          <a:ext cx="0" cy="0"/>
          <a:chOff x="0" y="0"/>
          <a:chExt cx="0" cy="0"/>
        </a:xfrm>
      </p:grpSpPr>
      <p:sp>
        <p:nvSpPr>
          <p:cNvPr id="258" name="Google Shape;258;p19"/>
          <p:cNvSpPr/>
          <p:nvPr/>
        </p:nvSpPr>
        <p:spPr>
          <a:xfrm>
            <a:off x="0" y="-1904"/>
            <a:ext cx="9156600" cy="5155500"/>
          </a:xfrm>
          <a:prstGeom prst="rect">
            <a:avLst/>
          </a:prstGeom>
          <a:gradFill>
            <a:gsLst>
              <a:gs pos="0">
                <a:srgbClr val="3F3F3F">
                  <a:alpha val="33333"/>
                </a:srgbClr>
              </a:gs>
              <a:gs pos="13000">
                <a:srgbClr val="3F3F3F">
                  <a:alpha val="33333"/>
                </a:srgbClr>
              </a:gs>
              <a:gs pos="85000">
                <a:srgbClr val="0C0C0C">
                  <a:alpha val="72549"/>
                </a:srgbClr>
              </a:gs>
              <a:gs pos="100000">
                <a:srgbClr val="0C0C0C">
                  <a:alpha val="72549"/>
                </a:srgbClr>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cxnSp>
        <p:nvCxnSpPr>
          <p:cNvPr id="259" name="Google Shape;259;p19"/>
          <p:cNvCxnSpPr/>
          <p:nvPr/>
        </p:nvCxnSpPr>
        <p:spPr>
          <a:xfrm>
            <a:off x="544160" y="603504"/>
            <a:ext cx="0" cy="4528500"/>
          </a:xfrm>
          <a:prstGeom prst="straightConnector1">
            <a:avLst/>
          </a:prstGeom>
          <a:noFill/>
          <a:ln cap="flat" cmpd="sng" w="9525">
            <a:solidFill>
              <a:schemeClr val="lt1"/>
            </a:solidFill>
            <a:prstDash val="solid"/>
            <a:miter lim="800000"/>
            <a:headEnd len="sm" w="sm" type="none"/>
            <a:tailEnd len="sm" w="sm" type="none"/>
          </a:ln>
        </p:spPr>
      </p:cxnSp>
      <p:cxnSp>
        <p:nvCxnSpPr>
          <p:cNvPr id="260" name="Google Shape;260;p19"/>
          <p:cNvCxnSpPr/>
          <p:nvPr/>
        </p:nvCxnSpPr>
        <p:spPr>
          <a:xfrm rot="10800000">
            <a:off x="0" y="595447"/>
            <a:ext cx="9144000" cy="0"/>
          </a:xfrm>
          <a:prstGeom prst="straightConnector1">
            <a:avLst/>
          </a:prstGeom>
          <a:noFill/>
          <a:ln cap="flat" cmpd="sng" w="9525">
            <a:solidFill>
              <a:schemeClr val="lt1"/>
            </a:solidFill>
            <a:prstDash val="solid"/>
            <a:miter lim="800000"/>
            <a:headEnd len="sm" w="sm" type="none"/>
            <a:tailEnd len="sm" w="sm" type="none"/>
          </a:ln>
        </p:spPr>
      </p:cxnSp>
      <p:cxnSp>
        <p:nvCxnSpPr>
          <p:cNvPr id="261" name="Google Shape;261;p19"/>
          <p:cNvCxnSpPr/>
          <p:nvPr/>
        </p:nvCxnSpPr>
        <p:spPr>
          <a:xfrm>
            <a:off x="8591677" y="615047"/>
            <a:ext cx="0" cy="4528500"/>
          </a:xfrm>
          <a:prstGeom prst="straightConnector1">
            <a:avLst/>
          </a:prstGeom>
          <a:noFill/>
          <a:ln cap="flat" cmpd="sng" w="9525">
            <a:solidFill>
              <a:schemeClr val="lt1"/>
            </a:solidFill>
            <a:prstDash val="solid"/>
            <a:miter lim="800000"/>
            <a:headEnd len="sm" w="sm" type="none"/>
            <a:tailEnd len="sm" w="sm" type="none"/>
          </a:ln>
        </p:spPr>
      </p:cxnSp>
      <p:grpSp>
        <p:nvGrpSpPr>
          <p:cNvPr id="262" name="Google Shape;262;p19"/>
          <p:cNvGrpSpPr/>
          <p:nvPr/>
        </p:nvGrpSpPr>
        <p:grpSpPr>
          <a:xfrm>
            <a:off x="6037150" y="4683406"/>
            <a:ext cx="1508973" cy="128704"/>
            <a:chOff x="7426143" y="6449039"/>
            <a:chExt cx="2011964" cy="171606"/>
          </a:xfrm>
        </p:grpSpPr>
        <p:sp>
          <p:nvSpPr>
            <p:cNvPr id="263" name="Google Shape;263;p19"/>
            <p:cNvSpPr/>
            <p:nvPr/>
          </p:nvSpPr>
          <p:spPr>
            <a:xfrm>
              <a:off x="7426143" y="6449039"/>
              <a:ext cx="159300" cy="1593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64" name="Google Shape;264;p19"/>
            <p:cNvSpPr/>
            <p:nvPr/>
          </p:nvSpPr>
          <p:spPr>
            <a:xfrm>
              <a:off x="7850564" y="6449039"/>
              <a:ext cx="159300" cy="1593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65" name="Google Shape;265;p19"/>
            <p:cNvSpPr/>
            <p:nvPr/>
          </p:nvSpPr>
          <p:spPr>
            <a:xfrm>
              <a:off x="8336977" y="6449039"/>
              <a:ext cx="159300" cy="1593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66" name="Google Shape;266;p19"/>
            <p:cNvSpPr/>
            <p:nvPr/>
          </p:nvSpPr>
          <p:spPr>
            <a:xfrm>
              <a:off x="8838888" y="6461345"/>
              <a:ext cx="159300" cy="1593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67" name="Google Shape;267;p19"/>
            <p:cNvSpPr/>
            <p:nvPr/>
          </p:nvSpPr>
          <p:spPr>
            <a:xfrm>
              <a:off x="9278807" y="6461345"/>
              <a:ext cx="159300" cy="1593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268" name="Google Shape;268;p19"/>
          <p:cNvSpPr/>
          <p:nvPr/>
        </p:nvSpPr>
        <p:spPr>
          <a:xfrm>
            <a:off x="7706309" y="4254545"/>
            <a:ext cx="785400" cy="761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4500"/>
              <a:buFont typeface="Arial"/>
              <a:buNone/>
            </a:pPr>
            <a:r>
              <a:t/>
            </a:r>
            <a:endParaRPr b="0" i="0" sz="1100" u="none" cap="none" strike="noStrike">
              <a:solidFill>
                <a:srgbClr val="000000"/>
              </a:solidFill>
              <a:latin typeface="Arial"/>
              <a:ea typeface="Arial"/>
              <a:cs typeface="Arial"/>
              <a:sym typeface="Arial"/>
            </a:endParaRPr>
          </a:p>
        </p:txBody>
      </p:sp>
      <p:sp>
        <p:nvSpPr>
          <p:cNvPr id="269" name="Google Shape;269;p19">
            <a:hlinkClick action="ppaction://hlinkshowjump?jump=nextslide"/>
          </p:cNvPr>
          <p:cNvSpPr/>
          <p:nvPr/>
        </p:nvSpPr>
        <p:spPr>
          <a:xfrm>
            <a:off x="3797344" y="4672594"/>
            <a:ext cx="1081200" cy="315300"/>
          </a:xfrm>
          <a:custGeom>
            <a:rect b="b" l="l" r="r" t="t"/>
            <a:pathLst>
              <a:path extrusionOk="0" h="120000" w="120000">
                <a:moveTo>
                  <a:pt x="0" y="0"/>
                </a:moveTo>
                <a:lnTo>
                  <a:pt x="120000" y="0"/>
                </a:lnTo>
                <a:lnTo>
                  <a:pt x="120000" y="120000"/>
                </a:lnTo>
                <a:lnTo>
                  <a:pt x="0" y="120000"/>
                </a:lnTo>
                <a:close/>
              </a:path>
            </a:pathLst>
          </a:cu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0" name="Google Shape;270;p19"/>
          <p:cNvSpPr/>
          <p:nvPr/>
        </p:nvSpPr>
        <p:spPr>
          <a:xfrm>
            <a:off x="3799820" y="4683406"/>
            <a:ext cx="1081200" cy="304500"/>
          </a:xfrm>
          <a:prstGeom prst="roundRect">
            <a:avLst>
              <a:gd fmla="val 41046" name="adj"/>
            </a:avLst>
          </a:prstGeom>
          <a:solidFill>
            <a:srgbClr val="C00000"/>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pt-BR" sz="1400" u="none" cap="none" strike="noStrike">
                <a:solidFill>
                  <a:schemeClr val="lt1"/>
                </a:solidFill>
                <a:latin typeface="Calibri"/>
                <a:ea typeface="Calibri"/>
                <a:cs typeface="Calibri"/>
                <a:sym typeface="Calibri"/>
              </a:rPr>
              <a:t>Next </a:t>
            </a:r>
            <a:endParaRPr b="0" i="0" sz="1100" u="none" cap="none" strike="noStrike">
              <a:solidFill>
                <a:srgbClr val="000000"/>
              </a:solidFill>
              <a:latin typeface="Arial"/>
              <a:ea typeface="Arial"/>
              <a:cs typeface="Arial"/>
              <a:sym typeface="Arial"/>
            </a:endParaRPr>
          </a:p>
        </p:txBody>
      </p:sp>
      <p:sp>
        <p:nvSpPr>
          <p:cNvPr id="271" name="Google Shape;271;p19"/>
          <p:cNvSpPr/>
          <p:nvPr/>
        </p:nvSpPr>
        <p:spPr>
          <a:xfrm rot="5400000">
            <a:off x="3998813" y="4784202"/>
            <a:ext cx="111900" cy="1071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Uma imagem contendo objeto, relógio, laranja, trem&#10;&#10;Descrição gerada automaticamente" id="272" name="Google Shape;272;p19"/>
          <p:cNvPicPr preferRelativeResize="0"/>
          <p:nvPr/>
        </p:nvPicPr>
        <p:blipFill rotWithShape="1">
          <a:blip r:embed="rId3">
            <a:alphaModFix/>
          </a:blip>
          <a:srcRect b="0" l="0" r="0" t="0"/>
          <a:stretch/>
        </p:blipFill>
        <p:spPr>
          <a:xfrm>
            <a:off x="295645" y="153540"/>
            <a:ext cx="1398388" cy="474833"/>
          </a:xfrm>
          <a:prstGeom prst="rect">
            <a:avLst/>
          </a:prstGeom>
          <a:noFill/>
          <a:ln>
            <a:noFill/>
          </a:ln>
        </p:spPr>
      </p:pic>
      <p:sp>
        <p:nvSpPr>
          <p:cNvPr id="273" name="Google Shape;273;p19"/>
          <p:cNvSpPr/>
          <p:nvPr/>
        </p:nvSpPr>
        <p:spPr>
          <a:xfrm>
            <a:off x="945150" y="1542200"/>
            <a:ext cx="6956400" cy="30423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chemeClr val="dk1"/>
              </a:buClr>
              <a:buSzPts val="1100"/>
              <a:buFont typeface="Arial"/>
              <a:buNone/>
            </a:pPr>
            <a:r>
              <a:rPr lang="pt-BR" sz="1500">
                <a:solidFill>
                  <a:schemeClr val="lt1"/>
                </a:solidFill>
                <a:latin typeface="Century Gothic"/>
                <a:ea typeface="Century Gothic"/>
                <a:cs typeface="Century Gothic"/>
                <a:sym typeface="Century Gothic"/>
              </a:rPr>
              <a:t>O presente trabalho tem como objetivo analisar o mercado cinematográfico, utilizando dados encontrados sobre a plataforma streaming Netflix com a intenção de verificar se as produções da indústria dos Estados Unidos são realmente mais bem avaliadas do que os outros países analisados. </a:t>
            </a:r>
            <a:endParaRPr sz="1500">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t/>
            </a:r>
            <a:endParaRPr sz="1500">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rPr lang="pt-BR" sz="1500">
                <a:solidFill>
                  <a:schemeClr val="lt1"/>
                </a:solidFill>
                <a:latin typeface="Century Gothic"/>
                <a:ea typeface="Century Gothic"/>
                <a:cs typeface="Century Gothic"/>
                <a:sym typeface="Century Gothic"/>
              </a:rPr>
              <a:t>Considerando-se a variedade de saberes apresentados nos filmes, é possível transcender a simples utilização do cinema como estímulo audiovisual ou como uma ilustração da realidade. Por isso, é válida a reflexão sobre como os filmes e séries estimulam e influenciam o imaginário das pessoas. Para isso deve-se partir de uma relação sob um enfoque sócio-cultural e questões ideológicas e mercadológicas que envolvem produções culturais como o cinema.</a:t>
            </a:r>
            <a:endParaRPr sz="1500">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t/>
            </a:r>
            <a:endParaRPr sz="1500">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400"/>
              <a:buFont typeface="Arial"/>
              <a:buNone/>
            </a:pPr>
            <a:r>
              <a:t/>
            </a:r>
            <a:endParaRPr>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4" name="Google Shape;274;p19"/>
          <p:cNvSpPr txBox="1"/>
          <p:nvPr/>
        </p:nvSpPr>
        <p:spPr>
          <a:xfrm>
            <a:off x="1027580" y="806558"/>
            <a:ext cx="18468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chemeClr val="lt1"/>
                </a:solidFill>
                <a:latin typeface="Calibri"/>
                <a:ea typeface="Calibri"/>
                <a:cs typeface="Calibri"/>
                <a:sym typeface="Calibri"/>
              </a:rPr>
              <a:t>SEASON 2: EPISODE </a:t>
            </a:r>
            <a:r>
              <a:rPr b="0" i="0" lang="pt-BR" sz="1500" u="none" cap="none" strike="noStrike">
                <a:solidFill>
                  <a:schemeClr val="lt1"/>
                </a:solidFill>
                <a:latin typeface="Calibri"/>
                <a:ea typeface="Calibri"/>
                <a:cs typeface="Calibri"/>
                <a:sym typeface="Calibri"/>
              </a:rPr>
              <a:t>1</a:t>
            </a:r>
            <a:endParaRPr b="0" i="0" sz="1100" u="none" cap="none" strike="noStrike">
              <a:solidFill>
                <a:srgbClr val="000000"/>
              </a:solidFill>
              <a:latin typeface="Arial"/>
              <a:ea typeface="Arial"/>
              <a:cs typeface="Arial"/>
              <a:sym typeface="Arial"/>
            </a:endParaRPr>
          </a:p>
        </p:txBody>
      </p:sp>
      <p:sp>
        <p:nvSpPr>
          <p:cNvPr id="275" name="Google Shape;275;p19"/>
          <p:cNvSpPr txBox="1"/>
          <p:nvPr/>
        </p:nvSpPr>
        <p:spPr>
          <a:xfrm>
            <a:off x="1865528" y="226082"/>
            <a:ext cx="5239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Início     Filmes     Séries     Minha Lista </a:t>
            </a:r>
            <a:endParaRPr b="0" i="0" sz="1100" u="none" cap="none" strike="noStrike">
              <a:solidFill>
                <a:srgbClr val="000000"/>
              </a:solidFill>
              <a:latin typeface="Arial"/>
              <a:ea typeface="Arial"/>
              <a:cs typeface="Arial"/>
              <a:sym typeface="Arial"/>
            </a:endParaRPr>
          </a:p>
        </p:txBody>
      </p:sp>
      <p:pic>
        <p:nvPicPr>
          <p:cNvPr descr="Ícone&#10;&#10;Descrição gerada automaticamente" id="276" name="Google Shape;276;p19"/>
          <p:cNvPicPr preferRelativeResize="0"/>
          <p:nvPr/>
        </p:nvPicPr>
        <p:blipFill rotWithShape="1">
          <a:blip r:embed="rId4">
            <a:alphaModFix/>
          </a:blip>
          <a:srcRect b="0" l="0" r="0" t="0"/>
          <a:stretch/>
        </p:blipFill>
        <p:spPr>
          <a:xfrm>
            <a:off x="7410191" y="248460"/>
            <a:ext cx="344685" cy="344685"/>
          </a:xfrm>
          <a:prstGeom prst="rect">
            <a:avLst/>
          </a:prstGeom>
          <a:noFill/>
          <a:ln>
            <a:noFill/>
          </a:ln>
        </p:spPr>
      </p:pic>
      <p:sp>
        <p:nvSpPr>
          <p:cNvPr id="277" name="Google Shape;277;p19"/>
          <p:cNvSpPr txBox="1"/>
          <p:nvPr/>
        </p:nvSpPr>
        <p:spPr>
          <a:xfrm>
            <a:off x="6593674" y="248460"/>
            <a:ext cx="950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Pesquisar</a:t>
            </a:r>
            <a:r>
              <a:rPr b="0" i="0" lang="pt-BR" sz="1400" u="none" cap="none" strike="noStrike">
                <a:solidFill>
                  <a:schemeClr val="lt1"/>
                </a:solidFill>
                <a:latin typeface="Lato Light"/>
                <a:ea typeface="Lato Light"/>
                <a:cs typeface="Lato Light"/>
                <a:sym typeface="Lato Light"/>
              </a:rPr>
              <a:t> </a:t>
            </a:r>
            <a:endParaRPr b="0" i="0" sz="1100" u="none" cap="none" strike="noStrike">
              <a:solidFill>
                <a:srgbClr val="000000"/>
              </a:solidFill>
              <a:latin typeface="Arial"/>
              <a:ea typeface="Arial"/>
              <a:cs typeface="Arial"/>
              <a:sym typeface="Arial"/>
            </a:endParaRPr>
          </a:p>
        </p:txBody>
      </p:sp>
      <p:grpSp>
        <p:nvGrpSpPr>
          <p:cNvPr id="278" name="Google Shape;278;p19"/>
          <p:cNvGrpSpPr/>
          <p:nvPr/>
        </p:nvGrpSpPr>
        <p:grpSpPr>
          <a:xfrm>
            <a:off x="7590247" y="204981"/>
            <a:ext cx="1270327" cy="284625"/>
            <a:chOff x="9828445" y="385086"/>
            <a:chExt cx="1693770" cy="379500"/>
          </a:xfrm>
        </p:grpSpPr>
        <p:sp>
          <p:nvSpPr>
            <p:cNvPr id="279" name="Google Shape;279;p19"/>
            <p:cNvSpPr txBox="1"/>
            <p:nvPr/>
          </p:nvSpPr>
          <p:spPr>
            <a:xfrm>
              <a:off x="9828445" y="385086"/>
              <a:ext cx="1848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80" name="Google Shape;280;p19"/>
            <p:cNvSpPr/>
            <p:nvPr/>
          </p:nvSpPr>
          <p:spPr>
            <a:xfrm flipH="1" rot="10800000">
              <a:off x="11351815" y="535530"/>
              <a:ext cx="170400" cy="1467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descr="Desenho de personagem de desenho animado&#10;&#10;Descrição gerada automaticamente com confiança média" id="281" name="Google Shape;281;p19"/>
          <p:cNvPicPr preferRelativeResize="0"/>
          <p:nvPr/>
        </p:nvPicPr>
        <p:blipFill rotWithShape="1">
          <a:blip r:embed="rId5">
            <a:alphaModFix/>
          </a:blip>
          <a:srcRect b="0" l="0" r="0" t="0"/>
          <a:stretch/>
        </p:blipFill>
        <p:spPr>
          <a:xfrm>
            <a:off x="8388797" y="245187"/>
            <a:ext cx="225600" cy="228900"/>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82" name="Google Shape;282;p19"/>
          <p:cNvSpPr txBox="1"/>
          <p:nvPr/>
        </p:nvSpPr>
        <p:spPr>
          <a:xfrm>
            <a:off x="1009647" y="1103595"/>
            <a:ext cx="2018700" cy="438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lang="pt-BR" sz="2400">
                <a:solidFill>
                  <a:schemeClr val="lt1"/>
                </a:solidFill>
                <a:latin typeface="Century Gothic"/>
                <a:ea typeface="Century Gothic"/>
                <a:cs typeface="Century Gothic"/>
                <a:sym typeface="Century Gothic"/>
              </a:rPr>
              <a:t>Objetivos</a:t>
            </a:r>
            <a:endParaRPr b="0" i="0" sz="24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descr="Tela de computador com fundo azul&#10;&#10;Descrição gerada automaticamente com confiança média" id="288" name="Google Shape;288;p20"/>
          <p:cNvPicPr preferRelativeResize="0"/>
          <p:nvPr/>
        </p:nvPicPr>
        <p:blipFill rotWithShape="1">
          <a:blip r:embed="rId3">
            <a:alphaModFix/>
          </a:blip>
          <a:srcRect b="0" l="12301" r="0" t="0"/>
          <a:stretch/>
        </p:blipFill>
        <p:spPr>
          <a:xfrm>
            <a:off x="0" y="-2191215"/>
            <a:ext cx="9301511" cy="10606203"/>
          </a:xfrm>
          <a:prstGeom prst="rect">
            <a:avLst/>
          </a:prstGeom>
          <a:noFill/>
          <a:ln>
            <a:noFill/>
          </a:ln>
        </p:spPr>
      </p:pic>
      <p:sp>
        <p:nvSpPr>
          <p:cNvPr id="289" name="Google Shape;289;p20"/>
          <p:cNvSpPr/>
          <p:nvPr/>
        </p:nvSpPr>
        <p:spPr>
          <a:xfrm>
            <a:off x="-6300" y="-5988"/>
            <a:ext cx="9156600" cy="5155500"/>
          </a:xfrm>
          <a:prstGeom prst="rect">
            <a:avLst/>
          </a:prstGeom>
          <a:gradFill>
            <a:gsLst>
              <a:gs pos="0">
                <a:srgbClr val="3F3F3F">
                  <a:alpha val="33333"/>
                </a:srgbClr>
              </a:gs>
              <a:gs pos="13000">
                <a:srgbClr val="3F3F3F">
                  <a:alpha val="33333"/>
                </a:srgbClr>
              </a:gs>
              <a:gs pos="85000">
                <a:srgbClr val="0C0C0C">
                  <a:alpha val="72549"/>
                </a:srgbClr>
              </a:gs>
              <a:gs pos="100000">
                <a:srgbClr val="0C0C0C">
                  <a:alpha val="72549"/>
                </a:srgbClr>
              </a:gs>
            </a:gsLst>
            <a:lin ang="0" scaled="0"/>
          </a:gradFill>
          <a:ln>
            <a:noFill/>
          </a:ln>
          <a:effectLst>
            <a:outerShdw blurRad="57150" rotWithShape="0" algn="bl" dir="5400000" dist="19050">
              <a:srgbClr val="000000"/>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cxnSp>
        <p:nvCxnSpPr>
          <p:cNvPr id="290" name="Google Shape;290;p20"/>
          <p:cNvCxnSpPr/>
          <p:nvPr/>
        </p:nvCxnSpPr>
        <p:spPr>
          <a:xfrm>
            <a:off x="544160" y="603504"/>
            <a:ext cx="0" cy="4528453"/>
          </a:xfrm>
          <a:prstGeom prst="straightConnector1">
            <a:avLst/>
          </a:prstGeom>
          <a:noFill/>
          <a:ln cap="flat" cmpd="sng" w="9525">
            <a:solidFill>
              <a:schemeClr val="lt1"/>
            </a:solidFill>
            <a:prstDash val="solid"/>
            <a:miter lim="800000"/>
            <a:headEnd len="sm" w="sm" type="none"/>
            <a:tailEnd len="sm" w="sm" type="none"/>
          </a:ln>
        </p:spPr>
      </p:cxnSp>
      <p:cxnSp>
        <p:nvCxnSpPr>
          <p:cNvPr id="291" name="Google Shape;291;p20"/>
          <p:cNvCxnSpPr/>
          <p:nvPr/>
        </p:nvCxnSpPr>
        <p:spPr>
          <a:xfrm rot="10800000">
            <a:off x="0" y="595447"/>
            <a:ext cx="9144000" cy="0"/>
          </a:xfrm>
          <a:prstGeom prst="straightConnector1">
            <a:avLst/>
          </a:prstGeom>
          <a:noFill/>
          <a:ln cap="flat" cmpd="sng" w="9525">
            <a:solidFill>
              <a:schemeClr val="lt1"/>
            </a:solidFill>
            <a:prstDash val="solid"/>
            <a:miter lim="800000"/>
            <a:headEnd len="sm" w="sm" type="none"/>
            <a:tailEnd len="sm" w="sm" type="none"/>
          </a:ln>
        </p:spPr>
      </p:cxnSp>
      <p:cxnSp>
        <p:nvCxnSpPr>
          <p:cNvPr id="292" name="Google Shape;292;p20"/>
          <p:cNvCxnSpPr/>
          <p:nvPr/>
        </p:nvCxnSpPr>
        <p:spPr>
          <a:xfrm>
            <a:off x="8591677" y="615047"/>
            <a:ext cx="0" cy="4528453"/>
          </a:xfrm>
          <a:prstGeom prst="straightConnector1">
            <a:avLst/>
          </a:prstGeom>
          <a:noFill/>
          <a:ln cap="flat" cmpd="sng" w="9525">
            <a:solidFill>
              <a:schemeClr val="lt1"/>
            </a:solidFill>
            <a:prstDash val="solid"/>
            <a:miter lim="800000"/>
            <a:headEnd len="sm" w="sm" type="none"/>
            <a:tailEnd len="sm" w="sm" type="none"/>
          </a:ln>
        </p:spPr>
      </p:cxnSp>
      <p:grpSp>
        <p:nvGrpSpPr>
          <p:cNvPr id="293" name="Google Shape;293;p20"/>
          <p:cNvGrpSpPr/>
          <p:nvPr/>
        </p:nvGrpSpPr>
        <p:grpSpPr>
          <a:xfrm>
            <a:off x="6037150" y="4683406"/>
            <a:ext cx="1508933" cy="128664"/>
            <a:chOff x="7426143" y="6449039"/>
            <a:chExt cx="2011910" cy="171552"/>
          </a:xfrm>
        </p:grpSpPr>
        <p:sp>
          <p:nvSpPr>
            <p:cNvPr id="294" name="Google Shape;294;p20"/>
            <p:cNvSpPr/>
            <p:nvPr/>
          </p:nvSpPr>
          <p:spPr>
            <a:xfrm>
              <a:off x="7426143" y="6449039"/>
              <a:ext cx="159246" cy="159246"/>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95" name="Google Shape;295;p20"/>
            <p:cNvSpPr/>
            <p:nvPr/>
          </p:nvSpPr>
          <p:spPr>
            <a:xfrm>
              <a:off x="7850564" y="6449039"/>
              <a:ext cx="159246" cy="159246"/>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96" name="Google Shape;296;p20"/>
            <p:cNvSpPr/>
            <p:nvPr/>
          </p:nvSpPr>
          <p:spPr>
            <a:xfrm>
              <a:off x="8336977" y="6449039"/>
              <a:ext cx="159246" cy="159246"/>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97" name="Google Shape;297;p20"/>
            <p:cNvSpPr/>
            <p:nvPr/>
          </p:nvSpPr>
          <p:spPr>
            <a:xfrm>
              <a:off x="8838888" y="6461345"/>
              <a:ext cx="159246" cy="159246"/>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98" name="Google Shape;298;p20"/>
            <p:cNvSpPr/>
            <p:nvPr/>
          </p:nvSpPr>
          <p:spPr>
            <a:xfrm>
              <a:off x="9278807" y="6461345"/>
              <a:ext cx="159246" cy="159246"/>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299" name="Google Shape;299;p20">
            <a:hlinkClick action="ppaction://hlinkshowjump?jump=nextslide"/>
          </p:cNvPr>
          <p:cNvSpPr/>
          <p:nvPr/>
        </p:nvSpPr>
        <p:spPr>
          <a:xfrm>
            <a:off x="3797344" y="4672594"/>
            <a:ext cx="1081083" cy="315439"/>
          </a:xfrm>
          <a:custGeom>
            <a:rect b="b" l="l" r="r" t="t"/>
            <a:pathLst>
              <a:path extrusionOk="0" h="120000" w="120000">
                <a:moveTo>
                  <a:pt x="0" y="0"/>
                </a:moveTo>
                <a:lnTo>
                  <a:pt x="120000" y="0"/>
                </a:lnTo>
                <a:lnTo>
                  <a:pt x="120000" y="120000"/>
                </a:lnTo>
                <a:lnTo>
                  <a:pt x="0" y="120000"/>
                </a:lnTo>
                <a:close/>
              </a:path>
            </a:pathLst>
          </a:cu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0" name="Google Shape;300;p20"/>
          <p:cNvSpPr/>
          <p:nvPr/>
        </p:nvSpPr>
        <p:spPr>
          <a:xfrm>
            <a:off x="3799820" y="4683406"/>
            <a:ext cx="1081084" cy="304627"/>
          </a:xfrm>
          <a:prstGeom prst="roundRect">
            <a:avLst>
              <a:gd fmla="val 41046" name="adj"/>
            </a:avLst>
          </a:prstGeom>
          <a:solidFill>
            <a:srgbClr val="C00000"/>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pt-BR" sz="1400" u="none" cap="none" strike="noStrike">
                <a:solidFill>
                  <a:schemeClr val="lt1"/>
                </a:solidFill>
                <a:latin typeface="Calibri"/>
                <a:ea typeface="Calibri"/>
                <a:cs typeface="Calibri"/>
                <a:sym typeface="Calibri"/>
              </a:rPr>
              <a:t>Next </a:t>
            </a:r>
            <a:endParaRPr b="0" i="0" sz="1100" u="none" cap="none" strike="noStrike">
              <a:solidFill>
                <a:srgbClr val="000000"/>
              </a:solidFill>
              <a:latin typeface="Arial"/>
              <a:ea typeface="Arial"/>
              <a:cs typeface="Arial"/>
              <a:sym typeface="Arial"/>
            </a:endParaRPr>
          </a:p>
        </p:txBody>
      </p:sp>
      <p:sp>
        <p:nvSpPr>
          <p:cNvPr id="301" name="Google Shape;301;p20"/>
          <p:cNvSpPr/>
          <p:nvPr/>
        </p:nvSpPr>
        <p:spPr>
          <a:xfrm rot="5400000">
            <a:off x="3998798" y="4784156"/>
            <a:ext cx="111868" cy="107161"/>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Uma imagem contendo objeto, relógio, laranja, trem&#10;&#10;Descrição gerada automaticamente" id="302" name="Google Shape;302;p20"/>
          <p:cNvPicPr preferRelativeResize="0"/>
          <p:nvPr/>
        </p:nvPicPr>
        <p:blipFill rotWithShape="1">
          <a:blip r:embed="rId4">
            <a:alphaModFix/>
          </a:blip>
          <a:srcRect b="0" l="0" r="0" t="0"/>
          <a:stretch/>
        </p:blipFill>
        <p:spPr>
          <a:xfrm>
            <a:off x="295645" y="153540"/>
            <a:ext cx="1398389" cy="474833"/>
          </a:xfrm>
          <a:prstGeom prst="rect">
            <a:avLst/>
          </a:prstGeom>
          <a:noFill/>
          <a:ln>
            <a:noFill/>
          </a:ln>
        </p:spPr>
      </p:pic>
      <p:sp>
        <p:nvSpPr>
          <p:cNvPr id="303" name="Google Shape;303;p20"/>
          <p:cNvSpPr txBox="1"/>
          <p:nvPr/>
        </p:nvSpPr>
        <p:spPr>
          <a:xfrm>
            <a:off x="912725" y="924975"/>
            <a:ext cx="7431000" cy="531000"/>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chemeClr val="dk1"/>
              </a:buClr>
              <a:buSzPts val="1100"/>
              <a:buFont typeface="Arial"/>
              <a:buNone/>
            </a:pPr>
            <a:r>
              <a:rPr lang="pt-BR" sz="1500">
                <a:solidFill>
                  <a:schemeClr val="lt1"/>
                </a:solidFill>
                <a:latin typeface="Century Gothic"/>
                <a:ea typeface="Century Gothic"/>
                <a:cs typeface="Century Gothic"/>
                <a:sym typeface="Century Gothic"/>
              </a:rPr>
              <a:t>O estudo foi baseado em métodos que são os caminhos pelo qual o pesquisador chegará a determinado resultado. </a:t>
            </a:r>
            <a:r>
              <a:rPr b="0" i="0" lang="pt-BR" sz="1500" u="none" cap="none" strike="noStrike">
                <a:solidFill>
                  <a:schemeClr val="lt1"/>
                </a:solidFill>
                <a:latin typeface="Century Gothic"/>
                <a:ea typeface="Century Gothic"/>
                <a:cs typeface="Century Gothic"/>
                <a:sym typeface="Century Gothic"/>
              </a:rPr>
              <a:t> </a:t>
            </a:r>
            <a:endParaRPr b="0" i="0" sz="1200" u="none" cap="none" strike="noStrike">
              <a:solidFill>
                <a:schemeClr val="dk1"/>
              </a:solidFill>
              <a:latin typeface="Calibri"/>
              <a:ea typeface="Calibri"/>
              <a:cs typeface="Calibri"/>
              <a:sym typeface="Calibri"/>
            </a:endParaRPr>
          </a:p>
        </p:txBody>
      </p:sp>
      <p:sp>
        <p:nvSpPr>
          <p:cNvPr id="304" name="Google Shape;304;p20"/>
          <p:cNvSpPr/>
          <p:nvPr/>
        </p:nvSpPr>
        <p:spPr>
          <a:xfrm>
            <a:off x="950650" y="1455975"/>
            <a:ext cx="7363800" cy="5310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chemeClr val="dk1"/>
              </a:buClr>
              <a:buSzPts val="1100"/>
              <a:buFont typeface="Arial"/>
              <a:buNone/>
            </a:pPr>
            <a:r>
              <a:rPr lang="pt-BR" sz="1500">
                <a:solidFill>
                  <a:schemeClr val="lt1"/>
                </a:solidFill>
                <a:latin typeface="Century Gothic"/>
                <a:ea typeface="Century Gothic"/>
                <a:cs typeface="Century Gothic"/>
                <a:sym typeface="Century Gothic"/>
              </a:rPr>
              <a:t>Foi </a:t>
            </a:r>
            <a:r>
              <a:rPr lang="pt-BR" sz="1500">
                <a:solidFill>
                  <a:schemeClr val="lt1"/>
                </a:solidFill>
                <a:latin typeface="Century Gothic"/>
                <a:ea typeface="Century Gothic"/>
                <a:cs typeface="Century Gothic"/>
                <a:sym typeface="Century Gothic"/>
              </a:rPr>
              <a:t>utilizado os métodos ifelse, pie, library, dplyr, reactable, group_by, summarise, shapiro.test e wilcox.test. como fomentador da pesquisa.</a:t>
            </a:r>
            <a:endParaRPr sz="1500">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t/>
            </a:r>
            <a:endParaRPr sz="1500">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500"/>
              <a:buFont typeface="Arial"/>
              <a:buNone/>
            </a:pPr>
            <a:r>
              <a:rPr b="0" i="0" lang="pt-BR" sz="1500" u="none" cap="none" strike="noStrike">
                <a:solidFill>
                  <a:schemeClr val="lt1"/>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p:txBody>
      </p:sp>
      <p:sp>
        <p:nvSpPr>
          <p:cNvPr id="305" name="Google Shape;305;p20"/>
          <p:cNvSpPr/>
          <p:nvPr/>
        </p:nvSpPr>
        <p:spPr>
          <a:xfrm>
            <a:off x="695954" y="1021578"/>
            <a:ext cx="102900" cy="4344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6" name="Google Shape;306;p20"/>
          <p:cNvSpPr/>
          <p:nvPr/>
        </p:nvSpPr>
        <p:spPr>
          <a:xfrm>
            <a:off x="695959" y="1536595"/>
            <a:ext cx="102900" cy="4344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7" name="Google Shape;307;p20"/>
          <p:cNvSpPr/>
          <p:nvPr/>
        </p:nvSpPr>
        <p:spPr>
          <a:xfrm>
            <a:off x="699550" y="2156975"/>
            <a:ext cx="102900" cy="4344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8" name="Google Shape;308;p20"/>
          <p:cNvSpPr/>
          <p:nvPr/>
        </p:nvSpPr>
        <p:spPr>
          <a:xfrm>
            <a:off x="957850" y="2076200"/>
            <a:ext cx="7431000" cy="7305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500"/>
              <a:buFont typeface="Arial"/>
              <a:buNone/>
            </a:pPr>
            <a:r>
              <a:rPr lang="pt-BR" sz="1500">
                <a:solidFill>
                  <a:schemeClr val="lt1"/>
                </a:solidFill>
                <a:latin typeface="Century Gothic"/>
                <a:ea typeface="Century Gothic"/>
                <a:cs typeface="Century Gothic"/>
                <a:sym typeface="Century Gothic"/>
              </a:rPr>
              <a:t>Ao analisar o material do Kaggle.com foi retirado a base de dados Netflix_Movies que usou como fonte dados da The Rapid API - Netflix API, 2021.</a:t>
            </a:r>
            <a:r>
              <a:rPr b="0" i="0" lang="pt-BR" sz="1500" u="none" cap="none" strike="noStrike">
                <a:solidFill>
                  <a:schemeClr val="lt1"/>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p:txBody>
      </p:sp>
      <p:sp>
        <p:nvSpPr>
          <p:cNvPr id="309" name="Google Shape;309;p20"/>
          <p:cNvSpPr txBox="1"/>
          <p:nvPr/>
        </p:nvSpPr>
        <p:spPr>
          <a:xfrm>
            <a:off x="957900" y="2888050"/>
            <a:ext cx="7431000" cy="992700"/>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chemeClr val="dk1"/>
              </a:buClr>
              <a:buSzPts val="1100"/>
              <a:buFont typeface="Arial"/>
              <a:buNone/>
            </a:pPr>
            <a:r>
              <a:rPr lang="pt-BR" sz="1500">
                <a:solidFill>
                  <a:schemeClr val="lt1"/>
                </a:solidFill>
                <a:latin typeface="Century Gothic"/>
                <a:ea typeface="Century Gothic"/>
                <a:cs typeface="Century Gothic"/>
                <a:sym typeface="Century Gothic"/>
              </a:rPr>
              <a:t>Utiliza de fonte de dados coletados e transferidos para o sistema excel devido aos dados estarem em inglês e também para desmembrarmos as variáveis e compactarmos, para assim ficar de acordo com o que nosso trabalho visa analisar. </a:t>
            </a:r>
            <a:endParaRPr sz="1500">
              <a:solidFill>
                <a:schemeClr val="lt1"/>
              </a:solidFill>
              <a:latin typeface="Century Gothic"/>
              <a:ea typeface="Century Gothic"/>
              <a:cs typeface="Century Gothic"/>
              <a:sym typeface="Century Gothic"/>
            </a:endParaRPr>
          </a:p>
        </p:txBody>
      </p:sp>
      <p:sp>
        <p:nvSpPr>
          <p:cNvPr id="310" name="Google Shape;310;p20"/>
          <p:cNvSpPr/>
          <p:nvPr/>
        </p:nvSpPr>
        <p:spPr>
          <a:xfrm>
            <a:off x="699564" y="2912151"/>
            <a:ext cx="102900" cy="4344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11" name="Google Shape;311;p20"/>
          <p:cNvSpPr txBox="1"/>
          <p:nvPr/>
        </p:nvSpPr>
        <p:spPr>
          <a:xfrm>
            <a:off x="1865528" y="226082"/>
            <a:ext cx="5239800" cy="27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Início     Filmes     Séries     Minha Lista </a:t>
            </a:r>
            <a:endParaRPr b="0" i="0" sz="1100" u="none" cap="none" strike="noStrike">
              <a:solidFill>
                <a:srgbClr val="000000"/>
              </a:solidFill>
              <a:latin typeface="Arial"/>
              <a:ea typeface="Arial"/>
              <a:cs typeface="Arial"/>
              <a:sym typeface="Arial"/>
            </a:endParaRPr>
          </a:p>
        </p:txBody>
      </p:sp>
      <p:pic>
        <p:nvPicPr>
          <p:cNvPr descr="Ícone&#10;&#10;Descrição gerada automaticamente" id="312" name="Google Shape;312;p20"/>
          <p:cNvPicPr preferRelativeResize="0"/>
          <p:nvPr/>
        </p:nvPicPr>
        <p:blipFill rotWithShape="1">
          <a:blip r:embed="rId5">
            <a:alphaModFix/>
          </a:blip>
          <a:srcRect b="0" l="0" r="0" t="0"/>
          <a:stretch/>
        </p:blipFill>
        <p:spPr>
          <a:xfrm>
            <a:off x="7410191" y="248460"/>
            <a:ext cx="344686" cy="344686"/>
          </a:xfrm>
          <a:prstGeom prst="rect">
            <a:avLst/>
          </a:prstGeom>
          <a:noFill/>
          <a:ln>
            <a:noFill/>
          </a:ln>
        </p:spPr>
      </p:pic>
      <p:sp>
        <p:nvSpPr>
          <p:cNvPr id="313" name="Google Shape;313;p20"/>
          <p:cNvSpPr txBox="1"/>
          <p:nvPr/>
        </p:nvSpPr>
        <p:spPr>
          <a:xfrm>
            <a:off x="6593674" y="248460"/>
            <a:ext cx="950020" cy="27699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Pesquisar</a:t>
            </a:r>
            <a:r>
              <a:rPr b="0" i="0" lang="pt-BR" sz="1400" u="none" cap="none" strike="noStrike">
                <a:solidFill>
                  <a:schemeClr val="lt1"/>
                </a:solidFill>
                <a:latin typeface="Lato Light"/>
                <a:ea typeface="Lato Light"/>
                <a:cs typeface="Lato Light"/>
                <a:sym typeface="Lato Light"/>
              </a:rPr>
              <a:t> </a:t>
            </a:r>
            <a:endParaRPr b="0" i="0" sz="1100" u="none" cap="none" strike="noStrike">
              <a:solidFill>
                <a:srgbClr val="000000"/>
              </a:solidFill>
              <a:latin typeface="Arial"/>
              <a:ea typeface="Arial"/>
              <a:cs typeface="Arial"/>
              <a:sym typeface="Arial"/>
            </a:endParaRPr>
          </a:p>
        </p:txBody>
      </p:sp>
      <p:grpSp>
        <p:nvGrpSpPr>
          <p:cNvPr id="314" name="Google Shape;314;p20"/>
          <p:cNvGrpSpPr/>
          <p:nvPr/>
        </p:nvGrpSpPr>
        <p:grpSpPr>
          <a:xfrm>
            <a:off x="7590247" y="204981"/>
            <a:ext cx="1270226" cy="276999"/>
            <a:chOff x="9828445" y="385086"/>
            <a:chExt cx="1693635" cy="369332"/>
          </a:xfrm>
        </p:grpSpPr>
        <p:sp>
          <p:nvSpPr>
            <p:cNvPr id="315" name="Google Shape;315;p20"/>
            <p:cNvSpPr txBox="1"/>
            <p:nvPr/>
          </p:nvSpPr>
          <p:spPr>
            <a:xfrm>
              <a:off x="9828445" y="385086"/>
              <a:ext cx="184731" cy="36933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16" name="Google Shape;316;p20"/>
            <p:cNvSpPr/>
            <p:nvPr/>
          </p:nvSpPr>
          <p:spPr>
            <a:xfrm flipH="1" rot="10800000">
              <a:off x="11351815" y="535451"/>
              <a:ext cx="170265" cy="146779"/>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descr="Desenho de personagem de desenho animado&#10;&#10;Descrição gerada automaticamente com confiança média" id="317" name="Google Shape;317;p20"/>
          <p:cNvPicPr preferRelativeResize="0"/>
          <p:nvPr/>
        </p:nvPicPr>
        <p:blipFill rotWithShape="1">
          <a:blip r:embed="rId6">
            <a:alphaModFix/>
          </a:blip>
          <a:srcRect b="0" l="0" r="0" t="0"/>
          <a:stretch/>
        </p:blipFill>
        <p:spPr>
          <a:xfrm>
            <a:off x="8388797" y="245187"/>
            <a:ext cx="225701" cy="228926"/>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318" name="Google Shape;318;p20"/>
          <p:cNvSpPr txBox="1"/>
          <p:nvPr/>
        </p:nvSpPr>
        <p:spPr>
          <a:xfrm>
            <a:off x="670875" y="525450"/>
            <a:ext cx="1950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500"/>
              <a:buFont typeface="Arial"/>
              <a:buNone/>
            </a:pPr>
            <a:r>
              <a:rPr b="1" lang="pt-BR" sz="1500">
                <a:solidFill>
                  <a:schemeClr val="lt1"/>
                </a:solidFill>
                <a:latin typeface="Calibri"/>
                <a:ea typeface="Calibri"/>
                <a:cs typeface="Calibri"/>
                <a:sym typeface="Calibri"/>
              </a:rPr>
              <a:t>SEASON 3: EPISODE </a:t>
            </a:r>
            <a:r>
              <a:rPr lang="pt-BR" sz="1500">
                <a:solidFill>
                  <a:schemeClr val="lt1"/>
                </a:solidFill>
                <a:latin typeface="Calibri"/>
                <a:ea typeface="Calibri"/>
                <a:cs typeface="Calibri"/>
                <a:sym typeface="Calibri"/>
              </a:rPr>
              <a:t>1</a:t>
            </a:r>
            <a:endParaRPr>
              <a:latin typeface="Calibri"/>
              <a:ea typeface="Calibri"/>
              <a:cs typeface="Calibri"/>
              <a:sym typeface="Calibri"/>
            </a:endParaRPr>
          </a:p>
        </p:txBody>
      </p:sp>
      <p:sp>
        <p:nvSpPr>
          <p:cNvPr id="319" name="Google Shape;319;p20"/>
          <p:cNvSpPr txBox="1"/>
          <p:nvPr/>
        </p:nvSpPr>
        <p:spPr>
          <a:xfrm>
            <a:off x="2523000" y="519238"/>
            <a:ext cx="2099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900">
                <a:solidFill>
                  <a:srgbClr val="C00000"/>
                </a:solidFill>
                <a:latin typeface="Bebas Neue"/>
                <a:ea typeface="Bebas Neue"/>
                <a:cs typeface="Bebas Neue"/>
                <a:sym typeface="Bebas Neue"/>
              </a:rPr>
              <a:t>Metodologia</a:t>
            </a:r>
            <a:endParaRPr b="1" sz="1900">
              <a:solidFill>
                <a:srgbClr val="C00000"/>
              </a:solidFill>
              <a:latin typeface="Bebas Neue"/>
              <a:ea typeface="Bebas Neue"/>
              <a:cs typeface="Bebas Neue"/>
              <a:sym typeface="Bebas Neue"/>
            </a:endParaRPr>
          </a:p>
        </p:txBody>
      </p:sp>
      <p:sp>
        <p:nvSpPr>
          <p:cNvPr id="320" name="Google Shape;320;p20"/>
          <p:cNvSpPr/>
          <p:nvPr/>
        </p:nvSpPr>
        <p:spPr>
          <a:xfrm>
            <a:off x="699582" y="4028658"/>
            <a:ext cx="102900" cy="3447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21" name="Google Shape;321;p20"/>
          <p:cNvSpPr txBox="1"/>
          <p:nvPr/>
        </p:nvSpPr>
        <p:spPr>
          <a:xfrm>
            <a:off x="957900" y="3880750"/>
            <a:ext cx="749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a:solidFill>
                  <a:schemeClr val="lt1"/>
                </a:solidFill>
                <a:latin typeface="Century Gothic"/>
                <a:ea typeface="Century Gothic"/>
                <a:cs typeface="Century Gothic"/>
                <a:sym typeface="Century Gothic"/>
              </a:rPr>
              <a:t>Criamos a variável POLO em que nela </a:t>
            </a:r>
            <a:r>
              <a:rPr lang="pt-BR">
                <a:solidFill>
                  <a:schemeClr val="lt1"/>
                </a:solidFill>
                <a:latin typeface="Century Gothic"/>
                <a:ea typeface="Century Gothic"/>
                <a:cs typeface="Century Gothic"/>
                <a:sym typeface="Century Gothic"/>
              </a:rPr>
              <a:t>particularizamos</a:t>
            </a:r>
            <a:r>
              <a:rPr lang="pt-BR">
                <a:solidFill>
                  <a:schemeClr val="lt1"/>
                </a:solidFill>
                <a:latin typeface="Century Gothic"/>
                <a:ea typeface="Century Gothic"/>
                <a:cs typeface="Century Gothic"/>
                <a:sym typeface="Century Gothic"/>
              </a:rPr>
              <a:t> as </a:t>
            </a:r>
            <a:r>
              <a:rPr lang="pt-BR">
                <a:solidFill>
                  <a:schemeClr val="lt1"/>
                </a:solidFill>
                <a:latin typeface="Century Gothic"/>
                <a:ea typeface="Century Gothic"/>
                <a:cs typeface="Century Gothic"/>
                <a:sym typeface="Century Gothic"/>
              </a:rPr>
              <a:t>variáveis</a:t>
            </a:r>
            <a:r>
              <a:rPr lang="pt-BR">
                <a:solidFill>
                  <a:schemeClr val="lt1"/>
                </a:solidFill>
                <a:latin typeface="Century Gothic"/>
                <a:ea typeface="Century Gothic"/>
                <a:cs typeface="Century Gothic"/>
                <a:sym typeface="Century Gothic"/>
              </a:rPr>
              <a:t> “Estados Unidos” e “Outros Países” com o objetivo de reflexão sobre a indústria cinematográfica. </a:t>
            </a:r>
            <a:endParaRPr>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5" name="Shape 325"/>
        <p:cNvGrpSpPr/>
        <p:nvPr/>
      </p:nvGrpSpPr>
      <p:grpSpPr>
        <a:xfrm>
          <a:off x="0" y="0"/>
          <a:ext cx="0" cy="0"/>
          <a:chOff x="0" y="0"/>
          <a:chExt cx="0" cy="0"/>
        </a:xfrm>
      </p:grpSpPr>
      <p:sp>
        <p:nvSpPr>
          <p:cNvPr id="326" name="Google Shape;326;p21"/>
          <p:cNvSpPr/>
          <p:nvPr/>
        </p:nvSpPr>
        <p:spPr>
          <a:xfrm>
            <a:off x="5350874" y="0"/>
            <a:ext cx="3785400" cy="5143500"/>
          </a:xfrm>
          <a:prstGeom prst="rect">
            <a:avLst/>
          </a:prstGeom>
          <a:gradFill>
            <a:gsLst>
              <a:gs pos="0">
                <a:schemeClr val="dk1"/>
              </a:gs>
              <a:gs pos="24000">
                <a:srgbClr val="000000"/>
              </a:gs>
              <a:gs pos="72000">
                <a:srgbClr val="000000">
                  <a:alpha val="31372"/>
                </a:srgbClr>
              </a:gs>
              <a:gs pos="100000">
                <a:srgbClr val="000000">
                  <a:alpha val="31372"/>
                </a:srgbClr>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27" name="Google Shape;327;p21"/>
          <p:cNvSpPr/>
          <p:nvPr/>
        </p:nvSpPr>
        <p:spPr>
          <a:xfrm>
            <a:off x="0" y="0"/>
            <a:ext cx="9144000" cy="562200"/>
          </a:xfrm>
          <a:prstGeom prst="rect">
            <a:avLst/>
          </a:prstGeom>
          <a:solidFill>
            <a:srgbClr val="171616"/>
          </a:solidFill>
          <a:ln>
            <a:noFill/>
          </a:ln>
          <a:effectLst>
            <a:outerShdw blurRad="304800" rotWithShape="0" algn="t" dir="54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28" name="Google Shape;328;p21"/>
          <p:cNvSpPr txBox="1"/>
          <p:nvPr/>
        </p:nvSpPr>
        <p:spPr>
          <a:xfrm>
            <a:off x="-188978" y="1018333"/>
            <a:ext cx="54513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000"/>
              <a:buFont typeface="Arial"/>
              <a:buNone/>
            </a:pPr>
            <a:r>
              <a:rPr b="1" lang="pt-BR" sz="3000">
                <a:solidFill>
                  <a:schemeClr val="lt1"/>
                </a:solidFill>
                <a:latin typeface="Century Gothic"/>
                <a:ea typeface="Century Gothic"/>
                <a:cs typeface="Century Gothic"/>
                <a:sym typeface="Century Gothic"/>
              </a:rPr>
              <a:t>Análise de Resultados</a:t>
            </a:r>
            <a:r>
              <a:rPr b="1" i="0" lang="pt-BR" sz="3000" u="none" cap="none" strike="noStrike">
                <a:solidFill>
                  <a:schemeClr val="lt1"/>
                </a:solidFill>
                <a:latin typeface="Century Gothic"/>
                <a:ea typeface="Century Gothic"/>
                <a:cs typeface="Century Gothic"/>
                <a:sym typeface="Century Gothic"/>
              </a:rPr>
              <a:t> </a:t>
            </a:r>
            <a:endParaRPr b="1" i="0" sz="3000" u="none" cap="none" strike="noStrike">
              <a:solidFill>
                <a:schemeClr val="lt1"/>
              </a:solidFill>
              <a:latin typeface="Century Gothic"/>
              <a:ea typeface="Century Gothic"/>
              <a:cs typeface="Century Gothic"/>
              <a:sym typeface="Century Gothic"/>
            </a:endParaRPr>
          </a:p>
        </p:txBody>
      </p:sp>
      <p:sp>
        <p:nvSpPr>
          <p:cNvPr id="329" name="Google Shape;329;p21"/>
          <p:cNvSpPr txBox="1"/>
          <p:nvPr/>
        </p:nvSpPr>
        <p:spPr>
          <a:xfrm>
            <a:off x="201813" y="718330"/>
            <a:ext cx="18468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chemeClr val="lt1"/>
                </a:solidFill>
                <a:latin typeface="Calibri"/>
                <a:ea typeface="Calibri"/>
                <a:cs typeface="Calibri"/>
                <a:sym typeface="Calibri"/>
              </a:rPr>
              <a:t>SEASON </a:t>
            </a:r>
            <a:r>
              <a:rPr b="1" lang="pt-BR" sz="1500">
                <a:solidFill>
                  <a:schemeClr val="lt1"/>
                </a:solidFill>
                <a:latin typeface="Calibri"/>
                <a:ea typeface="Calibri"/>
                <a:cs typeface="Calibri"/>
                <a:sym typeface="Calibri"/>
              </a:rPr>
              <a:t>4</a:t>
            </a:r>
            <a:r>
              <a:rPr b="1" i="0" lang="pt-BR" sz="1500" u="none" cap="none" strike="noStrike">
                <a:solidFill>
                  <a:schemeClr val="lt1"/>
                </a:solidFill>
                <a:latin typeface="Calibri"/>
                <a:ea typeface="Calibri"/>
                <a:cs typeface="Calibri"/>
                <a:sym typeface="Calibri"/>
              </a:rPr>
              <a:t>: EPISODE </a:t>
            </a:r>
            <a:r>
              <a:rPr b="0" i="0" lang="pt-BR" sz="1500" u="none" cap="none" strike="noStrike">
                <a:solidFill>
                  <a:schemeClr val="lt1"/>
                </a:solidFill>
                <a:latin typeface="Calibri"/>
                <a:ea typeface="Calibri"/>
                <a:cs typeface="Calibri"/>
                <a:sym typeface="Calibri"/>
              </a:rPr>
              <a:t>1</a:t>
            </a:r>
            <a:endParaRPr b="0" i="0" sz="1100" u="none" cap="none" strike="noStrike">
              <a:solidFill>
                <a:srgbClr val="000000"/>
              </a:solidFill>
              <a:latin typeface="Arial"/>
              <a:ea typeface="Arial"/>
              <a:cs typeface="Arial"/>
              <a:sym typeface="Arial"/>
            </a:endParaRPr>
          </a:p>
        </p:txBody>
      </p:sp>
      <p:pic>
        <p:nvPicPr>
          <p:cNvPr descr="Uma imagem contendo objeto, relógio, laranja, trem&#10;&#10;Descrição gerada automaticamente" id="330" name="Google Shape;330;p21"/>
          <p:cNvPicPr preferRelativeResize="0"/>
          <p:nvPr/>
        </p:nvPicPr>
        <p:blipFill rotWithShape="1">
          <a:blip r:embed="rId3">
            <a:alphaModFix/>
          </a:blip>
          <a:srcRect b="0" l="0" r="0" t="0"/>
          <a:stretch/>
        </p:blipFill>
        <p:spPr>
          <a:xfrm>
            <a:off x="310234" y="96012"/>
            <a:ext cx="1398388" cy="474833"/>
          </a:xfrm>
          <a:prstGeom prst="rect">
            <a:avLst/>
          </a:prstGeom>
          <a:noFill/>
          <a:ln>
            <a:noFill/>
          </a:ln>
        </p:spPr>
      </p:pic>
      <p:sp>
        <p:nvSpPr>
          <p:cNvPr id="331" name="Google Shape;331;p21"/>
          <p:cNvSpPr/>
          <p:nvPr/>
        </p:nvSpPr>
        <p:spPr>
          <a:xfrm>
            <a:off x="248775" y="1661925"/>
            <a:ext cx="7161300" cy="11211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chemeClr val="dk1"/>
              </a:buClr>
              <a:buSzPts val="1100"/>
              <a:buFont typeface="Arial"/>
              <a:buNone/>
            </a:pPr>
            <a:r>
              <a:rPr lang="pt-BR">
                <a:solidFill>
                  <a:schemeClr val="lt1"/>
                </a:solidFill>
                <a:latin typeface="Century Gothic"/>
                <a:ea typeface="Century Gothic"/>
                <a:cs typeface="Century Gothic"/>
                <a:sym typeface="Century Gothic"/>
              </a:rPr>
              <a:t>A parte Azul do gráfico corresponde às produções cinematográficas realizadas pela Netflix produzidas nos Estados Unidos.</a:t>
            </a:r>
            <a:endParaRPr>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t/>
            </a:r>
            <a:endParaRPr>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rPr lang="pt-BR">
                <a:solidFill>
                  <a:schemeClr val="lt1"/>
                </a:solidFill>
                <a:latin typeface="Century Gothic"/>
                <a:ea typeface="Century Gothic"/>
                <a:cs typeface="Century Gothic"/>
                <a:sym typeface="Century Gothic"/>
              </a:rPr>
              <a:t>A parte Rosa do gráfico corresponde às produções cinematográficas da Netflix produzidas em outros países, ou seja, fora dos Estados Unidos.</a:t>
            </a:r>
            <a:endParaRPr>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dk1"/>
              </a:buClr>
              <a:buSzPts val="1100"/>
              <a:buFont typeface="Arial"/>
              <a:buNone/>
            </a:pPr>
            <a:r>
              <a:t/>
            </a:r>
            <a:endParaRPr>
              <a:solidFill>
                <a:schemeClr val="lt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p:txBody>
      </p:sp>
      <p:sp>
        <p:nvSpPr>
          <p:cNvPr id="332" name="Google Shape;332;p21"/>
          <p:cNvSpPr/>
          <p:nvPr/>
        </p:nvSpPr>
        <p:spPr>
          <a:xfrm>
            <a:off x="90073" y="1661915"/>
            <a:ext cx="93300" cy="4344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33" name="Google Shape;333;p21"/>
          <p:cNvSpPr/>
          <p:nvPr/>
        </p:nvSpPr>
        <p:spPr>
          <a:xfrm>
            <a:off x="90083" y="2433555"/>
            <a:ext cx="93300" cy="4344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34" name="Google Shape;334;p21"/>
          <p:cNvSpPr txBox="1"/>
          <p:nvPr/>
        </p:nvSpPr>
        <p:spPr>
          <a:xfrm>
            <a:off x="1865528" y="226082"/>
            <a:ext cx="5239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Início     Filmes     Séries     Minha Lista </a:t>
            </a:r>
            <a:endParaRPr b="0" i="0" sz="1100" u="none" cap="none" strike="noStrike">
              <a:solidFill>
                <a:srgbClr val="000000"/>
              </a:solidFill>
              <a:latin typeface="Arial"/>
              <a:ea typeface="Arial"/>
              <a:cs typeface="Arial"/>
              <a:sym typeface="Arial"/>
            </a:endParaRPr>
          </a:p>
        </p:txBody>
      </p:sp>
      <p:pic>
        <p:nvPicPr>
          <p:cNvPr descr="Ícone&#10;&#10;Descrição gerada automaticamente" id="335" name="Google Shape;335;p21"/>
          <p:cNvPicPr preferRelativeResize="0"/>
          <p:nvPr/>
        </p:nvPicPr>
        <p:blipFill rotWithShape="1">
          <a:blip r:embed="rId4">
            <a:alphaModFix/>
          </a:blip>
          <a:srcRect b="0" l="0" r="0" t="0"/>
          <a:stretch/>
        </p:blipFill>
        <p:spPr>
          <a:xfrm>
            <a:off x="7410191" y="248460"/>
            <a:ext cx="344685" cy="344685"/>
          </a:xfrm>
          <a:prstGeom prst="rect">
            <a:avLst/>
          </a:prstGeom>
          <a:noFill/>
          <a:ln>
            <a:noFill/>
          </a:ln>
        </p:spPr>
      </p:pic>
      <p:sp>
        <p:nvSpPr>
          <p:cNvPr id="336" name="Google Shape;336;p21"/>
          <p:cNvSpPr txBox="1"/>
          <p:nvPr/>
        </p:nvSpPr>
        <p:spPr>
          <a:xfrm>
            <a:off x="6593674" y="248460"/>
            <a:ext cx="950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Century Gothic"/>
                <a:ea typeface="Century Gothic"/>
                <a:cs typeface="Century Gothic"/>
                <a:sym typeface="Century Gothic"/>
              </a:rPr>
              <a:t>Pesquisar</a:t>
            </a:r>
            <a:r>
              <a:rPr b="0" i="0" lang="pt-BR" sz="1400" u="none" cap="none" strike="noStrike">
                <a:solidFill>
                  <a:schemeClr val="lt1"/>
                </a:solidFill>
                <a:latin typeface="Lato Light"/>
                <a:ea typeface="Lato Light"/>
                <a:cs typeface="Lato Light"/>
                <a:sym typeface="Lato Light"/>
              </a:rPr>
              <a:t> </a:t>
            </a:r>
            <a:endParaRPr b="0" i="0" sz="1100" u="none" cap="none" strike="noStrike">
              <a:solidFill>
                <a:srgbClr val="000000"/>
              </a:solidFill>
              <a:latin typeface="Arial"/>
              <a:ea typeface="Arial"/>
              <a:cs typeface="Arial"/>
              <a:sym typeface="Arial"/>
            </a:endParaRPr>
          </a:p>
        </p:txBody>
      </p:sp>
      <p:grpSp>
        <p:nvGrpSpPr>
          <p:cNvPr id="337" name="Google Shape;337;p21"/>
          <p:cNvGrpSpPr/>
          <p:nvPr/>
        </p:nvGrpSpPr>
        <p:grpSpPr>
          <a:xfrm>
            <a:off x="7590247" y="204981"/>
            <a:ext cx="1270327" cy="284625"/>
            <a:chOff x="9828445" y="385086"/>
            <a:chExt cx="1693770" cy="379500"/>
          </a:xfrm>
        </p:grpSpPr>
        <p:sp>
          <p:nvSpPr>
            <p:cNvPr id="338" name="Google Shape;338;p21"/>
            <p:cNvSpPr txBox="1"/>
            <p:nvPr/>
          </p:nvSpPr>
          <p:spPr>
            <a:xfrm>
              <a:off x="9828445" y="385086"/>
              <a:ext cx="1848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39" name="Google Shape;339;p21"/>
            <p:cNvSpPr/>
            <p:nvPr/>
          </p:nvSpPr>
          <p:spPr>
            <a:xfrm flipH="1" rot="10800000">
              <a:off x="11351815" y="535530"/>
              <a:ext cx="170400" cy="1467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descr="Desenho de personagem de desenho animado&#10;&#10;Descrição gerada automaticamente com confiança média" id="340" name="Google Shape;340;p21"/>
          <p:cNvPicPr preferRelativeResize="0"/>
          <p:nvPr/>
        </p:nvPicPr>
        <p:blipFill rotWithShape="1">
          <a:blip r:embed="rId5">
            <a:alphaModFix/>
          </a:blip>
          <a:srcRect b="0" l="0" r="0" t="0"/>
          <a:stretch/>
        </p:blipFill>
        <p:spPr>
          <a:xfrm>
            <a:off x="8388797" y="245187"/>
            <a:ext cx="225600" cy="228900"/>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341" name="Google Shape;341;p21"/>
          <p:cNvPicPr preferRelativeResize="0"/>
          <p:nvPr/>
        </p:nvPicPr>
        <p:blipFill rotWithShape="1">
          <a:blip r:embed="rId6">
            <a:alphaModFix/>
          </a:blip>
          <a:srcRect b="38155" l="34648" r="28895" t="33876"/>
          <a:stretch/>
        </p:blipFill>
        <p:spPr>
          <a:xfrm>
            <a:off x="360300" y="3093525"/>
            <a:ext cx="3304775" cy="1765800"/>
          </a:xfrm>
          <a:prstGeom prst="rect">
            <a:avLst/>
          </a:prstGeom>
          <a:noFill/>
          <a:ln cap="flat" cmpd="sng" w="76200">
            <a:solidFill>
              <a:srgbClr val="C00000"/>
            </a:solidFill>
            <a:prstDash val="solid"/>
            <a:round/>
            <a:headEnd len="sm" w="sm" type="none"/>
            <a:tailEnd len="sm" w="sm" type="none"/>
          </a:ln>
        </p:spPr>
      </p:pic>
      <p:sp>
        <p:nvSpPr>
          <p:cNvPr id="342" name="Google Shape;342;p21"/>
          <p:cNvSpPr/>
          <p:nvPr/>
        </p:nvSpPr>
        <p:spPr>
          <a:xfrm>
            <a:off x="3940675" y="3011350"/>
            <a:ext cx="5081400" cy="1933500"/>
          </a:xfrm>
          <a:prstGeom prst="roundRect">
            <a:avLst>
              <a:gd fmla="val 16667" name="adj"/>
            </a:avLst>
          </a:prstGeom>
          <a:solidFill>
            <a:srgbClr val="C00000"/>
          </a:solidFill>
          <a:ln cap="flat" cmpd="sng" w="28575">
            <a:solidFill>
              <a:srgbClr val="C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400"/>
              <a:buFont typeface="Arial"/>
              <a:buNone/>
            </a:pPr>
            <a:r>
              <a:rPr lang="pt-BR">
                <a:solidFill>
                  <a:schemeClr val="lt1"/>
                </a:solidFill>
                <a:latin typeface="Century Gothic"/>
                <a:ea typeface="Century Gothic"/>
                <a:cs typeface="Century Gothic"/>
                <a:sym typeface="Century Gothic"/>
              </a:rPr>
              <a:t>Analisando e compreendendo o que foi apresentado pelo gráfico de pizza exposto, constata-se que a Netflix, de uma forma geral, produz mais fora dos Estados Unidos do que dentro do país onde está sediada. De uma forma geral, isto é, pois o gráfico foi realizado comparando os Estados Unidos com todos os outros países, e não com cada país separadamente.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