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B4D55-41EC-3677-445F-4EFF5062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1BCF3-BDE4-4218-8D52-AFB54AC58B29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FF116-BA1C-6B3E-4032-3C9CE48B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E026B-AA7F-2594-8C8C-28FE6BE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E0B91-AF10-43B8-96A5-3432E1778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6DD03-14B8-66D8-24EC-B8888B88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69CE1-73AA-492F-AF27-E6C754A19763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1AADE-7274-3470-8C75-C88221AB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C6E0C-7042-0780-423E-2E0BC951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F5C1-622F-4E66-921A-680106ADAE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55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769F0-E76E-914B-69C1-A812A61A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C71E8-F1E5-4A1C-88B2-BB713EE2B611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722F3-BA8B-AF00-6BBD-06B29B6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01C6-0C6C-CA13-7C7A-993E3BE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B22D5-88B4-487E-9750-EFA4D7031B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BB7C6-40A0-2AF2-0093-E72B0558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F6E35-115E-4EF2-A772-31812DDAA633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9082C-E13A-39F1-1ECB-1E10B5A8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286F7-AEBE-0C45-43D0-E4DF792C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FD29-E6C0-499D-B4E3-AAF8AF031E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C352D-BE63-0AF6-2034-97D6D290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86867-52C3-4257-B1AC-D764EEC2D5C0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0D0F2-D0C1-D374-F6B3-102E7FC3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C2784-BBE2-2F47-9D1E-FE67D3E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13FA-B887-4F4F-81E2-937B721458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8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EDE45EC8-1B90-4816-03BD-ADC695DD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A4CAF-DC22-49A2-A9DA-790D72CE08F4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935269C-2B9B-BEEB-34D8-1E728F13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59EBA90-BC2A-A549-B863-8A8EAAF8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F5302-99BE-43FA-9213-571667FFA7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17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46A78D86-38D3-A81E-27DC-538C930E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7FCF-AE3F-41F9-B89D-F735B4245485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0757495B-CA72-1DD3-9D7C-C424D080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280BBDD0-BAE9-DD08-09D5-D975BECA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7904C-E928-4EC5-8CA1-0B589C9854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1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AC0A48C-2EFC-B34D-9C68-A7029E4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C4D9F-00B4-4CF9-8427-CC9B2A89D515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B0F6DEEC-71AF-C2B1-A9FD-F5AEBB88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89FD50E4-2A79-5913-C15D-1397992C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D71F0-B333-4FBA-BE27-1E4F765986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2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665AB827-9943-1861-3E0B-60B6BB6E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ACDE-13E4-4B73-A18D-95ED7DA3B3CA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3834B07D-430F-55DF-4B47-60CF570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E711791-6365-DE20-4055-00F7D2D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6F2D2-DE9C-49A8-A04F-A50A01E687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44B77E3-8C19-BE24-2F00-9562D48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EB92-810E-4E20-8C76-D3E565B2FDEF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B8A955E-68B4-853A-0822-9283B56F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09EC10C-62F9-E19B-B533-88D3AB5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57EC7-FD22-4051-B117-99DD52CC11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7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B5855C9-764A-C6C1-2992-AB7C5A79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5E05-781F-439B-BBFE-69B1409DCF26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ADE52E9-620B-0FFB-2EFF-9FD1490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FCDDB05-E623-D661-21CA-77B5D6C1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8FDC-A035-449B-A750-F4203B0C29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CDDDD0D3-F93F-397E-F3F2-8E10ED7E5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46C7D795-0F18-D1F5-3EBB-E4A73B935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8F18B-778B-DA4C-2D64-C19AB7886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25A2F1-7BC6-4146-BE3B-325C0EE91F9A}" type="datetimeFigureOut">
              <a:rPr lang="pt-BR"/>
              <a:pPr>
                <a:defRPr/>
              </a:pPr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EF86D-35CD-DACD-95F2-14B81D33B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87A7B-0619-70DF-591D-4149A678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1984FA-1640-47F3-9AC7-4783710882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>
            <a:extLst>
              <a:ext uri="{FF2B5EF4-FFF2-40B4-BE49-F238E27FC236}">
                <a16:creationId xmlns:a16="http://schemas.microsoft.com/office/drawing/2014/main" id="{B3BCEE88-1285-8285-357E-150EFDEB8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sp>
        <p:nvSpPr>
          <p:cNvPr id="2051" name="Subtítulo 2">
            <a:extLst>
              <a:ext uri="{FF2B5EF4-FFF2-40B4-BE49-F238E27FC236}">
                <a16:creationId xmlns:a16="http://schemas.microsoft.com/office/drawing/2014/main" id="{1FD75328-2366-BBD8-871B-ADC50EEEAC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altLang="pt-BR"/>
          </a:p>
        </p:txBody>
      </p:sp>
      <p:pic>
        <p:nvPicPr>
          <p:cNvPr id="2052" name="Picture 2" descr="Marcas de carros Indianas: valor, história, PNG">
            <a:extLst>
              <a:ext uri="{FF2B5EF4-FFF2-40B4-BE49-F238E27FC236}">
                <a16:creationId xmlns:a16="http://schemas.microsoft.com/office/drawing/2014/main" id="{85CBFC38-ABA3-6616-059C-8391FCEEC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3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aixaDeTexto 3">
            <a:extLst>
              <a:ext uri="{FF2B5EF4-FFF2-40B4-BE49-F238E27FC236}">
                <a16:creationId xmlns:a16="http://schemas.microsoft.com/office/drawing/2014/main" id="{7D94DE9C-160D-E9CE-5DD7-F7F409BF9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66688"/>
            <a:ext cx="54117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4800">
                <a:latin typeface="Bernard MT Condensed" panose="02050806060905020404" pitchFamily="18" charset="0"/>
              </a:rPr>
              <a:t>Uma análise da indústria automotiva indiana</a:t>
            </a:r>
          </a:p>
        </p:txBody>
      </p:sp>
      <p:sp>
        <p:nvSpPr>
          <p:cNvPr id="2054" name="CaixaDeTexto 4">
            <a:extLst>
              <a:ext uri="{FF2B5EF4-FFF2-40B4-BE49-F238E27FC236}">
                <a16:creationId xmlns:a16="http://schemas.microsoft.com/office/drawing/2014/main" id="{1BA85ACC-D67A-D394-B9F9-353BE5B0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902200"/>
            <a:ext cx="44799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>
                <a:latin typeface="Bernard MT Condensed" panose="02050806060905020404" pitchFamily="18" charset="0"/>
              </a:rPr>
              <a:t>ENZO ISOLDI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>
                <a:latin typeface="Bernard MT Condensed" panose="02050806060905020404" pitchFamily="18" charset="0"/>
              </a:rPr>
              <a:t>NATHALIA PINHEIRO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>
                <a:latin typeface="Bernard MT Condensed" panose="02050806060905020404" pitchFamily="18" charset="0"/>
              </a:rPr>
              <a:t>SABRINA SILVA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3200">
                <a:latin typeface="Bernard MT Condensed" panose="02050806060905020404" pitchFamily="18" charset="0"/>
              </a:rPr>
              <a:t>SHARLEY PEREIRA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FEEA25-9A45-27C1-2908-C1B0CC7D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88" y="382588"/>
            <a:ext cx="4578350" cy="6134100"/>
          </a:xfr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DE NORMALIDADE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ANDERSON DARLING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regra de decisão como: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Alpha:0,05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Se p-valor ≤ alpha, rejeita H0.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Se p-valor &gt; alpha, não rejeita H0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adotando as seguintes hipóteses: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H0: os dados seguem uma distribuição normal.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H1: os dados não seguem uma distribuição normal</a:t>
            </a:r>
            <a:r>
              <a:rPr lang="pt-BR" dirty="0"/>
              <a:t>.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A335A4BD-AB72-EAFE-F72D-A49AA9EF3A32}"/>
              </a:ext>
            </a:extLst>
          </p:cNvPr>
          <p:cNvCxnSpPr>
            <a:cxnSpLocks/>
          </p:cNvCxnSpPr>
          <p:nvPr/>
        </p:nvCxnSpPr>
        <p:spPr>
          <a:xfrm>
            <a:off x="5332413" y="625475"/>
            <a:ext cx="1954212" cy="96996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CaixaDeTexto 8">
            <a:extLst>
              <a:ext uri="{FF2B5EF4-FFF2-40B4-BE49-F238E27FC236}">
                <a16:creationId xmlns:a16="http://schemas.microsoft.com/office/drawing/2014/main" id="{EFC25CA3-DAD8-E721-85D8-69803FE36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800100"/>
            <a:ext cx="26050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/>
              <a:t>Resultado: p-valor &lt;alpha; REJ H0. Não seguem uma distribuição normal!!!!</a:t>
            </a:r>
          </a:p>
        </p:txBody>
      </p:sp>
      <p:sp>
        <p:nvSpPr>
          <p:cNvPr id="11269" name="CaixaDeTexto 13">
            <a:extLst>
              <a:ext uri="{FF2B5EF4-FFF2-40B4-BE49-F238E27FC236}">
                <a16:creationId xmlns:a16="http://schemas.microsoft.com/office/drawing/2014/main" id="{577C8930-8D26-7023-32D5-42B87C667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2860675"/>
            <a:ext cx="3070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/>
              <a:t>Nesse caso, será feito o teste de correlação, através do método de “Wilcoxon</a:t>
            </a:r>
            <a:r>
              <a:rPr lang="pt-BR" altLang="pt-BR" sz="2000"/>
              <a:t>”</a:t>
            </a:r>
          </a:p>
        </p:txBody>
      </p:sp>
      <p:sp>
        <p:nvSpPr>
          <p:cNvPr id="11270" name="CaixaDeTexto 15">
            <a:extLst>
              <a:ext uri="{FF2B5EF4-FFF2-40B4-BE49-F238E27FC236}">
                <a16:creationId xmlns:a16="http://schemas.microsoft.com/office/drawing/2014/main" id="{A1A7D765-8089-177B-98C2-8C7DA8E0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3276600"/>
            <a:ext cx="2366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  <a:cs typeface="Arial" panose="020B0604020202020204" pitchFamily="34" charset="0"/>
              </a:rPr>
              <a:t>HO: Os carros, independente do câmbio, tem distribuições iguais de preço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  <a:cs typeface="Arial" panose="020B0604020202020204" pitchFamily="34" charset="0"/>
              </a:rPr>
              <a:t>    H1: Os carros, têm distribuição de preço diferente, que são de acordo com o câmbio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24E8CDB-3B86-D5B6-F605-036D800E19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05031" y="2299494"/>
            <a:ext cx="773113" cy="60007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CaixaDeTexto 20">
            <a:extLst>
              <a:ext uri="{FF2B5EF4-FFF2-40B4-BE49-F238E27FC236}">
                <a16:creationId xmlns:a16="http://schemas.microsoft.com/office/drawing/2014/main" id="{E9A06BD0-EC1C-6EF8-B8A2-7645BEDF6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4505325"/>
            <a:ext cx="3492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/>
              <a:t>Resultado: pvalor = 0.00000000000000022, ou seja, pvalor &lt; alpha, logo rejeita H0.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502749D6-8ABA-3DE9-6621-E3774187F086}"/>
              </a:ext>
            </a:extLst>
          </p:cNvPr>
          <p:cNvSpPr/>
          <p:nvPr/>
        </p:nvSpPr>
        <p:spPr>
          <a:xfrm rot="5400000">
            <a:off x="10240963" y="4164013"/>
            <a:ext cx="508000" cy="266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43D8C0A-BC24-93B5-D6C9-556889FF8AE4}"/>
              </a:ext>
            </a:extLst>
          </p:cNvPr>
          <p:cNvSpPr/>
          <p:nvPr/>
        </p:nvSpPr>
        <p:spPr>
          <a:xfrm rot="10800000">
            <a:off x="7513638" y="3630613"/>
            <a:ext cx="506412" cy="2667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F4F67C74-1889-1E66-36E9-ECBD2A0F7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Aharoni" panose="02010803020104030203" pitchFamily="2" charset="-79"/>
                <a:cs typeface="Aharoni" panose="02010803020104030203" pitchFamily="2" charset="-79"/>
              </a:rPr>
              <a:t>CONCLUSÃO E RECOMENDAÇÕES</a:t>
            </a:r>
          </a:p>
        </p:txBody>
      </p:sp>
      <p:pic>
        <p:nvPicPr>
          <p:cNvPr id="4098" name="Picture 2" descr="NIST Traceable Reference Standards — FireflySci Cuvette Shop">
            <a:extLst>
              <a:ext uri="{FF2B5EF4-FFF2-40B4-BE49-F238E27FC236}">
                <a16:creationId xmlns:a16="http://schemas.microsoft.com/office/drawing/2014/main" id="{82422671-965E-3FC7-9657-EA4469DF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836613"/>
            <a:ext cx="4859338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Tata Tiago Tata Motors Car Tata Tigor, carro indiano, Carro compacto,  sedan, carro png | PNGWing">
            <a:extLst>
              <a:ext uri="{FF2B5EF4-FFF2-40B4-BE49-F238E27FC236}">
                <a16:creationId xmlns:a16="http://schemas.microsoft.com/office/drawing/2014/main" id="{F40CEA8E-71B1-4E45-3220-E05A37DE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028950"/>
            <a:ext cx="8763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CaixaDeTexto 1">
            <a:extLst>
              <a:ext uri="{FF2B5EF4-FFF2-40B4-BE49-F238E27FC236}">
                <a16:creationId xmlns:a16="http://schemas.microsoft.com/office/drawing/2014/main" id="{DF53C6F0-D718-043D-EAE3-B25FA637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1303338"/>
            <a:ext cx="4397375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altLang="pt-BR" sz="3200" b="1">
                <a:latin typeface="Arial" panose="020B0604020202020204" pitchFamily="34" charset="0"/>
                <a:cs typeface="Arial" panose="020B0604020202020204" pitchFamily="34" charset="0"/>
              </a:rPr>
              <a:t>Carros automáticos são mais caros que carros manuais!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altLang="pt-BR" sz="3200" b="1">
                <a:latin typeface="Arial" panose="020B0604020202020204" pitchFamily="34" charset="0"/>
                <a:cs typeface="Arial" panose="020B0604020202020204" pitchFamily="34" charset="0"/>
              </a:rPr>
              <a:t>Quanto mais rodado um carro for, menos potência ele possui!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altLang="pt-BR" sz="3200" b="1">
                <a:latin typeface="Arial" panose="020B0604020202020204" pitchFamily="34" charset="0"/>
                <a:cs typeface="Arial" panose="020B0604020202020204" pitchFamily="34" charset="0"/>
              </a:rPr>
              <a:t>A região Sul possui os carros mais caros de toda Índia!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D7D31"/>
            </a:gs>
            <a:gs pos="13000">
              <a:srgbClr val="ED7D31"/>
            </a:gs>
            <a:gs pos="67000">
              <a:srgbClr val="BEDCAA"/>
            </a:gs>
            <a:gs pos="80000">
              <a:srgbClr val="BEDCAA"/>
            </a:gs>
            <a:gs pos="100000">
              <a:srgbClr val="D4E8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B87801-39E9-C995-3E81-E032D3553B9C}"/>
              </a:ext>
            </a:extLst>
          </p:cNvPr>
          <p:cNvSpPr txBox="1"/>
          <p:nvPr/>
        </p:nvSpPr>
        <p:spPr>
          <a:xfrm>
            <a:off x="1258888" y="344488"/>
            <a:ext cx="7872412" cy="4000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UM BREVE RESUMO DO TRABALHO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1866D6-3B73-3C45-7C20-B53A5918A828}"/>
              </a:ext>
            </a:extLst>
          </p:cNvPr>
          <p:cNvSpPr txBox="1"/>
          <p:nvPr/>
        </p:nvSpPr>
        <p:spPr>
          <a:xfrm>
            <a:off x="325438" y="1168400"/>
            <a:ext cx="5770562" cy="5202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IMPORTÂNCIA DA INDÚSTRIA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Maior fabricante de tratores do mundo e segundo maior fabricante de ônibus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-Maior fabricante de veículos de duas e três rodas do mundo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-Terceiro maior fabricante de caminhões pesados do mundo e quarto maior fabricante de automóveis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Tata Nano sai de produção após quase 10 anos">
            <a:extLst>
              <a:ext uri="{FF2B5EF4-FFF2-40B4-BE49-F238E27FC236}">
                <a16:creationId xmlns:a16="http://schemas.microsoft.com/office/drawing/2014/main" id="{293972FA-59DA-92DF-1F18-F6102E6D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1816100"/>
            <a:ext cx="6657975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91D74A21-6151-95F0-BCFF-C2EA3660D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938" y="-55563"/>
            <a:ext cx="10515600" cy="1325563"/>
          </a:xfrm>
        </p:spPr>
        <p:txBody>
          <a:bodyPr/>
          <a:lstStyle/>
          <a:p>
            <a:pPr eaLnBrk="1" hangingPunct="1"/>
            <a:r>
              <a:rPr lang="pt-BR" altLang="pt-BR"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</a:p>
        </p:txBody>
      </p:sp>
      <p:sp>
        <p:nvSpPr>
          <p:cNvPr id="4099" name="CaixaDeTexto 3">
            <a:extLst>
              <a:ext uri="{FF2B5EF4-FFF2-40B4-BE49-F238E27FC236}">
                <a16:creationId xmlns:a16="http://schemas.microsoft.com/office/drawing/2014/main" id="{F4065DC9-12A7-86F6-480B-5C0AD962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879475"/>
            <a:ext cx="117935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O principal objetivo é analisar estatisticamente os dados encontrados e responder algumas perguntas como: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1- Quanto mais rodado um carro, menos potente o carro é?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2- Um carro de câmbio automático é mais caro que o manual?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3- Os carros mais caros são os vendidos na região Central?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      E a partir disso, desenvolver uma análise mais aprofundada da indústria automotiva indiana e fazer a melhor indicação de compra.</a:t>
            </a:r>
          </a:p>
        </p:txBody>
      </p:sp>
      <p:pic>
        <p:nvPicPr>
          <p:cNvPr id="3074" name="Picture 2" descr="Software inteligente de gerenciamento e rastreamento de metas | BizMerlinHR">
            <a:extLst>
              <a:ext uri="{FF2B5EF4-FFF2-40B4-BE49-F238E27FC236}">
                <a16:creationId xmlns:a16="http://schemas.microsoft.com/office/drawing/2014/main" id="{2B1785EA-0EBC-FF0F-35FB-37A0FE83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3992563"/>
            <a:ext cx="5148263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6DBEC075-5AEF-C023-E520-0772E496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-26988"/>
            <a:ext cx="10515600" cy="1325563"/>
          </a:xfrm>
        </p:spPr>
        <p:txBody>
          <a:bodyPr/>
          <a:lstStyle/>
          <a:p>
            <a:pPr eaLnBrk="1" hangingPunct="1"/>
            <a:r>
              <a:rPr lang="pt-BR" altLang="pt-BR">
                <a:latin typeface="Aharoni" panose="02010803020104030203" pitchFamily="2" charset="-79"/>
                <a:cs typeface="Aharoni" panose="02010803020104030203" pitchFamily="2" charset="-79"/>
              </a:rPr>
              <a:t>METODOLOGIA</a:t>
            </a:r>
          </a:p>
        </p:txBody>
      </p:sp>
      <p:pic>
        <p:nvPicPr>
          <p:cNvPr id="5123" name="Espaço Reservado para Conteúdo 4">
            <a:extLst>
              <a:ext uri="{FF2B5EF4-FFF2-40B4-BE49-F238E27FC236}">
                <a16:creationId xmlns:a16="http://schemas.microsoft.com/office/drawing/2014/main" id="{79433906-A217-3115-8744-24B8F7F0A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/>
          <a:stretch>
            <a:fillRect/>
          </a:stretch>
        </p:blipFill>
        <p:spPr>
          <a:xfrm>
            <a:off x="220663" y="957263"/>
            <a:ext cx="8326437" cy="5724525"/>
          </a:xfrm>
        </p:spPr>
      </p:pic>
      <p:sp>
        <p:nvSpPr>
          <p:cNvPr id="5124" name="CaixaDeTexto 5">
            <a:extLst>
              <a:ext uri="{FF2B5EF4-FFF2-40B4-BE49-F238E27FC236}">
                <a16:creationId xmlns:a16="http://schemas.microsoft.com/office/drawing/2014/main" id="{DDF8393C-35FE-A4A7-A453-5C95E402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479550"/>
            <a:ext cx="3429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De onde foi retirada e alguns dados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Execução de comando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Testes de normalidade e correlação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pt-BR" altLang="pt-BR" b="1">
                <a:latin typeface="Arial" panose="020B0604020202020204" pitchFamily="34" charset="0"/>
                <a:cs typeface="Arial" panose="020B0604020202020204" pitchFamily="34" charset="0"/>
              </a:rPr>
              <a:t>Ferramentas utilizadas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pt-BR" altLang="pt-BR" sz="18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04120091-BBF8-F2E7-85F7-47B5B3E7D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" y="41275"/>
            <a:ext cx="10515600" cy="1325563"/>
          </a:xfrm>
        </p:spPr>
        <p:txBody>
          <a:bodyPr/>
          <a:lstStyle/>
          <a:p>
            <a:pPr eaLnBrk="1" hangingPunct="1"/>
            <a:r>
              <a:rPr lang="pt-BR" altLang="pt-BR">
                <a:latin typeface="Aharoni" panose="02010803020104030203" pitchFamily="2" charset="-79"/>
                <a:cs typeface="Aharoni" panose="02010803020104030203" pitchFamily="2" charset="-79"/>
              </a:rPr>
              <a:t>ANÁLISE E DISCUSSÕES</a:t>
            </a:r>
          </a:p>
        </p:txBody>
      </p:sp>
      <p:sp>
        <p:nvSpPr>
          <p:cNvPr id="6147" name="Espaço Reservado para Conteúdo 2">
            <a:extLst>
              <a:ext uri="{FF2B5EF4-FFF2-40B4-BE49-F238E27FC236}">
                <a16:creationId xmlns:a16="http://schemas.microsoft.com/office/drawing/2014/main" id="{18265579-B93D-9858-B143-78A927C50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96963"/>
            <a:ext cx="11795125" cy="4351337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HIPÓTESE 1: QUILOMETRAGEM X POTÊNCIA DO MOTOR –                       </a:t>
            </a:r>
          </a:p>
          <a:p>
            <a:pPr marL="0" indent="0" algn="r" eaLnBrk="1" hangingPunct="1">
              <a:buFont typeface="Arial" panose="020B0604020202020204" pitchFamily="34" charset="0"/>
              <a:buNone/>
              <a:defRPr/>
            </a:pPr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DIAGRAMA                                          MATRIZ DE CORRELAÇÃO</a:t>
            </a:r>
          </a:p>
          <a:p>
            <a:pPr eaLnBrk="1" hangingPunct="1">
              <a:defRPr/>
            </a:pPr>
            <a:endParaRPr lang="pt-BR" alt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defRPr/>
            </a:pPr>
            <a:endParaRPr lang="pt-BR" alt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1" hangingPunct="1">
              <a:defRPr/>
            </a:pPr>
            <a:endParaRPr lang="pt-BR" alt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8" name="Imagem 4">
            <a:extLst>
              <a:ext uri="{FF2B5EF4-FFF2-40B4-BE49-F238E27FC236}">
                <a16:creationId xmlns:a16="http://schemas.microsoft.com/office/drawing/2014/main" id="{08287EB7-088E-FC62-3C85-769DA442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/>
          <a:stretch>
            <a:fillRect/>
          </a:stretch>
        </p:blipFill>
        <p:spPr bwMode="auto">
          <a:xfrm>
            <a:off x="111125" y="2162175"/>
            <a:ext cx="628650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>
            <a:extLst>
              <a:ext uri="{FF2B5EF4-FFF2-40B4-BE49-F238E27FC236}">
                <a16:creationId xmlns:a16="http://schemas.microsoft.com/office/drawing/2014/main" id="{3660E98F-A114-732D-9E06-4CFB9A07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2152650"/>
            <a:ext cx="55832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A5DC4D1-DDF6-826E-34F2-204946C2D51A}"/>
              </a:ext>
            </a:extLst>
          </p:cNvPr>
          <p:cNvSpPr/>
          <p:nvPr/>
        </p:nvSpPr>
        <p:spPr>
          <a:xfrm>
            <a:off x="7370763" y="5046663"/>
            <a:ext cx="1955800" cy="6048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/>
              <a:t>p-valor=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/>
              <a:t>-0.4627632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501391-4230-E0F3-AEAE-0B92BDC82BFC}"/>
              </a:ext>
            </a:extLst>
          </p:cNvPr>
          <p:cNvSpPr/>
          <p:nvPr/>
        </p:nvSpPr>
        <p:spPr>
          <a:xfrm>
            <a:off x="812800" y="534988"/>
            <a:ext cx="4057650" cy="56864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TESTE DE NORMALIDADE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ANDERSON DARLING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regra de decisão como: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Alpha:0,05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Se p-valor ≤ alpha, rejeita H0.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Se p-valor &gt; alpha, não rejeita H0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adotando as seguintes hipóteses: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H0: os dados seguem uma distribuição normal.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H1: os dados não seguem uma distribuição normal.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95FC57CA-F024-B593-D623-DAA038F05040}"/>
              </a:ext>
            </a:extLst>
          </p:cNvPr>
          <p:cNvCxnSpPr/>
          <p:nvPr/>
        </p:nvCxnSpPr>
        <p:spPr>
          <a:xfrm>
            <a:off x="5037138" y="1550988"/>
            <a:ext cx="1955800" cy="969962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CaixaDeTexto 8">
            <a:extLst>
              <a:ext uri="{FF2B5EF4-FFF2-40B4-BE49-F238E27FC236}">
                <a16:creationId xmlns:a16="http://schemas.microsoft.com/office/drawing/2014/main" id="{D18223BD-C495-59E8-9DC2-4183A4699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1733550"/>
            <a:ext cx="35591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Resultado: p-valor &lt;alpha; REJ H0. Não seguem uma distribuição normal!!!!</a:t>
            </a:r>
          </a:p>
        </p:txBody>
      </p:sp>
      <p:sp>
        <p:nvSpPr>
          <p:cNvPr id="7174" name="CaixaDeTexto 11">
            <a:extLst>
              <a:ext uri="{FF2B5EF4-FFF2-40B4-BE49-F238E27FC236}">
                <a16:creationId xmlns:a16="http://schemas.microsoft.com/office/drawing/2014/main" id="{01F61445-A210-9D5A-B43E-E6BC1F1F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538" y="3378200"/>
            <a:ext cx="25511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  <a:cs typeface="Arial" panose="020B0604020202020204" pitchFamily="34" charset="0"/>
              </a:rPr>
              <a:t>Nesse caso, será feito o teste de correlação, através do método de “Spearman”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BFC1B48-239E-7A45-AF80-9072646C3D48}"/>
              </a:ext>
            </a:extLst>
          </p:cNvPr>
          <p:cNvCxnSpPr/>
          <p:nvPr/>
        </p:nvCxnSpPr>
        <p:spPr>
          <a:xfrm>
            <a:off x="8412163" y="3370263"/>
            <a:ext cx="858837" cy="582612"/>
          </a:xfrm>
          <a:prstGeom prst="bentConnector3">
            <a:avLst>
              <a:gd name="adj1" fmla="val -77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9EDC6206-9522-4DCF-D953-1C53D6B5EE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71038" y="4976813"/>
            <a:ext cx="677862" cy="509587"/>
          </a:xfrm>
          <a:prstGeom prst="bentConnector3">
            <a:avLst>
              <a:gd name="adj1" fmla="val -60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CaixaDeTexto 16">
            <a:extLst>
              <a:ext uri="{FF2B5EF4-FFF2-40B4-BE49-F238E27FC236}">
                <a16:creationId xmlns:a16="http://schemas.microsoft.com/office/drawing/2014/main" id="{E7B27643-6DBF-4E6F-B1A3-D6498180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0" y="5854700"/>
            <a:ext cx="195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/>
              <a:t>Baixa associação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7F405CA7-AD24-87E2-872C-100C0C7C94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31994" y="5814219"/>
            <a:ext cx="779463" cy="619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9" name="CaixaDeTexto 20">
            <a:extLst>
              <a:ext uri="{FF2B5EF4-FFF2-40B4-BE49-F238E27FC236}">
                <a16:creationId xmlns:a16="http://schemas.microsoft.com/office/drawing/2014/main" id="{8B3CAC37-9964-C372-752A-C5B6EA90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708400"/>
            <a:ext cx="18208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  <a:cs typeface="Arial" panose="020B0604020202020204" pitchFamily="34" charset="0"/>
              </a:rPr>
              <a:t>HO: Alta associação entre as variáveis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  <a:cs typeface="Arial" panose="020B0604020202020204" pitchFamily="34" charset="0"/>
              </a:rPr>
              <a:t>H1: Baixa associação entre as variáveis</a:t>
            </a:r>
            <a:r>
              <a:rPr lang="pt-BR" altLang="pt-BR" sz="2000" b="1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A136B8C1-6518-43D4-E438-DDDB5EA67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925" y="-169863"/>
            <a:ext cx="10515600" cy="1325563"/>
          </a:xfrm>
        </p:spPr>
        <p:txBody>
          <a:bodyPr/>
          <a:lstStyle/>
          <a:p>
            <a:pPr marL="571500" indent="-571500" eaLnBrk="1" hangingPunct="1">
              <a:buFontTx/>
              <a:buChar char="•"/>
            </a:pPr>
            <a:r>
              <a:rPr lang="pt-BR" altLang="pt-BR"/>
              <a:t>Hipótese 2: Região x Preço - Diagrama</a:t>
            </a:r>
          </a:p>
        </p:txBody>
      </p:sp>
      <p:pic>
        <p:nvPicPr>
          <p:cNvPr id="8195" name="Imagem 4">
            <a:extLst>
              <a:ext uri="{FF2B5EF4-FFF2-40B4-BE49-F238E27FC236}">
                <a16:creationId xmlns:a16="http://schemas.microsoft.com/office/drawing/2014/main" id="{C2955A59-0648-9852-BE8D-4FBA207C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746125"/>
            <a:ext cx="8372475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1968CA-8E41-2072-C316-5205A6B9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275"/>
            <a:ext cx="4578350" cy="6051550"/>
          </a:xfr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TESTE DE NORMALIDADE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ANDERSON DARLING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regra de decisão como: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 Alpha:0,05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    Se p-valor ≤ alpha, rejeita H0.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    Se p-valor &gt; alpha, não rejeita H0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adotando as seguintes hipóteses:     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     H0: os dados seguem uma distribuição normal. 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dirty="0"/>
              <a:t>     H1: os dados não seguem uma distribuição normal.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D269970D-9568-E6CC-A44C-3310AF225248}"/>
              </a:ext>
            </a:extLst>
          </p:cNvPr>
          <p:cNvCxnSpPr>
            <a:cxnSpLocks/>
          </p:cNvCxnSpPr>
          <p:nvPr/>
        </p:nvCxnSpPr>
        <p:spPr>
          <a:xfrm>
            <a:off x="5726113" y="1041400"/>
            <a:ext cx="1954212" cy="96996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CaixaDeTexto 8">
            <a:extLst>
              <a:ext uri="{FF2B5EF4-FFF2-40B4-BE49-F238E27FC236}">
                <a16:creationId xmlns:a16="http://schemas.microsoft.com/office/drawing/2014/main" id="{8F3A3E1B-F3BA-650C-EAC5-EE73D91F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1111250"/>
            <a:ext cx="2605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Resultado: p-valor &lt;alpha; REJ H0. Não seguem uma distribuição normal!!!!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E1B8D8BC-9F0B-4E4B-8668-4ED9109CDEB4}"/>
              </a:ext>
            </a:extLst>
          </p:cNvPr>
          <p:cNvCxnSpPr>
            <a:cxnSpLocks/>
          </p:cNvCxnSpPr>
          <p:nvPr/>
        </p:nvCxnSpPr>
        <p:spPr>
          <a:xfrm flipH="1">
            <a:off x="7797800" y="4073525"/>
            <a:ext cx="773113" cy="59848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CaixaDeTexto 13">
            <a:extLst>
              <a:ext uri="{FF2B5EF4-FFF2-40B4-BE49-F238E27FC236}">
                <a16:creationId xmlns:a16="http://schemas.microsoft.com/office/drawing/2014/main" id="{BC656F7F-C8AC-5407-66D6-40C8D4C4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3825" y="3128963"/>
            <a:ext cx="3070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/>
              <a:t>Nesse caso, será feito o teste de correlação, através do método de “Kruskal Wallis”</a:t>
            </a:r>
          </a:p>
        </p:txBody>
      </p:sp>
      <p:sp>
        <p:nvSpPr>
          <p:cNvPr id="9223" name="CaixaDeTexto 15">
            <a:extLst>
              <a:ext uri="{FF2B5EF4-FFF2-40B4-BE49-F238E27FC236}">
                <a16:creationId xmlns:a16="http://schemas.microsoft.com/office/drawing/2014/main" id="{505933FB-585F-5625-681F-23CFBDA1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3651250"/>
            <a:ext cx="23669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/>
              <a:t>HO: Os carros são amostrados com preços idênticos por região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/>
              <a:t>H1: Os carros são amostrados com preços diferentes distribuições por região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035D086-419B-858B-2B8E-F47DD6196D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2344" y="2397919"/>
            <a:ext cx="773113" cy="60007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5" name="CaixaDeTexto 20">
            <a:extLst>
              <a:ext uri="{FF2B5EF4-FFF2-40B4-BE49-F238E27FC236}">
                <a16:creationId xmlns:a16="http://schemas.microsoft.com/office/drawing/2014/main" id="{CC94D7D2-1472-B396-8833-91862F78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913" y="4870450"/>
            <a:ext cx="3492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 b="1"/>
              <a:t>Resultado: pvalor = 0.01725; Pvalor &lt; 0,05, logo H0 rejeitado, com isso percebemos que há uma distribuição diferente de preços por região</a:t>
            </a:r>
            <a:r>
              <a:rPr lang="pt-BR" altLang="pt-BR" sz="1800"/>
              <a:t>.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011829F-9C4B-2C8C-6650-D131A864A994}"/>
              </a:ext>
            </a:extLst>
          </p:cNvPr>
          <p:cNvCxnSpPr>
            <a:cxnSpLocks/>
          </p:cNvCxnSpPr>
          <p:nvPr/>
        </p:nvCxnSpPr>
        <p:spPr>
          <a:xfrm>
            <a:off x="7445375" y="5083175"/>
            <a:ext cx="1027113" cy="690563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E7D59345-5277-BCC5-E826-160A1B671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-11113"/>
            <a:ext cx="10515600" cy="1325563"/>
          </a:xfrm>
        </p:spPr>
        <p:txBody>
          <a:bodyPr/>
          <a:lstStyle/>
          <a:p>
            <a:pPr eaLnBrk="1" hangingPunct="1"/>
            <a:r>
              <a:rPr lang="pt-BR" altLang="pt-BR">
                <a:latin typeface="Aharoni" panose="02010803020104030203" pitchFamily="2" charset="-79"/>
                <a:cs typeface="Aharoni" panose="02010803020104030203" pitchFamily="2" charset="-79"/>
              </a:rPr>
              <a:t>Hipótese 3: Câmbio x Preço – Box plot</a:t>
            </a:r>
          </a:p>
        </p:txBody>
      </p:sp>
      <p:pic>
        <p:nvPicPr>
          <p:cNvPr id="10243" name="Espaço Reservado para Conteúdo 4">
            <a:extLst>
              <a:ext uri="{FF2B5EF4-FFF2-40B4-BE49-F238E27FC236}">
                <a16:creationId xmlns:a16="http://schemas.microsoft.com/office/drawing/2014/main" id="{90A50008-F331-DC85-61B9-6D1939FA4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3197" b="4968"/>
          <a:stretch>
            <a:fillRect/>
          </a:stretch>
        </p:blipFill>
        <p:spPr>
          <a:xfrm>
            <a:off x="2247900" y="914400"/>
            <a:ext cx="6937375" cy="57578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5435</TotalTime>
  <Words>624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OBJETIVOS</vt:lpstr>
      <vt:lpstr>METODOLOGIA</vt:lpstr>
      <vt:lpstr>ANÁLISE E DISCUSSÕES</vt:lpstr>
      <vt:lpstr>Apresentação do PowerPoint</vt:lpstr>
      <vt:lpstr>Hipótese 2: Região x Preço - Diagrama</vt:lpstr>
      <vt:lpstr>Apresentação do PowerPoint</vt:lpstr>
      <vt:lpstr>Hipótese 3: Câmbio x Preço – Box plot</vt:lpstr>
      <vt:lpstr>Apresentação do PowerPoint</vt:lpstr>
      <vt:lpstr>CONCLUSÃO E RECOMENDAÇÕES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pinheiro</dc:creator>
  <cp:lastModifiedBy>Sharley Pereira</cp:lastModifiedBy>
  <cp:revision>9</cp:revision>
  <dcterms:created xsi:type="dcterms:W3CDTF">2022-07-30T22:35:39Z</dcterms:created>
  <dcterms:modified xsi:type="dcterms:W3CDTF">2022-08-10T21:51:21Z</dcterms:modified>
</cp:coreProperties>
</file>