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2" r:id="rId3"/>
    <p:sldId id="259" r:id="rId4"/>
    <p:sldId id="258" r:id="rId5"/>
    <p:sldId id="279" r:id="rId6"/>
    <p:sldId id="280" r:id="rId7"/>
    <p:sldId id="264" r:id="rId8"/>
    <p:sldId id="265" r:id="rId9"/>
    <p:sldId id="263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4" r:id="rId20"/>
    <p:sldId id="272" r:id="rId21"/>
    <p:sldId id="273" r:id="rId22"/>
    <p:sldId id="278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ECB66-BB06-46C0-8D20-D8375B16DBDE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1FF1-C84E-4E23-9F2F-971A70A1332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91FF1-C84E-4E23-9F2F-971A70A1332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91FF1-C84E-4E23-9F2F-971A70A1332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460-D413-41E4-BB49-F333ECBE24F1}" type="datetimeFigureOut">
              <a:rPr lang="pt-BR" smtClean="0"/>
              <a:pPr/>
              <a:t>30/09/2019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14C5-7D6C-4ACB-B69B-45123E7B66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Git" TargetMode="External"/><Relationship Id="rId2" Type="http://schemas.openxmlformats.org/officeDocument/2006/relationships/hyperlink" Target="https://pt.wikipedia.org/wiki/Sistema_de_controle_de_vers%C3%B5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Reposit%C3%B3rio" TargetMode="External"/><Relationship Id="rId4" Type="http://schemas.openxmlformats.org/officeDocument/2006/relationships/hyperlink" Target="https://pt.wikipedia.org/wiki/Open-sourc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_de_controle_de_vers%C3%B5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Reposit%C3%B3rio" TargetMode="External"/><Relationship Id="rId5" Type="http://schemas.openxmlformats.org/officeDocument/2006/relationships/hyperlink" Target="https://pt.wikipedia.org/wiki/Open-source" TargetMode="External"/><Relationship Id="rId4" Type="http://schemas.openxmlformats.org/officeDocument/2006/relationships/hyperlink" Target="https://pt.wikipedia.org/wiki/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GitHub</a:t>
            </a:r>
            <a:r>
              <a:rPr lang="pt-BR" dirty="0" smtClean="0"/>
              <a:t> é uma plataforma de hospedagem de código-fonte com </a:t>
            </a:r>
            <a:r>
              <a:rPr lang="pt-BR" dirty="0" smtClean="0">
                <a:hlinkClick r:id="rId2" tooltip="Sistema de controle de versões"/>
              </a:rPr>
              <a:t>controle de versão</a:t>
            </a:r>
            <a:r>
              <a:rPr lang="pt-BR" dirty="0" smtClean="0"/>
              <a:t> usando o </a:t>
            </a:r>
            <a:r>
              <a:rPr lang="pt-BR" dirty="0" err="1" smtClean="0">
                <a:hlinkClick r:id="rId3" tooltip="Git"/>
              </a:rPr>
              <a:t>Git</a:t>
            </a:r>
            <a:r>
              <a:rPr lang="pt-BR" dirty="0" smtClean="0"/>
              <a:t>. Ele permite que programadores, utilitários ou qualquer usuário cadastrado na plataforma contribuam em projetos privados e/ou </a:t>
            </a:r>
            <a:r>
              <a:rPr lang="pt-BR" dirty="0" smtClean="0">
                <a:hlinkClick r:id="rId4" tooltip="Open-source"/>
              </a:rPr>
              <a:t>Open Source</a:t>
            </a:r>
            <a:r>
              <a:rPr lang="pt-BR" dirty="0" smtClean="0"/>
              <a:t> de qualquer lugar do mundo. </a:t>
            </a:r>
            <a:r>
              <a:rPr lang="pt-BR" b="1" dirty="0" err="1" smtClean="0"/>
              <a:t>GitHub</a:t>
            </a:r>
            <a:r>
              <a:rPr lang="pt-BR" dirty="0" smtClean="0"/>
              <a:t> é amplamente utilizado por programadores para divulgação de seus trabalhos ou para que outros programadores contribuam com o projeto, além de promover fácil comunicação através de recursos que relatam problemas ou mesclam </a:t>
            </a:r>
            <a:r>
              <a:rPr lang="pt-BR" dirty="0" smtClean="0">
                <a:hlinkClick r:id="rId5" tooltip="Repositório"/>
              </a:rPr>
              <a:t>repositórios</a:t>
            </a:r>
            <a:r>
              <a:rPr lang="pt-BR" dirty="0" smtClean="0"/>
              <a:t> remotos (</a:t>
            </a:r>
            <a:r>
              <a:rPr lang="pt-BR" i="1" dirty="0" err="1" smtClean="0"/>
              <a:t>issues</a:t>
            </a:r>
            <a:r>
              <a:rPr lang="pt-BR" i="1" dirty="0" smtClean="0"/>
              <a:t>, </a:t>
            </a:r>
            <a:r>
              <a:rPr lang="pt-BR" i="1" dirty="0" err="1" smtClean="0"/>
              <a:t>pull</a:t>
            </a:r>
            <a:r>
              <a:rPr lang="pt-BR" i="1" dirty="0" smtClean="0"/>
              <a:t> </a:t>
            </a:r>
            <a:r>
              <a:rPr lang="pt-BR" i="1" dirty="0" err="1" smtClean="0"/>
              <a:t>request</a:t>
            </a:r>
            <a:r>
              <a:rPr lang="pt-BR" dirty="0" smtClean="0"/>
              <a:t>).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2. Sincronizar o meu computador de casa com o do trabalho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15144" y="1187460"/>
            <a:ext cx="7673280" cy="3537684"/>
            <a:chOff x="715144" y="1268760"/>
            <a:chExt cx="7673280" cy="3537684"/>
          </a:xfrm>
        </p:grpSpPr>
        <p:pic>
          <p:nvPicPr>
            <p:cNvPr id="30722" name="Picture 2" descr="Resultado de imagem para comput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5144" y="1268760"/>
              <a:ext cx="3352800" cy="3352801"/>
            </a:xfrm>
            <a:prstGeom prst="rect">
              <a:avLst/>
            </a:prstGeom>
            <a:noFill/>
          </p:spPr>
        </p:pic>
        <p:pic>
          <p:nvPicPr>
            <p:cNvPr id="3" name="Picture 2" descr="Resultado de imagem para comput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35624" y="1268760"/>
              <a:ext cx="3352800" cy="3352801"/>
            </a:xfrm>
            <a:prstGeom prst="rect">
              <a:avLst/>
            </a:prstGeom>
            <a:noFill/>
          </p:spPr>
        </p:pic>
        <p:sp>
          <p:nvSpPr>
            <p:cNvPr id="4" name="CaixaDeTexto 3"/>
            <p:cNvSpPr txBox="1"/>
            <p:nvPr/>
          </p:nvSpPr>
          <p:spPr>
            <a:xfrm>
              <a:off x="1115616" y="4437112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Computador de casa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436096" y="4427820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Computador do trabalho</a:t>
              </a:r>
              <a:endParaRPr lang="pt-BR" dirty="0"/>
            </a:p>
          </p:txBody>
        </p:sp>
        <p:sp>
          <p:nvSpPr>
            <p:cNvPr id="6" name="Seta para a esquerda e para a direita 5"/>
            <p:cNvSpPr/>
            <p:nvPr/>
          </p:nvSpPr>
          <p:spPr>
            <a:xfrm>
              <a:off x="3995936" y="2420888"/>
              <a:ext cx="1224136" cy="79208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2694" t="6951" r="12888" b="15350"/>
          <a:stretch>
            <a:fillRect/>
          </a:stretch>
        </p:blipFill>
        <p:spPr bwMode="auto">
          <a:xfrm>
            <a:off x="-756592" y="476672"/>
            <a:ext cx="907300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3. Compartilhar o código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7" t="2100" r="7864"/>
          <a:stretch>
            <a:fillRect/>
          </a:stretch>
        </p:blipFill>
        <p:spPr bwMode="auto">
          <a:xfrm>
            <a:off x="163088" y="548680"/>
            <a:ext cx="8873408" cy="570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607" r="17613"/>
          <a:stretch>
            <a:fillRect/>
          </a:stretch>
        </p:blipFill>
        <p:spPr bwMode="auto">
          <a:xfrm>
            <a:off x="323528" y="0"/>
            <a:ext cx="8513813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043608" y="6165304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https://github.com/DATAUNIRIO/Estatistica_Espacial/blob/master/padrao_de_area/comandos.R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227687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source('https://raw.githubusercontent.com/DATAUNIRIO/Estatistica_Espacial/master/padrao_de_area/funcao_para_mapa.R')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RCurl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x &lt;- </a:t>
            </a:r>
            <a:r>
              <a:rPr lang="en-US" dirty="0" err="1" smtClean="0"/>
              <a:t>getURL</a:t>
            </a:r>
            <a:r>
              <a:rPr lang="en-US" dirty="0" smtClean="0"/>
              <a:t>("https://raw.githubusercontent.com/DATAUNIRIO/Base_de_dados/master/Estados.csv")</a:t>
            </a:r>
          </a:p>
          <a:p>
            <a:r>
              <a:rPr lang="en-US" dirty="0" err="1" smtClean="0"/>
              <a:t>BaseUF</a:t>
            </a:r>
            <a:r>
              <a:rPr lang="en-US" dirty="0" smtClean="0"/>
              <a:t> &lt;- read.csv(text=x, header=T, quote="", sep=";",</a:t>
            </a:r>
            <a:r>
              <a:rPr lang="en-US" dirty="0" err="1" smtClean="0"/>
              <a:t>dec</a:t>
            </a:r>
            <a:r>
              <a:rPr lang="en-US" dirty="0" smtClean="0"/>
              <a:t> = ",")</a:t>
            </a:r>
          </a:p>
          <a:p>
            <a:r>
              <a:rPr lang="en-US" dirty="0" smtClean="0"/>
              <a:t>remove(x)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4. Instalar pacotes de fora do </a:t>
            </a:r>
            <a:r>
              <a:rPr lang="pt-BR" dirty="0" err="1" smtClean="0"/>
              <a:t>cran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14466" r="31197" b="5901"/>
          <a:stretch>
            <a:fillRect/>
          </a:stretch>
        </p:blipFill>
        <p:spPr bwMode="auto">
          <a:xfrm>
            <a:off x="35496" y="116632"/>
            <a:ext cx="6624736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5112568" y="1772816"/>
            <a:ext cx="3563888" cy="453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### Para instalar o </a:t>
            </a:r>
            <a:r>
              <a:rPr lang="pt-BR" dirty="0" err="1" smtClean="0"/>
              <a:t>ThanosR</a:t>
            </a:r>
            <a:endParaRPr lang="pt-BR" dirty="0" smtClean="0"/>
          </a:p>
          <a:p>
            <a:r>
              <a:rPr lang="pt-BR" dirty="0" err="1" smtClean="0"/>
              <a:t>devtools</a:t>
            </a:r>
            <a:r>
              <a:rPr lang="pt-BR" dirty="0" smtClean="0"/>
              <a:t>::</a:t>
            </a:r>
            <a:r>
              <a:rPr lang="pt-BR" dirty="0" err="1" smtClean="0"/>
              <a:t>install_github</a:t>
            </a:r>
            <a:r>
              <a:rPr lang="pt-BR" dirty="0" smtClean="0"/>
              <a:t>("DATAUNIRIO/</a:t>
            </a:r>
            <a:r>
              <a:rPr lang="pt-BR" dirty="0" err="1" smtClean="0"/>
              <a:t>ThanosR</a:t>
            </a:r>
            <a:r>
              <a:rPr lang="pt-BR" dirty="0" smtClean="0"/>
              <a:t>")</a:t>
            </a:r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------------------------------------------------------------------</a:t>
            </a:r>
          </a:p>
          <a:p>
            <a:endParaRPr lang="pt-BR" dirty="0" smtClean="0"/>
          </a:p>
          <a:p>
            <a:r>
              <a:rPr lang="pt-BR" dirty="0" smtClean="0"/>
              <a:t>### exemplo do funcionamento  </a:t>
            </a:r>
          </a:p>
          <a:p>
            <a:r>
              <a:rPr lang="pt-BR" dirty="0" err="1" smtClean="0"/>
              <a:t>library</a:t>
            </a:r>
            <a:r>
              <a:rPr lang="pt-BR" dirty="0" smtClean="0"/>
              <a:t>(</a:t>
            </a:r>
            <a:r>
              <a:rPr lang="pt-BR" dirty="0" err="1" smtClean="0"/>
              <a:t>ThanosR</a:t>
            </a:r>
            <a:r>
              <a:rPr lang="pt-BR" dirty="0" smtClean="0"/>
              <a:t>)</a:t>
            </a:r>
          </a:p>
          <a:p>
            <a:r>
              <a:rPr lang="pt-BR" dirty="0" smtClean="0"/>
              <a:t>data("</a:t>
            </a:r>
            <a:r>
              <a:rPr lang="pt-BR" dirty="0" err="1" smtClean="0"/>
              <a:t>mtcars</a:t>
            </a:r>
            <a:r>
              <a:rPr lang="pt-BR" dirty="0" smtClean="0"/>
              <a:t>")</a:t>
            </a:r>
          </a:p>
          <a:p>
            <a:r>
              <a:rPr lang="pt-BR" dirty="0" err="1" smtClean="0"/>
              <a:t>dim</a:t>
            </a:r>
            <a:r>
              <a:rPr lang="pt-BR" dirty="0" smtClean="0"/>
              <a:t>(</a:t>
            </a:r>
            <a:r>
              <a:rPr lang="pt-BR" dirty="0" err="1" smtClean="0"/>
              <a:t>mtcars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metade_da_base_de_dados</a:t>
            </a:r>
            <a:r>
              <a:rPr lang="pt-BR" dirty="0" smtClean="0"/>
              <a:t>&lt;-</a:t>
            </a:r>
            <a:r>
              <a:rPr lang="pt-BR" dirty="0" err="1" smtClean="0"/>
              <a:t>estalar_dedos</a:t>
            </a:r>
            <a:r>
              <a:rPr lang="pt-BR" dirty="0" smtClean="0"/>
              <a:t>(</a:t>
            </a:r>
            <a:r>
              <a:rPr lang="pt-BR" dirty="0" err="1" smtClean="0"/>
              <a:t>mtcars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dim</a:t>
            </a:r>
            <a:r>
              <a:rPr lang="pt-BR" dirty="0" smtClean="0"/>
              <a:t>(</a:t>
            </a:r>
            <a:r>
              <a:rPr lang="pt-BR" dirty="0" err="1" smtClean="0"/>
              <a:t>metade_da_base_de_dados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5. Trabalhar em equipe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GitHub</a:t>
            </a:r>
            <a:r>
              <a:rPr lang="pt-BR" dirty="0" smtClean="0"/>
              <a:t> é uma plataforma de hospedagem de código-fonte com </a:t>
            </a:r>
            <a:r>
              <a:rPr lang="pt-BR" dirty="0" smtClean="0">
                <a:hlinkClick r:id="rId3" tooltip="Sistema de controle de versões"/>
              </a:rPr>
              <a:t>controle de versão</a:t>
            </a:r>
            <a:r>
              <a:rPr lang="pt-BR" dirty="0" smtClean="0"/>
              <a:t> usando o </a:t>
            </a:r>
            <a:r>
              <a:rPr lang="pt-BR" dirty="0" err="1" smtClean="0">
                <a:hlinkClick r:id="rId4" tooltip="Git"/>
              </a:rPr>
              <a:t>Git</a:t>
            </a:r>
            <a:r>
              <a:rPr lang="pt-BR" dirty="0" smtClean="0"/>
              <a:t>. Ele permite que programadores, utilitários ou qualquer usuário cadastrado na plataforma contribuam em projetos privados e/ou </a:t>
            </a:r>
            <a:r>
              <a:rPr lang="pt-BR" dirty="0" smtClean="0">
                <a:hlinkClick r:id="rId5" tooltip="Open-source"/>
              </a:rPr>
              <a:t>Open Source</a:t>
            </a:r>
            <a:r>
              <a:rPr lang="pt-BR" dirty="0" smtClean="0"/>
              <a:t> de qualquer lugar do mundo. </a:t>
            </a:r>
            <a:r>
              <a:rPr lang="pt-BR" b="1" dirty="0" err="1" smtClean="0"/>
              <a:t>GitHub</a:t>
            </a:r>
            <a:r>
              <a:rPr lang="pt-BR" dirty="0" smtClean="0"/>
              <a:t> é amplamente utilizado por programadores para divulgação de seus trabalhos ou para que outros programadores contribuam com o projeto, além de promover fácil comunicação através de recursos que relatam problemas ou mesclam </a:t>
            </a:r>
            <a:r>
              <a:rPr lang="pt-BR" dirty="0" smtClean="0">
                <a:hlinkClick r:id="rId6" tooltip="Repositório"/>
              </a:rPr>
              <a:t>repositórios</a:t>
            </a:r>
            <a:r>
              <a:rPr lang="pt-BR" dirty="0" smtClean="0"/>
              <a:t> remotos (</a:t>
            </a:r>
            <a:r>
              <a:rPr lang="pt-BR" i="1" dirty="0" err="1" smtClean="0"/>
              <a:t>issues</a:t>
            </a:r>
            <a:r>
              <a:rPr lang="pt-BR" i="1" dirty="0" smtClean="0"/>
              <a:t>, </a:t>
            </a:r>
            <a:r>
              <a:rPr lang="pt-BR" i="1" dirty="0" err="1" smtClean="0"/>
              <a:t>pull</a:t>
            </a:r>
            <a:r>
              <a:rPr lang="pt-BR" i="1" dirty="0" smtClean="0"/>
              <a:t> </a:t>
            </a:r>
            <a:r>
              <a:rPr lang="pt-BR" i="1" dirty="0" err="1" smtClean="0"/>
              <a:t>request</a:t>
            </a:r>
            <a:r>
              <a:rPr lang="pt-BR" dirty="0" smtClean="0"/>
              <a:t>). 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611560" y="548680"/>
            <a:ext cx="7776864" cy="53285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 flipV="1">
            <a:off x="763960" y="701080"/>
            <a:ext cx="7776864" cy="53285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259632" y="2681044"/>
            <a:ext cx="6552728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 smtClean="0">
                <a:solidFill>
                  <a:srgbClr val="FF0000"/>
                </a:solidFill>
              </a:rPr>
              <a:t>BLÁ, BLÁ, BLÁ</a:t>
            </a:r>
            <a:endParaRPr lang="pt-BR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l="6788" r="6982"/>
          <a:stretch>
            <a:fillRect/>
          </a:stretch>
        </p:blipFill>
        <p:spPr bwMode="auto">
          <a:xfrm>
            <a:off x="539552" y="620688"/>
            <a:ext cx="8064896" cy="526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l="29231" r="11707"/>
          <a:stretch>
            <a:fillRect/>
          </a:stretch>
        </p:blipFill>
        <p:spPr bwMode="auto">
          <a:xfrm>
            <a:off x="899592" y="-27384"/>
            <a:ext cx="720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6. Hospedar o meu site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https://dataunirio.github.io/latinr2019_SSC_presentation/#1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781"/>
          <a:stretch>
            <a:fillRect/>
          </a:stretch>
        </p:blipFill>
        <p:spPr bwMode="auto">
          <a:xfrm>
            <a:off x="251520" y="260648"/>
            <a:ext cx="97802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2.</a:t>
            </a:r>
            <a:r>
              <a:rPr lang="pt-BR" dirty="0" err="1" smtClean="0"/>
              <a:t>Issues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9385" b="22700"/>
          <a:stretch>
            <a:fillRect/>
          </a:stretch>
        </p:blipFill>
        <p:spPr bwMode="auto">
          <a:xfrm>
            <a:off x="0" y="0"/>
            <a:ext cx="982858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888" y="1207293"/>
            <a:ext cx="8229600" cy="4525963"/>
          </a:xfrm>
        </p:spPr>
        <p:txBody>
          <a:bodyPr/>
          <a:lstStyle/>
          <a:p>
            <a:r>
              <a:rPr lang="pt-BR" dirty="0" smtClean="0"/>
              <a:t>O que é?</a:t>
            </a:r>
          </a:p>
          <a:p>
            <a:endParaRPr lang="pt-BR" dirty="0" smtClean="0"/>
          </a:p>
          <a:p>
            <a:r>
              <a:rPr lang="pt-BR" dirty="0" smtClean="0"/>
              <a:t>Para que serve?</a:t>
            </a:r>
          </a:p>
          <a:p>
            <a:endParaRPr lang="pt-BR" dirty="0" smtClean="0"/>
          </a:p>
          <a:p>
            <a:r>
              <a:rPr lang="pt-BR" dirty="0" smtClean="0"/>
              <a:t>Como eu uso?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93915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/>
              <a:t>Para entender o GitHub, você deve primeiro entender o Git.</a:t>
            </a:r>
          </a:p>
          <a:p>
            <a:pPr>
              <a:buNone/>
            </a:pPr>
            <a:r>
              <a:rPr lang="pt-PT" dirty="0" smtClean="0"/>
              <a:t> </a:t>
            </a:r>
          </a:p>
          <a:p>
            <a:r>
              <a:rPr lang="pt-PT" b="1" dirty="0" smtClean="0"/>
              <a:t>O Git é um sistema de controle de versão de código aberto.</a:t>
            </a:r>
            <a:endParaRPr lang="pt-PT" b="1" dirty="0"/>
          </a:p>
          <a:p>
            <a:endParaRPr lang="pt-PT" dirty="0" smtClean="0"/>
          </a:p>
          <a:p>
            <a:r>
              <a:rPr lang="pt-PT" dirty="0" smtClean="0"/>
              <a:t>Então, o Git é um sistema de controle de versão, mas o que isso significa? </a:t>
            </a:r>
          </a:p>
          <a:p>
            <a:endParaRPr lang="pt-PT" dirty="0"/>
          </a:p>
          <a:p>
            <a:r>
              <a:rPr lang="pt-PT" dirty="0" smtClean="0"/>
              <a:t>Quando os desenvolvedores criam algo (um gráfico do R, por exemplo), eles fazem </a:t>
            </a:r>
            <a:r>
              <a:rPr lang="pt-PT" b="1" dirty="0" smtClean="0"/>
              <a:t>constantes alterações no código</a:t>
            </a:r>
            <a:r>
              <a:rPr lang="pt-PT" dirty="0" smtClean="0"/>
              <a:t>, lançando novas versões desse mesmo gráfico.</a:t>
            </a:r>
          </a:p>
          <a:p>
            <a:endParaRPr lang="pt-PT" dirty="0"/>
          </a:p>
          <a:p>
            <a:r>
              <a:rPr lang="pt-PT" dirty="0" smtClean="0"/>
              <a:t>Os sistemas de controle de versão mantêm essas revisões corretas, </a:t>
            </a:r>
            <a:r>
              <a:rPr lang="pt-PT" b="1" dirty="0" smtClean="0"/>
              <a:t>armazenando as modificações</a:t>
            </a:r>
            <a:r>
              <a:rPr lang="pt-PT" dirty="0" smtClean="0"/>
              <a:t> em um repositório central.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605" r="3320" b="5905"/>
          <a:stretch>
            <a:fillRect/>
          </a:stretch>
        </p:blipFill>
        <p:spPr bwMode="auto">
          <a:xfrm>
            <a:off x="395535" y="404664"/>
            <a:ext cx="8498829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483768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https://peerj.com/preprints/3159.pdf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 l="24506"/>
          <a:stretch>
            <a:fillRect/>
          </a:stretch>
        </p:blipFill>
        <p:spPr bwMode="auto">
          <a:xfrm>
            <a:off x="-23664" y="0"/>
            <a:ext cx="92041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6228184" y="19888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https://happygitwithr.com/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Para que serve?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1. Controle de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851"/>
          <a:stretch>
            <a:fillRect/>
          </a:stretch>
        </p:blipFill>
        <p:spPr bwMode="auto">
          <a:xfrm>
            <a:off x="0" y="27384"/>
            <a:ext cx="91487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242</Words>
  <Application>Microsoft Office PowerPoint</Application>
  <PresentationFormat>Apresentação na tela (4:3)</PresentationFormat>
  <Paragraphs>51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Para que serve?</vt:lpstr>
      <vt:lpstr>1. Controle de versão</vt:lpstr>
      <vt:lpstr>Slide 9</vt:lpstr>
      <vt:lpstr>2. Sincronizar o meu computador de casa com o do trabalho</vt:lpstr>
      <vt:lpstr>Slide 11</vt:lpstr>
      <vt:lpstr>3. Compartilhar o código</vt:lpstr>
      <vt:lpstr>Slide 13</vt:lpstr>
      <vt:lpstr>Slide 14</vt:lpstr>
      <vt:lpstr>Slide 15</vt:lpstr>
      <vt:lpstr>Slide 16</vt:lpstr>
      <vt:lpstr>4. Instalar pacotes de fora do cran</vt:lpstr>
      <vt:lpstr>Slide 18</vt:lpstr>
      <vt:lpstr>5. Trabalhar em equipe</vt:lpstr>
      <vt:lpstr>Slide 20</vt:lpstr>
      <vt:lpstr>Slide 21</vt:lpstr>
      <vt:lpstr>6. Hospedar o meu site</vt:lpstr>
      <vt:lpstr>1. Pull request 2.Issues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23</cp:revision>
  <dcterms:created xsi:type="dcterms:W3CDTF">2019-09-27T13:10:40Z</dcterms:created>
  <dcterms:modified xsi:type="dcterms:W3CDTF">2019-09-30T13:38:22Z</dcterms:modified>
</cp:coreProperties>
</file>