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0"/>
  </p:notesMasterIdLst>
  <p:handoutMasterIdLst>
    <p:handoutMasterId r:id="rId51"/>
  </p:handoutMasterIdLst>
  <p:sldIdLst>
    <p:sldId id="4474" r:id="rId5"/>
    <p:sldId id="4475" r:id="rId6"/>
    <p:sldId id="4483" r:id="rId7"/>
    <p:sldId id="4578" r:id="rId8"/>
    <p:sldId id="2066" r:id="rId9"/>
    <p:sldId id="4557" r:id="rId10"/>
    <p:sldId id="4545" r:id="rId11"/>
    <p:sldId id="4544" r:id="rId12"/>
    <p:sldId id="4546" r:id="rId13"/>
    <p:sldId id="4558" r:id="rId14"/>
    <p:sldId id="4561" r:id="rId15"/>
    <p:sldId id="4570" r:id="rId16"/>
    <p:sldId id="4562" r:id="rId17"/>
    <p:sldId id="4549" r:id="rId18"/>
    <p:sldId id="4551" r:id="rId19"/>
    <p:sldId id="4547" r:id="rId20"/>
    <p:sldId id="4548" r:id="rId21"/>
    <p:sldId id="4563" r:id="rId22"/>
    <p:sldId id="4530" r:id="rId23"/>
    <p:sldId id="4572" r:id="rId24"/>
    <p:sldId id="4532" r:id="rId25"/>
    <p:sldId id="4533" r:id="rId26"/>
    <p:sldId id="4565" r:id="rId27"/>
    <p:sldId id="4573" r:id="rId28"/>
    <p:sldId id="4537" r:id="rId29"/>
    <p:sldId id="4574" r:id="rId30"/>
    <p:sldId id="4538" r:id="rId31"/>
    <p:sldId id="4571" r:id="rId32"/>
    <p:sldId id="4564" r:id="rId33"/>
    <p:sldId id="4528" r:id="rId34"/>
    <p:sldId id="4535" r:id="rId35"/>
    <p:sldId id="4536" r:id="rId36"/>
    <p:sldId id="4575" r:id="rId37"/>
    <p:sldId id="4569" r:id="rId38"/>
    <p:sldId id="4566" r:id="rId39"/>
    <p:sldId id="4529" r:id="rId40"/>
    <p:sldId id="1915" r:id="rId41"/>
    <p:sldId id="1916" r:id="rId42"/>
    <p:sldId id="1918" r:id="rId43"/>
    <p:sldId id="4576" r:id="rId44"/>
    <p:sldId id="4540" r:id="rId45"/>
    <p:sldId id="4567" r:id="rId46"/>
    <p:sldId id="4577" r:id="rId47"/>
    <p:sldId id="4568" r:id="rId48"/>
    <p:sldId id="4476" r:id="rId49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8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9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9/24/2020 6:56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powershell/power-bi/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owerBiDevCamp/PowerBI-PowerShell-Tutori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docs.microsoft.com/en-us/powershell/gateway/overview?view=datagateway-p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C49-5071-402D-9867-78BD734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as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E9DC4-32EA-4DE9-BA4A-1A0ABD10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43488"/>
            <a:ext cx="10443269" cy="561905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191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628E-1BBF-4541-B408-3FD39A2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a Text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E0DB-D60C-4958-95CF-2A7B886E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61073"/>
            <a:ext cx="11650134" cy="514929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124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E79-8A84-4D0B-8425-C3307AB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Working with PowerShell 7 and Visual Studio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C87F-E970-42FA-A8A6-DDE67E5FA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Visual Studio Code provides PowerShell extension</a:t>
            </a:r>
          </a:p>
          <a:p>
            <a:pPr lvl="1"/>
            <a:r>
              <a:rPr lang="en-US" dirty="0"/>
              <a:t>Extension makes it possible to write and test code with PowerShell 7</a:t>
            </a:r>
          </a:p>
          <a:p>
            <a:pPr lvl="1"/>
            <a:r>
              <a:rPr lang="en-US" dirty="0"/>
              <a:t>Great option for developers already familiar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6D5D1-F05A-4267-8AC8-435B9654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" y="2961504"/>
            <a:ext cx="10460334" cy="38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31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D660-645C-47F4-B613-FA24563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Power BI Cmdlets for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D872-549C-46C3-B948-677EEC622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Must be installed locally on your computer</a:t>
            </a:r>
          </a:p>
          <a:p>
            <a:pPr marL="231775" lvl="1" indent="0">
              <a:buNone/>
            </a:pPr>
            <a:r>
              <a:rPr lang="en-US" dirty="0">
                <a:hlinkClick r:id="rId2"/>
              </a:rPr>
              <a:t>https://docs.microsoft.com/en-us/powershell/power-bi/overview</a:t>
            </a:r>
            <a:r>
              <a:rPr lang="en-US" dirty="0"/>
              <a:t> </a:t>
            </a:r>
          </a:p>
          <a:p>
            <a:pPr marL="231775" lvl="1" indent="0">
              <a:buNone/>
            </a:pPr>
            <a:r>
              <a:rPr lang="en-US" dirty="0"/>
              <a:t>Install-Module -Name </a:t>
            </a:r>
            <a:r>
              <a:rPr lang="en-US" dirty="0" err="1"/>
              <a:t>MicrosoftPowerBIMgmt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5814D-0935-46CA-A375-48CBE99A4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50" b="42688"/>
          <a:stretch/>
        </p:blipFill>
        <p:spPr>
          <a:xfrm>
            <a:off x="787079" y="2898568"/>
            <a:ext cx="6878958" cy="24865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59316-B717-4B32-9099-2213F77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0" y="5777996"/>
            <a:ext cx="9817240" cy="926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A2B71-4C9D-4E26-8FC0-86B87B27F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394" y="2803757"/>
            <a:ext cx="2895600" cy="22288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6214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4E0-EC2B-4660-A5A6-3858FB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MicrosoftPowerBIMgmt</a:t>
            </a:r>
            <a:r>
              <a:rPr lang="en-US" dirty="0"/>
              <a:t>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17086-2158-4CD9-91B8-F313B24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" y="1162603"/>
            <a:ext cx="2107965" cy="14346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88FB4-9844-41F3-8363-A4654B8C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0" y="1162603"/>
            <a:ext cx="2431738" cy="191923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0192A-BC06-444E-9F38-97D961D09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69" y="1162603"/>
            <a:ext cx="2080410" cy="25058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10B25-4B62-441A-82FD-BB531B35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834" y="1162603"/>
            <a:ext cx="2204408" cy="33283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46439-7B9F-4687-8843-A98FE74E9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797" y="1162603"/>
            <a:ext cx="2307740" cy="165143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8E9655-F002-4B09-AD98-51A721FD84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5" r="-302"/>
          <a:stretch/>
        </p:blipFill>
        <p:spPr>
          <a:xfrm>
            <a:off x="9775797" y="2965441"/>
            <a:ext cx="2289586" cy="70723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80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140-7995-4D31-9945-584973C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Connect-</a:t>
            </a:r>
            <a:r>
              <a:rPr lang="en-US" dirty="0" err="1"/>
              <a:t>PowerBiServiceAccount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A6DBF-D16B-4E5A-835F-453EB1DB9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20" b="15606"/>
          <a:stretch/>
        </p:blipFill>
        <p:spPr>
          <a:xfrm>
            <a:off x="599423" y="1298647"/>
            <a:ext cx="8043575" cy="479884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E72A8-7A7E-463D-A746-DBEC427D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44" y="2886485"/>
            <a:ext cx="3343275" cy="27146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EE941-1AD1-458C-ADC9-13222650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1289794"/>
            <a:ext cx="8054735" cy="4807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5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4AA-AAD1-45E6-B147-2612A8B2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with Unattended User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C217A-0722-4968-9028-D0B3B6EB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2"/>
          <a:stretch/>
        </p:blipFill>
        <p:spPr>
          <a:xfrm>
            <a:off x="671333" y="1146588"/>
            <a:ext cx="9388980" cy="54972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9004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CCA0-F8C7-448C-BB7E-E2CC22F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E2B90-0830-4C2C-A677-10EFDB5F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90555"/>
            <a:ext cx="8362950" cy="54673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36994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250909"/>
            <a:ext cx="11053773" cy="1477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2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Writing PowerShell Scripts for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984-D4A3-4910-8457-0E0B3630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ACC4-B970-44B9-BBB8-4BA2D558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" y="1220004"/>
            <a:ext cx="8114847" cy="332489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D5449-8906-43DB-B7A2-7EFD59C4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16" y="1220004"/>
            <a:ext cx="3588687" cy="332489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010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B60E-B395-483F-A1A2-5522523B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PBIX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D58B-8FDA-4F18-A0DD-8E90D384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75512"/>
            <a:ext cx="7981418" cy="507979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B3D25-BA66-4B0F-8FE6-C2F60392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09" y="4768013"/>
            <a:ext cx="5562130" cy="19877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73E16-9FC4-48B6-BB01-FE09B795252A}"/>
              </a:ext>
            </a:extLst>
          </p:cNvPr>
          <p:cNvSpPr/>
          <p:nvPr/>
        </p:nvSpPr>
        <p:spPr bwMode="auto">
          <a:xfrm>
            <a:off x="5766062" y="3645073"/>
            <a:ext cx="2453490" cy="3617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15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8DC-4DBE-451F-8BB8-C9EDB28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Get-</a:t>
            </a:r>
            <a:r>
              <a:rPr lang="en-US" dirty="0" err="1"/>
              <a:t>PowerBIDataset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871C-6278-4F69-A4CD-BB4BD5618E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192760"/>
            <a:ext cx="11368696" cy="505217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5579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B66EC-08E8-4B68-8C82-D8A294D7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Invoke-PowerBIRestMethod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A13E8-A56C-458A-BB33-B1EFFFA90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526782"/>
          </a:xfrm>
        </p:spPr>
        <p:txBody>
          <a:bodyPr/>
          <a:lstStyle/>
          <a:p>
            <a:r>
              <a:rPr lang="en-US" dirty="0"/>
              <a:t>Many Power BI API operations not exposed directly through cmdlets</a:t>
            </a:r>
            <a:endParaRPr lang="en-US" b="1" dirty="0"/>
          </a:p>
          <a:p>
            <a:pPr lvl="1"/>
            <a:r>
              <a:rPr lang="en-US" b="1" dirty="0"/>
              <a:t>Invoke-PowerBIRestMethod</a:t>
            </a:r>
            <a:r>
              <a:rPr lang="en-US" dirty="0"/>
              <a:t> makes it possible to call many API operations</a:t>
            </a:r>
          </a:p>
          <a:p>
            <a:pPr lvl="1"/>
            <a:r>
              <a:rPr lang="en-US" dirty="0"/>
              <a:t>Requires that you parse together REST URL for Power BI Service API</a:t>
            </a:r>
          </a:p>
          <a:p>
            <a:pPr lvl="1"/>
            <a:r>
              <a:rPr lang="en-US" dirty="0"/>
              <a:t>Sometimes requires you to construct JSON payload for HTTP request body</a:t>
            </a:r>
          </a:p>
          <a:p>
            <a:pPr lvl="1"/>
            <a:r>
              <a:rPr lang="en-US" dirty="0"/>
              <a:t>Sometimes requires you to parse JSON returned from API call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3AE6E-506D-4425-B52F-35D7B805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79" y="3611110"/>
            <a:ext cx="8373655" cy="31637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2792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4C5-6738-409C-87C4-098277D9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Credentials for Anonymous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3C0BB-EB07-4D2C-ABE3-D1A287E3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1" y="1216024"/>
            <a:ext cx="7703683" cy="45556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343B0-5335-463F-AF02-7DA622524232}"/>
              </a:ext>
            </a:extLst>
          </p:cNvPr>
          <p:cNvGrpSpPr/>
          <p:nvPr/>
        </p:nvGrpSpPr>
        <p:grpSpPr>
          <a:xfrm>
            <a:off x="5574001" y="2722418"/>
            <a:ext cx="6336083" cy="1963882"/>
            <a:chOff x="5781819" y="2732809"/>
            <a:chExt cx="6336083" cy="19638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8C7BF9-3AB7-45EB-ACC6-508DC70A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567" y="3190691"/>
              <a:ext cx="4084335" cy="150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9FBA-896F-41B2-B057-7620760903B7}"/>
                </a:ext>
              </a:extLst>
            </p:cNvPr>
            <p:cNvSpPr/>
            <p:nvPr/>
          </p:nvSpPr>
          <p:spPr bwMode="auto">
            <a:xfrm>
              <a:off x="8033567" y="2732809"/>
              <a:ext cx="4084335" cy="4578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This is what is sent over network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A949AE8-9469-454F-9D39-81E187681CFA}"/>
                </a:ext>
              </a:extLst>
            </p:cNvPr>
            <p:cNvSpPr/>
            <p:nvPr/>
          </p:nvSpPr>
          <p:spPr bwMode="auto">
            <a:xfrm>
              <a:off x="5781819" y="3393353"/>
              <a:ext cx="2042536" cy="856529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651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5D1F-BC52-4B90-9611-C9B163E2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Refresh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B970-75AC-47A3-AFDD-25732628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79668"/>
            <a:ext cx="9086939" cy="152587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9619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8C8C-60F8-4046-BE19-CE64B9E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Update Credentials for Azure SQL Server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8DBA-0B3A-421C-8A5D-30818B3A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0" y="1178522"/>
            <a:ext cx="6638782" cy="417835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C66CB-2BEC-4F70-A6DC-D4787B65F31C}"/>
              </a:ext>
            </a:extLst>
          </p:cNvPr>
          <p:cNvGrpSpPr/>
          <p:nvPr/>
        </p:nvGrpSpPr>
        <p:grpSpPr>
          <a:xfrm>
            <a:off x="1116299" y="5388051"/>
            <a:ext cx="11226658" cy="1514389"/>
            <a:chOff x="1116299" y="5388051"/>
            <a:chExt cx="11226658" cy="1514389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3F3540B-48C0-433A-B913-97022EA3FEB8}"/>
                </a:ext>
              </a:extLst>
            </p:cNvPr>
            <p:cNvSpPr/>
            <p:nvPr/>
          </p:nvSpPr>
          <p:spPr bwMode="auto">
            <a:xfrm>
              <a:off x="1116299" y="5686133"/>
              <a:ext cx="1956104" cy="820284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D9229A-CB6C-4BF9-8546-47F30A40D213}"/>
                </a:ext>
              </a:extLst>
            </p:cNvPr>
            <p:cNvGrpSpPr/>
            <p:nvPr/>
          </p:nvGrpSpPr>
          <p:grpSpPr>
            <a:xfrm>
              <a:off x="3335482" y="5388051"/>
              <a:ext cx="9007475" cy="1514389"/>
              <a:chOff x="2285217" y="5293276"/>
              <a:chExt cx="9761992" cy="16412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E688C1-294B-449A-BEBA-F0C133060C69}"/>
                  </a:ext>
                </a:extLst>
              </p:cNvPr>
              <p:cNvSpPr/>
              <p:nvPr/>
            </p:nvSpPr>
            <p:spPr bwMode="auto">
              <a:xfrm>
                <a:off x="2285217" y="5293276"/>
                <a:ext cx="9761992" cy="3493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This is what is sent over network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4A81A4-762F-45BE-BA45-F2A702A0B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217" y="5642592"/>
                <a:ext cx="9761992" cy="12919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1482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6C6B-0969-4D0F-9ED8-07C40D1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FCF31-DC5F-4B76-9888-F49D711E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64757"/>
            <a:ext cx="8526030" cy="570305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05778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15352-5084-42A0-9068-152E2F95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73" y="2103406"/>
            <a:ext cx="6784114" cy="4433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4CCD-0CC3-4D20-8BA2-E21BE2B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Scope versus Organizational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D626-69D0-4C2C-AE5C-DBD9ACE57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132076"/>
          </a:xfrm>
        </p:spPr>
        <p:txBody>
          <a:bodyPr/>
          <a:lstStyle/>
          <a:p>
            <a:r>
              <a:rPr lang="en-US" dirty="0"/>
              <a:t>Scope can be set to Individual or Organization</a:t>
            </a:r>
          </a:p>
          <a:p>
            <a:pPr lvl="1"/>
            <a:r>
              <a:rPr lang="en-US" dirty="0"/>
              <a:t>Individual scope operates against only workspaces assigned to the caller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 scope operates against all workspaces within a tenant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Organization scope makes it possible to discover workspaces resources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 scope requires Power BI admin privileges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User must be Power BI Service admin or global tenant admin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74D6B-25EC-47D3-B6AD-6763D9C9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32" y="4623410"/>
            <a:ext cx="4907808" cy="50726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53947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F2A-2E5C-49A8-A344-8F05D084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Workspaces in Tenant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A1608-5B91-4195-8333-29AE0EA3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90493"/>
            <a:ext cx="10349256" cy="398808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631892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8EF8-1B77-4B47-BFBF-763CD2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 Inventory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E5B30-841B-45F6-AA4F-2C869C22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72043"/>
            <a:ext cx="9576638" cy="573400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801224-D3C3-4030-9CD1-0F8FE77E39A2}"/>
              </a:ext>
            </a:extLst>
          </p:cNvPr>
          <p:cNvSpPr/>
          <p:nvPr/>
        </p:nvSpPr>
        <p:spPr bwMode="auto">
          <a:xfrm>
            <a:off x="4991492" y="2117609"/>
            <a:ext cx="2666608" cy="3617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61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8EF8-1B77-4B47-BFBF-763CD2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 Inventory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880AB5-3D84-475F-BE8A-60CC59C7030E}"/>
              </a:ext>
            </a:extLst>
          </p:cNvPr>
          <p:cNvGrpSpPr/>
          <p:nvPr/>
        </p:nvGrpSpPr>
        <p:grpSpPr>
          <a:xfrm>
            <a:off x="588263" y="1217516"/>
            <a:ext cx="6228173" cy="3729112"/>
            <a:chOff x="588263" y="1072043"/>
            <a:chExt cx="9576638" cy="5734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9E5B30-841B-45F6-AA4F-2C869C22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263" y="1072043"/>
              <a:ext cx="9576638" cy="5734002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801224-D3C3-4030-9CD1-0F8FE77E39A2}"/>
                </a:ext>
              </a:extLst>
            </p:cNvPr>
            <p:cNvSpPr/>
            <p:nvPr/>
          </p:nvSpPr>
          <p:spPr bwMode="auto">
            <a:xfrm>
              <a:off x="4991492" y="2117609"/>
              <a:ext cx="2666608" cy="36174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68BFF4-F83F-4CA9-986B-EF310198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80" y="2838657"/>
            <a:ext cx="9651567" cy="377141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449538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97C-1B15-4C4B-93C3-E24A2F22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Power BI Activity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75CB5-EB38-4A59-933A-FDE1A7A5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54614"/>
            <a:ext cx="6883791" cy="5609868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230AE6-D5AC-4C97-9310-BDA07B641860}"/>
              </a:ext>
            </a:extLst>
          </p:cNvPr>
          <p:cNvGrpSpPr/>
          <p:nvPr/>
        </p:nvGrpSpPr>
        <p:grpSpPr>
          <a:xfrm>
            <a:off x="7741524" y="5503958"/>
            <a:ext cx="4086203" cy="1187815"/>
            <a:chOff x="7741524" y="5503958"/>
            <a:chExt cx="4086203" cy="11878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A55F4A-56BA-460C-8C09-844212669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213" y="5503958"/>
              <a:ext cx="3123514" cy="1187815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4568716-2F47-4ACA-9CD1-BF39F15606DF}"/>
                </a:ext>
              </a:extLst>
            </p:cNvPr>
            <p:cNvSpPr/>
            <p:nvPr/>
          </p:nvSpPr>
          <p:spPr bwMode="auto">
            <a:xfrm>
              <a:off x="7741524" y="5829328"/>
              <a:ext cx="831273" cy="553998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316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748F-1784-4F9C-98BD-CA6E99B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Power BI using a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C700-FF6C-4167-BB69-45148D94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You can program </a:t>
            </a:r>
            <a:r>
              <a:rPr lang="en-US" dirty="0" err="1"/>
              <a:t>MicrosoftPowerBIMgmt</a:t>
            </a:r>
            <a:r>
              <a:rPr lang="en-US" dirty="0"/>
              <a:t> as Service Principal</a:t>
            </a:r>
          </a:p>
          <a:p>
            <a:pPr lvl="1"/>
            <a:r>
              <a:rPr lang="en-US" dirty="0"/>
              <a:t>Unlike user-based access, this requires creating a Azure AD application</a:t>
            </a:r>
          </a:p>
          <a:p>
            <a:pPr lvl="1"/>
            <a:r>
              <a:rPr lang="en-US" dirty="0"/>
              <a:t>You must also enable </a:t>
            </a:r>
          </a:p>
        </p:txBody>
      </p:sp>
    </p:spTree>
    <p:extLst>
      <p:ext uri="{BB962C8B-B14F-4D97-AF65-F5344CB8AC3E}">
        <p14:creationId xmlns:p14="http://schemas.microsoft.com/office/powerpoint/2010/main" val="12516600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77637"/>
            <a:ext cx="11239464" cy="1949644"/>
          </a:xfrm>
        </p:spPr>
        <p:txBody>
          <a:bodyPr/>
          <a:lstStyle/>
          <a:p>
            <a:r>
              <a:rPr lang="en-US" dirty="0"/>
              <a:t>Enable Service Principal Access to Power BI Service API</a:t>
            </a:r>
          </a:p>
          <a:p>
            <a:pPr lvl="1"/>
            <a:r>
              <a:rPr lang="en-US" dirty="0"/>
              <a:t>Create an Azure AD security group (e.g. Power BI Apps)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group to 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5" y="2152459"/>
            <a:ext cx="4941531" cy="974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75" y="3730414"/>
            <a:ext cx="4824462" cy="30309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74661"/>
            <a:ext cx="11239464" cy="4903907"/>
          </a:xfrm>
        </p:spPr>
        <p:txBody>
          <a:bodyPr/>
          <a:lstStyle/>
          <a:p>
            <a:r>
              <a:rPr lang="en-US" dirty="0"/>
              <a:t>Create a confidential client in your Azure AD tenant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Configured as TYPE=Web and no need for a redirect URL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a client secret or a client certificate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0" y="1632366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2" y="3053303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0" y="4474240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40" y="5978568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Service Principal Access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08365"/>
            <a:ext cx="11239464" cy="4298613"/>
          </a:xfrm>
        </p:spPr>
        <p:txBody>
          <a:bodyPr/>
          <a:lstStyle/>
          <a:p>
            <a:r>
              <a:rPr lang="en-US" dirty="0"/>
              <a:t>Add application's service principal in Power BI Apps security group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Configure application's service principal as workspace admin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8" y="1651121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0908" y="3447464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94" y="3439651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5" y="5504145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E791-5F2B-4730-97B9-65600D9E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PowerShell Scripts for Power BI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43AD-7C08-429A-859D-E9D4D9EF5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11828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https://github.com/PowerBiDevCamp/PowerBI-PowerShell-Tutorial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A9018-E50F-443A-AB9F-C831DF37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22" y="1843345"/>
            <a:ext cx="6051486" cy="429772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B945E-9CE4-494C-AD94-7060DA6EBCDE}"/>
              </a:ext>
            </a:extLst>
          </p:cNvPr>
          <p:cNvSpPr/>
          <p:nvPr/>
        </p:nvSpPr>
        <p:spPr bwMode="auto">
          <a:xfrm>
            <a:off x="1053385" y="4258022"/>
            <a:ext cx="1177349" cy="55513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AEC79-0D96-4A08-A4CF-CA8121553CA3}"/>
              </a:ext>
            </a:extLst>
          </p:cNvPr>
          <p:cNvGrpSpPr/>
          <p:nvPr/>
        </p:nvGrpSpPr>
        <p:grpSpPr>
          <a:xfrm>
            <a:off x="2309234" y="3828421"/>
            <a:ext cx="9634886" cy="2708904"/>
            <a:chOff x="2309234" y="3828421"/>
            <a:chExt cx="9634886" cy="27089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47D519-3997-45F3-90BC-C4AEFCF67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49"/>
            <a:stretch/>
          </p:blipFill>
          <p:spPr>
            <a:xfrm>
              <a:off x="5816180" y="3828421"/>
              <a:ext cx="6127940" cy="270890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87F5FB9-5D7D-4E9D-AFAE-1BC24DF7109A}"/>
                </a:ext>
              </a:extLst>
            </p:cNvPr>
            <p:cNvSpPr/>
            <p:nvPr/>
          </p:nvSpPr>
          <p:spPr bwMode="auto">
            <a:xfrm>
              <a:off x="2309234" y="4150305"/>
              <a:ext cx="3388181" cy="793820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63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160-BA88-4D21-8386-4EF3C68F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Principal as Workspace Admin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E4F34-9EB3-4E3C-A27C-3F5CD64E2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Make sure to use Service Principal ID and not Application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3ED84-BC17-4A4E-A2B6-38BD67D2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2" y="2024351"/>
            <a:ext cx="10035845" cy="451297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888643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403-A1C1-4F6D-AA1A-3BDE6DB7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Takeover by Service Principal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45261-CB19-4EF7-A046-54D9535E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49743"/>
            <a:ext cx="10389423" cy="567784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69066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77E78-F80F-48C3-869E-6911F3B2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26298"/>
          </a:xfrm>
        </p:spPr>
        <p:txBody>
          <a:bodyPr/>
          <a:lstStyle/>
          <a:p>
            <a:r>
              <a:rPr lang="en-US" sz="3800" dirty="0"/>
              <a:t>PowerShell Cmdlets for On-premises Data Gateway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C618-FEEE-4B09-9ABA-BDDBF7630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87261"/>
            <a:ext cx="11239464" cy="35394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hlinkClick r:id="rId2"/>
              </a:rPr>
              <a:t>https://docs.microsoft.com/en-us/powershell/gateway/overview?view=datagateway-ps</a:t>
            </a:r>
            <a:r>
              <a:rPr lang="en-US" sz="23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E5C69-4818-4430-BA78-422B1F7D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1" y="1932188"/>
            <a:ext cx="11313287" cy="46051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42173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67280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Reviewing of PowerShell Fundamentals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Installing 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Creating and Managing Workspaces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Operations with Invoke-PowerBIRestMethod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Executing Administrative Commands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Running Scripts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DataGateway</a:t>
            </a:r>
            <a:r>
              <a:rPr lang="en-US" dirty="0"/>
              <a:t> PowerShell Module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1F82F-5084-46F1-928C-A9FF247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84056-C35F-4FAD-B82F-0DA364EB6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855351"/>
          </a:xfrm>
        </p:spPr>
        <p:txBody>
          <a:bodyPr/>
          <a:lstStyle/>
          <a:p>
            <a:r>
              <a:rPr lang="en-US" dirty="0"/>
              <a:t>What is PowerShell?</a:t>
            </a:r>
          </a:p>
          <a:p>
            <a:pPr lvl="1"/>
            <a:r>
              <a:rPr lang="en-US" dirty="0"/>
              <a:t>A task automation tool with command shell and scripting language</a:t>
            </a:r>
          </a:p>
          <a:p>
            <a:pPr lvl="1"/>
            <a:r>
              <a:rPr lang="en-US" dirty="0"/>
              <a:t>Function are called cmdlets and follow Verb-Noun naming conventions</a:t>
            </a:r>
          </a:p>
          <a:p>
            <a:pPr lvl="1"/>
            <a:r>
              <a:rPr lang="en-US" dirty="0"/>
              <a:t>Libraries are cmdlets are called modules and can be installed as needed</a:t>
            </a:r>
          </a:p>
          <a:p>
            <a:pPr lvl="1"/>
            <a:endParaRPr lang="en-US" dirty="0"/>
          </a:p>
          <a:p>
            <a:r>
              <a:rPr lang="en-US" dirty="0"/>
              <a:t>PowerShell Programming Essentials</a:t>
            </a:r>
          </a:p>
          <a:p>
            <a:pPr lvl="1"/>
            <a:r>
              <a:rPr lang="en-US" dirty="0"/>
              <a:t>Object-based script language</a:t>
            </a:r>
          </a:p>
          <a:p>
            <a:pPr lvl="1"/>
            <a:r>
              <a:rPr lang="en-US" dirty="0"/>
              <a:t>Tab Completion</a:t>
            </a:r>
          </a:p>
          <a:p>
            <a:pPr lvl="1"/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294845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180-3362-466F-96EF-B1387426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A71F9-99B8-456E-83B4-E19554D3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265720"/>
          </a:xfrm>
        </p:spPr>
        <p:txBody>
          <a:bodyPr/>
          <a:lstStyle/>
          <a:p>
            <a:r>
              <a:rPr lang="en-US" dirty="0"/>
              <a:t>PowerShell 5 (aka Windows PowerShell)</a:t>
            </a:r>
          </a:p>
          <a:p>
            <a:pPr lvl="1"/>
            <a:r>
              <a:rPr lang="en-US" dirty="0"/>
              <a:t>Comes as part of Windows</a:t>
            </a:r>
          </a:p>
          <a:p>
            <a:pPr lvl="1"/>
            <a:r>
              <a:rPr lang="en-US" dirty="0"/>
              <a:t>Included as part of Windows Management Framework 5</a:t>
            </a:r>
          </a:p>
          <a:p>
            <a:pPr lvl="1"/>
            <a:r>
              <a:rPr lang="en-US" dirty="0"/>
              <a:t>Script authors can use PowerShell Integrated Script Environment (ISE)</a:t>
            </a:r>
          </a:p>
          <a:p>
            <a:pPr lvl="1"/>
            <a:endParaRPr lang="en-US" dirty="0"/>
          </a:p>
          <a:p>
            <a:r>
              <a:rPr lang="en-US" dirty="0"/>
              <a:t>PowerShell 7 (aka PowerShell Core)</a:t>
            </a:r>
          </a:p>
          <a:p>
            <a:pPr lvl="1"/>
            <a:r>
              <a:rPr lang="en-US" dirty="0"/>
              <a:t>Introduces cross-platform support for Linux and Mac</a:t>
            </a:r>
          </a:p>
          <a:p>
            <a:pPr lvl="1"/>
            <a:r>
              <a:rPr lang="en-US" dirty="0"/>
              <a:t>Not supported by familiar PowerShell Integrated Script Environment (ISE)</a:t>
            </a:r>
          </a:p>
          <a:p>
            <a:pPr lvl="1"/>
            <a:r>
              <a:rPr lang="en-US" dirty="0"/>
              <a:t>Script authors can use Visual Studio Code with PowerShell Extension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4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6F5-C234-4658-8BB0-832FF07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5890-503D-4127-B83F-16ED370CA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PowerShell execution policy controls what scripts can run</a:t>
            </a:r>
          </a:p>
          <a:p>
            <a:pPr lvl="1"/>
            <a:r>
              <a:rPr lang="en-US" dirty="0"/>
              <a:t>Default policy does not allow scripts to run if they are not digitally signed</a:t>
            </a:r>
          </a:p>
          <a:p>
            <a:pPr lvl="1"/>
            <a:r>
              <a:rPr lang="en-US" dirty="0"/>
              <a:t>You must call </a:t>
            </a:r>
            <a:r>
              <a:rPr lang="en-US" b="1" dirty="0"/>
              <a:t>Set-</a:t>
            </a:r>
            <a:r>
              <a:rPr lang="en-US" b="1" dirty="0" err="1"/>
              <a:t>ExecutionPolicy</a:t>
            </a:r>
            <a:r>
              <a:rPr lang="en-US" dirty="0"/>
              <a:t> to allow unsigned scripts to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A198-C031-4994-B6CE-6AD77EBC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29" y="2940310"/>
            <a:ext cx="9663714" cy="21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30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75B-7F0C-45CE-AED4-D51F5D6F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Arrays and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32C5C-C76A-4A55-A79F-71E161E3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9" y="1203778"/>
            <a:ext cx="9625765" cy="554871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16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ef38329b-e139-4eb4-9d7a-1b84c79a6610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12720</TotalTime>
  <Words>947</Words>
  <Application>Microsoft Office PowerPoint</Application>
  <PresentationFormat>Custom</PresentationFormat>
  <Paragraphs>181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Power BI Dev Camp – Session 2 Writing PowerShell Scripts for Power BI</vt:lpstr>
      <vt:lpstr>Welcome to Power BI Dev Camp</vt:lpstr>
      <vt:lpstr>Writing PowerShell Scripts for Power BI Tutorial</vt:lpstr>
      <vt:lpstr>Agenda</vt:lpstr>
      <vt:lpstr>PowerShell Fundamentals</vt:lpstr>
      <vt:lpstr>PowerShell Versions</vt:lpstr>
      <vt:lpstr>Set-ExecutionPolicy</vt:lpstr>
      <vt:lpstr>PowerShell Arrays and Enumeration</vt:lpstr>
      <vt:lpstr>Dictionaries as Objects</vt:lpstr>
      <vt:lpstr>Writing Output to a Text File</vt:lpstr>
      <vt:lpstr>Working with PowerShell 7 and Visual Studio Code</vt:lpstr>
      <vt:lpstr>Agenda</vt:lpstr>
      <vt:lpstr>Installing Power BI Cmdlets for PowerShell</vt:lpstr>
      <vt:lpstr>MicrosoftPowerBIMgmt Modules</vt:lpstr>
      <vt:lpstr>Calling Connect-PowerBiServiceAccount</vt:lpstr>
      <vt:lpstr>Writing Scripts with Unattended User Login</vt:lpstr>
      <vt:lpstr>Agenda</vt:lpstr>
      <vt:lpstr>Create Workspace</vt:lpstr>
      <vt:lpstr>Add Workspace Users</vt:lpstr>
      <vt:lpstr>Import PBIX File</vt:lpstr>
      <vt:lpstr>Calling Get-PowerBIDataset</vt:lpstr>
      <vt:lpstr>Agenda</vt:lpstr>
      <vt:lpstr>Calling Invoke-PowerBIRestMethod</vt:lpstr>
      <vt:lpstr>Update Credentials for Anonymous Access</vt:lpstr>
      <vt:lpstr>Starting a Refresh Operation</vt:lpstr>
      <vt:lpstr>Update Credentials for Azure SQL Server Database</vt:lpstr>
      <vt:lpstr>Import Dataflow</vt:lpstr>
      <vt:lpstr>Agenda</vt:lpstr>
      <vt:lpstr>Individual Scope versus Organizational Scope</vt:lpstr>
      <vt:lpstr>Get All Workspaces in Tenant</vt:lpstr>
      <vt:lpstr>Create Workspace Inventory Report</vt:lpstr>
      <vt:lpstr>Create Workspace Inventory Report</vt:lpstr>
      <vt:lpstr>Export Power BI Activity Events</vt:lpstr>
      <vt:lpstr>Agenda</vt:lpstr>
      <vt:lpstr>Connecting to Power BI using a Service Principal</vt:lpstr>
      <vt:lpstr>Setting Up for Service Principal Access – Part 1</vt:lpstr>
      <vt:lpstr>Setting Up for Service Principal Access – Part 2</vt:lpstr>
      <vt:lpstr>Setting Up for Service Principal Access – Part 3</vt:lpstr>
      <vt:lpstr>Add Service Principal as Workspace Admin</vt:lpstr>
      <vt:lpstr>Dataset Takeover by Service Principal</vt:lpstr>
      <vt:lpstr>Agenda</vt:lpstr>
      <vt:lpstr>PowerShell Cmdlets for On-premises Data Gateway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116</cp:revision>
  <cp:lastPrinted>2019-05-02T20:11:39Z</cp:lastPrinted>
  <dcterms:created xsi:type="dcterms:W3CDTF">2018-09-21T01:16:59Z</dcterms:created>
  <dcterms:modified xsi:type="dcterms:W3CDTF">2020-09-24T13:44:32Z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