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82"/>
  </p:notesMasterIdLst>
  <p:handoutMasterIdLst>
    <p:handoutMasterId r:id="rId83"/>
  </p:handoutMasterIdLst>
  <p:sldIdLst>
    <p:sldId id="4474" r:id="rId5"/>
    <p:sldId id="4475" r:id="rId6"/>
    <p:sldId id="2051" r:id="rId7"/>
    <p:sldId id="2090" r:id="rId8"/>
    <p:sldId id="2092" r:id="rId9"/>
    <p:sldId id="2091" r:id="rId10"/>
    <p:sldId id="2093" r:id="rId11"/>
    <p:sldId id="4479" r:id="rId12"/>
    <p:sldId id="4477" r:id="rId13"/>
    <p:sldId id="4481" r:id="rId14"/>
    <p:sldId id="4478" r:id="rId15"/>
    <p:sldId id="2089" r:id="rId16"/>
    <p:sldId id="4480" r:id="rId17"/>
    <p:sldId id="2082" r:id="rId18"/>
    <p:sldId id="307" r:id="rId19"/>
    <p:sldId id="1910" r:id="rId20"/>
    <p:sldId id="2083" r:id="rId21"/>
    <p:sldId id="2088" r:id="rId22"/>
    <p:sldId id="2084" r:id="rId23"/>
    <p:sldId id="2085" r:id="rId24"/>
    <p:sldId id="2086" r:id="rId25"/>
    <p:sldId id="2087" r:id="rId26"/>
    <p:sldId id="1908" r:id="rId27"/>
    <p:sldId id="1909" r:id="rId28"/>
    <p:sldId id="351" r:id="rId29"/>
    <p:sldId id="2071" r:id="rId30"/>
    <p:sldId id="2072" r:id="rId31"/>
    <p:sldId id="354" r:id="rId32"/>
    <p:sldId id="2073" r:id="rId33"/>
    <p:sldId id="2074" r:id="rId34"/>
    <p:sldId id="352" r:id="rId35"/>
    <p:sldId id="353" r:id="rId36"/>
    <p:sldId id="2062" r:id="rId37"/>
    <p:sldId id="1852" r:id="rId38"/>
    <p:sldId id="1856" r:id="rId39"/>
    <p:sldId id="362" r:id="rId40"/>
    <p:sldId id="1917" r:id="rId41"/>
    <p:sldId id="2075" r:id="rId42"/>
    <p:sldId id="1860" r:id="rId43"/>
    <p:sldId id="1920" r:id="rId44"/>
    <p:sldId id="1914" r:id="rId45"/>
    <p:sldId id="1912" r:id="rId46"/>
    <p:sldId id="1915" r:id="rId47"/>
    <p:sldId id="2076" r:id="rId48"/>
    <p:sldId id="2077" r:id="rId49"/>
    <p:sldId id="2063" r:id="rId50"/>
    <p:sldId id="281" r:id="rId51"/>
    <p:sldId id="1891" r:id="rId52"/>
    <p:sldId id="1903" r:id="rId53"/>
    <p:sldId id="1875" r:id="rId54"/>
    <p:sldId id="1874" r:id="rId55"/>
    <p:sldId id="1882" r:id="rId56"/>
    <p:sldId id="1919" r:id="rId57"/>
    <p:sldId id="2064" r:id="rId58"/>
    <p:sldId id="1894" r:id="rId59"/>
    <p:sldId id="1881" r:id="rId60"/>
    <p:sldId id="1888" r:id="rId61"/>
    <p:sldId id="2067" r:id="rId62"/>
    <p:sldId id="1916" r:id="rId63"/>
    <p:sldId id="2068" r:id="rId64"/>
    <p:sldId id="1918" r:id="rId65"/>
    <p:sldId id="1828" r:id="rId66"/>
    <p:sldId id="1899" r:id="rId67"/>
    <p:sldId id="1900" r:id="rId68"/>
    <p:sldId id="1902" r:id="rId69"/>
    <p:sldId id="2065" r:id="rId70"/>
    <p:sldId id="2078" r:id="rId71"/>
    <p:sldId id="2066" r:id="rId72"/>
    <p:sldId id="1883" r:id="rId73"/>
    <p:sldId id="1884" r:id="rId74"/>
    <p:sldId id="285" r:id="rId75"/>
    <p:sldId id="1886" r:id="rId76"/>
    <p:sldId id="1923" r:id="rId77"/>
    <p:sldId id="2080" r:id="rId78"/>
    <p:sldId id="2079" r:id="rId79"/>
    <p:sldId id="2061" r:id="rId80"/>
    <p:sldId id="4476" r:id="rId81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C80F"/>
    <a:srgbClr val="505050"/>
    <a:srgbClr val="49635D"/>
    <a:srgbClr val="2C3C38"/>
    <a:srgbClr val="F2F2F2"/>
    <a:srgbClr val="008272"/>
    <a:srgbClr val="B3FFF6"/>
    <a:srgbClr val="F7D5C9"/>
    <a:srgbClr val="FEF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commentAuthors" Target="commentAuthor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8/25/2020 5:25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5923788" cy="3379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 marL="406034" defTabSz="931467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12103" y="8829967"/>
            <a:ext cx="1096674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8/25/2020 5:25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8" y="479425"/>
            <a:ext cx="682942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4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8" y="479425"/>
            <a:ext cx="682942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57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8" y="479425"/>
            <a:ext cx="682942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9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6722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7013" indent="-227013">
              <a:lnSpc>
                <a:spcPts val="3600"/>
              </a:lnSpc>
              <a:buFont typeface="Arial" panose="020B0604020202020204" pitchFamily="34" charset="0"/>
              <a:buChar char="•"/>
              <a:defRPr sz="2800"/>
            </a:lvl1pPr>
            <a:lvl2pPr marL="461963" indent="-230188">
              <a:lnSpc>
                <a:spcPts val="3200"/>
              </a:lnSpc>
              <a:buFont typeface="Arial" panose="020B0604020202020204" pitchFamily="34" charset="0"/>
              <a:buChar char="•"/>
              <a:defRPr sz="2400"/>
            </a:lvl2pPr>
            <a:lvl3pPr marL="466209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5081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8928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2800"/>
            </a:lvl1pPr>
            <a:lvl2pPr marL="231775" indent="0">
              <a:lnSpc>
                <a:spcPct val="150000"/>
              </a:lnSpc>
              <a:buFont typeface="Arial" panose="020B0604020202020204" pitchFamily="34" charset="0"/>
              <a:buNone/>
              <a:defRPr sz="2400"/>
            </a:lvl2pPr>
            <a:lvl3pPr marL="466209" indent="0">
              <a:lnSpc>
                <a:spcPct val="1500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5458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64923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2355796"/>
            <a:ext cx="3245833" cy="387798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842" y="2355794"/>
            <a:ext cx="7400340" cy="369332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816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41842" y="2059499"/>
            <a:ext cx="7400340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5795E6-DA04-4B01-9122-70B2FFF07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FC0C9-9805-458D-A442-FD9084915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41841" y="2059499"/>
            <a:ext cx="7400340" cy="0"/>
          </a:xfrm>
          <a:prstGeom prst="line">
            <a:avLst/>
          </a:prstGeom>
          <a:ln w="19050">
            <a:solidFill>
              <a:schemeClr val="bg1">
                <a:lumMod val="75000"/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74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5E9C6E-449A-4817-85CC-F95B5FE4225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0838" y="0"/>
            <a:ext cx="8275637" cy="69945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Place Image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74019-F28F-4D82-8526-2A17246A9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441"/>
            <a:ext cx="2311755" cy="580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9DF1C3-5AEF-45F6-B7A9-64EF29BBF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848" y="960438"/>
            <a:ext cx="3300460" cy="213894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32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D56B1-C0C9-4444-88C4-D838CFE41F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3099378"/>
            <a:ext cx="3272338" cy="34487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2668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F38AD-64EA-4B26-B7D3-C2F054932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191069-9A1B-4D96-B56B-775F6023B787}"/>
              </a:ext>
            </a:extLst>
          </p:cNvPr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100000">
                <a:srgbClr val="1A1A1A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784868-C8AF-4D99-9BD8-43CBB49618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290"/>
            <a:ext cx="2311755" cy="580522"/>
          </a:xfrm>
          <a:prstGeom prst="rect">
            <a:avLst/>
          </a:prstGeom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18C12CA-FF1E-41F6-84F9-03ED0B84E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4944165"/>
            <a:ext cx="979537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6A627AC-F0E8-4823-99FD-AD035C641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5397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363660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5916" y="1463669"/>
            <a:ext cx="5316270" cy="141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17814" y="1463669"/>
            <a:ext cx="5324366" cy="141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</a:extLst>
          </p:cNvPr>
          <p:cNvSpPr txBox="1"/>
          <p:nvPr/>
        </p:nvSpPr>
        <p:spPr>
          <a:xfrm>
            <a:off x="12603479" y="-208004"/>
            <a:ext cx="600100" cy="1600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20" dirty="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51078-E284-4168-BEE4-74B2FCC82C7B}"/>
              </a:ext>
            </a:extLst>
          </p:cNvPr>
          <p:cNvSpPr txBox="1"/>
          <p:nvPr userDrawn="1"/>
        </p:nvSpPr>
        <p:spPr>
          <a:xfrm>
            <a:off x="12603479" y="-208004"/>
            <a:ext cx="600100" cy="1600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2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906381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68" r:id="rId2"/>
    <p:sldLayoutId id="2147484567" r:id="rId3"/>
    <p:sldLayoutId id="2147484565" r:id="rId4"/>
    <p:sldLayoutId id="2147484553" r:id="rId5"/>
    <p:sldLayoutId id="2147484563" r:id="rId6"/>
    <p:sldLayoutId id="2147484554" r:id="rId7"/>
    <p:sldLayoutId id="2147484555" r:id="rId8"/>
    <p:sldLayoutId id="2147484566" r:id="rId9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TedPattison/PowerBIEmbedding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878D-F415-4F19-A4AD-6ED8CBFE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2019 versus Visual Studio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928B7-39BD-4AC5-A3E9-04136DEF65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839140"/>
          </a:xfrm>
        </p:spPr>
        <p:txBody>
          <a:bodyPr/>
          <a:lstStyle/>
          <a:p>
            <a:r>
              <a:rPr lang="en-US" dirty="0"/>
              <a:t>Should you use Visual Studio 2019 versus Visual Studio Code?</a:t>
            </a:r>
          </a:p>
          <a:p>
            <a:pPr lvl="1"/>
            <a:r>
              <a:rPr lang="en-US" dirty="0"/>
              <a:t>Yes, either one can be used to develop for .NET Core 3.1 and .NET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326D1-A20C-435D-B78A-87167577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619" y="2584108"/>
            <a:ext cx="2716752" cy="38019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CAECD8-9E7F-4159-933D-0BA9F0AF6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43" y="2584108"/>
            <a:ext cx="2945676" cy="38019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17751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AFBD07-FE4E-462F-849B-BD890541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Azure AD Application with PowerShell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B7FCE8-C95D-4284-AC3E-DA88D527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2" y="2167540"/>
            <a:ext cx="4866627" cy="4122728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5632ED-4DC0-415B-AD07-281E6CA9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768" y="2167540"/>
            <a:ext cx="6196365" cy="25769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A9B5F7-6D19-48C5-9F67-A6B9F9935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767" y="4884833"/>
            <a:ext cx="6196365" cy="1361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021848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Why .NET Core?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Authenticating with </a:t>
            </a:r>
            <a:r>
              <a:rPr lang="en-US" dirty="0" err="1"/>
              <a:t>Microsoft.Identity.Web</a:t>
            </a:r>
            <a:endParaRPr lang="en-US" dirty="0"/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Calling the Power BI Service API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Adding Client-side TypeScript Support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Creating a View Model for App Workspaces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Working with Multi-resource Embed Tokens</a:t>
            </a:r>
          </a:p>
        </p:txBody>
      </p:sp>
    </p:spTree>
    <p:extLst>
      <p:ext uri="{BB962C8B-B14F-4D97-AF65-F5344CB8AC3E}">
        <p14:creationId xmlns:p14="http://schemas.microsoft.com/office/powerpoint/2010/main" val="37860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910B-E658-497E-ACAE-64AD1C08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Microsoft.Identity.Web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0F57-5004-4730-B010-7A458A647F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294228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Microsoft.Identity.Web</a:t>
            </a:r>
            <a:endParaRPr lang="en-US" dirty="0"/>
          </a:p>
          <a:p>
            <a:pPr lvl="1"/>
            <a:r>
              <a:rPr lang="en-US" dirty="0"/>
              <a:t>Set of components and classes to assist developers</a:t>
            </a:r>
          </a:p>
          <a:p>
            <a:pPr lvl="1"/>
            <a:r>
              <a:rPr lang="en-US" dirty="0"/>
              <a:t>Used to perform authentication in Web applications and Web APIs</a:t>
            </a:r>
          </a:p>
          <a:p>
            <a:pPr lvl="1"/>
            <a:endParaRPr lang="en-US" dirty="0"/>
          </a:p>
          <a:p>
            <a:r>
              <a:rPr lang="en-US" dirty="0"/>
              <a:t>When to use </a:t>
            </a:r>
          </a:p>
          <a:p>
            <a:pPr lvl="1"/>
            <a:r>
              <a:rPr lang="en-US" dirty="0"/>
              <a:t>In Web application and Web APIs built on .NET Core 3.1 and .NET 5</a:t>
            </a:r>
          </a:p>
          <a:p>
            <a:pPr lvl="1"/>
            <a:r>
              <a:rPr lang="en-US" dirty="0"/>
              <a:t>Currently in preview – release schedule synced with .NET 5 (November 2020)</a:t>
            </a:r>
          </a:p>
        </p:txBody>
      </p:sp>
    </p:spTree>
    <p:extLst>
      <p:ext uri="{BB962C8B-B14F-4D97-AF65-F5344CB8AC3E}">
        <p14:creationId xmlns:p14="http://schemas.microsoft.com/office/powerpoint/2010/main" val="71194337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903E-97E2-43E4-A9CB-D598D7AA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Sample Code and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2D96F-0ACE-4C36-A80F-E267181DD7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6771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Stored in a GitHub repository for easy download</a:t>
            </a:r>
          </a:p>
          <a:p>
            <a:pPr lvl="1"/>
            <a:r>
              <a:rPr lang="en-US" dirty="0">
                <a:hlinkClick r:id="rId2"/>
              </a:rPr>
              <a:t>https://github.com/TedPattison/PowerBIEmbedding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C3E13-2E4E-4309-A11B-C98E7C744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074482" y="2493778"/>
            <a:ext cx="8088062" cy="39396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029161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Authenticating with Azure AD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5062924"/>
          </a:xfrm>
        </p:spPr>
        <p:txBody>
          <a:bodyPr/>
          <a:lstStyle/>
          <a:p>
            <a:r>
              <a:rPr lang="en-US" dirty="0"/>
              <a:t>Custom applications must authenticate with Azure AD</a:t>
            </a:r>
          </a:p>
          <a:p>
            <a:pPr lvl="1"/>
            <a:r>
              <a:rPr lang="en-US" dirty="0"/>
              <a:t>Your code implements and authentication flow to obtain access token</a:t>
            </a:r>
          </a:p>
          <a:p>
            <a:pPr lvl="1"/>
            <a:r>
              <a:rPr lang="en-US" dirty="0"/>
              <a:t>Access token must be passed when calling Power BI Service API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Microsoft supports two endpoints for programming authentication</a:t>
            </a:r>
          </a:p>
          <a:p>
            <a:pPr lvl="1"/>
            <a:r>
              <a:rPr lang="en-US" dirty="0"/>
              <a:t>Azure AD V1 endpoint (released to GA over 8 years ago)</a:t>
            </a:r>
          </a:p>
          <a:p>
            <a:pPr lvl="1"/>
            <a:r>
              <a:rPr lang="en-US" dirty="0"/>
              <a:t>Azure AD V2 endpoint (released to GA in May 2019)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3147" y="2594612"/>
            <a:ext cx="5245894" cy="244808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36"/>
          </a:p>
        </p:txBody>
      </p:sp>
      <p:sp>
        <p:nvSpPr>
          <p:cNvPr id="2" name="Rectangle 1"/>
          <p:cNvSpPr/>
          <p:nvPr/>
        </p:nvSpPr>
        <p:spPr>
          <a:xfrm>
            <a:off x="1257632" y="3551503"/>
            <a:ext cx="1322807" cy="867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147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</a:t>
            </a:r>
          </a:p>
        </p:txBody>
      </p:sp>
      <p:sp>
        <p:nvSpPr>
          <p:cNvPr id="3" name="Rectangle 2"/>
          <p:cNvSpPr/>
          <p:nvPr/>
        </p:nvSpPr>
        <p:spPr>
          <a:xfrm>
            <a:off x="4656127" y="2712810"/>
            <a:ext cx="1445859" cy="752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Active Directory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656127" y="4074475"/>
            <a:ext cx="1445859" cy="7545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27393" y="3043104"/>
            <a:ext cx="1925113" cy="775550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19761" y="3209874"/>
            <a:ext cx="2122644" cy="871077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610597" y="3907708"/>
            <a:ext cx="566686" cy="33353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88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27393" y="4161904"/>
            <a:ext cx="1925113" cy="343250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291226" y="4161907"/>
            <a:ext cx="553733" cy="3351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88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</p:spTree>
    <p:extLst>
      <p:ext uri="{BB962C8B-B14F-4D97-AF65-F5344CB8AC3E}">
        <p14:creationId xmlns:p14="http://schemas.microsoft.com/office/powerpoint/2010/main" val="5315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C7F1-CAA9-4A02-BB5C-C3BB27A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Microsoft Authentication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A96C9-00CC-4478-BEEF-F5869DDAE0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01907"/>
            <a:ext cx="11238194" cy="417358"/>
          </a:xfrm>
          <a:prstGeom prst="rect">
            <a:avLst/>
          </a:prstGeom>
        </p:spPr>
        <p:txBody>
          <a:bodyPr/>
          <a:lstStyle/>
          <a:p>
            <a:r>
              <a:rPr lang="en-US" sz="2448" dirty="0"/>
              <a:t>xxx</a:t>
            </a:r>
            <a:endParaRPr lang="en-US" sz="183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5B36D-226A-4CCE-913B-08DABFE60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58" y="2969969"/>
            <a:ext cx="7855767" cy="875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83A08-F9C2-48EA-AD94-3711F54BC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29" y="1909772"/>
            <a:ext cx="7909388" cy="786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8C7B20-A87D-4F02-9BFA-252E76CBD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529" y="4119538"/>
            <a:ext cx="7856496" cy="20742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313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Why .NET Core?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Authenticating with </a:t>
            </a:r>
            <a:r>
              <a:rPr lang="en-US" dirty="0" err="1"/>
              <a:t>Microsoft.Identity.Web</a:t>
            </a:r>
            <a:endParaRPr lang="en-US" dirty="0"/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Calling the Power BI Service API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Adding Client-side TypeScript Support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Creating a View Model for App Workspaces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Working with Multi-resource Embed Tokens</a:t>
            </a:r>
          </a:p>
        </p:txBody>
      </p:sp>
    </p:spTree>
    <p:extLst>
      <p:ext uri="{BB962C8B-B14F-4D97-AF65-F5344CB8AC3E}">
        <p14:creationId xmlns:p14="http://schemas.microsoft.com/office/powerpoint/2010/main" val="379117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8093-E691-4931-8033-7A1388FD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Power BI Service API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3527-EF15-406C-A396-483F587444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48" dirty="0"/>
              <a:t>Azure AD V2 endpoint requires passing scopes</a:t>
            </a:r>
          </a:p>
          <a:p>
            <a:pPr lvl="1"/>
            <a:r>
              <a:rPr lang="en-US" dirty="0"/>
              <a:t>Scopes define permissions required in access token</a:t>
            </a:r>
          </a:p>
          <a:p>
            <a:pPr lvl="1"/>
            <a:r>
              <a:rPr lang="en-US" dirty="0"/>
              <a:t>Scopes defined as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resource</a:t>
            </a:r>
            <a:r>
              <a:rPr lang="en-US" dirty="0"/>
              <a:t> +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permission</a:t>
            </a:r>
            <a:br>
              <a:rPr lang="en-US" dirty="0"/>
            </a:br>
            <a:r>
              <a:rPr lang="en-US" sz="1224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https://analysis.windows.net/powerbi/api/</a:t>
            </a:r>
            <a:r>
              <a:rPr lang="en-US" sz="1224" b="1" dirty="0">
                <a:latin typeface="Lucida Console" panose="020B0609040504020204" pitchFamily="49" charset="0"/>
              </a:rPr>
              <a:t> + </a:t>
            </a:r>
            <a:r>
              <a:rPr lang="en-US" sz="1224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Report.ReadWrite.All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1415E-05FB-4EFE-A6D8-058CF6BDE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78" y="2806395"/>
            <a:ext cx="6873093" cy="3721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11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Why .NET Core?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Authenticating with </a:t>
            </a:r>
            <a:r>
              <a:rPr lang="en-US" dirty="0" err="1"/>
              <a:t>Microsoft.Identity.Web</a:t>
            </a:r>
            <a:endParaRPr lang="en-US" dirty="0"/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Calling the Power BI Service API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Adding Client-side TypeScript Support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Creating a View Model for App Workspaces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Working with Multi-resource Embed Tokens</a:t>
            </a:r>
          </a:p>
        </p:txBody>
      </p:sp>
    </p:spTree>
    <p:extLst>
      <p:ext uri="{BB962C8B-B14F-4D97-AF65-F5344CB8AC3E}">
        <p14:creationId xmlns:p14="http://schemas.microsoft.com/office/powerpoint/2010/main" val="25711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1015663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MVP Name / Presenter Name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Title -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#MVP - 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169682" y="1885628"/>
            <a:ext cx="11358253" cy="1842609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Power BI (Title)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Why .NET Core?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Authenticating with </a:t>
            </a:r>
            <a:r>
              <a:rPr lang="en-US" dirty="0" err="1"/>
              <a:t>Microsoft.Identity.Web</a:t>
            </a:r>
            <a:endParaRPr lang="en-US" dirty="0"/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Calling the Power BI Service API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Adding Client-side TypeScript Support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Creating a View Model for App Workspaces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Working with Multi-resource Embed Tokens</a:t>
            </a:r>
          </a:p>
        </p:txBody>
      </p:sp>
    </p:spTree>
    <p:extLst>
      <p:ext uri="{BB962C8B-B14F-4D97-AF65-F5344CB8AC3E}">
        <p14:creationId xmlns:p14="http://schemas.microsoft.com/office/powerpoint/2010/main" val="38743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Why .NET Core?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Authenticating with </a:t>
            </a:r>
            <a:r>
              <a:rPr lang="en-US" dirty="0" err="1"/>
              <a:t>Microsoft.Identity.Web</a:t>
            </a:r>
            <a:endParaRPr lang="en-US" dirty="0"/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Calling the Power BI Service API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Adding Client-side TypeScript Support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a View Model for App Workspaces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Working with Multi-resource Embed Tokens</a:t>
            </a:r>
          </a:p>
        </p:txBody>
      </p:sp>
    </p:spTree>
    <p:extLst>
      <p:ext uri="{BB962C8B-B14F-4D97-AF65-F5344CB8AC3E}">
        <p14:creationId xmlns:p14="http://schemas.microsoft.com/office/powerpoint/2010/main" val="192516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748" y="2355794"/>
            <a:ext cx="3245373" cy="38779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Why .NET Core?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Authenticating with </a:t>
            </a:r>
            <a:r>
              <a:rPr lang="en-US" dirty="0" err="1"/>
              <a:t>Microsoft.Identity.Web</a:t>
            </a:r>
            <a:endParaRPr lang="en-US" dirty="0"/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Calling the Power BI Service API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Adding Client-side TypeScript Support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Creating a View Model for App Workspaces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Working with Multi-resource Embed Tokens</a:t>
            </a:r>
          </a:p>
        </p:txBody>
      </p:sp>
    </p:spTree>
    <p:extLst>
      <p:ext uri="{BB962C8B-B14F-4D97-AF65-F5344CB8AC3E}">
        <p14:creationId xmlns:p14="http://schemas.microsoft.com/office/powerpoint/2010/main" val="76586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Power BI Embedding – The Big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2305229"/>
          </a:xfrm>
          <a:prstGeom prst="rect">
            <a:avLst/>
          </a:prstGeom>
        </p:spPr>
        <p:txBody>
          <a:bodyPr/>
          <a:lstStyle/>
          <a:p>
            <a:r>
              <a:rPr lang="en-US" sz="2448" dirty="0"/>
              <a:t>User launches your app using a browser</a:t>
            </a:r>
          </a:p>
          <a:p>
            <a:r>
              <a:rPr lang="en-US" sz="2448" dirty="0"/>
              <a:t>App authenticates with Azure Active Directory and obtains access token </a:t>
            </a:r>
          </a:p>
          <a:p>
            <a:r>
              <a:rPr lang="en-US" sz="2448" dirty="0"/>
              <a:t>App uses access token to call to Power BI Service API</a:t>
            </a:r>
          </a:p>
          <a:p>
            <a:r>
              <a:rPr lang="en-US" sz="2448" dirty="0"/>
              <a:t>App retrieves data for embedded resource and passes it to browser.</a:t>
            </a:r>
          </a:p>
          <a:p>
            <a:r>
              <a:rPr lang="en-US" sz="2448" dirty="0"/>
              <a:t>Client-side code uses Power BI JavaScript API to create embedded resource</a:t>
            </a:r>
          </a:p>
          <a:p>
            <a:r>
              <a:rPr lang="en-US" sz="2448" dirty="0"/>
              <a:t>Embedded resource session created between browser and Power BI 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09559" y="4118998"/>
            <a:ext cx="6061922" cy="25281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09831" y="4468725"/>
            <a:ext cx="1248182" cy="8115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tx1"/>
                </a:solidFill>
              </a:rPr>
              <a:t>Browser</a:t>
            </a:r>
            <a:endParaRPr lang="en-US" sz="153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20122" y="5313081"/>
            <a:ext cx="2197808" cy="861172"/>
            <a:chOff x="2486499" y="4990029"/>
            <a:chExt cx="2873212" cy="1125817"/>
          </a:xfrm>
        </p:grpSpPr>
        <p:sp>
          <p:nvSpPr>
            <p:cNvPr id="30" name="Rectangle 29"/>
            <p:cNvSpPr/>
            <p:nvPr/>
          </p:nvSpPr>
          <p:spPr>
            <a:xfrm>
              <a:off x="3602433" y="5215733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/>
                <a:t>Your App 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486499" y="4990029"/>
              <a:ext cx="1034737" cy="67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917740" y="5237681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rgbClr val="9F002D"/>
                  </a:solidFill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62160" y="5854626"/>
            <a:ext cx="2091628" cy="722125"/>
            <a:chOff x="5417536" y="5698001"/>
            <a:chExt cx="2734402" cy="944040"/>
          </a:xfrm>
        </p:grpSpPr>
        <p:sp>
          <p:nvSpPr>
            <p:cNvPr id="33" name="Rectangle 32"/>
            <p:cNvSpPr/>
            <p:nvPr/>
          </p:nvSpPr>
          <p:spPr>
            <a:xfrm>
              <a:off x="6520180" y="5741928"/>
              <a:ext cx="1631758" cy="900113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/>
                <a:t>Azure AD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430838" y="5698001"/>
              <a:ext cx="1048477" cy="3803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5417536" y="5840517"/>
              <a:ext cx="1035040" cy="382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5800697" y="5800297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rgbClr val="9F002D"/>
                  </a:solidFill>
                </a:rPr>
                <a:t>2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849218" y="4315922"/>
            <a:ext cx="1248182" cy="899617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/>
              <a:t>Power BI Service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56551" y="5163719"/>
            <a:ext cx="830560" cy="560267"/>
            <a:chOff x="5410200" y="4794767"/>
            <a:chExt cx="1085797" cy="732441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5410200" y="4794767"/>
              <a:ext cx="1085797" cy="73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009258" y="4867206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rgbClr val="9F002D"/>
                  </a:solidFill>
                </a:rPr>
                <a:t>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73914" y="4965799"/>
            <a:ext cx="2979980" cy="622013"/>
            <a:chOff x="2556825" y="4536026"/>
            <a:chExt cx="3895752" cy="813163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5417536" y="4536026"/>
              <a:ext cx="1035041" cy="718216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579841" y="4883169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556825" y="4714350"/>
              <a:ext cx="978467" cy="634839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82811" y="4809055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91166" y="4669101"/>
            <a:ext cx="2862732" cy="233151"/>
            <a:chOff x="2797848" y="4148154"/>
            <a:chExt cx="3654728" cy="304800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2797848" y="4274088"/>
              <a:ext cx="3654728" cy="529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171828" y="4148154"/>
              <a:ext cx="304801" cy="304800"/>
            </a:xfrm>
            <a:prstGeom prst="ellipse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rgbClr val="9F002D"/>
                  </a:solidFill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41618" y="4186130"/>
            <a:ext cx="432830" cy="465435"/>
            <a:chOff x="2398265" y="3516763"/>
            <a:chExt cx="565843" cy="608466"/>
          </a:xfrm>
        </p:grpSpPr>
        <p:sp>
          <p:nvSpPr>
            <p:cNvPr id="19" name="Freeform: Shape 18"/>
            <p:cNvSpPr/>
            <p:nvPr/>
          </p:nvSpPr>
          <p:spPr>
            <a:xfrm>
              <a:off x="2398265" y="3686436"/>
              <a:ext cx="540443" cy="438793"/>
            </a:xfrm>
            <a:custGeom>
              <a:avLst/>
              <a:gdLst>
                <a:gd name="connsiteX0" fmla="*/ 0 w 244776"/>
                <a:gd name="connsiteY0" fmla="*/ 126439 h 222795"/>
                <a:gd name="connsiteX1" fmla="*/ 46593 w 244776"/>
                <a:gd name="connsiteY1" fmla="*/ 15779 h 222795"/>
                <a:gd name="connsiteX2" fmla="*/ 157253 w 244776"/>
                <a:gd name="connsiteY2" fmla="*/ 9955 h 222795"/>
                <a:gd name="connsiteX3" fmla="*/ 244616 w 244776"/>
                <a:gd name="connsiteY3" fmla="*/ 103142 h 222795"/>
                <a:gd name="connsiteX4" fmla="*/ 180550 w 244776"/>
                <a:gd name="connsiteY4" fmla="*/ 207977 h 222795"/>
                <a:gd name="connsiteX5" fmla="*/ 168902 w 244776"/>
                <a:gd name="connsiteY5" fmla="*/ 219626 h 22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776" h="222795">
                  <a:moveTo>
                    <a:pt x="0" y="126439"/>
                  </a:moveTo>
                  <a:cubicBezTo>
                    <a:pt x="10192" y="80816"/>
                    <a:pt x="20384" y="35193"/>
                    <a:pt x="46593" y="15779"/>
                  </a:cubicBezTo>
                  <a:cubicBezTo>
                    <a:pt x="72802" y="-3635"/>
                    <a:pt x="124249" y="-4605"/>
                    <a:pt x="157253" y="9955"/>
                  </a:cubicBezTo>
                  <a:cubicBezTo>
                    <a:pt x="190257" y="24515"/>
                    <a:pt x="240733" y="70138"/>
                    <a:pt x="244616" y="103142"/>
                  </a:cubicBezTo>
                  <a:cubicBezTo>
                    <a:pt x="248499" y="136146"/>
                    <a:pt x="180550" y="207977"/>
                    <a:pt x="180550" y="207977"/>
                  </a:cubicBezTo>
                  <a:cubicBezTo>
                    <a:pt x="167931" y="227391"/>
                    <a:pt x="168416" y="223508"/>
                    <a:pt x="168902" y="219626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7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659307" y="3516763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366573" y="4544882"/>
            <a:ext cx="524589" cy="48167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816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14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55" y="466302"/>
            <a:ext cx="11237870" cy="461111"/>
          </a:xfrm>
        </p:spPr>
        <p:txBody>
          <a:bodyPr/>
          <a:lstStyle/>
          <a:p>
            <a:r>
              <a:rPr lang="en-US" sz="3264" dirty="0"/>
              <a:t>Choosing the Correct Embedding Model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2"/>
          </p:nvPr>
        </p:nvSpPr>
        <p:spPr>
          <a:xfrm>
            <a:off x="596712" y="1463669"/>
            <a:ext cx="5315516" cy="1908215"/>
          </a:xfrm>
        </p:spPr>
        <p:txBody>
          <a:bodyPr/>
          <a:lstStyle/>
          <a:p>
            <a:r>
              <a:rPr lang="en-US" dirty="0"/>
              <a:t>User-Owns-Data Embedding</a:t>
            </a:r>
          </a:p>
          <a:p>
            <a:pPr lvl="1"/>
            <a:r>
              <a:rPr lang="en-US" dirty="0"/>
              <a:t>All users require a Power BI license</a:t>
            </a:r>
          </a:p>
          <a:p>
            <a:pPr lvl="1"/>
            <a:r>
              <a:rPr lang="en-US" dirty="0"/>
              <a:t>Useful in corporate environments</a:t>
            </a:r>
          </a:p>
          <a:p>
            <a:pPr lvl="1"/>
            <a:r>
              <a:rPr lang="en-US" dirty="0"/>
              <a:t>App authenticates as current user</a:t>
            </a:r>
          </a:p>
          <a:p>
            <a:pPr lvl="1"/>
            <a:r>
              <a:rPr lang="en-US" dirty="0"/>
              <a:t>Your code runs with user’s permissions</a:t>
            </a:r>
          </a:p>
          <a:p>
            <a:pPr lvl="1"/>
            <a:r>
              <a:rPr lang="en-US" dirty="0"/>
              <a:t>User’s access token passed to browser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C6ADB-2B16-4141-AB05-29D95D62C8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17771" y="1463669"/>
            <a:ext cx="5323611" cy="1908215"/>
          </a:xfrm>
        </p:spPr>
        <p:txBody>
          <a:bodyPr/>
          <a:lstStyle/>
          <a:p>
            <a:r>
              <a:rPr lang="en-US" dirty="0"/>
              <a:t>App-Owns-Data Embedding</a:t>
            </a:r>
          </a:p>
          <a:p>
            <a:pPr lvl="1"/>
            <a:r>
              <a:rPr lang="en-US" dirty="0"/>
              <a:t>No users require Power BI license</a:t>
            </a:r>
          </a:p>
          <a:p>
            <a:pPr lvl="1"/>
            <a:r>
              <a:rPr lang="en-US" dirty="0"/>
              <a:t>Useful in commercial applications</a:t>
            </a:r>
          </a:p>
          <a:p>
            <a:pPr lvl="1"/>
            <a:r>
              <a:rPr lang="en-US" dirty="0"/>
              <a:t>App authenticates with app-only identity</a:t>
            </a:r>
          </a:p>
          <a:p>
            <a:pPr lvl="1"/>
            <a:r>
              <a:rPr lang="en-US" dirty="0"/>
              <a:t>Your code runs with admin permissions</a:t>
            </a:r>
          </a:p>
          <a:p>
            <a:pPr lvl="1"/>
            <a:r>
              <a:rPr lang="en-US" dirty="0"/>
              <a:t>Embed token passed to browser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D5F2FD-AB01-4789-B611-6422D722EF0E}"/>
              </a:ext>
            </a:extLst>
          </p:cNvPr>
          <p:cNvGrpSpPr/>
          <p:nvPr/>
        </p:nvGrpSpPr>
        <p:grpSpPr>
          <a:xfrm>
            <a:off x="1131766" y="4178587"/>
            <a:ext cx="4623017" cy="2057808"/>
            <a:chOff x="1054781" y="4472480"/>
            <a:chExt cx="4235064" cy="188512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AC5C52-9CFF-42C8-9DEF-B52255D6F844}"/>
                </a:ext>
              </a:extLst>
            </p:cNvPr>
            <p:cNvSpPr/>
            <p:nvPr/>
          </p:nvSpPr>
          <p:spPr>
            <a:xfrm>
              <a:off x="1054781" y="4472480"/>
              <a:ext cx="4235064" cy="18851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User-Owns-Data Embedding for use within Organization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D37B57-2B8D-4EC3-B050-1E36FE15E8A1}"/>
                </a:ext>
              </a:extLst>
            </p:cNvPr>
            <p:cNvSpPr/>
            <p:nvPr/>
          </p:nvSpPr>
          <p:spPr>
            <a:xfrm>
              <a:off x="1344452" y="4617333"/>
              <a:ext cx="1338216" cy="138586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18" dirty="0">
                  <a:solidFill>
                    <a:schemeClr val="tx1"/>
                  </a:solidFill>
                </a:rPr>
                <a:t>Browser</a:t>
              </a:r>
              <a:endParaRPr lang="en-US" sz="102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684A32-9367-45A2-9D82-EBFD7221BD19}"/>
                </a:ext>
              </a:extLst>
            </p:cNvPr>
            <p:cNvSpPr/>
            <p:nvPr/>
          </p:nvSpPr>
          <p:spPr>
            <a:xfrm>
              <a:off x="3625039" y="4636623"/>
              <a:ext cx="1352471" cy="1318145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/>
                <a:t>Power BI Service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024F23-C9FC-440C-86A8-913A4C57F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9951" y="5341173"/>
              <a:ext cx="965088" cy="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766AAC-EC5C-42FA-9785-CD159CA640C6}"/>
                </a:ext>
              </a:extLst>
            </p:cNvPr>
            <p:cNvSpPr/>
            <p:nvPr/>
          </p:nvSpPr>
          <p:spPr>
            <a:xfrm>
              <a:off x="1528089" y="4887355"/>
              <a:ext cx="1027542" cy="96280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16" dirty="0" err="1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iFrame</a:t>
              </a:r>
              <a:endParaRPr lang="en-US" sz="816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FAA4E85-6B61-46F8-9DED-175B38EB43BA}"/>
                </a:ext>
              </a:extLst>
            </p:cNvPr>
            <p:cNvSpPr/>
            <p:nvPr/>
          </p:nvSpPr>
          <p:spPr bwMode="auto">
            <a:xfrm>
              <a:off x="1681346" y="4976835"/>
              <a:ext cx="721026" cy="648736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2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Azure AD</a:t>
              </a:r>
            </a:p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2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Access Token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FED5A0-6696-4C12-89C9-A66D07846A5E}"/>
              </a:ext>
            </a:extLst>
          </p:cNvPr>
          <p:cNvGrpSpPr/>
          <p:nvPr/>
        </p:nvGrpSpPr>
        <p:grpSpPr>
          <a:xfrm>
            <a:off x="7021466" y="4178587"/>
            <a:ext cx="4623013" cy="2057808"/>
            <a:chOff x="6752360" y="4449219"/>
            <a:chExt cx="4235064" cy="188512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AB1A3D-0F38-4866-9B20-7843CF38619C}"/>
                </a:ext>
              </a:extLst>
            </p:cNvPr>
            <p:cNvSpPr/>
            <p:nvPr/>
          </p:nvSpPr>
          <p:spPr>
            <a:xfrm>
              <a:off x="6752360" y="4449219"/>
              <a:ext cx="4235064" cy="18851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App-Owns-Data Embedding for use by ISVs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EC0EC3-1DE7-423B-92D6-EEA491ACE23E}"/>
                </a:ext>
              </a:extLst>
            </p:cNvPr>
            <p:cNvSpPr/>
            <p:nvPr/>
          </p:nvSpPr>
          <p:spPr>
            <a:xfrm>
              <a:off x="7013397" y="4617333"/>
              <a:ext cx="1338216" cy="138586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18" dirty="0">
                  <a:solidFill>
                    <a:schemeClr val="tx1"/>
                  </a:solidFill>
                </a:rPr>
                <a:t>Browser</a:t>
              </a:r>
              <a:endParaRPr lang="en-US" sz="102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136262-D9D5-4B29-87E7-5F293A2D8016}"/>
                </a:ext>
              </a:extLst>
            </p:cNvPr>
            <p:cNvSpPr/>
            <p:nvPr/>
          </p:nvSpPr>
          <p:spPr>
            <a:xfrm>
              <a:off x="9293984" y="4636623"/>
              <a:ext cx="1352471" cy="1318145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/>
                <a:t>Power BI Service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B1C75CC-4981-43EC-971B-AAA7467E5E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896" y="5341173"/>
              <a:ext cx="965088" cy="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F02305-7ED3-481B-9B38-EA6748309FC5}"/>
                </a:ext>
              </a:extLst>
            </p:cNvPr>
            <p:cNvSpPr/>
            <p:nvPr/>
          </p:nvSpPr>
          <p:spPr>
            <a:xfrm>
              <a:off x="7197034" y="4887355"/>
              <a:ext cx="1027542" cy="96280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16" dirty="0" err="1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iFrame</a:t>
              </a:r>
              <a:endParaRPr lang="en-US" sz="816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9B0A565-D1BB-419D-839B-1896CD38FBDC}"/>
                </a:ext>
              </a:extLst>
            </p:cNvPr>
            <p:cNvSpPr/>
            <p:nvPr/>
          </p:nvSpPr>
          <p:spPr bwMode="auto">
            <a:xfrm>
              <a:off x="7350291" y="4976835"/>
              <a:ext cx="721026" cy="648736"/>
            </a:xfrm>
            <a:prstGeom prst="roundRect">
              <a:avLst/>
            </a:prstGeom>
            <a:solidFill>
              <a:srgbClr val="580058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2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Power BI</a:t>
              </a:r>
            </a:p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2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Embed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431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4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altLang="en-US" dirty="0"/>
              <a:t>OAuth 2.0 Fundamentals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E2664B-EE72-49F9-B37D-23C7F41C6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16004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Client application calls to resource server on behalf of a user</a:t>
            </a:r>
          </a:p>
          <a:p>
            <a:pPr lvl="1"/>
            <a:r>
              <a:rPr lang="en-US" dirty="0"/>
              <a:t>Client application implements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authentication flow</a:t>
            </a:r>
            <a:r>
              <a:rPr lang="en-US" dirty="0"/>
              <a:t> to acquire access token</a:t>
            </a:r>
          </a:p>
          <a:p>
            <a:pPr lvl="1"/>
            <a:r>
              <a:rPr lang="en-US" dirty="0"/>
              <a:t>Access token contains permission grants for client to call resource server</a:t>
            </a:r>
          </a:p>
          <a:p>
            <a:pPr lvl="1"/>
            <a:r>
              <a:rPr lang="en-US" dirty="0"/>
              <a:t>Client passes access token in Authorization request header when calling to resource server</a:t>
            </a:r>
          </a:p>
          <a:p>
            <a:pPr lvl="1"/>
            <a:r>
              <a:rPr lang="en-US" dirty="0"/>
              <a:t>Resource server inspects access token to ensure client application has proper permissions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D4EA74-231E-4CCB-9158-FD0E93D753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52" y="3401816"/>
            <a:ext cx="8516046" cy="3281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8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D355-D79B-4C18-908F-875BA790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Access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1F19-C332-4CFB-8960-6690400AC3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258532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Access token is a bearer token</a:t>
            </a:r>
          </a:p>
          <a:p>
            <a:pPr lvl="1"/>
            <a:r>
              <a:rPr lang="en-US" dirty="0"/>
              <a:t>Access token can be used by anyone who bears it (e.g. steals it)</a:t>
            </a:r>
          </a:p>
          <a:p>
            <a:pPr lvl="1"/>
            <a:r>
              <a:rPr lang="en-US" dirty="0"/>
              <a:t>Access tokens should always be passed over HTTPS using TLS</a:t>
            </a:r>
          </a:p>
          <a:p>
            <a:pPr lvl="1"/>
            <a:r>
              <a:rPr lang="en-US" dirty="0"/>
              <a:t>Access token expires after an hour</a:t>
            </a:r>
          </a:p>
          <a:p>
            <a:pPr lvl="1"/>
            <a:endParaRPr lang="en-US" dirty="0"/>
          </a:p>
          <a:p>
            <a:r>
              <a:rPr lang="en-US" dirty="0"/>
              <a:t>There are two types of access token</a:t>
            </a:r>
          </a:p>
          <a:p>
            <a:pPr lvl="1"/>
            <a:r>
              <a:rPr lang="en-US" dirty="0"/>
              <a:t>User tokens </a:t>
            </a:r>
          </a:p>
          <a:p>
            <a:pPr lvl="1"/>
            <a:r>
              <a:rPr lang="en-US" dirty="0"/>
              <a:t>App-only tokens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B78D7-E548-4C9B-8722-E35AEEFA4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440" y="113046"/>
            <a:ext cx="3546719" cy="3205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109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523E-D06C-45FE-823B-DB8EE3A8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Refresh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DC37D-6DD3-45DA-B5FD-F64E732CE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36317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Access tokens expiration after an hour</a:t>
            </a:r>
          </a:p>
          <a:p>
            <a:pPr lvl="1"/>
            <a:r>
              <a:rPr lang="en-US" dirty="0"/>
              <a:t>How do you get new access tokens without requiring the user to sign in?</a:t>
            </a:r>
          </a:p>
          <a:p>
            <a:endParaRPr lang="en-US" dirty="0"/>
          </a:p>
          <a:p>
            <a:r>
              <a:rPr lang="en-US" dirty="0"/>
              <a:t>Refresh tokens used to manage access token expiration</a:t>
            </a:r>
          </a:p>
          <a:p>
            <a:pPr lvl="1"/>
            <a:r>
              <a:rPr lang="en-US" dirty="0"/>
              <a:t>Authorization server passes refresh tokens to client application along with access token</a:t>
            </a:r>
          </a:p>
          <a:p>
            <a:pPr lvl="1"/>
            <a:r>
              <a:rPr lang="en-US" dirty="0"/>
              <a:t>Refresh token has lifetime of 14 days by default (90 days max)</a:t>
            </a:r>
          </a:p>
          <a:p>
            <a:pPr lvl="1"/>
            <a:r>
              <a:rPr lang="en-US" dirty="0"/>
              <a:t>Refresh token acts as a credential used to obtain new access token without user interaction</a:t>
            </a:r>
          </a:p>
          <a:p>
            <a:pPr lvl="1"/>
            <a:r>
              <a:rPr lang="en-US" dirty="0"/>
              <a:t>Refresh tokens often cached in browser storage or in backend database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7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Open ID Connect and ID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9697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OAuth 2.0 has shortcomings with authentication &amp; identity</a:t>
            </a:r>
          </a:p>
          <a:p>
            <a:pPr lvl="1"/>
            <a:r>
              <a:rPr lang="en-US" dirty="0"/>
              <a:t>It does not provide client with means to validate access tokens</a:t>
            </a:r>
          </a:p>
          <a:p>
            <a:pPr lvl="1"/>
            <a:r>
              <a:rPr lang="en-US" dirty="0"/>
              <a:t>Lack of validation makes client vulnerable to token forgery attacks</a:t>
            </a:r>
          </a:p>
          <a:p>
            <a:r>
              <a:rPr lang="en-US" dirty="0"/>
              <a:t>Open ID Connect is standard which extends OAuth 2.0</a:t>
            </a:r>
          </a:p>
          <a:p>
            <a:pPr lvl="1"/>
            <a:r>
              <a:rPr lang="en-US" dirty="0"/>
              <a:t>OpenID Connect provider passes ID token in addition to OAuth 2.0 tokens</a:t>
            </a:r>
          </a:p>
          <a:p>
            <a:pPr lvl="1"/>
            <a:r>
              <a:rPr lang="en-US" dirty="0"/>
              <a:t>OpenID Connect provider provides client with keys for token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D4B0E-82D0-4B3E-A505-C070A58A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21" y="3904302"/>
            <a:ext cx="7246061" cy="295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0327-29F4-4BCB-822E-A513D80F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Delegated Permissions and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392D-4339-4493-9B58-014FB3449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461664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Client application requires delegated permissions</a:t>
            </a:r>
          </a:p>
          <a:p>
            <a:pPr lvl="1"/>
            <a:r>
              <a:rPr lang="en-US" dirty="0"/>
              <a:t>Client application needs delegated permissions to make API calls on behalf of user</a:t>
            </a:r>
          </a:p>
          <a:p>
            <a:pPr lvl="1"/>
            <a:r>
              <a:rPr lang="en-US" dirty="0"/>
              <a:t>But first, user must consent to delegated permissions requested by client application </a:t>
            </a:r>
          </a:p>
          <a:p>
            <a:pPr lvl="1"/>
            <a:r>
              <a:rPr lang="en-US" dirty="0"/>
              <a:t>Client application indicates what permissions it needs using </a:t>
            </a:r>
            <a:r>
              <a:rPr lang="en-US" b="1" dirty="0"/>
              <a:t>scopes</a:t>
            </a:r>
            <a:r>
              <a:rPr lang="en-US" dirty="0"/>
              <a:t> parameter</a:t>
            </a:r>
          </a:p>
          <a:p>
            <a:pPr lvl="1"/>
            <a:endParaRPr lang="en-US" dirty="0"/>
          </a:p>
          <a:p>
            <a:r>
              <a:rPr lang="en-US" dirty="0"/>
              <a:t>Each delegated permission has ID known as scope</a:t>
            </a:r>
          </a:p>
          <a:p>
            <a:pPr lvl="1"/>
            <a:r>
              <a:rPr lang="en-US" dirty="0"/>
              <a:t>Scope name usually begins with name of hosting resource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Resource ID for the Power BI Service API</a:t>
            </a:r>
          </a:p>
          <a:p>
            <a:pPr lvl="2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https://analysis.windows.net/powerbi/api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Examples of scopes supported by the Power BI Service API</a:t>
            </a:r>
          </a:p>
          <a:p>
            <a:pPr lvl="2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https://analysis.windows.net/powerbi/api/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Dashboard.Read.All</a:t>
            </a:r>
          </a:p>
          <a:p>
            <a:pPr lvl="2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https://analysis.windows.net/powerbi/api/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Dataset.Read.All</a:t>
            </a:r>
          </a:p>
          <a:p>
            <a:pPr lvl="2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https://analysis.windows.net/powerbi/api/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Report.Read.All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26217-CCED-46D0-A3D7-8C04FAA28D4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56" y="3076124"/>
            <a:ext cx="3094321" cy="35651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936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Why .NET Core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Authenticating with </a:t>
            </a:r>
            <a:r>
              <a:rPr lang="en-US" dirty="0" err="1"/>
              <a:t>Microsoft.Identity.Web</a:t>
            </a:r>
            <a:endParaRPr lang="en-US" dirty="0"/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Calling the Power BI Service API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Adding Client-side TypeScript Support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Creating a View Model for App Workspaces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Working with Multi-resource Embed Tokens</a:t>
            </a:r>
          </a:p>
        </p:txBody>
      </p:sp>
    </p:spTree>
    <p:extLst>
      <p:ext uri="{BB962C8B-B14F-4D97-AF65-F5344CB8AC3E}">
        <p14:creationId xmlns:p14="http://schemas.microsoft.com/office/powerpoint/2010/main" val="41785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8E9E-1F45-4883-B569-3E42CD09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Public Clients versus Confidential Web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A01D1-B16D-47C0-8C25-EB7E95DCC0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0"/>
            <a:ext cx="11238194" cy="393954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OAuth 2.0 defines two different types of client applications</a:t>
            </a:r>
          </a:p>
          <a:p>
            <a:pPr lvl="1"/>
            <a:r>
              <a:rPr lang="en-US" dirty="0"/>
              <a:t>Public clients</a:t>
            </a:r>
          </a:p>
          <a:p>
            <a:pPr lvl="1"/>
            <a:r>
              <a:rPr lang="en-US" dirty="0"/>
              <a:t>Confidential web clients</a:t>
            </a:r>
          </a:p>
          <a:p>
            <a:pPr lvl="1"/>
            <a:endParaRPr lang="en-US" dirty="0"/>
          </a:p>
          <a:p>
            <a:r>
              <a:rPr lang="en-US" dirty="0"/>
              <a:t>Public clients used for desktop and native applications</a:t>
            </a:r>
          </a:p>
          <a:p>
            <a:pPr lvl="1"/>
            <a:r>
              <a:rPr lang="en-US" dirty="0"/>
              <a:t>Cannot keep a secret - entire application is deployed to client device</a:t>
            </a:r>
          </a:p>
          <a:p>
            <a:pPr lvl="1"/>
            <a:r>
              <a:rPr lang="en-US" dirty="0"/>
              <a:t>Does not run from verifiable endpoint on the Internet</a:t>
            </a:r>
          </a:p>
          <a:p>
            <a:pPr lvl="1"/>
            <a:endParaRPr lang="en-US" dirty="0"/>
          </a:p>
          <a:p>
            <a:r>
              <a:rPr lang="en-US" dirty="0"/>
              <a:t>Confidential web clients used for web applications and service</a:t>
            </a:r>
          </a:p>
          <a:p>
            <a:pPr lvl="1"/>
            <a:r>
              <a:rPr lang="en-US" dirty="0"/>
              <a:t>Web application can track application secret on server-side with code or configuration</a:t>
            </a:r>
          </a:p>
          <a:p>
            <a:pPr lvl="1"/>
            <a:r>
              <a:rPr lang="en-US" dirty="0"/>
              <a:t>Runs from verifiable endpoint on the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6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altLang="en-US" dirty="0"/>
              <a:t>OAuth 2.0 Client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16398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448" dirty="0"/>
              <a:t>Client must be registered with authorization server</a:t>
            </a:r>
          </a:p>
          <a:p>
            <a:pPr lvl="1">
              <a:defRPr/>
            </a:pPr>
            <a:r>
              <a:rPr lang="en-US" dirty="0"/>
              <a:t>Authorization server tracks each client application with unique Client ID</a:t>
            </a:r>
          </a:p>
          <a:p>
            <a:pPr lvl="1">
              <a:defRPr/>
            </a:pPr>
            <a:r>
              <a:rPr lang="en-US" dirty="0"/>
              <a:t>Client can be configured with Reply URLs (aka redirect URI)</a:t>
            </a:r>
          </a:p>
          <a:p>
            <a:pPr lvl="1">
              <a:defRPr/>
            </a:pPr>
            <a:r>
              <a:rPr lang="en-US" dirty="0"/>
              <a:t>Reply URL used to transmit security tokens to clients</a:t>
            </a:r>
          </a:p>
          <a:p>
            <a:pPr lvl="1">
              <a:defRPr/>
            </a:pPr>
            <a:r>
              <a:rPr lang="en-US" dirty="0"/>
              <a:t>Client registration can track other attributes (e.g. credentials &amp; default permissions)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40AC25F-D8DC-4E71-986E-0E81ACD484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6754" y="3339035"/>
          <a:ext cx="7128439" cy="2720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4038671" imgH="1531809" progId="Visio.Drawing.15">
                  <p:embed/>
                </p:oleObj>
              </mc:Choice>
              <mc:Fallback>
                <p:oleObj name="Visio" r:id="rId3" imgW="4038671" imgH="1531809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40AC25F-D8DC-4E71-986E-0E81ACD484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754" y="3339035"/>
                        <a:ext cx="7128439" cy="27200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124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altLang="en-US" dirty="0"/>
              <a:t>Authentication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47705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Public/native clients</a:t>
            </a:r>
          </a:p>
          <a:p>
            <a:pPr lvl="1"/>
            <a:r>
              <a:rPr lang="en-US" dirty="0"/>
              <a:t>Interactive Flow</a:t>
            </a:r>
          </a:p>
          <a:p>
            <a:pPr lvl="2"/>
            <a:r>
              <a:rPr lang="en-US" dirty="0"/>
              <a:t>Used in public clients to obtain access token interactively</a:t>
            </a:r>
          </a:p>
          <a:p>
            <a:pPr lvl="1"/>
            <a:r>
              <a:rPr lang="en-US" dirty="0"/>
              <a:t>User Password Credential Flow</a:t>
            </a:r>
          </a:p>
          <a:p>
            <a:pPr lvl="2"/>
            <a:r>
              <a:rPr lang="en-US" dirty="0"/>
              <a:t>Used in Native clients to obtain access code </a:t>
            </a:r>
          </a:p>
          <a:p>
            <a:pPr lvl="2"/>
            <a:r>
              <a:rPr lang="en-US" dirty="0"/>
              <a:t>Requires passing user name and password across network</a:t>
            </a:r>
          </a:p>
          <a:p>
            <a:r>
              <a:rPr lang="en-US" dirty="0"/>
              <a:t>Confidential Web clients</a:t>
            </a:r>
          </a:p>
          <a:p>
            <a:pPr lvl="1"/>
            <a:r>
              <a:rPr lang="en-US" dirty="0"/>
              <a:t>Client Credentials Flow</a:t>
            </a:r>
          </a:p>
          <a:p>
            <a:pPr lvl="2"/>
            <a:r>
              <a:rPr lang="en-US" dirty="0"/>
              <a:t>Authentication based on password or certificate held by application</a:t>
            </a:r>
          </a:p>
          <a:p>
            <a:pPr lvl="2"/>
            <a:r>
              <a:rPr lang="en-US" dirty="0"/>
              <a:t>Used to obtain app-only access tokens</a:t>
            </a:r>
          </a:p>
          <a:p>
            <a:pPr lvl="1"/>
            <a:r>
              <a:rPr lang="en-US" dirty="0"/>
              <a:t>Implicit Flow</a:t>
            </a:r>
          </a:p>
          <a:p>
            <a:pPr lvl="2"/>
            <a:r>
              <a:rPr lang="en-US" dirty="0"/>
              <a:t>Used in SPAs built with JavaScript and AngularJS</a:t>
            </a:r>
          </a:p>
          <a:p>
            <a:pPr lvl="2"/>
            <a:r>
              <a:rPr lang="en-US" dirty="0"/>
              <a:t>Application obtains access token w/o acquiring authorization code</a:t>
            </a:r>
          </a:p>
          <a:p>
            <a:pPr lvl="1"/>
            <a:r>
              <a:rPr lang="en-US" dirty="0"/>
              <a:t>Authorization Code Flow</a:t>
            </a:r>
          </a:p>
          <a:p>
            <a:pPr lvl="2"/>
            <a:r>
              <a:rPr lang="en-US" dirty="0"/>
              <a:t>Client first obtains authorization code sent back to browser</a:t>
            </a:r>
          </a:p>
          <a:p>
            <a:pPr lvl="2"/>
            <a:r>
              <a:rPr lang="en-US" dirty="0"/>
              <a:t>Client then obtains access token in server-to-server call</a:t>
            </a:r>
          </a:p>
        </p:txBody>
      </p:sp>
    </p:spTree>
    <p:extLst>
      <p:ext uri="{BB962C8B-B14F-4D97-AF65-F5344CB8AC3E}">
        <p14:creationId xmlns:p14="http://schemas.microsoft.com/office/powerpoint/2010/main" val="40972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OAuth 2.0 and OpenID Connect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Microsoft Identity Platform 2.0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Developing with the Power BI .NET SDK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Developing with the App-Owns-Data Model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Developing Single Page Applications (SPAs)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Developing Secure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392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The Azure Portal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8DB27-6CAA-4ADB-899A-8FB84DFBA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48" dirty="0"/>
              <a:t>Azure portal allows you to register Azure AD applications</a:t>
            </a:r>
          </a:p>
          <a:p>
            <a:pPr lvl="1"/>
            <a:r>
              <a:rPr lang="en-US" dirty="0"/>
              <a:t>Azure Portal accessible at </a:t>
            </a:r>
            <a:r>
              <a:rPr lang="en-US" dirty="0">
                <a:hlinkClick r:id="rId2"/>
              </a:rPr>
              <a:t>https://portal.azure.com</a:t>
            </a:r>
            <a:endParaRPr lang="en-US" dirty="0"/>
          </a:p>
          <a:p>
            <a:pPr lvl="1"/>
            <a:r>
              <a:rPr lang="en-US" dirty="0"/>
              <a:t>No Azure subscription required to register applications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BBF68-FFEB-4469-A2EA-4314F9BC2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56" y="2430274"/>
            <a:ext cx="7607154" cy="3963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50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Azure AD Applications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ABBEA-370C-4EE7-A6F2-04E4FD533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48" dirty="0"/>
              <a:t>Creating applications required for AAU authentication</a:t>
            </a:r>
          </a:p>
          <a:p>
            <a:pPr lvl="1"/>
            <a:r>
              <a:rPr lang="en-US" dirty="0"/>
              <a:t>Applications are created as Public client applications or Web Applications</a:t>
            </a:r>
          </a:p>
          <a:p>
            <a:pPr lvl="1"/>
            <a:r>
              <a:rPr lang="en-US" dirty="0"/>
              <a:t>Application identified using GUID known as application ID</a:t>
            </a:r>
          </a:p>
          <a:p>
            <a:pPr lvl="1"/>
            <a:r>
              <a:rPr lang="en-US" dirty="0"/>
              <a:t>Application ID often referred to as client ID or app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E4139-0B6D-42F0-9E4F-608D1F00773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8830" y="2934936"/>
            <a:ext cx="10886077" cy="2530318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880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altLang="en-US" dirty="0"/>
              <a:t>Azure AD Application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Public client (mobile and desktop)</a:t>
            </a:r>
          </a:p>
          <a:p>
            <a:pPr lvl="1"/>
            <a:r>
              <a:rPr lang="en-US" dirty="0"/>
              <a:t>Used to register public/native clients</a:t>
            </a:r>
          </a:p>
          <a:p>
            <a:r>
              <a:rPr lang="en-US" dirty="0"/>
              <a:t>Web</a:t>
            </a:r>
          </a:p>
          <a:p>
            <a:pPr lvl="1"/>
            <a:r>
              <a:rPr lang="en-US" dirty="0"/>
              <a:t>Used to register confidential web clients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FC2F8A-5848-4F0D-99F2-EA53FBF0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58" y="3246712"/>
            <a:ext cx="9847914" cy="24254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24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77D1-7F86-417C-A220-2CB906C6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Azure AD Applications versus Service Principals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919E-9128-4A0F-A401-18BA68E09B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9848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Azure AD creates service principal(s) for each application</a:t>
            </a:r>
          </a:p>
          <a:p>
            <a:pPr lvl="1"/>
            <a:r>
              <a:rPr lang="en-US" dirty="0"/>
              <a:t>Service principal created once per tenant</a:t>
            </a:r>
          </a:p>
          <a:p>
            <a:pPr lvl="1"/>
            <a:r>
              <a:rPr lang="en-US" dirty="0"/>
              <a:t>Service principal acts as first-class AAD security principal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179DF-81C5-486C-A98A-645EEE1A3A91}"/>
              </a:ext>
            </a:extLst>
          </p:cNvPr>
          <p:cNvSpPr/>
          <p:nvPr/>
        </p:nvSpPr>
        <p:spPr>
          <a:xfrm>
            <a:off x="1070561" y="2762711"/>
            <a:ext cx="2551314" cy="3365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32" dirty="0">
                <a:solidFill>
                  <a:schemeClr val="tx1"/>
                </a:solidFill>
              </a:rPr>
              <a:t>Host Tenant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090642-51DA-42D1-8724-63AC3B7D1A1B}"/>
              </a:ext>
            </a:extLst>
          </p:cNvPr>
          <p:cNvSpPr/>
          <p:nvPr/>
        </p:nvSpPr>
        <p:spPr>
          <a:xfrm>
            <a:off x="1280797" y="4392090"/>
            <a:ext cx="2182660" cy="157024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32" dirty="0">
                <a:solidFill>
                  <a:schemeClr val="bg1"/>
                </a:solidFill>
              </a:rPr>
              <a:t>Service Principal</a:t>
            </a:r>
          </a:p>
          <a:p>
            <a:pPr algn="ctr"/>
            <a:r>
              <a:rPr lang="en-US" sz="1122" b="1" dirty="0">
                <a:solidFill>
                  <a:schemeClr val="bg1"/>
                </a:solidFill>
                <a:latin typeface="Lucida Console" panose="020B0609040504020204" pitchFamily="49" charset="0"/>
              </a:rPr>
              <a:t>Object ID</a:t>
            </a:r>
            <a:endParaRPr lang="en-US" sz="1632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DAFC9-9781-45A9-954B-78F1F6F9E8E5}"/>
              </a:ext>
            </a:extLst>
          </p:cNvPr>
          <p:cNvSpPr/>
          <p:nvPr/>
        </p:nvSpPr>
        <p:spPr>
          <a:xfrm>
            <a:off x="1530128" y="5009501"/>
            <a:ext cx="1671869" cy="87512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24" dirty="0">
                <a:solidFill>
                  <a:schemeClr val="tx1"/>
                </a:solidFill>
              </a:rPr>
              <a:t>Permission Grants</a:t>
            </a:r>
          </a:p>
          <a:p>
            <a:pPr marL="174862" indent="-17486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71" dirty="0">
                <a:solidFill>
                  <a:schemeClr val="tx1"/>
                </a:solidFill>
                <a:latin typeface="Lucida Console" panose="020B0609040504020204" pitchFamily="49" charset="0"/>
              </a:rPr>
              <a:t>User1</a:t>
            </a:r>
          </a:p>
          <a:p>
            <a:pPr marL="174862" indent="-17486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71" dirty="0">
                <a:solidFill>
                  <a:schemeClr val="tx1"/>
                </a:solidFill>
                <a:latin typeface="Lucida Console" panose="020B0609040504020204" pitchFamily="49" charset="0"/>
              </a:rPr>
              <a:t>User2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7C0C03-BEE1-4693-AC92-A26F4AAA3A1B}"/>
              </a:ext>
            </a:extLst>
          </p:cNvPr>
          <p:cNvSpPr/>
          <p:nvPr/>
        </p:nvSpPr>
        <p:spPr>
          <a:xfrm>
            <a:off x="1280796" y="3137255"/>
            <a:ext cx="2130840" cy="77172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Application</a:t>
            </a:r>
          </a:p>
          <a:p>
            <a:pPr algn="ctr"/>
            <a:r>
              <a:rPr lang="en-US" sz="1122" b="1" dirty="0">
                <a:latin typeface="Lucida Console" panose="020B0609040504020204" pitchFamily="49" charset="0"/>
              </a:rPr>
              <a:t>Application ID</a:t>
            </a:r>
            <a:endParaRPr lang="en-US" sz="1632" b="1" dirty="0">
              <a:latin typeface="Lucida Console" panose="020B060904050402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E3988D-6317-4E4C-B726-0575AE1E8FCE}"/>
              </a:ext>
            </a:extLst>
          </p:cNvPr>
          <p:cNvCxnSpPr>
            <a:cxnSpLocks/>
          </p:cNvCxnSpPr>
          <p:nvPr/>
        </p:nvCxnSpPr>
        <p:spPr>
          <a:xfrm flipH="1">
            <a:off x="2346216" y="3924565"/>
            <a:ext cx="3816" cy="463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FCE1AF2-B8CF-40D5-829F-E4EBF9D02798}"/>
              </a:ext>
            </a:extLst>
          </p:cNvPr>
          <p:cNvGrpSpPr/>
          <p:nvPr/>
        </p:nvGrpSpPr>
        <p:grpSpPr>
          <a:xfrm>
            <a:off x="2366063" y="2762711"/>
            <a:ext cx="6750801" cy="3365807"/>
            <a:chOff x="1866731" y="2895600"/>
            <a:chExt cx="6619033" cy="330011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996F9E-A27E-4B49-BC69-476CD0CA5BA3}"/>
                </a:ext>
              </a:extLst>
            </p:cNvPr>
            <p:cNvSpPr/>
            <p:nvPr/>
          </p:nvSpPr>
          <p:spPr>
            <a:xfrm>
              <a:off x="3276600" y="2895600"/>
              <a:ext cx="2501515" cy="33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Tenant 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48FCDC-ABCC-4EA4-B1CD-ECF3F21EDD1F}"/>
                </a:ext>
              </a:extLst>
            </p:cNvPr>
            <p:cNvSpPr/>
            <p:nvPr/>
          </p:nvSpPr>
          <p:spPr>
            <a:xfrm>
              <a:off x="3482734" y="4493173"/>
              <a:ext cx="2140057" cy="15395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32" dirty="0">
                  <a:solidFill>
                    <a:schemeClr val="bg1"/>
                  </a:solidFill>
                </a:rPr>
                <a:t>Service Principal</a:t>
              </a:r>
            </a:p>
            <a:p>
              <a:pPr algn="ctr"/>
              <a:r>
                <a:rPr lang="en-US" sz="1122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Object ID</a:t>
              </a:r>
              <a:endParaRPr lang="en-US" sz="1632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A8B1D2-C351-4B5B-9608-3E6CD941CAF3}"/>
                </a:ext>
              </a:extLst>
            </p:cNvPr>
            <p:cNvSpPr/>
            <p:nvPr/>
          </p:nvSpPr>
          <p:spPr>
            <a:xfrm>
              <a:off x="3727199" y="5098533"/>
              <a:ext cx="1639236" cy="85803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24" dirty="0">
                  <a:solidFill>
                    <a:schemeClr val="tx1"/>
                  </a:solidFill>
                </a:rPr>
                <a:t>Permission Grants</a:t>
              </a:r>
            </a:p>
            <a:p>
              <a:pPr marL="174862" indent="-174862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User1</a:t>
              </a:r>
            </a:p>
            <a:p>
              <a:pPr marL="174862" indent="-174862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User2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0F25B5-A271-4CDD-9DD4-10CEF7B26DB3}"/>
                </a:ext>
              </a:extLst>
            </p:cNvPr>
            <p:cNvSpPr/>
            <p:nvPr/>
          </p:nvSpPr>
          <p:spPr>
            <a:xfrm>
              <a:off x="5984249" y="2895600"/>
              <a:ext cx="2501515" cy="33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Tenant 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601105-A896-4806-9A27-6095C1358DB1}"/>
                </a:ext>
              </a:extLst>
            </p:cNvPr>
            <p:cNvSpPr/>
            <p:nvPr/>
          </p:nvSpPr>
          <p:spPr>
            <a:xfrm>
              <a:off x="6190383" y="4493173"/>
              <a:ext cx="2140057" cy="15395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32" dirty="0">
                  <a:solidFill>
                    <a:schemeClr val="bg1"/>
                  </a:solidFill>
                </a:rPr>
                <a:t>Service Principal</a:t>
              </a:r>
            </a:p>
            <a:p>
              <a:pPr algn="ctr"/>
              <a:r>
                <a:rPr lang="en-US" sz="1122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Object ID</a:t>
              </a:r>
              <a:endParaRPr lang="en-US" sz="1632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177ED49-828D-455F-8744-702D6632A763}"/>
                </a:ext>
              </a:extLst>
            </p:cNvPr>
            <p:cNvSpPr/>
            <p:nvPr/>
          </p:nvSpPr>
          <p:spPr>
            <a:xfrm>
              <a:off x="6434848" y="5098533"/>
              <a:ext cx="1639236" cy="85803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24" dirty="0">
                  <a:solidFill>
                    <a:schemeClr val="tx1"/>
                  </a:solidFill>
                </a:rPr>
                <a:t>Permission Grants</a:t>
              </a:r>
            </a:p>
            <a:p>
              <a:pPr marL="174862" indent="-174862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User1</a:t>
              </a:r>
            </a:p>
            <a:p>
              <a:pPr marL="174862" indent="-174862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User2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CADF6BB-23E2-4FEC-9333-9F990AFBF218}"/>
                </a:ext>
              </a:extLst>
            </p:cNvPr>
            <p:cNvCxnSpPr>
              <a:cxnSpLocks/>
            </p:cNvCxnSpPr>
            <p:nvPr/>
          </p:nvCxnSpPr>
          <p:spPr>
            <a:xfrm>
              <a:off x="4573568" y="4203972"/>
              <a:ext cx="0" cy="2849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1D3D025-0DAE-48B5-BC0D-FFF1E9582393}"/>
                </a:ext>
              </a:extLst>
            </p:cNvPr>
            <p:cNvCxnSpPr>
              <a:cxnSpLocks/>
            </p:cNvCxnSpPr>
            <p:nvPr/>
          </p:nvCxnSpPr>
          <p:spPr>
            <a:xfrm>
              <a:off x="7302114" y="4223811"/>
              <a:ext cx="0" cy="2849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AA4559D-0603-46A9-BC5F-330E2D55F718}"/>
                </a:ext>
              </a:extLst>
            </p:cNvPr>
            <p:cNvCxnSpPr>
              <a:cxnSpLocks/>
            </p:cNvCxnSpPr>
            <p:nvPr/>
          </p:nvCxnSpPr>
          <p:spPr>
            <a:xfrm>
              <a:off x="1866731" y="4203972"/>
              <a:ext cx="5455649" cy="1053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43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01C4-2920-413A-A909-02A8855E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Configuring Azure AD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C0CAC-3A61-4C4B-A62B-871A63CA5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258532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Azure Portal provides UI to create and configure applications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application generated with Application ID and Object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89CA3-07C6-46C3-990B-21B4ACE38A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1" y="4929931"/>
            <a:ext cx="6445612" cy="13977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91D5E3-58F7-4F4A-BAC1-2052A0A684C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1" y="1895078"/>
            <a:ext cx="7484827" cy="21619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47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Configuring Required Permissions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DEFAB-9C76-4C6D-B11D-92F6BAA605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16004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Application configured with permissions</a:t>
            </a:r>
          </a:p>
          <a:p>
            <a:pPr lvl="1"/>
            <a:r>
              <a:rPr lang="en-US" dirty="0"/>
              <a:t>Default permissions allows user authentication – but that's it</a:t>
            </a:r>
          </a:p>
          <a:p>
            <a:pPr lvl="1"/>
            <a:r>
              <a:rPr lang="en-US" dirty="0"/>
              <a:t>To use APIs, you can assign permissions to the application</a:t>
            </a:r>
          </a:p>
          <a:p>
            <a:pPr lvl="1"/>
            <a:r>
              <a:rPr lang="en-US" dirty="0"/>
              <a:t>This was required when using Azure AD v1 endpoint and ADAL</a:t>
            </a:r>
          </a:p>
          <a:p>
            <a:pPr lvl="1"/>
            <a:r>
              <a:rPr lang="en-US" dirty="0"/>
              <a:t>This is now optional when using Azure AD v2 endpoint and MSAL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170A4-85DD-445E-B12C-B0D3348184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6" y="3401816"/>
            <a:ext cx="9382111" cy="30361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659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F9C1-B7B3-420C-A9C4-DF0C876B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06CD8-4A2B-46BE-A8A4-676F0B606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3146246"/>
          </a:xfrm>
        </p:spPr>
        <p:txBody>
          <a:bodyPr/>
          <a:lstStyle/>
          <a:p>
            <a:r>
              <a:rPr lang="en-US" dirty="0"/>
              <a:t>Decouple from Windows and IIS</a:t>
            </a:r>
          </a:p>
          <a:p>
            <a:r>
              <a:rPr lang="en-US" dirty="0"/>
              <a:t>Create applications and web APIs in cross-platform manner</a:t>
            </a:r>
          </a:p>
          <a:p>
            <a:r>
              <a:rPr lang="en-US" dirty="0"/>
              <a:t>Break up System.Web.dll monolith</a:t>
            </a:r>
          </a:p>
          <a:p>
            <a:r>
              <a:rPr lang="en-US" dirty="0"/>
              <a:t>Applications only load the services they need</a:t>
            </a:r>
          </a:p>
          <a:p>
            <a:r>
              <a:rPr lang="en-US" dirty="0"/>
              <a:t>Available .NET Core Hosts</a:t>
            </a:r>
          </a:p>
          <a:p>
            <a:pPr lvl="1"/>
            <a:r>
              <a:rPr lang="en-US" dirty="0"/>
              <a:t>Kestrel, IIS, HTTP.sys, Nginx, Apache and 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001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ED9D-1F7B-4B36-9D2A-30300FC9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Azure AD Apps with PowerShell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26FE0-2393-49D8-A450-113AC5C1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52" y="1311160"/>
            <a:ext cx="9759030" cy="49763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63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5011-8DEE-429C-82AA-481CCB19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Microsoft Authentication Library (MSAL .NET)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A7946-DA9E-4852-A5BA-BD61E7606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48" dirty="0"/>
              <a:t>Developing with the Microsoft Authentication Library for .NET</a:t>
            </a:r>
          </a:p>
          <a:p>
            <a:pPr lvl="1"/>
            <a:r>
              <a:rPr lang="en-US" dirty="0"/>
              <a:t>Provides assistance implementing authentication flows with Azure AD v2 Endpoint</a:t>
            </a:r>
          </a:p>
          <a:p>
            <a:pPr lvl="1"/>
            <a:r>
              <a:rPr lang="en-US" dirty="0"/>
              <a:t>Added to project as </a:t>
            </a:r>
            <a:r>
              <a:rPr lang="en-US" sz="1632" b="1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Microsoft.Identity.Client</a:t>
            </a:r>
            <a:r>
              <a:rPr lang="en-US" dirty="0"/>
              <a:t> NuGet package</a:t>
            </a:r>
          </a:p>
          <a:p>
            <a:pPr lvl="1"/>
            <a:r>
              <a:rPr lang="en-US" dirty="0"/>
              <a:t>Provides different builder classes for </a:t>
            </a:r>
            <a:r>
              <a:rPr lang="en-US" i="1" dirty="0"/>
              <a:t>public clients</a:t>
            </a:r>
            <a:r>
              <a:rPr lang="en-US" dirty="0"/>
              <a:t> vs </a:t>
            </a:r>
            <a:r>
              <a:rPr lang="en-US" i="1" dirty="0"/>
              <a:t>confidential web clients</a:t>
            </a:r>
          </a:p>
          <a:p>
            <a:pPr lvl="1"/>
            <a:r>
              <a:rPr lang="en-US" dirty="0"/>
              <a:t>Provides built-in support for token caching and silent token acquisition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AA77F-FA87-4682-A7A8-D6E0EFD137E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0712" y="3346429"/>
            <a:ext cx="7770683" cy="2878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62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4A9E-11DB-44C4-8FFE-B1133632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Interactive Access Token Acquisition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C504A-EDCB-4114-B519-3D0B6A7D9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16004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Flow implemented using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PublicClientApplication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Created using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PublicClientApplicationBuilder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Requires passing redirect URI that matches redirect URI that is registered</a:t>
            </a:r>
          </a:p>
          <a:p>
            <a:pPr lvl="1"/>
            <a:r>
              <a:rPr lang="en-US" dirty="0"/>
              <a:t>You can control prompting behavior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CC260-8545-41F9-984F-92A02FED5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15" y="3098364"/>
            <a:ext cx="7308004" cy="26526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928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4A9E-11DB-44C4-8FFE-B1133632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User Credential Password 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A5CA5E-5C0A-475C-96A8-29BD5652F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2926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MSAL supports user credential password flow</a:t>
            </a:r>
          </a:p>
          <a:p>
            <a:pPr lvl="1"/>
            <a:r>
              <a:rPr lang="en-US" dirty="0"/>
              <a:t>Authentication performed by passing user password across the network</a:t>
            </a:r>
          </a:p>
          <a:p>
            <a:pPr lvl="1"/>
            <a:r>
              <a:rPr lang="en-US" dirty="0"/>
              <a:t>Microsoft recommends against using this flow in production scenarios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B1F78-ED97-4E09-A3C2-BF8530B5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86" y="2603404"/>
            <a:ext cx="10635164" cy="36068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86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1031-9292-42ED-9ACF-400DFBE2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Token Caching for Public Client with MSAL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15DA-CB67-42CB-8B18-BDB785EE53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387" y="1307069"/>
            <a:ext cx="11238194" cy="3457909"/>
          </a:xfrm>
          <a:prstGeom prst="rect">
            <a:avLst/>
          </a:prstGeom>
        </p:spPr>
        <p:txBody>
          <a:bodyPr/>
          <a:lstStyle/>
          <a:p>
            <a:r>
              <a:rPr lang="en-US" sz="2448" dirty="0"/>
              <a:t>Create a Token Cache Helper class</a:t>
            </a:r>
          </a:p>
          <a:p>
            <a:endParaRPr lang="en-US" sz="2448" dirty="0"/>
          </a:p>
          <a:p>
            <a:endParaRPr lang="en-US" sz="2448" dirty="0"/>
          </a:p>
          <a:p>
            <a:endParaRPr lang="en-US" sz="2448" dirty="0"/>
          </a:p>
          <a:p>
            <a:pPr lvl="1"/>
            <a:endParaRPr lang="en-US" sz="1632" dirty="0"/>
          </a:p>
          <a:p>
            <a:pPr lvl="1"/>
            <a:endParaRPr lang="en-US" sz="1632" dirty="0"/>
          </a:p>
          <a:p>
            <a:pPr lvl="1"/>
            <a:endParaRPr lang="en-US" sz="1632" dirty="0"/>
          </a:p>
          <a:p>
            <a:endParaRPr lang="en-US" sz="2448" dirty="0"/>
          </a:p>
          <a:p>
            <a:endParaRPr lang="en-US" sz="2448" dirty="0"/>
          </a:p>
          <a:p>
            <a:r>
              <a:rPr lang="en-US" sz="2448" dirty="0"/>
              <a:t>Enable token cache for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2F9F2-A74F-4410-8EE1-2BD1E4EFB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50" y="5251627"/>
            <a:ext cx="4820947" cy="10540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007562-2EED-4CE8-8276-A2EC2E21B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49" y="1691577"/>
            <a:ext cx="6991749" cy="29820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35F4C-36CB-430C-8027-A5B07E5B91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199"/>
          <a:stretch/>
        </p:blipFill>
        <p:spPr>
          <a:xfrm>
            <a:off x="8683430" y="1621656"/>
            <a:ext cx="3752163" cy="53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1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153B-29F2-4B28-B4CD-E4FDF4F7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Access Token from the Token Cache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157CC-53A0-46EA-A95D-D884CCC5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35" y="1243968"/>
            <a:ext cx="10021041" cy="52842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753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OAuth 2.0 and OpenID Connect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Microsoft Identity Platform 2.0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Developing with the Power BI .NET SDK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Developing with the App-Owns-Data Model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Developing Single Page Applications (SPAs)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Developing Secure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8248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altLang="en-US" dirty="0"/>
              <a:t>What Is the Power BI Service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44935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is the Power BI Service API?</a:t>
            </a:r>
          </a:p>
          <a:p>
            <a:pPr lvl="1"/>
            <a:r>
              <a:rPr lang="en-US" dirty="0"/>
              <a:t>API built on OAuth2, OpenID Connect, REST and ODATA</a:t>
            </a:r>
          </a:p>
          <a:p>
            <a:pPr lvl="1"/>
            <a:r>
              <a:rPr lang="en-US" dirty="0"/>
              <a:t>API secured by Azure Active Directory (AAD)</a:t>
            </a:r>
          </a:p>
          <a:p>
            <a:pPr lvl="1"/>
            <a:r>
              <a:rPr lang="en-US" dirty="0"/>
              <a:t>API to program with workspaces, datasets, reports &amp; dashboards</a:t>
            </a:r>
          </a:p>
          <a:p>
            <a:pPr lvl="1"/>
            <a:r>
              <a:rPr lang="en-US" dirty="0"/>
              <a:t>API also often called “Power BI REST API”</a:t>
            </a:r>
          </a:p>
          <a:p>
            <a:endParaRPr lang="en-US" dirty="0"/>
          </a:p>
          <a:p>
            <a:r>
              <a:rPr lang="en-US" dirty="0"/>
              <a:t>What can you do with the Power BI Service API?</a:t>
            </a:r>
          </a:p>
          <a:p>
            <a:pPr lvl="1"/>
            <a:r>
              <a:rPr lang="en-US" dirty="0"/>
              <a:t>Publish PBIX project files</a:t>
            </a:r>
          </a:p>
          <a:p>
            <a:pPr lvl="1"/>
            <a:r>
              <a:rPr lang="en-US" dirty="0"/>
              <a:t>Update connection details and datasource credentials</a:t>
            </a:r>
          </a:p>
          <a:p>
            <a:pPr lvl="1"/>
            <a:r>
              <a:rPr lang="en-US" dirty="0"/>
              <a:t>Create workspaces and clone content across workspaces</a:t>
            </a:r>
          </a:p>
          <a:p>
            <a:pPr lvl="1"/>
            <a:r>
              <a:rPr lang="en-US" dirty="0"/>
              <a:t>Embed Power BI reports and dashboards tiles in web pages</a:t>
            </a:r>
          </a:p>
          <a:p>
            <a:pPr lvl="1"/>
            <a:r>
              <a:rPr lang="en-US" dirty="0"/>
              <a:t>Create streaming datasets in order to build real-time dashboards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BC8C-FEB9-4C3F-B1C9-BDF05836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55" y="466302"/>
            <a:ext cx="11237870" cy="654816"/>
          </a:xfrm>
        </p:spPr>
        <p:txBody>
          <a:bodyPr/>
          <a:lstStyle/>
          <a:p>
            <a:r>
              <a:rPr lang="en-US" dirty="0"/>
              <a:t>Calling the Power BI Service API</a:t>
            </a:r>
            <a:br>
              <a:rPr lang="en-US" dirty="0"/>
            </a:br>
            <a:r>
              <a:rPr lang="en-US" sz="1836" dirty="0">
                <a:solidFill>
                  <a:schemeClr val="accent2"/>
                </a:solidFill>
              </a:rPr>
              <a:t>Direct REST calls without using the Power BI .NET SDK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A4D4B8-1861-4C17-A033-B5F4A34B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0" y="1461231"/>
            <a:ext cx="8053490" cy="3210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BEC6CC-21CE-4459-BA82-3A267810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56" y="4900277"/>
            <a:ext cx="3513867" cy="178749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1C27986-75D7-4063-B267-DD1324145C1C}"/>
              </a:ext>
            </a:extLst>
          </p:cNvPr>
          <p:cNvGrpSpPr/>
          <p:nvPr/>
        </p:nvGrpSpPr>
        <p:grpSpPr>
          <a:xfrm>
            <a:off x="4488410" y="5172287"/>
            <a:ext cx="4677082" cy="1243471"/>
            <a:chOff x="3411984" y="4648200"/>
            <a:chExt cx="4677575" cy="12436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3033D8-4E97-4C43-B505-3074B21AE8F2}"/>
                </a:ext>
              </a:extLst>
            </p:cNvPr>
            <p:cNvSpPr/>
            <p:nvPr/>
          </p:nvSpPr>
          <p:spPr>
            <a:xfrm>
              <a:off x="3411984" y="4648200"/>
              <a:ext cx="2442125" cy="12435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Your C# Code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3C33A7-6025-4D71-B1FC-16FC572F9A67}"/>
                </a:ext>
              </a:extLst>
            </p:cNvPr>
            <p:cNvSpPr/>
            <p:nvPr/>
          </p:nvSpPr>
          <p:spPr>
            <a:xfrm>
              <a:off x="6553200" y="4648200"/>
              <a:ext cx="1536359" cy="1243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Power BI</a:t>
              </a:r>
            </a:p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Service API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BC70D99-3D1F-41AB-A72C-BFC3AE33855E}"/>
                </a:ext>
              </a:extLst>
            </p:cNvPr>
            <p:cNvSpPr/>
            <p:nvPr/>
          </p:nvSpPr>
          <p:spPr>
            <a:xfrm>
              <a:off x="3564618" y="5008209"/>
              <a:ext cx="2145013" cy="68104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>
                  <a:solidFill>
                    <a:schemeClr val="tx1"/>
                  </a:solidFill>
                </a:rPr>
                <a:t>Executing HTTP Requests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>
                  <a:solidFill>
                    <a:schemeClr val="tx1"/>
                  </a:solidFill>
                </a:rPr>
                <a:t>Capturing HTTP Responses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>
                  <a:solidFill>
                    <a:schemeClr val="tx1"/>
                  </a:solidFill>
                </a:rPr>
                <a:t>Serializing/Deserializing JSON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9CC9AF3-15F9-4E1A-ADDF-31213B3429D2}"/>
                </a:ext>
              </a:extLst>
            </p:cNvPr>
            <p:cNvCxnSpPr/>
            <p:nvPr/>
          </p:nvCxnSpPr>
          <p:spPr>
            <a:xfrm>
              <a:off x="5506611" y="5243700"/>
              <a:ext cx="1339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8DFB007-AA25-48D3-AFED-7E9B3D7E2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6611" y="5440219"/>
              <a:ext cx="12210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49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0590-4F0C-49E2-8EC6-83F94F3F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Power BI .NET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B760B-6942-4B4B-A558-1A59C57D2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48" dirty="0"/>
              <a:t>Developing without the Power BI .NET SDK</a:t>
            </a:r>
          </a:p>
          <a:p>
            <a:pPr lvl="1"/>
            <a:endParaRPr lang="en-US" sz="1632" dirty="0"/>
          </a:p>
          <a:p>
            <a:pPr lvl="1"/>
            <a:endParaRPr lang="en-US" sz="1632" dirty="0"/>
          </a:p>
          <a:p>
            <a:endParaRPr lang="en-US" sz="2448" dirty="0"/>
          </a:p>
          <a:p>
            <a:endParaRPr lang="en-US" sz="2448" dirty="0"/>
          </a:p>
          <a:p>
            <a:endParaRPr lang="en-US" sz="2448" dirty="0"/>
          </a:p>
          <a:p>
            <a:r>
              <a:rPr lang="en-US" sz="2448" dirty="0"/>
              <a:t>Developing with the Power BI .NET SDK</a:t>
            </a:r>
          </a:p>
          <a:p>
            <a:endParaRPr lang="en-US" sz="2448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BA63C2-6F52-4428-87F6-CDA83C551775}"/>
              </a:ext>
            </a:extLst>
          </p:cNvPr>
          <p:cNvGrpSpPr/>
          <p:nvPr/>
        </p:nvGrpSpPr>
        <p:grpSpPr>
          <a:xfrm>
            <a:off x="891296" y="1761005"/>
            <a:ext cx="6332660" cy="1648545"/>
            <a:chOff x="838200" y="2092909"/>
            <a:chExt cx="5325862" cy="13161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57F283-31FC-4795-9921-FE412115338D}"/>
                </a:ext>
              </a:extLst>
            </p:cNvPr>
            <p:cNvSpPr/>
            <p:nvPr/>
          </p:nvSpPr>
          <p:spPr>
            <a:xfrm>
              <a:off x="838200" y="2092909"/>
              <a:ext cx="2438399" cy="13161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Your C# Code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28A309-F9F9-4816-85A4-D3667D537A28}"/>
                </a:ext>
              </a:extLst>
            </p:cNvPr>
            <p:cNvSpPr/>
            <p:nvPr/>
          </p:nvSpPr>
          <p:spPr>
            <a:xfrm>
              <a:off x="3886200" y="2092910"/>
              <a:ext cx="2277862" cy="13161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Power BI</a:t>
              </a:r>
            </a:p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Service API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FC2FBBF-9072-4A64-9563-E4515034C480}"/>
                </a:ext>
              </a:extLst>
            </p:cNvPr>
            <p:cNvSpPr/>
            <p:nvPr/>
          </p:nvSpPr>
          <p:spPr>
            <a:xfrm>
              <a:off x="990601" y="2473910"/>
              <a:ext cx="2141740" cy="72075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</a:rPr>
                <a:t>Executing HTTP Requests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</a:rPr>
                <a:t>Capturing HTTP Responses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</a:rPr>
                <a:t>Serializing/Deserializing JSON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58F27F-EA4B-4CE1-8767-565C33BB5BED}"/>
                </a:ext>
              </a:extLst>
            </p:cNvPr>
            <p:cNvCxnSpPr/>
            <p:nvPr/>
          </p:nvCxnSpPr>
          <p:spPr>
            <a:xfrm>
              <a:off x="2929631" y="2723132"/>
              <a:ext cx="13375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7C5FE5-261B-4694-8E99-8F54E0971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9631" y="2931110"/>
              <a:ext cx="12192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428934-DC4F-40E7-93A2-ED1353C98D32}"/>
              </a:ext>
            </a:extLst>
          </p:cNvPr>
          <p:cNvGrpSpPr/>
          <p:nvPr/>
        </p:nvGrpSpPr>
        <p:grpSpPr>
          <a:xfrm>
            <a:off x="891297" y="4183604"/>
            <a:ext cx="6295074" cy="2321402"/>
            <a:chOff x="838199" y="4389506"/>
            <a:chExt cx="5325863" cy="18130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7DE4A2-0A67-4002-BB48-335FD874739F}"/>
                </a:ext>
              </a:extLst>
            </p:cNvPr>
            <p:cNvSpPr/>
            <p:nvPr/>
          </p:nvSpPr>
          <p:spPr>
            <a:xfrm>
              <a:off x="838200" y="4886455"/>
              <a:ext cx="2438399" cy="131610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Power BI .NET SDK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28E0E9-D2AE-4E2F-9EFA-21CBCD46DA9C}"/>
                </a:ext>
              </a:extLst>
            </p:cNvPr>
            <p:cNvSpPr/>
            <p:nvPr/>
          </p:nvSpPr>
          <p:spPr>
            <a:xfrm>
              <a:off x="3886200" y="4389506"/>
              <a:ext cx="2277862" cy="18130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Power BI</a:t>
              </a:r>
            </a:p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Service API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299CEA6-DEA3-4A5A-B52D-CDA27B912123}"/>
                </a:ext>
              </a:extLst>
            </p:cNvPr>
            <p:cNvSpPr/>
            <p:nvPr/>
          </p:nvSpPr>
          <p:spPr>
            <a:xfrm>
              <a:off x="990600" y="5065157"/>
              <a:ext cx="2141740" cy="72075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</a:rPr>
                <a:t>Executing HTTP Requests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</a:rPr>
                <a:t>Capturing HTTP Responses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</a:rPr>
                <a:t>Serializing/Deserializing JSON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2C98ABB-9817-47E9-9315-844F7CFF1A47}"/>
                </a:ext>
              </a:extLst>
            </p:cNvPr>
            <p:cNvCxnSpPr/>
            <p:nvPr/>
          </p:nvCxnSpPr>
          <p:spPr>
            <a:xfrm>
              <a:off x="2929631" y="5314379"/>
              <a:ext cx="13375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0F4C89-6438-4E59-966B-21CEB185BE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9631" y="5522357"/>
              <a:ext cx="12192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8F7A12-3E79-4039-A539-EBB1BB191E25}"/>
                </a:ext>
              </a:extLst>
            </p:cNvPr>
            <p:cNvSpPr/>
            <p:nvPr/>
          </p:nvSpPr>
          <p:spPr>
            <a:xfrm>
              <a:off x="838199" y="4389506"/>
              <a:ext cx="2438399" cy="400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Your C# Code</a:t>
              </a:r>
            </a:p>
          </p:txBody>
        </p:sp>
      </p:grp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56D070A-0C0B-4C45-9C40-08A8892D766D}"/>
              </a:ext>
            </a:extLst>
          </p:cNvPr>
          <p:cNvSpPr/>
          <p:nvPr/>
        </p:nvSpPr>
        <p:spPr>
          <a:xfrm>
            <a:off x="1979335" y="4669741"/>
            <a:ext cx="727154" cy="399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305010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F256-A496-4F00-9E96-12215964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FEA0F-89F9-49C4-BB21-F3064DB972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 for building web UI and web APIs </a:t>
            </a:r>
          </a:p>
          <a:p>
            <a:pPr lvl="1"/>
            <a:r>
              <a:rPr lang="en-US" dirty="0"/>
              <a:t>MVC pattern helps make your web APIs and web apps testable.</a:t>
            </a:r>
          </a:p>
          <a:p>
            <a:pPr lvl="1"/>
            <a:r>
              <a:rPr lang="en-US" dirty="0"/>
              <a:t>Razor Pages provide simple page-based programming model</a:t>
            </a:r>
          </a:p>
          <a:p>
            <a:pPr lvl="1"/>
            <a:r>
              <a:rPr lang="en-US" dirty="0"/>
              <a:t>Razor markup provides syntax for Razor Pages and MVC views.</a:t>
            </a:r>
          </a:p>
          <a:p>
            <a:pPr lvl="1"/>
            <a:r>
              <a:rPr lang="en-US" dirty="0"/>
              <a:t>Tag Helpers enable server-side code to create/render HTML elements</a:t>
            </a:r>
          </a:p>
          <a:p>
            <a:pPr lvl="1"/>
            <a:r>
              <a:rPr lang="en-US" dirty="0"/>
              <a:t>Web APIs have built-in support for content negotiation (e.g. json vs xml)</a:t>
            </a:r>
          </a:p>
          <a:p>
            <a:pPr lvl="1"/>
            <a:r>
              <a:rPr lang="en-US" dirty="0"/>
              <a:t>Model binding maps HTTP requests to parameterized action methods</a:t>
            </a:r>
          </a:p>
          <a:p>
            <a:pPr lvl="1"/>
            <a:r>
              <a:rPr lang="en-US" dirty="0"/>
              <a:t>Model validation automatically performed on client-side and server-side</a:t>
            </a:r>
          </a:p>
        </p:txBody>
      </p:sp>
    </p:spTree>
    <p:extLst>
      <p:ext uri="{BB962C8B-B14F-4D97-AF65-F5344CB8AC3E}">
        <p14:creationId xmlns:p14="http://schemas.microsoft.com/office/powerpoint/2010/main" val="2656613298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Migrating to v3 of the Power BI .NET SDK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5AFC809-EEC0-4BB0-AC9F-A5137DBB5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412420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must move to SDK v3 to take advantage of latest API features</a:t>
            </a:r>
          </a:p>
          <a:p>
            <a:pPr lvl="1"/>
            <a:r>
              <a:rPr lang="en-US" dirty="0"/>
              <a:t>Automated server-side generation of PDF file from Power BI report</a:t>
            </a:r>
          </a:p>
          <a:p>
            <a:pPr lvl="1"/>
            <a:r>
              <a:rPr lang="en-US" dirty="0"/>
              <a:t>Advanced generation of embed tokens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Beware of breaking changes when moving from v2.x to 3.x</a:t>
            </a:r>
          </a:p>
          <a:p>
            <a:pPr lvl="1"/>
            <a:r>
              <a:rPr lang="en-US" dirty="0"/>
              <a:t>Namespace </a:t>
            </a:r>
            <a:r>
              <a:rPr lang="en-US" i="1" dirty="0"/>
              <a:t>Microsoft.PowerBI.Api.v2</a:t>
            </a:r>
            <a:r>
              <a:rPr lang="en-US" dirty="0"/>
              <a:t> renamed to </a:t>
            </a:r>
            <a:r>
              <a:rPr lang="en-US" i="1" dirty="0" err="1"/>
              <a:t>Microsoft.PowerBI.Api</a:t>
            </a:r>
            <a:endParaRPr lang="en-US" i="1" dirty="0"/>
          </a:p>
          <a:p>
            <a:pPr lvl="1"/>
            <a:r>
              <a:rPr lang="en-US" dirty="0"/>
              <a:t>Namespace </a:t>
            </a:r>
            <a:r>
              <a:rPr lang="en-US" i="1" dirty="0"/>
              <a:t>Microsoft.PowerBI.Api.Models.v2</a:t>
            </a:r>
            <a:r>
              <a:rPr lang="en-US" dirty="0"/>
              <a:t> renamed to </a:t>
            </a:r>
            <a:r>
              <a:rPr lang="en-US" i="1" dirty="0" err="1"/>
              <a:t>Microsoft.PowerBI.Api.Models</a:t>
            </a:r>
            <a:endParaRPr lang="en-US" i="1" dirty="0"/>
          </a:p>
          <a:p>
            <a:pPr lvl="1"/>
            <a:r>
              <a:rPr lang="en-US" i="1" dirty="0"/>
              <a:t>Parameters for Power BI resource IDs now based on GUIDs instead of strings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0F338-B7F6-4FD7-948D-A188C615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9" y="2620344"/>
            <a:ext cx="7272417" cy="10685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046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Initializing an Instance of PowerBIClient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2926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PowerBIClient object serves as top-level object</a:t>
            </a:r>
          </a:p>
          <a:p>
            <a:pPr lvl="1"/>
            <a:r>
              <a:rPr lang="en-US"/>
              <a:t>Used to execute calls against Power BI Service</a:t>
            </a:r>
          </a:p>
          <a:p>
            <a:pPr lvl="1"/>
            <a:r>
              <a:rPr lang="en-US"/>
              <a:t>Initialized with function to retrieve AAD access token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60" y="2654910"/>
            <a:ext cx="7805861" cy="33859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86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C190-CAF7-439A-A5D9-0D597033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User APIs versus Admin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E292-22F1-4E63-B283-59981D59F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258532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Power BI User APIs (e.g. </a:t>
            </a:r>
            <a:r>
              <a:rPr lang="en-US" dirty="0" err="1"/>
              <a:t>GetGroupsAsync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provides users with access to personal workspace</a:t>
            </a:r>
          </a:p>
          <a:p>
            <a:pPr lvl="1"/>
            <a:r>
              <a:rPr lang="en-US" dirty="0"/>
              <a:t>provides users with access to app workspaces</a:t>
            </a:r>
          </a:p>
          <a:p>
            <a:pPr lvl="1"/>
            <a:r>
              <a:rPr lang="en-US" dirty="0"/>
              <a:t>provides service principal (SP) with access to app workspaces</a:t>
            </a:r>
          </a:p>
          <a:p>
            <a:pPr lvl="1"/>
            <a:endParaRPr lang="en-US" dirty="0"/>
          </a:p>
          <a:p>
            <a:r>
              <a:rPr lang="en-US" dirty="0"/>
              <a:t>Power BI Admin APIs (e.g. </a:t>
            </a:r>
            <a:r>
              <a:rPr lang="en-US" dirty="0" err="1"/>
              <a:t>GetGroupsAsAdminAsync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provides users with tenant-level access to all workspaces</a:t>
            </a:r>
          </a:p>
          <a:p>
            <a:pPr lvl="1"/>
            <a:r>
              <a:rPr lang="en-US" dirty="0"/>
              <a:t>does not currently support app-only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00715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B16A-B64B-4F9C-AAFD-7D3E3AFB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into the Power BI Admin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18434-06A3-4EB0-B226-E372FD8D2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Admin API exposed using </a:t>
            </a:r>
            <a:r>
              <a:rPr lang="en-US" sz="1836" b="1" dirty="0" err="1">
                <a:latin typeface="Lucida Console" panose="020B0609040504020204" pitchFamily="49" charset="0"/>
              </a:rPr>
              <a:t>AsAdmin</a:t>
            </a:r>
            <a:r>
              <a:rPr lang="en-US" sz="2448" dirty="0"/>
              <a:t> methods</a:t>
            </a:r>
          </a:p>
          <a:p>
            <a:pPr lvl="1"/>
            <a:r>
              <a:rPr lang="en-US" dirty="0"/>
              <a:t>Example: </a:t>
            </a:r>
          </a:p>
          <a:p>
            <a:pPr lvl="1"/>
            <a:r>
              <a:rPr lang="en-US" dirty="0"/>
              <a:t>Makes it possible to access every workspace in current tenant</a:t>
            </a:r>
          </a:p>
          <a:p>
            <a:pPr lvl="1"/>
            <a:r>
              <a:rPr lang="en-US" dirty="0"/>
              <a:t>Requires access token for user who is tenant or Power BI admin</a:t>
            </a:r>
          </a:p>
          <a:p>
            <a:pPr lvl="1"/>
            <a:r>
              <a:rPr lang="en-US" dirty="0"/>
              <a:t>Not supported when calling as service principal with app-only token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61FC5-3AC2-4F75-8BDA-9EAAC70F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8" y="3591387"/>
            <a:ext cx="8315713" cy="29368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6333ED-C7AF-4117-A0AC-3F6DDAD0F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73" t="62187" r="29825" b="32520"/>
          <a:stretch/>
        </p:blipFill>
        <p:spPr>
          <a:xfrm>
            <a:off x="1899937" y="1982527"/>
            <a:ext cx="6411645" cy="23315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170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OAuth 2.0 and OpenID Connect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Microsoft Identity Platform 2.0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Developing with the Power BI .NET SDK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Developing with the App-Owns-Data Model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Developing Single Page Applications (SPAs)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Developing Secure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4560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22A959C-2105-4703-B47D-A9F3F0BF07EA}"/>
              </a:ext>
            </a:extLst>
          </p:cNvPr>
          <p:cNvSpPr/>
          <p:nvPr/>
        </p:nvSpPr>
        <p:spPr>
          <a:xfrm>
            <a:off x="1131310" y="3083949"/>
            <a:ext cx="8237996" cy="314991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D8925-2467-4093-8971-660FEA99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App-only Access Control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15F94E70-0D69-4590-91A4-131DCF607C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166199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Service Principal used to configure access control</a:t>
            </a:r>
          </a:p>
          <a:p>
            <a:pPr lvl="1"/>
            <a:r>
              <a:rPr lang="en-US" dirty="0"/>
              <a:t>Requires the use of v2 app workspaces</a:t>
            </a:r>
          </a:p>
          <a:p>
            <a:pPr lvl="1"/>
            <a:r>
              <a:rPr lang="en-US" dirty="0"/>
              <a:t>Service principal must be added to app workspaces as admin or member</a:t>
            </a:r>
          </a:p>
          <a:p>
            <a:pPr lvl="1"/>
            <a:r>
              <a:rPr lang="en-US" dirty="0"/>
              <a:t>Access control </a:t>
            </a:r>
            <a:r>
              <a:rPr lang="en-US" u="sng" dirty="0"/>
              <a:t>NOT</a:t>
            </a:r>
            <a:r>
              <a:rPr lang="en-US" dirty="0"/>
              <a:t> based on Azure AD permissions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25BFD1-6323-4635-9C46-2F47B2468BAD}"/>
              </a:ext>
            </a:extLst>
          </p:cNvPr>
          <p:cNvSpPr/>
          <p:nvPr/>
        </p:nvSpPr>
        <p:spPr>
          <a:xfrm>
            <a:off x="1286745" y="4367819"/>
            <a:ext cx="1612432" cy="73677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>
                <a:solidFill>
                  <a:schemeClr val="bg1"/>
                </a:solidFill>
              </a:rPr>
              <a:t>App 1</a:t>
            </a:r>
            <a:br>
              <a:rPr lang="en-US" sz="1428" dirty="0">
                <a:solidFill>
                  <a:schemeClr val="bg1"/>
                </a:solidFill>
              </a:rPr>
            </a:br>
            <a:r>
              <a:rPr lang="en-US" sz="1428" dirty="0">
                <a:solidFill>
                  <a:schemeClr val="bg1"/>
                </a:solidFill>
              </a:rPr>
              <a:t>Service Principal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08BAE2-2DE4-4F20-A4F1-F2F7BD1DB0C0}"/>
              </a:ext>
            </a:extLst>
          </p:cNvPr>
          <p:cNvSpPr/>
          <p:nvPr/>
        </p:nvSpPr>
        <p:spPr>
          <a:xfrm>
            <a:off x="7154751" y="4716179"/>
            <a:ext cx="2020641" cy="1321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28" dirty="0">
                <a:solidFill>
                  <a:schemeClr val="tx1"/>
                </a:solidFill>
              </a:rPr>
              <a:t>App Workspace 2</a:t>
            </a:r>
            <a:endParaRPr lang="en-US" sz="1428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A522D-1B5A-45C2-A2D3-06105D03608E}"/>
              </a:ext>
            </a:extLst>
          </p:cNvPr>
          <p:cNvSpPr/>
          <p:nvPr/>
        </p:nvSpPr>
        <p:spPr>
          <a:xfrm>
            <a:off x="7154751" y="3239558"/>
            <a:ext cx="2020641" cy="1321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28" dirty="0">
                <a:solidFill>
                  <a:schemeClr val="tx1"/>
                </a:solidFill>
              </a:rPr>
              <a:t>App Workspace 1</a:t>
            </a:r>
            <a:endParaRPr lang="en-US" sz="1428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25D165-6575-493E-9871-5A11201555EF}"/>
              </a:ext>
            </a:extLst>
          </p:cNvPr>
          <p:cNvGrpSpPr/>
          <p:nvPr/>
        </p:nvGrpSpPr>
        <p:grpSpPr>
          <a:xfrm>
            <a:off x="7310186" y="3628144"/>
            <a:ext cx="1709774" cy="2273787"/>
            <a:chOff x="6744070" y="3962571"/>
            <a:chExt cx="1676401" cy="222940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1FA085F-EE73-473A-9CF4-9E71EF450CA2}"/>
                </a:ext>
              </a:extLst>
            </p:cNvPr>
            <p:cNvSpPr/>
            <p:nvPr/>
          </p:nvSpPr>
          <p:spPr>
            <a:xfrm>
              <a:off x="6744070" y="5410370"/>
              <a:ext cx="1676401" cy="781606"/>
            </a:xfrm>
            <a:prstGeom prst="round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24" dirty="0"/>
                <a:t>Admins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/>
                <a:t>User 1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/>
                <a:t>App 1 Service Principal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/>
                <a:t>App 2 Service Principal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58D11B6-F3AF-42D3-9E47-1DF68277BAEA}"/>
                </a:ext>
              </a:extLst>
            </p:cNvPr>
            <p:cNvSpPr/>
            <p:nvPr/>
          </p:nvSpPr>
          <p:spPr>
            <a:xfrm>
              <a:off x="6744070" y="3962571"/>
              <a:ext cx="1676401" cy="781606"/>
            </a:xfrm>
            <a:prstGeom prst="round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24" dirty="0"/>
                <a:t>Admins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/>
                <a:t>User 1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/>
                <a:t>User 2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/>
                <a:t>App 1 Service Principal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2DB5816-E984-433D-B1A0-7117BF85320A}"/>
              </a:ext>
            </a:extLst>
          </p:cNvPr>
          <p:cNvSpPr/>
          <p:nvPr/>
        </p:nvSpPr>
        <p:spPr>
          <a:xfrm>
            <a:off x="4628574" y="4070298"/>
            <a:ext cx="1476622" cy="132118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Power BI Service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74B9BD-1ED9-45DE-A2E9-22CA57546DA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2899176" y="4730893"/>
            <a:ext cx="1729398" cy="5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77A48C-62BD-4BEA-BE92-0AF72C16DECA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6105196" y="3900154"/>
            <a:ext cx="1049556" cy="830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96B910-2B64-4EEA-BDB5-FAF6613E7275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>
            <a:off x="6105196" y="4730892"/>
            <a:ext cx="1049556" cy="645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5CF60D-2846-4905-A1DA-3C8804BCCC5F}"/>
              </a:ext>
            </a:extLst>
          </p:cNvPr>
          <p:cNvSpPr/>
          <p:nvPr/>
        </p:nvSpPr>
        <p:spPr>
          <a:xfrm>
            <a:off x="3307386" y="4512454"/>
            <a:ext cx="854886" cy="499879"/>
          </a:xfrm>
          <a:prstGeom prst="roundRect">
            <a:avLst/>
          </a:prstGeom>
          <a:solidFill>
            <a:srgbClr val="FFFFCC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18" dirty="0">
                <a:solidFill>
                  <a:schemeClr val="accent1">
                    <a:lumMod val="50000"/>
                  </a:schemeClr>
                </a:solidFill>
              </a:rPr>
              <a:t>App-only Access Token</a:t>
            </a:r>
          </a:p>
        </p:txBody>
      </p:sp>
    </p:spTree>
    <p:extLst>
      <p:ext uri="{BB962C8B-B14F-4D97-AF65-F5344CB8AC3E}">
        <p14:creationId xmlns:p14="http://schemas.microsoft.com/office/powerpoint/2010/main" val="22212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142F24-3F5A-4F4C-9BEA-6A5D17E21CE1}"/>
              </a:ext>
            </a:extLst>
          </p:cNvPr>
          <p:cNvSpPr/>
          <p:nvPr/>
        </p:nvSpPr>
        <p:spPr>
          <a:xfrm>
            <a:off x="5985086" y="4352149"/>
            <a:ext cx="2591954" cy="233150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9F002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24" dirty="0">
                <a:solidFill>
                  <a:schemeClr val="accent1">
                    <a:lumMod val="50000"/>
                  </a:schemeClr>
                </a:solidFill>
              </a:rPr>
              <a:t>These serviced principals now have access to the User APIs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D8925-2467-4093-8971-660FEA99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Setup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2CD983-3F89-410F-8EC8-EDB904D2E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7076"/>
          <a:stretch/>
        </p:blipFill>
        <p:spPr>
          <a:xfrm>
            <a:off x="2072387" y="1217344"/>
            <a:ext cx="4145851" cy="26177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6DE83-8F39-4E45-BA80-1F09F34DF1DB}"/>
              </a:ext>
            </a:extLst>
          </p:cNvPr>
          <p:cNvGrpSpPr/>
          <p:nvPr/>
        </p:nvGrpSpPr>
        <p:grpSpPr>
          <a:xfrm>
            <a:off x="2072386" y="4352150"/>
            <a:ext cx="3105443" cy="1916501"/>
            <a:chOff x="507071" y="4267200"/>
            <a:chExt cx="3044828" cy="18790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7CD4B7-7960-4817-B9C7-9ED75CBA76CC}"/>
                </a:ext>
              </a:extLst>
            </p:cNvPr>
            <p:cNvSpPr/>
            <p:nvPr/>
          </p:nvSpPr>
          <p:spPr>
            <a:xfrm>
              <a:off x="507071" y="4267200"/>
              <a:ext cx="3044828" cy="18790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Your Power BI Tenant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B818E4-7E97-444F-B43F-DD0BB693B5C5}"/>
                </a:ext>
              </a:extLst>
            </p:cNvPr>
            <p:cNvSpPr/>
            <p:nvPr/>
          </p:nvSpPr>
          <p:spPr>
            <a:xfrm>
              <a:off x="783873" y="4723169"/>
              <a:ext cx="2491223" cy="128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28" dirty="0"/>
                <a:t>Power BI Enabled</a:t>
              </a:r>
            </a:p>
            <a:p>
              <a:pPr algn="ctr"/>
              <a:r>
                <a:rPr lang="en-US" sz="1428" dirty="0"/>
                <a:t>Service Principals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1124E7-5215-4826-BA7B-C0A51FF1AC21}"/>
                </a:ext>
              </a:extLst>
            </p:cNvPr>
            <p:cNvSpPr/>
            <p:nvPr/>
          </p:nvSpPr>
          <p:spPr>
            <a:xfrm>
              <a:off x="918485" y="5315885"/>
              <a:ext cx="2223216" cy="4844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Security Group</a:t>
              </a:r>
            </a:p>
            <a:p>
              <a:pPr algn="ctr"/>
              <a:r>
                <a:rPr lang="en-US" sz="918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Power BI Apps</a:t>
              </a:r>
              <a:endParaRPr lang="en-US" sz="1122" b="1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B31C6C-34A9-4574-AA7E-F3BF56797826}"/>
              </a:ext>
            </a:extLst>
          </p:cNvPr>
          <p:cNvGrpSpPr/>
          <p:nvPr/>
        </p:nvGrpSpPr>
        <p:grpSpPr>
          <a:xfrm>
            <a:off x="4759466" y="4947696"/>
            <a:ext cx="3532273" cy="1442074"/>
            <a:chOff x="3141701" y="4851123"/>
            <a:chExt cx="3463327" cy="141392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2AA231-5788-4429-8299-32E017720702}"/>
                </a:ext>
              </a:extLst>
            </p:cNvPr>
            <p:cNvSpPr/>
            <p:nvPr/>
          </p:nvSpPr>
          <p:spPr>
            <a:xfrm>
              <a:off x="4648200" y="5349291"/>
              <a:ext cx="1943482" cy="41759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24" dirty="0">
                  <a:solidFill>
                    <a:schemeClr val="bg1"/>
                  </a:solidFill>
                </a:rPr>
                <a:t>Service Principal</a:t>
              </a:r>
            </a:p>
            <a:p>
              <a:pPr algn="ctr"/>
              <a:r>
                <a:rPr lang="en-US" sz="918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Application 2</a:t>
              </a:r>
              <a:endParaRPr lang="en-US" sz="1122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25BFD1-6323-4635-9C46-2F47B2468BAD}"/>
                </a:ext>
              </a:extLst>
            </p:cNvPr>
            <p:cNvSpPr/>
            <p:nvPr/>
          </p:nvSpPr>
          <p:spPr>
            <a:xfrm>
              <a:off x="4661546" y="4851123"/>
              <a:ext cx="1943482" cy="41759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24" dirty="0">
                  <a:solidFill>
                    <a:schemeClr val="bg1"/>
                  </a:solidFill>
                </a:rPr>
                <a:t>Service Principal</a:t>
              </a:r>
            </a:p>
            <a:p>
              <a:pPr algn="ctr"/>
              <a:r>
                <a:rPr lang="en-US" sz="918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Application 1</a:t>
              </a:r>
              <a:endParaRPr lang="en-US" sz="1122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8CEDD8-2DB7-4E2E-B769-40F08DCB9C54}"/>
                </a:ext>
              </a:extLst>
            </p:cNvPr>
            <p:cNvSpPr/>
            <p:nvPr/>
          </p:nvSpPr>
          <p:spPr>
            <a:xfrm>
              <a:off x="4661546" y="5847459"/>
              <a:ext cx="1943482" cy="41759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24" dirty="0">
                  <a:solidFill>
                    <a:schemeClr val="bg1"/>
                  </a:solidFill>
                </a:rPr>
                <a:t>Service Principal</a:t>
              </a:r>
            </a:p>
            <a:p>
              <a:pPr algn="ctr"/>
              <a:r>
                <a:rPr lang="en-US" sz="918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Application 3</a:t>
              </a:r>
              <a:endParaRPr lang="en-US" sz="1122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CA286EB-ACFB-432E-9DEE-B76AB1776188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flipV="1">
              <a:off x="3166302" y="5059918"/>
              <a:ext cx="1495244" cy="49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BB4CADA-F307-45E8-90A8-B773EB58204F}"/>
                </a:ext>
              </a:extLst>
            </p:cNvPr>
            <p:cNvCxnSpPr>
              <a:cxnSpLocks/>
              <a:stCxn id="6" idx="3"/>
              <a:endCxn id="19" idx="1"/>
            </p:cNvCxnSpPr>
            <p:nvPr/>
          </p:nvCxnSpPr>
          <p:spPr>
            <a:xfrm flipV="1">
              <a:off x="3141701" y="5558086"/>
              <a:ext cx="150649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E121E74-CACE-4783-8680-D82EA022B106}"/>
                </a:ext>
              </a:extLst>
            </p:cNvPr>
            <p:cNvCxnSpPr>
              <a:cxnSpLocks/>
              <a:stCxn id="6" idx="3"/>
              <a:endCxn id="21" idx="1"/>
            </p:cNvCxnSpPr>
            <p:nvPr/>
          </p:nvCxnSpPr>
          <p:spPr>
            <a:xfrm>
              <a:off x="3141701" y="5558088"/>
              <a:ext cx="1519845" cy="498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46718F0E-58CC-47B7-83C7-9539EB8AA851}"/>
              </a:ext>
            </a:extLst>
          </p:cNvPr>
          <p:cNvSpPr/>
          <p:nvPr/>
        </p:nvSpPr>
        <p:spPr>
          <a:xfrm>
            <a:off x="3200280" y="2512343"/>
            <a:ext cx="310868" cy="233151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A8F223A-237E-4414-9E2C-658B6064AF73}"/>
              </a:ext>
            </a:extLst>
          </p:cNvPr>
          <p:cNvSpPr/>
          <p:nvPr/>
        </p:nvSpPr>
        <p:spPr>
          <a:xfrm>
            <a:off x="3210262" y="3369369"/>
            <a:ext cx="310868" cy="233151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20434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A6C4-6F40-424E-AE18-DE816441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App-only Access with PBI Service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A533-9E23-4621-9022-DD8F0DBBF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9848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Service Principal added to workspace as admin</a:t>
            </a:r>
          </a:p>
          <a:p>
            <a:pPr lvl="1"/>
            <a:r>
              <a:rPr lang="en-US" dirty="0"/>
              <a:t>Only works with v2 app workspaces</a:t>
            </a:r>
          </a:p>
          <a:p>
            <a:pPr lvl="1"/>
            <a:r>
              <a:rPr lang="en-US" dirty="0"/>
              <a:t>Provides full workspace access to service principal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AB79D2-744E-4255-B90C-3E4C7C202983}"/>
              </a:ext>
            </a:extLst>
          </p:cNvPr>
          <p:cNvSpPr/>
          <p:nvPr/>
        </p:nvSpPr>
        <p:spPr>
          <a:xfrm>
            <a:off x="1349647" y="4577778"/>
            <a:ext cx="2253791" cy="1321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32" dirty="0">
                <a:solidFill>
                  <a:schemeClr val="tx1"/>
                </a:solidFill>
              </a:rPr>
              <a:t>App Workspace 2</a:t>
            </a:r>
            <a:endParaRPr lang="en-US" sz="1632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F901D4-6E88-4B4D-A131-3F6491550329}"/>
              </a:ext>
            </a:extLst>
          </p:cNvPr>
          <p:cNvSpPr/>
          <p:nvPr/>
        </p:nvSpPr>
        <p:spPr>
          <a:xfrm>
            <a:off x="1505079" y="4966363"/>
            <a:ext cx="1942924" cy="797166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24" dirty="0"/>
              <a:t>Admins</a:t>
            </a:r>
          </a:p>
          <a:p>
            <a:pPr marL="174862" indent="-174862">
              <a:buFont typeface="Arial" panose="020B0604020202020204" pitchFamily="34" charset="0"/>
              <a:buChar char="•"/>
            </a:pPr>
            <a:r>
              <a:rPr lang="en-US" sz="918" dirty="0"/>
              <a:t>User 1</a:t>
            </a:r>
          </a:p>
          <a:p>
            <a:pPr marL="174862" indent="-174862">
              <a:buFont typeface="Arial" panose="020B0604020202020204" pitchFamily="34" charset="0"/>
              <a:buChar char="•"/>
            </a:pPr>
            <a:r>
              <a:rPr lang="en-US" sz="918" dirty="0"/>
              <a:t>App 1 Service Principal</a:t>
            </a:r>
          </a:p>
          <a:p>
            <a:pPr marL="174862" indent="-174862">
              <a:buFont typeface="Arial" panose="020B0604020202020204" pitchFamily="34" charset="0"/>
              <a:buChar char="•"/>
            </a:pPr>
            <a:r>
              <a:rPr lang="en-US" sz="918" dirty="0"/>
              <a:t>App 2 Service Principal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1AE2FB-2E9E-4011-8410-94B1E2FBE7B1}"/>
              </a:ext>
            </a:extLst>
          </p:cNvPr>
          <p:cNvSpPr/>
          <p:nvPr/>
        </p:nvSpPr>
        <p:spPr>
          <a:xfrm>
            <a:off x="1349647" y="3101158"/>
            <a:ext cx="2253791" cy="1321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32" dirty="0">
                <a:solidFill>
                  <a:schemeClr val="tx1"/>
                </a:solidFill>
              </a:rPr>
              <a:t>App Workspace 1</a:t>
            </a:r>
            <a:endParaRPr lang="en-US" sz="1632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00C4C8-9381-4217-935B-43C5AC931149}"/>
              </a:ext>
            </a:extLst>
          </p:cNvPr>
          <p:cNvSpPr/>
          <p:nvPr/>
        </p:nvSpPr>
        <p:spPr>
          <a:xfrm>
            <a:off x="1505079" y="3489742"/>
            <a:ext cx="1942924" cy="797166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24" dirty="0"/>
              <a:t>Admins</a:t>
            </a:r>
          </a:p>
          <a:p>
            <a:pPr marL="174862" indent="-174862">
              <a:buFont typeface="Arial" panose="020B0604020202020204" pitchFamily="34" charset="0"/>
              <a:buChar char="•"/>
            </a:pPr>
            <a:r>
              <a:rPr lang="en-US" sz="918" dirty="0"/>
              <a:t>User 1</a:t>
            </a:r>
          </a:p>
          <a:p>
            <a:pPr marL="174862" indent="-174862">
              <a:buFont typeface="Arial" panose="020B0604020202020204" pitchFamily="34" charset="0"/>
              <a:buChar char="•"/>
            </a:pPr>
            <a:r>
              <a:rPr lang="en-US" sz="918" dirty="0"/>
              <a:t>User 2</a:t>
            </a:r>
          </a:p>
          <a:p>
            <a:pPr marL="174862" indent="-174862">
              <a:buFont typeface="Arial" panose="020B0604020202020204" pitchFamily="34" charset="0"/>
              <a:buChar char="•"/>
            </a:pPr>
            <a:r>
              <a:rPr lang="en-US" sz="918" dirty="0"/>
              <a:t>App 1 Service Principal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C02339-DAC6-4D4E-8FF6-480D7EE2CD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345" y="2945723"/>
            <a:ext cx="3170204" cy="306593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569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6D0-D824-4817-8B74-D7E39738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Setting Up for App-Owns-Data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E8E3-4BDF-42D6-B1BE-A0F2A1013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40" dirty="0"/>
              <a:t>Enable Service Principal Access to Power BI Service API</a:t>
            </a:r>
          </a:p>
          <a:p>
            <a:pPr lvl="1"/>
            <a:r>
              <a:rPr lang="en-US" sz="1836" dirty="0"/>
              <a:t>Create an Azure AD security group (e.g. Power BI Apps)</a:t>
            </a:r>
          </a:p>
          <a:p>
            <a:pPr lvl="1"/>
            <a:endParaRPr lang="en-US" sz="1836" dirty="0"/>
          </a:p>
          <a:p>
            <a:pPr lvl="1"/>
            <a:endParaRPr lang="en-US" sz="1836" dirty="0"/>
          </a:p>
          <a:p>
            <a:pPr lvl="1"/>
            <a:endParaRPr lang="en-US" sz="1836" dirty="0"/>
          </a:p>
          <a:p>
            <a:pPr lvl="1"/>
            <a:r>
              <a:rPr lang="en-US" sz="1836" dirty="0"/>
              <a:t>Add group to </a:t>
            </a:r>
            <a:r>
              <a:rPr lang="en-US" sz="1836" i="1" dirty="0"/>
              <a:t>Power BI Allow service principals to use Power BI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387B1-FBE8-403A-A5DA-91E5A0B2F1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75" y="1988920"/>
            <a:ext cx="4034805" cy="795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DE05E-0E16-4C95-A08D-5FDEF5EB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15" y="3362877"/>
            <a:ext cx="4824462" cy="30309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974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6D0-D824-4817-8B74-D7E39738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Setting Up for App-Owns-Data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E8E3-4BDF-42D6-B1BE-A0F2A1013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40" dirty="0"/>
              <a:t>Create a confidential client in your Azure AD tenant</a:t>
            </a:r>
          </a:p>
          <a:p>
            <a:endParaRPr lang="en-US" sz="2448" dirty="0"/>
          </a:p>
          <a:p>
            <a:pPr lvl="1"/>
            <a:endParaRPr lang="en-US" sz="1632" dirty="0"/>
          </a:p>
          <a:p>
            <a:pPr lvl="1"/>
            <a:endParaRPr lang="en-US" sz="1632" dirty="0"/>
          </a:p>
          <a:p>
            <a:r>
              <a:rPr lang="en-US" sz="2040" dirty="0"/>
              <a:t>Configured as </a:t>
            </a:r>
            <a:r>
              <a:rPr lang="en-US" sz="1428" dirty="0">
                <a:solidFill>
                  <a:srgbClr val="002060"/>
                </a:solidFill>
                <a:latin typeface="Lucida Console" panose="020B0609040504020204" pitchFamily="49" charset="0"/>
              </a:rPr>
              <a:t>TYPE</a:t>
            </a:r>
            <a:r>
              <a:rPr lang="en-US" sz="1428" dirty="0">
                <a:latin typeface="Lucida Console" panose="020B0609040504020204" pitchFamily="49" charset="0"/>
              </a:rPr>
              <a:t>=</a:t>
            </a:r>
            <a:r>
              <a:rPr lang="en-US" sz="1428" dirty="0">
                <a:solidFill>
                  <a:srgbClr val="002060"/>
                </a:solidFill>
                <a:latin typeface="Lucida Console" panose="020B0609040504020204" pitchFamily="49" charset="0"/>
              </a:rPr>
              <a:t>Web</a:t>
            </a:r>
            <a:r>
              <a:rPr lang="en-US" sz="2040" dirty="0"/>
              <a:t> and no need for a redirect URL</a:t>
            </a:r>
          </a:p>
          <a:p>
            <a:endParaRPr lang="en-US" sz="2448" dirty="0"/>
          </a:p>
          <a:p>
            <a:pPr lvl="1"/>
            <a:endParaRPr lang="en-US" sz="1632" dirty="0"/>
          </a:p>
          <a:p>
            <a:pPr lvl="1"/>
            <a:endParaRPr lang="en-US" sz="1632" dirty="0"/>
          </a:p>
          <a:p>
            <a:r>
              <a:rPr lang="en-US" sz="2040" dirty="0"/>
              <a:t>Add a client secret or a client certificate</a:t>
            </a:r>
          </a:p>
          <a:p>
            <a:endParaRPr lang="en-US" sz="2448" dirty="0"/>
          </a:p>
          <a:p>
            <a:pPr lvl="1"/>
            <a:endParaRPr lang="en-US" sz="1632" dirty="0"/>
          </a:p>
          <a:p>
            <a:pPr lvl="1"/>
            <a:endParaRPr lang="en-US" sz="1632" dirty="0"/>
          </a:p>
          <a:p>
            <a:r>
              <a:rPr lang="en-US" sz="2040" dirty="0"/>
              <a:t>No need to configure any permissions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B1C5DD-BAC4-4102-AD91-9CAD9B24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45" y="1700107"/>
            <a:ext cx="5637403" cy="8879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AB6EDF-B8C9-4400-A290-C1C1DE45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68" y="3099954"/>
            <a:ext cx="5623501" cy="8879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6E8F99-A8D6-47C7-86B8-562F79E76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71" y="4461583"/>
            <a:ext cx="5336838" cy="9736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6F18F6-E0DD-4576-BE27-60983680F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267" y="5905121"/>
            <a:ext cx="5519957" cy="9680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379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25D8-311A-4B0A-93AF-82A0C05C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.NET Core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49148-682D-4F95-BC25-4811611547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249509"/>
          </a:xfrm>
        </p:spPr>
        <p:txBody>
          <a:bodyPr/>
          <a:lstStyle/>
          <a:p>
            <a:r>
              <a:rPr lang="en-US" dirty="0"/>
              <a:t>Understanding Dependency injection is import</a:t>
            </a:r>
          </a:p>
          <a:p>
            <a:pPr lvl="1"/>
            <a:r>
              <a:rPr lang="en-US" dirty="0"/>
              <a:t>Services are registered on application start up</a:t>
            </a:r>
          </a:p>
          <a:p>
            <a:pPr lvl="1"/>
            <a:r>
              <a:rPr lang="en-US" dirty="0"/>
              <a:t>Services injected into classes using parameterized constructors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3BCB9-2BE0-41B4-8D89-53AB976FA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346" y="3159528"/>
            <a:ext cx="6421857" cy="2515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32590-41FD-4193-A580-13F51C30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72" y="3101335"/>
            <a:ext cx="3909454" cy="2001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5495070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6D0-D824-4817-8B74-D7E39738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Setting Up for App-Owns-Data –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E8E3-4BDF-42D6-B1BE-A0F2A1013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36" dirty="0"/>
              <a:t>Add application's service principal in </a:t>
            </a:r>
            <a:r>
              <a:rPr lang="en-US" sz="1836" b="1" dirty="0"/>
              <a:t>Power BI Apps</a:t>
            </a:r>
            <a:r>
              <a:rPr lang="en-US" sz="1836" dirty="0"/>
              <a:t> security group</a:t>
            </a:r>
          </a:p>
          <a:p>
            <a:pPr lvl="1"/>
            <a:endParaRPr lang="en-US" sz="1428" dirty="0"/>
          </a:p>
          <a:p>
            <a:endParaRPr lang="en-US" sz="2244" dirty="0"/>
          </a:p>
          <a:p>
            <a:endParaRPr lang="en-US" sz="2244" dirty="0"/>
          </a:p>
          <a:p>
            <a:endParaRPr lang="en-US" sz="1836" dirty="0"/>
          </a:p>
          <a:p>
            <a:r>
              <a:rPr lang="en-US" sz="1836" dirty="0"/>
              <a:t>Configure application's service principal as workspace admin</a:t>
            </a:r>
          </a:p>
          <a:p>
            <a:pPr lvl="1"/>
            <a:endParaRPr lang="en-US" sz="1020" dirty="0"/>
          </a:p>
          <a:p>
            <a:endParaRPr lang="en-US" sz="1836" dirty="0"/>
          </a:p>
          <a:p>
            <a:endParaRPr lang="en-US" sz="1836" dirty="0"/>
          </a:p>
          <a:p>
            <a:endParaRPr lang="en-US" sz="1836" dirty="0"/>
          </a:p>
          <a:p>
            <a:endParaRPr lang="en-US" sz="1836" dirty="0"/>
          </a:p>
          <a:p>
            <a:r>
              <a:rPr lang="en-US" sz="1836" dirty="0"/>
              <a:t>Service principal should now be workspace admin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23597-AED2-4E77-952D-BD7AF2192E2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66" y="1668863"/>
            <a:ext cx="4240358" cy="11966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5D5CB-3CF4-4281-954B-93DDBD854A3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4466" y="3400693"/>
            <a:ext cx="3774056" cy="12289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0A21F-30CC-4E9E-A483-93FDAAD5860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852" y="3416867"/>
            <a:ext cx="2523914" cy="11966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4780C6-E7EC-42D8-AE23-D1E2FFD4146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65" y="5355303"/>
            <a:ext cx="3048734" cy="123837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268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4A9E-11DB-44C4-8FFE-B1133632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Client Credentials 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A5CA5E-5C0A-475C-96A8-29BD5652F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2926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Client credentials flow used to obtain app-only token</a:t>
            </a:r>
          </a:p>
          <a:p>
            <a:pPr lvl="1"/>
            <a:r>
              <a:rPr lang="en-US" dirty="0"/>
              <a:t>Requires passing app secret (e.g. app password or certificate)</a:t>
            </a:r>
          </a:p>
          <a:p>
            <a:pPr lvl="1"/>
            <a:r>
              <a:rPr lang="en-US" dirty="0"/>
              <a:t>Requires passing tenant-specific endpoint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B3101-C143-436F-B6E4-5F907E024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91" y="2668256"/>
            <a:ext cx="9212662" cy="35155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20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Generating Embed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28931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embed reports using an AAD token, but…</a:t>
            </a:r>
          </a:p>
          <a:p>
            <a:pPr lvl="1"/>
            <a:r>
              <a:rPr lang="en-US" dirty="0"/>
              <a:t>You might want embed resource using more restricted tokens</a:t>
            </a:r>
          </a:p>
          <a:p>
            <a:pPr lvl="1"/>
            <a:r>
              <a:rPr lang="en-US" dirty="0"/>
              <a:t>You might want stay within the bounds of Power BI licensing terms</a:t>
            </a:r>
          </a:p>
          <a:p>
            <a:pPr lvl="1"/>
            <a:endParaRPr lang="en-US" dirty="0"/>
          </a:p>
          <a:p>
            <a:r>
              <a:rPr lang="en-US" dirty="0"/>
              <a:t>You generate embed tokens with the Power BI Service API</a:t>
            </a:r>
          </a:p>
          <a:p>
            <a:pPr lvl="1"/>
            <a:r>
              <a:rPr lang="en-US" dirty="0"/>
              <a:t>Each embed token created for one specific resource</a:t>
            </a:r>
          </a:p>
          <a:p>
            <a:pPr lvl="1"/>
            <a:r>
              <a:rPr lang="en-US" dirty="0"/>
              <a:t>Embed token provides restrictions on whether user can view or edit</a:t>
            </a:r>
          </a:p>
          <a:p>
            <a:pPr lvl="1"/>
            <a:r>
              <a:rPr lang="en-US" dirty="0"/>
              <a:t>Embed token can only be generated in dedicated capacity (semi-enforced)</a:t>
            </a:r>
          </a:p>
          <a:p>
            <a:pPr lvl="1"/>
            <a:r>
              <a:rPr lang="en-US" dirty="0"/>
              <a:t>Embed token can be generated to support row-level security (RLS)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7" y="5038679"/>
            <a:ext cx="7946558" cy="11229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8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01A6-56AF-42C7-86FB-68F2AE58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 for Report Embedding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C428B2-FE7E-4EE7-AD29-31572227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56" y="1236975"/>
            <a:ext cx="8460202" cy="32641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23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EAA0-B570-4C3A-917E-134C95AC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 for Dashboard Embedding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BD81C-4292-4277-9B3D-2410C523C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56" y="1232417"/>
            <a:ext cx="8191795" cy="32676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04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EAA0-B570-4C3A-917E-134C95AC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for New Report Embedding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0913CF-2E69-44CA-BDFF-3F3CD08FD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56" y="1230936"/>
            <a:ext cx="8711153" cy="2875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484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OAuth 2.0 and OpenID Connect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Microsoft Identity Platform 2.0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Developing with the Power BI .NET SDK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Developing with the App-Owns-Data Model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Developing Single Page Applications (SPAs)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dirty="0"/>
              <a:t>Developing Secure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8991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3D89-E178-4C3B-B864-6C5086F0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Understanding Implicit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84EAD-4684-49A0-BD70-92FA72444C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418576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Used in single page applications (SPAs)</a:t>
            </a:r>
          </a:p>
          <a:p>
            <a:pPr lvl="1"/>
            <a:r>
              <a:rPr lang="en-US" dirty="0"/>
              <a:t>All code and configuration loaded into client-side browser</a:t>
            </a:r>
          </a:p>
          <a:p>
            <a:pPr lvl="1"/>
            <a:r>
              <a:rPr lang="en-US" dirty="0"/>
              <a:t>Application runs as web application at verifiable URL on the Internet</a:t>
            </a:r>
          </a:p>
          <a:p>
            <a:pPr lvl="1"/>
            <a:r>
              <a:rPr lang="en-US" dirty="0"/>
              <a:t>SPA must be running at URL registered as a redirect URL</a:t>
            </a:r>
          </a:p>
          <a:p>
            <a:pPr lvl="1"/>
            <a:r>
              <a:rPr lang="en-US" dirty="0"/>
              <a:t>Application isn't really confidential - it cannot keep any secret</a:t>
            </a:r>
          </a:p>
          <a:p>
            <a:pPr lvl="1"/>
            <a:endParaRPr lang="en-US" dirty="0"/>
          </a:p>
          <a:p>
            <a:r>
              <a:rPr lang="en-US" dirty="0"/>
              <a:t>Implicit flow involves passing access token directly to browser</a:t>
            </a:r>
          </a:p>
          <a:p>
            <a:pPr lvl="1"/>
            <a:r>
              <a:rPr lang="en-US" dirty="0"/>
              <a:t>Passing access token to browser isn't ideal - but it's tolerated when developing SPAs</a:t>
            </a:r>
          </a:p>
          <a:p>
            <a:pPr lvl="1"/>
            <a:endParaRPr lang="en-US" dirty="0"/>
          </a:p>
          <a:p>
            <a:r>
              <a:rPr lang="en-US" dirty="0"/>
              <a:t>MSAL provides a version of JavaScript/TypeScript Developers</a:t>
            </a:r>
          </a:p>
          <a:p>
            <a:pPr lvl="1"/>
            <a:r>
              <a:rPr lang="en-US" dirty="0"/>
              <a:t>There are node.js packages and NuGet packages for msal.js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05838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OAuth 2.0 and OpenID Connect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Microsoft Identity Platform 2.0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Developing with the Power BI .NET SDK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Developing with the App-Owns-Data Model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Developing Single Page Applications (SPAs)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Developing Secure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484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236E-F3EE-444F-8330-EA8C0719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Open Web Interfaces for NET (OWIN)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9090A-17E8-4A12-8FC0-C6957D1EB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264687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OWIN interfaces decouple web server from application</a:t>
            </a:r>
          </a:p>
          <a:p>
            <a:pPr lvl="1"/>
            <a:r>
              <a:rPr lang="en-US" dirty="0"/>
              <a:t>OWIN serves to decouple .NET applications from Windows and IIS</a:t>
            </a:r>
          </a:p>
          <a:p>
            <a:pPr lvl="1"/>
            <a:r>
              <a:rPr lang="en-US" dirty="0"/>
              <a:t>OWIN promotes the development of smaller modules (middleware)</a:t>
            </a:r>
          </a:p>
          <a:p>
            <a:r>
              <a:rPr lang="en-US" dirty="0"/>
              <a:t>Microsoft's Implementation known as Katana</a:t>
            </a:r>
          </a:p>
          <a:p>
            <a:pPr lvl="1"/>
            <a:r>
              <a:rPr lang="en-US" dirty="0"/>
              <a:t>Makes it possible to use OWIN with ASP/NET and ASP Core</a:t>
            </a:r>
          </a:p>
          <a:p>
            <a:pPr lvl="1"/>
            <a:r>
              <a:rPr lang="en-US" dirty="0"/>
              <a:t>Microsoft provides OWIN-based security middleware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1FF518-1D52-4F9D-B7E6-EA1985C1807F}"/>
              </a:ext>
            </a:extLst>
          </p:cNvPr>
          <p:cNvGrpSpPr/>
          <p:nvPr/>
        </p:nvGrpSpPr>
        <p:grpSpPr>
          <a:xfrm>
            <a:off x="1046300" y="4029936"/>
            <a:ext cx="6139645" cy="2363902"/>
            <a:chOff x="1142994" y="4218605"/>
            <a:chExt cx="4796815" cy="24425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A4F7C2-685D-4142-886A-C034BEF5BE29}"/>
                </a:ext>
              </a:extLst>
            </p:cNvPr>
            <p:cNvSpPr/>
            <p:nvPr/>
          </p:nvSpPr>
          <p:spPr>
            <a:xfrm>
              <a:off x="1142994" y="5467179"/>
              <a:ext cx="4796813" cy="469605"/>
            </a:xfrm>
            <a:prstGeom prst="rect">
              <a:avLst/>
            </a:prstGeom>
            <a:ln w="6350">
              <a:solidFill>
                <a:srgbClr val="2E39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36" dirty="0"/>
                <a:t>OWIN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E6CA41-1ED1-4C3C-B5E7-58FE2884F258}"/>
                </a:ext>
              </a:extLst>
            </p:cNvPr>
            <p:cNvSpPr/>
            <p:nvPr/>
          </p:nvSpPr>
          <p:spPr>
            <a:xfrm>
              <a:off x="1142994" y="6003714"/>
              <a:ext cx="4796813" cy="65744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rgbClr val="2E39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36" dirty="0"/>
                <a:t>Web Server and OS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8EC490-DD68-4609-B895-CFA8D72CA964}"/>
                </a:ext>
              </a:extLst>
            </p:cNvPr>
            <p:cNvSpPr/>
            <p:nvPr/>
          </p:nvSpPr>
          <p:spPr>
            <a:xfrm>
              <a:off x="1142995" y="4218605"/>
              <a:ext cx="4796813" cy="65744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6350">
              <a:solidFill>
                <a:srgbClr val="2E39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36" dirty="0"/>
                <a:t>Your Web Application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059E3A-EFAC-488B-88B9-953CA9FBB840}"/>
                </a:ext>
              </a:extLst>
            </p:cNvPr>
            <p:cNvSpPr/>
            <p:nvPr/>
          </p:nvSpPr>
          <p:spPr>
            <a:xfrm>
              <a:off x="1142996" y="4940595"/>
              <a:ext cx="4796813" cy="46960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6350">
              <a:solidFill>
                <a:srgbClr val="2E39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36" dirty="0"/>
                <a:t>Katana </a:t>
              </a:r>
              <a:r>
                <a:rPr lang="en-US" sz="1224" i="1" dirty="0"/>
                <a:t>(OWIN implementation for ASP.NET)</a:t>
              </a:r>
              <a:endParaRPr lang="en-US" sz="1836" i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9C2D0F-8ED3-4B33-9678-6B9A30303CBA}"/>
              </a:ext>
            </a:extLst>
          </p:cNvPr>
          <p:cNvGrpSpPr/>
          <p:nvPr/>
        </p:nvGrpSpPr>
        <p:grpSpPr>
          <a:xfrm>
            <a:off x="8447067" y="3005982"/>
            <a:ext cx="3387839" cy="3554393"/>
            <a:chOff x="7846267" y="2864497"/>
            <a:chExt cx="3554963" cy="372973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91E0C49-1C80-4875-AEF3-912FB599B260}"/>
                </a:ext>
              </a:extLst>
            </p:cNvPr>
            <p:cNvGrpSpPr/>
            <p:nvPr/>
          </p:nvGrpSpPr>
          <p:grpSpPr>
            <a:xfrm>
              <a:off x="7846267" y="2888238"/>
              <a:ext cx="3554963" cy="3588802"/>
              <a:chOff x="5261687" y="700355"/>
              <a:chExt cx="6234599" cy="632576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942BF29-5AB9-4771-8444-A3D1F0115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05036" y="2692247"/>
                <a:ext cx="6096000" cy="433387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7006BBE-C40F-461A-A5F0-3E8720CA5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5036" y="2141345"/>
                <a:ext cx="6191250" cy="6858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B82A1EA-1AF7-4903-AF82-0F3CFDB79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1687" y="700355"/>
                <a:ext cx="6200775" cy="1438275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75340B-ADEE-423E-BA16-CA15B3D3BFEB}"/>
                </a:ext>
              </a:extLst>
            </p:cNvPr>
            <p:cNvSpPr/>
            <p:nvPr/>
          </p:nvSpPr>
          <p:spPr bwMode="auto">
            <a:xfrm>
              <a:off x="7866185" y="2864497"/>
              <a:ext cx="3525870" cy="3729733"/>
            </a:xfrm>
            <a:prstGeom prst="rect">
              <a:avLst/>
            </a:prstGeom>
            <a:noFill/>
            <a:ln w="38100">
              <a:solidFill>
                <a:srgbClr val="5D6B99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8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BDDA86-FF5F-435A-9C8F-C5DABFC055B4}"/>
              </a:ext>
            </a:extLst>
          </p:cNvPr>
          <p:cNvSpPr/>
          <p:nvPr/>
        </p:nvSpPr>
        <p:spPr>
          <a:xfrm>
            <a:off x="1123623" y="2910493"/>
            <a:ext cx="2299819" cy="86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>
                <a:solidFill>
                  <a:srgbClr val="002060"/>
                </a:solidFill>
              </a:rPr>
              <a:t>.NET Framework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91AA61-12D0-4D67-BE10-50EC39D9F125}"/>
              </a:ext>
            </a:extLst>
          </p:cNvPr>
          <p:cNvSpPr/>
          <p:nvPr/>
        </p:nvSpPr>
        <p:spPr>
          <a:xfrm>
            <a:off x="1123624" y="4065684"/>
            <a:ext cx="2299819" cy="86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>
                <a:solidFill>
                  <a:srgbClr val="002060"/>
                </a:solidFill>
              </a:rPr>
              <a:t>.NET 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28A12-0055-44E2-BDA2-8565BEB93D42}"/>
              </a:ext>
            </a:extLst>
          </p:cNvPr>
          <p:cNvSpPr/>
          <p:nvPr/>
        </p:nvSpPr>
        <p:spPr>
          <a:xfrm>
            <a:off x="1123623" y="5220875"/>
            <a:ext cx="2299819" cy="86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>
                <a:solidFill>
                  <a:srgbClr val="002060"/>
                </a:solidFill>
              </a:rPr>
              <a:t>Xamarin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98F273-6A1A-4A03-ACB9-5364C8D3D9BE}"/>
              </a:ext>
            </a:extLst>
          </p:cNvPr>
          <p:cNvSpPr/>
          <p:nvPr/>
        </p:nvSpPr>
        <p:spPr>
          <a:xfrm>
            <a:off x="4956658" y="4065683"/>
            <a:ext cx="2299819" cy="86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>
                <a:solidFill>
                  <a:srgbClr val="002060"/>
                </a:solidFill>
              </a:rPr>
              <a:t>.NET 5.0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07A114-2DF7-4360-B16A-B6C9F5BC929A}"/>
              </a:ext>
            </a:extLst>
          </p:cNvPr>
          <p:cNvCxnSpPr>
            <a:cxnSpLocks/>
          </p:cNvCxnSpPr>
          <p:nvPr/>
        </p:nvCxnSpPr>
        <p:spPr>
          <a:xfrm flipV="1">
            <a:off x="3468715" y="4500295"/>
            <a:ext cx="1340053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9F475D-FB01-4583-897D-DFB8ADF3F355}"/>
              </a:ext>
            </a:extLst>
          </p:cNvPr>
          <p:cNvCxnSpPr>
            <a:cxnSpLocks/>
          </p:cNvCxnSpPr>
          <p:nvPr/>
        </p:nvCxnSpPr>
        <p:spPr>
          <a:xfrm>
            <a:off x="3468714" y="3352272"/>
            <a:ext cx="1385326" cy="8548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F0AD80-B07C-41D9-8275-1F40E1ED93A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423442" y="4716092"/>
            <a:ext cx="1385326" cy="9393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E03C902C-A333-4580-98E1-EF44D637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.NET 5.0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AD305-AFAB-4A2A-9F0C-075DF709B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6771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is .NET 5?</a:t>
            </a:r>
          </a:p>
          <a:p>
            <a:pPr lvl="1"/>
            <a:r>
              <a:rPr lang="en-US" dirty="0"/>
              <a:t>Merging of separate platforms into a single platform</a:t>
            </a:r>
          </a:p>
        </p:txBody>
      </p:sp>
    </p:spTree>
    <p:extLst>
      <p:ext uri="{BB962C8B-B14F-4D97-AF65-F5344CB8AC3E}">
        <p14:creationId xmlns:p14="http://schemas.microsoft.com/office/powerpoint/2010/main" val="1105563533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4C4A-E650-4FCB-8846-C4599E56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OWIN Middleware Modules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B776C0-E2D2-426F-B105-2E299371B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48" dirty="0"/>
              <a:t>OWIN create pipeline of middleware components</a:t>
            </a:r>
          </a:p>
          <a:p>
            <a:pPr lvl="1"/>
            <a:r>
              <a:rPr lang="en-US" dirty="0"/>
              <a:t>Middleware components added to pipeline on application startup</a:t>
            </a:r>
          </a:p>
          <a:p>
            <a:pPr lvl="1"/>
            <a:r>
              <a:rPr lang="en-US" dirty="0"/>
              <a:t>Middleware components pre-process and post process requests</a:t>
            </a:r>
          </a:p>
          <a:p>
            <a:pPr lvl="1"/>
            <a:r>
              <a:rPr lang="en-US" dirty="0"/>
              <a:t>Middleware components commonly used to set up authentication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A444E-B9DD-4977-80EC-5B79E118D3E5}"/>
              </a:ext>
            </a:extLst>
          </p:cNvPr>
          <p:cNvSpPr/>
          <p:nvPr/>
        </p:nvSpPr>
        <p:spPr>
          <a:xfrm>
            <a:off x="1103960" y="2995862"/>
            <a:ext cx="7771694" cy="31086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8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71A196-3EA4-45CE-8987-AC3589289835}"/>
              </a:ext>
            </a:extLst>
          </p:cNvPr>
          <p:cNvSpPr/>
          <p:nvPr/>
        </p:nvSpPr>
        <p:spPr>
          <a:xfrm>
            <a:off x="3590902" y="3151296"/>
            <a:ext cx="3341829" cy="27978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28" dirty="0">
                <a:solidFill>
                  <a:schemeClr val="bg1"/>
                </a:solidFill>
              </a:rPr>
              <a:t>OWIN Middleware Pipeline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BEC384F-8B44-459C-831E-7A7A194D453F}"/>
              </a:ext>
            </a:extLst>
          </p:cNvPr>
          <p:cNvSpPr/>
          <p:nvPr/>
        </p:nvSpPr>
        <p:spPr>
          <a:xfrm>
            <a:off x="2502865" y="4161616"/>
            <a:ext cx="4818451" cy="433404"/>
          </a:xfrm>
          <a:prstGeom prst="rightArrow">
            <a:avLst>
              <a:gd name="adj1" fmla="val 70892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28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7AA4B-BBED-4862-B72E-51B4899AEEA1}"/>
              </a:ext>
            </a:extLst>
          </p:cNvPr>
          <p:cNvSpPr/>
          <p:nvPr/>
        </p:nvSpPr>
        <p:spPr>
          <a:xfrm>
            <a:off x="1414828" y="3562290"/>
            <a:ext cx="1088037" cy="2176074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F8BB7-A07F-41E1-8AEE-D3B5FB90C962}"/>
              </a:ext>
            </a:extLst>
          </p:cNvPr>
          <p:cNvSpPr/>
          <p:nvPr/>
        </p:nvSpPr>
        <p:spPr>
          <a:xfrm>
            <a:off x="7321316" y="3562290"/>
            <a:ext cx="1318199" cy="217607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/>
              <a:t>Web</a:t>
            </a:r>
          </a:p>
          <a:p>
            <a:pPr algn="ctr"/>
            <a:r>
              <a:rPr lang="en-US" sz="1428" dirty="0"/>
              <a:t>Application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7AABF2D-4109-4004-9E1B-FA267DF183DE}"/>
              </a:ext>
            </a:extLst>
          </p:cNvPr>
          <p:cNvSpPr/>
          <p:nvPr/>
        </p:nvSpPr>
        <p:spPr>
          <a:xfrm flipH="1">
            <a:off x="2502865" y="4650327"/>
            <a:ext cx="4818451" cy="433404"/>
          </a:xfrm>
          <a:prstGeom prst="rightArrow">
            <a:avLst>
              <a:gd name="adj1" fmla="val 70892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28" dirty="0"/>
              <a:t>response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D07E2-8EF9-4E2D-B588-5A048244E3C6}"/>
              </a:ext>
            </a:extLst>
          </p:cNvPr>
          <p:cNvSpPr/>
          <p:nvPr/>
        </p:nvSpPr>
        <p:spPr>
          <a:xfrm>
            <a:off x="3824055" y="3562290"/>
            <a:ext cx="1318199" cy="217607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/>
              <a:t>Middleware</a:t>
            </a:r>
          </a:p>
          <a:p>
            <a:pPr algn="ctr"/>
            <a:r>
              <a:rPr lang="en-US" sz="1428" dirty="0"/>
              <a:t>Component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0B98B-920E-47A0-9AF7-8A7BFD8976D3}"/>
              </a:ext>
            </a:extLst>
          </p:cNvPr>
          <p:cNvSpPr/>
          <p:nvPr/>
        </p:nvSpPr>
        <p:spPr>
          <a:xfrm>
            <a:off x="5418746" y="3562290"/>
            <a:ext cx="1318199" cy="217607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/>
              <a:t>Middleware</a:t>
            </a:r>
          </a:p>
          <a:p>
            <a:pPr algn="ctr"/>
            <a:r>
              <a:rPr lang="en-US" sz="1428" dirty="0"/>
              <a:t>Component 2</a:t>
            </a:r>
          </a:p>
        </p:txBody>
      </p:sp>
    </p:spTree>
    <p:extLst>
      <p:ext uri="{BB962C8B-B14F-4D97-AF65-F5344CB8AC3E}">
        <p14:creationId xmlns:p14="http://schemas.microsoft.com/office/powerpoint/2010/main" val="361125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b="1" dirty="0"/>
              <a:t>Authorization Code Grant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40" dirty="0"/>
              <a:t>Sequence of Requests in Authorization Code Grant Flow</a:t>
            </a:r>
          </a:p>
          <a:p>
            <a:pPr lvl="1"/>
            <a:r>
              <a:rPr lang="en-US" sz="1836" dirty="0"/>
              <a:t>Application redirects to AAD authorization endpoint</a:t>
            </a:r>
          </a:p>
          <a:p>
            <a:pPr lvl="1"/>
            <a:r>
              <a:rPr lang="en-US" sz="1836" dirty="0"/>
              <a:t>User prompted to sign in using Windows logon page</a:t>
            </a:r>
          </a:p>
          <a:p>
            <a:pPr lvl="1"/>
            <a:r>
              <a:rPr lang="en-US" sz="1836" dirty="0"/>
              <a:t>User prompted to consent to permissions (first access)</a:t>
            </a:r>
          </a:p>
          <a:p>
            <a:pPr lvl="1"/>
            <a:r>
              <a:rPr lang="en-US" sz="1836" dirty="0"/>
              <a:t>AAD redirects to application with authorization code</a:t>
            </a:r>
          </a:p>
          <a:p>
            <a:pPr lvl="1"/>
            <a:r>
              <a:rPr lang="en-US" sz="1836" dirty="0"/>
              <a:t>Application calls to AAD token endpoint to acquire access token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90999" y="3679742"/>
            <a:ext cx="367936" cy="2875527"/>
          </a:xfrm>
          <a:prstGeom prst="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18" rIns="0" bIns="466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03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307427" y="3679742"/>
            <a:ext cx="367936" cy="2875527"/>
          </a:xfrm>
          <a:prstGeom prst="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18" rIns="0" bIns="466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03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923854" y="3679742"/>
            <a:ext cx="367936" cy="2875527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18" rIns="0" bIns="466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03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573381" y="3676468"/>
            <a:ext cx="367936" cy="2872907"/>
          </a:xfrm>
          <a:prstGeom prst="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18" rIns="0" bIns="466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03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chemeClr val="tx1"/>
              </a:solidFill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162834" y="6536084"/>
            <a:ext cx="1610083" cy="453869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22" b="1" dirty="0"/>
              <a:t>Client Application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3514260" y="6302934"/>
            <a:ext cx="2038548" cy="684588"/>
          </a:xfrm>
          <a:prstGeom prst="rect">
            <a:avLst/>
          </a:prstGeom>
          <a:noFill/>
        </p:spPr>
        <p:txBody>
          <a:bodyPr wrap="squar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122" b="1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22" b="1" dirty="0"/>
              <a:t>Authorization Endpoint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6332897" y="6302934"/>
            <a:ext cx="1484195" cy="684588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122" b="1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22" b="1" dirty="0"/>
              <a:t>Token Endpoint	</a:t>
            </a:r>
          </a:p>
        </p:txBody>
      </p:sp>
      <p:sp>
        <p:nvSpPr>
          <p:cNvPr id="11" name="TextBox 12"/>
          <p:cNvSpPr txBox="1"/>
          <p:nvPr/>
        </p:nvSpPr>
        <p:spPr>
          <a:xfrm>
            <a:off x="7961136" y="6543795"/>
            <a:ext cx="1814448" cy="450730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22" b="1" dirty="0"/>
              <a:t>Power BI Service API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58937" y="3989293"/>
            <a:ext cx="2248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58937" y="4331125"/>
            <a:ext cx="224849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8937" y="4721447"/>
            <a:ext cx="185121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10146" y="4331126"/>
            <a:ext cx="0" cy="39032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9"/>
          <p:cNvSpPr txBox="1"/>
          <p:nvPr/>
        </p:nvSpPr>
        <p:spPr>
          <a:xfrm>
            <a:off x="1984478" y="3634008"/>
            <a:ext cx="2080939" cy="436604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Request authorization code</a:t>
            </a:r>
          </a:p>
        </p:txBody>
      </p:sp>
      <p:sp>
        <p:nvSpPr>
          <p:cNvPr id="17" name="TextBox 20"/>
          <p:cNvSpPr txBox="1"/>
          <p:nvPr/>
        </p:nvSpPr>
        <p:spPr>
          <a:xfrm>
            <a:off x="2307384" y="4001532"/>
            <a:ext cx="2084208" cy="439417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Sign-in via browser pop-up</a:t>
            </a:r>
          </a:p>
        </p:txBody>
      </p:sp>
      <p:sp>
        <p:nvSpPr>
          <p:cNvPr id="18" name="TextBox 21"/>
          <p:cNvSpPr txBox="1"/>
          <p:nvPr/>
        </p:nvSpPr>
        <p:spPr>
          <a:xfrm>
            <a:off x="2058935" y="4408891"/>
            <a:ext cx="2012272" cy="439417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Return authorization code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63426" y="5194751"/>
            <a:ext cx="48604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48280" y="5544947"/>
            <a:ext cx="486042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5"/>
          <p:cNvSpPr txBox="1"/>
          <p:nvPr/>
        </p:nvSpPr>
        <p:spPr>
          <a:xfrm>
            <a:off x="1906111" y="4802281"/>
            <a:ext cx="5215069" cy="436604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Pass authorization code to acquire access token for Power BI Service resource</a:t>
            </a:r>
          </a:p>
        </p:txBody>
      </p:sp>
      <p:sp>
        <p:nvSpPr>
          <p:cNvPr id="22" name="TextBox 26"/>
          <p:cNvSpPr txBox="1"/>
          <p:nvPr/>
        </p:nvSpPr>
        <p:spPr>
          <a:xfrm>
            <a:off x="2137457" y="5176502"/>
            <a:ext cx="3315497" cy="436604"/>
          </a:xfrm>
          <a:prstGeom prst="rect">
            <a:avLst/>
          </a:prstGeom>
          <a:noFill/>
        </p:spPr>
        <p:txBody>
          <a:bodyPr wrap="squar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Return access token and refresh token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077721" y="5933532"/>
            <a:ext cx="64956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2"/>
          <p:cNvSpPr txBox="1"/>
          <p:nvPr/>
        </p:nvSpPr>
        <p:spPr>
          <a:xfrm>
            <a:off x="2082207" y="5933534"/>
            <a:ext cx="1819353" cy="446610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71" b="1" dirty="0"/>
              <a:t>Return Http Response</a:t>
            </a:r>
          </a:p>
        </p:txBody>
      </p:sp>
      <p:sp>
        <p:nvSpPr>
          <p:cNvPr id="25" name="TextBox 33"/>
          <p:cNvSpPr txBox="1"/>
          <p:nvPr/>
        </p:nvSpPr>
        <p:spPr>
          <a:xfrm>
            <a:off x="1920121" y="5579385"/>
            <a:ext cx="3419933" cy="436604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Call Power BI Service API using the access token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66883" y="6271407"/>
            <a:ext cx="641115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0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2" grpId="0"/>
      <p:bldP spid="24" grpId="0"/>
      <p:bldP spid="2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9A444E-B9DD-4977-80EC-5B79E118D3E5}"/>
              </a:ext>
            </a:extLst>
          </p:cNvPr>
          <p:cNvSpPr/>
          <p:nvPr/>
        </p:nvSpPr>
        <p:spPr>
          <a:xfrm>
            <a:off x="1051314" y="2642376"/>
            <a:ext cx="7771694" cy="31086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8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71A196-3EA4-45CE-8987-AC3589289835}"/>
              </a:ext>
            </a:extLst>
          </p:cNvPr>
          <p:cNvSpPr/>
          <p:nvPr/>
        </p:nvSpPr>
        <p:spPr>
          <a:xfrm>
            <a:off x="3538256" y="2797810"/>
            <a:ext cx="3341829" cy="27978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28" dirty="0">
                <a:solidFill>
                  <a:schemeClr val="tx1"/>
                </a:solidFill>
              </a:rPr>
              <a:t>OWIN Middleware Pipeline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BEC384F-8B44-459C-831E-7A7A194D453F}"/>
              </a:ext>
            </a:extLst>
          </p:cNvPr>
          <p:cNvSpPr/>
          <p:nvPr/>
        </p:nvSpPr>
        <p:spPr>
          <a:xfrm>
            <a:off x="2450218" y="3808130"/>
            <a:ext cx="4818451" cy="433404"/>
          </a:xfrm>
          <a:prstGeom prst="rightArrow">
            <a:avLst>
              <a:gd name="adj1" fmla="val 70892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28" dirty="0"/>
              <a:t>request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24C4A-E650-4FCB-8846-C4599E56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OWIN OpenID Connect Module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B776C0-E2D2-426F-B105-2E299371B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960480"/>
          </a:xfrm>
          <a:prstGeom prst="rect">
            <a:avLst/>
          </a:prstGeom>
        </p:spPr>
        <p:txBody>
          <a:bodyPr/>
          <a:lstStyle/>
          <a:p>
            <a:r>
              <a:rPr lang="en-US" sz="2448" dirty="0"/>
              <a:t>OpenID Connect module used to implement Authorization Code Flow</a:t>
            </a:r>
          </a:p>
          <a:p>
            <a:pPr lvl="1"/>
            <a:r>
              <a:rPr lang="en-US" sz="1836" dirty="0"/>
              <a:t>Redirects browsers to authorization endpoint</a:t>
            </a:r>
          </a:p>
          <a:p>
            <a:pPr lvl="1"/>
            <a:r>
              <a:rPr lang="en-US" sz="1836" dirty="0"/>
              <a:t>Provides notification when receiving authorization code callback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7AA4B-BBED-4862-B72E-51B4899AEEA1}"/>
              </a:ext>
            </a:extLst>
          </p:cNvPr>
          <p:cNvSpPr/>
          <p:nvPr/>
        </p:nvSpPr>
        <p:spPr>
          <a:xfrm>
            <a:off x="1362182" y="3208804"/>
            <a:ext cx="1088037" cy="2176074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F8BB7-A07F-41E1-8AEE-D3B5FB90C962}"/>
              </a:ext>
            </a:extLst>
          </p:cNvPr>
          <p:cNvSpPr/>
          <p:nvPr/>
        </p:nvSpPr>
        <p:spPr>
          <a:xfrm>
            <a:off x="7268670" y="3208804"/>
            <a:ext cx="1318199" cy="217607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/>
              <a:t>Web</a:t>
            </a:r>
          </a:p>
          <a:p>
            <a:pPr algn="ctr"/>
            <a:r>
              <a:rPr lang="en-US" sz="1428" dirty="0"/>
              <a:t>Application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7AABF2D-4109-4004-9E1B-FA267DF183DE}"/>
              </a:ext>
            </a:extLst>
          </p:cNvPr>
          <p:cNvSpPr/>
          <p:nvPr/>
        </p:nvSpPr>
        <p:spPr>
          <a:xfrm flipH="1">
            <a:off x="2450218" y="4296841"/>
            <a:ext cx="4818451" cy="433404"/>
          </a:xfrm>
          <a:prstGeom prst="rightArrow">
            <a:avLst>
              <a:gd name="adj1" fmla="val 70892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28" dirty="0"/>
              <a:t>response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D07E2-8EF9-4E2D-B588-5A048244E3C6}"/>
              </a:ext>
            </a:extLst>
          </p:cNvPr>
          <p:cNvSpPr/>
          <p:nvPr/>
        </p:nvSpPr>
        <p:spPr>
          <a:xfrm>
            <a:off x="3771408" y="3208804"/>
            <a:ext cx="1318199" cy="217607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/>
              <a:t>OWIN</a:t>
            </a:r>
          </a:p>
          <a:p>
            <a:pPr algn="ctr"/>
            <a:r>
              <a:rPr lang="en-US" sz="1428" dirty="0"/>
              <a:t>Security</a:t>
            </a:r>
          </a:p>
          <a:p>
            <a:pPr algn="ctr"/>
            <a:r>
              <a:rPr lang="en-US" sz="1428" dirty="0"/>
              <a:t>Cookies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0B98B-920E-47A0-9AF7-8A7BFD8976D3}"/>
              </a:ext>
            </a:extLst>
          </p:cNvPr>
          <p:cNvSpPr/>
          <p:nvPr/>
        </p:nvSpPr>
        <p:spPr>
          <a:xfrm>
            <a:off x="5366100" y="3208804"/>
            <a:ext cx="1318199" cy="217607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/>
              <a:t>OWIN OpenID Connect</a:t>
            </a:r>
          </a:p>
        </p:txBody>
      </p:sp>
    </p:spTree>
    <p:extLst>
      <p:ext uri="{BB962C8B-B14F-4D97-AF65-F5344CB8AC3E}">
        <p14:creationId xmlns:p14="http://schemas.microsoft.com/office/powerpoint/2010/main" val="147870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D039-741B-483F-B6F7-D916BD7A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Token Caching and Refresh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595D-1C0D-4E02-8EF9-99BA7CE95B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22159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OAuth 2.0 provide solution for access token expiration</a:t>
            </a:r>
          </a:p>
          <a:p>
            <a:pPr lvl="1"/>
            <a:r>
              <a:rPr lang="en-US" dirty="0"/>
              <a:t>Access tokens have default lifetime of 60 minutes</a:t>
            </a:r>
          </a:p>
          <a:p>
            <a:pPr lvl="1"/>
            <a:r>
              <a:rPr lang="en-US" dirty="0"/>
              <a:t>Authorization server passes refresh token along with access token</a:t>
            </a:r>
          </a:p>
          <a:p>
            <a:pPr lvl="1"/>
            <a:r>
              <a:rPr lang="en-US" dirty="0"/>
              <a:t>Refresh token used as a credential to redeem new access token</a:t>
            </a:r>
          </a:p>
          <a:p>
            <a:pPr lvl="1"/>
            <a:r>
              <a:rPr lang="en-US" dirty="0"/>
              <a:t>Refresh token default lifetime is 14 days (max 90 days)</a:t>
            </a:r>
          </a:p>
          <a:p>
            <a:pPr lvl="1"/>
            <a:r>
              <a:rPr lang="en-US" dirty="0"/>
              <a:t>Refresh tokens often persistent in database or browser storage</a:t>
            </a:r>
          </a:p>
          <a:p>
            <a:pPr lvl="1"/>
            <a:r>
              <a:rPr lang="en-US" dirty="0"/>
              <a:t>MSAL offers built-in support to manage token caching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A6191-6B23-4D0D-AE29-3EAEE6901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216" y="4155184"/>
            <a:ext cx="6327109" cy="264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altLang="en-US" dirty="0"/>
              <a:t>Summarization of Authentication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96712" y="1243471"/>
            <a:ext cx="11238194" cy="3329863"/>
          </a:xfrm>
          <a:prstGeom prst="rect">
            <a:avLst/>
          </a:prstGeom>
        </p:spPr>
        <p:txBody>
          <a:bodyPr/>
          <a:lstStyle/>
          <a:p>
            <a:r>
              <a:rPr lang="en-US" sz="3264" dirty="0"/>
              <a:t>Public clients</a:t>
            </a:r>
          </a:p>
          <a:p>
            <a:pPr lvl="1"/>
            <a:r>
              <a:rPr lang="en-US" sz="2448" dirty="0"/>
              <a:t>Interactive Flow</a:t>
            </a:r>
          </a:p>
          <a:p>
            <a:pPr lvl="1"/>
            <a:r>
              <a:rPr lang="en-US" sz="2448" dirty="0"/>
              <a:t>User Password Credential Flow</a:t>
            </a:r>
          </a:p>
          <a:p>
            <a:pPr lvl="1"/>
            <a:endParaRPr lang="en-US" sz="2448" dirty="0"/>
          </a:p>
          <a:p>
            <a:r>
              <a:rPr lang="en-US" sz="3264" dirty="0"/>
              <a:t>Confidential web clients</a:t>
            </a:r>
          </a:p>
          <a:p>
            <a:pPr lvl="1"/>
            <a:r>
              <a:rPr lang="en-US" sz="2448" dirty="0"/>
              <a:t>Client Credentials Flow</a:t>
            </a:r>
          </a:p>
          <a:p>
            <a:pPr lvl="1"/>
            <a:r>
              <a:rPr lang="en-US" sz="2448" dirty="0"/>
              <a:t>Implicit Flow</a:t>
            </a:r>
          </a:p>
          <a:p>
            <a:pPr lvl="1"/>
            <a:r>
              <a:rPr lang="en-US" sz="2448" dirty="0"/>
              <a:t>Authorization Code Flow</a:t>
            </a:r>
          </a:p>
        </p:txBody>
      </p:sp>
    </p:spTree>
    <p:extLst>
      <p:ext uri="{BB962C8B-B14F-4D97-AF65-F5344CB8AC3E}">
        <p14:creationId xmlns:p14="http://schemas.microsoft.com/office/powerpoint/2010/main" val="5085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55" y="466302"/>
            <a:ext cx="11237870" cy="461111"/>
          </a:xfrm>
        </p:spPr>
        <p:txBody>
          <a:bodyPr/>
          <a:lstStyle/>
          <a:p>
            <a:r>
              <a:rPr lang="en-US" sz="3264" dirty="0"/>
              <a:t>Summarizing Power BI Authentication Patterns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2"/>
          </p:nvPr>
        </p:nvSpPr>
        <p:spPr>
          <a:xfrm>
            <a:off x="300647" y="1463669"/>
            <a:ext cx="5611581" cy="1908215"/>
          </a:xfrm>
        </p:spPr>
        <p:txBody>
          <a:bodyPr/>
          <a:lstStyle/>
          <a:p>
            <a:r>
              <a:rPr lang="en-US" dirty="0"/>
              <a:t>User-Owns-Data Embedding</a:t>
            </a:r>
          </a:p>
          <a:p>
            <a:pPr lvl="1"/>
            <a:r>
              <a:rPr lang="en-US" dirty="0"/>
              <a:t>App authenticates as current user</a:t>
            </a:r>
          </a:p>
          <a:p>
            <a:pPr lvl="1"/>
            <a:r>
              <a:rPr lang="en-US" dirty="0"/>
              <a:t>Use implicit flow for SPAs</a:t>
            </a:r>
          </a:p>
          <a:p>
            <a:pPr lvl="1"/>
            <a:r>
              <a:rPr lang="en-US" dirty="0"/>
              <a:t>Use auth code for better security</a:t>
            </a:r>
          </a:p>
          <a:p>
            <a:pPr lvl="1"/>
            <a:r>
              <a:rPr lang="en-US" dirty="0"/>
              <a:t>User’s access token passed to browser</a:t>
            </a:r>
          </a:p>
          <a:p>
            <a:pPr lvl="1"/>
            <a:r>
              <a:rPr lang="en-US" dirty="0"/>
              <a:t>Row-level security (RLS) works as expected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C6ADB-2B16-4141-AB05-29D95D62C8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17771" y="1463669"/>
            <a:ext cx="5740183" cy="1908215"/>
          </a:xfrm>
        </p:spPr>
        <p:txBody>
          <a:bodyPr/>
          <a:lstStyle/>
          <a:p>
            <a:r>
              <a:rPr lang="en-US" dirty="0"/>
              <a:t>App-Owns-Data Embedding</a:t>
            </a:r>
          </a:p>
          <a:p>
            <a:pPr lvl="1"/>
            <a:r>
              <a:rPr lang="en-US" dirty="0"/>
              <a:t>App authenticates with app-only identity</a:t>
            </a:r>
          </a:p>
          <a:p>
            <a:pPr lvl="1"/>
            <a:r>
              <a:rPr lang="en-US" dirty="0"/>
              <a:t>Use client credentials flow</a:t>
            </a:r>
          </a:p>
          <a:p>
            <a:pPr lvl="1"/>
            <a:r>
              <a:rPr lang="en-US" dirty="0"/>
              <a:t>Service principle must be workspace member</a:t>
            </a:r>
          </a:p>
          <a:p>
            <a:pPr lvl="1"/>
            <a:r>
              <a:rPr lang="en-US" dirty="0"/>
              <a:t>Embed token passed to browser</a:t>
            </a:r>
          </a:p>
          <a:p>
            <a:pPr lvl="1"/>
            <a:r>
              <a:rPr lang="en-US" i="1" dirty="0" err="1"/>
              <a:t>EffectiveIdentity</a:t>
            </a:r>
            <a:r>
              <a:rPr lang="en-US" dirty="0"/>
              <a:t> used with RLS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D5F2FD-AB01-4789-B611-6422D722EF0E}"/>
              </a:ext>
            </a:extLst>
          </p:cNvPr>
          <p:cNvGrpSpPr/>
          <p:nvPr/>
        </p:nvGrpSpPr>
        <p:grpSpPr>
          <a:xfrm>
            <a:off x="794928" y="4153453"/>
            <a:ext cx="4623017" cy="2057808"/>
            <a:chOff x="1054781" y="4472480"/>
            <a:chExt cx="4235064" cy="188512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AC5C52-9CFF-42C8-9DEF-B52255D6F844}"/>
                </a:ext>
              </a:extLst>
            </p:cNvPr>
            <p:cNvSpPr/>
            <p:nvPr/>
          </p:nvSpPr>
          <p:spPr>
            <a:xfrm>
              <a:off x="1054781" y="4472480"/>
              <a:ext cx="4235064" cy="18851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User-Owns-Data Embedding for use within Organization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D37B57-2B8D-4EC3-B050-1E36FE15E8A1}"/>
                </a:ext>
              </a:extLst>
            </p:cNvPr>
            <p:cNvSpPr/>
            <p:nvPr/>
          </p:nvSpPr>
          <p:spPr>
            <a:xfrm>
              <a:off x="1344452" y="4617333"/>
              <a:ext cx="1338216" cy="138586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18" dirty="0">
                  <a:solidFill>
                    <a:schemeClr val="tx1"/>
                  </a:solidFill>
                </a:rPr>
                <a:t>Browser</a:t>
              </a:r>
              <a:endParaRPr lang="en-US" sz="102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684A32-9367-45A2-9D82-EBFD7221BD19}"/>
                </a:ext>
              </a:extLst>
            </p:cNvPr>
            <p:cNvSpPr/>
            <p:nvPr/>
          </p:nvSpPr>
          <p:spPr>
            <a:xfrm>
              <a:off x="3625039" y="4636623"/>
              <a:ext cx="1352471" cy="1318145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/>
                <a:t>Power BI Service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024F23-C9FC-440C-86A8-913A4C57F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9951" y="5341173"/>
              <a:ext cx="965088" cy="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766AAC-EC5C-42FA-9785-CD159CA640C6}"/>
                </a:ext>
              </a:extLst>
            </p:cNvPr>
            <p:cNvSpPr/>
            <p:nvPr/>
          </p:nvSpPr>
          <p:spPr>
            <a:xfrm>
              <a:off x="1528089" y="4887355"/>
              <a:ext cx="1027542" cy="96280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16" dirty="0" err="1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iFrame</a:t>
              </a:r>
              <a:endParaRPr lang="en-US" sz="816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FAA4E85-6B61-46F8-9DED-175B38EB43BA}"/>
                </a:ext>
              </a:extLst>
            </p:cNvPr>
            <p:cNvSpPr/>
            <p:nvPr/>
          </p:nvSpPr>
          <p:spPr bwMode="auto">
            <a:xfrm>
              <a:off x="1681346" y="4976835"/>
              <a:ext cx="721026" cy="648736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2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Azure AD</a:t>
              </a:r>
            </a:p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2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Access Token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FED5A0-6696-4C12-89C9-A66D07846A5E}"/>
              </a:ext>
            </a:extLst>
          </p:cNvPr>
          <p:cNvGrpSpPr/>
          <p:nvPr/>
        </p:nvGrpSpPr>
        <p:grpSpPr>
          <a:xfrm>
            <a:off x="7021466" y="4178587"/>
            <a:ext cx="4623013" cy="2057808"/>
            <a:chOff x="6752360" y="4449219"/>
            <a:chExt cx="4235064" cy="188512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AB1A3D-0F38-4866-9B20-7843CF38619C}"/>
                </a:ext>
              </a:extLst>
            </p:cNvPr>
            <p:cNvSpPr/>
            <p:nvPr/>
          </p:nvSpPr>
          <p:spPr>
            <a:xfrm>
              <a:off x="6752360" y="4449219"/>
              <a:ext cx="4235064" cy="18851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App-Owns-Data Embedding for use by ISVs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EC0EC3-1DE7-423B-92D6-EEA491ACE23E}"/>
                </a:ext>
              </a:extLst>
            </p:cNvPr>
            <p:cNvSpPr/>
            <p:nvPr/>
          </p:nvSpPr>
          <p:spPr>
            <a:xfrm>
              <a:off x="7013397" y="4617333"/>
              <a:ext cx="1338216" cy="138586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18" dirty="0">
                  <a:solidFill>
                    <a:schemeClr val="tx1"/>
                  </a:solidFill>
                </a:rPr>
                <a:t>Browser</a:t>
              </a:r>
              <a:endParaRPr lang="en-US" sz="102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136262-D9D5-4B29-87E7-5F293A2D8016}"/>
                </a:ext>
              </a:extLst>
            </p:cNvPr>
            <p:cNvSpPr/>
            <p:nvPr/>
          </p:nvSpPr>
          <p:spPr>
            <a:xfrm>
              <a:off x="9293984" y="4636623"/>
              <a:ext cx="1352471" cy="1318145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/>
                <a:t>Power BI Service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B1C75CC-4981-43EC-971B-AAA7467E5E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896" y="5341173"/>
              <a:ext cx="965088" cy="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F02305-7ED3-481B-9B38-EA6748309FC5}"/>
                </a:ext>
              </a:extLst>
            </p:cNvPr>
            <p:cNvSpPr/>
            <p:nvPr/>
          </p:nvSpPr>
          <p:spPr>
            <a:xfrm>
              <a:off x="7197034" y="4887355"/>
              <a:ext cx="1027542" cy="96280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16" dirty="0" err="1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iFrame</a:t>
              </a:r>
              <a:endParaRPr lang="en-US" sz="816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9B0A565-D1BB-419D-839B-1896CD38FBDC}"/>
                </a:ext>
              </a:extLst>
            </p:cNvPr>
            <p:cNvSpPr/>
            <p:nvPr/>
          </p:nvSpPr>
          <p:spPr bwMode="auto">
            <a:xfrm>
              <a:off x="7350291" y="4976835"/>
              <a:ext cx="721026" cy="648736"/>
            </a:xfrm>
            <a:prstGeom prst="roundRect">
              <a:avLst/>
            </a:prstGeom>
            <a:solidFill>
              <a:srgbClr val="580058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2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Power BI</a:t>
              </a:r>
            </a:p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2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Embed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547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748" y="2355794"/>
            <a:ext cx="3245373" cy="38779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8327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OAuth 2.0 and OpenID Connect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Microsoft Identity Platform 2.0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Developing with the Power BI .NET SDK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Developing with the App-Owns-Data Model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Developing Single Page Applications (SPAs)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Developing Secure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93061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426672" y="2185923"/>
            <a:ext cx="7604124" cy="362902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A1489-8FB9-4FBF-BA2F-7EA5E6B44437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8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0F64-BCCB-43B4-8F2C-1E7224D1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.NET Core 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F1DBC-E463-41F9-9E38-19DAC85C7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43088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https://dotnet.microsoft.com/download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BAB43-3728-41F5-8570-FE5D6CBE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48" y="2056031"/>
            <a:ext cx="6948001" cy="385325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19018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217E-F055-41AB-AB86-4001114D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CB6A6-847D-4A2E-9883-E1CB55BBF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908215"/>
          </a:xfrm>
        </p:spPr>
        <p:txBody>
          <a:bodyPr/>
          <a:lstStyle/>
          <a:p>
            <a:r>
              <a:rPr lang="en-US" dirty="0"/>
              <a:t>The .NET Core command-line interface (CLI)</a:t>
            </a:r>
          </a:p>
          <a:p>
            <a:pPr lvl="1"/>
            <a:r>
              <a:rPr lang="en-US" dirty="0"/>
              <a:t>Cross-platform toolchain for creating, debugging and publishing applications</a:t>
            </a:r>
          </a:p>
          <a:p>
            <a:pPr lvl="1"/>
            <a:r>
              <a:rPr lang="en-US" dirty="0"/>
              <a:t>Create new applications using </a:t>
            </a:r>
            <a:r>
              <a:rPr lang="en-US" sz="2000" b="1" dirty="0">
                <a:latin typeface="Lucida Console" panose="020B0609040504020204" pitchFamily="49" charset="0"/>
              </a:rPr>
              <a:t>dotnet new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Add NuGet packages using </a:t>
            </a:r>
            <a:r>
              <a:rPr lang="en-US" sz="2000" b="1" dirty="0">
                <a:latin typeface="Lucida Console" panose="020B0609040504020204" pitchFamily="49" charset="0"/>
              </a:rPr>
              <a:t>dotnet add package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A8F460-876A-4EC6-AB6D-FF91625AA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52" y="3203295"/>
            <a:ext cx="8780130" cy="190821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63483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ef38329b-e139-4eb4-9d7a-1b84c79a661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3560</Words>
  <Application>Microsoft Office PowerPoint</Application>
  <PresentationFormat>Custom</PresentationFormat>
  <Paragraphs>662</Paragraphs>
  <Slides>77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5" baseType="lpstr">
      <vt:lpstr>Arial</vt:lpstr>
      <vt:lpstr>Lucida Console</vt:lpstr>
      <vt:lpstr>Segoe UI</vt:lpstr>
      <vt:lpstr>Segoe UI Light</vt:lpstr>
      <vt:lpstr>Segoe UI Semibold</vt:lpstr>
      <vt:lpstr>Wingdings</vt:lpstr>
      <vt:lpstr>Dynamics 365</vt:lpstr>
      <vt:lpstr>Visio</vt:lpstr>
      <vt:lpstr>Microsoft Power BI</vt:lpstr>
      <vt:lpstr>Power BI (Title)</vt:lpstr>
      <vt:lpstr>Agenda</vt:lpstr>
      <vt:lpstr>.NET Core</vt:lpstr>
      <vt:lpstr>ASP.NET Core MVC</vt:lpstr>
      <vt:lpstr>Essential .NET Core Topics</vt:lpstr>
      <vt:lpstr>.NET 5.0</vt:lpstr>
      <vt:lpstr>Install .NET Core SDK</vt:lpstr>
      <vt:lpstr>.NET Core CLI</vt:lpstr>
      <vt:lpstr>Visual Studio 2019 versus Visual Studio Code</vt:lpstr>
      <vt:lpstr>Creating Azure AD Application with PowerShell</vt:lpstr>
      <vt:lpstr>Agenda</vt:lpstr>
      <vt:lpstr>Introducing Microsoft.Identity.Web</vt:lpstr>
      <vt:lpstr>Sample Code and Tutorial</vt:lpstr>
      <vt:lpstr>Authenticating with Azure AD</vt:lpstr>
      <vt:lpstr>Microsoft Authentication Libraries</vt:lpstr>
      <vt:lpstr>Agenda</vt:lpstr>
      <vt:lpstr>Power BI Service API Scopes</vt:lpstr>
      <vt:lpstr>Agenda</vt:lpstr>
      <vt:lpstr>Agenda</vt:lpstr>
      <vt:lpstr>Agenda</vt:lpstr>
      <vt:lpstr>Summary</vt:lpstr>
      <vt:lpstr>Power BI Embedding – The Big Picture</vt:lpstr>
      <vt:lpstr>Choosing the Correct Embedding Model</vt:lpstr>
      <vt:lpstr>OAuth 2.0 Fundamentals</vt:lpstr>
      <vt:lpstr>Access Tokens</vt:lpstr>
      <vt:lpstr>Refresh Tokens</vt:lpstr>
      <vt:lpstr>Open ID Connect and ID Tokens</vt:lpstr>
      <vt:lpstr>Delegated Permissions and Scopes</vt:lpstr>
      <vt:lpstr>Public Clients versus Confidential Web Clients</vt:lpstr>
      <vt:lpstr>OAuth 2.0 Client Registration</vt:lpstr>
      <vt:lpstr>Authentication Flows</vt:lpstr>
      <vt:lpstr>Agenda</vt:lpstr>
      <vt:lpstr>The Azure Portal</vt:lpstr>
      <vt:lpstr>Azure AD Applications</vt:lpstr>
      <vt:lpstr>Azure AD Application Types</vt:lpstr>
      <vt:lpstr>Azure AD Applications versus Service Principals</vt:lpstr>
      <vt:lpstr>Configuring Azure AD Applications</vt:lpstr>
      <vt:lpstr>Configuring Required Permissions</vt:lpstr>
      <vt:lpstr>Registering Azure AD Apps with PowerShell</vt:lpstr>
      <vt:lpstr>Microsoft Authentication Library (MSAL .NET)</vt:lpstr>
      <vt:lpstr>Interactive Access Token Acquisition</vt:lpstr>
      <vt:lpstr>User Credential Password Flow</vt:lpstr>
      <vt:lpstr>Token Caching for Public Client with MSAL</vt:lpstr>
      <vt:lpstr>Acquiring Access Token from the Token Cache</vt:lpstr>
      <vt:lpstr>Agenda</vt:lpstr>
      <vt:lpstr>What Is the Power BI Service API?</vt:lpstr>
      <vt:lpstr>Calling the Power BI Service API Direct REST calls without using the Power BI .NET SDK</vt:lpstr>
      <vt:lpstr>Power BI .NET SDK</vt:lpstr>
      <vt:lpstr>Migrating to v3 of the Power BI .NET SDK</vt:lpstr>
      <vt:lpstr>Initializing an Instance of PowerBIClient</vt:lpstr>
      <vt:lpstr>User APIs versus Admin APIs</vt:lpstr>
      <vt:lpstr>Calling into the Power BI Admin API</vt:lpstr>
      <vt:lpstr>Agenda</vt:lpstr>
      <vt:lpstr>App-only Access Control</vt:lpstr>
      <vt:lpstr>Tenant Setup</vt:lpstr>
      <vt:lpstr>App-only Access with PBI Service API</vt:lpstr>
      <vt:lpstr>Setting Up for App-Owns-Data – Part 1</vt:lpstr>
      <vt:lpstr>Setting Up for App-Owns-Data – Part 2</vt:lpstr>
      <vt:lpstr>Setting Up for App-Owns-Data – Part 3</vt:lpstr>
      <vt:lpstr>Client Credentials Flow</vt:lpstr>
      <vt:lpstr>Generating Embed Tokens</vt:lpstr>
      <vt:lpstr>Getting the Data for Report Embedding</vt:lpstr>
      <vt:lpstr>Getting the Data for Dashboard Embedding</vt:lpstr>
      <vt:lpstr>Getting Data for New Report Embedding</vt:lpstr>
      <vt:lpstr>Agenda</vt:lpstr>
      <vt:lpstr>Understanding Implicit Flow</vt:lpstr>
      <vt:lpstr>Agenda</vt:lpstr>
      <vt:lpstr>Open Web Interfaces for NET (OWIN)</vt:lpstr>
      <vt:lpstr>OWIN Middleware Modules</vt:lpstr>
      <vt:lpstr>Authorization Code Grant Flow</vt:lpstr>
      <vt:lpstr>OWIN OpenID Connect Module</vt:lpstr>
      <vt:lpstr>Token Caching and Refresh Tokens</vt:lpstr>
      <vt:lpstr>Summarization of Authentication Flows</vt:lpstr>
      <vt:lpstr>Summarizing Power BI Authentication Patterns</vt:lpstr>
      <vt:lpstr>Summary</vt:lpstr>
      <vt:lpstr>Questions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</dc:creator>
  <cp:keywords/>
  <dc:description>Template: Ariel Butz; ZUM Communications
Formatting: 
Audience Type:</dc:description>
  <cp:lastModifiedBy>Ted Pattison</cp:lastModifiedBy>
  <cp:revision>24</cp:revision>
  <cp:lastPrinted>2019-05-02T20:11:39Z</cp:lastPrinted>
  <dcterms:created xsi:type="dcterms:W3CDTF">2018-09-21T01:16:59Z</dcterms:created>
  <dcterms:modified xsi:type="dcterms:W3CDTF">2020-08-25T21:25:40Z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