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82"/>
  </p:notesMasterIdLst>
  <p:handoutMasterIdLst>
    <p:handoutMasterId r:id="rId83"/>
  </p:handoutMasterIdLst>
  <p:sldIdLst>
    <p:sldId id="4474" r:id="rId5"/>
    <p:sldId id="4475" r:id="rId6"/>
    <p:sldId id="2051" r:id="rId7"/>
    <p:sldId id="2090" r:id="rId8"/>
    <p:sldId id="2092" r:id="rId9"/>
    <p:sldId id="2091" r:id="rId10"/>
    <p:sldId id="2093" r:id="rId11"/>
    <p:sldId id="4479" r:id="rId12"/>
    <p:sldId id="4477" r:id="rId13"/>
    <p:sldId id="4481" r:id="rId14"/>
    <p:sldId id="4478" r:id="rId15"/>
    <p:sldId id="2089" r:id="rId16"/>
    <p:sldId id="4480" r:id="rId17"/>
    <p:sldId id="2082" r:id="rId18"/>
    <p:sldId id="307" r:id="rId19"/>
    <p:sldId id="1910" r:id="rId20"/>
    <p:sldId id="2083" r:id="rId21"/>
    <p:sldId id="2088" r:id="rId22"/>
    <p:sldId id="2084" r:id="rId23"/>
    <p:sldId id="2085" r:id="rId24"/>
    <p:sldId id="2086" r:id="rId25"/>
    <p:sldId id="2087" r:id="rId26"/>
    <p:sldId id="1908" r:id="rId27"/>
    <p:sldId id="1909" r:id="rId28"/>
    <p:sldId id="351" r:id="rId29"/>
    <p:sldId id="2071" r:id="rId30"/>
    <p:sldId id="2072" r:id="rId31"/>
    <p:sldId id="354" r:id="rId32"/>
    <p:sldId id="2073" r:id="rId33"/>
    <p:sldId id="2074" r:id="rId34"/>
    <p:sldId id="352" r:id="rId35"/>
    <p:sldId id="353" r:id="rId36"/>
    <p:sldId id="2062" r:id="rId37"/>
    <p:sldId id="1852" r:id="rId38"/>
    <p:sldId id="1856" r:id="rId39"/>
    <p:sldId id="362" r:id="rId40"/>
    <p:sldId id="1917" r:id="rId41"/>
    <p:sldId id="2075" r:id="rId42"/>
    <p:sldId id="1860" r:id="rId43"/>
    <p:sldId id="1920" r:id="rId44"/>
    <p:sldId id="1914" r:id="rId45"/>
    <p:sldId id="1912" r:id="rId46"/>
    <p:sldId id="1915" r:id="rId47"/>
    <p:sldId id="2076" r:id="rId48"/>
    <p:sldId id="2077" r:id="rId49"/>
    <p:sldId id="2063" r:id="rId50"/>
    <p:sldId id="281" r:id="rId51"/>
    <p:sldId id="1891" r:id="rId52"/>
    <p:sldId id="1903" r:id="rId53"/>
    <p:sldId id="1875" r:id="rId54"/>
    <p:sldId id="1874" r:id="rId55"/>
    <p:sldId id="1882" r:id="rId56"/>
    <p:sldId id="1919" r:id="rId57"/>
    <p:sldId id="2064" r:id="rId58"/>
    <p:sldId id="1894" r:id="rId59"/>
    <p:sldId id="1881" r:id="rId60"/>
    <p:sldId id="1888" r:id="rId61"/>
    <p:sldId id="2067" r:id="rId62"/>
    <p:sldId id="1916" r:id="rId63"/>
    <p:sldId id="2068" r:id="rId64"/>
    <p:sldId id="1918" r:id="rId65"/>
    <p:sldId id="1828" r:id="rId66"/>
    <p:sldId id="1899" r:id="rId67"/>
    <p:sldId id="1900" r:id="rId68"/>
    <p:sldId id="1902" r:id="rId69"/>
    <p:sldId id="2065" r:id="rId70"/>
    <p:sldId id="2078" r:id="rId71"/>
    <p:sldId id="2066" r:id="rId72"/>
    <p:sldId id="1883" r:id="rId73"/>
    <p:sldId id="1884" r:id="rId74"/>
    <p:sldId id="285" r:id="rId75"/>
    <p:sldId id="1886" r:id="rId76"/>
    <p:sldId id="1923" r:id="rId77"/>
    <p:sldId id="2080" r:id="rId78"/>
    <p:sldId id="2079" r:id="rId79"/>
    <p:sldId id="2061" r:id="rId80"/>
    <p:sldId id="4476" r:id="rId8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C80F"/>
    <a:srgbClr val="505050"/>
    <a:srgbClr val="49635D"/>
    <a:srgbClr val="2C3C38"/>
    <a:srgbClr val="F2F2F2"/>
    <a:srgbClr val="008272"/>
    <a:srgbClr val="B3FFF6"/>
    <a:srgbClr val="F7D5C9"/>
    <a:srgbClr val="FEF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8/24/2020 8:07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8/24/2020 8:04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6722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ts val="3600"/>
              </a:lnSpc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8928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  <a:lvl2pPr marL="231775" indent="0">
              <a:lnSpc>
                <a:spcPct val="150000"/>
              </a:lnSpc>
              <a:buFont typeface="Arial" panose="020B0604020202020204" pitchFamily="34" charset="0"/>
              <a:buNone/>
              <a:defRPr sz="2400"/>
            </a:lvl2pPr>
            <a:lvl3pPr marL="466209" indent="0">
              <a:lnSpc>
                <a:spcPct val="1500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5458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4923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6" y="1463669"/>
            <a:ext cx="5316270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1078-E284-4168-BEE4-74B2FCC82C7B}"/>
              </a:ext>
            </a:extLst>
          </p:cNvPr>
          <p:cNvSpPr txBox="1"/>
          <p:nvPr userDrawn="1"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06381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8" r:id="rId2"/>
    <p:sldLayoutId id="2147484567" r:id="rId3"/>
    <p:sldLayoutId id="2147484565" r:id="rId4"/>
    <p:sldLayoutId id="2147484553" r:id="rId5"/>
    <p:sldLayoutId id="2147484563" r:id="rId6"/>
    <p:sldLayoutId id="2147484554" r:id="rId7"/>
    <p:sldLayoutId id="2147484555" r:id="rId8"/>
    <p:sldLayoutId id="2147484566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edPattison/PowerBIEmbeddin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878D-F415-4F19-A4AD-6ED8CBFE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versus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28B7-39BD-4AC5-A3E9-04136DEF65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839140"/>
          </a:xfrm>
        </p:spPr>
        <p:txBody>
          <a:bodyPr/>
          <a:lstStyle/>
          <a:p>
            <a:r>
              <a:rPr lang="en-US" dirty="0"/>
              <a:t>Should you use Visual Studio 2019 versus Visual Studio Code?</a:t>
            </a:r>
          </a:p>
          <a:p>
            <a:pPr lvl="1"/>
            <a:r>
              <a:rPr lang="en-US" dirty="0"/>
              <a:t>Yes, either one can be used to develop for .NET Core 3.1 and .NET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326D1-A20C-435D-B78A-8716757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619" y="2584108"/>
            <a:ext cx="2716752" cy="3801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AECD8-9E7F-4159-933D-0BA9F0AF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43" y="2584108"/>
            <a:ext cx="2945676" cy="3801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775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FBD07-FE4E-462F-849B-BD89054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Azure AD Application with PowerShell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7FCE8-C95D-4284-AC3E-DA88D527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2" y="2167540"/>
            <a:ext cx="4866627" cy="412272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632ED-4DC0-415B-AD07-281E6CA9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68" y="2167540"/>
            <a:ext cx="6196365" cy="2576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9B5F7-6D19-48C5-9F67-A6B9F993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67" y="4884833"/>
            <a:ext cx="6196365" cy="136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218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786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10B-E658-497E-ACAE-64AD1C0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Microsoft.Identity.Web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0F57-5004-4730-B010-7A458A647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94228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Microsoft.Identity.Web</a:t>
            </a:r>
            <a:endParaRPr lang="en-US" dirty="0"/>
          </a:p>
          <a:p>
            <a:pPr lvl="1"/>
            <a:r>
              <a:rPr lang="en-US" dirty="0"/>
              <a:t>Set of components and classes to assist developers</a:t>
            </a:r>
          </a:p>
          <a:p>
            <a:pPr lvl="1"/>
            <a:r>
              <a:rPr lang="en-US" dirty="0"/>
              <a:t>Used to perform authentication in Web applications and Web APIs</a:t>
            </a:r>
          </a:p>
          <a:p>
            <a:pPr lvl="1"/>
            <a:endParaRPr lang="en-US" dirty="0"/>
          </a:p>
          <a:p>
            <a:r>
              <a:rPr lang="en-US" dirty="0"/>
              <a:t>When to use </a:t>
            </a:r>
          </a:p>
          <a:p>
            <a:pPr lvl="1"/>
            <a:r>
              <a:rPr lang="en-US" dirty="0"/>
              <a:t>In Web application and Web APIs built on .NET Core 3.1 and .NET 5</a:t>
            </a:r>
          </a:p>
          <a:p>
            <a:pPr lvl="1"/>
            <a:r>
              <a:rPr lang="en-US" dirty="0"/>
              <a:t>Currently in preview – release schedule synced with .NET 5 (November 2020)</a:t>
            </a:r>
          </a:p>
        </p:txBody>
      </p:sp>
    </p:spTree>
    <p:extLst>
      <p:ext uri="{BB962C8B-B14F-4D97-AF65-F5344CB8AC3E}">
        <p14:creationId xmlns:p14="http://schemas.microsoft.com/office/powerpoint/2010/main" val="7119433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903E-97E2-43E4-A9CB-D598D7AA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Sample Code and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D96F-0ACE-4C36-A80F-E267181DD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6771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Stored in a GitHub repository for easy download</a:t>
            </a:r>
          </a:p>
          <a:p>
            <a:pPr lvl="1"/>
            <a:r>
              <a:rPr lang="en-US" dirty="0">
                <a:hlinkClick r:id="rId2"/>
              </a:rPr>
              <a:t>https://github.com/TedPattison/PowerBIEmbedding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3E13-2E4E-4309-A11B-C98E7C74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74482" y="2493778"/>
            <a:ext cx="8088062" cy="39396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2916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062924"/>
          </a:xfrm>
        </p:spPr>
        <p:txBody>
          <a:bodyPr/>
          <a:lstStyle/>
          <a:p>
            <a:r>
              <a:rPr lang="en-US" dirty="0"/>
              <a:t>Custom applications must authenticate with Azure AD</a:t>
            </a:r>
          </a:p>
          <a:p>
            <a:pPr lvl="1"/>
            <a:r>
              <a:rPr lang="en-US" dirty="0"/>
              <a:t>Your code implements and authentication flow to obtain access token</a:t>
            </a:r>
          </a:p>
          <a:p>
            <a:pPr lvl="1"/>
            <a:r>
              <a:rPr lang="en-US" dirty="0"/>
              <a:t>Access token must be passed when calling Power BI Service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Microsoft supports two endpoints for programming authentication</a:t>
            </a:r>
          </a:p>
          <a:p>
            <a:pPr lvl="1"/>
            <a:r>
              <a:rPr lang="en-US" dirty="0"/>
              <a:t>Azure AD V1 endpoint (released to GA over 8 years ago)</a:t>
            </a:r>
          </a:p>
          <a:p>
            <a:pPr lvl="1"/>
            <a:r>
              <a:rPr lang="en-US" dirty="0"/>
              <a:t>Azure AD V2 endpoint (released to GA in May 2019)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3147" y="2594612"/>
            <a:ext cx="5245894" cy="24480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36"/>
          </a:p>
        </p:txBody>
      </p:sp>
      <p:sp>
        <p:nvSpPr>
          <p:cNvPr id="2" name="Rectangle 1"/>
          <p:cNvSpPr/>
          <p:nvPr/>
        </p:nvSpPr>
        <p:spPr>
          <a:xfrm>
            <a:off x="1257632" y="3551503"/>
            <a:ext cx="1322807" cy="86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4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4656127" y="2712810"/>
            <a:ext cx="1445859" cy="752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6127" y="4074475"/>
            <a:ext cx="1445859" cy="7545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27393" y="3043104"/>
            <a:ext cx="1925113" cy="775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19761" y="3209874"/>
            <a:ext cx="2122644" cy="87107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610597" y="3907708"/>
            <a:ext cx="566686" cy="3335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27393" y="4161904"/>
            <a:ext cx="1925113" cy="3432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91226" y="4161907"/>
            <a:ext cx="553733" cy="3351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7F1-CAA9-4A02-BB5C-C3BB27A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Microsoft Authentication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96C9-00CC-4478-BEEF-F5869DDAE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01907"/>
            <a:ext cx="11238194" cy="417358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xxx</a:t>
            </a:r>
            <a:endParaRPr lang="en-US" sz="183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B36D-226A-4CCE-913B-08DABFE6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58" y="2969969"/>
            <a:ext cx="7855767" cy="875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83A08-F9C2-48EA-AD94-3711F54B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29" y="1909772"/>
            <a:ext cx="7909388" cy="78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C7B20-A87D-4F02-9BFA-252E76CB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29" y="4119538"/>
            <a:ext cx="7856496" cy="2074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1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7911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093-E691-4931-8033-7A1388FD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Service API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3527-EF15-406C-A396-483F58744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Azure AD V2 endpoint requires passing scopes</a:t>
            </a:r>
          </a:p>
          <a:p>
            <a:pPr lvl="1"/>
            <a:r>
              <a:rPr lang="en-US" dirty="0"/>
              <a:t>Scopes define permissions required in access token</a:t>
            </a:r>
          </a:p>
          <a:p>
            <a:pPr lvl="1"/>
            <a:r>
              <a:rPr lang="en-US" dirty="0"/>
              <a:t>Scopes defined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resource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permission</a:t>
            </a:r>
            <a:br>
              <a:rPr lang="en-US" dirty="0"/>
            </a:br>
            <a:r>
              <a:rPr lang="en-US" sz="1224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https://analysis.windows.net/powerbi/api/</a:t>
            </a:r>
            <a:r>
              <a:rPr lang="en-US" sz="1224" b="1" dirty="0">
                <a:latin typeface="Lucida Console" panose="020B0609040504020204" pitchFamily="49" charset="0"/>
              </a:rPr>
              <a:t> + </a:t>
            </a:r>
            <a:r>
              <a:rPr lang="en-US" sz="1224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Report.ReadWrite.All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1415E-05FB-4EFE-A6D8-058CF6BD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8" y="2806395"/>
            <a:ext cx="6873093" cy="3721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1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25711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1015663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MVP Name / Presenter Name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Title -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#MVP - 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9682" y="1885628"/>
            <a:ext cx="11358253" cy="184260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 BI (Title)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874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19251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8" y="2355794"/>
            <a:ext cx="3245373" cy="3877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7658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305229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User launches your app using a browser</a:t>
            </a:r>
          </a:p>
          <a:p>
            <a:r>
              <a:rPr lang="en-US" sz="2448" dirty="0"/>
              <a:t>App authenticates with Azure Active Directory and obtains access token </a:t>
            </a:r>
          </a:p>
          <a:p>
            <a:r>
              <a:rPr lang="en-US" sz="2448" dirty="0"/>
              <a:t>App uses access token to call to Power BI Service API</a:t>
            </a:r>
          </a:p>
          <a:p>
            <a:r>
              <a:rPr lang="en-US" sz="2448" dirty="0"/>
              <a:t>App retrieves data for embedded resource and passes it to browser.</a:t>
            </a:r>
          </a:p>
          <a:p>
            <a:r>
              <a:rPr lang="en-US" sz="2448" dirty="0"/>
              <a:t>Client-side code uses Power BI JavaScript API to create embedded resource</a:t>
            </a:r>
          </a:p>
          <a:p>
            <a:r>
              <a:rPr lang="en-US" sz="2448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559" y="4118998"/>
            <a:ext cx="6061922" cy="2528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9831" y="4468725"/>
            <a:ext cx="1248182" cy="8115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Browser</a:t>
            </a:r>
            <a:endParaRPr lang="en-US" sz="153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20122" y="5313081"/>
            <a:ext cx="2197808" cy="861172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62160" y="5854626"/>
            <a:ext cx="2091628" cy="722125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849218" y="4315922"/>
            <a:ext cx="1248182" cy="899617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56551" y="5163719"/>
            <a:ext cx="830560" cy="560267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3914" y="4965799"/>
            <a:ext cx="2979980" cy="62201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1166" y="4669101"/>
            <a:ext cx="2862732" cy="233151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1618" y="4186130"/>
            <a:ext cx="432830" cy="465435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66573" y="4544882"/>
            <a:ext cx="524589" cy="48167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816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461111"/>
          </a:xfrm>
        </p:spPr>
        <p:txBody>
          <a:bodyPr/>
          <a:lstStyle/>
          <a:p>
            <a:r>
              <a:rPr lang="en-US" sz="3264" dirty="0"/>
              <a:t>Choosing the Correct Embedding Model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596712" y="1463669"/>
            <a:ext cx="5315516" cy="1908215"/>
          </a:xfrm>
        </p:spPr>
        <p:txBody>
          <a:bodyPr/>
          <a:lstStyle/>
          <a:p>
            <a:r>
              <a:rPr lang="en-US" dirty="0"/>
              <a:t>User-Owns-Data Embedding</a:t>
            </a:r>
          </a:p>
          <a:p>
            <a:pPr lvl="1"/>
            <a:r>
              <a:rPr lang="en-US" dirty="0"/>
              <a:t>All users require a Power BI license</a:t>
            </a:r>
          </a:p>
          <a:p>
            <a:pPr lvl="1"/>
            <a:r>
              <a:rPr lang="en-US" dirty="0"/>
              <a:t>Useful in corporate environments</a:t>
            </a:r>
          </a:p>
          <a:p>
            <a:pPr lvl="1"/>
            <a:r>
              <a:rPr lang="en-US" dirty="0"/>
              <a:t>App authenticates as current user</a:t>
            </a:r>
          </a:p>
          <a:p>
            <a:pPr lvl="1"/>
            <a:r>
              <a:rPr lang="en-US" dirty="0"/>
              <a:t>Your code runs with user’s permissions</a:t>
            </a:r>
          </a:p>
          <a:p>
            <a:pPr lvl="1"/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771" y="1463669"/>
            <a:ext cx="5323611" cy="1908215"/>
          </a:xfrm>
        </p:spPr>
        <p:txBody>
          <a:bodyPr/>
          <a:lstStyle/>
          <a:p>
            <a:r>
              <a:rPr lang="en-US" dirty="0"/>
              <a:t>App-Owns-Data Embedding</a:t>
            </a:r>
          </a:p>
          <a:p>
            <a:pPr lvl="1"/>
            <a:r>
              <a:rPr lang="en-US" dirty="0"/>
              <a:t>No users require Power BI license</a:t>
            </a:r>
          </a:p>
          <a:p>
            <a:pPr lvl="1"/>
            <a:r>
              <a:rPr lang="en-US" dirty="0"/>
              <a:t>Useful in commercial applications</a:t>
            </a:r>
          </a:p>
          <a:p>
            <a:pPr lvl="1"/>
            <a:r>
              <a:rPr lang="en-US" dirty="0"/>
              <a:t>App authenticates with app-only identity</a:t>
            </a:r>
          </a:p>
          <a:p>
            <a:pPr lvl="1"/>
            <a:r>
              <a:rPr lang="en-US" dirty="0"/>
              <a:t>Your code runs with admin permissions</a:t>
            </a:r>
          </a:p>
          <a:p>
            <a:pPr lvl="1"/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1131766" y="4178587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7021466" y="4178587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3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4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OAuth 2.0 Fundamentals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2664B-EE72-49F9-B37D-23C7F41C6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application calls to resource server on behalf of a user</a:t>
            </a:r>
          </a:p>
          <a:p>
            <a:pPr lvl="1"/>
            <a:r>
              <a:rPr lang="en-US" dirty="0"/>
              <a:t>Client application implements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authentication flow</a:t>
            </a:r>
            <a:r>
              <a:rPr lang="en-US" dirty="0"/>
              <a:t> to acquire access token</a:t>
            </a:r>
          </a:p>
          <a:p>
            <a:pPr lvl="1"/>
            <a:r>
              <a:rPr lang="en-US" dirty="0"/>
              <a:t>Access token contains permission grants for client to call resource server</a:t>
            </a:r>
          </a:p>
          <a:p>
            <a:pPr lvl="1"/>
            <a:r>
              <a:rPr lang="en-US" dirty="0"/>
              <a:t>Client passes access token in Authorization request header when calling to resource server</a:t>
            </a:r>
          </a:p>
          <a:p>
            <a:pPr lvl="1"/>
            <a:r>
              <a:rPr lang="en-US" dirty="0"/>
              <a:t>Resource server inspects access token to ensure client application has proper permissions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D4EA74-231E-4CCB-9158-FD0E93D753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2" y="3401816"/>
            <a:ext cx="8516046" cy="3281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355-D79B-4C18-908F-875BA79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Access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1F19-C332-4CFB-8960-6690400AC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Access token is a bearer token</a:t>
            </a:r>
          </a:p>
          <a:p>
            <a:pPr lvl="1"/>
            <a:r>
              <a:rPr lang="en-US" dirty="0"/>
              <a:t>Access token can be used by anyone who bears it (e.g. steals it)</a:t>
            </a:r>
          </a:p>
          <a:p>
            <a:pPr lvl="1"/>
            <a:r>
              <a:rPr lang="en-US" dirty="0"/>
              <a:t>Access tokens should always be passed over HTTPS using TLS</a:t>
            </a:r>
          </a:p>
          <a:p>
            <a:pPr lvl="1"/>
            <a:r>
              <a:rPr lang="en-US" dirty="0"/>
              <a:t>Access token expires after an hour</a:t>
            </a:r>
          </a:p>
          <a:p>
            <a:pPr lvl="1"/>
            <a:endParaRPr lang="en-US" dirty="0"/>
          </a:p>
          <a:p>
            <a:r>
              <a:rPr lang="en-US" dirty="0"/>
              <a:t>There are two types of access token</a:t>
            </a:r>
          </a:p>
          <a:p>
            <a:pPr lvl="1"/>
            <a:r>
              <a:rPr lang="en-US" dirty="0"/>
              <a:t>User tokens </a:t>
            </a:r>
          </a:p>
          <a:p>
            <a:pPr lvl="1"/>
            <a:r>
              <a:rPr lang="en-US" dirty="0"/>
              <a:t>App-only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78D7-E548-4C9B-8722-E35AEEFA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40" y="113046"/>
            <a:ext cx="3546719" cy="3205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0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23E-D06C-45FE-823B-DB8EE3A8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Refresh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C37D-6DD3-45DA-B5FD-F64E732CE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3631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Access tokens expiration after an hour</a:t>
            </a:r>
          </a:p>
          <a:p>
            <a:pPr lvl="1"/>
            <a:r>
              <a:rPr lang="en-US" dirty="0"/>
              <a:t>How do you get new access tokens without requiring the user to sign in?</a:t>
            </a:r>
          </a:p>
          <a:p>
            <a:endParaRPr lang="en-US" dirty="0"/>
          </a:p>
          <a:p>
            <a:r>
              <a:rPr lang="en-US" dirty="0"/>
              <a:t>Refresh tokens used to manage access token expiration</a:t>
            </a:r>
          </a:p>
          <a:p>
            <a:pPr lvl="1"/>
            <a:r>
              <a:rPr lang="en-US" dirty="0"/>
              <a:t>Authorization server passes refresh tokens to client application along with access token</a:t>
            </a:r>
          </a:p>
          <a:p>
            <a:pPr lvl="1"/>
            <a:r>
              <a:rPr lang="en-US" dirty="0"/>
              <a:t>Refresh token has lifetime of 14 days by default (90 days max)</a:t>
            </a:r>
          </a:p>
          <a:p>
            <a:pPr lvl="1"/>
            <a:r>
              <a:rPr lang="en-US" dirty="0"/>
              <a:t>Refresh token acts as a credential used to obtain new access token without user interaction</a:t>
            </a:r>
          </a:p>
          <a:p>
            <a:pPr lvl="1"/>
            <a:r>
              <a:rPr lang="en-US" dirty="0"/>
              <a:t>Refresh tokens often cached in browser storage or in backend database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Open ID Connect and ID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9697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has shortcomings with authentication &amp; identity</a:t>
            </a:r>
          </a:p>
          <a:p>
            <a:pPr lvl="1"/>
            <a:r>
              <a:rPr lang="en-US" dirty="0"/>
              <a:t>It does not provide client with means to validate access tokens</a:t>
            </a:r>
          </a:p>
          <a:p>
            <a:pPr lvl="1"/>
            <a:r>
              <a:rPr lang="en-US" dirty="0"/>
              <a:t>Lack of validation makes client vulnerable to token forgery attacks</a:t>
            </a:r>
          </a:p>
          <a:p>
            <a:r>
              <a:rPr lang="en-US" dirty="0"/>
              <a:t>Open ID Connect is standard which extends OAuth 2.0</a:t>
            </a:r>
          </a:p>
          <a:p>
            <a:pPr lvl="1"/>
            <a:r>
              <a:rPr lang="en-US" dirty="0"/>
              <a:t>OpenID Connect provider passes ID token in addition to OAuth 2.0 tokens</a:t>
            </a:r>
          </a:p>
          <a:p>
            <a:pPr lvl="1"/>
            <a:r>
              <a:rPr lang="en-US" dirty="0"/>
              <a:t>OpenID Connect provider provides client with keys for token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D4B0E-82D0-4B3E-A505-C070A58A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21" y="3904302"/>
            <a:ext cx="7246061" cy="29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0327-29F4-4BCB-822E-A513D80F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Delegated Permissions and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392D-4339-4493-9B58-014FB3449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6166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application requires delegated permissions</a:t>
            </a:r>
          </a:p>
          <a:p>
            <a:pPr lvl="1"/>
            <a:r>
              <a:rPr lang="en-US" dirty="0"/>
              <a:t>Client application needs delegated permissions to make API calls on behalf of user</a:t>
            </a:r>
          </a:p>
          <a:p>
            <a:pPr lvl="1"/>
            <a:r>
              <a:rPr lang="en-US" dirty="0"/>
              <a:t>But first, user must consent to delegated permissions requested by client application </a:t>
            </a:r>
          </a:p>
          <a:p>
            <a:pPr lvl="1"/>
            <a:r>
              <a:rPr lang="en-US" dirty="0"/>
              <a:t>Client application indicates what permissions it needs using </a:t>
            </a:r>
            <a:r>
              <a:rPr lang="en-US" b="1" dirty="0"/>
              <a:t>scopes</a:t>
            </a:r>
            <a:r>
              <a:rPr lang="en-US" dirty="0"/>
              <a:t> parameter</a:t>
            </a:r>
          </a:p>
          <a:p>
            <a:pPr lvl="1"/>
            <a:endParaRPr lang="en-US" dirty="0"/>
          </a:p>
          <a:p>
            <a:r>
              <a:rPr lang="en-US" dirty="0"/>
              <a:t>Each delegated permission has ID known as scope</a:t>
            </a:r>
          </a:p>
          <a:p>
            <a:pPr lvl="1"/>
            <a:r>
              <a:rPr lang="en-US" dirty="0"/>
              <a:t>Scope name usually begins with name of hosting resource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Resource ID for the Power BI Service API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 of scopes supported by the Power BI Service API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Dashboard.Read.All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Dataset.Read.All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Report.Read.All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6217-CCED-46D0-A3D7-8C04FAA28D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56" y="3076124"/>
            <a:ext cx="3094321" cy="35651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3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Why .NET Core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4178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8E9E-1F45-4883-B569-3E42CD09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Public Clients versus Confidential Web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01D1-B16D-47C0-8C25-EB7E95DCC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0"/>
            <a:ext cx="11238194" cy="39395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defines two different types of client applications</a:t>
            </a:r>
          </a:p>
          <a:p>
            <a:pPr lvl="1"/>
            <a:r>
              <a:rPr lang="en-US" dirty="0"/>
              <a:t>Public clients</a:t>
            </a:r>
          </a:p>
          <a:p>
            <a:pPr lvl="1"/>
            <a:r>
              <a:rPr lang="en-US" dirty="0"/>
              <a:t>Confidential web clients</a:t>
            </a:r>
          </a:p>
          <a:p>
            <a:pPr lvl="1"/>
            <a:endParaRPr lang="en-US" dirty="0"/>
          </a:p>
          <a:p>
            <a:r>
              <a:rPr lang="en-US" dirty="0"/>
              <a:t>Public clients used for desktop and native applications</a:t>
            </a:r>
          </a:p>
          <a:p>
            <a:pPr lvl="1"/>
            <a:r>
              <a:rPr lang="en-US" dirty="0"/>
              <a:t>Cannot keep a secret - entire application is deployed to client device</a:t>
            </a:r>
          </a:p>
          <a:p>
            <a:pPr lvl="1"/>
            <a:r>
              <a:rPr lang="en-US" dirty="0"/>
              <a:t>Does not run from verifiable endpoint on the Internet</a:t>
            </a:r>
          </a:p>
          <a:p>
            <a:pPr lvl="1"/>
            <a:endParaRPr lang="en-US" dirty="0"/>
          </a:p>
          <a:p>
            <a:r>
              <a:rPr lang="en-US" dirty="0"/>
              <a:t>Confidential web clients used for web applications and service</a:t>
            </a:r>
          </a:p>
          <a:p>
            <a:pPr lvl="1"/>
            <a:r>
              <a:rPr lang="en-US" dirty="0"/>
              <a:t>Web application can track application secret on server-side with code or configuration</a:t>
            </a:r>
          </a:p>
          <a:p>
            <a:pPr lvl="1"/>
            <a:r>
              <a:rPr lang="en-US" dirty="0"/>
              <a:t>Runs from verifiable endpoint on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OAuth 2.0 Client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398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48" dirty="0"/>
              <a:t>Client must be registered with authorization server</a:t>
            </a:r>
          </a:p>
          <a:p>
            <a:pPr lvl="1">
              <a:defRPr/>
            </a:pPr>
            <a:r>
              <a:rPr lang="en-US" dirty="0"/>
              <a:t>Authorization server tracks each client application with unique Client ID</a:t>
            </a:r>
          </a:p>
          <a:p>
            <a:pPr lvl="1">
              <a:defRPr/>
            </a:pPr>
            <a:r>
              <a:rPr lang="en-US" dirty="0"/>
              <a:t>Client can be configured with Reply URLs (aka redirect URI)</a:t>
            </a:r>
          </a:p>
          <a:p>
            <a:pPr lvl="1">
              <a:defRPr/>
            </a:pPr>
            <a:r>
              <a:rPr lang="en-US" dirty="0"/>
              <a:t>Reply URL used to transmit security tokens to clients</a:t>
            </a:r>
          </a:p>
          <a:p>
            <a:pPr lvl="1">
              <a:defRPr/>
            </a:pPr>
            <a:r>
              <a:rPr lang="en-US" dirty="0"/>
              <a:t>Client registration can track other attributes (e.g. credentials &amp; default permissions)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0AC25F-D8DC-4E71-986E-0E81ACD48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6754" y="3339035"/>
          <a:ext cx="7128439" cy="272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4038671" imgH="1531809" progId="Visio.Drawing.15">
                  <p:embed/>
                </p:oleObj>
              </mc:Choice>
              <mc:Fallback>
                <p:oleObj name="Visio" r:id="rId3" imgW="4038671" imgH="1531809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40AC25F-D8DC-4E71-986E-0E81ACD48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54" y="3339035"/>
                        <a:ext cx="7128439" cy="2720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2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7705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Public/native clients</a:t>
            </a:r>
          </a:p>
          <a:p>
            <a:pPr lvl="1"/>
            <a:r>
              <a:rPr lang="en-US" dirty="0"/>
              <a:t>Interactive Flow</a:t>
            </a:r>
          </a:p>
          <a:p>
            <a:pPr lvl="2"/>
            <a:r>
              <a:rPr lang="en-US" dirty="0"/>
              <a:t>Used in public clients to obtain access token interactively</a:t>
            </a:r>
          </a:p>
          <a:p>
            <a:pPr lvl="1"/>
            <a:r>
              <a:rPr lang="en-US" dirty="0"/>
              <a:t>User Password Credential Flow</a:t>
            </a:r>
          </a:p>
          <a:p>
            <a:pPr lvl="2"/>
            <a:r>
              <a:rPr lang="en-US" dirty="0"/>
              <a:t>Used in Native clients to obtain access code </a:t>
            </a:r>
          </a:p>
          <a:p>
            <a:pPr lvl="2"/>
            <a:r>
              <a:rPr lang="en-US" dirty="0"/>
              <a:t>Requires passing user name and password across network</a:t>
            </a:r>
          </a:p>
          <a:p>
            <a:r>
              <a:rPr lang="en-US" dirty="0"/>
              <a:t>Confidential Web clients</a:t>
            </a:r>
          </a:p>
          <a:p>
            <a:pPr lvl="1"/>
            <a:r>
              <a:rPr lang="en-US" dirty="0"/>
              <a:t>Client Credentials Flow</a:t>
            </a:r>
          </a:p>
          <a:p>
            <a:pPr lvl="2"/>
            <a:r>
              <a:rPr lang="en-US" dirty="0"/>
              <a:t>Authentication based on password or certificate held by application</a:t>
            </a:r>
          </a:p>
          <a:p>
            <a:pPr lvl="2"/>
            <a:r>
              <a:rPr lang="en-US" dirty="0"/>
              <a:t>Used to obtain app-only access tokens</a:t>
            </a:r>
          </a:p>
          <a:p>
            <a:pPr lvl="1"/>
            <a:r>
              <a:rPr lang="en-US" dirty="0"/>
              <a:t>Implicit Flow</a:t>
            </a:r>
          </a:p>
          <a:p>
            <a:pPr lvl="2"/>
            <a:r>
              <a:rPr lang="en-US" dirty="0"/>
              <a:t>Used in SPAs built with JavaScript and AngularJS</a:t>
            </a:r>
          </a:p>
          <a:p>
            <a:pPr lvl="2"/>
            <a:r>
              <a:rPr lang="en-US" dirty="0"/>
              <a:t>Application obtains access token w/o acquiring authorization code</a:t>
            </a:r>
          </a:p>
          <a:p>
            <a:pPr lvl="1"/>
            <a:r>
              <a:rPr lang="en-US" dirty="0"/>
              <a:t>Authorization Code Flow</a:t>
            </a:r>
          </a:p>
          <a:p>
            <a:pPr lvl="2"/>
            <a:r>
              <a:rPr lang="en-US" dirty="0"/>
              <a:t>Client first obtains authorization code sent back to browser</a:t>
            </a:r>
          </a:p>
          <a:p>
            <a:pPr lvl="2"/>
            <a:r>
              <a:rPr lang="en-US" dirty="0"/>
              <a:t>Client then obtains access token in server-to-server call</a:t>
            </a:r>
          </a:p>
        </p:txBody>
      </p:sp>
    </p:spTree>
    <p:extLst>
      <p:ext uri="{BB962C8B-B14F-4D97-AF65-F5344CB8AC3E}">
        <p14:creationId xmlns:p14="http://schemas.microsoft.com/office/powerpoint/2010/main" val="40972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392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The Azure Portal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Azure portal allows you to register Azure AD applications</a:t>
            </a:r>
          </a:p>
          <a:p>
            <a:pPr lvl="1"/>
            <a:r>
              <a:rPr lang="en-US" dirty="0"/>
              <a:t>Azure Portal accessible at </a:t>
            </a:r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pPr lvl="1"/>
            <a:r>
              <a:rPr lang="en-US" dirty="0"/>
              <a:t>No Azure subscription required to register applications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BF68-FFEB-4469-A2EA-4314F9BC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56" y="2430274"/>
            <a:ext cx="7607154" cy="3963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0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Azure AD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Creating applications required for AAU authentication</a:t>
            </a:r>
          </a:p>
          <a:p>
            <a:pPr lvl="1"/>
            <a:r>
              <a:rPr lang="en-US" dirty="0"/>
              <a:t>Applications are created as Public client applications or Web Applications</a:t>
            </a:r>
          </a:p>
          <a:p>
            <a:pPr lvl="1"/>
            <a:r>
              <a:rPr lang="en-US" dirty="0"/>
              <a:t>Application identified using GUID known as application ID</a:t>
            </a:r>
          </a:p>
          <a:p>
            <a:pPr lvl="1"/>
            <a:r>
              <a:rPr lang="en-US" dirty="0"/>
              <a:t>Application ID often referred to as client ID or app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E4139-0B6D-42F0-9E4F-608D1F00773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830" y="2934936"/>
            <a:ext cx="10886077" cy="2530318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8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Azure AD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Public client (mobile and desktop)</a:t>
            </a:r>
          </a:p>
          <a:p>
            <a:pPr lvl="1"/>
            <a:r>
              <a:rPr lang="en-US" dirty="0"/>
              <a:t>Used to register public/native clients</a:t>
            </a:r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Used to register confidential web clients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C2F8A-5848-4F0D-99F2-EA53FBF0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58" y="3246712"/>
            <a:ext cx="9847914" cy="2425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4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7D1-7F86-417C-A220-2CB906C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Azure AD Applications versus Service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919E-9128-4A0F-A401-18BA68E09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9848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Azure AD creates service principal(s) for each application</a:t>
            </a:r>
          </a:p>
          <a:p>
            <a:pPr lvl="1"/>
            <a:r>
              <a:rPr lang="en-US" dirty="0"/>
              <a:t>Service principal created once per tenant</a:t>
            </a:r>
          </a:p>
          <a:p>
            <a:pPr lvl="1"/>
            <a:r>
              <a:rPr lang="en-US" dirty="0"/>
              <a:t>Service principal acts as first-class AAD security principal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179DF-81C5-486C-A98A-645EEE1A3A91}"/>
              </a:ext>
            </a:extLst>
          </p:cNvPr>
          <p:cNvSpPr/>
          <p:nvPr/>
        </p:nvSpPr>
        <p:spPr>
          <a:xfrm>
            <a:off x="1070561" y="2762711"/>
            <a:ext cx="2551314" cy="336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Host Tenant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90642-51DA-42D1-8724-63AC3B7D1A1B}"/>
              </a:ext>
            </a:extLst>
          </p:cNvPr>
          <p:cNvSpPr/>
          <p:nvPr/>
        </p:nvSpPr>
        <p:spPr>
          <a:xfrm>
            <a:off x="1280797" y="4392090"/>
            <a:ext cx="2182660" cy="157024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Service Principal</a:t>
            </a:r>
          </a:p>
          <a:p>
            <a:pPr algn="ctr"/>
            <a:r>
              <a:rPr lang="en-US" sz="1122" b="1" dirty="0">
                <a:solidFill>
                  <a:schemeClr val="bg1"/>
                </a:solidFill>
                <a:latin typeface="Lucida Console" panose="020B0609040504020204" pitchFamily="49" charset="0"/>
              </a:rPr>
              <a:t>Object ID</a:t>
            </a:r>
            <a:endParaRPr lang="en-US" sz="1632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DAFC9-9781-45A9-954B-78F1F6F9E8E5}"/>
              </a:ext>
            </a:extLst>
          </p:cNvPr>
          <p:cNvSpPr/>
          <p:nvPr/>
        </p:nvSpPr>
        <p:spPr>
          <a:xfrm>
            <a:off x="1530128" y="5009501"/>
            <a:ext cx="1671869" cy="8751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>
                <a:solidFill>
                  <a:schemeClr val="tx1"/>
                </a:solidFill>
              </a:rPr>
              <a:t>Permission Grants</a:t>
            </a:r>
          </a:p>
          <a:p>
            <a:pPr marL="174862" indent="-1748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71" dirty="0">
                <a:solidFill>
                  <a:schemeClr val="tx1"/>
                </a:solidFill>
                <a:latin typeface="Lucida Console" panose="020B0609040504020204" pitchFamily="49" charset="0"/>
              </a:rPr>
              <a:t>User1</a:t>
            </a:r>
          </a:p>
          <a:p>
            <a:pPr marL="174862" indent="-1748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71" dirty="0">
                <a:solidFill>
                  <a:schemeClr val="tx1"/>
                </a:solidFill>
                <a:latin typeface="Lucida Console" panose="020B0609040504020204" pitchFamily="49" charset="0"/>
              </a:rPr>
              <a:t>User2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C0C03-BEE1-4693-AC92-A26F4AAA3A1B}"/>
              </a:ext>
            </a:extLst>
          </p:cNvPr>
          <p:cNvSpPr/>
          <p:nvPr/>
        </p:nvSpPr>
        <p:spPr>
          <a:xfrm>
            <a:off x="1280796" y="3137255"/>
            <a:ext cx="2130840" cy="77172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Application</a:t>
            </a:r>
          </a:p>
          <a:p>
            <a:pPr algn="ctr"/>
            <a:r>
              <a:rPr lang="en-US" sz="1122" b="1" dirty="0">
                <a:latin typeface="Lucida Console" panose="020B0609040504020204" pitchFamily="49" charset="0"/>
              </a:rPr>
              <a:t>Application ID</a:t>
            </a:r>
            <a:endParaRPr lang="en-US" sz="1632" b="1" dirty="0">
              <a:latin typeface="Lucida Console" panose="020B060904050402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3988D-6317-4E4C-B726-0575AE1E8FCE}"/>
              </a:ext>
            </a:extLst>
          </p:cNvPr>
          <p:cNvCxnSpPr>
            <a:cxnSpLocks/>
          </p:cNvCxnSpPr>
          <p:nvPr/>
        </p:nvCxnSpPr>
        <p:spPr>
          <a:xfrm flipH="1">
            <a:off x="2346216" y="3924565"/>
            <a:ext cx="3816" cy="46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FCE1AF2-B8CF-40D5-829F-E4EBF9D02798}"/>
              </a:ext>
            </a:extLst>
          </p:cNvPr>
          <p:cNvGrpSpPr/>
          <p:nvPr/>
        </p:nvGrpSpPr>
        <p:grpSpPr>
          <a:xfrm>
            <a:off x="2366063" y="2762711"/>
            <a:ext cx="6750801" cy="3365807"/>
            <a:chOff x="1866731" y="2895600"/>
            <a:chExt cx="6619033" cy="3300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96F9E-A27E-4B49-BC69-476CD0CA5BA3}"/>
                </a:ext>
              </a:extLst>
            </p:cNvPr>
            <p:cNvSpPr/>
            <p:nvPr/>
          </p:nvSpPr>
          <p:spPr>
            <a:xfrm>
              <a:off x="3276600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Tenant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8FCDC-ABCC-4EA4-B1CD-ECF3F21EDD1F}"/>
                </a:ext>
              </a:extLst>
            </p:cNvPr>
            <p:cNvSpPr/>
            <p:nvPr/>
          </p:nvSpPr>
          <p:spPr>
            <a:xfrm>
              <a:off x="3482734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1122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3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A8B1D2-C351-4B5B-9608-3E6CD941CAF3}"/>
                </a:ext>
              </a:extLst>
            </p:cNvPr>
            <p:cNvSpPr/>
            <p:nvPr/>
          </p:nvSpPr>
          <p:spPr>
            <a:xfrm>
              <a:off x="3727199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0F25B5-A271-4CDD-9DD4-10CEF7B26DB3}"/>
                </a:ext>
              </a:extLst>
            </p:cNvPr>
            <p:cNvSpPr/>
            <p:nvPr/>
          </p:nvSpPr>
          <p:spPr>
            <a:xfrm>
              <a:off x="5984249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Tenant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01105-A896-4806-9A27-6095C1358DB1}"/>
                </a:ext>
              </a:extLst>
            </p:cNvPr>
            <p:cNvSpPr/>
            <p:nvPr/>
          </p:nvSpPr>
          <p:spPr>
            <a:xfrm>
              <a:off x="6190383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1122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3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7ED49-828D-455F-8744-702D6632A763}"/>
                </a:ext>
              </a:extLst>
            </p:cNvPr>
            <p:cNvSpPr/>
            <p:nvPr/>
          </p:nvSpPr>
          <p:spPr>
            <a:xfrm>
              <a:off x="6434848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ADF6BB-23E2-4FEC-9333-9F990AFBF218}"/>
                </a:ext>
              </a:extLst>
            </p:cNvPr>
            <p:cNvCxnSpPr>
              <a:cxnSpLocks/>
            </p:cNvCxnSpPr>
            <p:nvPr/>
          </p:nvCxnSpPr>
          <p:spPr>
            <a:xfrm>
              <a:off x="4573568" y="4203972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D3D025-0DAE-48B5-BC0D-FFF1E9582393}"/>
                </a:ext>
              </a:extLst>
            </p:cNvPr>
            <p:cNvCxnSpPr>
              <a:cxnSpLocks/>
            </p:cNvCxnSpPr>
            <p:nvPr/>
          </p:nvCxnSpPr>
          <p:spPr>
            <a:xfrm>
              <a:off x="7302114" y="4223811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A4559D-0603-46A9-BC5F-330E2D55F718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1" y="4203972"/>
              <a:ext cx="5455649" cy="1053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1C4-2920-413A-A909-02A8855E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Configuring Azure AD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0CAC-3A61-4C4B-A62B-871A63CA5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Azure Portal provides UI to create and configure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application generated with Application ID and Object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89CA3-07C6-46C3-990B-21B4ACE38A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" y="4929931"/>
            <a:ext cx="6445612" cy="13977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1D5E3-58F7-4F4A-BAC1-2052A0A684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" y="1895078"/>
            <a:ext cx="7484827" cy="21619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7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Configuring Required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Application configured with permissions</a:t>
            </a:r>
          </a:p>
          <a:p>
            <a:pPr lvl="1"/>
            <a:r>
              <a:rPr lang="en-US" dirty="0"/>
              <a:t>Default permissions allows user authentication – but that's it</a:t>
            </a:r>
          </a:p>
          <a:p>
            <a:pPr lvl="1"/>
            <a:r>
              <a:rPr lang="en-US" dirty="0"/>
              <a:t>To use APIs, you can assign permissions to the application</a:t>
            </a:r>
          </a:p>
          <a:p>
            <a:pPr lvl="1"/>
            <a:r>
              <a:rPr lang="en-US" dirty="0"/>
              <a:t>This was required when using Azure AD v1 endpoint and ADAL</a:t>
            </a:r>
          </a:p>
          <a:p>
            <a:pPr lvl="1"/>
            <a:r>
              <a:rPr lang="en-US" dirty="0"/>
              <a:t>This is now optional when using Azure AD v2 endpoint and MSAL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70A4-85DD-445E-B12C-B0D3348184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6" y="3401816"/>
            <a:ext cx="9382111" cy="3036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5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9C1-B7B3-420C-A9C4-DF0C876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6CD8-4A2B-46BE-A8A4-676F0B606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146246"/>
          </a:xfrm>
        </p:spPr>
        <p:txBody>
          <a:bodyPr/>
          <a:lstStyle/>
          <a:p>
            <a:r>
              <a:rPr lang="en-US" dirty="0"/>
              <a:t>Decouple from Windows and IIS</a:t>
            </a:r>
          </a:p>
          <a:p>
            <a:r>
              <a:rPr lang="en-US" dirty="0"/>
              <a:t>Create applications and web APIs in cross-platform manner</a:t>
            </a:r>
          </a:p>
          <a:p>
            <a:r>
              <a:rPr lang="en-US" dirty="0"/>
              <a:t>Break up System.Web.dll monolith</a:t>
            </a:r>
          </a:p>
          <a:p>
            <a:r>
              <a:rPr lang="en-US" dirty="0"/>
              <a:t>Applications only load the services they need</a:t>
            </a:r>
          </a:p>
          <a:p>
            <a:r>
              <a:rPr lang="en-US" dirty="0"/>
              <a:t>Available .NET Core Hosts</a:t>
            </a:r>
          </a:p>
          <a:p>
            <a:pPr lvl="1"/>
            <a:r>
              <a:rPr lang="en-US" dirty="0"/>
              <a:t>Kestrel, IIS, HTTP.sys, Nginx, Apache and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0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ED9D-1F7B-4B36-9D2A-30300FC9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Azure AD Apps with PowerShell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6FE0-2393-49D8-A450-113AC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2" y="1311160"/>
            <a:ext cx="9759030" cy="49763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63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011-8DEE-429C-82AA-481CCB19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Microsoft Authentication Library (MSAL .NET)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7946-DA9E-4852-A5BA-BD61E7606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 the Microsoft Authentication Library for .NET</a:t>
            </a:r>
          </a:p>
          <a:p>
            <a:pPr lvl="1"/>
            <a:r>
              <a:rPr lang="en-US" dirty="0"/>
              <a:t>Provides assistance implementing authentication flows with Azure AD v2 Endpoint</a:t>
            </a:r>
          </a:p>
          <a:p>
            <a:pPr lvl="1"/>
            <a:r>
              <a:rPr lang="en-US" dirty="0"/>
              <a:t>Added to project as </a:t>
            </a:r>
            <a:r>
              <a:rPr lang="en-US" sz="1632" b="1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Microsoft.Identity.Client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Provides different builder classes for </a:t>
            </a:r>
            <a:r>
              <a:rPr lang="en-US" i="1" dirty="0"/>
              <a:t>public clients</a:t>
            </a:r>
            <a:r>
              <a:rPr lang="en-US" dirty="0"/>
              <a:t> vs </a:t>
            </a:r>
            <a:r>
              <a:rPr lang="en-US" i="1" dirty="0"/>
              <a:t>confidential web clients</a:t>
            </a:r>
          </a:p>
          <a:p>
            <a:pPr lvl="1"/>
            <a:r>
              <a:rPr lang="en-US" dirty="0"/>
              <a:t>Provides built-in support for token caching and silent token acquisition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AA77F-FA87-4682-A7A8-D6E0EFD137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712" y="3346429"/>
            <a:ext cx="7770683" cy="287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Interactive Access Token Acquisition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C504A-EDCB-4114-B519-3D0B6A7D9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Flow implemented using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PublicClientApplication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Created using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PublicClientApplicationBuilder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Requires passing redirect URI that matches redirect URI that is registered</a:t>
            </a:r>
          </a:p>
          <a:p>
            <a:pPr lvl="1"/>
            <a:r>
              <a:rPr lang="en-US" dirty="0"/>
              <a:t>You can control prompting behavior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CC260-8545-41F9-984F-92A02FED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5" y="3098364"/>
            <a:ext cx="7308004" cy="2652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2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User Credential Password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5CA5E-5C0A-475C-96A8-29BD5652F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MSAL supports user credential password flow</a:t>
            </a:r>
          </a:p>
          <a:p>
            <a:pPr lvl="1"/>
            <a:r>
              <a:rPr lang="en-US" dirty="0"/>
              <a:t>Authentication performed by passing user password across the network</a:t>
            </a:r>
          </a:p>
          <a:p>
            <a:pPr lvl="1"/>
            <a:r>
              <a:rPr lang="en-US" dirty="0"/>
              <a:t>Microsoft recommends against using this flow in production scenarios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B1F78-ED97-4E09-A3C2-BF8530B5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86" y="2603404"/>
            <a:ext cx="10635164" cy="3606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86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1031-9292-42ED-9ACF-400DFBE2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Token Caching for Public Client with 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15DA-CB67-42CB-8B18-BDB785EE5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7" y="1307069"/>
            <a:ext cx="11238194" cy="3457909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Create a Token Cache Helper class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Enable token cache for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2F9F2-A74F-4410-8EE1-2BD1E4EF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0" y="5251627"/>
            <a:ext cx="4820947" cy="1054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07562-2EED-4CE8-8276-A2EC2E21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49" y="1691577"/>
            <a:ext cx="6991749" cy="29820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35F4C-36CB-430C-8027-A5B07E5B9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99"/>
          <a:stretch/>
        </p:blipFill>
        <p:spPr>
          <a:xfrm>
            <a:off x="8683430" y="1621656"/>
            <a:ext cx="3752163" cy="53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153B-29F2-4B28-B4CD-E4FDF4F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from the Token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157CC-53A0-46EA-A95D-D884CCC5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5" y="1243968"/>
            <a:ext cx="10021041" cy="5284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5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24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What Is the Power BI Service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44935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the Power BI Service API?</a:t>
            </a:r>
          </a:p>
          <a:p>
            <a:pPr lvl="1"/>
            <a:r>
              <a:rPr lang="en-US" dirty="0"/>
              <a:t>API built on OAuth2, OpenID Connect, REST and ODATA</a:t>
            </a:r>
          </a:p>
          <a:p>
            <a:pPr lvl="1"/>
            <a:r>
              <a:rPr lang="en-US" dirty="0"/>
              <a:t>API secured by Azure Active Directory (AAD)</a:t>
            </a:r>
          </a:p>
          <a:p>
            <a:pPr lvl="1"/>
            <a:r>
              <a:rPr lang="en-US" dirty="0"/>
              <a:t>API to program with workspaces, datasets, reports &amp; dashboards</a:t>
            </a:r>
          </a:p>
          <a:p>
            <a:pPr lvl="1"/>
            <a:r>
              <a:rPr lang="en-US" dirty="0"/>
              <a:t>API also often called “Power BI REST API”</a:t>
            </a:r>
          </a:p>
          <a:p>
            <a:endParaRPr lang="en-US" dirty="0"/>
          </a:p>
          <a:p>
            <a:r>
              <a:rPr lang="en-US" dirty="0"/>
              <a:t>What can you do with the Power BI Service API?</a:t>
            </a:r>
          </a:p>
          <a:p>
            <a:pPr lvl="1"/>
            <a:r>
              <a:rPr lang="en-US" dirty="0"/>
              <a:t>Publish PBIX project files</a:t>
            </a:r>
          </a:p>
          <a:p>
            <a:pPr lvl="1"/>
            <a:r>
              <a:rPr lang="en-US" dirty="0"/>
              <a:t>Update connection details and datasource credentials</a:t>
            </a:r>
          </a:p>
          <a:p>
            <a:pPr lvl="1"/>
            <a:r>
              <a:rPr lang="en-US" dirty="0"/>
              <a:t>Create workspaces and clone content across workspaces</a:t>
            </a:r>
          </a:p>
          <a:p>
            <a:pPr lvl="1"/>
            <a:r>
              <a:rPr lang="en-US" dirty="0"/>
              <a:t>Embed Power BI reports and dashboards tiles in web pages</a:t>
            </a:r>
          </a:p>
          <a:p>
            <a:pPr lvl="1"/>
            <a:r>
              <a:rPr lang="en-US" dirty="0"/>
              <a:t>Create streaming datasets in order to build real-time dashboards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C8C-FEB9-4C3F-B1C9-BDF0583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654816"/>
          </a:xfrm>
        </p:spPr>
        <p:txBody>
          <a:bodyPr/>
          <a:lstStyle/>
          <a:p>
            <a:r>
              <a:rPr lang="en-US" dirty="0"/>
              <a:t>Calling the Power BI Service API</a:t>
            </a:r>
            <a:br>
              <a:rPr lang="en-US" dirty="0"/>
            </a:br>
            <a:r>
              <a:rPr lang="en-US" sz="1836" dirty="0">
                <a:solidFill>
                  <a:schemeClr val="accent2"/>
                </a:solidFill>
              </a:rPr>
              <a:t>Direct REST calls without using the Power BI .NET SDK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4D4B8-1861-4C17-A033-B5F4A34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" y="1461231"/>
            <a:ext cx="8053490" cy="321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C6CC-21CE-4459-BA82-3A267810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" y="4900277"/>
            <a:ext cx="3513867" cy="17874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27986-75D7-4063-B267-DD1324145C1C}"/>
              </a:ext>
            </a:extLst>
          </p:cNvPr>
          <p:cNvGrpSpPr/>
          <p:nvPr/>
        </p:nvGrpSpPr>
        <p:grpSpPr>
          <a:xfrm>
            <a:off x="4488410" y="5172287"/>
            <a:ext cx="4677082" cy="1243471"/>
            <a:chOff x="3411984" y="4648200"/>
            <a:chExt cx="4677575" cy="12436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033D8-4E97-4C43-B505-3074B21AE8F2}"/>
                </a:ext>
              </a:extLst>
            </p:cNvPr>
            <p:cNvSpPr/>
            <p:nvPr/>
          </p:nvSpPr>
          <p:spPr>
            <a:xfrm>
              <a:off x="3411984" y="4648200"/>
              <a:ext cx="2442125" cy="12435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C33A7-6025-4D71-B1FC-16FC572F9A67}"/>
                </a:ext>
              </a:extLst>
            </p:cNvPr>
            <p:cNvSpPr/>
            <p:nvPr/>
          </p:nvSpPr>
          <p:spPr>
            <a:xfrm>
              <a:off x="6553200" y="4648200"/>
              <a:ext cx="1536359" cy="1243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C70D99-3D1F-41AB-A72C-BFC3AE33855E}"/>
                </a:ext>
              </a:extLst>
            </p:cNvPr>
            <p:cNvSpPr/>
            <p:nvPr/>
          </p:nvSpPr>
          <p:spPr>
            <a:xfrm>
              <a:off x="3564618" y="5008209"/>
              <a:ext cx="2145013" cy="6810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CC9AF3-15F9-4E1A-ADDF-31213B3429D2}"/>
                </a:ext>
              </a:extLst>
            </p:cNvPr>
            <p:cNvCxnSpPr/>
            <p:nvPr/>
          </p:nvCxnSpPr>
          <p:spPr>
            <a:xfrm>
              <a:off x="5506611" y="5243700"/>
              <a:ext cx="1339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DFB007-AA25-48D3-AFED-7E9B3D7E2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611" y="5440219"/>
              <a:ext cx="1221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4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590-4F0C-49E2-8EC6-83F94F3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.NET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760B-6942-4B4B-A558-1A59C57D2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without the Power BI .NET SDK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Developing with the Power BI .NET SDK</a:t>
            </a:r>
          </a:p>
          <a:p>
            <a:endParaRPr lang="en-US" sz="2448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BA63C2-6F52-4428-87F6-CDA83C551775}"/>
              </a:ext>
            </a:extLst>
          </p:cNvPr>
          <p:cNvGrpSpPr/>
          <p:nvPr/>
        </p:nvGrpSpPr>
        <p:grpSpPr>
          <a:xfrm>
            <a:off x="891296" y="1761005"/>
            <a:ext cx="6332660" cy="1648545"/>
            <a:chOff x="838200" y="2092909"/>
            <a:chExt cx="5325862" cy="1316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7F283-31FC-4795-9921-FE412115338D}"/>
                </a:ext>
              </a:extLst>
            </p:cNvPr>
            <p:cNvSpPr/>
            <p:nvPr/>
          </p:nvSpPr>
          <p:spPr>
            <a:xfrm>
              <a:off x="838200" y="2092909"/>
              <a:ext cx="2438399" cy="13161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A309-F9F9-4816-85A4-D3667D537A28}"/>
                </a:ext>
              </a:extLst>
            </p:cNvPr>
            <p:cNvSpPr/>
            <p:nvPr/>
          </p:nvSpPr>
          <p:spPr>
            <a:xfrm>
              <a:off x="3886200" y="2092910"/>
              <a:ext cx="2277862" cy="13161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C2FBBF-9072-4A64-9563-E4515034C480}"/>
                </a:ext>
              </a:extLst>
            </p:cNvPr>
            <p:cNvSpPr/>
            <p:nvPr/>
          </p:nvSpPr>
          <p:spPr>
            <a:xfrm>
              <a:off x="990601" y="2473910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58F27F-EA4B-4CE1-8767-565C33BB5BED}"/>
                </a:ext>
              </a:extLst>
            </p:cNvPr>
            <p:cNvCxnSpPr/>
            <p:nvPr/>
          </p:nvCxnSpPr>
          <p:spPr>
            <a:xfrm>
              <a:off x="2929631" y="2723132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7C5FE5-261B-4694-8E99-8F54E0971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2931110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428934-DC4F-40E7-93A2-ED1353C98D32}"/>
              </a:ext>
            </a:extLst>
          </p:cNvPr>
          <p:cNvGrpSpPr/>
          <p:nvPr/>
        </p:nvGrpSpPr>
        <p:grpSpPr>
          <a:xfrm>
            <a:off x="891297" y="4183604"/>
            <a:ext cx="6295074" cy="2321402"/>
            <a:chOff x="838199" y="4389506"/>
            <a:chExt cx="5325863" cy="18130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7DE4A2-0A67-4002-BB48-335FD874739F}"/>
                </a:ext>
              </a:extLst>
            </p:cNvPr>
            <p:cNvSpPr/>
            <p:nvPr/>
          </p:nvSpPr>
          <p:spPr>
            <a:xfrm>
              <a:off x="838200" y="4886455"/>
              <a:ext cx="2438399" cy="13161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 .NET SDK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28E0E9-D2AE-4E2F-9EFA-21CBCD46DA9C}"/>
                </a:ext>
              </a:extLst>
            </p:cNvPr>
            <p:cNvSpPr/>
            <p:nvPr/>
          </p:nvSpPr>
          <p:spPr>
            <a:xfrm>
              <a:off x="3886200" y="4389506"/>
              <a:ext cx="2277862" cy="1813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99CEA6-DEA3-4A5A-B52D-CDA27B912123}"/>
                </a:ext>
              </a:extLst>
            </p:cNvPr>
            <p:cNvSpPr/>
            <p:nvPr/>
          </p:nvSpPr>
          <p:spPr>
            <a:xfrm>
              <a:off x="990600" y="5065157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2C98ABB-9817-47E9-9315-844F7CFF1A47}"/>
                </a:ext>
              </a:extLst>
            </p:cNvPr>
            <p:cNvCxnSpPr/>
            <p:nvPr/>
          </p:nvCxnSpPr>
          <p:spPr>
            <a:xfrm>
              <a:off x="2929631" y="5314379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0F4C89-6438-4E59-966B-21CEB185BE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5522357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8F7A12-3E79-4039-A539-EBB1BB191E25}"/>
                </a:ext>
              </a:extLst>
            </p:cNvPr>
            <p:cNvSpPr/>
            <p:nvPr/>
          </p:nvSpPr>
          <p:spPr>
            <a:xfrm>
              <a:off x="838199" y="4389506"/>
              <a:ext cx="2438399" cy="400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56D070A-0C0B-4C45-9C40-08A8892D766D}"/>
              </a:ext>
            </a:extLst>
          </p:cNvPr>
          <p:cNvSpPr/>
          <p:nvPr/>
        </p:nvSpPr>
        <p:spPr>
          <a:xfrm>
            <a:off x="1979335" y="4669741"/>
            <a:ext cx="727154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0501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256-A496-4F00-9E96-12215964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EA0F-89F9-49C4-BB21-F3064DB97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for building web UI and web APIs </a:t>
            </a:r>
          </a:p>
          <a:p>
            <a:pPr lvl="1"/>
            <a:r>
              <a:rPr lang="en-US" dirty="0"/>
              <a:t>MVC pattern helps make your web APIs and web apps testable.</a:t>
            </a:r>
          </a:p>
          <a:p>
            <a:pPr lvl="1"/>
            <a:r>
              <a:rPr lang="en-US" dirty="0"/>
              <a:t>Razor Pages provide simple page-based programming model</a:t>
            </a:r>
          </a:p>
          <a:p>
            <a:pPr lvl="1"/>
            <a:r>
              <a:rPr lang="en-US" dirty="0"/>
              <a:t>Razor markup provides syntax for Razor Pages and MVC views.</a:t>
            </a:r>
          </a:p>
          <a:p>
            <a:pPr lvl="1"/>
            <a:r>
              <a:rPr lang="en-US" dirty="0"/>
              <a:t>Tag Helpers enable server-side code to create/render HTML elements</a:t>
            </a:r>
          </a:p>
          <a:p>
            <a:pPr lvl="1"/>
            <a:r>
              <a:rPr lang="en-US" dirty="0"/>
              <a:t>Web APIs have built-in support for content negotiation (e.g. json vs xml)</a:t>
            </a:r>
          </a:p>
          <a:p>
            <a:pPr lvl="1"/>
            <a:r>
              <a:rPr lang="en-US" dirty="0"/>
              <a:t>Model binding maps HTTP requests to parameterized action methods</a:t>
            </a:r>
          </a:p>
          <a:p>
            <a:pPr lvl="1"/>
            <a:r>
              <a:rPr lang="en-US" dirty="0"/>
              <a:t>Model validation automatically performed on client-side and server-side</a:t>
            </a:r>
          </a:p>
        </p:txBody>
      </p:sp>
    </p:spTree>
    <p:extLst>
      <p:ext uri="{BB962C8B-B14F-4D97-AF65-F5344CB8AC3E}">
        <p14:creationId xmlns:p14="http://schemas.microsoft.com/office/powerpoint/2010/main" val="26566132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Migrating to v3 of the Power BI .NET SDK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AFC809-EEC0-4BB0-AC9F-A5137DBB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1242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must move to SDK v3 to take advantage of latest API features</a:t>
            </a:r>
          </a:p>
          <a:p>
            <a:pPr lvl="1"/>
            <a:r>
              <a:rPr lang="en-US" dirty="0"/>
              <a:t>Automated server-side generation of PDF file from Power BI report</a:t>
            </a:r>
          </a:p>
          <a:p>
            <a:pPr lvl="1"/>
            <a:r>
              <a:rPr lang="en-US" dirty="0"/>
              <a:t>Advanced generation of embed tokens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Beware of breaking changes when moving from v2.x to 3.x</a:t>
            </a:r>
          </a:p>
          <a:p>
            <a:pPr lvl="1"/>
            <a:r>
              <a:rPr lang="en-US" dirty="0"/>
              <a:t>Namespace </a:t>
            </a:r>
            <a:r>
              <a:rPr lang="en-US" i="1" dirty="0"/>
              <a:t>Microsoft.PowerBI.Api.v2</a:t>
            </a:r>
            <a:r>
              <a:rPr lang="en-US" dirty="0"/>
              <a:t> renamed to </a:t>
            </a:r>
            <a:r>
              <a:rPr lang="en-US" i="1" dirty="0" err="1"/>
              <a:t>Microsoft.PowerBI.Api</a:t>
            </a:r>
            <a:endParaRPr lang="en-US" i="1" dirty="0"/>
          </a:p>
          <a:p>
            <a:pPr lvl="1"/>
            <a:r>
              <a:rPr lang="en-US" dirty="0"/>
              <a:t>Namespace </a:t>
            </a:r>
            <a:r>
              <a:rPr lang="en-US" i="1" dirty="0"/>
              <a:t>Microsoft.PowerBI.Api.Models.v2</a:t>
            </a:r>
            <a:r>
              <a:rPr lang="en-US" dirty="0"/>
              <a:t> renamed to </a:t>
            </a:r>
            <a:r>
              <a:rPr lang="en-US" i="1" dirty="0" err="1"/>
              <a:t>Microsoft.PowerBI.Api.Models</a:t>
            </a:r>
            <a:endParaRPr lang="en-US" i="1" dirty="0"/>
          </a:p>
          <a:p>
            <a:pPr lvl="1"/>
            <a:r>
              <a:rPr lang="en-US" i="1" dirty="0"/>
              <a:t>Parameters for Power BI resource IDs now based on GUIDs instead of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0F338-B7F6-4FD7-948D-A188C615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9" y="2620344"/>
            <a:ext cx="7272417" cy="1068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PowerBIClient object serves as top-level object</a:t>
            </a:r>
          </a:p>
          <a:p>
            <a:pPr lvl="1"/>
            <a:r>
              <a:rPr lang="en-US"/>
              <a:t>Used to execute calls against Power BI Service</a:t>
            </a:r>
          </a:p>
          <a:p>
            <a:pPr lvl="1"/>
            <a:r>
              <a:rPr lang="en-US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60" y="2654910"/>
            <a:ext cx="7805861" cy="33859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86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Power BI User APIs (e.g. </a:t>
            </a:r>
            <a:r>
              <a:rPr lang="en-US" dirty="0" err="1"/>
              <a:t>GetGroupsAsync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access to personal workspace</a:t>
            </a:r>
          </a:p>
          <a:p>
            <a:pPr lvl="1"/>
            <a:r>
              <a:rPr lang="en-US" dirty="0"/>
              <a:t>provides users with access to app workspaces</a:t>
            </a:r>
          </a:p>
          <a:p>
            <a:pPr lvl="1"/>
            <a:r>
              <a:rPr lang="en-US" dirty="0"/>
              <a:t>provides service principal (SP) with access to app workspaces</a:t>
            </a:r>
          </a:p>
          <a:p>
            <a:pPr lvl="1"/>
            <a:endParaRPr lang="en-US" dirty="0"/>
          </a:p>
          <a:p>
            <a:r>
              <a:rPr lang="en-US" dirty="0"/>
              <a:t>Power BI Admin APIs (e.g. </a:t>
            </a:r>
            <a:r>
              <a:rPr lang="en-US" dirty="0" err="1"/>
              <a:t>GetGroupsAsAdminAsync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tenant-level access to all workspaces</a:t>
            </a:r>
          </a:p>
          <a:p>
            <a:pPr lvl="1"/>
            <a:r>
              <a:rPr lang="en-US" dirty="0"/>
              <a:t>does not currently support app-only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071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B16A-B64B-4F9C-AAFD-7D3E3AFB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into the Power BI Admin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8434-06A3-4EB0-B226-E372FD8D2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Admin API exposed using </a:t>
            </a:r>
            <a:r>
              <a:rPr lang="en-US" sz="1836" b="1" dirty="0" err="1">
                <a:latin typeface="Lucida Console" panose="020B0609040504020204" pitchFamily="49" charset="0"/>
              </a:rPr>
              <a:t>AsAdmin</a:t>
            </a:r>
            <a:r>
              <a:rPr lang="en-US" sz="2448" dirty="0"/>
              <a:t> methods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r>
              <a:rPr lang="en-US" dirty="0"/>
              <a:t>Makes it possible to access every workspace in current tenant</a:t>
            </a:r>
          </a:p>
          <a:p>
            <a:pPr lvl="1"/>
            <a:r>
              <a:rPr lang="en-US" dirty="0"/>
              <a:t>Requires access token for user who is tenant or Power BI admin</a:t>
            </a:r>
          </a:p>
          <a:p>
            <a:pPr lvl="1"/>
            <a:r>
              <a:rPr lang="en-US" dirty="0"/>
              <a:t>Not supported when calling as service principal with app-only token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61FC5-3AC2-4F75-8BDA-9EAAC70F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3591387"/>
            <a:ext cx="8315713" cy="2936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333ED-C7AF-4117-A0AC-3F6DDAD0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3" t="62187" r="29825" b="32520"/>
          <a:stretch/>
        </p:blipFill>
        <p:spPr>
          <a:xfrm>
            <a:off x="1899937" y="1982527"/>
            <a:ext cx="6411645" cy="2331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6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1131310" y="3083949"/>
            <a:ext cx="8237996" cy="31499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App-only Access Control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6199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Service principal must be added to app workspaces as admin or member</a:t>
            </a:r>
          </a:p>
          <a:p>
            <a:pPr lvl="1"/>
            <a:r>
              <a:rPr lang="en-US" dirty="0"/>
              <a:t>Access control </a:t>
            </a:r>
            <a:r>
              <a:rPr lang="en-US" u="sng" dirty="0"/>
              <a:t>NOT</a:t>
            </a:r>
            <a:r>
              <a:rPr lang="en-US" dirty="0"/>
              <a:t> based on Azure AD permissions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1286745" y="4367819"/>
            <a:ext cx="1612432" cy="73677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App 1</a:t>
            </a:r>
            <a:br>
              <a:rPr lang="en-US" sz="1428" dirty="0">
                <a:solidFill>
                  <a:schemeClr val="bg1"/>
                </a:solidFill>
              </a:rPr>
            </a:br>
            <a:r>
              <a:rPr lang="en-US" sz="1428" dirty="0">
                <a:solidFill>
                  <a:schemeClr val="bg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7154751" y="4716179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2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7154751" y="3239558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1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7310186" y="3628144"/>
            <a:ext cx="1709774" cy="2273787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2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4628574" y="4070298"/>
            <a:ext cx="1476622" cy="1321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9176" y="4730893"/>
            <a:ext cx="1729398" cy="5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6105196" y="3900154"/>
            <a:ext cx="1049556" cy="83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6105196" y="4730892"/>
            <a:ext cx="1049556" cy="64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3307386" y="4512454"/>
            <a:ext cx="854886" cy="499879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8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142F24-3F5A-4F4C-9BEA-6A5D17E21CE1}"/>
              </a:ext>
            </a:extLst>
          </p:cNvPr>
          <p:cNvSpPr/>
          <p:nvPr/>
        </p:nvSpPr>
        <p:spPr>
          <a:xfrm>
            <a:off x="5985086" y="4352149"/>
            <a:ext cx="2591954" cy="233150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9F00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24" dirty="0">
                <a:solidFill>
                  <a:schemeClr val="accent1">
                    <a:lumMod val="50000"/>
                  </a:schemeClr>
                </a:solidFill>
              </a:rPr>
              <a:t>These serviced principals now have access to the User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D983-3F89-410F-8EC8-EDB904D2E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7076"/>
          <a:stretch/>
        </p:blipFill>
        <p:spPr>
          <a:xfrm>
            <a:off x="2072387" y="1217344"/>
            <a:ext cx="4145851" cy="26177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6DE83-8F39-4E45-BA80-1F09F34DF1DB}"/>
              </a:ext>
            </a:extLst>
          </p:cNvPr>
          <p:cNvGrpSpPr/>
          <p:nvPr/>
        </p:nvGrpSpPr>
        <p:grpSpPr>
          <a:xfrm>
            <a:off x="2072386" y="4352150"/>
            <a:ext cx="3105443" cy="1916501"/>
            <a:chOff x="507071" y="4267200"/>
            <a:chExt cx="3044828" cy="18790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7CD4B7-7960-4817-B9C7-9ED75CBA76CC}"/>
                </a:ext>
              </a:extLst>
            </p:cNvPr>
            <p:cNvSpPr/>
            <p:nvPr/>
          </p:nvSpPr>
          <p:spPr>
            <a:xfrm>
              <a:off x="507071" y="4267200"/>
              <a:ext cx="3044828" cy="18790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Power BI Tenant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B818E4-7E97-444F-B43F-DD0BB693B5C5}"/>
                </a:ext>
              </a:extLst>
            </p:cNvPr>
            <p:cNvSpPr/>
            <p:nvPr/>
          </p:nvSpPr>
          <p:spPr>
            <a:xfrm>
              <a:off x="783873" y="4723169"/>
              <a:ext cx="2491223" cy="128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28" dirty="0"/>
                <a:t>Power BI Enabled</a:t>
              </a:r>
            </a:p>
            <a:p>
              <a:pPr algn="ctr"/>
              <a:r>
                <a:rPr lang="en-US" sz="1428" dirty="0"/>
                <a:t>Service Principals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1124E7-5215-4826-BA7B-C0A51FF1AC21}"/>
                </a:ext>
              </a:extLst>
            </p:cNvPr>
            <p:cNvSpPr/>
            <p:nvPr/>
          </p:nvSpPr>
          <p:spPr>
            <a:xfrm>
              <a:off x="918485" y="5315885"/>
              <a:ext cx="2223216" cy="4844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Security Group</a:t>
              </a:r>
            </a:p>
            <a:p>
              <a:pPr algn="ctr"/>
              <a:r>
                <a:rPr lang="en-US" sz="918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Power BI Apps</a:t>
              </a:r>
              <a:endParaRPr lang="en-US" sz="1122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B31C6C-34A9-4574-AA7E-F3BF56797826}"/>
              </a:ext>
            </a:extLst>
          </p:cNvPr>
          <p:cNvGrpSpPr/>
          <p:nvPr/>
        </p:nvGrpSpPr>
        <p:grpSpPr>
          <a:xfrm>
            <a:off x="4759466" y="4947696"/>
            <a:ext cx="3532273" cy="1442074"/>
            <a:chOff x="3141701" y="4851123"/>
            <a:chExt cx="3463327" cy="14139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2AA231-5788-4429-8299-32E017720702}"/>
                </a:ext>
              </a:extLst>
            </p:cNvPr>
            <p:cNvSpPr/>
            <p:nvPr/>
          </p:nvSpPr>
          <p:spPr>
            <a:xfrm>
              <a:off x="4648200" y="5349291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2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25BFD1-6323-4635-9C46-2F47B2468BAD}"/>
                </a:ext>
              </a:extLst>
            </p:cNvPr>
            <p:cNvSpPr/>
            <p:nvPr/>
          </p:nvSpPr>
          <p:spPr>
            <a:xfrm>
              <a:off x="4661546" y="4851123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1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8CEDD8-2DB7-4E2E-B769-40F08DCB9C54}"/>
                </a:ext>
              </a:extLst>
            </p:cNvPr>
            <p:cNvSpPr/>
            <p:nvPr/>
          </p:nvSpPr>
          <p:spPr>
            <a:xfrm>
              <a:off x="4661546" y="5847459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3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A286EB-ACFB-432E-9DEE-B76AB177618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3166302" y="5059918"/>
              <a:ext cx="1495244" cy="49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B4CADA-F307-45E8-90A8-B773EB58204F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3141701" y="5558086"/>
              <a:ext cx="150649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121E74-CACE-4783-8680-D82EA022B10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141701" y="5558088"/>
              <a:ext cx="1519845" cy="498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718F0E-58CC-47B7-83C7-9539EB8AA851}"/>
              </a:ext>
            </a:extLst>
          </p:cNvPr>
          <p:cNvSpPr/>
          <p:nvPr/>
        </p:nvSpPr>
        <p:spPr>
          <a:xfrm>
            <a:off x="3200280" y="2512343"/>
            <a:ext cx="310868" cy="23315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8F223A-237E-4414-9E2C-658B6064AF73}"/>
              </a:ext>
            </a:extLst>
          </p:cNvPr>
          <p:cNvSpPr/>
          <p:nvPr/>
        </p:nvSpPr>
        <p:spPr>
          <a:xfrm>
            <a:off x="3210262" y="3369369"/>
            <a:ext cx="310868" cy="23315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0434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A6C4-6F40-424E-AE18-DE816441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App-only Access with PBI Service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A533-9E23-4621-9022-DD8F0DBBF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9848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Service Principal added to workspace as admin</a:t>
            </a:r>
          </a:p>
          <a:p>
            <a:pPr lvl="1"/>
            <a:r>
              <a:rPr lang="en-US" dirty="0"/>
              <a:t>Only works with v2 app workspaces</a:t>
            </a:r>
          </a:p>
          <a:p>
            <a:pPr lvl="1"/>
            <a:r>
              <a:rPr lang="en-US" dirty="0"/>
              <a:t>Provides full workspace access to service principal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B79D2-744E-4255-B90C-3E4C7C202983}"/>
              </a:ext>
            </a:extLst>
          </p:cNvPr>
          <p:cNvSpPr/>
          <p:nvPr/>
        </p:nvSpPr>
        <p:spPr>
          <a:xfrm>
            <a:off x="1349647" y="4577778"/>
            <a:ext cx="225379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App Workspace 2</a:t>
            </a:r>
            <a:endParaRPr lang="en-US" sz="1632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F901D4-6E88-4B4D-A131-3F6491550329}"/>
              </a:ext>
            </a:extLst>
          </p:cNvPr>
          <p:cNvSpPr/>
          <p:nvPr/>
        </p:nvSpPr>
        <p:spPr>
          <a:xfrm>
            <a:off x="1505079" y="4966363"/>
            <a:ext cx="1942924" cy="79716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/>
              <a:t>Admins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1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1 Service Principal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2 Service Principal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AE2FB-2E9E-4011-8410-94B1E2FBE7B1}"/>
              </a:ext>
            </a:extLst>
          </p:cNvPr>
          <p:cNvSpPr/>
          <p:nvPr/>
        </p:nvSpPr>
        <p:spPr>
          <a:xfrm>
            <a:off x="1349647" y="3101158"/>
            <a:ext cx="225379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App Workspace 1</a:t>
            </a:r>
            <a:endParaRPr lang="en-US" sz="1632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00C4C8-9381-4217-935B-43C5AC931149}"/>
              </a:ext>
            </a:extLst>
          </p:cNvPr>
          <p:cNvSpPr/>
          <p:nvPr/>
        </p:nvSpPr>
        <p:spPr>
          <a:xfrm>
            <a:off x="1505079" y="3489742"/>
            <a:ext cx="1942924" cy="79716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/>
              <a:t>Admins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1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2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1 Service Principal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02339-DAC6-4D4E-8FF6-480D7EE2CD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45" y="2945723"/>
            <a:ext cx="3170204" cy="30659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56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Enable Service Principal Access to Power BI Service API</a:t>
            </a:r>
          </a:p>
          <a:p>
            <a:pPr lvl="1"/>
            <a:r>
              <a:rPr lang="en-US" sz="1836" dirty="0"/>
              <a:t>Create an Azure AD security group (e.g. Power BI Apps)</a:t>
            </a:r>
          </a:p>
          <a:p>
            <a:pPr lvl="1"/>
            <a:endParaRPr lang="en-US" sz="1836" dirty="0"/>
          </a:p>
          <a:p>
            <a:pPr lvl="1"/>
            <a:endParaRPr lang="en-US" sz="1836" dirty="0"/>
          </a:p>
          <a:p>
            <a:pPr lvl="1"/>
            <a:endParaRPr lang="en-US" sz="1836" dirty="0"/>
          </a:p>
          <a:p>
            <a:pPr lvl="1"/>
            <a:r>
              <a:rPr lang="en-US" sz="1836" dirty="0"/>
              <a:t>Add group to </a:t>
            </a:r>
            <a:r>
              <a:rPr lang="en-US" sz="1836" i="1" dirty="0"/>
              <a:t>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5" y="1988920"/>
            <a:ext cx="4034805" cy="795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15" y="3362877"/>
            <a:ext cx="4824462" cy="30309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Create a confidential client in your Azure AD tenant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Configured as </a:t>
            </a:r>
            <a:r>
              <a:rPr lang="en-US" sz="1428" dirty="0">
                <a:solidFill>
                  <a:srgbClr val="002060"/>
                </a:solidFill>
                <a:latin typeface="Lucida Console" panose="020B0609040504020204" pitchFamily="49" charset="0"/>
              </a:rPr>
              <a:t>TYPE</a:t>
            </a:r>
            <a:r>
              <a:rPr lang="en-US" sz="1428" dirty="0">
                <a:latin typeface="Lucida Console" panose="020B0609040504020204" pitchFamily="49" charset="0"/>
              </a:rPr>
              <a:t>=</a:t>
            </a:r>
            <a:r>
              <a:rPr lang="en-US" sz="1428" dirty="0">
                <a:solidFill>
                  <a:srgbClr val="002060"/>
                </a:solidFill>
                <a:latin typeface="Lucida Console" panose="020B0609040504020204" pitchFamily="49" charset="0"/>
              </a:rPr>
              <a:t>Web</a:t>
            </a:r>
            <a:r>
              <a:rPr lang="en-US" sz="2040" dirty="0"/>
              <a:t> and no need for a redirect URL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Add a client secret or a client certificate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5" y="1700107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68" y="3099954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71" y="4461583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67" y="5905121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25D8-311A-4B0A-93AF-82A0C05C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.NET Core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9148-682D-4F95-BC25-481161154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49509"/>
          </a:xfrm>
        </p:spPr>
        <p:txBody>
          <a:bodyPr/>
          <a:lstStyle/>
          <a:p>
            <a:r>
              <a:rPr lang="en-US" dirty="0"/>
              <a:t>Understanding Dependency injection is import</a:t>
            </a:r>
          </a:p>
          <a:p>
            <a:pPr lvl="1"/>
            <a:r>
              <a:rPr lang="en-US" dirty="0"/>
              <a:t>Services are registered on application start up</a:t>
            </a:r>
          </a:p>
          <a:p>
            <a:pPr lvl="1"/>
            <a:r>
              <a:rPr lang="en-US" dirty="0"/>
              <a:t>Services injected into classes using parameterized constructors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3BCB9-2BE0-41B4-8D89-53AB976F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46" y="3159528"/>
            <a:ext cx="6421857" cy="25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32590-41FD-4193-A580-13F51C30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" y="3101335"/>
            <a:ext cx="3909454" cy="2001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4950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36" dirty="0"/>
              <a:t>Add application's service principal in </a:t>
            </a:r>
            <a:r>
              <a:rPr lang="en-US" sz="1836" b="1" dirty="0"/>
              <a:t>Power BI Apps</a:t>
            </a:r>
            <a:r>
              <a:rPr lang="en-US" sz="1836" dirty="0"/>
              <a:t> security group</a:t>
            </a:r>
          </a:p>
          <a:p>
            <a:pPr lvl="1"/>
            <a:endParaRPr lang="en-US" sz="1428" dirty="0"/>
          </a:p>
          <a:p>
            <a:endParaRPr lang="en-US" sz="2244" dirty="0"/>
          </a:p>
          <a:p>
            <a:endParaRPr lang="en-US" sz="2244" dirty="0"/>
          </a:p>
          <a:p>
            <a:endParaRPr lang="en-US" sz="1836" dirty="0"/>
          </a:p>
          <a:p>
            <a:r>
              <a:rPr lang="en-US" sz="1836" dirty="0"/>
              <a:t>Configure application's service principal as workspace admin</a:t>
            </a:r>
          </a:p>
          <a:p>
            <a:pPr lvl="1"/>
            <a:endParaRPr lang="en-US" sz="1020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r>
              <a:rPr lang="en-US" sz="1836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6" y="1668863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466" y="3400693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52" y="3416867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5" y="5355303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Client Credentials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5CA5E-5C0A-475C-96A8-29BD5652F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credentials flow used to obtain app-only token</a:t>
            </a:r>
          </a:p>
          <a:p>
            <a:pPr lvl="1"/>
            <a:r>
              <a:rPr lang="en-US" dirty="0"/>
              <a:t>Requires passing app secret (e.g. app password or certificate)</a:t>
            </a:r>
          </a:p>
          <a:p>
            <a:pPr lvl="1"/>
            <a:r>
              <a:rPr lang="en-US" dirty="0"/>
              <a:t>Requires passing tenant-specific endpoint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B3101-C143-436F-B6E4-5F907E02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1" y="2668256"/>
            <a:ext cx="9212662" cy="3515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Generating 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893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embed reports using an AAD token, but…</a:t>
            </a:r>
          </a:p>
          <a:p>
            <a:pPr lvl="1"/>
            <a:r>
              <a:rPr lang="en-US" dirty="0"/>
              <a:t>You might want embed resource using more restricted tokens</a:t>
            </a:r>
          </a:p>
          <a:p>
            <a:pPr lvl="1"/>
            <a:r>
              <a:rPr lang="en-US" dirty="0"/>
              <a:t>You might want stay within the bounds of Power BI licensing terms</a:t>
            </a:r>
          </a:p>
          <a:p>
            <a:pPr lvl="1"/>
            <a:endParaRPr lang="en-US" dirty="0"/>
          </a:p>
          <a:p>
            <a:r>
              <a:rPr lang="en-US" dirty="0"/>
              <a:t>You generate embed tokens with the Power BI Service API</a:t>
            </a:r>
          </a:p>
          <a:p>
            <a:pPr lvl="1"/>
            <a:r>
              <a:rPr lang="en-US" dirty="0"/>
              <a:t>Each embed token created for one specific resource</a:t>
            </a:r>
          </a:p>
          <a:p>
            <a:pPr lvl="1"/>
            <a:r>
              <a:rPr lang="en-US" dirty="0"/>
              <a:t>Embed token provides restrictions on whether user can view or edit</a:t>
            </a:r>
          </a:p>
          <a:p>
            <a:pPr lvl="1"/>
            <a:r>
              <a:rPr lang="en-US" dirty="0"/>
              <a:t>Embed token can only be generated in dedicated capacity (semi-enforced)</a:t>
            </a:r>
          </a:p>
          <a:p>
            <a:pPr lvl="1"/>
            <a:r>
              <a:rPr lang="en-US" dirty="0"/>
              <a:t>Embed token can be generated to support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7" y="5038679"/>
            <a:ext cx="7946558" cy="11229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1A6-56AF-42C7-86FB-68F2AE58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428B2-FE7E-4EE7-AD29-31572227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6975"/>
            <a:ext cx="8460202" cy="3264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Dashboard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BD81C-4292-4277-9B3D-2410C523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2417"/>
            <a:ext cx="8191795" cy="32676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New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913CF-2E69-44CA-BDFF-3F3CD08F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0936"/>
            <a:ext cx="8711153" cy="2875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8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99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D89-E178-4C3B-B864-6C5086F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Understanding Implicit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4EAD-4684-49A0-BD70-92FA72444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1857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Used in single page applications (SPAs)</a:t>
            </a:r>
          </a:p>
          <a:p>
            <a:pPr lvl="1"/>
            <a:r>
              <a:rPr lang="en-US" dirty="0"/>
              <a:t>All code and configuration loaded into client-side browser</a:t>
            </a:r>
          </a:p>
          <a:p>
            <a:pPr lvl="1"/>
            <a:r>
              <a:rPr lang="en-US" dirty="0"/>
              <a:t>Application runs as web application at verifiable URL on the Internet</a:t>
            </a:r>
          </a:p>
          <a:p>
            <a:pPr lvl="1"/>
            <a:r>
              <a:rPr lang="en-US" dirty="0"/>
              <a:t>SPA must be running at URL registered as a redirect URL</a:t>
            </a:r>
          </a:p>
          <a:p>
            <a:pPr lvl="1"/>
            <a:r>
              <a:rPr lang="en-US" dirty="0"/>
              <a:t>Application isn't really confidential - it cannot keep any secret</a:t>
            </a:r>
          </a:p>
          <a:p>
            <a:pPr lvl="1"/>
            <a:endParaRPr lang="en-US" dirty="0"/>
          </a:p>
          <a:p>
            <a:r>
              <a:rPr lang="en-US" dirty="0"/>
              <a:t>Implicit flow involves passing access token directly to browser</a:t>
            </a:r>
          </a:p>
          <a:p>
            <a:pPr lvl="1"/>
            <a:r>
              <a:rPr lang="en-US" dirty="0"/>
              <a:t>Passing access token to browser isn't ideal - but it's tolerated when developing SPAs</a:t>
            </a:r>
          </a:p>
          <a:p>
            <a:pPr lvl="1"/>
            <a:endParaRPr lang="en-US" dirty="0"/>
          </a:p>
          <a:p>
            <a:r>
              <a:rPr lang="en-US" dirty="0"/>
              <a:t>MSAL provides a version of JavaScript/TypeScript Developers</a:t>
            </a:r>
          </a:p>
          <a:p>
            <a:pPr lvl="1"/>
            <a:r>
              <a:rPr lang="en-US" dirty="0"/>
              <a:t>There are node.js packages and NuGet packages for msal.js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583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48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236E-F3EE-444F-8330-EA8C0719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Open Web Interfaces for NET (OWIN)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090A-17E8-4A12-8FC0-C6957D1EB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64687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OWIN interfaces decouple web server from application</a:t>
            </a:r>
          </a:p>
          <a:p>
            <a:pPr lvl="1"/>
            <a:r>
              <a:rPr lang="en-US" dirty="0"/>
              <a:t>OWIN serves to decouple .NET applications from Windows and IIS</a:t>
            </a:r>
          </a:p>
          <a:p>
            <a:pPr lvl="1"/>
            <a:r>
              <a:rPr lang="en-US" dirty="0"/>
              <a:t>OWIN promotes the development of smaller modules (middleware)</a:t>
            </a:r>
          </a:p>
          <a:p>
            <a:r>
              <a:rPr lang="en-US" dirty="0"/>
              <a:t>Microsoft's Implementation known as Katana</a:t>
            </a:r>
          </a:p>
          <a:p>
            <a:pPr lvl="1"/>
            <a:r>
              <a:rPr lang="en-US" dirty="0"/>
              <a:t>Makes it possible to use OWIN with ASP/NET and ASP Core</a:t>
            </a:r>
          </a:p>
          <a:p>
            <a:pPr lvl="1"/>
            <a:r>
              <a:rPr lang="en-US" dirty="0"/>
              <a:t>Microsoft provides OWIN-based security middleware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1FF518-1D52-4F9D-B7E6-EA1985C1807F}"/>
              </a:ext>
            </a:extLst>
          </p:cNvPr>
          <p:cNvGrpSpPr/>
          <p:nvPr/>
        </p:nvGrpSpPr>
        <p:grpSpPr>
          <a:xfrm>
            <a:off x="1046300" y="4029936"/>
            <a:ext cx="6139645" cy="2363902"/>
            <a:chOff x="1142994" y="4218605"/>
            <a:chExt cx="4796815" cy="24425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A4F7C2-685D-4142-886A-C034BEF5BE29}"/>
                </a:ext>
              </a:extLst>
            </p:cNvPr>
            <p:cNvSpPr/>
            <p:nvPr/>
          </p:nvSpPr>
          <p:spPr>
            <a:xfrm>
              <a:off x="1142994" y="5467179"/>
              <a:ext cx="4796813" cy="469605"/>
            </a:xfrm>
            <a:prstGeom prst="rect">
              <a:avLst/>
            </a:prstGeom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OWIN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E6CA41-1ED1-4C3C-B5E7-58FE2884F258}"/>
                </a:ext>
              </a:extLst>
            </p:cNvPr>
            <p:cNvSpPr/>
            <p:nvPr/>
          </p:nvSpPr>
          <p:spPr>
            <a:xfrm>
              <a:off x="1142994" y="6003714"/>
              <a:ext cx="4796813" cy="6574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Web Server and 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8EC490-DD68-4609-B895-CFA8D72CA964}"/>
                </a:ext>
              </a:extLst>
            </p:cNvPr>
            <p:cNvSpPr/>
            <p:nvPr/>
          </p:nvSpPr>
          <p:spPr>
            <a:xfrm>
              <a:off x="1142995" y="4218605"/>
              <a:ext cx="4796813" cy="6574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Your Web 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059E3A-EFAC-488B-88B9-953CA9FBB840}"/>
                </a:ext>
              </a:extLst>
            </p:cNvPr>
            <p:cNvSpPr/>
            <p:nvPr/>
          </p:nvSpPr>
          <p:spPr>
            <a:xfrm>
              <a:off x="1142996" y="4940595"/>
              <a:ext cx="4796813" cy="4696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Katana </a:t>
              </a:r>
              <a:r>
                <a:rPr lang="en-US" sz="1224" i="1" dirty="0"/>
                <a:t>(OWIN implementation for ASP.NET)</a:t>
              </a:r>
              <a:endParaRPr lang="en-US" sz="1836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9C2D0F-8ED3-4B33-9678-6B9A30303CBA}"/>
              </a:ext>
            </a:extLst>
          </p:cNvPr>
          <p:cNvGrpSpPr/>
          <p:nvPr/>
        </p:nvGrpSpPr>
        <p:grpSpPr>
          <a:xfrm>
            <a:off x="8447067" y="3005982"/>
            <a:ext cx="3387839" cy="3554393"/>
            <a:chOff x="7846267" y="2864497"/>
            <a:chExt cx="3554963" cy="37297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E0C49-1C80-4875-AEF3-912FB599B260}"/>
                </a:ext>
              </a:extLst>
            </p:cNvPr>
            <p:cNvGrpSpPr/>
            <p:nvPr/>
          </p:nvGrpSpPr>
          <p:grpSpPr>
            <a:xfrm>
              <a:off x="7846267" y="2888238"/>
              <a:ext cx="3554963" cy="3588802"/>
              <a:chOff x="5261687" y="700355"/>
              <a:chExt cx="6234599" cy="632576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42BF29-5AB9-4771-8444-A3D1F0115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36" y="2692247"/>
                <a:ext cx="6096000" cy="4333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006BBE-C40F-461A-A5F0-3E8720CA5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36" y="2141345"/>
                <a:ext cx="6191250" cy="685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B82A1EA-1AF7-4903-AF82-0F3CFDB79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1687" y="700355"/>
                <a:ext cx="6200775" cy="1438275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75340B-ADEE-423E-BA16-CA15B3D3BFEB}"/>
                </a:ext>
              </a:extLst>
            </p:cNvPr>
            <p:cNvSpPr/>
            <p:nvPr/>
          </p:nvSpPr>
          <p:spPr bwMode="auto">
            <a:xfrm>
              <a:off x="7866185" y="2864497"/>
              <a:ext cx="3525870" cy="3729733"/>
            </a:xfrm>
            <a:prstGeom prst="rect">
              <a:avLst/>
            </a:prstGeom>
            <a:noFill/>
            <a:ln w="38100">
              <a:solidFill>
                <a:srgbClr val="5D6B9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8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BDDA86-FF5F-435A-9C8F-C5DABFC055B4}"/>
              </a:ext>
            </a:extLst>
          </p:cNvPr>
          <p:cNvSpPr/>
          <p:nvPr/>
        </p:nvSpPr>
        <p:spPr>
          <a:xfrm>
            <a:off x="1123623" y="2910493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1AA61-12D0-4D67-BE10-50EC39D9F125}"/>
              </a:ext>
            </a:extLst>
          </p:cNvPr>
          <p:cNvSpPr/>
          <p:nvPr/>
        </p:nvSpPr>
        <p:spPr>
          <a:xfrm>
            <a:off x="1123624" y="4065684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28A12-0055-44E2-BDA2-8565BEB93D42}"/>
              </a:ext>
            </a:extLst>
          </p:cNvPr>
          <p:cNvSpPr/>
          <p:nvPr/>
        </p:nvSpPr>
        <p:spPr>
          <a:xfrm>
            <a:off x="1123623" y="5220875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8F273-6A1A-4A03-ACB9-5364C8D3D9BE}"/>
              </a:ext>
            </a:extLst>
          </p:cNvPr>
          <p:cNvSpPr/>
          <p:nvPr/>
        </p:nvSpPr>
        <p:spPr>
          <a:xfrm>
            <a:off x="4956658" y="4065683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5.0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07A114-2DF7-4360-B16A-B6C9F5BC929A}"/>
              </a:ext>
            </a:extLst>
          </p:cNvPr>
          <p:cNvCxnSpPr>
            <a:cxnSpLocks/>
          </p:cNvCxnSpPr>
          <p:nvPr/>
        </p:nvCxnSpPr>
        <p:spPr>
          <a:xfrm flipV="1">
            <a:off x="3468715" y="4500295"/>
            <a:ext cx="134005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F475D-FB01-4583-897D-DFB8ADF3F355}"/>
              </a:ext>
            </a:extLst>
          </p:cNvPr>
          <p:cNvCxnSpPr>
            <a:cxnSpLocks/>
          </p:cNvCxnSpPr>
          <p:nvPr/>
        </p:nvCxnSpPr>
        <p:spPr>
          <a:xfrm>
            <a:off x="3468714" y="3352272"/>
            <a:ext cx="1385326" cy="8548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0AD80-B07C-41D9-8275-1F40E1ED93A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23442" y="4716092"/>
            <a:ext cx="1385326" cy="9393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E03C902C-A333-4580-98E1-EF44D63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.NET 5.0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AD305-AFAB-4A2A-9F0C-075DF709B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6771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.NET 5?</a:t>
            </a:r>
          </a:p>
          <a:p>
            <a:pPr lvl="1"/>
            <a:r>
              <a:rPr lang="en-US" dirty="0"/>
              <a:t>Merging of separate platforms into a single platform</a:t>
            </a:r>
          </a:p>
        </p:txBody>
      </p:sp>
    </p:spTree>
    <p:extLst>
      <p:ext uri="{BB962C8B-B14F-4D97-AF65-F5344CB8AC3E}">
        <p14:creationId xmlns:p14="http://schemas.microsoft.com/office/powerpoint/2010/main" val="1105563533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OWIN Middleware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OWIN create pipeline of middleware components</a:t>
            </a:r>
          </a:p>
          <a:p>
            <a:pPr lvl="1"/>
            <a:r>
              <a:rPr lang="en-US" dirty="0"/>
              <a:t>Middleware components added to pipeline on application startup</a:t>
            </a:r>
          </a:p>
          <a:p>
            <a:pPr lvl="1"/>
            <a:r>
              <a:rPr lang="en-US" dirty="0"/>
              <a:t>Middleware components pre-process and post process requests</a:t>
            </a:r>
          </a:p>
          <a:p>
            <a:pPr lvl="1"/>
            <a:r>
              <a:rPr lang="en-US" dirty="0"/>
              <a:t>Middleware components commonly used to set up 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1103960" y="2995862"/>
            <a:ext cx="7771694" cy="3108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590902" y="3151296"/>
            <a:ext cx="3341829" cy="279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502865" y="4161616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1414828" y="3562290"/>
            <a:ext cx="1088037" cy="217607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7321316" y="3562290"/>
            <a:ext cx="1318199" cy="21760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Web</a:t>
            </a:r>
          </a:p>
          <a:p>
            <a:pPr algn="ctr"/>
            <a:r>
              <a:rPr lang="en-US" sz="1428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502865" y="4650327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824055" y="3562290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Middleware</a:t>
            </a:r>
          </a:p>
          <a:p>
            <a:pPr algn="ctr"/>
            <a:r>
              <a:rPr lang="en-US" sz="1428" dirty="0"/>
              <a:t>Component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5418746" y="3562290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Middleware</a:t>
            </a:r>
          </a:p>
          <a:p>
            <a:pPr algn="ctr"/>
            <a:r>
              <a:rPr lang="en-US" sz="1428" dirty="0"/>
              <a:t>Component 2</a:t>
            </a:r>
          </a:p>
        </p:txBody>
      </p:sp>
    </p:spTree>
    <p:extLst>
      <p:ext uri="{BB962C8B-B14F-4D97-AF65-F5344CB8AC3E}">
        <p14:creationId xmlns:p14="http://schemas.microsoft.com/office/powerpoint/2010/main" val="3611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b="1" dirty="0"/>
              <a:t>Authorization Code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Sequence of Requests in Authorization Code Grant Flow</a:t>
            </a:r>
          </a:p>
          <a:p>
            <a:pPr lvl="1"/>
            <a:r>
              <a:rPr lang="en-US" sz="1836" dirty="0"/>
              <a:t>Application redirects to AAD authorization endpoint</a:t>
            </a:r>
          </a:p>
          <a:p>
            <a:pPr lvl="1"/>
            <a:r>
              <a:rPr lang="en-US" sz="1836" dirty="0"/>
              <a:t>User prompted to sign in using Windows logon page</a:t>
            </a:r>
          </a:p>
          <a:p>
            <a:pPr lvl="1"/>
            <a:r>
              <a:rPr lang="en-US" sz="1836" dirty="0"/>
              <a:t>User prompted to consent to permissions (first access)</a:t>
            </a:r>
          </a:p>
          <a:p>
            <a:pPr lvl="1"/>
            <a:r>
              <a:rPr lang="en-US" sz="1836" dirty="0"/>
              <a:t>AAD redirects to application with authorization code</a:t>
            </a:r>
          </a:p>
          <a:p>
            <a:pPr lvl="1"/>
            <a:r>
              <a:rPr lang="en-US" sz="1836" dirty="0"/>
              <a:t>Application calls to AAD token endpoint to acquire access token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90999" y="3679742"/>
            <a:ext cx="367936" cy="2875527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07427" y="3679742"/>
            <a:ext cx="367936" cy="2875527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23854" y="3679742"/>
            <a:ext cx="367936" cy="2875527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73381" y="3676468"/>
            <a:ext cx="367936" cy="2872907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62834" y="6536084"/>
            <a:ext cx="1610083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514260" y="6302934"/>
            <a:ext cx="2038548" cy="684588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6332897" y="6302934"/>
            <a:ext cx="1484195" cy="684588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961136" y="6543795"/>
            <a:ext cx="1814448" cy="45073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Power BI Service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8937" y="3989293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8937" y="4331125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8937" y="4721447"/>
            <a:ext cx="18512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10146" y="4331126"/>
            <a:ext cx="0" cy="3903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984478" y="3634008"/>
            <a:ext cx="208093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2307384" y="4001532"/>
            <a:ext cx="2084208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2058935" y="4408891"/>
            <a:ext cx="2012272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63426" y="5194751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48280" y="5544947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1906111" y="4802281"/>
            <a:ext cx="521506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Pass authorization code to acquire access token for Power BI Service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2137457" y="5176502"/>
            <a:ext cx="3315497" cy="436604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77721" y="5933532"/>
            <a:ext cx="64956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2082207" y="5933534"/>
            <a:ext cx="1819353" cy="44661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71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920121" y="5579385"/>
            <a:ext cx="3419933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Call Power BI Service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66883" y="6271407"/>
            <a:ext cx="6411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1051314" y="2642376"/>
            <a:ext cx="7771694" cy="3108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538256" y="2797810"/>
            <a:ext cx="3341829" cy="279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450218" y="3808130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OWIN OpenID Connect 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960480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OpenID Connect module used to implement Authorization Code Flow</a:t>
            </a:r>
          </a:p>
          <a:p>
            <a:pPr lvl="1"/>
            <a:r>
              <a:rPr lang="en-US" sz="1836" dirty="0"/>
              <a:t>Redirects browsers to authorization endpoint</a:t>
            </a:r>
          </a:p>
          <a:p>
            <a:pPr lvl="1"/>
            <a:r>
              <a:rPr lang="en-US" sz="1836" dirty="0"/>
              <a:t>Provides notification when receiving authorization code callback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1362182" y="3208804"/>
            <a:ext cx="1088037" cy="217607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7268670" y="3208804"/>
            <a:ext cx="1318199" cy="21760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Web</a:t>
            </a:r>
          </a:p>
          <a:p>
            <a:pPr algn="ctr"/>
            <a:r>
              <a:rPr lang="en-US" sz="1428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450218" y="4296841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771408" y="3208804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OWIN</a:t>
            </a:r>
          </a:p>
          <a:p>
            <a:pPr algn="ctr"/>
            <a:r>
              <a:rPr lang="en-US" sz="1428" dirty="0"/>
              <a:t>Security</a:t>
            </a:r>
          </a:p>
          <a:p>
            <a:pPr algn="ctr"/>
            <a:r>
              <a:rPr lang="en-US" sz="1428" dirty="0"/>
              <a:t>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5366100" y="3208804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OWIN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4787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D039-741B-483F-B6F7-D916BD7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Token Caching and Refresh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595D-1C0D-4E02-8EF9-99BA7CE95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2159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provide solution for access token expiration</a:t>
            </a:r>
          </a:p>
          <a:p>
            <a:pPr lvl="1"/>
            <a:r>
              <a:rPr lang="en-US" dirty="0"/>
              <a:t>Access tokens have default lifetime of 60 minutes</a:t>
            </a:r>
          </a:p>
          <a:p>
            <a:pPr lvl="1"/>
            <a:r>
              <a:rPr lang="en-US" dirty="0"/>
              <a:t>Authorization server passes refresh token along with access token</a:t>
            </a:r>
          </a:p>
          <a:p>
            <a:pPr lvl="1"/>
            <a:r>
              <a:rPr lang="en-US" dirty="0"/>
              <a:t>Refresh token used as a credential to redeem new access token</a:t>
            </a:r>
          </a:p>
          <a:p>
            <a:pPr lvl="1"/>
            <a:r>
              <a:rPr lang="en-US" dirty="0"/>
              <a:t>Refresh token default lifetime is 14 days (max 90 days)</a:t>
            </a:r>
          </a:p>
          <a:p>
            <a:pPr lvl="1"/>
            <a:r>
              <a:rPr lang="en-US" dirty="0"/>
              <a:t>Refresh tokens often persistent in database or browser storage</a:t>
            </a:r>
          </a:p>
          <a:p>
            <a:pPr lvl="1"/>
            <a:r>
              <a:rPr lang="en-US" dirty="0"/>
              <a:t>MSAL offers built-in support to manage token caching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A6191-6B23-4D0D-AE29-3EAEE690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16" y="4155184"/>
            <a:ext cx="6327109" cy="26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Summarization of 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3329863"/>
          </a:xfrm>
          <a:prstGeom prst="rect">
            <a:avLst/>
          </a:prstGeom>
        </p:spPr>
        <p:txBody>
          <a:bodyPr/>
          <a:lstStyle/>
          <a:p>
            <a:r>
              <a:rPr lang="en-US" sz="3264" dirty="0"/>
              <a:t>Public clients</a:t>
            </a:r>
          </a:p>
          <a:p>
            <a:pPr lvl="1"/>
            <a:r>
              <a:rPr lang="en-US" sz="2448" dirty="0"/>
              <a:t>Interactive Flow</a:t>
            </a:r>
          </a:p>
          <a:p>
            <a:pPr lvl="1"/>
            <a:r>
              <a:rPr lang="en-US" sz="2448" dirty="0"/>
              <a:t>User Password Credential Flow</a:t>
            </a:r>
          </a:p>
          <a:p>
            <a:pPr lvl="1"/>
            <a:endParaRPr lang="en-US" sz="2448" dirty="0"/>
          </a:p>
          <a:p>
            <a:r>
              <a:rPr lang="en-US" sz="3264" dirty="0"/>
              <a:t>Confidential web clients</a:t>
            </a:r>
          </a:p>
          <a:p>
            <a:pPr lvl="1"/>
            <a:r>
              <a:rPr lang="en-US" sz="2448" dirty="0"/>
              <a:t>Client Credentials Flow</a:t>
            </a:r>
          </a:p>
          <a:p>
            <a:pPr lvl="1"/>
            <a:r>
              <a:rPr lang="en-US" sz="2448" dirty="0"/>
              <a:t>Implicit Flow</a:t>
            </a:r>
          </a:p>
          <a:p>
            <a:pPr lvl="1"/>
            <a:r>
              <a:rPr lang="en-US" sz="2448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5085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461111"/>
          </a:xfrm>
        </p:spPr>
        <p:txBody>
          <a:bodyPr/>
          <a:lstStyle/>
          <a:p>
            <a:r>
              <a:rPr lang="en-US" sz="3264" dirty="0"/>
              <a:t>Summarizing Power BI Authentication Patterns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300647" y="1463669"/>
            <a:ext cx="5611581" cy="1908215"/>
          </a:xfrm>
        </p:spPr>
        <p:txBody>
          <a:bodyPr/>
          <a:lstStyle/>
          <a:p>
            <a:r>
              <a:rPr lang="en-US" dirty="0"/>
              <a:t>User-Owns-Data Embedding</a:t>
            </a:r>
          </a:p>
          <a:p>
            <a:pPr lvl="1"/>
            <a:r>
              <a:rPr lang="en-US" dirty="0"/>
              <a:t>App authenticates as current user</a:t>
            </a:r>
          </a:p>
          <a:p>
            <a:pPr lvl="1"/>
            <a:r>
              <a:rPr lang="en-US" dirty="0"/>
              <a:t>Use implicit flow for SPAs</a:t>
            </a:r>
          </a:p>
          <a:p>
            <a:pPr lvl="1"/>
            <a:r>
              <a:rPr lang="en-US" dirty="0"/>
              <a:t>Use auth code for better security</a:t>
            </a:r>
          </a:p>
          <a:p>
            <a:pPr lvl="1"/>
            <a:r>
              <a:rPr lang="en-US" dirty="0"/>
              <a:t>User’s access token passed to browser</a:t>
            </a:r>
          </a:p>
          <a:p>
            <a:pPr lvl="1"/>
            <a:r>
              <a:rPr lang="en-US" dirty="0"/>
              <a:t>Row-level security (RLS) works as expected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771" y="1463669"/>
            <a:ext cx="5740183" cy="1908215"/>
          </a:xfrm>
        </p:spPr>
        <p:txBody>
          <a:bodyPr/>
          <a:lstStyle/>
          <a:p>
            <a:r>
              <a:rPr lang="en-US" dirty="0"/>
              <a:t>App-Owns-Data Embedding</a:t>
            </a:r>
          </a:p>
          <a:p>
            <a:pPr lvl="1"/>
            <a:r>
              <a:rPr lang="en-US" dirty="0"/>
              <a:t>App authenticates with app-only identity</a:t>
            </a:r>
          </a:p>
          <a:p>
            <a:pPr lvl="1"/>
            <a:r>
              <a:rPr lang="en-US" dirty="0"/>
              <a:t>Use client credentials flow</a:t>
            </a:r>
          </a:p>
          <a:p>
            <a:pPr lvl="1"/>
            <a:r>
              <a:rPr lang="en-US" dirty="0"/>
              <a:t>Service principle must be workspace member</a:t>
            </a:r>
          </a:p>
          <a:p>
            <a:pPr lvl="1"/>
            <a:r>
              <a:rPr lang="en-US" dirty="0"/>
              <a:t>Embed token passed to browser</a:t>
            </a:r>
          </a:p>
          <a:p>
            <a:pPr lvl="1"/>
            <a:r>
              <a:rPr lang="en-US" i="1" dirty="0" err="1"/>
              <a:t>EffectiveIdentity</a:t>
            </a:r>
            <a:r>
              <a:rPr lang="en-US" dirty="0"/>
              <a:t> used with RLS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794928" y="4153453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7021466" y="4178587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4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8" y="2355794"/>
            <a:ext cx="3245373" cy="3877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06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0F64-BCCB-43B4-8F2C-1E7224D1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 Core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1DBC-E463-41F9-9E38-19DAC85C7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BAB43-3728-41F5-8570-FE5D6CBE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8" y="2056031"/>
            <a:ext cx="6948001" cy="385325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90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17E-F055-41AB-AB86-4001114D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B6A6-847D-4A2E-9883-E1CB55BB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908215"/>
          </a:xfrm>
        </p:spPr>
        <p:txBody>
          <a:bodyPr/>
          <a:lstStyle/>
          <a:p>
            <a:r>
              <a:rPr lang="en-US" dirty="0"/>
              <a:t>The .NET Core command-line interface (CLI)</a:t>
            </a:r>
          </a:p>
          <a:p>
            <a:pPr lvl="1"/>
            <a:r>
              <a:rPr lang="en-US" dirty="0"/>
              <a:t>Cross-platform toolchain for creating, debugging and publishing applications</a:t>
            </a:r>
          </a:p>
          <a:p>
            <a:pPr lvl="1"/>
            <a:r>
              <a:rPr lang="en-US" dirty="0"/>
              <a:t>Create new applications using </a:t>
            </a:r>
            <a:r>
              <a:rPr lang="en-US" sz="2000" b="1" dirty="0">
                <a:latin typeface="Lucida Console" panose="020B0609040504020204" pitchFamily="49" charset="0"/>
              </a:rPr>
              <a:t>dotnet new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Add NuGet packages using </a:t>
            </a:r>
            <a:r>
              <a:rPr lang="en-US" sz="2000" b="1" dirty="0">
                <a:latin typeface="Lucida Console" panose="020B0609040504020204" pitchFamily="49" charset="0"/>
              </a:rPr>
              <a:t>dotnet add package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8F460-876A-4EC6-AB6D-FF91625A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2" y="3203295"/>
            <a:ext cx="8780130" cy="190821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3483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ef38329b-e139-4eb4-9d7a-1b84c79a661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3560</Words>
  <Application>Microsoft Office PowerPoint</Application>
  <PresentationFormat>Custom</PresentationFormat>
  <Paragraphs>662</Paragraphs>
  <Slides>77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Visio</vt:lpstr>
      <vt:lpstr>Microsoft Power BI</vt:lpstr>
      <vt:lpstr>Power BI (Title)</vt:lpstr>
      <vt:lpstr>Agenda</vt:lpstr>
      <vt:lpstr>.NET Core</vt:lpstr>
      <vt:lpstr>ASP.NET Core MVC</vt:lpstr>
      <vt:lpstr>Essential .NET Core Topics</vt:lpstr>
      <vt:lpstr>.NET 5.0</vt:lpstr>
      <vt:lpstr>Install .NET Core SDK</vt:lpstr>
      <vt:lpstr>.NET Core CLI</vt:lpstr>
      <vt:lpstr>Visual Studio 2019 versus Visual Studio Code</vt:lpstr>
      <vt:lpstr>Creating Azure AD Application with PowerShell</vt:lpstr>
      <vt:lpstr>Agenda</vt:lpstr>
      <vt:lpstr>Introducing Microsoft.Identity.Web</vt:lpstr>
      <vt:lpstr>Sample Code and Tutorial</vt:lpstr>
      <vt:lpstr>Authenticating with Azure AD</vt:lpstr>
      <vt:lpstr>Microsoft Authentication Libraries</vt:lpstr>
      <vt:lpstr>Agenda</vt:lpstr>
      <vt:lpstr>Power BI Service API Scopes</vt:lpstr>
      <vt:lpstr>Agenda</vt:lpstr>
      <vt:lpstr>Agenda</vt:lpstr>
      <vt:lpstr>Agenda</vt:lpstr>
      <vt:lpstr>Summary</vt:lpstr>
      <vt:lpstr>Power BI Embedding – The Big Picture</vt:lpstr>
      <vt:lpstr>Choosing the Correct Embedding Model</vt:lpstr>
      <vt:lpstr>OAuth 2.0 Fundamentals</vt:lpstr>
      <vt:lpstr>Access Tokens</vt:lpstr>
      <vt:lpstr>Refresh Tokens</vt:lpstr>
      <vt:lpstr>Open ID Connect and ID Tokens</vt:lpstr>
      <vt:lpstr>Delegated Permissions and Scopes</vt:lpstr>
      <vt:lpstr>Public Clients versus Confidential Web Clients</vt:lpstr>
      <vt:lpstr>OAuth 2.0 Client Registration</vt:lpstr>
      <vt:lpstr>Authentication Flows</vt:lpstr>
      <vt:lpstr>Agenda</vt:lpstr>
      <vt:lpstr>The Azure Portal</vt:lpstr>
      <vt:lpstr>Azure AD Applications</vt:lpstr>
      <vt:lpstr>Azure AD Application Types</vt:lpstr>
      <vt:lpstr>Azure AD Applications versus Service Principals</vt:lpstr>
      <vt:lpstr>Configuring Azure AD Applications</vt:lpstr>
      <vt:lpstr>Configuring Required Permissions</vt:lpstr>
      <vt:lpstr>Registering Azure AD Apps with PowerShell</vt:lpstr>
      <vt:lpstr>Microsoft Authentication Library (MSAL .NET)</vt:lpstr>
      <vt:lpstr>Interactive Access Token Acquisition</vt:lpstr>
      <vt:lpstr>User Credential Password Flow</vt:lpstr>
      <vt:lpstr>Token Caching for Public Client with MSAL</vt:lpstr>
      <vt:lpstr>Acquiring Access Token from the Token Cache</vt:lpstr>
      <vt:lpstr>Agenda</vt:lpstr>
      <vt:lpstr>What Is the Power BI Service API?</vt:lpstr>
      <vt:lpstr>Calling the Power BI Service API Direct REST calls without using the Power BI .NET SDK</vt:lpstr>
      <vt:lpstr>Power BI .NET SDK</vt:lpstr>
      <vt:lpstr>Migrating to v3 of the Power BI .NET SDK</vt:lpstr>
      <vt:lpstr>Initializing an Instance of PowerBIClient</vt:lpstr>
      <vt:lpstr>User APIs versus Admin APIs</vt:lpstr>
      <vt:lpstr>Calling into the Power BI Admin API</vt:lpstr>
      <vt:lpstr>Agenda</vt:lpstr>
      <vt:lpstr>App-only Access Control</vt:lpstr>
      <vt:lpstr>Tenant Setup</vt:lpstr>
      <vt:lpstr>App-only Access with PBI Service API</vt:lpstr>
      <vt:lpstr>Setting Up for App-Owns-Data – Part 1</vt:lpstr>
      <vt:lpstr>Setting Up for App-Owns-Data – Part 2</vt:lpstr>
      <vt:lpstr>Setting Up for App-Owns-Data – Part 3</vt:lpstr>
      <vt:lpstr>Client Credentials Flow</vt:lpstr>
      <vt:lpstr>Generating Embed Tokens</vt:lpstr>
      <vt:lpstr>Getting the Data for Report Embedding</vt:lpstr>
      <vt:lpstr>Getting the Data for Dashboard Embedding</vt:lpstr>
      <vt:lpstr>Getting Data for New Report Embedding</vt:lpstr>
      <vt:lpstr>Agenda</vt:lpstr>
      <vt:lpstr>Understanding Implicit Flow</vt:lpstr>
      <vt:lpstr>Agenda</vt:lpstr>
      <vt:lpstr>Open Web Interfaces for NET (OWIN)</vt:lpstr>
      <vt:lpstr>OWIN Middleware Modules</vt:lpstr>
      <vt:lpstr>Authorization Code Grant Flow</vt:lpstr>
      <vt:lpstr>OWIN OpenID Connect Module</vt:lpstr>
      <vt:lpstr>Token Caching and Refresh Tokens</vt:lpstr>
      <vt:lpstr>Summarization of Authentication Flows</vt:lpstr>
      <vt:lpstr>Summarizing Power BI Authentication Patterns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24</cp:revision>
  <cp:lastPrinted>2019-05-02T20:11:39Z</cp:lastPrinted>
  <dcterms:created xsi:type="dcterms:W3CDTF">2018-09-21T01:16:59Z</dcterms:created>
  <dcterms:modified xsi:type="dcterms:W3CDTF">2020-08-24T12:07:10Z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