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2"/>
  </p:notesMasterIdLst>
  <p:handoutMasterIdLst>
    <p:handoutMasterId r:id="rId43"/>
  </p:handoutMasterIdLst>
  <p:sldIdLst>
    <p:sldId id="4474" r:id="rId5"/>
    <p:sldId id="4475" r:id="rId6"/>
    <p:sldId id="4483" r:id="rId7"/>
    <p:sldId id="2066" r:id="rId8"/>
    <p:sldId id="4557" r:id="rId9"/>
    <p:sldId id="4545" r:id="rId10"/>
    <p:sldId id="4544" r:id="rId11"/>
    <p:sldId id="4542" r:id="rId12"/>
    <p:sldId id="4546" r:id="rId13"/>
    <p:sldId id="4558" r:id="rId14"/>
    <p:sldId id="4561" r:id="rId15"/>
    <p:sldId id="4541" r:id="rId16"/>
    <p:sldId id="4549" r:id="rId17"/>
    <p:sldId id="4551" r:id="rId18"/>
    <p:sldId id="4547" r:id="rId19"/>
    <p:sldId id="4548" r:id="rId20"/>
    <p:sldId id="4552" r:id="rId21"/>
    <p:sldId id="4534" r:id="rId22"/>
    <p:sldId id="4530" r:id="rId23"/>
    <p:sldId id="4528" r:id="rId24"/>
    <p:sldId id="4527" r:id="rId25"/>
    <p:sldId id="4535" r:id="rId26"/>
    <p:sldId id="4560" r:id="rId27"/>
    <p:sldId id="4536" r:id="rId28"/>
    <p:sldId id="4531" r:id="rId29"/>
    <p:sldId id="4553" r:id="rId30"/>
    <p:sldId id="4532" r:id="rId31"/>
    <p:sldId id="4533" r:id="rId32"/>
    <p:sldId id="4556" r:id="rId33"/>
    <p:sldId id="4550" r:id="rId34"/>
    <p:sldId id="4537" r:id="rId35"/>
    <p:sldId id="4538" r:id="rId36"/>
    <p:sldId id="4539" r:id="rId37"/>
    <p:sldId id="4529" r:id="rId38"/>
    <p:sldId id="4540" r:id="rId39"/>
    <p:sldId id="4526" r:id="rId40"/>
    <p:sldId id="4476" r:id="rId4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22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9/16/2020 3:54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26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6" r:id="rId2"/>
    <p:sldLayoutId id="2147484565" r:id="rId3"/>
    <p:sldLayoutId id="2147484553" r:id="rId4"/>
    <p:sldLayoutId id="2147484563" r:id="rId5"/>
    <p:sldLayoutId id="2147484554" r:id="rId6"/>
    <p:sldLayoutId id="2147484555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powershell/power-bi/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C49-5071-402D-9867-78BD734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as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BB6974-B10A-4F75-AFDE-CE7F8B0551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61" y="1228110"/>
            <a:ext cx="7292094" cy="53092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191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628E-1BBF-4541-B408-3FD39A2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 to a Text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9A19D-B3EF-40B0-83EF-01443ABFC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1" y="1408228"/>
            <a:ext cx="9443515" cy="53844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1242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131318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PowerShell Coding 101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Power BI Library for PowerShell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4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D660-645C-47F4-B613-FA24563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Installing Power BI Cmdlets for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D872-549C-46C3-B948-677EEC622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Must be installed locally on your computer</a:t>
            </a:r>
          </a:p>
          <a:p>
            <a:pPr marL="231775" lvl="1" indent="0">
              <a:buNone/>
            </a:pPr>
            <a:r>
              <a:rPr lang="en-US" dirty="0">
                <a:hlinkClick r:id="rId2"/>
              </a:rPr>
              <a:t>https://docs.microsoft.com/en-us/powershell/power-bi/overview</a:t>
            </a:r>
            <a:r>
              <a:rPr lang="en-US" dirty="0"/>
              <a:t> </a:t>
            </a:r>
          </a:p>
          <a:p>
            <a:pPr marL="231775" lvl="1" indent="0">
              <a:buNone/>
            </a:pPr>
            <a:r>
              <a:rPr lang="en-US" dirty="0"/>
              <a:t>Install-Module -Name </a:t>
            </a:r>
            <a:r>
              <a:rPr lang="en-US" dirty="0" err="1"/>
              <a:t>MicrosoftPowerBIMgmt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5814D-0935-46CA-A375-48CBE99A4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50" b="42688"/>
          <a:stretch/>
        </p:blipFill>
        <p:spPr>
          <a:xfrm>
            <a:off x="787079" y="2898568"/>
            <a:ext cx="6878958" cy="24865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59316-B717-4B32-9099-2213F77D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0" y="5777996"/>
            <a:ext cx="9817240" cy="926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A2B71-4C9D-4E26-8FC0-86B87B27F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394" y="2803757"/>
            <a:ext cx="2895600" cy="222885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6214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4E0-EC2B-4660-A5A6-3858FB2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and Profile Cmdlets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DEA1-1C53-4DBE-9DCE-00FDDA4CE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61884"/>
          </a:xfrm>
        </p:spPr>
        <p:txBody>
          <a:bodyPr/>
          <a:lstStyle/>
          <a:p>
            <a:r>
              <a:rPr lang="en-US" sz="2400" dirty="0"/>
              <a:t>Connect-</a:t>
            </a:r>
            <a:r>
              <a:rPr lang="en-US" sz="2400" dirty="0" err="1"/>
              <a:t>PowerBIServiceAccount</a:t>
            </a:r>
            <a:r>
              <a:rPr lang="en-US" sz="2400" dirty="0"/>
              <a:t> used to establish authenticated connection</a:t>
            </a:r>
          </a:p>
          <a:p>
            <a:pPr lvl="1"/>
            <a:r>
              <a:rPr lang="en-US" sz="2000" dirty="0" err="1"/>
              <a:t>ddddd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17086-2158-4CD9-91B8-F313B24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56" y="3006852"/>
            <a:ext cx="3191404" cy="234662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8007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140-7995-4D31-9945-584973C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Connect-</a:t>
            </a:r>
            <a:r>
              <a:rPr lang="en-US" dirty="0" err="1"/>
              <a:t>PowerBiServiceAccount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7ABB-3000-4C6D-A123-FDEB0B796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A6DBF-D16B-4E5A-835F-453EB1DB9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20" b="15606"/>
          <a:stretch/>
        </p:blipFill>
        <p:spPr>
          <a:xfrm>
            <a:off x="1780456" y="1738485"/>
            <a:ext cx="8043575" cy="479884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E72A8-7A7E-463D-A746-DBEC427D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77" y="3326323"/>
            <a:ext cx="3343275" cy="27146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EE941-1AD1-458C-ADC9-13222650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296" y="1729632"/>
            <a:ext cx="8054735" cy="48076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5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04AA-AAD1-45E6-B147-2612A8B2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with Unattended User 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950FB-E809-47BC-A301-833DD9AE6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C217A-0722-4968-9028-D0B3B6EB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2"/>
          <a:stretch/>
        </p:blipFill>
        <p:spPr>
          <a:xfrm>
            <a:off x="1307940" y="1378083"/>
            <a:ext cx="8599989" cy="503532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59004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4E0-EC2B-4660-A5A6-3858FB2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DEA1-1C53-4DBE-9DCE-00FDDA4CE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938719"/>
          </a:xfrm>
        </p:spPr>
        <p:txBody>
          <a:bodyPr/>
          <a:lstStyle/>
          <a:p>
            <a:r>
              <a:rPr lang="en-US" dirty="0"/>
              <a:t>Creating workspaces</a:t>
            </a:r>
          </a:p>
          <a:p>
            <a:r>
              <a:rPr lang="en-US" dirty="0"/>
              <a:t>Adding workspace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EC0C0-AC71-4EC1-9572-0FF9E942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8" y="2944907"/>
            <a:ext cx="3362325" cy="28670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89817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4493-F3BF-4B32-8BBD-AAC7645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User Workspaces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39A5-6A9B-417C-AE35-A67A76BD1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77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CCA0-F8C7-448C-BB7E-E2CC22F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C4C0-8458-43ED-B9F7-E32C431B7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94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250909"/>
            <a:ext cx="11053773" cy="1477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Power BI Dev Camp – Session 2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Writing PowerShell Scripts for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4CCD-0CC3-4D20-8BA2-E21BE2B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Scope versus Organizational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D626-69D0-4C2C-AE5C-DBD9ACE57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721707"/>
          </a:xfrm>
        </p:spPr>
        <p:txBody>
          <a:bodyPr/>
          <a:lstStyle/>
          <a:p>
            <a:r>
              <a:rPr lang="en-US" dirty="0"/>
              <a:t>Scope can be set to Individual or Organizational</a:t>
            </a:r>
          </a:p>
          <a:p>
            <a:pPr lvl="1"/>
            <a:r>
              <a:rPr lang="en-US" dirty="0"/>
              <a:t>Individual operates against only workspaces assigned to the caller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 operates against all workspaces within a tenant</a:t>
            </a: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Organizational scope requires Power BI admin privileges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User must be Power BI Service admin or global tenant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947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5987-9D1E-47D7-BE15-92FBDB87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at Organizational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CC98-6626-4244-9E20-8F7E19767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34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5F2A-2E5C-49A8-A344-8F05D084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Admin Workspaces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CF4A-35C6-4D0D-87DB-477E2D7CC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89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713A-4C73-4E61-8729-9FBA167E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Add-Workspace-Users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FE075-0E87-4254-8ADD-7A1A1BD4C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067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8EF8-1B77-4B47-BFBF-763CD23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Workspace Assets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FAE3-2B55-43AB-8281-2C8E39FD5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18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C41F-53A2-4605-ACAF-CCB5CCC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1D3D-96F6-4C40-9F5E-1C1A15392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70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4E0-EC2B-4660-A5A6-3858FB2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DEA1-1C53-4DBE-9DCE-00FDDA4CE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446550"/>
          </a:xfrm>
        </p:spPr>
        <p:txBody>
          <a:bodyPr/>
          <a:lstStyle/>
          <a:p>
            <a:r>
              <a:rPr lang="en-US" dirty="0"/>
              <a:t>Use New-</a:t>
            </a:r>
            <a:r>
              <a:rPr lang="en-US" dirty="0" err="1"/>
              <a:t>PowerBIReport</a:t>
            </a:r>
            <a:r>
              <a:rPr lang="en-US" dirty="0"/>
              <a:t> to publish PBIX file or Excel workbook</a:t>
            </a:r>
          </a:p>
          <a:p>
            <a:r>
              <a:rPr lang="en-US" dirty="0"/>
              <a:t>Use Export-</a:t>
            </a:r>
            <a:r>
              <a:rPr lang="en-US" dirty="0" err="1"/>
              <a:t>PowerBIReport</a:t>
            </a:r>
            <a:r>
              <a:rPr lang="en-US" dirty="0"/>
              <a:t> to export dataset and report to PBIX</a:t>
            </a:r>
          </a:p>
          <a:p>
            <a:r>
              <a:rPr lang="en-US" dirty="0"/>
              <a:t>Other cmdlets available to move and copy content across workspaces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2DE81-F647-4E9C-8BC1-B45805D0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4" y="3099706"/>
            <a:ext cx="2632766" cy="342608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4464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B60E-B395-483F-A1A2-5522523B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54E9-3C45-41D1-962A-4A0F96F08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23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8DC-4DBE-451F-8BB8-C9EDB28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Datasets Across Workspaces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968B-F582-4821-90E1-AB19F738B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53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1C5B-B1A6-4B2D-8727-2EDC0597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2DF37-EDB4-4843-9D7C-951C72F32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446550"/>
          </a:xfrm>
        </p:spPr>
        <p:txBody>
          <a:bodyPr/>
          <a:lstStyle/>
          <a:p>
            <a:r>
              <a:rPr lang="en-US" dirty="0"/>
              <a:t>Get dataset metadata</a:t>
            </a:r>
          </a:p>
          <a:p>
            <a:r>
              <a:rPr lang="en-US" dirty="0"/>
              <a:t>Create and populate streaming datasets</a:t>
            </a:r>
          </a:p>
          <a:p>
            <a:r>
              <a:rPr lang="en-US" dirty="0"/>
              <a:t>Export dataflow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6C2D2-B744-462B-A73E-13E85A2E3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2" y="3084844"/>
            <a:ext cx="2219548" cy="362063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12383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15352-5084-42A0-9068-152E2F95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73" y="2103406"/>
            <a:ext cx="6784114" cy="4433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19EA-EEA1-4F5A-8A59-CE0AB22A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Cmdlets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DCD6-D94A-4ED2-BE53-6E2E8290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446550"/>
          </a:xfrm>
        </p:spPr>
        <p:txBody>
          <a:bodyPr/>
          <a:lstStyle/>
          <a:p>
            <a:r>
              <a:rPr lang="en-US" dirty="0"/>
              <a:t>Manage encryption keys</a:t>
            </a:r>
          </a:p>
          <a:p>
            <a:r>
              <a:rPr lang="en-US" dirty="0"/>
              <a:t>Export Power BI Activity Events</a:t>
            </a:r>
          </a:p>
          <a:p>
            <a:r>
              <a:rPr lang="en-US" dirty="0"/>
              <a:t>Get information about capacities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F29B4-49DE-4DBA-A94A-CB2DEC4C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8" y="2992255"/>
            <a:ext cx="3970116" cy="306943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2B65D-D8AD-45B5-AB09-C18060757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" r="-302"/>
          <a:stretch/>
        </p:blipFill>
        <p:spPr>
          <a:xfrm>
            <a:off x="5159816" y="2992255"/>
            <a:ext cx="3970116" cy="122633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1659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A4C5-6738-409C-87C4-098277D9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Credentials for Anonymous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5019-C483-40B3-9D69-D70019386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07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8C8C-60F8-4046-BE19-CE64B9E2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40148"/>
          </a:xfrm>
        </p:spPr>
        <p:txBody>
          <a:bodyPr/>
          <a:lstStyle/>
          <a:p>
            <a:r>
              <a:rPr lang="en-US" sz="3900" dirty="0"/>
              <a:t>Update Credentials for Azure SQL Server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C138-844F-4671-B12A-4C20031FF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943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D862-D2BA-4F03-9506-3295907E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PBIX and Refresh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5A08-16D5-488E-960F-3982C2971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489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748F-1784-4F9C-98BD-CA6E99B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Power BI using a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C700-FF6C-4167-BB69-45148D947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001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A403-A1C1-4F6D-AA1A-3BDE6DB7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Takeover by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6821-844F-44E3-9ADD-CBD19059B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9066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DD99-CF50-43CD-B5F2-DAB1E77D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Camper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F3DD-014A-4DD0-97DC-3A547D0AA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870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Competition Rules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a .NET Core web application that extends User-Owns-Data tutorial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must use </a:t>
            </a:r>
            <a:r>
              <a:rPr lang="en-US" sz="2000" b="1" dirty="0" err="1">
                <a:latin typeface="Lucida Console" panose="020B0609040504020204" pitchFamily="49" charset="0"/>
              </a:rPr>
              <a:t>Microsoft.Identity.Web</a:t>
            </a:r>
            <a:r>
              <a:rPr lang="en-US" dirty="0"/>
              <a:t> for authentication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must use TypeScript instead of JavaScript for client-side programming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 3-5 minute video where you demo and describe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9652500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1313180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Review of PowerShell Fundamentals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The Power BI Library for PowerShell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1F82F-5084-46F1-928C-A9FF2477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Fundamentals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84056-C35F-4FAD-B82F-0DA364EB6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855351"/>
          </a:xfrm>
        </p:spPr>
        <p:txBody>
          <a:bodyPr/>
          <a:lstStyle/>
          <a:p>
            <a:r>
              <a:rPr lang="en-US" dirty="0"/>
              <a:t>What is PowerShell?</a:t>
            </a:r>
          </a:p>
          <a:p>
            <a:pPr lvl="1"/>
            <a:r>
              <a:rPr lang="en-US" dirty="0"/>
              <a:t>A task automation tool with command shell and scripting language</a:t>
            </a:r>
          </a:p>
          <a:p>
            <a:pPr lvl="1"/>
            <a:r>
              <a:rPr lang="en-US" dirty="0"/>
              <a:t>Function are called cmdlets and follow Verb-Noun naming conventions</a:t>
            </a:r>
          </a:p>
          <a:p>
            <a:pPr lvl="1"/>
            <a:r>
              <a:rPr lang="en-US" dirty="0"/>
              <a:t>Libraries are cmdlets are called modules and can be installed as needed</a:t>
            </a:r>
          </a:p>
          <a:p>
            <a:pPr lvl="1"/>
            <a:endParaRPr lang="en-US" dirty="0"/>
          </a:p>
          <a:p>
            <a:r>
              <a:rPr lang="en-US" dirty="0"/>
              <a:t>Essentials</a:t>
            </a:r>
          </a:p>
          <a:p>
            <a:pPr lvl="1"/>
            <a:r>
              <a:rPr lang="en-US" dirty="0"/>
              <a:t>Object-based script language</a:t>
            </a:r>
          </a:p>
          <a:p>
            <a:pPr lvl="1"/>
            <a:r>
              <a:rPr lang="en-US" dirty="0"/>
              <a:t>Tab Completion</a:t>
            </a:r>
          </a:p>
          <a:p>
            <a:pPr lvl="1"/>
            <a:r>
              <a:rPr lang="en-US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2948451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2180-3362-466F-96EF-B1387426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A71F9-99B8-456E-83B4-E19554D3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444982"/>
          </a:xfrm>
        </p:spPr>
        <p:txBody>
          <a:bodyPr/>
          <a:lstStyle/>
          <a:p>
            <a:r>
              <a:rPr lang="en-US" dirty="0"/>
              <a:t>PowerShell 5 (aka Windows PowerShell)</a:t>
            </a:r>
          </a:p>
          <a:p>
            <a:pPr lvl="1"/>
            <a:r>
              <a:rPr lang="en-US" dirty="0"/>
              <a:t>Comes as part of Windows</a:t>
            </a:r>
          </a:p>
          <a:p>
            <a:pPr lvl="1"/>
            <a:r>
              <a:rPr lang="en-US" dirty="0"/>
              <a:t>Included as part of Windows Management Framework 5</a:t>
            </a:r>
          </a:p>
          <a:p>
            <a:pPr lvl="1"/>
            <a:r>
              <a:rPr lang="en-US" dirty="0"/>
              <a:t>Script authors can use PowerShell Integrated Script Environment (ISE)</a:t>
            </a:r>
          </a:p>
          <a:p>
            <a:pPr lvl="1"/>
            <a:endParaRPr lang="en-US" dirty="0"/>
          </a:p>
          <a:p>
            <a:r>
              <a:rPr lang="en-US" dirty="0"/>
              <a:t>PowerShell 7 (aka PowerShell Core)</a:t>
            </a:r>
          </a:p>
          <a:p>
            <a:pPr lvl="1"/>
            <a:r>
              <a:rPr lang="en-US" dirty="0"/>
              <a:t>Introduces cross-platform support for Linux and Mac</a:t>
            </a:r>
          </a:p>
          <a:p>
            <a:pPr lvl="1"/>
            <a:r>
              <a:rPr lang="en-US" dirty="0"/>
              <a:t>Script authors can use Visual Studio Code with PowerShell Extension</a:t>
            </a:r>
          </a:p>
        </p:txBody>
      </p:sp>
    </p:spTree>
    <p:extLst>
      <p:ext uri="{BB962C8B-B14F-4D97-AF65-F5344CB8AC3E}">
        <p14:creationId xmlns:p14="http://schemas.microsoft.com/office/powerpoint/2010/main" val="2601714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6F5-C234-4658-8BB0-832FF078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5890-503D-4127-B83F-16ED370CA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95676"/>
          </a:xfrm>
        </p:spPr>
        <p:txBody>
          <a:bodyPr/>
          <a:lstStyle/>
          <a:p>
            <a:r>
              <a:rPr lang="en-US" dirty="0"/>
              <a:t>PowerShell execution policy controls what scripts can run</a:t>
            </a:r>
          </a:p>
          <a:p>
            <a:pPr lvl="1"/>
            <a:r>
              <a:rPr lang="en-US" dirty="0"/>
              <a:t>Default policy does not allow scripts to run if they are not digitally signed</a:t>
            </a:r>
          </a:p>
          <a:p>
            <a:pPr lvl="1"/>
            <a:r>
              <a:rPr lang="en-US" dirty="0"/>
              <a:t>You must call Set-</a:t>
            </a:r>
            <a:r>
              <a:rPr lang="en-US" dirty="0" err="1"/>
              <a:t>ExecutionPolicy</a:t>
            </a:r>
            <a:r>
              <a:rPr lang="en-US" dirty="0"/>
              <a:t> to allow unsigned scripts to 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A198-C031-4994-B6CE-6AD77EBC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29" y="2940310"/>
            <a:ext cx="9663714" cy="21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30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8EF9-A587-4668-81CC-D83FA96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PowerShell Script Editor Should I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A344B-D9B4-472B-8E9C-4350AD818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59456"/>
          </a:xfrm>
        </p:spPr>
        <p:txBody>
          <a:bodyPr/>
          <a:lstStyle/>
          <a:p>
            <a:r>
              <a:rPr lang="en-US" dirty="0"/>
              <a:t>PowerShell Integrated Scripting Environment (ISE)</a:t>
            </a:r>
          </a:p>
          <a:p>
            <a:pPr lvl="1"/>
            <a:r>
              <a:rPr lang="en-US" dirty="0" err="1"/>
              <a:t>Sss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4662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75B-7F0C-45CE-AED4-D51F5D6F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Arrays and Enumeration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1C170-A616-4598-B341-5DBE8A0D2A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16" y="1507253"/>
            <a:ext cx="8432880" cy="51958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16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ef38329b-e139-4eb4-9d7a-1b84c79a6610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12502</TotalTime>
  <Words>506</Words>
  <Application>Microsoft Office PowerPoint</Application>
  <PresentationFormat>Custom</PresentationFormat>
  <Paragraphs>100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Power BI Dev Camp – Session 2 Writing PowerShell Scripts for Power BI</vt:lpstr>
      <vt:lpstr>Welcome to Power BI Dev Camp</vt:lpstr>
      <vt:lpstr>Agenda</vt:lpstr>
      <vt:lpstr>PowerShell Fundamentals</vt:lpstr>
      <vt:lpstr>PowerShell Versions</vt:lpstr>
      <vt:lpstr>Set-ExecutionPolicy</vt:lpstr>
      <vt:lpstr>What PowerShell Script Editor Should I Use?</vt:lpstr>
      <vt:lpstr>PowerShell Arrays and Enumeration</vt:lpstr>
      <vt:lpstr>Dictionaries as Objects</vt:lpstr>
      <vt:lpstr>Writing Output to a Text File</vt:lpstr>
      <vt:lpstr>Agenda</vt:lpstr>
      <vt:lpstr>Installing Power BI Cmdlets for PowerShell</vt:lpstr>
      <vt:lpstr>Connection and Profile Cmdlets</vt:lpstr>
      <vt:lpstr>Calling Connect-PowerBiServiceAccount</vt:lpstr>
      <vt:lpstr>Writing Scripts with Unattended User Login</vt:lpstr>
      <vt:lpstr>Workspace Management</vt:lpstr>
      <vt:lpstr>Get User Workspaces</vt:lpstr>
      <vt:lpstr>Create Workspace</vt:lpstr>
      <vt:lpstr>Individual Scope versus Organizational Scope</vt:lpstr>
      <vt:lpstr>Running at Organizational Scope</vt:lpstr>
      <vt:lpstr>Get Admin Workspaces</vt:lpstr>
      <vt:lpstr>Add-Workspace-Users</vt:lpstr>
      <vt:lpstr>List Workspace Assets</vt:lpstr>
      <vt:lpstr>Delete Workspace</vt:lpstr>
      <vt:lpstr>Content Management</vt:lpstr>
      <vt:lpstr>Upload PBIX</vt:lpstr>
      <vt:lpstr>Migrate Datasets Across Workspaces</vt:lpstr>
      <vt:lpstr>Data Management</vt:lpstr>
      <vt:lpstr>Administrative Cmdlets</vt:lpstr>
      <vt:lpstr>Update Credentials for Anonymous Access</vt:lpstr>
      <vt:lpstr>Update Credentials for Azure SQL Server Database</vt:lpstr>
      <vt:lpstr>Upload PBIX and Refresh Dataset</vt:lpstr>
      <vt:lpstr>Connecting to Power BI using a Service Principal</vt:lpstr>
      <vt:lpstr>Dataset Takeover by Service Principal</vt:lpstr>
      <vt:lpstr>Camper Competition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98</cp:revision>
  <cp:lastPrinted>2019-05-02T20:11:39Z</cp:lastPrinted>
  <dcterms:created xsi:type="dcterms:W3CDTF">2018-09-21T01:16:59Z</dcterms:created>
  <dcterms:modified xsi:type="dcterms:W3CDTF">2020-09-20T22:45:05Z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