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51"/>
  </p:notesMasterIdLst>
  <p:handoutMasterIdLst>
    <p:handoutMasterId r:id="rId52"/>
  </p:handoutMasterIdLst>
  <p:sldIdLst>
    <p:sldId id="4474" r:id="rId5"/>
    <p:sldId id="4475" r:id="rId6"/>
    <p:sldId id="4483" r:id="rId7"/>
    <p:sldId id="4578" r:id="rId8"/>
    <p:sldId id="2066" r:id="rId9"/>
    <p:sldId id="4557" r:id="rId10"/>
    <p:sldId id="4545" r:id="rId11"/>
    <p:sldId id="4544" r:id="rId12"/>
    <p:sldId id="4546" r:id="rId13"/>
    <p:sldId id="4558" r:id="rId14"/>
    <p:sldId id="4561" r:id="rId15"/>
    <p:sldId id="4570" r:id="rId16"/>
    <p:sldId id="4562" r:id="rId17"/>
    <p:sldId id="4549" r:id="rId18"/>
    <p:sldId id="4551" r:id="rId19"/>
    <p:sldId id="4547" r:id="rId20"/>
    <p:sldId id="4548" r:id="rId21"/>
    <p:sldId id="4563" r:id="rId22"/>
    <p:sldId id="4530" r:id="rId23"/>
    <p:sldId id="4572" r:id="rId24"/>
    <p:sldId id="4532" r:id="rId25"/>
    <p:sldId id="4579" r:id="rId26"/>
    <p:sldId id="4533" r:id="rId27"/>
    <p:sldId id="4565" r:id="rId28"/>
    <p:sldId id="4573" r:id="rId29"/>
    <p:sldId id="4537" r:id="rId30"/>
    <p:sldId id="4574" r:id="rId31"/>
    <p:sldId id="4538" r:id="rId32"/>
    <p:sldId id="4571" r:id="rId33"/>
    <p:sldId id="4564" r:id="rId34"/>
    <p:sldId id="4528" r:id="rId35"/>
    <p:sldId id="4535" r:id="rId36"/>
    <p:sldId id="4536" r:id="rId37"/>
    <p:sldId id="4575" r:id="rId38"/>
    <p:sldId id="4569" r:id="rId39"/>
    <p:sldId id="4566" r:id="rId40"/>
    <p:sldId id="4529" r:id="rId41"/>
    <p:sldId id="1915" r:id="rId42"/>
    <p:sldId id="1916" r:id="rId43"/>
    <p:sldId id="1918" r:id="rId44"/>
    <p:sldId id="4576" r:id="rId45"/>
    <p:sldId id="4540" r:id="rId46"/>
    <p:sldId id="4567" r:id="rId47"/>
    <p:sldId id="4577" r:id="rId48"/>
    <p:sldId id="4568" r:id="rId49"/>
    <p:sldId id="4476" r:id="rId50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80F"/>
    <a:srgbClr val="FF9933"/>
    <a:srgbClr val="000000"/>
    <a:srgbClr val="505050"/>
    <a:srgbClr val="49635D"/>
    <a:srgbClr val="2C3C38"/>
    <a:srgbClr val="F2F2F2"/>
    <a:srgbClr val="008272"/>
    <a:srgbClr val="B3FFF6"/>
    <a:srgbClr val="F7D5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8" autoAdjust="0"/>
    <p:restoredTop sz="94598" autoAdjust="0"/>
  </p:normalViewPr>
  <p:slideViewPr>
    <p:cSldViewPr snapToGrid="0">
      <p:cViewPr varScale="1">
        <p:scale>
          <a:sx n="76" d="100"/>
          <a:sy n="76" d="100"/>
        </p:scale>
        <p:origin x="90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129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9/24/2020 11:41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7013" indent="-22701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marL="461963" indent="-230188">
              <a:lnSpc>
                <a:spcPts val="3200"/>
              </a:lnSpc>
              <a:buFont typeface="Arial" panose="020B0604020202020204" pitchFamily="34" charset="0"/>
              <a:buChar char="•"/>
              <a:defRPr sz="2400"/>
            </a:lvl2pPr>
            <a:lvl3pPr marL="466209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5081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7260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2355796"/>
            <a:ext cx="3245833" cy="387798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1842" y="2355794"/>
            <a:ext cx="7400340" cy="369332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816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41842" y="2059499"/>
            <a:ext cx="7400340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5795E6-DA04-4B01-9122-70B2FFF07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FC0C9-9805-458D-A442-FD9084915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41841" y="2059499"/>
            <a:ext cx="7400340" cy="0"/>
          </a:xfrm>
          <a:prstGeom prst="line">
            <a:avLst/>
          </a:prstGeom>
          <a:ln w="19050">
            <a:solidFill>
              <a:schemeClr val="bg1">
                <a:lumMod val="75000"/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74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5E9C6E-449A-4817-85CC-F95B5FE4225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60838" y="0"/>
            <a:ext cx="8275637" cy="69945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Place Image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74019-F28F-4D82-8526-2A17246A9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441"/>
            <a:ext cx="2311755" cy="580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9DF1C3-5AEF-45F6-B7A9-64EF29BBF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848" y="960438"/>
            <a:ext cx="3300460" cy="213894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32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D56B1-C0C9-4444-88C4-D838CFE41F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3099378"/>
            <a:ext cx="3272338" cy="34487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2668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5F38AD-64EA-4B26-B7D3-C2F0549320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191069-9A1B-4D96-B56B-775F6023B787}"/>
              </a:ext>
            </a:extLst>
          </p:cNvPr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gradFill>
            <a:gsLst>
              <a:gs pos="0">
                <a:srgbClr val="000000">
                  <a:alpha val="15000"/>
                </a:srgbClr>
              </a:gs>
              <a:gs pos="100000">
                <a:srgbClr val="1A1A1A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784868-C8AF-4D99-9BD8-43CBB49618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290"/>
            <a:ext cx="2311755" cy="580522"/>
          </a:xfrm>
          <a:prstGeom prst="rect">
            <a:avLst/>
          </a:prstGeom>
        </p:spPr>
      </p:pic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18C12CA-FF1E-41F6-84F9-03ED0B84E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4944165"/>
            <a:ext cx="979537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6A627AC-F0E8-4823-99FD-AD035C641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5397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363660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5" y="77717"/>
            <a:ext cx="1171101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87" y="1476622"/>
            <a:ext cx="11400102" cy="1056700"/>
          </a:xfrm>
        </p:spPr>
        <p:txBody>
          <a:bodyPr/>
          <a:lstStyle>
            <a:lvl1pPr marL="354581" indent="-354581">
              <a:spcBef>
                <a:spcPts val="612"/>
              </a:spcBef>
              <a:spcAft>
                <a:spcPts val="204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6"/>
              </a:spcBef>
              <a:spcAft>
                <a:spcPts val="306"/>
              </a:spcAft>
              <a:defRPr>
                <a:latin typeface="+mn-lt"/>
              </a:defRPr>
            </a:lvl2pPr>
            <a:lvl3pPr marL="1042695" indent="-349724">
              <a:buFont typeface="Arial" pitchFamily="34" charset="0"/>
              <a:buChar char="•"/>
              <a:defRPr b="0">
                <a:latin typeface="+mn-lt"/>
              </a:defRPr>
            </a:lvl3pPr>
            <a:lvl4pPr marL="987646" indent="-291436">
              <a:buFont typeface="Arial" pitchFamily="34" charset="0"/>
              <a:buChar char="•"/>
              <a:defRPr/>
            </a:lvl4pPr>
            <a:lvl5pPr marL="984407" indent="-291436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3696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66" r:id="rId2"/>
    <p:sldLayoutId id="2147484565" r:id="rId3"/>
    <p:sldLayoutId id="2147484553" r:id="rId4"/>
    <p:sldLayoutId id="2147484563" r:id="rId5"/>
    <p:sldLayoutId id="2147484554" r:id="rId6"/>
    <p:sldLayoutId id="2147484555" r:id="rId7"/>
    <p:sldLayoutId id="2147484567" r:id="rId8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microsoft.com/en-us/powershell/power-bi/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PowerBiDevCamp/PowerBI-PowerShell-Tutoria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docs.microsoft.com/en-us/powershell/gateway/overview?view=datagateway-ps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8C49-5071-402D-9867-78BD7341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as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E9DC4-32EA-4DE9-BA4A-1A0ABD10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143488"/>
            <a:ext cx="10443269" cy="561905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91912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628E-1BBF-4541-B408-3FD39A22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Output to a Text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5E0DB-D60C-4958-95CF-2A7B886E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161073"/>
            <a:ext cx="11650134" cy="5149292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71242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9E79-8A84-4D0B-8425-C3307ABD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Working with PowerShell 7 and Visual Studio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0C87F-E970-42FA-A8A6-DDE67E5FA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295676"/>
          </a:xfrm>
        </p:spPr>
        <p:txBody>
          <a:bodyPr/>
          <a:lstStyle/>
          <a:p>
            <a:r>
              <a:rPr lang="en-US" dirty="0"/>
              <a:t>Visual Studio Code provides PowerShell extension</a:t>
            </a:r>
          </a:p>
          <a:p>
            <a:pPr lvl="1"/>
            <a:r>
              <a:rPr lang="en-US" dirty="0"/>
              <a:t>Extension makes it possible to write and test code with PowerShell 7</a:t>
            </a:r>
          </a:p>
          <a:p>
            <a:pPr lvl="1"/>
            <a:r>
              <a:rPr lang="en-US" dirty="0"/>
              <a:t>Great option for developers already familiar with Visual Studio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6D5D1-F05A-4267-8AC8-435B9654F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70" y="2961504"/>
            <a:ext cx="10460334" cy="384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7313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672800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Reviewing of PowerShell Fundamentals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Installing The Power BI Library for PowerShell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Creating and Managing Workspaces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Executing Operations with Invoke-PowerBIRestMethod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Executing Administrative Commands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Running Scripts as Service Principal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dirty="0" err="1"/>
              <a:t>DataGateway</a:t>
            </a:r>
            <a:r>
              <a:rPr lang="en-US" dirty="0"/>
              <a:t> PowerShell Module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D660-645C-47F4-B613-FA245634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Installing Power BI Cmdlets for PowerShell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9D872-549C-46C3-B948-677EEC622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295676"/>
          </a:xfrm>
        </p:spPr>
        <p:txBody>
          <a:bodyPr/>
          <a:lstStyle/>
          <a:p>
            <a:r>
              <a:rPr lang="en-US" dirty="0"/>
              <a:t>Must be installed locally on your computer</a:t>
            </a:r>
          </a:p>
          <a:p>
            <a:pPr marL="231775" lvl="1" indent="0">
              <a:buNone/>
            </a:pPr>
            <a:r>
              <a:rPr lang="en-US" dirty="0">
                <a:hlinkClick r:id="rId2"/>
              </a:rPr>
              <a:t>https://docs.microsoft.com/en-us/powershell/power-bi/overview</a:t>
            </a:r>
            <a:r>
              <a:rPr lang="en-US" dirty="0"/>
              <a:t> </a:t>
            </a:r>
          </a:p>
          <a:p>
            <a:pPr marL="231775" lvl="1" indent="0">
              <a:buNone/>
            </a:pPr>
            <a:r>
              <a:rPr lang="en-US" dirty="0"/>
              <a:t>Install-Module -Name </a:t>
            </a:r>
            <a:r>
              <a:rPr lang="en-US" dirty="0" err="1"/>
              <a:t>MicrosoftPowerBIMgmt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5814D-0935-46CA-A375-48CBE99A4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250" b="42688"/>
          <a:stretch/>
        </p:blipFill>
        <p:spPr>
          <a:xfrm>
            <a:off x="787079" y="2898568"/>
            <a:ext cx="6878958" cy="2486550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559316-B717-4B32-9099-2213F77D6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90" y="5777996"/>
            <a:ext cx="9817240" cy="926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A2B71-4C9D-4E26-8FC0-86B87B27F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7394" y="2803757"/>
            <a:ext cx="2895600" cy="2228850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062149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F4E0-EC2B-4660-A5A6-3858FB25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MicrosoftPowerBIMgmt</a:t>
            </a:r>
            <a:r>
              <a:rPr lang="en-US" dirty="0"/>
              <a:t> Modules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17086-2158-4CD9-91B8-F313B2434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64" y="1162603"/>
            <a:ext cx="2107965" cy="1434644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788FB4-9844-41F3-8363-A4654B8C6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80" y="1162603"/>
            <a:ext cx="2431738" cy="1919234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B0192A-BC06-444E-9F38-97D961D09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869" y="1162603"/>
            <a:ext cx="2080410" cy="2505844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B10B25-4B62-441A-82FD-BB531B35B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834" y="1162603"/>
            <a:ext cx="2204408" cy="332837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F46439-7B9F-4687-8843-A98FE74E9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5797" y="1162603"/>
            <a:ext cx="2307740" cy="1651434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8E9655-F002-4B09-AD98-51A721FD84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85" r="-302"/>
          <a:stretch/>
        </p:blipFill>
        <p:spPr>
          <a:xfrm>
            <a:off x="9775797" y="2965441"/>
            <a:ext cx="2289586" cy="707231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8007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140-7995-4D31-9945-584973C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Connect-</a:t>
            </a:r>
            <a:r>
              <a:rPr lang="en-US" dirty="0" err="1"/>
              <a:t>PowerBiServiceAccount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7A6DBF-D16B-4E5A-835F-453EB1DB9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20" b="15606"/>
          <a:stretch/>
        </p:blipFill>
        <p:spPr>
          <a:xfrm>
            <a:off x="599423" y="1298647"/>
            <a:ext cx="8043575" cy="4798840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FE72A8-7A7E-463D-A746-DBEC427D4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444" y="2886485"/>
            <a:ext cx="3343275" cy="271462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6EE941-1AD1-458C-ADC9-132226504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63" y="1289794"/>
            <a:ext cx="8054735" cy="480769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95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04AA-AAD1-45E6-B147-2612A8B2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Scripts with Unattended User Login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C217A-0722-4968-9028-D0B3B6EB4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22"/>
          <a:stretch/>
        </p:blipFill>
        <p:spPr>
          <a:xfrm>
            <a:off x="671333" y="1146588"/>
            <a:ext cx="9388980" cy="54972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590047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672800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Reviewing of PowerShell Fundamentals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Installing The Power BI Library for PowerShell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Creating and Managing Workspaces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Executing Operations with Invoke-PowerBIRestMethod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Executing Administrative Commands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Running Scripts as Service Principal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dirty="0" err="1"/>
              <a:t>DataGateway</a:t>
            </a:r>
            <a:r>
              <a:rPr lang="en-US" dirty="0"/>
              <a:t> PowerShell Module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5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CCA0-F8C7-448C-BB7E-E2CC22F2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Workspace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E2B90-0830-4C2C-A677-10EFDB5F1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190555"/>
            <a:ext cx="8362950" cy="5467350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36994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Customer Advisory Team (CAT) at Microsoft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250909"/>
            <a:ext cx="11053773" cy="14773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</a:rPr>
              <a:t>Power BI Dev Camp – Session 2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Writing PowerShell Scripts for Power 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5984-D4A3-4910-8457-0E0B3630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Workspace 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BACC4-B970-44B9-BBB8-4BA2D5585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4" y="1220004"/>
            <a:ext cx="8114847" cy="3324894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8D5449-8906-43DB-B7A2-7EFD59C47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316" y="1220004"/>
            <a:ext cx="3588687" cy="3324894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90108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B60E-B395-483F-A1A2-5522523B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PBIX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0D58B-8FDA-4F18-A0DD-8E90D3841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175512"/>
            <a:ext cx="7981418" cy="507979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BB3D25-BA66-4B0F-8FE6-C2F60392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09" y="4768013"/>
            <a:ext cx="5562130" cy="198779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573E16-9FC4-48B6-BB01-FE09B795252A}"/>
              </a:ext>
            </a:extLst>
          </p:cNvPr>
          <p:cNvSpPr/>
          <p:nvPr/>
        </p:nvSpPr>
        <p:spPr bwMode="auto">
          <a:xfrm>
            <a:off x="5766062" y="3645073"/>
            <a:ext cx="2453490" cy="36174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154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A607-099B-44CE-AD8B-41EFA656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Report to New Workspace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02204-CE6F-4FC4-A7B8-BC1233CE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2670458"/>
            <a:ext cx="9920296" cy="399159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ED796F0-7E01-4E14-9FF8-316D838EF4B5}"/>
              </a:ext>
            </a:extLst>
          </p:cNvPr>
          <p:cNvGrpSpPr/>
          <p:nvPr/>
        </p:nvGrpSpPr>
        <p:grpSpPr>
          <a:xfrm>
            <a:off x="588263" y="1191303"/>
            <a:ext cx="7209258" cy="1234816"/>
            <a:chOff x="442127" y="5104563"/>
            <a:chExt cx="9797143" cy="16780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137BE6-7951-44AD-9461-A95621F1BA42}"/>
                </a:ext>
              </a:extLst>
            </p:cNvPr>
            <p:cNvSpPr/>
            <p:nvPr/>
          </p:nvSpPr>
          <p:spPr bwMode="auto">
            <a:xfrm>
              <a:off x="442127" y="5104563"/>
              <a:ext cx="9797143" cy="1678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8C8133-5BCF-422E-91AC-AF81C1D23424}"/>
                </a:ext>
              </a:extLst>
            </p:cNvPr>
            <p:cNvSpPr/>
            <p:nvPr/>
          </p:nvSpPr>
          <p:spPr bwMode="auto">
            <a:xfrm>
              <a:off x="647769" y="5536642"/>
              <a:ext cx="1848896" cy="803868"/>
            </a:xfrm>
            <a:prstGeom prst="round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accent1"/>
                  </a:solidFill>
                  <a:ea typeface="Segoe UI" pitchFamily="34" charset="0"/>
                  <a:cs typeface="Segoe UI" pitchFamily="34" charset="0"/>
                </a:rPr>
                <a:t>Source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accent1"/>
                  </a:solidFill>
                  <a:ea typeface="Segoe UI" pitchFamily="34" charset="0"/>
                  <a:cs typeface="Segoe UI" pitchFamily="34" charset="0"/>
                </a:rPr>
                <a:t>Workspace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4F286CB-34C1-4029-A4E6-DEBC334D7CC6}"/>
                </a:ext>
              </a:extLst>
            </p:cNvPr>
            <p:cNvSpPr/>
            <p:nvPr/>
          </p:nvSpPr>
          <p:spPr bwMode="auto">
            <a:xfrm>
              <a:off x="8176233" y="5546690"/>
              <a:ext cx="1848896" cy="803868"/>
            </a:xfrm>
            <a:prstGeom prst="round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accent1"/>
                  </a:solidFill>
                  <a:ea typeface="Segoe UI" pitchFamily="34" charset="0"/>
                  <a:cs typeface="Segoe UI" pitchFamily="34" charset="0"/>
                </a:rPr>
                <a:t>Target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accent1"/>
                  </a:solidFill>
                  <a:ea typeface="Segoe UI" pitchFamily="34" charset="0"/>
                  <a:cs typeface="Segoe UI" pitchFamily="34" charset="0"/>
                </a:rPr>
                <a:t>Workspace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7E8A6E6-48F1-4DED-AEF2-721154F4BE56}"/>
                </a:ext>
              </a:extLst>
            </p:cNvPr>
            <p:cNvSpPr/>
            <p:nvPr/>
          </p:nvSpPr>
          <p:spPr bwMode="auto">
            <a:xfrm>
              <a:off x="2616926" y="5581318"/>
              <a:ext cx="1235948" cy="683288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Export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69E793-9D1C-4067-AA1A-1C7426B1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7078" y="5290876"/>
              <a:ext cx="2695575" cy="1295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A0C8C9B4-60E5-4CFA-839F-99815B1C9832}"/>
                </a:ext>
              </a:extLst>
            </p:cNvPr>
            <p:cNvSpPr/>
            <p:nvPr/>
          </p:nvSpPr>
          <p:spPr bwMode="auto">
            <a:xfrm>
              <a:off x="6796857" y="5632973"/>
              <a:ext cx="1235948" cy="683288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Import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015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78DC-4DBE-451F-8BB8-C9EDB280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Get-</a:t>
            </a:r>
            <a:r>
              <a:rPr lang="en-US" dirty="0" err="1"/>
              <a:t>PowerBIDataset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3871C-6278-4F69-A4CD-BB4BD5618E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3" y="1192760"/>
            <a:ext cx="11368696" cy="505217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355798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672800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Reviewing of PowerShell Fundamentals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Installing The Power BI Library for PowerShell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Creating and Managing Workspaces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Executing Operations with Invoke-PowerBIRestMethod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Executing Administrative Commands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Running Scripts as Service Principal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dirty="0" err="1"/>
              <a:t>DataGateway</a:t>
            </a:r>
            <a:r>
              <a:rPr lang="en-US" dirty="0"/>
              <a:t> PowerShell Module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2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BB66EC-08E8-4B68-8C82-D8A294D7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Invoke-PowerBIRestMethod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A13E8-A56C-458A-BB33-B1EFFFA90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2526782"/>
          </a:xfrm>
        </p:spPr>
        <p:txBody>
          <a:bodyPr/>
          <a:lstStyle/>
          <a:p>
            <a:r>
              <a:rPr lang="en-US" dirty="0"/>
              <a:t>Many Power BI API operations not exposed directly through cmdlets</a:t>
            </a:r>
            <a:endParaRPr lang="en-US" b="1" dirty="0"/>
          </a:p>
          <a:p>
            <a:pPr lvl="1"/>
            <a:r>
              <a:rPr lang="en-US" b="1" dirty="0"/>
              <a:t>Invoke-PowerBIRestMethod</a:t>
            </a:r>
            <a:r>
              <a:rPr lang="en-US" dirty="0"/>
              <a:t> makes it possible to call many API operations</a:t>
            </a:r>
          </a:p>
          <a:p>
            <a:pPr lvl="1"/>
            <a:r>
              <a:rPr lang="en-US" dirty="0"/>
              <a:t>Requires that you parse together REST URL for Power BI Service API</a:t>
            </a:r>
          </a:p>
          <a:p>
            <a:pPr lvl="1"/>
            <a:r>
              <a:rPr lang="en-US" dirty="0"/>
              <a:t>Sometimes requires you to construct JSON payload for HTTP request body</a:t>
            </a:r>
          </a:p>
          <a:p>
            <a:pPr lvl="1"/>
            <a:r>
              <a:rPr lang="en-US" dirty="0"/>
              <a:t>Sometimes requires you to parse JSON returned from API call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B3AE6E-506D-4425-B52F-35D7B8051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79" y="3611110"/>
            <a:ext cx="8373655" cy="316376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27921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A4C5-6738-409C-87C4-098277D9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Credentials for Anonymous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3C0BB-EB07-4D2C-ABE3-D1A287E3E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81" y="1216024"/>
            <a:ext cx="7703683" cy="455563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21343B0-5335-463F-AF02-7DA622524232}"/>
              </a:ext>
            </a:extLst>
          </p:cNvPr>
          <p:cNvGrpSpPr/>
          <p:nvPr/>
        </p:nvGrpSpPr>
        <p:grpSpPr>
          <a:xfrm>
            <a:off x="5574001" y="2722418"/>
            <a:ext cx="6336083" cy="1963882"/>
            <a:chOff x="5781819" y="2732809"/>
            <a:chExt cx="6336083" cy="19638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8C7BF9-3AB7-45EB-ACC6-508DC70A2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3567" y="3190691"/>
              <a:ext cx="4084335" cy="150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C99FBA-896F-41B2-B057-7620760903B7}"/>
                </a:ext>
              </a:extLst>
            </p:cNvPr>
            <p:cNvSpPr/>
            <p:nvPr/>
          </p:nvSpPr>
          <p:spPr bwMode="auto">
            <a:xfrm>
              <a:off x="8033567" y="2732809"/>
              <a:ext cx="4084335" cy="4578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This is what is sent over network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0A949AE8-9469-454F-9D39-81E187681CFA}"/>
                </a:ext>
              </a:extLst>
            </p:cNvPr>
            <p:cNvSpPr/>
            <p:nvPr/>
          </p:nvSpPr>
          <p:spPr bwMode="auto">
            <a:xfrm>
              <a:off x="5781819" y="3393353"/>
              <a:ext cx="2042536" cy="856529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06519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5D1F-BC52-4B90-9611-C9B163E2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Refresh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B970-75AC-47A3-AFDD-25732628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279668"/>
            <a:ext cx="9086939" cy="1525877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696198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8C8C-60F8-4046-BE19-CE64B9E2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Update Credentials for Azure SQL Server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D8DBA-0B3A-421C-8A5D-30818B3A7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90" y="1178522"/>
            <a:ext cx="6638782" cy="4178356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F2C66CB-2BEC-4F70-A6DC-D4787B65F31C}"/>
              </a:ext>
            </a:extLst>
          </p:cNvPr>
          <p:cNvGrpSpPr/>
          <p:nvPr/>
        </p:nvGrpSpPr>
        <p:grpSpPr>
          <a:xfrm>
            <a:off x="1116299" y="5388051"/>
            <a:ext cx="11226658" cy="1514389"/>
            <a:chOff x="1116299" y="5388051"/>
            <a:chExt cx="11226658" cy="1514389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B3F3540B-48C0-433A-B913-97022EA3FEB8}"/>
                </a:ext>
              </a:extLst>
            </p:cNvPr>
            <p:cNvSpPr/>
            <p:nvPr/>
          </p:nvSpPr>
          <p:spPr bwMode="auto">
            <a:xfrm>
              <a:off x="1116299" y="5686133"/>
              <a:ext cx="1956104" cy="820284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AD9229A-CB6C-4BF9-8546-47F30A40D213}"/>
                </a:ext>
              </a:extLst>
            </p:cNvPr>
            <p:cNvGrpSpPr/>
            <p:nvPr/>
          </p:nvGrpSpPr>
          <p:grpSpPr>
            <a:xfrm>
              <a:off x="3335482" y="5388051"/>
              <a:ext cx="9007475" cy="1514389"/>
              <a:chOff x="2285217" y="5293276"/>
              <a:chExt cx="9761992" cy="164124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7E688C1-294B-449A-BEBA-F0C133060C69}"/>
                  </a:ext>
                </a:extLst>
              </p:cNvPr>
              <p:cNvSpPr/>
              <p:nvPr/>
            </p:nvSpPr>
            <p:spPr bwMode="auto">
              <a:xfrm>
                <a:off x="2285217" y="5293276"/>
                <a:ext cx="9761992" cy="34931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This is what is sent over network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34A81A4-762F-45BE-BA45-F2A702A0B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5217" y="5642592"/>
                <a:ext cx="9761992" cy="12919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11482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6C6B-0969-4D0F-9ED8-07C40D1C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FCF31-DC5F-4B76-9888-F49D711E8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164757"/>
            <a:ext cx="8526030" cy="5703057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057780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505" y="1245118"/>
            <a:ext cx="11239464" cy="427553"/>
          </a:xfrm>
        </p:spPr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515352-5084-42A0-9068-152E2F958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073" y="2103406"/>
            <a:ext cx="6784114" cy="44339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672800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Reviewing of PowerShell Fundamentals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Installing The Power BI Library for PowerShell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Creating and Managing Workspaces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Executing Operations with Invoke-PowerBIRestMethod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Executing Administrative Commands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Running Scripts as Service Principal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dirty="0" err="1"/>
              <a:t>DataGateway</a:t>
            </a:r>
            <a:r>
              <a:rPr lang="en-US" dirty="0"/>
              <a:t> PowerShell Module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2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4CCD-0CC3-4D20-8BA2-E21BE2BC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Scope versus Organizational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D626-69D0-4C2C-AE5C-DBD9ACE57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3132076"/>
          </a:xfrm>
        </p:spPr>
        <p:txBody>
          <a:bodyPr/>
          <a:lstStyle/>
          <a:p>
            <a:r>
              <a:rPr lang="en-US" dirty="0"/>
              <a:t>Scope can be set to Individual or Organization</a:t>
            </a:r>
          </a:p>
          <a:p>
            <a:pPr lvl="1"/>
            <a:r>
              <a:rPr lang="en-US" dirty="0"/>
              <a:t>Individual scope operates against only workspaces assigned to the caller</a:t>
            </a: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Organization scope operates against all workspaces within a tenant</a:t>
            </a:r>
          </a:p>
          <a:p>
            <a:pPr lvl="1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Organization scope makes it possible to discover workspaces resources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en-U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Organization scope requires Power BI admin privileges</a:t>
            </a:r>
          </a:p>
          <a:p>
            <a:pPr lvl="1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User must be Power BI Service admin or global tenant admin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74D6B-25EC-47D3-B6AD-6763D9C9D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32" y="4623410"/>
            <a:ext cx="4907808" cy="507267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0539474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5F2A-2E5C-49A8-A344-8F05D084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All Workspaces in Tenant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A1608-5B91-4195-8333-29AE0EA3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290493"/>
            <a:ext cx="10349256" cy="398808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631892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8EF8-1B77-4B47-BFBF-763CD23E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Workspace Inventory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E5B30-841B-45F6-AA4F-2C869C22D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072043"/>
            <a:ext cx="9576638" cy="5734002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801224-D3C3-4030-9CD1-0F8FE77E39A2}"/>
              </a:ext>
            </a:extLst>
          </p:cNvPr>
          <p:cNvSpPr/>
          <p:nvPr/>
        </p:nvSpPr>
        <p:spPr bwMode="auto">
          <a:xfrm>
            <a:off x="4991492" y="2117609"/>
            <a:ext cx="2666608" cy="36174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6618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8EF8-1B77-4B47-BFBF-763CD23E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Workspace Inventory Report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880AB5-3D84-475F-BE8A-60CC59C7030E}"/>
              </a:ext>
            </a:extLst>
          </p:cNvPr>
          <p:cNvGrpSpPr/>
          <p:nvPr/>
        </p:nvGrpSpPr>
        <p:grpSpPr>
          <a:xfrm>
            <a:off x="588263" y="1217516"/>
            <a:ext cx="6228173" cy="3729112"/>
            <a:chOff x="588263" y="1072043"/>
            <a:chExt cx="9576638" cy="57340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9E5B30-841B-45F6-AA4F-2C869C22D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263" y="1072043"/>
              <a:ext cx="9576638" cy="5734002"/>
            </a:xfrm>
            <a:prstGeom prst="rect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9801224-D3C3-4030-9CD1-0F8FE77E39A2}"/>
                </a:ext>
              </a:extLst>
            </p:cNvPr>
            <p:cNvSpPr/>
            <p:nvPr/>
          </p:nvSpPr>
          <p:spPr bwMode="auto">
            <a:xfrm>
              <a:off x="4991492" y="2117609"/>
              <a:ext cx="2666608" cy="361741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168BFF4-F83F-4CA9-986B-EF3101984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780" y="2838657"/>
            <a:ext cx="9651567" cy="3771411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449538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997C-1B15-4C4B-93C3-E24A2F22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Power BI Activity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75CB5-EB38-4A59-933A-FDE1A7A5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154614"/>
            <a:ext cx="6883791" cy="5609868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D230AE6-D5AC-4C97-9310-BDA07B641860}"/>
              </a:ext>
            </a:extLst>
          </p:cNvPr>
          <p:cNvGrpSpPr/>
          <p:nvPr/>
        </p:nvGrpSpPr>
        <p:grpSpPr>
          <a:xfrm>
            <a:off x="7741524" y="5503958"/>
            <a:ext cx="4086203" cy="1187815"/>
            <a:chOff x="7741524" y="5503958"/>
            <a:chExt cx="4086203" cy="11878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2A55F4A-56BA-460C-8C09-844212669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4213" y="5503958"/>
              <a:ext cx="3123514" cy="1187815"/>
            </a:xfrm>
            <a:prstGeom prst="rect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4568716-2F47-4ACA-9CD1-BF39F15606DF}"/>
                </a:ext>
              </a:extLst>
            </p:cNvPr>
            <p:cNvSpPr/>
            <p:nvPr/>
          </p:nvSpPr>
          <p:spPr bwMode="auto">
            <a:xfrm>
              <a:off x="7741524" y="5829328"/>
              <a:ext cx="831273" cy="553998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23168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672800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Reviewing of PowerShell Fundamentals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Installing The Power BI Library for PowerShell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Creating and Managing Workspaces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Executing Operations with Invoke-PowerBIRestMethod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Executing Administrative Commands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Running Scripts as Service Principal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dirty="0" err="1"/>
              <a:t>DataGateway</a:t>
            </a:r>
            <a:r>
              <a:rPr lang="en-US" dirty="0"/>
              <a:t> PowerShell Module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748F-1784-4F9C-98BD-CA6E99B4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Power BI using a Service Principal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7C700-FF6C-4167-BB69-45148D947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3034613"/>
          </a:xfrm>
        </p:spPr>
        <p:txBody>
          <a:bodyPr/>
          <a:lstStyle/>
          <a:p>
            <a:r>
              <a:rPr lang="en-US" dirty="0"/>
              <a:t>You can program </a:t>
            </a:r>
            <a:r>
              <a:rPr lang="en-US" dirty="0" err="1"/>
              <a:t>MicrosoftPowerBIMgmt</a:t>
            </a:r>
            <a:r>
              <a:rPr lang="en-US" dirty="0"/>
              <a:t> as Service Principal</a:t>
            </a:r>
          </a:p>
          <a:p>
            <a:pPr lvl="1"/>
            <a:r>
              <a:rPr lang="en-US" dirty="0"/>
              <a:t>Unlike user-based access, this requires creating an Azure AD application</a:t>
            </a:r>
          </a:p>
          <a:p>
            <a:pPr lvl="1"/>
            <a:r>
              <a:rPr lang="en-US" dirty="0"/>
              <a:t>You must also enable tenant-level setting for Service Principal access to API</a:t>
            </a:r>
          </a:p>
          <a:p>
            <a:pPr lvl="1"/>
            <a:endParaRPr lang="en-US" dirty="0"/>
          </a:p>
          <a:p>
            <a:r>
              <a:rPr lang="en-US" dirty="0"/>
              <a:t>Service Principal Limitation</a:t>
            </a:r>
          </a:p>
          <a:p>
            <a:pPr lvl="1"/>
            <a:r>
              <a:rPr lang="en-US" dirty="0"/>
              <a:t>Service principal cannot execute Admin API operations</a:t>
            </a:r>
          </a:p>
          <a:p>
            <a:pPr lvl="1"/>
            <a:r>
              <a:rPr lang="en-US" dirty="0"/>
              <a:t>Service principal can only view/access workspaces in which it’s a member</a:t>
            </a:r>
          </a:p>
        </p:txBody>
      </p:sp>
    </p:spTree>
    <p:extLst>
      <p:ext uri="{BB962C8B-B14F-4D97-AF65-F5344CB8AC3E}">
        <p14:creationId xmlns:p14="http://schemas.microsoft.com/office/powerpoint/2010/main" val="125166001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6D0-D824-4817-8B74-D7E39738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Service Principal Access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E8E3-4BDF-42D6-B1BE-A0F2A1013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177637"/>
            <a:ext cx="11239464" cy="1949644"/>
          </a:xfrm>
        </p:spPr>
        <p:txBody>
          <a:bodyPr/>
          <a:lstStyle/>
          <a:p>
            <a:r>
              <a:rPr lang="en-US" dirty="0"/>
              <a:t>Enable Service Principal Access to Power BI Service API</a:t>
            </a:r>
          </a:p>
          <a:p>
            <a:pPr lvl="1"/>
            <a:r>
              <a:rPr lang="en-US" dirty="0"/>
              <a:t>Create an Azure AD security group (e.g. Power BI Apps)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 group to Power BI Allow service principals to use Power BI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387B1-FBE8-403A-A5DA-91E5A0B2F1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75" y="2152459"/>
            <a:ext cx="4941531" cy="974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DE05E-0E16-4C95-A08D-5FDEF5EB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75" y="3730414"/>
            <a:ext cx="4824462" cy="30309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9743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6D0-D824-4817-8B74-D7E39738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Service Principal Access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E8E3-4BDF-42D6-B1BE-A0F2A1013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074661"/>
            <a:ext cx="11239464" cy="4903907"/>
          </a:xfrm>
        </p:spPr>
        <p:txBody>
          <a:bodyPr/>
          <a:lstStyle/>
          <a:p>
            <a:r>
              <a:rPr lang="en-US" dirty="0"/>
              <a:t>Create a confidential client in your Azure AD tenant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Configured as TYPE=Web and no need for a redirect URL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Add a client secret or a client certificate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need to configure any permissions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B1C5DD-BAC4-4102-AD91-9CAD9B249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40" y="1632366"/>
            <a:ext cx="5637403" cy="8879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AB6EDF-B8C9-4400-A290-C1C1DE45F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42" y="3053303"/>
            <a:ext cx="5623501" cy="8879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6E8F99-A8D6-47C7-86B8-562F79E76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40" y="4474240"/>
            <a:ext cx="5336838" cy="9736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6F18F6-E0DD-4576-BE27-60983680F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40" y="5978568"/>
            <a:ext cx="5519957" cy="9680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37933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E791-5F2B-4730-97B9-65600D9E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PowerShell Scripts for Power BI Tutorial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C43AD-7C08-429A-859D-E9D4D9EF5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211828"/>
            <a:ext cx="11239464" cy="43088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https://github.com/PowerBiDevCamp/PowerBI-PowerShell-Tutorial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1A9018-E50F-443A-AB9F-C831DF376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22" y="1843345"/>
            <a:ext cx="6051486" cy="4297728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DB945E-9CE4-494C-AD94-7060DA6EBCDE}"/>
              </a:ext>
            </a:extLst>
          </p:cNvPr>
          <p:cNvSpPr/>
          <p:nvPr/>
        </p:nvSpPr>
        <p:spPr bwMode="auto">
          <a:xfrm>
            <a:off x="1053385" y="4258022"/>
            <a:ext cx="1177349" cy="55513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7AEC79-0D96-4A08-A4CF-CA8121553CA3}"/>
              </a:ext>
            </a:extLst>
          </p:cNvPr>
          <p:cNvGrpSpPr/>
          <p:nvPr/>
        </p:nvGrpSpPr>
        <p:grpSpPr>
          <a:xfrm>
            <a:off x="2309234" y="3828421"/>
            <a:ext cx="9634886" cy="2708904"/>
            <a:chOff x="2309234" y="3828421"/>
            <a:chExt cx="9634886" cy="27089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C47D519-3997-45F3-90BC-C4AEFCF677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049"/>
            <a:stretch/>
          </p:blipFill>
          <p:spPr>
            <a:xfrm>
              <a:off x="5816180" y="3828421"/>
              <a:ext cx="6127940" cy="2708904"/>
            </a:xfrm>
            <a:prstGeom prst="rect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087F5FB9-5D7D-4E9D-AFAE-1BC24DF7109A}"/>
                </a:ext>
              </a:extLst>
            </p:cNvPr>
            <p:cNvSpPr/>
            <p:nvPr/>
          </p:nvSpPr>
          <p:spPr bwMode="auto">
            <a:xfrm>
              <a:off x="2309234" y="4150305"/>
              <a:ext cx="3388181" cy="793820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563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6D0-D824-4817-8B74-D7E39738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Service Principal Access –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E8E3-4BDF-42D6-B1BE-A0F2A1013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108365"/>
            <a:ext cx="11239464" cy="4298613"/>
          </a:xfrm>
        </p:spPr>
        <p:txBody>
          <a:bodyPr/>
          <a:lstStyle/>
          <a:p>
            <a:r>
              <a:rPr lang="en-US" dirty="0"/>
              <a:t>Add application's service principal in Power BI Apps security group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Configure application's service principal as workspace admin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Service principal should now be workspace admin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23597-AED2-4E77-952D-BD7AF2192E2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8" y="1651121"/>
            <a:ext cx="4240358" cy="11966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5D5CB-3CF4-4281-954B-93DDBD854A3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0908" y="3447464"/>
            <a:ext cx="3774056" cy="12289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10A21F-30CC-4E9E-A483-93FDAAD5860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94" y="3439651"/>
            <a:ext cx="2523914" cy="11966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4780C6-E7EC-42D8-AE23-D1E2FFD4146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45" y="5504145"/>
            <a:ext cx="3048734" cy="123837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2681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0160-BA88-4D21-8386-4EF3C68F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Service Principal as Workspace Admin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E4F34-9EB3-4E3C-A27C-3F5CD64E2C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430887"/>
          </a:xfrm>
        </p:spPr>
        <p:txBody>
          <a:bodyPr/>
          <a:lstStyle/>
          <a:p>
            <a:r>
              <a:rPr lang="en-US" dirty="0"/>
              <a:t>Make sure to use Service Principal ID and not Application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3ED84-BC17-4A4E-A2B6-38BD67D2A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72" y="2024351"/>
            <a:ext cx="10035845" cy="4512974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888643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A403-A1C1-4F6D-AA1A-3BDE6DB7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Takeover by Service Principal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45261-CB19-4EF7-A046-54D9535E7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149743"/>
            <a:ext cx="10389423" cy="5677841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369066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672800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Reviewing of PowerShell Fundamentals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Installing The Power BI Library for PowerShell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Creating and Managing Workspaces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Executing Operations with Invoke-PowerBIRestMethod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Executing Administrative Commands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Running Scripts as Service Principal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Using the </a:t>
            </a:r>
            <a:r>
              <a:rPr lang="en-US" dirty="0" err="1"/>
              <a:t>DataGateway</a:t>
            </a:r>
            <a:r>
              <a:rPr lang="en-US" dirty="0"/>
              <a:t> PowerShell Module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1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677E78-F80F-48C3-869E-6911F3B2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26298"/>
          </a:xfrm>
        </p:spPr>
        <p:txBody>
          <a:bodyPr/>
          <a:lstStyle/>
          <a:p>
            <a:r>
              <a:rPr lang="en-US" sz="3800" dirty="0"/>
              <a:t>PowerShell Cmdlets for On-premises Data Gateway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FC618-FEEE-4B09-9ABA-BDDBF7630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187261"/>
            <a:ext cx="11239464" cy="353943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>
                <a:hlinkClick r:id="rId2"/>
              </a:rPr>
              <a:t>https://docs.microsoft.com/en-us/powershell/gateway/overview?view=datagateway-ps</a:t>
            </a:r>
            <a:r>
              <a:rPr lang="en-US" sz="23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4E5C69-4818-4430-BA78-422B1F7D8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51" y="1932188"/>
            <a:ext cx="11313287" cy="4605137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942173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672800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Reviewing of PowerShell Fundamentals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Installing The Power BI Library for PowerShell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Creating and Managing Workspaces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Executing Operations with Invoke-PowerBIRestMethod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Executing Administrative Commands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Running Scripts as Service Principal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Using the </a:t>
            </a:r>
            <a:r>
              <a:rPr lang="en-US" dirty="0" err="1"/>
              <a:t>DataGateway</a:t>
            </a:r>
            <a:r>
              <a:rPr lang="en-US" dirty="0"/>
              <a:t> PowerShell Module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426672" y="2185923"/>
            <a:ext cx="7604124" cy="362902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A1489-8FB9-4FBF-BA2F-7EA5E6B44437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8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672800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Reviewing of PowerShell Fundamentals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Installing The Power BI Library for PowerShell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Creating and Managing Workspaces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Executing Operations with Invoke-PowerBIRestMethod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Executing Administrative Commands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Running Scripts as Service Principal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dirty="0" err="1"/>
              <a:t>DataGateway</a:t>
            </a:r>
            <a:r>
              <a:rPr lang="en-US" dirty="0"/>
              <a:t> PowerShell Module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41F82F-5084-46F1-928C-A9FF2477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Fundamentals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84056-C35F-4FAD-B82F-0DA364EB6A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3855351"/>
          </a:xfrm>
        </p:spPr>
        <p:txBody>
          <a:bodyPr/>
          <a:lstStyle/>
          <a:p>
            <a:r>
              <a:rPr lang="en-US" dirty="0"/>
              <a:t>What is PowerShell?</a:t>
            </a:r>
          </a:p>
          <a:p>
            <a:pPr lvl="1"/>
            <a:r>
              <a:rPr lang="en-US" dirty="0"/>
              <a:t>A task automation tool with command shell and scripting language</a:t>
            </a:r>
          </a:p>
          <a:p>
            <a:pPr lvl="1"/>
            <a:r>
              <a:rPr lang="en-US" dirty="0"/>
              <a:t>Function are called cmdlets and follow Verb-Noun naming conventions</a:t>
            </a:r>
          </a:p>
          <a:p>
            <a:pPr lvl="1"/>
            <a:r>
              <a:rPr lang="en-US" dirty="0"/>
              <a:t>Libraries are cmdlets are called modules and can be installed as needed</a:t>
            </a:r>
          </a:p>
          <a:p>
            <a:pPr lvl="1"/>
            <a:endParaRPr lang="en-US" dirty="0"/>
          </a:p>
          <a:p>
            <a:r>
              <a:rPr lang="en-US" dirty="0"/>
              <a:t>PowerShell Programming Essentials</a:t>
            </a:r>
          </a:p>
          <a:p>
            <a:pPr lvl="1"/>
            <a:r>
              <a:rPr lang="en-US" dirty="0"/>
              <a:t>Object-based script language</a:t>
            </a:r>
          </a:p>
          <a:p>
            <a:pPr lvl="1"/>
            <a:r>
              <a:rPr lang="en-US" dirty="0"/>
              <a:t>Tab Completion</a:t>
            </a:r>
          </a:p>
          <a:p>
            <a:pPr lvl="1"/>
            <a:r>
              <a:rPr lang="en-US" dirty="0"/>
              <a:t>Pipelining</a:t>
            </a:r>
          </a:p>
        </p:txBody>
      </p:sp>
    </p:spTree>
    <p:extLst>
      <p:ext uri="{BB962C8B-B14F-4D97-AF65-F5344CB8AC3E}">
        <p14:creationId xmlns:p14="http://schemas.microsoft.com/office/powerpoint/2010/main" val="12948451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2180-3362-466F-96EF-B1387426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A71F9-99B8-456E-83B4-E19554D36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4265720"/>
          </a:xfrm>
        </p:spPr>
        <p:txBody>
          <a:bodyPr/>
          <a:lstStyle/>
          <a:p>
            <a:r>
              <a:rPr lang="en-US" dirty="0"/>
              <a:t>PowerShell 5 (aka Windows PowerShell)</a:t>
            </a:r>
          </a:p>
          <a:p>
            <a:pPr lvl="1"/>
            <a:r>
              <a:rPr lang="en-US" dirty="0"/>
              <a:t>Comes as part of Windows</a:t>
            </a:r>
          </a:p>
          <a:p>
            <a:pPr lvl="1"/>
            <a:r>
              <a:rPr lang="en-US" dirty="0"/>
              <a:t>Included as part of Windows Management Framework 5</a:t>
            </a:r>
          </a:p>
          <a:p>
            <a:pPr lvl="1"/>
            <a:r>
              <a:rPr lang="en-US" dirty="0"/>
              <a:t>Script authors can use PowerShell Integrated Script Environment (ISE)</a:t>
            </a:r>
          </a:p>
          <a:p>
            <a:pPr lvl="1"/>
            <a:endParaRPr lang="en-US" dirty="0"/>
          </a:p>
          <a:p>
            <a:r>
              <a:rPr lang="en-US" dirty="0"/>
              <a:t>PowerShell 7 (aka PowerShell Core)</a:t>
            </a:r>
          </a:p>
          <a:p>
            <a:pPr lvl="1"/>
            <a:r>
              <a:rPr lang="en-US" dirty="0"/>
              <a:t>Introduces cross-platform support for Linux and Mac</a:t>
            </a:r>
          </a:p>
          <a:p>
            <a:pPr lvl="1"/>
            <a:r>
              <a:rPr lang="en-US" dirty="0"/>
              <a:t>Not supported by familiar PowerShell Integrated Script Environment (ISE)</a:t>
            </a:r>
          </a:p>
          <a:p>
            <a:pPr lvl="1"/>
            <a:r>
              <a:rPr lang="en-US" dirty="0"/>
              <a:t>Script authors can use Visual Studio Code with PowerShell Extension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14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6F5-C234-4658-8BB0-832FF078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</a:t>
            </a:r>
            <a:r>
              <a:rPr lang="en-US" dirty="0" err="1"/>
              <a:t>ExecutionPolicy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55890-503D-4127-B83F-16ED370CA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295676"/>
          </a:xfrm>
        </p:spPr>
        <p:txBody>
          <a:bodyPr/>
          <a:lstStyle/>
          <a:p>
            <a:r>
              <a:rPr lang="en-US" dirty="0"/>
              <a:t>PowerShell execution policy controls what scripts can run</a:t>
            </a:r>
          </a:p>
          <a:p>
            <a:pPr lvl="1"/>
            <a:r>
              <a:rPr lang="en-US" dirty="0"/>
              <a:t>Default policy does not allow scripts to run if they are not digitally signed</a:t>
            </a:r>
          </a:p>
          <a:p>
            <a:pPr lvl="1"/>
            <a:r>
              <a:rPr lang="en-US" dirty="0"/>
              <a:t>You must call </a:t>
            </a:r>
            <a:r>
              <a:rPr lang="en-US" b="1" dirty="0"/>
              <a:t>Set-</a:t>
            </a:r>
            <a:r>
              <a:rPr lang="en-US" b="1" dirty="0" err="1"/>
              <a:t>ExecutionPolicy</a:t>
            </a:r>
            <a:r>
              <a:rPr lang="en-US" dirty="0"/>
              <a:t> to allow unsigned scripts to execute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DA198-C031-4994-B6CE-6AD77EBC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29" y="2940310"/>
            <a:ext cx="9663714" cy="21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7301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975B-7F0C-45CE-AED4-D51F5D6F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Arrays and Enumeration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32C5C-C76A-4A55-A79F-71E161E3C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9" y="1203778"/>
            <a:ext cx="9625765" cy="5548714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716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ef38329b-e139-4eb4-9d7a-1b84c79a6610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12740</TotalTime>
  <Words>989</Words>
  <Application>Microsoft Office PowerPoint</Application>
  <PresentationFormat>Custom</PresentationFormat>
  <Paragraphs>192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Lucida Console</vt:lpstr>
      <vt:lpstr>Segoe UI</vt:lpstr>
      <vt:lpstr>Segoe UI Light</vt:lpstr>
      <vt:lpstr>Segoe UI Semibold</vt:lpstr>
      <vt:lpstr>Wingdings</vt:lpstr>
      <vt:lpstr>Dynamics 365</vt:lpstr>
      <vt:lpstr>Microsoft Power BI</vt:lpstr>
      <vt:lpstr>Power BI Dev Camp – Session 2 Writing PowerShell Scripts for Power BI</vt:lpstr>
      <vt:lpstr>Welcome to Power BI Dev Camp</vt:lpstr>
      <vt:lpstr>Writing PowerShell Scripts for Power BI Tutorial</vt:lpstr>
      <vt:lpstr>Agenda</vt:lpstr>
      <vt:lpstr>PowerShell Fundamentals</vt:lpstr>
      <vt:lpstr>PowerShell Versions</vt:lpstr>
      <vt:lpstr>Set-ExecutionPolicy</vt:lpstr>
      <vt:lpstr>PowerShell Arrays and Enumeration</vt:lpstr>
      <vt:lpstr>Dictionaries as Objects</vt:lpstr>
      <vt:lpstr>Writing Output to a Text File</vt:lpstr>
      <vt:lpstr>Working with PowerShell 7 and Visual Studio Code</vt:lpstr>
      <vt:lpstr>Agenda</vt:lpstr>
      <vt:lpstr>Installing Power BI Cmdlets for PowerShell</vt:lpstr>
      <vt:lpstr>MicrosoftPowerBIMgmt Modules</vt:lpstr>
      <vt:lpstr>Calling Connect-PowerBiServiceAccount</vt:lpstr>
      <vt:lpstr>Writing Scripts with Unattended User Login</vt:lpstr>
      <vt:lpstr>Agenda</vt:lpstr>
      <vt:lpstr>Create Workspace</vt:lpstr>
      <vt:lpstr>Add Workspace Users</vt:lpstr>
      <vt:lpstr>Import PBIX File</vt:lpstr>
      <vt:lpstr>Copy Report to New Workspace</vt:lpstr>
      <vt:lpstr>Calling Get-PowerBIDataset</vt:lpstr>
      <vt:lpstr>Agenda</vt:lpstr>
      <vt:lpstr>Calling Invoke-PowerBIRestMethod</vt:lpstr>
      <vt:lpstr>Update Credentials for Anonymous Access</vt:lpstr>
      <vt:lpstr>Starting a Refresh Operation</vt:lpstr>
      <vt:lpstr>Update Credentials for Azure SQL Server Database</vt:lpstr>
      <vt:lpstr>Import Dataflow</vt:lpstr>
      <vt:lpstr>Agenda</vt:lpstr>
      <vt:lpstr>Individual Scope versus Organizational Scope</vt:lpstr>
      <vt:lpstr>Get All Workspaces in Tenant</vt:lpstr>
      <vt:lpstr>Create Workspace Inventory Report</vt:lpstr>
      <vt:lpstr>Create Workspace Inventory Report</vt:lpstr>
      <vt:lpstr>Export Power BI Activity Events</vt:lpstr>
      <vt:lpstr>Agenda</vt:lpstr>
      <vt:lpstr>Connecting to Power BI using a Service Principal</vt:lpstr>
      <vt:lpstr>Setting Up for Service Principal Access – Part 1</vt:lpstr>
      <vt:lpstr>Setting Up for Service Principal Access – Part 2</vt:lpstr>
      <vt:lpstr>Setting Up for Service Principal Access – Part 3</vt:lpstr>
      <vt:lpstr>Add Service Principal as Workspace Admin</vt:lpstr>
      <vt:lpstr>Dataset Takeover by Service Principal</vt:lpstr>
      <vt:lpstr>Agenda</vt:lpstr>
      <vt:lpstr>PowerShell Cmdlets for On-premises Data Gateway</vt:lpstr>
      <vt:lpstr>Summary</vt:lpstr>
      <vt:lpstr>Questions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</dc:creator>
  <cp:keywords/>
  <dc:description>Template: Ariel Butz; ZUM Communications
Formatting: 
Audience Type:</dc:description>
  <cp:lastModifiedBy>Ted Pattison</cp:lastModifiedBy>
  <cp:revision>119</cp:revision>
  <cp:lastPrinted>2019-05-02T20:11:39Z</cp:lastPrinted>
  <dcterms:created xsi:type="dcterms:W3CDTF">2018-09-21T01:16:59Z</dcterms:created>
  <dcterms:modified xsi:type="dcterms:W3CDTF">2020-09-24T16:01:23Z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