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29" autoAdjust="0"/>
    <p:restoredTop sz="94660"/>
  </p:normalViewPr>
  <p:slideViewPr>
    <p:cSldViewPr snapToGrid="0">
      <p:cViewPr varScale="1">
        <p:scale>
          <a:sx n="88" d="100"/>
          <a:sy n="88" d="100"/>
        </p:scale>
        <p:origin x="5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E91B-EFE6-4BAA-83B8-AD0196877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3BE4AA-203C-419E-B5D0-233F49D20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B08460-BA91-482A-B781-89DA97B57E4A}"/>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5" name="Footer Placeholder 4">
            <a:extLst>
              <a:ext uri="{FF2B5EF4-FFF2-40B4-BE49-F238E27FC236}">
                <a16:creationId xmlns:a16="http://schemas.microsoft.com/office/drawing/2014/main" id="{466A3549-FE65-4D42-8C97-61368861E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952A9-6274-4354-9A0C-2FCC988FD0E7}"/>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524122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C041-2349-42C9-B300-7082DC4E33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C53EC4-6193-4032-B8FF-8BFD064357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6158E-9D26-4B35-8E89-80A9F58B8D1D}"/>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5" name="Footer Placeholder 4">
            <a:extLst>
              <a:ext uri="{FF2B5EF4-FFF2-40B4-BE49-F238E27FC236}">
                <a16:creationId xmlns:a16="http://schemas.microsoft.com/office/drawing/2014/main" id="{E1F46400-EFB5-4D7A-B18A-8A4D22779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338EF-4EE1-48A6-A6CE-F5926AD29FD7}"/>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86349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EE94B-A0B5-4027-BBAE-7D40F0D47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C2AEAE-1382-4C0F-8E17-B7BF4F9C22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D5C58-1778-478E-980C-2464BFC8C130}"/>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5" name="Footer Placeholder 4">
            <a:extLst>
              <a:ext uri="{FF2B5EF4-FFF2-40B4-BE49-F238E27FC236}">
                <a16:creationId xmlns:a16="http://schemas.microsoft.com/office/drawing/2014/main" id="{8E6DC216-A726-47BD-AC41-BE6463E73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438FD-1B2C-4725-AE20-BDA2ADDBE4D8}"/>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22607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0FC9-4049-4D63-A04B-44DE66636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7D65D-9197-45F9-9F56-D1C828259D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274B3-35C0-42E0-88B4-B733EE907F0A}"/>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5" name="Footer Placeholder 4">
            <a:extLst>
              <a:ext uri="{FF2B5EF4-FFF2-40B4-BE49-F238E27FC236}">
                <a16:creationId xmlns:a16="http://schemas.microsoft.com/office/drawing/2014/main" id="{2D795F61-19F8-4532-8300-A78425B24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A95D2-34C8-4699-9862-B78ED36D36FE}"/>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417490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ECC2-FDF3-4250-B2D0-C67E8C77E2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B8F599-60B3-4642-9A38-2CF38F3FD1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C46136-5C0C-419E-B58C-7D290A095767}"/>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5" name="Footer Placeholder 4">
            <a:extLst>
              <a:ext uri="{FF2B5EF4-FFF2-40B4-BE49-F238E27FC236}">
                <a16:creationId xmlns:a16="http://schemas.microsoft.com/office/drawing/2014/main" id="{1A59805A-17B5-4EEE-A28D-84D3EBD4F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8EBD2-0007-476C-AC95-3A21D9E1DEA2}"/>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379079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57C6-8769-4EBD-AFA4-C322DAEEF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210C4-E4EC-4C70-8124-7CF95BACFC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2089DF-30FD-4CBD-972F-141FAF00B7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ECC7C3-340E-4E19-881F-926DAA6616C4}"/>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6" name="Footer Placeholder 5">
            <a:extLst>
              <a:ext uri="{FF2B5EF4-FFF2-40B4-BE49-F238E27FC236}">
                <a16:creationId xmlns:a16="http://schemas.microsoft.com/office/drawing/2014/main" id="{AFCBF7B7-E3F5-4C74-8269-54033FFC6F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AD5D2-015D-4536-90F5-505CCF089D79}"/>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411469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1F02-54F8-434E-BAAA-0285EA25F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7BB8C5-7DFD-43A0-B778-B912ACCA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EE6B6A-D43C-420F-BC1B-E2CB98FE79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DF19D-E1F9-4C75-BC70-1A244B653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703007-EBEE-4768-BE62-3BD4FE9335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87507-E71F-406C-93BC-ED7AC3E108F6}"/>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8" name="Footer Placeholder 7">
            <a:extLst>
              <a:ext uri="{FF2B5EF4-FFF2-40B4-BE49-F238E27FC236}">
                <a16:creationId xmlns:a16="http://schemas.microsoft.com/office/drawing/2014/main" id="{B9EBE76F-4D6C-4A77-8791-452810FED2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20C1C-2628-4660-BC58-0ECE51470EA5}"/>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08003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99B3-C20D-4E1F-8C46-204CD05CC8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9CF820-38A9-4E57-9E5D-87E0EAF52327}"/>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4" name="Footer Placeholder 3">
            <a:extLst>
              <a:ext uri="{FF2B5EF4-FFF2-40B4-BE49-F238E27FC236}">
                <a16:creationId xmlns:a16="http://schemas.microsoft.com/office/drawing/2014/main" id="{871DC671-F307-4AB1-AF6A-FC420D4975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0D819E-2935-4BC3-85FD-5CF358FCD979}"/>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61632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54B3C-E173-41D3-B387-99740352CE80}"/>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3" name="Footer Placeholder 2">
            <a:extLst>
              <a:ext uri="{FF2B5EF4-FFF2-40B4-BE49-F238E27FC236}">
                <a16:creationId xmlns:a16="http://schemas.microsoft.com/office/drawing/2014/main" id="{5627B93F-E6B4-48FC-B8C5-29B72214EE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A0ABB-D5DE-4B64-B3DE-3ADF4D9C11E6}"/>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68010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183B-2262-49DB-BD2D-E851FF08C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24EF5-1D45-4F20-9047-D75A16ACA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3AD979-D027-4FAB-8F99-DFA6DFD83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ED6D66-AEEF-4864-865E-80B01685EACE}"/>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6" name="Footer Placeholder 5">
            <a:extLst>
              <a:ext uri="{FF2B5EF4-FFF2-40B4-BE49-F238E27FC236}">
                <a16:creationId xmlns:a16="http://schemas.microsoft.com/office/drawing/2014/main" id="{64782A44-DCA7-4F4A-867B-6F32AA2602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79F4C-F2E0-4048-9E0A-B1457B065468}"/>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229058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0712-D90A-4529-9AE7-1B3A0226D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863CD-0441-4D7F-9202-2DAC16CAA1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794426-20F9-45F8-A64F-DB11310C4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0DAFA7-0A0F-4D07-B519-FA4EE280D437}"/>
              </a:ext>
            </a:extLst>
          </p:cNvPr>
          <p:cNvSpPr>
            <a:spLocks noGrp="1"/>
          </p:cNvSpPr>
          <p:nvPr>
            <p:ph type="dt" sz="half" idx="10"/>
          </p:nvPr>
        </p:nvSpPr>
        <p:spPr/>
        <p:txBody>
          <a:bodyPr/>
          <a:lstStyle/>
          <a:p>
            <a:fld id="{27839BEE-A4DB-4C26-A6F0-5B6B5E58CF46}" type="datetimeFigureOut">
              <a:rPr lang="en-US" smtClean="0"/>
              <a:t>10/5/2025</a:t>
            </a:fld>
            <a:endParaRPr lang="en-US"/>
          </a:p>
        </p:txBody>
      </p:sp>
      <p:sp>
        <p:nvSpPr>
          <p:cNvPr id="6" name="Footer Placeholder 5">
            <a:extLst>
              <a:ext uri="{FF2B5EF4-FFF2-40B4-BE49-F238E27FC236}">
                <a16:creationId xmlns:a16="http://schemas.microsoft.com/office/drawing/2014/main" id="{1560E0E5-6769-4EE0-A767-C8ABF3689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92F4E9-4AD2-433D-855E-FCF34DCB00AE}"/>
              </a:ext>
            </a:extLst>
          </p:cNvPr>
          <p:cNvSpPr>
            <a:spLocks noGrp="1"/>
          </p:cNvSpPr>
          <p:nvPr>
            <p:ph type="sldNum" sz="quarter" idx="12"/>
          </p:nvPr>
        </p:nvSpPr>
        <p:spPr/>
        <p:txBody>
          <a:bodyPr/>
          <a:lstStyle/>
          <a:p>
            <a:fld id="{5C1F0A80-07FB-4A38-B72D-D16A5F01D5BF}" type="slidenum">
              <a:rPr lang="en-US" smtClean="0"/>
              <a:t>‹#›</a:t>
            </a:fld>
            <a:endParaRPr lang="en-US"/>
          </a:p>
        </p:txBody>
      </p:sp>
    </p:spTree>
    <p:extLst>
      <p:ext uri="{BB962C8B-B14F-4D97-AF65-F5344CB8AC3E}">
        <p14:creationId xmlns:p14="http://schemas.microsoft.com/office/powerpoint/2010/main" val="138942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C6521-A5F4-4B45-9587-C764EDF7A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CDAEF4-4DC1-49F3-AB84-53C4557BD9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F0B94E-1D00-45D3-A27A-47A90C2D0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39BEE-A4DB-4C26-A6F0-5B6B5E58CF46}" type="datetimeFigureOut">
              <a:rPr lang="en-US" smtClean="0"/>
              <a:t>10/5/2025</a:t>
            </a:fld>
            <a:endParaRPr lang="en-US"/>
          </a:p>
        </p:txBody>
      </p:sp>
      <p:sp>
        <p:nvSpPr>
          <p:cNvPr id="5" name="Footer Placeholder 4">
            <a:extLst>
              <a:ext uri="{FF2B5EF4-FFF2-40B4-BE49-F238E27FC236}">
                <a16:creationId xmlns:a16="http://schemas.microsoft.com/office/drawing/2014/main" id="{CD3BBA9C-2790-4CC5-ADA6-F5AFE266E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4B8E39-30C3-4699-AE50-8ADB8BCC4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F0A80-07FB-4A38-B72D-D16A5F01D5BF}" type="slidenum">
              <a:rPr lang="en-US" smtClean="0"/>
              <a:t>‹#›</a:t>
            </a:fld>
            <a:endParaRPr lang="en-US"/>
          </a:p>
        </p:txBody>
      </p:sp>
    </p:spTree>
    <p:extLst>
      <p:ext uri="{BB962C8B-B14F-4D97-AF65-F5344CB8AC3E}">
        <p14:creationId xmlns:p14="http://schemas.microsoft.com/office/powerpoint/2010/main" val="47549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4" name="TextBox 3">
            <a:extLst>
              <a:ext uri="{FF2B5EF4-FFF2-40B4-BE49-F238E27FC236}">
                <a16:creationId xmlns:a16="http://schemas.microsoft.com/office/drawing/2014/main" id="{012A15BB-5533-47DA-BDE5-D1064C04E3D8}"/>
              </a:ext>
            </a:extLst>
          </p:cNvPr>
          <p:cNvSpPr txBox="1"/>
          <p:nvPr/>
        </p:nvSpPr>
        <p:spPr>
          <a:xfrm>
            <a:off x="3170904" y="782099"/>
            <a:ext cx="5850191" cy="1015663"/>
          </a:xfrm>
          <a:prstGeom prst="rect">
            <a:avLst/>
          </a:prstGeom>
          <a:noFill/>
        </p:spPr>
        <p:txBody>
          <a:bodyPr wrap="none" rtlCol="0">
            <a:spAutoFit/>
          </a:bodyPr>
          <a:lstStyle/>
          <a:p>
            <a:r>
              <a:rPr lang="en-US" sz="6000">
                <a:solidFill>
                  <a:schemeClr val="accent1">
                    <a:lumMod val="75000"/>
                  </a:schemeClr>
                </a:solidFill>
                <a:latin typeface="Times New Roman" panose="02020603050405020304" pitchFamily="18" charset="0"/>
                <a:cs typeface="Times New Roman" panose="02020603050405020304" pitchFamily="18" charset="0"/>
              </a:rPr>
              <a:t>Báo cáo phân tích</a:t>
            </a:r>
          </a:p>
        </p:txBody>
      </p:sp>
      <p:sp>
        <p:nvSpPr>
          <p:cNvPr id="7" name="TextBox 6">
            <a:extLst>
              <a:ext uri="{FF2B5EF4-FFF2-40B4-BE49-F238E27FC236}">
                <a16:creationId xmlns:a16="http://schemas.microsoft.com/office/drawing/2014/main" id="{81C4317B-EC88-4830-B96D-6DEADA6E8F0C}"/>
              </a:ext>
            </a:extLst>
          </p:cNvPr>
          <p:cNvSpPr txBox="1"/>
          <p:nvPr/>
        </p:nvSpPr>
        <p:spPr>
          <a:xfrm>
            <a:off x="2604851" y="2295937"/>
            <a:ext cx="6982296" cy="553998"/>
          </a:xfrm>
          <a:prstGeom prst="rect">
            <a:avLst/>
          </a:prstGeom>
          <a:noFill/>
        </p:spPr>
        <p:txBody>
          <a:bodyPr wrap="none" rtlCol="0">
            <a:spAutoFit/>
          </a:bodyPr>
          <a:lstStyle/>
          <a:p>
            <a:r>
              <a:rPr lang="en-US" sz="3000">
                <a:solidFill>
                  <a:schemeClr val="accent2">
                    <a:lumMod val="75000"/>
                  </a:schemeClr>
                </a:solidFill>
                <a:latin typeface="Times New Roman" panose="02020603050405020304" pitchFamily="18" charset="0"/>
                <a:cs typeface="Times New Roman" panose="02020603050405020304" pitchFamily="18" charset="0"/>
              </a:rPr>
              <a:t>Mô phỏng và đánh giá tác nhân thông minh</a:t>
            </a:r>
          </a:p>
        </p:txBody>
      </p:sp>
      <p:sp>
        <p:nvSpPr>
          <p:cNvPr id="8" name="TextBox 7">
            <a:extLst>
              <a:ext uri="{FF2B5EF4-FFF2-40B4-BE49-F238E27FC236}">
                <a16:creationId xmlns:a16="http://schemas.microsoft.com/office/drawing/2014/main" id="{BFBA94B3-1C7F-442C-AC4B-0E50BD58619D}"/>
              </a:ext>
            </a:extLst>
          </p:cNvPr>
          <p:cNvSpPr txBox="1"/>
          <p:nvPr/>
        </p:nvSpPr>
        <p:spPr>
          <a:xfrm>
            <a:off x="1260957" y="3152001"/>
            <a:ext cx="9670083" cy="553998"/>
          </a:xfrm>
          <a:prstGeom prst="rect">
            <a:avLst/>
          </a:prstGeom>
          <a:noFill/>
        </p:spPr>
        <p:txBody>
          <a:bodyPr wrap="none" rtlCol="0">
            <a:spAutoFit/>
          </a:bodyPr>
          <a:lstStyle/>
          <a:p>
            <a:r>
              <a:rPr lang="en-US" sz="3000">
                <a:solidFill>
                  <a:schemeClr val="accent2">
                    <a:lumMod val="75000"/>
                  </a:schemeClr>
                </a:solidFill>
                <a:latin typeface="Times New Roman" panose="02020603050405020304" pitchFamily="18" charset="0"/>
                <a:cs typeface="Times New Roman" panose="02020603050405020304" pitchFamily="18" charset="0"/>
              </a:rPr>
              <a:t>So sánh hiệu suất của các thuật toán tìm kiếm trong mê cung</a:t>
            </a:r>
          </a:p>
        </p:txBody>
      </p:sp>
      <p:sp>
        <p:nvSpPr>
          <p:cNvPr id="9" name="TextBox 8">
            <a:extLst>
              <a:ext uri="{FF2B5EF4-FFF2-40B4-BE49-F238E27FC236}">
                <a16:creationId xmlns:a16="http://schemas.microsoft.com/office/drawing/2014/main" id="{11D9BFAE-FEA0-4DA6-954F-30513C1A98BB}"/>
              </a:ext>
            </a:extLst>
          </p:cNvPr>
          <p:cNvSpPr txBox="1"/>
          <p:nvPr/>
        </p:nvSpPr>
        <p:spPr>
          <a:xfrm>
            <a:off x="1260957" y="4008065"/>
            <a:ext cx="2040943"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Sinh viên thực hiện:</a:t>
            </a:r>
          </a:p>
        </p:txBody>
      </p:sp>
      <p:sp>
        <p:nvSpPr>
          <p:cNvPr id="10" name="TextBox 9">
            <a:extLst>
              <a:ext uri="{FF2B5EF4-FFF2-40B4-BE49-F238E27FC236}">
                <a16:creationId xmlns:a16="http://schemas.microsoft.com/office/drawing/2014/main" id="{ABE15E48-40B0-4BBF-A542-0CBF863841F3}"/>
              </a:ext>
            </a:extLst>
          </p:cNvPr>
          <p:cNvSpPr txBox="1"/>
          <p:nvPr/>
        </p:nvSpPr>
        <p:spPr>
          <a:xfrm>
            <a:off x="3258268" y="4008065"/>
            <a:ext cx="1360309"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Cao Tấn Đạt</a:t>
            </a:r>
          </a:p>
        </p:txBody>
      </p:sp>
      <p:sp>
        <p:nvSpPr>
          <p:cNvPr id="11" name="TextBox 10">
            <a:extLst>
              <a:ext uri="{FF2B5EF4-FFF2-40B4-BE49-F238E27FC236}">
                <a16:creationId xmlns:a16="http://schemas.microsoft.com/office/drawing/2014/main" id="{29434C12-F876-49F3-9666-4A5AEAFAB6F9}"/>
              </a:ext>
            </a:extLst>
          </p:cNvPr>
          <p:cNvSpPr txBox="1"/>
          <p:nvPr/>
        </p:nvSpPr>
        <p:spPr>
          <a:xfrm>
            <a:off x="3258268" y="4377397"/>
            <a:ext cx="211154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Lê Nguyễn Anh Đức</a:t>
            </a:r>
          </a:p>
        </p:txBody>
      </p:sp>
      <p:sp>
        <p:nvSpPr>
          <p:cNvPr id="12" name="TextBox 11">
            <a:extLst>
              <a:ext uri="{FF2B5EF4-FFF2-40B4-BE49-F238E27FC236}">
                <a16:creationId xmlns:a16="http://schemas.microsoft.com/office/drawing/2014/main" id="{0471E449-C1BC-4EB6-8FB7-9790412E77F4}"/>
              </a:ext>
            </a:extLst>
          </p:cNvPr>
          <p:cNvSpPr txBox="1"/>
          <p:nvPr/>
        </p:nvSpPr>
        <p:spPr>
          <a:xfrm>
            <a:off x="3258268" y="4746729"/>
            <a:ext cx="2457276"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Nguyễn Trọng Tấn Sang</a:t>
            </a:r>
          </a:p>
        </p:txBody>
      </p:sp>
      <p:sp>
        <p:nvSpPr>
          <p:cNvPr id="13" name="TextBox 12">
            <a:extLst>
              <a:ext uri="{FF2B5EF4-FFF2-40B4-BE49-F238E27FC236}">
                <a16:creationId xmlns:a16="http://schemas.microsoft.com/office/drawing/2014/main" id="{25138D1B-16CB-4CCF-BE7B-130BEF9609FC}"/>
              </a:ext>
            </a:extLst>
          </p:cNvPr>
          <p:cNvSpPr txBox="1"/>
          <p:nvPr/>
        </p:nvSpPr>
        <p:spPr>
          <a:xfrm>
            <a:off x="7191783" y="4008065"/>
            <a:ext cx="245580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Cố vấn: TS. Đỗ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Tài</a:t>
            </a:r>
          </a:p>
        </p:txBody>
      </p:sp>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00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8EBB5-098B-445B-9B5F-5AD4D2F9B8C9}"/>
              </a:ext>
            </a:extLst>
          </p:cNvPr>
          <p:cNvSpPr txBox="1"/>
          <p:nvPr/>
        </p:nvSpPr>
        <p:spPr>
          <a:xfrm>
            <a:off x="847968" y="185457"/>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4" name="Rectangle 3">
            <a:extLst>
              <a:ext uri="{FF2B5EF4-FFF2-40B4-BE49-F238E27FC236}">
                <a16:creationId xmlns:a16="http://schemas.microsoft.com/office/drawing/2014/main" id="{4C93F2D7-F7E2-4D2B-BF7A-B15B4725A419}"/>
              </a:ext>
            </a:extLst>
          </p:cNvPr>
          <p:cNvSpPr/>
          <p:nvPr/>
        </p:nvSpPr>
        <p:spPr>
          <a:xfrm>
            <a:off x="3888213" y="571035"/>
            <a:ext cx="4415568" cy="477054"/>
          </a:xfrm>
          <a:prstGeom prst="rect">
            <a:avLst/>
          </a:prstGeom>
          <a:noFill/>
        </p:spPr>
        <p:txBody>
          <a:bodyPr wrap="square" lIns="91440" tIns="45720" rIns="91440" bIns="45720">
            <a:spAutoFit/>
          </a:bodyPr>
          <a:lstStyle/>
          <a:p>
            <a:pPr algn="ctr"/>
            <a:r>
              <a:rPr lang="en-US" sz="2500" b="1" cap="none" spc="0">
                <a:ln w="22225">
                  <a:solidFill>
                    <a:schemeClr val="accent2"/>
                  </a:solidFill>
                  <a:prstDash val="solid"/>
                </a:ln>
                <a:solidFill>
                  <a:schemeClr val="accent2">
                    <a:lumMod val="40000"/>
                    <a:lumOff val="60000"/>
                  </a:schemeClr>
                </a:solidFill>
                <a:effectLst/>
              </a:rPr>
              <a:t>Robot hút bụi</a:t>
            </a:r>
          </a:p>
        </p:txBody>
      </p:sp>
      <p:sp>
        <p:nvSpPr>
          <p:cNvPr id="16" name="Rectangle 15">
            <a:extLst>
              <a:ext uri="{FF2B5EF4-FFF2-40B4-BE49-F238E27FC236}">
                <a16:creationId xmlns:a16="http://schemas.microsoft.com/office/drawing/2014/main" id="{6EEAB643-D413-4077-8846-22F8D88EE8BF}"/>
              </a:ext>
            </a:extLst>
          </p:cNvPr>
          <p:cNvSpPr/>
          <p:nvPr/>
        </p:nvSpPr>
        <p:spPr>
          <a:xfrm>
            <a:off x="1066027" y="1033557"/>
            <a:ext cx="6096000" cy="400110"/>
          </a:xfrm>
          <a:prstGeom prst="rect">
            <a:avLst/>
          </a:prstGeom>
        </p:spPr>
        <p:txBody>
          <a:bodyPr>
            <a:spAutoFit/>
          </a:bodyPr>
          <a:lstStyle/>
          <a:p>
            <a:r>
              <a:rPr lang="en-US" sz="2000">
                <a:latin typeface="Times New Roman" panose="02020603050405020304" pitchFamily="18" charset="0"/>
                <a:cs typeface="Times New Roman" panose="02020603050405020304" pitchFamily="18" charset="0"/>
              </a:rPr>
              <a:t>Thử thách cảm biến không hoàn hảo</a:t>
            </a:r>
          </a:p>
        </p:txBody>
      </p:sp>
      <p:sp>
        <p:nvSpPr>
          <p:cNvPr id="8" name="Rectangle 7">
            <a:extLst>
              <a:ext uri="{FF2B5EF4-FFF2-40B4-BE49-F238E27FC236}">
                <a16:creationId xmlns:a16="http://schemas.microsoft.com/office/drawing/2014/main" id="{145EEAD5-B170-4BCC-8A0E-8D178D79AD4B}"/>
              </a:ext>
            </a:extLst>
          </p:cNvPr>
          <p:cNvSpPr/>
          <p:nvPr/>
        </p:nvSpPr>
        <p:spPr>
          <a:xfrm>
            <a:off x="1066027" y="1433667"/>
            <a:ext cx="8003357" cy="1200329"/>
          </a:xfrm>
          <a:prstGeom prst="rect">
            <a:avLst/>
          </a:prstGeom>
        </p:spPr>
        <p:txBody>
          <a:bodyPr wrap="square">
            <a:spAutoFit/>
          </a:bodyPr>
          <a:lstStyle/>
          <a:p>
            <a:r>
              <a:rPr lang="vi-VN">
                <a:latin typeface="+mj-lt"/>
              </a:rPr>
              <a:t>Điều gì xảy ra nếu cảm biến bụi bẩn có 10% khả năng cho kết quả sai?</a:t>
            </a:r>
          </a:p>
          <a:p>
            <a:r>
              <a:rPr lang="vi-VN">
                <a:latin typeface="+mj-lt"/>
              </a:rPr>
              <a:t>Vấn đề:</a:t>
            </a:r>
          </a:p>
          <a:p>
            <a:pPr marL="742950" lvl="1" indent="-285750">
              <a:buFont typeface="Arial" panose="020B0604020202020204" pitchFamily="34" charset="0"/>
              <a:buChar char="•"/>
            </a:pPr>
            <a:r>
              <a:rPr lang="vi-VN">
                <a:latin typeface="+mj-lt"/>
              </a:rPr>
              <a:t>Báo "sạch" khi ô đang bẩn -&gt; Bỏ sót bụi.</a:t>
            </a:r>
          </a:p>
          <a:p>
            <a:pPr marL="742950" lvl="1" indent="-285750">
              <a:buFont typeface="Arial" panose="020B0604020202020204" pitchFamily="34" charset="0"/>
              <a:buChar char="•"/>
            </a:pPr>
            <a:r>
              <a:rPr lang="vi-VN">
                <a:latin typeface="+mj-lt"/>
              </a:rPr>
              <a:t>Báo "bẩn" khi ô đã sạch -&gt; Lãng phí năng lượng để hút lại.</a:t>
            </a:r>
          </a:p>
        </p:txBody>
      </p:sp>
      <p:pic>
        <p:nvPicPr>
          <p:cNvPr id="9" name="Picture 8">
            <a:extLst>
              <a:ext uri="{FF2B5EF4-FFF2-40B4-BE49-F238E27FC236}">
                <a16:creationId xmlns:a16="http://schemas.microsoft.com/office/drawing/2014/main" id="{AF01E5BA-2707-45B3-BD8B-0A44AC39F2E7}"/>
              </a:ext>
            </a:extLst>
          </p:cNvPr>
          <p:cNvPicPr>
            <a:picLocks noChangeAspect="1"/>
          </p:cNvPicPr>
          <p:nvPr/>
        </p:nvPicPr>
        <p:blipFill>
          <a:blip r:embed="rId3"/>
          <a:stretch>
            <a:fillRect/>
          </a:stretch>
        </p:blipFill>
        <p:spPr>
          <a:xfrm>
            <a:off x="1066027" y="2817331"/>
            <a:ext cx="6020640" cy="3057952"/>
          </a:xfrm>
          <a:prstGeom prst="rect">
            <a:avLst/>
          </a:prstGeom>
        </p:spPr>
      </p:pic>
      <p:sp>
        <p:nvSpPr>
          <p:cNvPr id="10" name="Rectangle 9">
            <a:extLst>
              <a:ext uri="{FF2B5EF4-FFF2-40B4-BE49-F238E27FC236}">
                <a16:creationId xmlns:a16="http://schemas.microsoft.com/office/drawing/2014/main" id="{A83B19C4-07D8-4E21-99FD-8247F7D47BD9}"/>
              </a:ext>
            </a:extLst>
          </p:cNvPr>
          <p:cNvSpPr/>
          <p:nvPr/>
        </p:nvSpPr>
        <p:spPr>
          <a:xfrm>
            <a:off x="1889328" y="5905668"/>
            <a:ext cx="3804375"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Kết quả thử nghiệm (trên 10 lần chạy):</a:t>
            </a:r>
          </a:p>
        </p:txBody>
      </p:sp>
      <p:sp>
        <p:nvSpPr>
          <p:cNvPr id="5" name="Rectangle 1">
            <a:extLst>
              <a:ext uri="{FF2B5EF4-FFF2-40B4-BE49-F238E27FC236}">
                <a16:creationId xmlns:a16="http://schemas.microsoft.com/office/drawing/2014/main" id="{6EB479B5-2A27-4F92-B113-A1CA9C8DBD92}"/>
              </a:ext>
            </a:extLst>
          </p:cNvPr>
          <p:cNvSpPr>
            <a:spLocks noChangeArrowheads="1"/>
          </p:cNvSpPr>
          <p:nvPr/>
        </p:nvSpPr>
        <p:spPr bwMode="auto">
          <a:xfrm>
            <a:off x="7237442" y="4224005"/>
            <a:ext cx="47776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Cảm biến sai làm giảm hiệu suất của tất cả tác nhân (tăng số bước).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Tác nhân Dựa trên mô hình vẫn là lựa chọn tốt nhất, nhưng có nguy cơ bỏ sót bụi (dù trong thử nghiệm này nó vẫn dọn sạch, có thể do may mắn hoặc hút lại nhiều lần).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Tác nhân ngẫu nhiên gần như thất bại hoàn toàn trong môi trường lớn và không chắc chắn.</a:t>
            </a:r>
          </a:p>
        </p:txBody>
      </p:sp>
      <p:sp>
        <p:nvSpPr>
          <p:cNvPr id="6" name="Rectangle 5">
            <a:extLst>
              <a:ext uri="{FF2B5EF4-FFF2-40B4-BE49-F238E27FC236}">
                <a16:creationId xmlns:a16="http://schemas.microsoft.com/office/drawing/2014/main" id="{4829DDF6-BB5C-4B19-A38F-B486BED9B388}"/>
              </a:ext>
            </a:extLst>
          </p:cNvPr>
          <p:cNvSpPr/>
          <p:nvPr/>
        </p:nvSpPr>
        <p:spPr>
          <a:xfrm>
            <a:off x="8777353" y="3823895"/>
            <a:ext cx="1141787" cy="400110"/>
          </a:xfrm>
          <a:prstGeom prst="rect">
            <a:avLst/>
          </a:prstGeom>
          <a:noFill/>
        </p:spPr>
        <p:txBody>
          <a:bodyPr wrap="none" lIns="91440" tIns="45720" rIns="91440" bIns="45720">
            <a:spAutoFit/>
          </a:bodyPr>
          <a:lstStyle/>
          <a:p>
            <a:pPr algn="ctr"/>
            <a:r>
              <a:rPr lang="en-US" sz="2000" b="1" cap="none" spc="0">
                <a:ln w="22225">
                  <a:solidFill>
                    <a:schemeClr val="accent2"/>
                  </a:solidFill>
                  <a:prstDash val="solid"/>
                </a:ln>
                <a:solidFill>
                  <a:schemeClr val="accent2">
                    <a:lumMod val="40000"/>
                    <a:lumOff val="60000"/>
                  </a:schemeClr>
                </a:solidFill>
                <a:effectLst/>
              </a:rPr>
              <a:t>Nhận xét</a:t>
            </a:r>
          </a:p>
        </p:txBody>
      </p:sp>
    </p:spTree>
    <p:extLst>
      <p:ext uri="{BB962C8B-B14F-4D97-AF65-F5344CB8AC3E}">
        <p14:creationId xmlns:p14="http://schemas.microsoft.com/office/powerpoint/2010/main" val="295192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8173024-5E5B-483A-BAAD-91DECA3F3A61}"/>
              </a:ext>
            </a:extLst>
          </p:cNvPr>
          <p:cNvSpPr txBox="1"/>
          <p:nvPr/>
        </p:nvSpPr>
        <p:spPr>
          <a:xfrm>
            <a:off x="4732485" y="340137"/>
            <a:ext cx="2727029" cy="1015663"/>
          </a:xfrm>
          <a:prstGeom prst="rect">
            <a:avLst/>
          </a:prstGeom>
          <a:noFill/>
        </p:spPr>
        <p:txBody>
          <a:bodyPr wrap="none" rtlCol="0">
            <a:spAutoFit/>
          </a:bodyPr>
          <a:lstStyle/>
          <a:p>
            <a:r>
              <a:rPr lang="en-US" sz="6000">
                <a:solidFill>
                  <a:schemeClr val="accent1">
                    <a:lumMod val="75000"/>
                  </a:schemeClr>
                </a:solidFill>
                <a:latin typeface="Times New Roman" panose="02020603050405020304" pitchFamily="18" charset="0"/>
                <a:cs typeface="Times New Roman" panose="02020603050405020304" pitchFamily="18" charset="0"/>
              </a:rPr>
              <a:t>Mục lục</a:t>
            </a:r>
          </a:p>
        </p:txBody>
      </p:sp>
      <p:sp>
        <p:nvSpPr>
          <p:cNvPr id="2" name="TextBox 1">
            <a:extLst>
              <a:ext uri="{FF2B5EF4-FFF2-40B4-BE49-F238E27FC236}">
                <a16:creationId xmlns:a16="http://schemas.microsoft.com/office/drawing/2014/main" id="{F3B8EBB5-098B-445B-9B5F-5AD4D2F9B8C9}"/>
              </a:ext>
            </a:extLst>
          </p:cNvPr>
          <p:cNvSpPr txBox="1"/>
          <p:nvPr/>
        </p:nvSpPr>
        <p:spPr>
          <a:xfrm>
            <a:off x="2029968" y="1778473"/>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23" name="TextBox 22">
            <a:extLst>
              <a:ext uri="{FF2B5EF4-FFF2-40B4-BE49-F238E27FC236}">
                <a16:creationId xmlns:a16="http://schemas.microsoft.com/office/drawing/2014/main" id="{F45E97DD-0B45-4EBE-A4F0-FB98EA0F907F}"/>
              </a:ext>
            </a:extLst>
          </p:cNvPr>
          <p:cNvSpPr txBox="1"/>
          <p:nvPr/>
        </p:nvSpPr>
        <p:spPr>
          <a:xfrm>
            <a:off x="2029968" y="2439673"/>
            <a:ext cx="7855035"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2. So sánh hiệu suất các thuật toán tìm kiếm trong mê cung </a:t>
            </a:r>
          </a:p>
        </p:txBody>
      </p:sp>
      <p:sp>
        <p:nvSpPr>
          <p:cNvPr id="25" name="TextBox 24">
            <a:extLst>
              <a:ext uri="{FF2B5EF4-FFF2-40B4-BE49-F238E27FC236}">
                <a16:creationId xmlns:a16="http://schemas.microsoft.com/office/drawing/2014/main" id="{B53249A6-D03D-473E-BD46-879638D19C1A}"/>
              </a:ext>
            </a:extLst>
          </p:cNvPr>
          <p:cNvSpPr txBox="1"/>
          <p:nvPr/>
        </p:nvSpPr>
        <p:spPr>
          <a:xfrm>
            <a:off x="2029968" y="3108431"/>
            <a:ext cx="1601721"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3. Kết luận</a:t>
            </a:r>
          </a:p>
        </p:txBody>
      </p:sp>
    </p:spTree>
    <p:extLst>
      <p:ext uri="{BB962C8B-B14F-4D97-AF65-F5344CB8AC3E}">
        <p14:creationId xmlns:p14="http://schemas.microsoft.com/office/powerpoint/2010/main" val="154944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8EBB5-098B-445B-9B5F-5AD4D2F9B8C9}"/>
              </a:ext>
            </a:extLst>
          </p:cNvPr>
          <p:cNvSpPr txBox="1"/>
          <p:nvPr/>
        </p:nvSpPr>
        <p:spPr>
          <a:xfrm>
            <a:off x="847968" y="185457"/>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4" name="Rectangle 3">
            <a:extLst>
              <a:ext uri="{FF2B5EF4-FFF2-40B4-BE49-F238E27FC236}">
                <a16:creationId xmlns:a16="http://schemas.microsoft.com/office/drawing/2014/main" id="{4C93F2D7-F7E2-4D2B-BF7A-B15B4725A419}"/>
              </a:ext>
            </a:extLst>
          </p:cNvPr>
          <p:cNvSpPr/>
          <p:nvPr/>
        </p:nvSpPr>
        <p:spPr>
          <a:xfrm>
            <a:off x="4030848" y="2505670"/>
            <a:ext cx="4130298"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Robot hút bụi</a:t>
            </a:r>
          </a:p>
        </p:txBody>
      </p:sp>
    </p:spTree>
    <p:extLst>
      <p:ext uri="{BB962C8B-B14F-4D97-AF65-F5344CB8AC3E}">
        <p14:creationId xmlns:p14="http://schemas.microsoft.com/office/powerpoint/2010/main" val="44066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8EBB5-098B-445B-9B5F-5AD4D2F9B8C9}"/>
              </a:ext>
            </a:extLst>
          </p:cNvPr>
          <p:cNvSpPr txBox="1"/>
          <p:nvPr/>
        </p:nvSpPr>
        <p:spPr>
          <a:xfrm>
            <a:off x="847968" y="185457"/>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4" name="Rectangle 3">
            <a:extLst>
              <a:ext uri="{FF2B5EF4-FFF2-40B4-BE49-F238E27FC236}">
                <a16:creationId xmlns:a16="http://schemas.microsoft.com/office/drawing/2014/main" id="{4C93F2D7-F7E2-4D2B-BF7A-B15B4725A419}"/>
              </a:ext>
            </a:extLst>
          </p:cNvPr>
          <p:cNvSpPr/>
          <p:nvPr/>
        </p:nvSpPr>
        <p:spPr>
          <a:xfrm>
            <a:off x="3888213" y="571035"/>
            <a:ext cx="4415568" cy="477054"/>
          </a:xfrm>
          <a:prstGeom prst="rect">
            <a:avLst/>
          </a:prstGeom>
          <a:noFill/>
        </p:spPr>
        <p:txBody>
          <a:bodyPr wrap="square" lIns="91440" tIns="45720" rIns="91440" bIns="45720">
            <a:spAutoFit/>
          </a:bodyPr>
          <a:lstStyle/>
          <a:p>
            <a:pPr algn="ctr"/>
            <a:r>
              <a:rPr lang="en-US" sz="2500" b="1" cap="none" spc="0">
                <a:ln w="22225">
                  <a:solidFill>
                    <a:schemeClr val="accent2"/>
                  </a:solidFill>
                  <a:prstDash val="solid"/>
                </a:ln>
                <a:solidFill>
                  <a:schemeClr val="accent2">
                    <a:lumMod val="40000"/>
                    <a:lumOff val="60000"/>
                  </a:schemeClr>
                </a:solidFill>
                <a:effectLst/>
              </a:rPr>
              <a:t>Robot hút bụi</a:t>
            </a:r>
          </a:p>
        </p:txBody>
      </p:sp>
      <p:sp>
        <p:nvSpPr>
          <p:cNvPr id="5" name="Rectangle 4">
            <a:extLst>
              <a:ext uri="{FF2B5EF4-FFF2-40B4-BE49-F238E27FC236}">
                <a16:creationId xmlns:a16="http://schemas.microsoft.com/office/drawing/2014/main" id="{E05737D0-7A07-45D4-BB02-26A017F21FE3}"/>
              </a:ext>
            </a:extLst>
          </p:cNvPr>
          <p:cNvSpPr/>
          <p:nvPr/>
        </p:nvSpPr>
        <p:spPr>
          <a:xfrm>
            <a:off x="1875934" y="1649691"/>
            <a:ext cx="3761295" cy="34502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Mục tiêu:</a:t>
            </a:r>
          </a:p>
          <a:p>
            <a:pPr algn="ctr"/>
            <a:r>
              <a:rPr lang="en-US" sz="2000">
                <a:latin typeface="Times New Roman" panose="02020603050405020304" pitchFamily="18" charset="0"/>
                <a:cs typeface="Times New Roman" panose="02020603050405020304" pitchFamily="18" charset="0"/>
              </a:rPr>
              <a:t>Mô phỏng và so sánh hiệu suất của các loại tác nhân (agent) robot hút bụi trong một căn phòng.</a:t>
            </a:r>
          </a:p>
        </p:txBody>
      </p:sp>
      <p:sp>
        <p:nvSpPr>
          <p:cNvPr id="13" name="Rectangle 12">
            <a:extLst>
              <a:ext uri="{FF2B5EF4-FFF2-40B4-BE49-F238E27FC236}">
                <a16:creationId xmlns:a16="http://schemas.microsoft.com/office/drawing/2014/main" id="{E47C0D65-98D5-45A4-A3DF-D4A00FDAAB8C}"/>
              </a:ext>
            </a:extLst>
          </p:cNvPr>
          <p:cNvSpPr/>
          <p:nvPr/>
        </p:nvSpPr>
        <p:spPr>
          <a:xfrm>
            <a:off x="6609982" y="1648511"/>
            <a:ext cx="3761295" cy="34502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Times New Roman" panose="02020603050405020304" pitchFamily="18" charset="0"/>
                <a:cs typeface="Times New Roman" panose="02020603050405020304" pitchFamily="18" charset="0"/>
              </a:rPr>
              <a:t>Nhiệm vụ chính</a:t>
            </a:r>
            <a:r>
              <a:rPr lang="vi-VN" sz="200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r>
            <a:br>
              <a:rPr lang="en-US" sz="20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 Dọn sạch tất cả các ô bẩn với chi phí năng lượng (số bước đi) thấp nhất có thể.</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30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8EBB5-098B-445B-9B5F-5AD4D2F9B8C9}"/>
              </a:ext>
            </a:extLst>
          </p:cNvPr>
          <p:cNvSpPr txBox="1"/>
          <p:nvPr/>
        </p:nvSpPr>
        <p:spPr>
          <a:xfrm>
            <a:off x="847968" y="185457"/>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4" name="Rectangle 3">
            <a:extLst>
              <a:ext uri="{FF2B5EF4-FFF2-40B4-BE49-F238E27FC236}">
                <a16:creationId xmlns:a16="http://schemas.microsoft.com/office/drawing/2014/main" id="{4C93F2D7-F7E2-4D2B-BF7A-B15B4725A419}"/>
              </a:ext>
            </a:extLst>
          </p:cNvPr>
          <p:cNvSpPr/>
          <p:nvPr/>
        </p:nvSpPr>
        <p:spPr>
          <a:xfrm>
            <a:off x="3888213" y="571035"/>
            <a:ext cx="4415568" cy="477054"/>
          </a:xfrm>
          <a:prstGeom prst="rect">
            <a:avLst/>
          </a:prstGeom>
          <a:noFill/>
        </p:spPr>
        <p:txBody>
          <a:bodyPr wrap="square" lIns="91440" tIns="45720" rIns="91440" bIns="45720">
            <a:spAutoFit/>
          </a:bodyPr>
          <a:lstStyle/>
          <a:p>
            <a:pPr algn="ctr"/>
            <a:r>
              <a:rPr lang="en-US" sz="2500" b="1" cap="none" spc="0">
                <a:ln w="22225">
                  <a:solidFill>
                    <a:schemeClr val="accent2"/>
                  </a:solidFill>
                  <a:prstDash val="solid"/>
                </a:ln>
                <a:solidFill>
                  <a:schemeClr val="accent2">
                    <a:lumMod val="40000"/>
                    <a:lumOff val="60000"/>
                  </a:schemeClr>
                </a:solidFill>
                <a:effectLst/>
              </a:rPr>
              <a:t>Robot hút bụi</a:t>
            </a:r>
          </a:p>
        </p:txBody>
      </p:sp>
      <p:sp>
        <p:nvSpPr>
          <p:cNvPr id="6" name="Rectangle 5">
            <a:extLst>
              <a:ext uri="{FF2B5EF4-FFF2-40B4-BE49-F238E27FC236}">
                <a16:creationId xmlns:a16="http://schemas.microsoft.com/office/drawing/2014/main" id="{E3FAF217-6F37-496F-83BF-D939C3174AB1}"/>
              </a:ext>
            </a:extLst>
          </p:cNvPr>
          <p:cNvSpPr/>
          <p:nvPr/>
        </p:nvSpPr>
        <p:spPr>
          <a:xfrm>
            <a:off x="970497" y="1033557"/>
            <a:ext cx="6096000" cy="400110"/>
          </a:xfrm>
          <a:prstGeom prst="rect">
            <a:avLst/>
          </a:prstGeom>
        </p:spPr>
        <p:txBody>
          <a:bodyPr>
            <a:spAutoFit/>
          </a:bodyPr>
          <a:lstStyle/>
          <a:p>
            <a:r>
              <a:rPr lang="en-US" sz="2000">
                <a:latin typeface="Times New Roman" panose="02020603050405020304" pitchFamily="18" charset="0"/>
                <a:cs typeface="Times New Roman" panose="02020603050405020304" pitchFamily="18" charset="0"/>
              </a:rPr>
              <a:t>Định nghĩa môi tr</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 theo PEAS</a:t>
            </a:r>
          </a:p>
        </p:txBody>
      </p:sp>
      <p:sp>
        <p:nvSpPr>
          <p:cNvPr id="14" name="Rectangle 13">
            <a:extLst>
              <a:ext uri="{FF2B5EF4-FFF2-40B4-BE49-F238E27FC236}">
                <a16:creationId xmlns:a16="http://schemas.microsoft.com/office/drawing/2014/main" id="{CDCDD79E-F79E-4952-B558-4E00114A5B03}"/>
              </a:ext>
            </a:extLst>
          </p:cNvPr>
          <p:cNvSpPr/>
          <p:nvPr/>
        </p:nvSpPr>
        <p:spPr>
          <a:xfrm>
            <a:off x="1183483" y="1838844"/>
            <a:ext cx="1875934" cy="36982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Performance Measure </a:t>
            </a:r>
            <a:br>
              <a:rPr lang="en-US" sz="1600">
                <a:solidFill>
                  <a:schemeClr val="tx1"/>
                </a:solidFill>
                <a:latin typeface="Times New Roman" panose="02020603050405020304" pitchFamily="18" charset="0"/>
                <a:cs typeface="Times New Roman" panose="02020603050405020304" pitchFamily="18" charset="0"/>
              </a:rPr>
            </a:br>
            <a:r>
              <a:rPr lang="en-US" sz="1600">
                <a:solidFill>
                  <a:schemeClr val="tx1"/>
                </a:solidFill>
                <a:latin typeface="Times New Roman" panose="02020603050405020304" pitchFamily="18" charset="0"/>
                <a:cs typeface="Times New Roman" panose="02020603050405020304" pitchFamily="18" charset="0"/>
              </a:rPr>
              <a:t>(Th</a:t>
            </a:r>
            <a:r>
              <a:rPr lang="vi-VN" sz="1600">
                <a:solidFill>
                  <a:schemeClr val="tx1"/>
                </a:solidFill>
                <a:latin typeface="Times New Roman" panose="02020603050405020304" pitchFamily="18" charset="0"/>
                <a:cs typeface="Times New Roman" panose="02020603050405020304" pitchFamily="18" charset="0"/>
              </a:rPr>
              <a:t>ư</a:t>
            </a:r>
            <a:r>
              <a:rPr lang="en-US" sz="1600">
                <a:solidFill>
                  <a:schemeClr val="tx1"/>
                </a:solidFill>
                <a:latin typeface="Times New Roman" panose="02020603050405020304" pitchFamily="18" charset="0"/>
                <a:cs typeface="Times New Roman" panose="02020603050405020304" pitchFamily="18" charset="0"/>
              </a:rPr>
              <a:t>ớc đo hiệu suất): </a:t>
            </a:r>
            <a:br>
              <a:rPr lang="en-US" sz="1600">
                <a:solidFill>
                  <a:schemeClr val="tx1"/>
                </a:solidFill>
                <a:latin typeface="Times New Roman" panose="02020603050405020304" pitchFamily="18" charset="0"/>
                <a:cs typeface="Times New Roman" panose="02020603050405020304" pitchFamily="18" charset="0"/>
              </a:rPr>
            </a:br>
            <a:r>
              <a:rPr lang="en-US" sz="1600">
                <a:solidFill>
                  <a:schemeClr val="tx1"/>
                </a:solidFill>
                <a:latin typeface="Times New Roman" panose="02020603050405020304" pitchFamily="18" charset="0"/>
                <a:cs typeface="Times New Roman" panose="02020603050405020304" pitchFamily="18" charset="0"/>
              </a:rPr>
              <a:t>Tổng chi phí năng l</a:t>
            </a:r>
            <a:r>
              <a:rPr lang="vi-VN" sz="1600">
                <a:solidFill>
                  <a:schemeClr val="tx1"/>
                </a:solidFill>
                <a:latin typeface="Times New Roman" panose="02020603050405020304" pitchFamily="18" charset="0"/>
                <a:cs typeface="Times New Roman" panose="02020603050405020304" pitchFamily="18" charset="0"/>
              </a:rPr>
              <a:t>ư</a:t>
            </a:r>
            <a:r>
              <a:rPr lang="en-US" sz="1600">
                <a:solidFill>
                  <a:schemeClr val="tx1"/>
                </a:solidFill>
                <a:latin typeface="Times New Roman" panose="02020603050405020304" pitchFamily="18" charset="0"/>
                <a:cs typeface="Times New Roman" panose="02020603050405020304" pitchFamily="18" charset="0"/>
              </a:rPr>
              <a:t>ợng.</a:t>
            </a:r>
          </a:p>
        </p:txBody>
      </p:sp>
      <p:sp>
        <p:nvSpPr>
          <p:cNvPr id="23" name="Rectangle 22">
            <a:extLst>
              <a:ext uri="{FF2B5EF4-FFF2-40B4-BE49-F238E27FC236}">
                <a16:creationId xmlns:a16="http://schemas.microsoft.com/office/drawing/2014/main" id="{C1AC4E0C-7E1B-4211-BE10-85DB1928942F}"/>
              </a:ext>
            </a:extLst>
          </p:cNvPr>
          <p:cNvSpPr/>
          <p:nvPr/>
        </p:nvSpPr>
        <p:spPr>
          <a:xfrm>
            <a:off x="3833183" y="1855269"/>
            <a:ext cx="1875934" cy="36982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Environment </a:t>
            </a:r>
            <a:br>
              <a:rPr lang="en-US" sz="1600">
                <a:solidFill>
                  <a:schemeClr val="tx1"/>
                </a:solidFill>
                <a:latin typeface="Times New Roman" panose="02020603050405020304" pitchFamily="18" charset="0"/>
                <a:cs typeface="Times New Roman" panose="02020603050405020304" pitchFamily="18" charset="0"/>
              </a:rPr>
            </a:br>
            <a:r>
              <a:rPr lang="en-US" sz="1600">
                <a:solidFill>
                  <a:schemeClr val="tx1"/>
                </a:solidFill>
                <a:latin typeface="Times New Roman" panose="02020603050405020304" pitchFamily="18" charset="0"/>
                <a:cs typeface="Times New Roman" panose="02020603050405020304" pitchFamily="18" charset="0"/>
              </a:rPr>
              <a:t>(môi tr</a:t>
            </a:r>
            <a:r>
              <a:rPr lang="vi-VN" sz="1600">
                <a:solidFill>
                  <a:schemeClr val="tx1"/>
                </a:solidFill>
                <a:latin typeface="Times New Roman" panose="02020603050405020304" pitchFamily="18" charset="0"/>
                <a:cs typeface="Times New Roman" panose="02020603050405020304" pitchFamily="18" charset="0"/>
              </a:rPr>
              <a:t>ư</a:t>
            </a:r>
            <a:r>
              <a:rPr lang="en-US" sz="1600">
                <a:solidFill>
                  <a:schemeClr val="tx1"/>
                </a:solidFill>
                <a:latin typeface="Times New Roman" panose="02020603050405020304" pitchFamily="18" charset="0"/>
                <a:cs typeface="Times New Roman" panose="02020603050405020304" pitchFamily="18" charset="0"/>
              </a:rPr>
              <a:t>ờng)</a:t>
            </a:r>
          </a:p>
        </p:txBody>
      </p:sp>
      <p:sp>
        <p:nvSpPr>
          <p:cNvPr id="24" name="Rectangle 23">
            <a:extLst>
              <a:ext uri="{FF2B5EF4-FFF2-40B4-BE49-F238E27FC236}">
                <a16:creationId xmlns:a16="http://schemas.microsoft.com/office/drawing/2014/main" id="{D08FA67B-912E-4E02-A323-5D85BAD2A34C}"/>
              </a:ext>
            </a:extLst>
          </p:cNvPr>
          <p:cNvSpPr/>
          <p:nvPr/>
        </p:nvSpPr>
        <p:spPr>
          <a:xfrm>
            <a:off x="6482883" y="1838844"/>
            <a:ext cx="1875934" cy="36982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Actuators (Bộ truyền động): </a:t>
            </a:r>
            <a:br>
              <a:rPr lang="en-US" sz="1600">
                <a:solidFill>
                  <a:schemeClr val="tx1"/>
                </a:solidFill>
                <a:latin typeface="Times New Roman" panose="02020603050405020304" pitchFamily="18" charset="0"/>
                <a:cs typeface="Times New Roman" panose="02020603050405020304" pitchFamily="18" charset="0"/>
              </a:rPr>
            </a:br>
            <a:r>
              <a:rPr lang="en-US" sz="1600">
                <a:solidFill>
                  <a:schemeClr val="tx1"/>
                </a:solidFill>
                <a:latin typeface="Times New Roman" panose="02020603050405020304" pitchFamily="18" charset="0"/>
                <a:cs typeface="Times New Roman" panose="02020603050405020304" pitchFamily="18" charset="0"/>
              </a:rPr>
              <a:t>Di chuyển, hành động.</a:t>
            </a:r>
          </a:p>
        </p:txBody>
      </p:sp>
      <p:sp>
        <p:nvSpPr>
          <p:cNvPr id="25" name="Rectangle 24">
            <a:extLst>
              <a:ext uri="{FF2B5EF4-FFF2-40B4-BE49-F238E27FC236}">
                <a16:creationId xmlns:a16="http://schemas.microsoft.com/office/drawing/2014/main" id="{AC07B1FC-EA4F-41D4-B83C-9753ADDD0D4B}"/>
              </a:ext>
            </a:extLst>
          </p:cNvPr>
          <p:cNvSpPr/>
          <p:nvPr/>
        </p:nvSpPr>
        <p:spPr>
          <a:xfrm>
            <a:off x="9132583" y="1855269"/>
            <a:ext cx="1875934" cy="36982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Times New Roman" panose="02020603050405020304" pitchFamily="18" charset="0"/>
                <a:cs typeface="Times New Roman" panose="02020603050405020304" pitchFamily="18" charset="0"/>
              </a:rPr>
              <a:t>Sensors (Cảm biến): 4 cảm biến va chạm, 1 cảm biến bụi bẩn.</a:t>
            </a:r>
          </a:p>
        </p:txBody>
      </p:sp>
    </p:spTree>
    <p:extLst>
      <p:ext uri="{BB962C8B-B14F-4D97-AF65-F5344CB8AC3E}">
        <p14:creationId xmlns:p14="http://schemas.microsoft.com/office/powerpoint/2010/main" val="390011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8EBB5-098B-445B-9B5F-5AD4D2F9B8C9}"/>
              </a:ext>
            </a:extLst>
          </p:cNvPr>
          <p:cNvSpPr txBox="1"/>
          <p:nvPr/>
        </p:nvSpPr>
        <p:spPr>
          <a:xfrm>
            <a:off x="847968" y="185457"/>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4" name="Rectangle 3">
            <a:extLst>
              <a:ext uri="{FF2B5EF4-FFF2-40B4-BE49-F238E27FC236}">
                <a16:creationId xmlns:a16="http://schemas.microsoft.com/office/drawing/2014/main" id="{4C93F2D7-F7E2-4D2B-BF7A-B15B4725A419}"/>
              </a:ext>
            </a:extLst>
          </p:cNvPr>
          <p:cNvSpPr/>
          <p:nvPr/>
        </p:nvSpPr>
        <p:spPr>
          <a:xfrm>
            <a:off x="3888213" y="571035"/>
            <a:ext cx="4415568" cy="477054"/>
          </a:xfrm>
          <a:prstGeom prst="rect">
            <a:avLst/>
          </a:prstGeom>
          <a:noFill/>
        </p:spPr>
        <p:txBody>
          <a:bodyPr wrap="square" lIns="91440" tIns="45720" rIns="91440" bIns="45720">
            <a:spAutoFit/>
          </a:bodyPr>
          <a:lstStyle/>
          <a:p>
            <a:pPr algn="ctr"/>
            <a:r>
              <a:rPr lang="en-US" sz="2500" b="1" cap="none" spc="0">
                <a:ln w="22225">
                  <a:solidFill>
                    <a:schemeClr val="accent2"/>
                  </a:solidFill>
                  <a:prstDash val="solid"/>
                </a:ln>
                <a:solidFill>
                  <a:schemeClr val="accent2">
                    <a:lumMod val="40000"/>
                    <a:lumOff val="60000"/>
                  </a:schemeClr>
                </a:solidFill>
                <a:effectLst/>
              </a:rPr>
              <a:t>Robot hút bụi</a:t>
            </a:r>
          </a:p>
        </p:txBody>
      </p:sp>
      <p:sp>
        <p:nvSpPr>
          <p:cNvPr id="6" name="Rectangle 5">
            <a:extLst>
              <a:ext uri="{FF2B5EF4-FFF2-40B4-BE49-F238E27FC236}">
                <a16:creationId xmlns:a16="http://schemas.microsoft.com/office/drawing/2014/main" id="{E3FAF217-6F37-496F-83BF-D939C3174AB1}"/>
              </a:ext>
            </a:extLst>
          </p:cNvPr>
          <p:cNvSpPr/>
          <p:nvPr/>
        </p:nvSpPr>
        <p:spPr>
          <a:xfrm>
            <a:off x="970497" y="1033557"/>
            <a:ext cx="6096000" cy="400110"/>
          </a:xfrm>
          <a:prstGeom prst="rect">
            <a:avLst/>
          </a:prstGeom>
        </p:spPr>
        <p:txBody>
          <a:bodyPr>
            <a:spAutoFit/>
          </a:bodyPr>
          <a:lstStyle/>
          <a:p>
            <a:r>
              <a:rPr lang="en-US" sz="2000">
                <a:latin typeface="Times New Roman" panose="02020603050405020304" pitchFamily="18" charset="0"/>
                <a:cs typeface="Times New Roman" panose="02020603050405020304" pitchFamily="18" charset="0"/>
              </a:rPr>
              <a:t>Giới thiệu các tác nhân (Agents)</a:t>
            </a:r>
          </a:p>
        </p:txBody>
      </p:sp>
      <p:sp>
        <p:nvSpPr>
          <p:cNvPr id="23" name="Rectangle 22">
            <a:extLst>
              <a:ext uri="{FF2B5EF4-FFF2-40B4-BE49-F238E27FC236}">
                <a16:creationId xmlns:a16="http://schemas.microsoft.com/office/drawing/2014/main" id="{C1AC4E0C-7E1B-4211-BE10-85DB1928942F}"/>
              </a:ext>
            </a:extLst>
          </p:cNvPr>
          <p:cNvSpPr/>
          <p:nvPr/>
        </p:nvSpPr>
        <p:spPr>
          <a:xfrm>
            <a:off x="1819373" y="1821138"/>
            <a:ext cx="2564894" cy="36982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Times New Roman" panose="02020603050405020304" pitchFamily="18" charset="0"/>
                <a:cs typeface="Times New Roman" panose="02020603050405020304" pitchFamily="18" charset="0"/>
              </a:rPr>
              <a:t>Tác nhân ngẫu nhiên</a:t>
            </a:r>
          </a:p>
          <a:p>
            <a:pPr algn="ctr"/>
            <a:r>
              <a:rPr lang="en-US" sz="1600">
                <a:solidFill>
                  <a:schemeClr val="tx1"/>
                </a:solidFill>
                <a:latin typeface="Times New Roman" panose="02020603050405020304" pitchFamily="18" charset="0"/>
                <a:cs typeface="Times New Roman" panose="02020603050405020304" pitchFamily="18" charset="0"/>
              </a:rPr>
              <a:t>Logic: ngẫu nhiên, bỏ qua thông tin từ cảm biến.</a:t>
            </a:r>
            <a:br>
              <a:rPr lang="en-US" sz="1600">
                <a:solidFill>
                  <a:schemeClr val="tx1"/>
                </a:solidFill>
                <a:latin typeface="Times New Roman" panose="02020603050405020304" pitchFamily="18" charset="0"/>
                <a:cs typeface="Times New Roman" panose="02020603050405020304" pitchFamily="18" charset="0"/>
              </a:rPr>
            </a:br>
            <a:r>
              <a:rPr lang="en-US" sz="1600">
                <a:solidFill>
                  <a:schemeClr val="tx1"/>
                </a:solidFill>
                <a:latin typeface="Times New Roman" panose="02020603050405020304" pitchFamily="18" charset="0"/>
                <a:cs typeface="Times New Roman" panose="02020603050405020304" pitchFamily="18" charset="0"/>
              </a:rPr>
              <a:t>Hành vi: có thể đâm vào t</a:t>
            </a:r>
            <a:r>
              <a:rPr lang="vi-VN" sz="1600">
                <a:solidFill>
                  <a:schemeClr val="tx1"/>
                </a:solidFill>
                <a:latin typeface="Times New Roman" panose="02020603050405020304" pitchFamily="18" charset="0"/>
                <a:cs typeface="Times New Roman" panose="02020603050405020304" pitchFamily="18" charset="0"/>
              </a:rPr>
              <a:t>ư</a:t>
            </a:r>
            <a:r>
              <a:rPr lang="en-US" sz="1600">
                <a:solidFill>
                  <a:schemeClr val="tx1"/>
                </a:solidFill>
                <a:latin typeface="Times New Roman" panose="02020603050405020304" pitchFamily="18" charset="0"/>
                <a:cs typeface="Times New Roman" panose="02020603050405020304" pitchFamily="18" charset="0"/>
              </a:rPr>
              <a:t>ờng liên tục hoặc không hút bụi dù đang ở ô bẩn</a:t>
            </a:r>
          </a:p>
        </p:txBody>
      </p:sp>
      <p:sp>
        <p:nvSpPr>
          <p:cNvPr id="24" name="Rectangle 23">
            <a:extLst>
              <a:ext uri="{FF2B5EF4-FFF2-40B4-BE49-F238E27FC236}">
                <a16:creationId xmlns:a16="http://schemas.microsoft.com/office/drawing/2014/main" id="{D08FA67B-912E-4E02-A323-5D85BAD2A34C}"/>
              </a:ext>
            </a:extLst>
          </p:cNvPr>
          <p:cNvSpPr/>
          <p:nvPr/>
        </p:nvSpPr>
        <p:spPr>
          <a:xfrm>
            <a:off x="4757137" y="1821138"/>
            <a:ext cx="2564893" cy="36982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Times New Roman" panose="02020603050405020304" pitchFamily="18" charset="0"/>
                <a:cs typeface="Times New Roman" panose="02020603050405020304" pitchFamily="18" charset="0"/>
              </a:rPr>
              <a:t>Tác nhân phản xạ đ</a:t>
            </a:r>
            <a:r>
              <a:rPr lang="vi-VN" sz="1600" b="1">
                <a:solidFill>
                  <a:schemeClr val="tx1"/>
                </a:solidFill>
                <a:latin typeface="Times New Roman" panose="02020603050405020304" pitchFamily="18" charset="0"/>
                <a:cs typeface="Times New Roman" panose="02020603050405020304" pitchFamily="18" charset="0"/>
              </a:rPr>
              <a:t>ơ</a:t>
            </a:r>
            <a:r>
              <a:rPr lang="en-US" sz="1600" b="1">
                <a:solidFill>
                  <a:schemeClr val="tx1"/>
                </a:solidFill>
                <a:latin typeface="Times New Roman" panose="02020603050405020304" pitchFamily="18" charset="0"/>
                <a:cs typeface="Times New Roman" panose="02020603050405020304" pitchFamily="18" charset="0"/>
              </a:rPr>
              <a:t>n giản</a:t>
            </a:r>
            <a:r>
              <a:rPr lang="en-US" sz="1600">
                <a:solidFill>
                  <a:schemeClr val="tx1"/>
                </a:solidFill>
                <a:latin typeface="Times New Roman" panose="02020603050405020304" pitchFamily="18" charset="0"/>
                <a:cs typeface="Times New Roman" panose="02020603050405020304" pitchFamily="18" charset="0"/>
              </a:rPr>
              <a:t/>
            </a:r>
            <a:br>
              <a:rPr lang="en-US" sz="1600">
                <a:solidFill>
                  <a:schemeClr val="tx1"/>
                </a:solidFill>
                <a:latin typeface="Times New Roman" panose="02020603050405020304" pitchFamily="18" charset="0"/>
                <a:cs typeface="Times New Roman" panose="02020603050405020304" pitchFamily="18" charset="0"/>
              </a:rPr>
            </a:br>
            <a:r>
              <a:rPr lang="en-US" sz="1600">
                <a:solidFill>
                  <a:schemeClr val="tx1"/>
                </a:solidFill>
                <a:latin typeface="Times New Roman" panose="02020603050405020304" pitchFamily="18" charset="0"/>
                <a:cs typeface="Times New Roman" panose="02020603050405020304" pitchFamily="18" charset="0"/>
              </a:rPr>
              <a:t>Logic: phản xạ dựa trên điều kiện – hành động.</a:t>
            </a:r>
          </a:p>
          <a:p>
            <a:pPr algn="ctr"/>
            <a:r>
              <a:rPr lang="en-US" sz="1600">
                <a:solidFill>
                  <a:schemeClr val="tx1"/>
                </a:solidFill>
                <a:latin typeface="Times New Roman" panose="02020603050405020304" pitchFamily="18" charset="0"/>
                <a:cs typeface="Times New Roman" panose="02020603050405020304" pitchFamily="18" charset="0"/>
              </a:rPr>
              <a:t>Hành vi: nếu ô hiện tại bẩn thì hút, nếu không thì di chuyển ngẫu nhiên đến ô liền kề (tránh đi vào t</a:t>
            </a:r>
            <a:r>
              <a:rPr lang="vi-VN" sz="1600">
                <a:solidFill>
                  <a:schemeClr val="tx1"/>
                </a:solidFill>
                <a:latin typeface="Times New Roman" panose="02020603050405020304" pitchFamily="18" charset="0"/>
                <a:cs typeface="Times New Roman" panose="02020603050405020304" pitchFamily="18" charset="0"/>
              </a:rPr>
              <a:t>ư</a:t>
            </a:r>
            <a:r>
              <a:rPr lang="en-US" sz="1600">
                <a:solidFill>
                  <a:schemeClr val="tx1"/>
                </a:solidFill>
                <a:latin typeface="Times New Roman" panose="02020603050405020304" pitchFamily="18" charset="0"/>
                <a:cs typeface="Times New Roman" panose="02020603050405020304" pitchFamily="18" charset="0"/>
              </a:rPr>
              <a:t>ờng).</a:t>
            </a:r>
          </a:p>
        </p:txBody>
      </p:sp>
      <p:sp>
        <p:nvSpPr>
          <p:cNvPr id="25" name="Rectangle 24">
            <a:extLst>
              <a:ext uri="{FF2B5EF4-FFF2-40B4-BE49-F238E27FC236}">
                <a16:creationId xmlns:a16="http://schemas.microsoft.com/office/drawing/2014/main" id="{AC07B1FC-EA4F-41D4-B83C-9753ADDD0D4B}"/>
              </a:ext>
            </a:extLst>
          </p:cNvPr>
          <p:cNvSpPr/>
          <p:nvPr/>
        </p:nvSpPr>
        <p:spPr>
          <a:xfrm>
            <a:off x="7807733" y="1821138"/>
            <a:ext cx="2806848" cy="369822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Times New Roman" panose="02020603050405020304" pitchFamily="18" charset="0"/>
                <a:cs typeface="Times New Roman" panose="02020603050405020304" pitchFamily="18" charset="0"/>
              </a:rPr>
              <a:t>Tác nhân dựa trên mô hình</a:t>
            </a:r>
          </a:p>
          <a:p>
            <a:pPr algn="ctr"/>
            <a:r>
              <a:rPr lang="en-US" sz="1600">
                <a:solidFill>
                  <a:schemeClr val="tx1"/>
                </a:solidFill>
                <a:latin typeface="Times New Roman" panose="02020603050405020304" pitchFamily="18" charset="0"/>
                <a:cs typeface="Times New Roman" panose="02020603050405020304" pitchFamily="18" charset="0"/>
              </a:rPr>
              <a:t>Logic: có một mô hình nội bộ về thế giới (biết vị trí các ô bẩn).</a:t>
            </a:r>
          </a:p>
          <a:p>
            <a:pPr algn="ctr"/>
            <a:r>
              <a:rPr lang="en-US" sz="1600">
                <a:solidFill>
                  <a:schemeClr val="tx1"/>
                </a:solidFill>
                <a:latin typeface="Times New Roman" panose="02020603050405020304" pitchFamily="18" charset="0"/>
                <a:cs typeface="Times New Roman" panose="02020603050405020304" pitchFamily="18" charset="0"/>
              </a:rPr>
              <a:t>Hành vi: nếu ô hiện tại bẩn thì hút, nếu không xác định ô bẩn gần nhất và di chuyển đến đó.</a:t>
            </a:r>
          </a:p>
        </p:txBody>
      </p:sp>
    </p:spTree>
    <p:extLst>
      <p:ext uri="{BB962C8B-B14F-4D97-AF65-F5344CB8AC3E}">
        <p14:creationId xmlns:p14="http://schemas.microsoft.com/office/powerpoint/2010/main" val="350254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8EBB5-098B-445B-9B5F-5AD4D2F9B8C9}"/>
              </a:ext>
            </a:extLst>
          </p:cNvPr>
          <p:cNvSpPr txBox="1"/>
          <p:nvPr/>
        </p:nvSpPr>
        <p:spPr>
          <a:xfrm>
            <a:off x="847968" y="185457"/>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4" name="Rectangle 3">
            <a:extLst>
              <a:ext uri="{FF2B5EF4-FFF2-40B4-BE49-F238E27FC236}">
                <a16:creationId xmlns:a16="http://schemas.microsoft.com/office/drawing/2014/main" id="{4C93F2D7-F7E2-4D2B-BF7A-B15B4725A419}"/>
              </a:ext>
            </a:extLst>
          </p:cNvPr>
          <p:cNvSpPr/>
          <p:nvPr/>
        </p:nvSpPr>
        <p:spPr>
          <a:xfrm>
            <a:off x="3888213" y="571035"/>
            <a:ext cx="4415568" cy="477054"/>
          </a:xfrm>
          <a:prstGeom prst="rect">
            <a:avLst/>
          </a:prstGeom>
          <a:noFill/>
        </p:spPr>
        <p:txBody>
          <a:bodyPr wrap="square" lIns="91440" tIns="45720" rIns="91440" bIns="45720">
            <a:spAutoFit/>
          </a:bodyPr>
          <a:lstStyle/>
          <a:p>
            <a:pPr algn="ctr"/>
            <a:r>
              <a:rPr lang="en-US" sz="2500" b="1" cap="none" spc="0">
                <a:ln w="22225">
                  <a:solidFill>
                    <a:schemeClr val="accent2"/>
                  </a:solidFill>
                  <a:prstDash val="solid"/>
                </a:ln>
                <a:solidFill>
                  <a:schemeClr val="accent2">
                    <a:lumMod val="40000"/>
                    <a:lumOff val="60000"/>
                  </a:schemeClr>
                </a:solidFill>
                <a:effectLst/>
              </a:rPr>
              <a:t>Robot hút bụi</a:t>
            </a:r>
          </a:p>
        </p:txBody>
      </p:sp>
      <p:sp>
        <p:nvSpPr>
          <p:cNvPr id="6" name="Rectangle 5">
            <a:extLst>
              <a:ext uri="{FF2B5EF4-FFF2-40B4-BE49-F238E27FC236}">
                <a16:creationId xmlns:a16="http://schemas.microsoft.com/office/drawing/2014/main" id="{E3FAF217-6F37-496F-83BF-D939C3174AB1}"/>
              </a:ext>
            </a:extLst>
          </p:cNvPr>
          <p:cNvSpPr/>
          <p:nvPr/>
        </p:nvSpPr>
        <p:spPr>
          <a:xfrm>
            <a:off x="3757815" y="4155945"/>
            <a:ext cx="6096000" cy="400110"/>
          </a:xfrm>
          <a:prstGeom prst="rect">
            <a:avLst/>
          </a:prstGeom>
        </p:spPr>
        <p:txBody>
          <a:bodyPr>
            <a:spAutoFit/>
          </a:bodyPr>
          <a:lstStyle/>
          <a:p>
            <a:r>
              <a:rPr lang="en-US" sz="2000">
                <a:latin typeface="Times New Roman" panose="02020603050405020304" pitchFamily="18" charset="0"/>
                <a:cs typeface="Times New Roman" panose="02020603050405020304" pitchFamily="18" charset="0"/>
              </a:rPr>
              <a:t>Kết quả thực nghiệm chạy trên 100 lần</a:t>
            </a:r>
          </a:p>
        </p:txBody>
      </p:sp>
      <p:pic>
        <p:nvPicPr>
          <p:cNvPr id="7" name="Picture 6">
            <a:extLst>
              <a:ext uri="{FF2B5EF4-FFF2-40B4-BE49-F238E27FC236}">
                <a16:creationId xmlns:a16="http://schemas.microsoft.com/office/drawing/2014/main" id="{E46B7415-9B87-44F3-8D70-F6EE8217187E}"/>
              </a:ext>
            </a:extLst>
          </p:cNvPr>
          <p:cNvPicPr>
            <a:picLocks noChangeAspect="1"/>
          </p:cNvPicPr>
          <p:nvPr/>
        </p:nvPicPr>
        <p:blipFill>
          <a:blip r:embed="rId3"/>
          <a:stretch>
            <a:fillRect/>
          </a:stretch>
        </p:blipFill>
        <p:spPr>
          <a:xfrm>
            <a:off x="1009906" y="1731387"/>
            <a:ext cx="10172186" cy="2442332"/>
          </a:xfrm>
          <a:prstGeom prst="rect">
            <a:avLst/>
          </a:prstGeom>
        </p:spPr>
      </p:pic>
      <p:sp>
        <p:nvSpPr>
          <p:cNvPr id="5" name="Rectangle 4">
            <a:extLst>
              <a:ext uri="{FF2B5EF4-FFF2-40B4-BE49-F238E27FC236}">
                <a16:creationId xmlns:a16="http://schemas.microsoft.com/office/drawing/2014/main" id="{CB793890-5317-46E3-8486-3EF4BB05B3A9}"/>
              </a:ext>
            </a:extLst>
          </p:cNvPr>
          <p:cNvSpPr/>
          <p:nvPr/>
        </p:nvSpPr>
        <p:spPr>
          <a:xfrm>
            <a:off x="847968" y="4741513"/>
            <a:ext cx="10869550" cy="1477328"/>
          </a:xfrm>
          <a:prstGeom prst="rect">
            <a:avLst/>
          </a:prstGeom>
        </p:spPr>
        <p:txBody>
          <a:bodyPr wrap="square">
            <a:spAutoFit/>
          </a:bodyPr>
          <a:lstStyle/>
          <a:p>
            <a:r>
              <a:rPr lang="vi-VN" i="1">
                <a:latin typeface="+mj-lt"/>
              </a:rPr>
              <a:t>(*Không thể hoàn thành trong giới hạn 100,000 bước)</a:t>
            </a:r>
            <a:endParaRPr lang="vi-VN">
              <a:latin typeface="+mj-lt"/>
            </a:endParaRPr>
          </a:p>
          <a:p>
            <a:r>
              <a:rPr lang="vi-VN" b="1">
                <a:latin typeface="+mj-lt"/>
              </a:rPr>
              <a:t>Nhận xét:</a:t>
            </a:r>
            <a:endParaRPr lang="vi-VN">
              <a:latin typeface="+mj-lt"/>
            </a:endParaRPr>
          </a:p>
          <a:p>
            <a:pPr>
              <a:buFont typeface="Arial" panose="020B0604020202020204" pitchFamily="34" charset="0"/>
              <a:buChar char="•"/>
            </a:pPr>
            <a:r>
              <a:rPr lang="vi-VN">
                <a:latin typeface="+mj-lt"/>
              </a:rPr>
              <a:t>Tác nhân </a:t>
            </a:r>
            <a:r>
              <a:rPr lang="vi-VN" b="1">
                <a:latin typeface="+mj-lt"/>
              </a:rPr>
              <a:t>Dựa trên Mô hình</a:t>
            </a:r>
            <a:r>
              <a:rPr lang="vi-VN">
                <a:latin typeface="+mj-lt"/>
              </a:rPr>
              <a:t> hiệu quả vượt trội ở mọi kích thước phòng.</a:t>
            </a:r>
          </a:p>
          <a:p>
            <a:pPr>
              <a:buFont typeface="Arial" panose="020B0604020202020204" pitchFamily="34" charset="0"/>
              <a:buChar char="•"/>
            </a:pPr>
            <a:r>
              <a:rPr lang="vi-VN">
                <a:latin typeface="+mj-lt"/>
              </a:rPr>
              <a:t>Khi phòng càng lớn, sự khác biệt về hiệu suất càng trở nên rõ rệt. Các tác nhân không có mô hình gần như không thể hoàn thành nhiệm vụ.</a:t>
            </a:r>
          </a:p>
        </p:txBody>
      </p:sp>
    </p:spTree>
    <p:extLst>
      <p:ext uri="{BB962C8B-B14F-4D97-AF65-F5344CB8AC3E}">
        <p14:creationId xmlns:p14="http://schemas.microsoft.com/office/powerpoint/2010/main" val="394638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8EBB5-098B-445B-9B5F-5AD4D2F9B8C9}"/>
              </a:ext>
            </a:extLst>
          </p:cNvPr>
          <p:cNvSpPr txBox="1"/>
          <p:nvPr/>
        </p:nvSpPr>
        <p:spPr>
          <a:xfrm>
            <a:off x="847968" y="185457"/>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4" name="Rectangle 3">
            <a:extLst>
              <a:ext uri="{FF2B5EF4-FFF2-40B4-BE49-F238E27FC236}">
                <a16:creationId xmlns:a16="http://schemas.microsoft.com/office/drawing/2014/main" id="{4C93F2D7-F7E2-4D2B-BF7A-B15B4725A419}"/>
              </a:ext>
            </a:extLst>
          </p:cNvPr>
          <p:cNvSpPr/>
          <p:nvPr/>
        </p:nvSpPr>
        <p:spPr>
          <a:xfrm>
            <a:off x="3888213" y="571035"/>
            <a:ext cx="4415568" cy="477054"/>
          </a:xfrm>
          <a:prstGeom prst="rect">
            <a:avLst/>
          </a:prstGeom>
          <a:noFill/>
        </p:spPr>
        <p:txBody>
          <a:bodyPr wrap="square" lIns="91440" tIns="45720" rIns="91440" bIns="45720">
            <a:spAutoFit/>
          </a:bodyPr>
          <a:lstStyle/>
          <a:p>
            <a:pPr algn="ctr"/>
            <a:r>
              <a:rPr lang="en-US" sz="2500" b="1" cap="none" spc="0">
                <a:ln w="22225">
                  <a:solidFill>
                    <a:schemeClr val="accent2"/>
                  </a:solidFill>
                  <a:prstDash val="solid"/>
                </a:ln>
                <a:solidFill>
                  <a:schemeClr val="accent2">
                    <a:lumMod val="40000"/>
                    <a:lumOff val="60000"/>
                  </a:schemeClr>
                </a:solidFill>
                <a:effectLst/>
              </a:rPr>
              <a:t>Robot hút bụi</a:t>
            </a:r>
          </a:p>
        </p:txBody>
      </p:sp>
      <p:sp>
        <p:nvSpPr>
          <p:cNvPr id="16" name="Rectangle 15">
            <a:extLst>
              <a:ext uri="{FF2B5EF4-FFF2-40B4-BE49-F238E27FC236}">
                <a16:creationId xmlns:a16="http://schemas.microsoft.com/office/drawing/2014/main" id="{6EEAB643-D413-4077-8846-22F8D88EE8BF}"/>
              </a:ext>
            </a:extLst>
          </p:cNvPr>
          <p:cNvSpPr/>
          <p:nvPr/>
        </p:nvSpPr>
        <p:spPr>
          <a:xfrm>
            <a:off x="1066027" y="1033557"/>
            <a:ext cx="6096000" cy="400110"/>
          </a:xfrm>
          <a:prstGeom prst="rect">
            <a:avLst/>
          </a:prstGeom>
        </p:spPr>
        <p:txBody>
          <a:bodyPr>
            <a:spAutoFit/>
          </a:bodyPr>
          <a:lstStyle/>
          <a:p>
            <a:r>
              <a:rPr lang="en-US" sz="2000">
                <a:latin typeface="Times New Roman" panose="02020603050405020304" pitchFamily="18" charset="0"/>
                <a:cs typeface="Times New Roman" panose="02020603050405020304" pitchFamily="18" charset="0"/>
              </a:rPr>
              <a:t>Thử thách cảm biến không hoàn hảo</a:t>
            </a:r>
          </a:p>
        </p:txBody>
      </p:sp>
      <p:sp>
        <p:nvSpPr>
          <p:cNvPr id="8" name="Rectangle 7">
            <a:extLst>
              <a:ext uri="{FF2B5EF4-FFF2-40B4-BE49-F238E27FC236}">
                <a16:creationId xmlns:a16="http://schemas.microsoft.com/office/drawing/2014/main" id="{145EEAD5-B170-4BCC-8A0E-8D178D79AD4B}"/>
              </a:ext>
            </a:extLst>
          </p:cNvPr>
          <p:cNvSpPr/>
          <p:nvPr/>
        </p:nvSpPr>
        <p:spPr>
          <a:xfrm>
            <a:off x="1066027" y="1433667"/>
            <a:ext cx="8003357" cy="1200329"/>
          </a:xfrm>
          <a:prstGeom prst="rect">
            <a:avLst/>
          </a:prstGeom>
        </p:spPr>
        <p:txBody>
          <a:bodyPr wrap="square">
            <a:spAutoFit/>
          </a:bodyPr>
          <a:lstStyle/>
          <a:p>
            <a:r>
              <a:rPr lang="vi-VN">
                <a:latin typeface="+mj-lt"/>
              </a:rPr>
              <a:t>Điều gì xảy ra nếu cảm biến bụi bẩn có 10% khả năng cho kết quả sai?</a:t>
            </a:r>
          </a:p>
          <a:p>
            <a:r>
              <a:rPr lang="vi-VN">
                <a:latin typeface="+mj-lt"/>
              </a:rPr>
              <a:t>Vấn đề:</a:t>
            </a:r>
          </a:p>
          <a:p>
            <a:pPr marL="742950" lvl="1" indent="-285750">
              <a:buFont typeface="Arial" panose="020B0604020202020204" pitchFamily="34" charset="0"/>
              <a:buChar char="•"/>
            </a:pPr>
            <a:r>
              <a:rPr lang="vi-VN">
                <a:latin typeface="+mj-lt"/>
              </a:rPr>
              <a:t>Báo "sạch" khi ô đang bẩn -&gt; Bỏ sót bụi.</a:t>
            </a:r>
          </a:p>
          <a:p>
            <a:pPr marL="742950" lvl="1" indent="-285750">
              <a:buFont typeface="Arial" panose="020B0604020202020204" pitchFamily="34" charset="0"/>
              <a:buChar char="•"/>
            </a:pPr>
            <a:r>
              <a:rPr lang="vi-VN">
                <a:latin typeface="+mj-lt"/>
              </a:rPr>
              <a:t>Báo "bẩn" khi ô đã sạch -&gt; Lãng phí năng lượng để hút lại.</a:t>
            </a:r>
          </a:p>
        </p:txBody>
      </p:sp>
      <p:pic>
        <p:nvPicPr>
          <p:cNvPr id="9" name="Picture 8">
            <a:extLst>
              <a:ext uri="{FF2B5EF4-FFF2-40B4-BE49-F238E27FC236}">
                <a16:creationId xmlns:a16="http://schemas.microsoft.com/office/drawing/2014/main" id="{AF01E5BA-2707-45B3-BD8B-0A44AC39F2E7}"/>
              </a:ext>
            </a:extLst>
          </p:cNvPr>
          <p:cNvPicPr>
            <a:picLocks noChangeAspect="1"/>
          </p:cNvPicPr>
          <p:nvPr/>
        </p:nvPicPr>
        <p:blipFill>
          <a:blip r:embed="rId3"/>
          <a:stretch>
            <a:fillRect/>
          </a:stretch>
        </p:blipFill>
        <p:spPr>
          <a:xfrm>
            <a:off x="3085680" y="2802750"/>
            <a:ext cx="6020640" cy="3057952"/>
          </a:xfrm>
          <a:prstGeom prst="rect">
            <a:avLst/>
          </a:prstGeom>
        </p:spPr>
      </p:pic>
      <p:sp>
        <p:nvSpPr>
          <p:cNvPr id="10" name="Rectangle 9">
            <a:extLst>
              <a:ext uri="{FF2B5EF4-FFF2-40B4-BE49-F238E27FC236}">
                <a16:creationId xmlns:a16="http://schemas.microsoft.com/office/drawing/2014/main" id="{A83B19C4-07D8-4E21-99FD-8247F7D47BD9}"/>
              </a:ext>
            </a:extLst>
          </p:cNvPr>
          <p:cNvSpPr/>
          <p:nvPr/>
        </p:nvSpPr>
        <p:spPr>
          <a:xfrm>
            <a:off x="4076347" y="5917633"/>
            <a:ext cx="3804375"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Kết quả thử nghiệm (trên 10 lần chạy):</a:t>
            </a:r>
          </a:p>
        </p:txBody>
      </p:sp>
    </p:spTree>
    <p:extLst>
      <p:ext uri="{BB962C8B-B14F-4D97-AF65-F5344CB8AC3E}">
        <p14:creationId xmlns:p14="http://schemas.microsoft.com/office/powerpoint/2010/main" val="107933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2E0D3-A1E9-4E1E-B637-FDAD14A67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847969" cy="847969"/>
          </a:xfrm>
          <a:prstGeom prst="rect">
            <a:avLst/>
          </a:prstGeom>
        </p:spPr>
      </p:pic>
      <p:sp>
        <p:nvSpPr>
          <p:cNvPr id="15" name="TextBox 14">
            <a:extLst>
              <a:ext uri="{FF2B5EF4-FFF2-40B4-BE49-F238E27FC236}">
                <a16:creationId xmlns:a16="http://schemas.microsoft.com/office/drawing/2014/main" id="{7727AD98-C35A-4125-AF40-A3C043D238E9}"/>
              </a:ext>
            </a:extLst>
          </p:cNvPr>
          <p:cNvSpPr txBox="1"/>
          <p:nvPr/>
        </p:nvSpPr>
        <p:spPr>
          <a:xfrm>
            <a:off x="5029968" y="6470300"/>
            <a:ext cx="2132059" cy="307777"/>
          </a:xfrm>
          <a:prstGeom prst="rect">
            <a:avLst/>
          </a:prstGeom>
          <a:noFill/>
        </p:spPr>
        <p:txBody>
          <a:bodyPr wrap="none" rtlCol="0">
            <a:spAutoFit/>
          </a:bodyPr>
          <a:lstStyle/>
          <a:p>
            <a:r>
              <a:rPr lang="en-US" sz="1400">
                <a:latin typeface="Times New Roman" panose="02020603050405020304" pitchFamily="18" charset="0"/>
                <a:cs typeface="Times New Roman" panose="02020603050405020304" pitchFamily="18" charset="0"/>
              </a:rPr>
              <a:t>Ngày 6 tháng 10 năm 2025</a:t>
            </a:r>
          </a:p>
        </p:txBody>
      </p:sp>
      <p:sp>
        <p:nvSpPr>
          <p:cNvPr id="17" name="Rectangle 16">
            <a:extLst>
              <a:ext uri="{FF2B5EF4-FFF2-40B4-BE49-F238E27FC236}">
                <a16:creationId xmlns:a16="http://schemas.microsoft.com/office/drawing/2014/main" id="{C0C757AD-9771-4172-BD9C-D451994395B5}"/>
              </a:ext>
            </a:extLst>
          </p:cNvPr>
          <p:cNvSpPr/>
          <p:nvPr/>
        </p:nvSpPr>
        <p:spPr>
          <a:xfrm>
            <a:off x="-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245EB550-0DAF-4B8E-9076-D1F68091F77F}"/>
              </a:ext>
            </a:extLst>
          </p:cNvPr>
          <p:cNvSpPr/>
          <p:nvPr/>
        </p:nvSpPr>
        <p:spPr>
          <a:xfrm>
            <a:off x="11344031" y="1100824"/>
            <a:ext cx="847969" cy="677649"/>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AC2C821A-0C6E-41A3-8AF3-6C30D9BFEBA2}"/>
              </a:ext>
            </a:extLst>
          </p:cNvPr>
          <p:cNvSpPr/>
          <p:nvPr/>
        </p:nvSpPr>
        <p:spPr>
          <a:xfrm>
            <a:off x="0"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69BE13D-7D48-4562-8328-1DE59B124991}"/>
              </a:ext>
            </a:extLst>
          </p:cNvPr>
          <p:cNvSpPr/>
          <p:nvPr/>
        </p:nvSpPr>
        <p:spPr>
          <a:xfrm>
            <a:off x="11344032" y="1910722"/>
            <a:ext cx="847969" cy="67764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2ADF822-5D5A-4EFB-BE26-3F8598DF01E8}"/>
              </a:ext>
            </a:extLst>
          </p:cNvPr>
          <p:cNvSpPr/>
          <p:nvPr/>
        </p:nvSpPr>
        <p:spPr>
          <a:xfrm>
            <a:off x="0"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7FB2329-DF53-463F-8BCD-FC78E6084255}"/>
              </a:ext>
            </a:extLst>
          </p:cNvPr>
          <p:cNvSpPr/>
          <p:nvPr/>
        </p:nvSpPr>
        <p:spPr>
          <a:xfrm>
            <a:off x="11344032" y="2819203"/>
            <a:ext cx="847969" cy="67764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B8EBB5-098B-445B-9B5F-5AD4D2F9B8C9}"/>
              </a:ext>
            </a:extLst>
          </p:cNvPr>
          <p:cNvSpPr txBox="1"/>
          <p:nvPr/>
        </p:nvSpPr>
        <p:spPr>
          <a:xfrm>
            <a:off x="847968" y="185457"/>
            <a:ext cx="6159058" cy="477054"/>
          </a:xfrm>
          <a:prstGeom prst="rect">
            <a:avLst/>
          </a:prstGeom>
          <a:noFill/>
        </p:spPr>
        <p:txBody>
          <a:bodyPr wrap="none" rtlCol="0">
            <a:spAutoFit/>
          </a:bodyPr>
          <a:lstStyle/>
          <a:p>
            <a:r>
              <a:rPr lang="en-US" sz="2500">
                <a:latin typeface="Times New Roman" panose="02020603050405020304" pitchFamily="18" charset="0"/>
                <a:cs typeface="Times New Roman" panose="02020603050405020304" pitchFamily="18" charset="0"/>
              </a:rPr>
              <a:t>1. Phân tích hiệu suất các tác nhân thông minh</a:t>
            </a:r>
          </a:p>
        </p:txBody>
      </p:sp>
      <p:sp>
        <p:nvSpPr>
          <p:cNvPr id="4" name="Rectangle 3">
            <a:extLst>
              <a:ext uri="{FF2B5EF4-FFF2-40B4-BE49-F238E27FC236}">
                <a16:creationId xmlns:a16="http://schemas.microsoft.com/office/drawing/2014/main" id="{4C93F2D7-F7E2-4D2B-BF7A-B15B4725A419}"/>
              </a:ext>
            </a:extLst>
          </p:cNvPr>
          <p:cNvSpPr/>
          <p:nvPr/>
        </p:nvSpPr>
        <p:spPr>
          <a:xfrm>
            <a:off x="3888213" y="571035"/>
            <a:ext cx="4415568" cy="477054"/>
          </a:xfrm>
          <a:prstGeom prst="rect">
            <a:avLst/>
          </a:prstGeom>
          <a:noFill/>
        </p:spPr>
        <p:txBody>
          <a:bodyPr wrap="square" lIns="91440" tIns="45720" rIns="91440" bIns="45720">
            <a:spAutoFit/>
          </a:bodyPr>
          <a:lstStyle/>
          <a:p>
            <a:pPr algn="ctr"/>
            <a:r>
              <a:rPr lang="en-US" sz="2500" b="1" cap="none" spc="0">
                <a:ln w="22225">
                  <a:solidFill>
                    <a:schemeClr val="accent2"/>
                  </a:solidFill>
                  <a:prstDash val="solid"/>
                </a:ln>
                <a:solidFill>
                  <a:schemeClr val="accent2">
                    <a:lumMod val="40000"/>
                    <a:lumOff val="60000"/>
                  </a:schemeClr>
                </a:solidFill>
                <a:effectLst/>
              </a:rPr>
              <a:t>Robot hút bụi</a:t>
            </a:r>
          </a:p>
        </p:txBody>
      </p:sp>
      <p:sp>
        <p:nvSpPr>
          <p:cNvPr id="16" name="Rectangle 15">
            <a:extLst>
              <a:ext uri="{FF2B5EF4-FFF2-40B4-BE49-F238E27FC236}">
                <a16:creationId xmlns:a16="http://schemas.microsoft.com/office/drawing/2014/main" id="{6EEAB643-D413-4077-8846-22F8D88EE8BF}"/>
              </a:ext>
            </a:extLst>
          </p:cNvPr>
          <p:cNvSpPr/>
          <p:nvPr/>
        </p:nvSpPr>
        <p:spPr>
          <a:xfrm>
            <a:off x="1066027" y="1033557"/>
            <a:ext cx="6096000" cy="400110"/>
          </a:xfrm>
          <a:prstGeom prst="rect">
            <a:avLst/>
          </a:prstGeom>
        </p:spPr>
        <p:txBody>
          <a:bodyPr>
            <a:spAutoFit/>
          </a:bodyPr>
          <a:lstStyle/>
          <a:p>
            <a:r>
              <a:rPr lang="en-US" sz="2000">
                <a:latin typeface="Times New Roman" panose="02020603050405020304" pitchFamily="18" charset="0"/>
                <a:cs typeface="Times New Roman" panose="02020603050405020304" pitchFamily="18" charset="0"/>
              </a:rPr>
              <a:t>Thử thách cảm biến không hoàn hảo</a:t>
            </a:r>
          </a:p>
        </p:txBody>
      </p:sp>
      <p:sp>
        <p:nvSpPr>
          <p:cNvPr id="8" name="Rectangle 7">
            <a:extLst>
              <a:ext uri="{FF2B5EF4-FFF2-40B4-BE49-F238E27FC236}">
                <a16:creationId xmlns:a16="http://schemas.microsoft.com/office/drawing/2014/main" id="{145EEAD5-B170-4BCC-8A0E-8D178D79AD4B}"/>
              </a:ext>
            </a:extLst>
          </p:cNvPr>
          <p:cNvSpPr/>
          <p:nvPr/>
        </p:nvSpPr>
        <p:spPr>
          <a:xfrm>
            <a:off x="1066027" y="1433667"/>
            <a:ext cx="8003357" cy="1200329"/>
          </a:xfrm>
          <a:prstGeom prst="rect">
            <a:avLst/>
          </a:prstGeom>
        </p:spPr>
        <p:txBody>
          <a:bodyPr wrap="square">
            <a:spAutoFit/>
          </a:bodyPr>
          <a:lstStyle/>
          <a:p>
            <a:r>
              <a:rPr lang="vi-VN">
                <a:latin typeface="+mj-lt"/>
              </a:rPr>
              <a:t>Điều gì xảy ra nếu cảm biến bụi bẩn có 10% khả năng cho kết quả sai?</a:t>
            </a:r>
          </a:p>
          <a:p>
            <a:r>
              <a:rPr lang="vi-VN">
                <a:latin typeface="+mj-lt"/>
              </a:rPr>
              <a:t>Vấn đề:</a:t>
            </a:r>
          </a:p>
          <a:p>
            <a:pPr marL="742950" lvl="1" indent="-285750">
              <a:buFont typeface="Arial" panose="020B0604020202020204" pitchFamily="34" charset="0"/>
              <a:buChar char="•"/>
            </a:pPr>
            <a:r>
              <a:rPr lang="vi-VN">
                <a:latin typeface="+mj-lt"/>
              </a:rPr>
              <a:t>Báo "sạch" khi ô đang bẩn -&gt; Bỏ sót bụi.</a:t>
            </a:r>
          </a:p>
          <a:p>
            <a:pPr marL="742950" lvl="1" indent="-285750">
              <a:buFont typeface="Arial" panose="020B0604020202020204" pitchFamily="34" charset="0"/>
              <a:buChar char="•"/>
            </a:pPr>
            <a:r>
              <a:rPr lang="vi-VN">
                <a:latin typeface="+mj-lt"/>
              </a:rPr>
              <a:t>Báo "bẩn" khi ô đã sạch -&gt; Lãng phí năng lượng để hút lại.</a:t>
            </a:r>
          </a:p>
        </p:txBody>
      </p:sp>
      <p:pic>
        <p:nvPicPr>
          <p:cNvPr id="9" name="Picture 8">
            <a:extLst>
              <a:ext uri="{FF2B5EF4-FFF2-40B4-BE49-F238E27FC236}">
                <a16:creationId xmlns:a16="http://schemas.microsoft.com/office/drawing/2014/main" id="{AF01E5BA-2707-45B3-BD8B-0A44AC39F2E7}"/>
              </a:ext>
            </a:extLst>
          </p:cNvPr>
          <p:cNvPicPr>
            <a:picLocks noChangeAspect="1"/>
          </p:cNvPicPr>
          <p:nvPr/>
        </p:nvPicPr>
        <p:blipFill>
          <a:blip r:embed="rId3"/>
          <a:stretch>
            <a:fillRect/>
          </a:stretch>
        </p:blipFill>
        <p:spPr>
          <a:xfrm>
            <a:off x="1066027" y="2817331"/>
            <a:ext cx="6020640" cy="3057952"/>
          </a:xfrm>
          <a:prstGeom prst="rect">
            <a:avLst/>
          </a:prstGeom>
        </p:spPr>
      </p:pic>
      <p:sp>
        <p:nvSpPr>
          <p:cNvPr id="10" name="Rectangle 9">
            <a:extLst>
              <a:ext uri="{FF2B5EF4-FFF2-40B4-BE49-F238E27FC236}">
                <a16:creationId xmlns:a16="http://schemas.microsoft.com/office/drawing/2014/main" id="{A83B19C4-07D8-4E21-99FD-8247F7D47BD9}"/>
              </a:ext>
            </a:extLst>
          </p:cNvPr>
          <p:cNvSpPr/>
          <p:nvPr/>
        </p:nvSpPr>
        <p:spPr>
          <a:xfrm>
            <a:off x="1889328" y="5905668"/>
            <a:ext cx="3804375"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Kết quả thử nghiệm (trên 10 lần chạy):</a:t>
            </a:r>
          </a:p>
        </p:txBody>
      </p:sp>
      <p:sp>
        <p:nvSpPr>
          <p:cNvPr id="5" name="Rectangle 1">
            <a:extLst>
              <a:ext uri="{FF2B5EF4-FFF2-40B4-BE49-F238E27FC236}">
                <a16:creationId xmlns:a16="http://schemas.microsoft.com/office/drawing/2014/main" id="{6EB479B5-2A27-4F92-B113-A1CA9C8DBD92}"/>
              </a:ext>
            </a:extLst>
          </p:cNvPr>
          <p:cNvSpPr>
            <a:spLocks noChangeArrowheads="1"/>
          </p:cNvSpPr>
          <p:nvPr/>
        </p:nvSpPr>
        <p:spPr bwMode="auto">
          <a:xfrm>
            <a:off x="7237442" y="4224005"/>
            <a:ext cx="47776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Cảm biến sai làm giảm hiệu suất của tất cả tác nhân (tăng số bước).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Tác nhân Dựa trên mô hình vẫn là lựa chọn tốt nhất, nhưng có nguy cơ bỏ sót bụi (dù trong thử nghiệm này nó vẫn dọn sạch, có thể do may mắn hoặc hút lại nhiều lần).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Tác nhân ngẫu nhiên gần như thất bại hoàn toàn trong môi trường lớn và không chắc chắn.</a:t>
            </a:r>
          </a:p>
        </p:txBody>
      </p:sp>
      <p:sp>
        <p:nvSpPr>
          <p:cNvPr id="6" name="Rectangle 5">
            <a:extLst>
              <a:ext uri="{FF2B5EF4-FFF2-40B4-BE49-F238E27FC236}">
                <a16:creationId xmlns:a16="http://schemas.microsoft.com/office/drawing/2014/main" id="{4829DDF6-BB5C-4B19-A38F-B486BED9B388}"/>
              </a:ext>
            </a:extLst>
          </p:cNvPr>
          <p:cNvSpPr/>
          <p:nvPr/>
        </p:nvSpPr>
        <p:spPr>
          <a:xfrm>
            <a:off x="8777353" y="3823895"/>
            <a:ext cx="1141787" cy="400110"/>
          </a:xfrm>
          <a:prstGeom prst="rect">
            <a:avLst/>
          </a:prstGeom>
          <a:noFill/>
        </p:spPr>
        <p:txBody>
          <a:bodyPr wrap="none" lIns="91440" tIns="45720" rIns="91440" bIns="45720">
            <a:spAutoFit/>
          </a:bodyPr>
          <a:lstStyle/>
          <a:p>
            <a:pPr algn="ctr"/>
            <a:r>
              <a:rPr lang="en-US" sz="2000" b="1" cap="none" spc="0">
                <a:ln w="22225">
                  <a:solidFill>
                    <a:schemeClr val="accent2"/>
                  </a:solidFill>
                  <a:prstDash val="solid"/>
                </a:ln>
                <a:solidFill>
                  <a:schemeClr val="accent2">
                    <a:lumMod val="40000"/>
                    <a:lumOff val="60000"/>
                  </a:schemeClr>
                </a:solidFill>
                <a:effectLst/>
              </a:rPr>
              <a:t>Nhận xét</a:t>
            </a:r>
          </a:p>
        </p:txBody>
      </p:sp>
    </p:spTree>
    <p:extLst>
      <p:ext uri="{BB962C8B-B14F-4D97-AF65-F5344CB8AC3E}">
        <p14:creationId xmlns:p14="http://schemas.microsoft.com/office/powerpoint/2010/main" val="3012335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839</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Trang Thuy</cp:lastModifiedBy>
  <cp:revision>17</cp:revision>
  <dcterms:created xsi:type="dcterms:W3CDTF">2025-10-05T14:04:25Z</dcterms:created>
  <dcterms:modified xsi:type="dcterms:W3CDTF">2025-10-05T16:47:00Z</dcterms:modified>
</cp:coreProperties>
</file>