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6" r:id="rId4"/>
    <p:sldId id="259" r:id="rId5"/>
    <p:sldId id="262" r:id="rId6"/>
    <p:sldId id="265" r:id="rId7"/>
    <p:sldId id="277" r:id="rId8"/>
    <p:sldId id="263" r:id="rId9"/>
    <p:sldId id="264" r:id="rId10"/>
    <p:sldId id="266" r:id="rId11"/>
    <p:sldId id="268" r:id="rId12"/>
    <p:sldId id="267" r:id="rId13"/>
    <p:sldId id="269" r:id="rId14"/>
    <p:sldId id="270" r:id="rId15"/>
    <p:sldId id="271" r:id="rId16"/>
    <p:sldId id="278" r:id="rId17"/>
    <p:sldId id="272" r:id="rId18"/>
    <p:sldId id="275" r:id="rId19"/>
    <p:sldId id="274" r:id="rId20"/>
    <p:sldId id="273" r:id="rId21"/>
    <p:sldId id="279" r:id="rId22"/>
    <p:sldId id="281" r:id="rId23"/>
    <p:sldId id="282" r:id="rId24"/>
    <p:sldId id="283" r:id="rId25"/>
    <p:sldId id="280"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111" d="100"/>
          <a:sy n="111" d="100"/>
        </p:scale>
        <p:origin x="6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E91B-EFE6-4BAA-83B8-AD0196877A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3BE4AA-203C-419E-B5D0-233F49D20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B08460-BA91-482A-B781-89DA97B57E4A}"/>
              </a:ext>
            </a:extLst>
          </p:cNvPr>
          <p:cNvSpPr>
            <a:spLocks noGrp="1"/>
          </p:cNvSpPr>
          <p:nvPr>
            <p:ph type="dt" sz="half" idx="10"/>
          </p:nvPr>
        </p:nvSpPr>
        <p:spPr/>
        <p:txBody>
          <a:bodyPr/>
          <a:lstStyle/>
          <a:p>
            <a:fld id="{27839BEE-A4DB-4C26-A6F0-5B6B5E58CF46}" type="datetimeFigureOut">
              <a:rPr lang="en-US" smtClean="0"/>
              <a:t>10/12/2025</a:t>
            </a:fld>
            <a:endParaRPr lang="en-US"/>
          </a:p>
        </p:txBody>
      </p:sp>
      <p:sp>
        <p:nvSpPr>
          <p:cNvPr id="5" name="Footer Placeholder 4">
            <a:extLst>
              <a:ext uri="{FF2B5EF4-FFF2-40B4-BE49-F238E27FC236}">
                <a16:creationId xmlns:a16="http://schemas.microsoft.com/office/drawing/2014/main" id="{466A3549-FE65-4D42-8C97-61368861E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952A9-6274-4354-9A0C-2FCC988FD0E7}"/>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2524122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EC041-2349-42C9-B300-7082DC4E33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C53EC4-6193-4032-B8FF-8BFD0643575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6158E-9D26-4B35-8E89-80A9F58B8D1D}"/>
              </a:ext>
            </a:extLst>
          </p:cNvPr>
          <p:cNvSpPr>
            <a:spLocks noGrp="1"/>
          </p:cNvSpPr>
          <p:nvPr>
            <p:ph type="dt" sz="half" idx="10"/>
          </p:nvPr>
        </p:nvSpPr>
        <p:spPr/>
        <p:txBody>
          <a:bodyPr/>
          <a:lstStyle/>
          <a:p>
            <a:fld id="{27839BEE-A4DB-4C26-A6F0-5B6B5E58CF46}" type="datetimeFigureOut">
              <a:rPr lang="en-US" smtClean="0"/>
              <a:t>10/12/2025</a:t>
            </a:fld>
            <a:endParaRPr lang="en-US"/>
          </a:p>
        </p:txBody>
      </p:sp>
      <p:sp>
        <p:nvSpPr>
          <p:cNvPr id="5" name="Footer Placeholder 4">
            <a:extLst>
              <a:ext uri="{FF2B5EF4-FFF2-40B4-BE49-F238E27FC236}">
                <a16:creationId xmlns:a16="http://schemas.microsoft.com/office/drawing/2014/main" id="{E1F46400-EFB5-4D7A-B18A-8A4D22779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338EF-4EE1-48A6-A6CE-F5926AD29FD7}"/>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863496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EE94B-A0B5-4027-BBAE-7D40F0D479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C2AEAE-1382-4C0F-8E17-B7BF4F9C22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D5C58-1778-478E-980C-2464BFC8C130}"/>
              </a:ext>
            </a:extLst>
          </p:cNvPr>
          <p:cNvSpPr>
            <a:spLocks noGrp="1"/>
          </p:cNvSpPr>
          <p:nvPr>
            <p:ph type="dt" sz="half" idx="10"/>
          </p:nvPr>
        </p:nvSpPr>
        <p:spPr/>
        <p:txBody>
          <a:bodyPr/>
          <a:lstStyle/>
          <a:p>
            <a:fld id="{27839BEE-A4DB-4C26-A6F0-5B6B5E58CF46}" type="datetimeFigureOut">
              <a:rPr lang="en-US" smtClean="0"/>
              <a:t>10/12/2025</a:t>
            </a:fld>
            <a:endParaRPr lang="en-US"/>
          </a:p>
        </p:txBody>
      </p:sp>
      <p:sp>
        <p:nvSpPr>
          <p:cNvPr id="5" name="Footer Placeholder 4">
            <a:extLst>
              <a:ext uri="{FF2B5EF4-FFF2-40B4-BE49-F238E27FC236}">
                <a16:creationId xmlns:a16="http://schemas.microsoft.com/office/drawing/2014/main" id="{8E6DC216-A726-47BD-AC41-BE6463E73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438FD-1B2C-4725-AE20-BDA2ADDBE4D8}"/>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222607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0FC9-4049-4D63-A04B-44DE66636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C7D65D-9197-45F9-9F56-D1C828259D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E274B3-35C0-42E0-88B4-B733EE907F0A}"/>
              </a:ext>
            </a:extLst>
          </p:cNvPr>
          <p:cNvSpPr>
            <a:spLocks noGrp="1"/>
          </p:cNvSpPr>
          <p:nvPr>
            <p:ph type="dt" sz="half" idx="10"/>
          </p:nvPr>
        </p:nvSpPr>
        <p:spPr/>
        <p:txBody>
          <a:bodyPr/>
          <a:lstStyle/>
          <a:p>
            <a:fld id="{27839BEE-A4DB-4C26-A6F0-5B6B5E58CF46}" type="datetimeFigureOut">
              <a:rPr lang="en-US" smtClean="0"/>
              <a:t>10/12/2025</a:t>
            </a:fld>
            <a:endParaRPr lang="en-US"/>
          </a:p>
        </p:txBody>
      </p:sp>
      <p:sp>
        <p:nvSpPr>
          <p:cNvPr id="5" name="Footer Placeholder 4">
            <a:extLst>
              <a:ext uri="{FF2B5EF4-FFF2-40B4-BE49-F238E27FC236}">
                <a16:creationId xmlns:a16="http://schemas.microsoft.com/office/drawing/2014/main" id="{2D795F61-19F8-4532-8300-A78425B24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A95D2-34C8-4699-9862-B78ED36D36FE}"/>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417490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ECC2-FDF3-4250-B2D0-C67E8C77E2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B8F599-60B3-4642-9A38-2CF38F3FD1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C46136-5C0C-419E-B58C-7D290A095767}"/>
              </a:ext>
            </a:extLst>
          </p:cNvPr>
          <p:cNvSpPr>
            <a:spLocks noGrp="1"/>
          </p:cNvSpPr>
          <p:nvPr>
            <p:ph type="dt" sz="half" idx="10"/>
          </p:nvPr>
        </p:nvSpPr>
        <p:spPr/>
        <p:txBody>
          <a:bodyPr/>
          <a:lstStyle/>
          <a:p>
            <a:fld id="{27839BEE-A4DB-4C26-A6F0-5B6B5E58CF46}" type="datetimeFigureOut">
              <a:rPr lang="en-US" smtClean="0"/>
              <a:t>10/12/2025</a:t>
            </a:fld>
            <a:endParaRPr lang="en-US"/>
          </a:p>
        </p:txBody>
      </p:sp>
      <p:sp>
        <p:nvSpPr>
          <p:cNvPr id="5" name="Footer Placeholder 4">
            <a:extLst>
              <a:ext uri="{FF2B5EF4-FFF2-40B4-BE49-F238E27FC236}">
                <a16:creationId xmlns:a16="http://schemas.microsoft.com/office/drawing/2014/main" id="{1A59805A-17B5-4EEE-A28D-84D3EBD4F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8EBD2-0007-476C-AC95-3A21D9E1DEA2}"/>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379079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57C6-8769-4EBD-AFA4-C322DAEEF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210C4-E4EC-4C70-8124-7CF95BACFC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2089DF-30FD-4CBD-972F-141FAF00B7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ECC7C3-340E-4E19-881F-926DAA6616C4}"/>
              </a:ext>
            </a:extLst>
          </p:cNvPr>
          <p:cNvSpPr>
            <a:spLocks noGrp="1"/>
          </p:cNvSpPr>
          <p:nvPr>
            <p:ph type="dt" sz="half" idx="10"/>
          </p:nvPr>
        </p:nvSpPr>
        <p:spPr/>
        <p:txBody>
          <a:bodyPr/>
          <a:lstStyle/>
          <a:p>
            <a:fld id="{27839BEE-A4DB-4C26-A6F0-5B6B5E58CF46}" type="datetimeFigureOut">
              <a:rPr lang="en-US" smtClean="0"/>
              <a:t>10/12/2025</a:t>
            </a:fld>
            <a:endParaRPr lang="en-US"/>
          </a:p>
        </p:txBody>
      </p:sp>
      <p:sp>
        <p:nvSpPr>
          <p:cNvPr id="6" name="Footer Placeholder 5">
            <a:extLst>
              <a:ext uri="{FF2B5EF4-FFF2-40B4-BE49-F238E27FC236}">
                <a16:creationId xmlns:a16="http://schemas.microsoft.com/office/drawing/2014/main" id="{AFCBF7B7-E3F5-4C74-8269-54033FFC6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AD5D2-015D-4536-90F5-505CCF089D79}"/>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411469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1F02-54F8-434E-BAAA-0285EA25F0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7BB8C5-7DFD-43A0-B778-B912ACCA9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EE6B6A-D43C-420F-BC1B-E2CB98FE79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9DF19D-E1F9-4C75-BC70-1A244B653A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703007-EBEE-4768-BE62-3BD4FE9335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787507-E71F-406C-93BC-ED7AC3E108F6}"/>
              </a:ext>
            </a:extLst>
          </p:cNvPr>
          <p:cNvSpPr>
            <a:spLocks noGrp="1"/>
          </p:cNvSpPr>
          <p:nvPr>
            <p:ph type="dt" sz="half" idx="10"/>
          </p:nvPr>
        </p:nvSpPr>
        <p:spPr/>
        <p:txBody>
          <a:bodyPr/>
          <a:lstStyle/>
          <a:p>
            <a:fld id="{27839BEE-A4DB-4C26-A6F0-5B6B5E58CF46}" type="datetimeFigureOut">
              <a:rPr lang="en-US" smtClean="0"/>
              <a:t>10/12/2025</a:t>
            </a:fld>
            <a:endParaRPr lang="en-US"/>
          </a:p>
        </p:txBody>
      </p:sp>
      <p:sp>
        <p:nvSpPr>
          <p:cNvPr id="8" name="Footer Placeholder 7">
            <a:extLst>
              <a:ext uri="{FF2B5EF4-FFF2-40B4-BE49-F238E27FC236}">
                <a16:creationId xmlns:a16="http://schemas.microsoft.com/office/drawing/2014/main" id="{B9EBE76F-4D6C-4A77-8791-452810FED2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220C1C-2628-4660-BC58-0ECE51470EA5}"/>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108003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99B3-C20D-4E1F-8C46-204CD05CC8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9CF820-38A9-4E57-9E5D-87E0EAF52327}"/>
              </a:ext>
            </a:extLst>
          </p:cNvPr>
          <p:cNvSpPr>
            <a:spLocks noGrp="1"/>
          </p:cNvSpPr>
          <p:nvPr>
            <p:ph type="dt" sz="half" idx="10"/>
          </p:nvPr>
        </p:nvSpPr>
        <p:spPr/>
        <p:txBody>
          <a:bodyPr/>
          <a:lstStyle/>
          <a:p>
            <a:fld id="{27839BEE-A4DB-4C26-A6F0-5B6B5E58CF46}" type="datetimeFigureOut">
              <a:rPr lang="en-US" smtClean="0"/>
              <a:t>10/12/2025</a:t>
            </a:fld>
            <a:endParaRPr lang="en-US"/>
          </a:p>
        </p:txBody>
      </p:sp>
      <p:sp>
        <p:nvSpPr>
          <p:cNvPr id="4" name="Footer Placeholder 3">
            <a:extLst>
              <a:ext uri="{FF2B5EF4-FFF2-40B4-BE49-F238E27FC236}">
                <a16:creationId xmlns:a16="http://schemas.microsoft.com/office/drawing/2014/main" id="{871DC671-F307-4AB1-AF6A-FC420D4975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0D819E-2935-4BC3-85FD-5CF358FCD979}"/>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161632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454B3C-E173-41D3-B387-99740352CE80}"/>
              </a:ext>
            </a:extLst>
          </p:cNvPr>
          <p:cNvSpPr>
            <a:spLocks noGrp="1"/>
          </p:cNvSpPr>
          <p:nvPr>
            <p:ph type="dt" sz="half" idx="10"/>
          </p:nvPr>
        </p:nvSpPr>
        <p:spPr/>
        <p:txBody>
          <a:bodyPr/>
          <a:lstStyle/>
          <a:p>
            <a:fld id="{27839BEE-A4DB-4C26-A6F0-5B6B5E58CF46}" type="datetimeFigureOut">
              <a:rPr lang="en-US" smtClean="0"/>
              <a:t>10/12/2025</a:t>
            </a:fld>
            <a:endParaRPr lang="en-US"/>
          </a:p>
        </p:txBody>
      </p:sp>
      <p:sp>
        <p:nvSpPr>
          <p:cNvPr id="3" name="Footer Placeholder 2">
            <a:extLst>
              <a:ext uri="{FF2B5EF4-FFF2-40B4-BE49-F238E27FC236}">
                <a16:creationId xmlns:a16="http://schemas.microsoft.com/office/drawing/2014/main" id="{5627B93F-E6B4-48FC-B8C5-29B72214EE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7A0ABB-D5DE-4B64-B3DE-3ADF4D9C11E6}"/>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1680104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183B-2262-49DB-BD2D-E851FF08C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524EF5-1D45-4F20-9047-D75A16ACA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3AD979-D027-4FAB-8F99-DFA6DFD83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ED6D66-AEEF-4864-865E-80B01685EACE}"/>
              </a:ext>
            </a:extLst>
          </p:cNvPr>
          <p:cNvSpPr>
            <a:spLocks noGrp="1"/>
          </p:cNvSpPr>
          <p:nvPr>
            <p:ph type="dt" sz="half" idx="10"/>
          </p:nvPr>
        </p:nvSpPr>
        <p:spPr/>
        <p:txBody>
          <a:bodyPr/>
          <a:lstStyle/>
          <a:p>
            <a:fld id="{27839BEE-A4DB-4C26-A6F0-5B6B5E58CF46}" type="datetimeFigureOut">
              <a:rPr lang="en-US" smtClean="0"/>
              <a:t>10/12/2025</a:t>
            </a:fld>
            <a:endParaRPr lang="en-US"/>
          </a:p>
        </p:txBody>
      </p:sp>
      <p:sp>
        <p:nvSpPr>
          <p:cNvPr id="6" name="Footer Placeholder 5">
            <a:extLst>
              <a:ext uri="{FF2B5EF4-FFF2-40B4-BE49-F238E27FC236}">
                <a16:creationId xmlns:a16="http://schemas.microsoft.com/office/drawing/2014/main" id="{64782A44-DCA7-4F4A-867B-6F32AA2602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279F4C-F2E0-4048-9E0A-B1457B065468}"/>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229058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0712-D90A-4529-9AE7-1B3A0226D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863CD-0441-4D7F-9202-2DAC16CAA1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794426-20F9-45F8-A64F-DB11310C4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0DAFA7-0A0F-4D07-B519-FA4EE280D437}"/>
              </a:ext>
            </a:extLst>
          </p:cNvPr>
          <p:cNvSpPr>
            <a:spLocks noGrp="1"/>
          </p:cNvSpPr>
          <p:nvPr>
            <p:ph type="dt" sz="half" idx="10"/>
          </p:nvPr>
        </p:nvSpPr>
        <p:spPr/>
        <p:txBody>
          <a:bodyPr/>
          <a:lstStyle/>
          <a:p>
            <a:fld id="{27839BEE-A4DB-4C26-A6F0-5B6B5E58CF46}" type="datetimeFigureOut">
              <a:rPr lang="en-US" smtClean="0"/>
              <a:t>10/12/2025</a:t>
            </a:fld>
            <a:endParaRPr lang="en-US"/>
          </a:p>
        </p:txBody>
      </p:sp>
      <p:sp>
        <p:nvSpPr>
          <p:cNvPr id="6" name="Footer Placeholder 5">
            <a:extLst>
              <a:ext uri="{FF2B5EF4-FFF2-40B4-BE49-F238E27FC236}">
                <a16:creationId xmlns:a16="http://schemas.microsoft.com/office/drawing/2014/main" id="{1560E0E5-6769-4EE0-A767-C8ABF3689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92F4E9-4AD2-433D-855E-FCF34DCB00AE}"/>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138942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C6521-A5F4-4B45-9587-C764EDF7A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CDAEF4-4DC1-49F3-AB84-53C4557BD9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F0B94E-1D00-45D3-A27A-47A90C2D00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39BEE-A4DB-4C26-A6F0-5B6B5E58CF46}" type="datetimeFigureOut">
              <a:rPr lang="en-US" smtClean="0"/>
              <a:t>10/12/2025</a:t>
            </a:fld>
            <a:endParaRPr lang="en-US"/>
          </a:p>
        </p:txBody>
      </p:sp>
      <p:sp>
        <p:nvSpPr>
          <p:cNvPr id="5" name="Footer Placeholder 4">
            <a:extLst>
              <a:ext uri="{FF2B5EF4-FFF2-40B4-BE49-F238E27FC236}">
                <a16:creationId xmlns:a16="http://schemas.microsoft.com/office/drawing/2014/main" id="{CD3BBA9C-2790-4CC5-ADA6-F5AFE266E1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4B8E39-30C3-4699-AE50-8ADB8BCC4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F0A80-07FB-4A38-B72D-D16A5F01D5BF}" type="slidenum">
              <a:rPr lang="en-US" smtClean="0"/>
              <a:t>‹#›</a:t>
            </a:fld>
            <a:endParaRPr lang="en-US"/>
          </a:p>
        </p:txBody>
      </p:sp>
    </p:spTree>
    <p:extLst>
      <p:ext uri="{BB962C8B-B14F-4D97-AF65-F5344CB8AC3E}">
        <p14:creationId xmlns:p14="http://schemas.microsoft.com/office/powerpoint/2010/main" val="475494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C2E0D3-A1E9-4E1E-B637-FDAD14A67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4" name="TextBox 3">
            <a:extLst>
              <a:ext uri="{FF2B5EF4-FFF2-40B4-BE49-F238E27FC236}">
                <a16:creationId xmlns:a16="http://schemas.microsoft.com/office/drawing/2014/main" id="{012A15BB-5533-47DA-BDE5-D1064C04E3D8}"/>
              </a:ext>
            </a:extLst>
          </p:cNvPr>
          <p:cNvSpPr txBox="1"/>
          <p:nvPr/>
        </p:nvSpPr>
        <p:spPr>
          <a:xfrm>
            <a:off x="3170900" y="782099"/>
            <a:ext cx="5850191" cy="1015663"/>
          </a:xfrm>
          <a:prstGeom prst="rect">
            <a:avLst/>
          </a:prstGeom>
          <a:noFill/>
        </p:spPr>
        <p:txBody>
          <a:bodyPr wrap="none" rtlCol="0">
            <a:spAutoFit/>
          </a:bodyPr>
          <a:lstStyle/>
          <a:p>
            <a:r>
              <a:rPr lang="en-US" sz="6000">
                <a:solidFill>
                  <a:schemeClr val="accent1">
                    <a:lumMod val="75000"/>
                  </a:schemeClr>
                </a:solidFill>
                <a:latin typeface="Times New Roman" panose="02020603050405020304" pitchFamily="18" charset="0"/>
                <a:cs typeface="Times New Roman" panose="02020603050405020304" pitchFamily="18" charset="0"/>
              </a:rPr>
              <a:t>Báo cáo phân tích</a:t>
            </a:r>
          </a:p>
        </p:txBody>
      </p:sp>
      <p:sp>
        <p:nvSpPr>
          <p:cNvPr id="7" name="TextBox 6">
            <a:extLst>
              <a:ext uri="{FF2B5EF4-FFF2-40B4-BE49-F238E27FC236}">
                <a16:creationId xmlns:a16="http://schemas.microsoft.com/office/drawing/2014/main" id="{81C4317B-EC88-4830-B96D-6DEADA6E8F0C}"/>
              </a:ext>
            </a:extLst>
          </p:cNvPr>
          <p:cNvSpPr txBox="1"/>
          <p:nvPr/>
        </p:nvSpPr>
        <p:spPr>
          <a:xfrm>
            <a:off x="1965094" y="1834272"/>
            <a:ext cx="8261813" cy="553998"/>
          </a:xfrm>
          <a:prstGeom prst="rect">
            <a:avLst/>
          </a:prstGeom>
          <a:noFill/>
        </p:spPr>
        <p:txBody>
          <a:bodyPr wrap="none" rtlCol="0">
            <a:spAutoFit/>
          </a:bodyPr>
          <a:lstStyle/>
          <a:p>
            <a:r>
              <a:rPr lang="en-US" sz="3000">
                <a:solidFill>
                  <a:schemeClr val="accent2">
                    <a:lumMod val="75000"/>
                  </a:schemeClr>
                </a:solidFill>
                <a:latin typeface="Times New Roman" panose="02020603050405020304" pitchFamily="18" charset="0"/>
                <a:cs typeface="Times New Roman" panose="02020603050405020304" pitchFamily="18" charset="0"/>
              </a:rPr>
              <a:t>Local Search Algorithms for Optimization Problems</a:t>
            </a:r>
          </a:p>
        </p:txBody>
      </p:sp>
      <p:sp>
        <p:nvSpPr>
          <p:cNvPr id="9" name="TextBox 8">
            <a:extLst>
              <a:ext uri="{FF2B5EF4-FFF2-40B4-BE49-F238E27FC236}">
                <a16:creationId xmlns:a16="http://schemas.microsoft.com/office/drawing/2014/main" id="{11D9BFAE-FEA0-4DA6-954F-30513C1A98BB}"/>
              </a:ext>
            </a:extLst>
          </p:cNvPr>
          <p:cNvSpPr txBox="1"/>
          <p:nvPr/>
        </p:nvSpPr>
        <p:spPr>
          <a:xfrm>
            <a:off x="1260957" y="4008065"/>
            <a:ext cx="2040943"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Sinh viên thực hiện:</a:t>
            </a:r>
          </a:p>
        </p:txBody>
      </p:sp>
      <p:sp>
        <p:nvSpPr>
          <p:cNvPr id="10" name="TextBox 9">
            <a:extLst>
              <a:ext uri="{FF2B5EF4-FFF2-40B4-BE49-F238E27FC236}">
                <a16:creationId xmlns:a16="http://schemas.microsoft.com/office/drawing/2014/main" id="{ABE15E48-40B0-4BBF-A542-0CBF863841F3}"/>
              </a:ext>
            </a:extLst>
          </p:cNvPr>
          <p:cNvSpPr txBox="1"/>
          <p:nvPr/>
        </p:nvSpPr>
        <p:spPr>
          <a:xfrm>
            <a:off x="3258268" y="4008065"/>
            <a:ext cx="1360309"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Cao Tấn Đạt</a:t>
            </a:r>
          </a:p>
        </p:txBody>
      </p:sp>
      <p:sp>
        <p:nvSpPr>
          <p:cNvPr id="11" name="TextBox 10">
            <a:extLst>
              <a:ext uri="{FF2B5EF4-FFF2-40B4-BE49-F238E27FC236}">
                <a16:creationId xmlns:a16="http://schemas.microsoft.com/office/drawing/2014/main" id="{29434C12-F876-49F3-9666-4A5AEAFAB6F9}"/>
              </a:ext>
            </a:extLst>
          </p:cNvPr>
          <p:cNvSpPr txBox="1"/>
          <p:nvPr/>
        </p:nvSpPr>
        <p:spPr>
          <a:xfrm>
            <a:off x="3258268" y="4377397"/>
            <a:ext cx="2111540"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Lê Nguyễn Anh Đức</a:t>
            </a:r>
          </a:p>
        </p:txBody>
      </p:sp>
      <p:sp>
        <p:nvSpPr>
          <p:cNvPr id="12" name="TextBox 11">
            <a:extLst>
              <a:ext uri="{FF2B5EF4-FFF2-40B4-BE49-F238E27FC236}">
                <a16:creationId xmlns:a16="http://schemas.microsoft.com/office/drawing/2014/main" id="{0471E449-C1BC-4EB6-8FB7-9790412E77F4}"/>
              </a:ext>
            </a:extLst>
          </p:cNvPr>
          <p:cNvSpPr txBox="1"/>
          <p:nvPr/>
        </p:nvSpPr>
        <p:spPr>
          <a:xfrm>
            <a:off x="3258268" y="4746729"/>
            <a:ext cx="2457276"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Nguyễn Trọng Tấn Sang</a:t>
            </a:r>
          </a:p>
        </p:txBody>
      </p:sp>
      <p:sp>
        <p:nvSpPr>
          <p:cNvPr id="13" name="TextBox 12">
            <a:extLst>
              <a:ext uri="{FF2B5EF4-FFF2-40B4-BE49-F238E27FC236}">
                <a16:creationId xmlns:a16="http://schemas.microsoft.com/office/drawing/2014/main" id="{25138D1B-16CB-4CCF-BE7B-130BEF9609FC}"/>
              </a:ext>
            </a:extLst>
          </p:cNvPr>
          <p:cNvSpPr txBox="1"/>
          <p:nvPr/>
        </p:nvSpPr>
        <p:spPr>
          <a:xfrm>
            <a:off x="7191783" y="4008065"/>
            <a:ext cx="2455800"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Cố vấn: TS. Đỗ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Tài</a:t>
            </a:r>
          </a:p>
        </p:txBody>
      </p:sp>
      <p:sp>
        <p:nvSpPr>
          <p:cNvPr id="15" name="TextBox 14">
            <a:extLst>
              <a:ext uri="{FF2B5EF4-FFF2-40B4-BE49-F238E27FC236}">
                <a16:creationId xmlns:a16="http://schemas.microsoft.com/office/drawing/2014/main" id="{7727AD98-C35A-4125-AF40-A3C043D238E9}"/>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
        <p:nvSpPr>
          <p:cNvPr id="17" name="Rectangle 16">
            <a:extLst>
              <a:ext uri="{FF2B5EF4-FFF2-40B4-BE49-F238E27FC236}">
                <a16:creationId xmlns:a16="http://schemas.microsoft.com/office/drawing/2014/main" id="{C0C757AD-9771-4172-BD9C-D451994395B5}"/>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45EB550-0DAF-4B8E-9076-D1F68091F77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AC2C821A-0C6E-41A3-8AF3-6C30D9BFEBA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69BE13D-7D48-4562-8328-1DE59B124991}"/>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2ADF822-5D5A-4EFB-BE26-3F8598DF01E8}"/>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7FB2329-DF53-463F-8BCD-FC78E6084255}"/>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009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B37FF-8681-AAFA-2ACB-B759C1BAB46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BAED4EE-E374-6612-B9BA-6A41FEF2F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3E4E29A7-BFA0-A01E-145B-65BA43487205}"/>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B8043BC4-9FCB-D4E4-9AC3-29D39C0A72D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6DECA139-29EA-3B49-B4C3-546A5B88D9A9}"/>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57993EA8-E4C8-0E0A-ECCF-147DBC6F94E0}"/>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00201537-55CF-E628-6DD9-F82774503704}"/>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62C99987-C2A1-24F7-628C-E5AEA657EF3A}"/>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D2B3B7D-AFA7-AF6B-8C22-01976DE56B49}"/>
              </a:ext>
            </a:extLst>
          </p:cNvPr>
          <p:cNvSpPr txBox="1"/>
          <p:nvPr/>
        </p:nvSpPr>
        <p:spPr>
          <a:xfrm>
            <a:off x="1026255" y="185457"/>
            <a:ext cx="3693319"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2. BÀI TOÁN N-QUEENS</a:t>
            </a:r>
          </a:p>
        </p:txBody>
      </p:sp>
      <p:sp>
        <p:nvSpPr>
          <p:cNvPr id="6" name="TextBox 5">
            <a:extLst>
              <a:ext uri="{FF2B5EF4-FFF2-40B4-BE49-F238E27FC236}">
                <a16:creationId xmlns:a16="http://schemas.microsoft.com/office/drawing/2014/main" id="{5C76D3C1-B299-2BF9-A5F1-290E2927F517}"/>
              </a:ext>
            </a:extLst>
          </p:cNvPr>
          <p:cNvSpPr txBox="1"/>
          <p:nvPr/>
        </p:nvSpPr>
        <p:spPr>
          <a:xfrm>
            <a:off x="1026255" y="1100824"/>
            <a:ext cx="10139488" cy="498663"/>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Performance Analysis:</a:t>
            </a:r>
          </a:p>
        </p:txBody>
      </p:sp>
      <p:sp>
        <p:nvSpPr>
          <p:cNvPr id="10" name="TextBox 9">
            <a:extLst>
              <a:ext uri="{FF2B5EF4-FFF2-40B4-BE49-F238E27FC236}">
                <a16:creationId xmlns:a16="http://schemas.microsoft.com/office/drawing/2014/main" id="{C346495B-B6BE-A957-8140-658179296CF6}"/>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
        <p:nvSpPr>
          <p:cNvPr id="8" name="TextBox 7">
            <a:extLst>
              <a:ext uri="{FF2B5EF4-FFF2-40B4-BE49-F238E27FC236}">
                <a16:creationId xmlns:a16="http://schemas.microsoft.com/office/drawing/2014/main" id="{2DE50330-B101-EFF2-A18F-6B169DA018D2}"/>
              </a:ext>
            </a:extLst>
          </p:cNvPr>
          <p:cNvSpPr txBox="1"/>
          <p:nvPr/>
        </p:nvSpPr>
        <p:spPr>
          <a:xfrm>
            <a:off x="1026255" y="1788468"/>
            <a:ext cx="10139488" cy="300274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Với bàn cờ 4×4: Simulated Annealing đạt tỉ lệ thành công 93%, vượt trội hơn đáng kể so với các biến thể leo đồi (32-38%)</a:t>
            </a:r>
            <a:r>
              <a:rPr lang="en-US" sz="1600">
                <a:latin typeface="Times New Roman" panose="02020603050405020304" pitchFamily="18" charset="0"/>
                <a:cs typeface="Times New Roman" panose="02020603050405020304" pitchFamily="18" charset="0"/>
              </a:rPr>
              <a:t>.</a:t>
            </a:r>
            <a:endParaRPr lang="vi-VN" sz="16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Với bàn cờ 8×8: Tất cả các thuật toán đều gặp khó khăn hơn, với tỉ lệ thành công giảm xuống còn 7-13%</a:t>
            </a:r>
            <a:r>
              <a:rPr lang="en-US" sz="1600">
                <a:latin typeface="Times New Roman" panose="02020603050405020304" pitchFamily="18" charset="0"/>
                <a:cs typeface="Times New Roman" panose="02020603050405020304" pitchFamily="18" charset="0"/>
              </a:rPr>
              <a:t>.</a:t>
            </a:r>
            <a:endParaRPr lang="vi-VN" sz="16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Thời gian chạy: Simulated Annealing chậm hơn một chút nhưng tìm được nghiệm tốt hơn đáng kể</a:t>
            </a:r>
            <a:r>
              <a:rPr lang="en-US" sz="1600">
                <a:latin typeface="Times New Roman" panose="02020603050405020304" pitchFamily="18" charset="0"/>
                <a:cs typeface="Times New Roman" panose="02020603050405020304" pitchFamily="18" charset="0"/>
              </a:rPr>
              <a:t>.</a:t>
            </a:r>
            <a:endParaRPr lang="vi-VN" sz="16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Xung đột trung bình: Simulated Annealing liên tục đạt được xung đột trung bình thấp hơn trên cả hai kích thước bàn cờ</a:t>
            </a:r>
            <a:r>
              <a:rPr lang="en-US" sz="1600">
                <a:latin typeface="Times New Roman" panose="02020603050405020304" pitchFamily="18" charset="0"/>
                <a:cs typeface="Times New Roman" panose="02020603050405020304" pitchFamily="18" charset="0"/>
              </a:rPr>
              <a:t>.</a:t>
            </a:r>
            <a:endParaRPr lang="vi-VN" sz="16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Tác động của Random Restarts: Khi kết hợp với random restarts (tối đa 100 lần), tỉ lệ thành công tiến gần 100% cho tất cả các thuật toán</a:t>
            </a:r>
            <a:r>
              <a:rPr lang="en-US" sz="1600">
                <a:latin typeface="Times New Roman" panose="02020603050405020304" pitchFamily="18" charset="0"/>
                <a:cs typeface="Times New Roman" panose="02020603050405020304" pitchFamily="18" charset="0"/>
              </a:rPr>
              <a:t>.</a:t>
            </a:r>
            <a:endParaRPr lang="vi-V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281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74661-F8A2-1D19-0894-46B0BE8760E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C755CA6-3551-D384-8211-C945B4DC3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253FA2D4-CBD4-D04B-B137-61133EB45FC1}"/>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48A5FECE-7260-A3DF-8F7F-1F50908F50C9}"/>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4EDFC731-035F-AB4D-0C8D-C655EB1977FA}"/>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6837B36-A96D-7027-BB38-2E8ED5995EC3}"/>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733B76D5-F283-D54D-030A-8FA22CE4C34C}"/>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E8F272E0-D41B-C042-4335-FDB1F3C677F8}"/>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704CE9-A834-3D44-87C7-8E1C8AD21228}"/>
              </a:ext>
            </a:extLst>
          </p:cNvPr>
          <p:cNvSpPr txBox="1"/>
          <p:nvPr/>
        </p:nvSpPr>
        <p:spPr>
          <a:xfrm>
            <a:off x="1026255" y="185457"/>
            <a:ext cx="3693319"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2. BÀI TOÁN N-QUEENS</a:t>
            </a:r>
          </a:p>
        </p:txBody>
      </p:sp>
      <p:sp>
        <p:nvSpPr>
          <p:cNvPr id="6" name="TextBox 5">
            <a:extLst>
              <a:ext uri="{FF2B5EF4-FFF2-40B4-BE49-F238E27FC236}">
                <a16:creationId xmlns:a16="http://schemas.microsoft.com/office/drawing/2014/main" id="{C3F07639-749C-C8C4-78AD-42DD9FCFEF90}"/>
              </a:ext>
            </a:extLst>
          </p:cNvPr>
          <p:cNvSpPr txBox="1"/>
          <p:nvPr/>
        </p:nvSpPr>
        <p:spPr>
          <a:xfrm>
            <a:off x="1026250" y="1100503"/>
            <a:ext cx="10139488" cy="499304"/>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Algorithm Convergence Patterns:</a:t>
            </a:r>
          </a:p>
        </p:txBody>
      </p:sp>
      <p:sp>
        <p:nvSpPr>
          <p:cNvPr id="10" name="TextBox 9">
            <a:extLst>
              <a:ext uri="{FF2B5EF4-FFF2-40B4-BE49-F238E27FC236}">
                <a16:creationId xmlns:a16="http://schemas.microsoft.com/office/drawing/2014/main" id="{A982735C-7A70-F03C-4A19-1AE8B5BCEDB6}"/>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
        <p:nvSpPr>
          <p:cNvPr id="7" name="TextBox 6">
            <a:extLst>
              <a:ext uri="{FF2B5EF4-FFF2-40B4-BE49-F238E27FC236}">
                <a16:creationId xmlns:a16="http://schemas.microsoft.com/office/drawing/2014/main" id="{9774E761-12D0-1FDD-61E7-47A1B6A7D433}"/>
              </a:ext>
            </a:extLst>
          </p:cNvPr>
          <p:cNvSpPr txBox="1"/>
          <p:nvPr/>
        </p:nvSpPr>
        <p:spPr>
          <a:xfrm>
            <a:off x="1026250" y="5055614"/>
            <a:ext cx="10139488" cy="376834"/>
          </a:xfrm>
          <a:prstGeom prst="rect">
            <a:avLst/>
          </a:prstGeom>
          <a:noFill/>
        </p:spPr>
        <p:txBody>
          <a:bodyPr wrap="square" rtlCol="0">
            <a:spAutoFit/>
          </a:bodyPr>
          <a:lstStyle/>
          <a:p>
            <a:pPr algn="ctr">
              <a:lnSpc>
                <a:spcPct val="150000"/>
              </a:lnSpc>
            </a:pPr>
            <a:r>
              <a:rPr lang="en-US" sz="1400" i="1">
                <a:latin typeface="Times New Roman" panose="02020603050405020304" pitchFamily="18" charset="0"/>
                <a:cs typeface="Times New Roman" panose="02020603050405020304" pitchFamily="18" charset="0"/>
              </a:rPr>
              <a:t>Bảng so sánh các thuật toán với n = 4 và n = 8</a:t>
            </a:r>
          </a:p>
        </p:txBody>
      </p:sp>
      <p:pic>
        <p:nvPicPr>
          <p:cNvPr id="8" name="Picture 7">
            <a:extLst>
              <a:ext uri="{FF2B5EF4-FFF2-40B4-BE49-F238E27FC236}">
                <a16:creationId xmlns:a16="http://schemas.microsoft.com/office/drawing/2014/main" id="{A1A2B02E-31E9-F80F-1C6F-0E9AA5C22F42}"/>
              </a:ext>
            </a:extLst>
          </p:cNvPr>
          <p:cNvPicPr>
            <a:picLocks noChangeAspect="1"/>
          </p:cNvPicPr>
          <p:nvPr/>
        </p:nvPicPr>
        <p:blipFill>
          <a:blip r:embed="rId3"/>
          <a:stretch>
            <a:fillRect/>
          </a:stretch>
        </p:blipFill>
        <p:spPr>
          <a:xfrm>
            <a:off x="2067318" y="1802386"/>
            <a:ext cx="8057365" cy="3999700"/>
          </a:xfrm>
          <a:prstGeom prst="rect">
            <a:avLst/>
          </a:prstGeom>
        </p:spPr>
      </p:pic>
    </p:spTree>
    <p:extLst>
      <p:ext uri="{BB962C8B-B14F-4D97-AF65-F5344CB8AC3E}">
        <p14:creationId xmlns:p14="http://schemas.microsoft.com/office/powerpoint/2010/main" val="4292244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21F67-0330-EB66-36FF-001B945C4C9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4011799-044F-EAFB-8451-71FE50AF0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E43D92C7-F66D-A4D3-296A-5D214F707DDA}"/>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9AF20E9-826B-E53C-DE86-CA67DA4DBA4B}"/>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F1E99B20-E0A7-5FEA-B06B-AD0A94ED097D}"/>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91020CBB-3CDD-586B-940D-11A198FFDE29}"/>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3CBB51B-5248-EA15-71FE-36EC062F03E2}"/>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21BDBD90-8875-7024-A073-43BD66C9FE0A}"/>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950BF4A-1AD1-4023-6A12-137419621F7C}"/>
              </a:ext>
            </a:extLst>
          </p:cNvPr>
          <p:cNvSpPr txBox="1"/>
          <p:nvPr/>
        </p:nvSpPr>
        <p:spPr>
          <a:xfrm>
            <a:off x="1026255" y="185457"/>
            <a:ext cx="3693319"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2. BÀI TOÁN N-QUEENS</a:t>
            </a:r>
          </a:p>
        </p:txBody>
      </p:sp>
      <p:sp>
        <p:nvSpPr>
          <p:cNvPr id="6" name="TextBox 5">
            <a:extLst>
              <a:ext uri="{FF2B5EF4-FFF2-40B4-BE49-F238E27FC236}">
                <a16:creationId xmlns:a16="http://schemas.microsoft.com/office/drawing/2014/main" id="{A79E6895-A97C-A05B-9A69-3E5EE240EBEF}"/>
              </a:ext>
            </a:extLst>
          </p:cNvPr>
          <p:cNvSpPr txBox="1"/>
          <p:nvPr/>
        </p:nvSpPr>
        <p:spPr>
          <a:xfrm>
            <a:off x="1026255" y="1100824"/>
            <a:ext cx="10139488" cy="498663"/>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Algorithm Convergence Patterns :</a:t>
            </a:r>
          </a:p>
        </p:txBody>
      </p:sp>
      <p:sp>
        <p:nvSpPr>
          <p:cNvPr id="10" name="TextBox 9">
            <a:extLst>
              <a:ext uri="{FF2B5EF4-FFF2-40B4-BE49-F238E27FC236}">
                <a16:creationId xmlns:a16="http://schemas.microsoft.com/office/drawing/2014/main" id="{A88113F8-1B82-30AC-88BC-2367FB8051C8}"/>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
        <p:nvSpPr>
          <p:cNvPr id="8" name="TextBox 7">
            <a:extLst>
              <a:ext uri="{FF2B5EF4-FFF2-40B4-BE49-F238E27FC236}">
                <a16:creationId xmlns:a16="http://schemas.microsoft.com/office/drawing/2014/main" id="{5005C3CF-9429-ADC6-5EE6-76D31933CC02}"/>
              </a:ext>
            </a:extLst>
          </p:cNvPr>
          <p:cNvSpPr txBox="1"/>
          <p:nvPr/>
        </p:nvSpPr>
        <p:spPr>
          <a:xfrm>
            <a:off x="1026255" y="1788468"/>
            <a:ext cx="10139488" cy="3372077"/>
          </a:xfrm>
          <a:prstGeom prst="rect">
            <a:avLst/>
          </a:prstGeom>
          <a:noFill/>
        </p:spPr>
        <p:txBody>
          <a:bodyPr wrap="square" rtlCol="0">
            <a:spAutoFit/>
          </a:bodyPr>
          <a:lstStyle/>
          <a:p>
            <a:pPr>
              <a:lnSpc>
                <a:spcPct val="150000"/>
              </a:lnSpc>
            </a:pPr>
            <a:r>
              <a:rPr lang="vi-VN" sz="1600">
                <a:latin typeface="Times New Roman" panose="02020603050405020304" pitchFamily="18" charset="0"/>
                <a:cs typeface="Times New Roman" panose="02020603050405020304" pitchFamily="18" charset="0"/>
              </a:rPr>
              <a:t>Steepest-Ascend Hill Climbing:</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Giảm đơn điệu (luôn cải thiện hoặc dừng lại)</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Cải thiện nhanh ban đầu sau đó đạt ngưỡng ở cực tiểu địa phương</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Trung bình 92% số lần chạy bị kẹt ở cực tiểu địa phương với bàn cờ 8×8</a:t>
            </a:r>
          </a:p>
          <a:p>
            <a:pPr>
              <a:lnSpc>
                <a:spcPct val="150000"/>
              </a:lnSpc>
            </a:pPr>
            <a:r>
              <a:rPr lang="vi-VN" sz="1600">
                <a:latin typeface="Times New Roman" panose="02020603050405020304" pitchFamily="18" charset="0"/>
                <a:cs typeface="Times New Roman" panose="02020603050405020304" pitchFamily="18" charset="0"/>
              </a:rPr>
              <a:t>Các biến thể Stochastic Hill Climbing:</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Mẫu giảm đơn điệu tương tự</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Lựa chọn ngẫu nhiên tạo ra sự khác biệt trong các đường dẫn hội tụ</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Stochastic HC 2 cho thấy ít bước cải thiện hơn nhưng lớn hơn</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Tần suất cực tiểu địa phương: 76-90% với bàn cờ 8×8</a:t>
            </a:r>
          </a:p>
        </p:txBody>
      </p:sp>
    </p:spTree>
    <p:extLst>
      <p:ext uri="{BB962C8B-B14F-4D97-AF65-F5344CB8AC3E}">
        <p14:creationId xmlns:p14="http://schemas.microsoft.com/office/powerpoint/2010/main" val="2566196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E1CC8-8807-9B04-0290-B021ED30D65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DF5567E-B808-7CCC-E368-9E903808B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9C9FC2FF-2E68-01EF-75BF-A264BA3EA2A1}"/>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E48D16BF-4704-0B2F-65CC-BF4C0FAB0C72}"/>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3FB74E8B-B7D6-8A1E-C122-5109532A9FF8}"/>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FA9C4A0C-0271-53BC-9D07-FE23CF2DB4AB}"/>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55A65977-B022-7A38-37DB-B7B84B2A9E5F}"/>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E42F08B9-A47D-755D-8451-305E6BAD2971}"/>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0EDF7AE-7F16-E17C-A482-D19125CAC92E}"/>
              </a:ext>
            </a:extLst>
          </p:cNvPr>
          <p:cNvSpPr txBox="1"/>
          <p:nvPr/>
        </p:nvSpPr>
        <p:spPr>
          <a:xfrm>
            <a:off x="1026255" y="185457"/>
            <a:ext cx="3693319"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2. BÀI TOÁN N-QUEENS</a:t>
            </a:r>
          </a:p>
        </p:txBody>
      </p:sp>
      <p:sp>
        <p:nvSpPr>
          <p:cNvPr id="6" name="TextBox 5">
            <a:extLst>
              <a:ext uri="{FF2B5EF4-FFF2-40B4-BE49-F238E27FC236}">
                <a16:creationId xmlns:a16="http://schemas.microsoft.com/office/drawing/2014/main" id="{33301F8C-F94B-67C3-1F15-3DF38D979EAE}"/>
              </a:ext>
            </a:extLst>
          </p:cNvPr>
          <p:cNvSpPr txBox="1"/>
          <p:nvPr/>
        </p:nvSpPr>
        <p:spPr>
          <a:xfrm>
            <a:off x="1026255" y="1100824"/>
            <a:ext cx="10139488" cy="498663"/>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Algorithm Convergence Patterns :</a:t>
            </a:r>
          </a:p>
        </p:txBody>
      </p:sp>
      <p:sp>
        <p:nvSpPr>
          <p:cNvPr id="10" name="TextBox 9">
            <a:extLst>
              <a:ext uri="{FF2B5EF4-FFF2-40B4-BE49-F238E27FC236}">
                <a16:creationId xmlns:a16="http://schemas.microsoft.com/office/drawing/2014/main" id="{60CA7043-8609-4BC2-185E-D1807C83FE78}"/>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
        <p:nvSpPr>
          <p:cNvPr id="8" name="TextBox 7">
            <a:extLst>
              <a:ext uri="{FF2B5EF4-FFF2-40B4-BE49-F238E27FC236}">
                <a16:creationId xmlns:a16="http://schemas.microsoft.com/office/drawing/2014/main" id="{971FB59B-3034-46C2-FFE7-71400DDD3BCE}"/>
              </a:ext>
            </a:extLst>
          </p:cNvPr>
          <p:cNvSpPr txBox="1"/>
          <p:nvPr/>
        </p:nvSpPr>
        <p:spPr>
          <a:xfrm>
            <a:off x="1026255" y="1788468"/>
            <a:ext cx="10139488" cy="1894749"/>
          </a:xfrm>
          <a:prstGeom prst="rect">
            <a:avLst/>
          </a:prstGeom>
          <a:noFill/>
        </p:spPr>
        <p:txBody>
          <a:bodyPr wrap="square" rtlCol="0">
            <a:spAutoFit/>
          </a:bodyPr>
          <a:lstStyle/>
          <a:p>
            <a:pPr>
              <a:lnSpc>
                <a:spcPct val="150000"/>
              </a:lnSpc>
            </a:pPr>
            <a:r>
              <a:rPr lang="vi-VN" sz="1600">
                <a:latin typeface="Times New Roman" panose="02020603050405020304" pitchFamily="18" charset="0"/>
                <a:cs typeface="Times New Roman" panose="02020603050405020304" pitchFamily="18" charset="0"/>
              </a:rPr>
              <a:t>Simulated Annealing:</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Hội tụ không đơn điệu (có thể tạm thời tăng xung đột)</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Khám phá rộng ở giai đoạn đầu, hội tụ khi nhiệt độ giảm</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Mạnh mẽ hơn trong việc tránh cực tiểu địa phương</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Đặc điểm hội tụ tổng thể tốt nhất</a:t>
            </a:r>
          </a:p>
        </p:txBody>
      </p:sp>
    </p:spTree>
    <p:extLst>
      <p:ext uri="{BB962C8B-B14F-4D97-AF65-F5344CB8AC3E}">
        <p14:creationId xmlns:p14="http://schemas.microsoft.com/office/powerpoint/2010/main" val="198277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6DE2A-0EC8-DFC0-6259-B7559FBFEE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49FDEDF-D9A4-3CCD-F331-E6E070005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446EA2E2-1116-B6C6-19C8-D720EA51D352}"/>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CD8D1E8-BAB1-C9A2-E8F9-4FBFC1EAAB63}"/>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23247C63-5CA2-02BC-D251-44E04837CD4C}"/>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0ADA3004-09A8-5AEE-EF65-D0D2A20DB6BD}"/>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988BBFD1-D843-A579-B53A-C8B607107005}"/>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0D4A8484-9D91-D10E-E10D-E9C7AA6DB4EE}"/>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3A7B27-F4FC-B52E-F571-4382ABCFB84E}"/>
              </a:ext>
            </a:extLst>
          </p:cNvPr>
          <p:cNvSpPr txBox="1"/>
          <p:nvPr/>
        </p:nvSpPr>
        <p:spPr>
          <a:xfrm>
            <a:off x="1026255" y="185457"/>
            <a:ext cx="3693319"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2. BÀI TOÁN N-QUEENS</a:t>
            </a:r>
          </a:p>
        </p:txBody>
      </p:sp>
      <p:sp>
        <p:nvSpPr>
          <p:cNvPr id="6" name="TextBox 5">
            <a:extLst>
              <a:ext uri="{FF2B5EF4-FFF2-40B4-BE49-F238E27FC236}">
                <a16:creationId xmlns:a16="http://schemas.microsoft.com/office/drawing/2014/main" id="{BC6ECB57-B04F-E968-14A1-7152BEA44CBA}"/>
              </a:ext>
            </a:extLst>
          </p:cNvPr>
          <p:cNvSpPr txBox="1"/>
          <p:nvPr/>
        </p:nvSpPr>
        <p:spPr>
          <a:xfrm>
            <a:off x="1026250" y="1100503"/>
            <a:ext cx="10139488" cy="499304"/>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Problem Size Scalability:</a:t>
            </a:r>
          </a:p>
        </p:txBody>
      </p:sp>
      <p:sp>
        <p:nvSpPr>
          <p:cNvPr id="10" name="TextBox 9">
            <a:extLst>
              <a:ext uri="{FF2B5EF4-FFF2-40B4-BE49-F238E27FC236}">
                <a16:creationId xmlns:a16="http://schemas.microsoft.com/office/drawing/2014/main" id="{18CEF65B-0281-100A-B6DA-2B209B5E22F7}"/>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pic>
        <p:nvPicPr>
          <p:cNvPr id="4" name="Picture 3">
            <a:extLst>
              <a:ext uri="{FF2B5EF4-FFF2-40B4-BE49-F238E27FC236}">
                <a16:creationId xmlns:a16="http://schemas.microsoft.com/office/drawing/2014/main" id="{B843E619-3DA9-0922-2F79-6BCD7B3A91D8}"/>
              </a:ext>
            </a:extLst>
          </p:cNvPr>
          <p:cNvPicPr>
            <a:picLocks noChangeAspect="1"/>
          </p:cNvPicPr>
          <p:nvPr/>
        </p:nvPicPr>
        <p:blipFill>
          <a:blip r:embed="rId3"/>
          <a:stretch>
            <a:fillRect/>
          </a:stretch>
        </p:blipFill>
        <p:spPr>
          <a:xfrm>
            <a:off x="1026250" y="1794091"/>
            <a:ext cx="10139488" cy="4017662"/>
          </a:xfrm>
          <a:prstGeom prst="rect">
            <a:avLst/>
          </a:prstGeom>
        </p:spPr>
      </p:pic>
    </p:spTree>
    <p:extLst>
      <p:ext uri="{BB962C8B-B14F-4D97-AF65-F5344CB8AC3E}">
        <p14:creationId xmlns:p14="http://schemas.microsoft.com/office/powerpoint/2010/main" val="2669540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D90DC-B5C5-5F9F-FBB5-E6CE036936B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A30FA49-4F81-0334-534E-65A23E489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EBBD032A-9221-18F7-F26E-D1F8C44E2A72}"/>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8D41DB8-CC0B-63F6-6565-90AF740AD41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FA67E060-515B-5248-CE77-E8D3EA0794FE}"/>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3786368-E2CD-E8CD-3EF1-19102C03D3C7}"/>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B3667473-D339-C684-5585-5936A62C8653}"/>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D04BED57-84BF-08EF-9C26-2E3C4D4E8291}"/>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B7033B-E983-FD8A-0C2F-AA725A9A58B4}"/>
              </a:ext>
            </a:extLst>
          </p:cNvPr>
          <p:cNvSpPr txBox="1"/>
          <p:nvPr/>
        </p:nvSpPr>
        <p:spPr>
          <a:xfrm>
            <a:off x="1026255" y="185457"/>
            <a:ext cx="3693319"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2. BÀI TOÁN N-QUEENS</a:t>
            </a:r>
          </a:p>
        </p:txBody>
      </p:sp>
      <p:sp>
        <p:nvSpPr>
          <p:cNvPr id="6" name="TextBox 5">
            <a:extLst>
              <a:ext uri="{FF2B5EF4-FFF2-40B4-BE49-F238E27FC236}">
                <a16:creationId xmlns:a16="http://schemas.microsoft.com/office/drawing/2014/main" id="{371A0218-75F9-C6DB-D1AB-804818B98435}"/>
              </a:ext>
            </a:extLst>
          </p:cNvPr>
          <p:cNvSpPr txBox="1"/>
          <p:nvPr/>
        </p:nvSpPr>
        <p:spPr>
          <a:xfrm>
            <a:off x="1026250" y="1100503"/>
            <a:ext cx="10139488" cy="499304"/>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Problem Size Scalability:</a:t>
            </a:r>
          </a:p>
        </p:txBody>
      </p:sp>
      <p:sp>
        <p:nvSpPr>
          <p:cNvPr id="10" name="TextBox 9">
            <a:extLst>
              <a:ext uri="{FF2B5EF4-FFF2-40B4-BE49-F238E27FC236}">
                <a16:creationId xmlns:a16="http://schemas.microsoft.com/office/drawing/2014/main" id="{68B87F42-F670-362B-21C0-1DA56132F0A7}"/>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
        <p:nvSpPr>
          <p:cNvPr id="2" name="TextBox 1">
            <a:extLst>
              <a:ext uri="{FF2B5EF4-FFF2-40B4-BE49-F238E27FC236}">
                <a16:creationId xmlns:a16="http://schemas.microsoft.com/office/drawing/2014/main" id="{61C1A582-0E14-05C4-E62A-605230021577}"/>
              </a:ext>
            </a:extLst>
          </p:cNvPr>
          <p:cNvSpPr txBox="1"/>
          <p:nvPr/>
        </p:nvSpPr>
        <p:spPr>
          <a:xfrm>
            <a:off x="1026255" y="1788468"/>
            <a:ext cx="10139488" cy="4110741"/>
          </a:xfrm>
          <a:prstGeom prst="rect">
            <a:avLst/>
          </a:prstGeom>
          <a:noFill/>
        </p:spPr>
        <p:txBody>
          <a:bodyPr wrap="square" rtlCol="0">
            <a:spAutoFit/>
          </a:bodyPr>
          <a:lstStyle/>
          <a:p>
            <a:pPr>
              <a:lnSpc>
                <a:spcPct val="150000"/>
              </a:lnSpc>
            </a:pPr>
            <a:r>
              <a:rPr lang="vi-VN" sz="1600">
                <a:latin typeface="Times New Roman" panose="02020603050405020304" pitchFamily="18" charset="0"/>
                <a:cs typeface="Times New Roman" panose="02020603050405020304" pitchFamily="18" charset="0"/>
              </a:rPr>
              <a:t>Kiểm tra khả năng mở rộng trên các bàn cờ kích thước n = 4, 8, 12, 16, 20 cho thấy:</a:t>
            </a:r>
          </a:p>
          <a:p>
            <a:pPr>
              <a:lnSpc>
                <a:spcPct val="150000"/>
              </a:lnSpc>
            </a:pPr>
            <a:r>
              <a:rPr lang="vi-VN" sz="1600">
                <a:latin typeface="Times New Roman" panose="02020603050405020304" pitchFamily="18" charset="0"/>
                <a:cs typeface="Times New Roman" panose="02020603050405020304" pitchFamily="18" charset="0"/>
              </a:rPr>
              <a:t>Độ phức tạp thời gian thực nghiệm:</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Steepest-Ascend HC: O(n^4.18) - Bậc ba hoặc tệ hơn</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Simulated Annealing: O(n^1.01) - Dưới bậc hai (gần như tuyến tính!)</a:t>
            </a:r>
            <a:endParaRPr lang="en-US" sz="1600">
              <a:latin typeface="Times New Roman" panose="02020603050405020304" pitchFamily="18" charset="0"/>
              <a:cs typeface="Times New Roman" panose="02020603050405020304" pitchFamily="18" charset="0"/>
            </a:endParaRPr>
          </a:p>
          <a:p>
            <a:pPr>
              <a:lnSpc>
                <a:spcPct val="150000"/>
              </a:lnSpc>
            </a:pPr>
            <a:r>
              <a:rPr lang="en-US" sz="1600">
                <a:latin typeface="Times New Roman" panose="02020603050405020304" pitchFamily="18" charset="0"/>
                <a:cs typeface="Times New Roman" panose="02020603050405020304" pitchFamily="18" charset="0"/>
              </a:rPr>
              <a:t>Kết luận:</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Simulated Annealing mở rộng tốt hơn đáng kể cho các bài toán lớn</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Steepest-Ascend HC có chi phí tính toán cao</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Khuyến nghị cho bài toán n-Queens lớn (n &gt; 20)</a:t>
            </a:r>
            <a:r>
              <a:rPr lang="en-US" sz="160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Simulated Annealing: Hiệu suất một lần chạy tốt nhất</a:t>
            </a:r>
          </a:p>
          <a:p>
            <a:pPr marL="742950" lvl="1"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Stochastic HC 2 với Restarts: Lựa chọn thay thế nhanh nhất</a:t>
            </a:r>
          </a:p>
          <a:p>
            <a:pPr marL="742950" lvl="1"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Tránh Steepest-Ascend HC cho các bàn cờ rất lớn</a:t>
            </a:r>
          </a:p>
        </p:txBody>
      </p:sp>
    </p:spTree>
    <p:extLst>
      <p:ext uri="{BB962C8B-B14F-4D97-AF65-F5344CB8AC3E}">
        <p14:creationId xmlns:p14="http://schemas.microsoft.com/office/powerpoint/2010/main" val="526503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78458-54CA-0C11-3F57-50D117FBE3F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F3AF3E9-9366-7BBC-4EE4-C254EDB10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BEEE5023-E8EC-1098-7FE2-7E1C00F3255D}"/>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F75F8AF-193F-68A2-9152-239F50FB370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7EBD686B-0648-8638-6798-107052E236A8}"/>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E3C33E9-37C9-DE2B-B603-798EBE51ED8B}"/>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FB19ADCE-FC43-6DD1-9F0D-A9845A2357A3}"/>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7A66A8DB-4298-8F98-9232-D8E57A9EF3EC}"/>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9F32AC2-64E0-DF07-77F8-B16654FBB998}"/>
              </a:ext>
            </a:extLst>
          </p:cNvPr>
          <p:cNvSpPr txBox="1"/>
          <p:nvPr/>
        </p:nvSpPr>
        <p:spPr>
          <a:xfrm>
            <a:off x="4037905" y="3142909"/>
            <a:ext cx="4116191" cy="707886"/>
          </a:xfrm>
          <a:prstGeom prst="rect">
            <a:avLst/>
          </a:prstGeom>
          <a:noFill/>
        </p:spPr>
        <p:txBody>
          <a:bodyPr wrap="none" rtlCol="0">
            <a:spAutoFit/>
          </a:bodyPr>
          <a:lstStyle/>
          <a:p>
            <a:r>
              <a:rPr lang="en-US" sz="4000">
                <a:latin typeface="Times New Roman" panose="02020603050405020304" pitchFamily="18" charset="0"/>
                <a:cs typeface="Times New Roman" panose="02020603050405020304" pitchFamily="18" charset="0"/>
              </a:rPr>
              <a:t>3. BÀI TOÁN TSP</a:t>
            </a:r>
          </a:p>
        </p:txBody>
      </p:sp>
      <p:sp>
        <p:nvSpPr>
          <p:cNvPr id="6" name="TextBox 5">
            <a:extLst>
              <a:ext uri="{FF2B5EF4-FFF2-40B4-BE49-F238E27FC236}">
                <a16:creationId xmlns:a16="http://schemas.microsoft.com/office/drawing/2014/main" id="{FB6C9616-E9F1-2261-0E83-A5D416BEF0C5}"/>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Tree>
    <p:extLst>
      <p:ext uri="{BB962C8B-B14F-4D97-AF65-F5344CB8AC3E}">
        <p14:creationId xmlns:p14="http://schemas.microsoft.com/office/powerpoint/2010/main" val="409286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ABFE1-FA4D-6546-4EE5-3339EE61782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76EBEB6-722D-9B20-14DA-4E99DAB03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163C7FF4-7007-B282-B2A4-9F98A32AEBB6}"/>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F8D5F98-7A51-1A44-4C25-72183F1DC6B3}"/>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598403FF-C46E-6649-4F03-7E3F57D04565}"/>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21845DC0-9BD0-E09E-77CE-124C660CEE6F}"/>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9E02413B-1D41-F2E9-565B-1692A0967B72}"/>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2C00D4CB-F954-2750-3936-24001B6DCFE1}"/>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99A49E5-879C-36AD-6243-AFE6254BE7C0}"/>
              </a:ext>
            </a:extLst>
          </p:cNvPr>
          <p:cNvSpPr txBox="1"/>
          <p:nvPr/>
        </p:nvSpPr>
        <p:spPr>
          <a:xfrm>
            <a:off x="1026255" y="185457"/>
            <a:ext cx="2639184"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3. BÀI TOÁN TSP</a:t>
            </a:r>
          </a:p>
        </p:txBody>
      </p:sp>
      <p:sp>
        <p:nvSpPr>
          <p:cNvPr id="10" name="TextBox 9">
            <a:extLst>
              <a:ext uri="{FF2B5EF4-FFF2-40B4-BE49-F238E27FC236}">
                <a16:creationId xmlns:a16="http://schemas.microsoft.com/office/drawing/2014/main" id="{CC046E79-E7DB-EB27-87A8-C45F7BD65B07}"/>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
        <p:nvSpPr>
          <p:cNvPr id="4" name="TextBox 3">
            <a:extLst>
              <a:ext uri="{FF2B5EF4-FFF2-40B4-BE49-F238E27FC236}">
                <a16:creationId xmlns:a16="http://schemas.microsoft.com/office/drawing/2014/main" id="{A01B92E1-F9E6-0978-373D-DE01BCF08D9D}"/>
              </a:ext>
            </a:extLst>
          </p:cNvPr>
          <p:cNvSpPr txBox="1"/>
          <p:nvPr/>
        </p:nvSpPr>
        <p:spPr>
          <a:xfrm>
            <a:off x="1026255" y="1100824"/>
            <a:ext cx="10139488" cy="1987082"/>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Mô tả bài toán:</a:t>
            </a:r>
          </a:p>
          <a:p>
            <a:pPr marL="342900" indent="-34290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Mục tiêu: tìm tour ngắn nhất</a:t>
            </a:r>
          </a:p>
          <a:p>
            <a:pPr marL="342900" indent="-34290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State representation: permutation</a:t>
            </a:r>
          </a:p>
          <a:p>
            <a:pPr marL="342900" indent="-34290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Objective function: minimize tour length</a:t>
            </a:r>
          </a:p>
          <a:p>
            <a:pPr marL="342900" indent="-34290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Local moves: 2-opt (swap cities)</a:t>
            </a:r>
          </a:p>
        </p:txBody>
      </p:sp>
      <p:pic>
        <p:nvPicPr>
          <p:cNvPr id="8" name="Picture 7">
            <a:extLst>
              <a:ext uri="{FF2B5EF4-FFF2-40B4-BE49-F238E27FC236}">
                <a16:creationId xmlns:a16="http://schemas.microsoft.com/office/drawing/2014/main" id="{C62EA89B-49D9-9771-B719-A9F2C044D3E1}"/>
              </a:ext>
            </a:extLst>
          </p:cNvPr>
          <p:cNvPicPr>
            <a:picLocks noChangeAspect="1"/>
          </p:cNvPicPr>
          <p:nvPr/>
        </p:nvPicPr>
        <p:blipFill>
          <a:blip r:embed="rId3"/>
          <a:stretch>
            <a:fillRect/>
          </a:stretch>
        </p:blipFill>
        <p:spPr>
          <a:xfrm>
            <a:off x="5955568" y="423984"/>
            <a:ext cx="5210175" cy="3933825"/>
          </a:xfrm>
          <a:prstGeom prst="rect">
            <a:avLst/>
          </a:prstGeom>
        </p:spPr>
      </p:pic>
      <p:sp>
        <p:nvSpPr>
          <p:cNvPr id="9" name="TextBox 8">
            <a:extLst>
              <a:ext uri="{FF2B5EF4-FFF2-40B4-BE49-F238E27FC236}">
                <a16:creationId xmlns:a16="http://schemas.microsoft.com/office/drawing/2014/main" id="{C119FB79-F84D-EA0E-9F28-844323699686}"/>
              </a:ext>
            </a:extLst>
          </p:cNvPr>
          <p:cNvSpPr txBox="1"/>
          <p:nvPr/>
        </p:nvSpPr>
        <p:spPr>
          <a:xfrm>
            <a:off x="7019259" y="4357809"/>
            <a:ext cx="3082792" cy="376834"/>
          </a:xfrm>
          <a:prstGeom prst="rect">
            <a:avLst/>
          </a:prstGeom>
          <a:noFill/>
        </p:spPr>
        <p:txBody>
          <a:bodyPr wrap="square" rtlCol="0">
            <a:spAutoFit/>
          </a:bodyPr>
          <a:lstStyle/>
          <a:p>
            <a:pPr algn="ctr">
              <a:lnSpc>
                <a:spcPct val="150000"/>
              </a:lnSpc>
            </a:pPr>
            <a:r>
              <a:rPr lang="en-US" sz="1400" i="1">
                <a:latin typeface="Times New Roman" panose="02020603050405020304" pitchFamily="18" charset="0"/>
                <a:cs typeface="Times New Roman" panose="02020603050405020304" pitchFamily="18" charset="0"/>
              </a:rPr>
              <a:t>Minh họa TSP và con đường</a:t>
            </a:r>
          </a:p>
        </p:txBody>
      </p:sp>
    </p:spTree>
    <p:extLst>
      <p:ext uri="{BB962C8B-B14F-4D97-AF65-F5344CB8AC3E}">
        <p14:creationId xmlns:p14="http://schemas.microsoft.com/office/powerpoint/2010/main" val="2238998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F9D08-CA80-D79C-839A-BA67E078D89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14C9858-43A1-B5B5-CB07-D3FC9679F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0CF35785-6EDA-A0E9-E8AF-B9CDF3F8A5AF}"/>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77242D21-AA0D-E906-21EB-3977396DE76A}"/>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C3D70B15-E626-3770-C5EA-C568958E127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BAEAD6ED-71F8-78A7-9227-38177CE35CC9}"/>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D391C6E5-14FF-EE48-469C-8400E593EDE2}"/>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41263FF8-11DD-DE9F-A1A4-309459C8EBCC}"/>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98B727-863C-CB68-4200-3D11B006E72C}"/>
              </a:ext>
            </a:extLst>
          </p:cNvPr>
          <p:cNvSpPr txBox="1"/>
          <p:nvPr/>
        </p:nvSpPr>
        <p:spPr>
          <a:xfrm>
            <a:off x="1026255" y="185457"/>
            <a:ext cx="2639184"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3. BÀI TOÁN TSP</a:t>
            </a:r>
          </a:p>
        </p:txBody>
      </p:sp>
      <p:sp>
        <p:nvSpPr>
          <p:cNvPr id="10" name="TextBox 9">
            <a:extLst>
              <a:ext uri="{FF2B5EF4-FFF2-40B4-BE49-F238E27FC236}">
                <a16:creationId xmlns:a16="http://schemas.microsoft.com/office/drawing/2014/main" id="{E6F9EA84-26C1-FAD7-650D-84FFC53B2DB1}"/>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
        <p:nvSpPr>
          <p:cNvPr id="4" name="TextBox 3">
            <a:extLst>
              <a:ext uri="{FF2B5EF4-FFF2-40B4-BE49-F238E27FC236}">
                <a16:creationId xmlns:a16="http://schemas.microsoft.com/office/drawing/2014/main" id="{01D7108B-33AA-8A49-2500-7CC98A12E476}"/>
              </a:ext>
            </a:extLst>
          </p:cNvPr>
          <p:cNvSpPr txBox="1"/>
          <p:nvPr/>
        </p:nvSpPr>
        <p:spPr>
          <a:xfrm>
            <a:off x="1026255" y="1100824"/>
            <a:ext cx="10139488" cy="498663"/>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Compare Performance:</a:t>
            </a:r>
          </a:p>
        </p:txBody>
      </p:sp>
      <p:sp>
        <p:nvSpPr>
          <p:cNvPr id="2" name="TextBox 1">
            <a:extLst>
              <a:ext uri="{FF2B5EF4-FFF2-40B4-BE49-F238E27FC236}">
                <a16:creationId xmlns:a16="http://schemas.microsoft.com/office/drawing/2014/main" id="{3DCA7C0C-00F5-0407-707D-D36E3132111B}"/>
              </a:ext>
            </a:extLst>
          </p:cNvPr>
          <p:cNvSpPr txBox="1"/>
          <p:nvPr/>
        </p:nvSpPr>
        <p:spPr>
          <a:xfrm>
            <a:off x="1026255" y="1778473"/>
            <a:ext cx="10139488" cy="1525418"/>
          </a:xfrm>
          <a:prstGeom prst="rect">
            <a:avLst/>
          </a:prstGeom>
          <a:noFill/>
        </p:spPr>
        <p:txBody>
          <a:bodyPr wrap="square" rtlCol="0">
            <a:spAutoFit/>
          </a:bodyPr>
          <a:lstStyle/>
          <a:p>
            <a:pPr>
              <a:lnSpc>
                <a:spcPct val="150000"/>
              </a:lnSpc>
            </a:pPr>
            <a:r>
              <a:rPr lang="vi-VN" sz="1600">
                <a:latin typeface="Times New Roman" panose="02020603050405020304" pitchFamily="18" charset="0"/>
                <a:cs typeface="Times New Roman" panose="02020603050405020304" pitchFamily="18" charset="0"/>
              </a:rPr>
              <a:t>Hai thuật toán Hill Climbing và Genetic Algorithm được so sánh trên các bài toán TSP với số lượng thành phố khác nhau: 10, 20, 30 và 100. Các tiêu chí so sánh bao gồm:</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Chất lượng lời giải: Độ dài tour ngắn nhất tìm được.</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Thời gian thực thi: Thời gian (tính bằng mili giây) để thuật toán chạy xong.</a:t>
            </a:r>
          </a:p>
        </p:txBody>
      </p:sp>
    </p:spTree>
    <p:extLst>
      <p:ext uri="{BB962C8B-B14F-4D97-AF65-F5344CB8AC3E}">
        <p14:creationId xmlns:p14="http://schemas.microsoft.com/office/powerpoint/2010/main" val="2204388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803B0-FCED-85B4-5FE0-B238C043322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730D600-53BA-6A89-C7D9-648B4B8E2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814AAEBE-F037-0B27-D187-2DCC91CDC11E}"/>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F7E4454-6C2F-C22C-2D7F-13C8005D5DC1}"/>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F5622FDC-E2FE-2F7C-AE66-3907DF1A6AD5}"/>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564C8550-5117-06DD-ACD8-C126B5B329DB}"/>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C1D4136B-9574-0C96-F2AD-1B4CE2BD0107}"/>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A0C10EF-16F8-93A3-0DC5-2A0BAA95657A}"/>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38B2EF-A475-A18F-26DF-1D66858B02FD}"/>
              </a:ext>
            </a:extLst>
          </p:cNvPr>
          <p:cNvSpPr txBox="1"/>
          <p:nvPr/>
        </p:nvSpPr>
        <p:spPr>
          <a:xfrm>
            <a:off x="1026255" y="185457"/>
            <a:ext cx="2639184"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3. BÀI TOÁN TSP</a:t>
            </a:r>
          </a:p>
        </p:txBody>
      </p:sp>
      <p:sp>
        <p:nvSpPr>
          <p:cNvPr id="10" name="TextBox 9">
            <a:extLst>
              <a:ext uri="{FF2B5EF4-FFF2-40B4-BE49-F238E27FC236}">
                <a16:creationId xmlns:a16="http://schemas.microsoft.com/office/drawing/2014/main" id="{1ADD6F2C-EC5F-01E7-1B54-D28F33456C01}"/>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
        <p:nvSpPr>
          <p:cNvPr id="4" name="TextBox 3">
            <a:extLst>
              <a:ext uri="{FF2B5EF4-FFF2-40B4-BE49-F238E27FC236}">
                <a16:creationId xmlns:a16="http://schemas.microsoft.com/office/drawing/2014/main" id="{B881AF76-6DFD-EF8E-B2AF-6DD0641FB004}"/>
              </a:ext>
            </a:extLst>
          </p:cNvPr>
          <p:cNvSpPr txBox="1"/>
          <p:nvPr/>
        </p:nvSpPr>
        <p:spPr>
          <a:xfrm>
            <a:off x="1026255" y="1100824"/>
            <a:ext cx="10139488" cy="498663"/>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Compare Performance:</a:t>
            </a:r>
          </a:p>
        </p:txBody>
      </p:sp>
      <p:pic>
        <p:nvPicPr>
          <p:cNvPr id="7" name="Picture 6">
            <a:extLst>
              <a:ext uri="{FF2B5EF4-FFF2-40B4-BE49-F238E27FC236}">
                <a16:creationId xmlns:a16="http://schemas.microsoft.com/office/drawing/2014/main" id="{1C25D1E6-F36D-AE77-045A-7AC75CE98DD5}"/>
              </a:ext>
            </a:extLst>
          </p:cNvPr>
          <p:cNvPicPr>
            <a:picLocks noChangeAspect="1"/>
          </p:cNvPicPr>
          <p:nvPr/>
        </p:nvPicPr>
        <p:blipFill>
          <a:blip r:embed="rId3"/>
          <a:stretch>
            <a:fillRect/>
          </a:stretch>
        </p:blipFill>
        <p:spPr>
          <a:xfrm>
            <a:off x="1955675" y="2249546"/>
            <a:ext cx="8280637" cy="2924141"/>
          </a:xfrm>
          <a:prstGeom prst="rect">
            <a:avLst/>
          </a:prstGeom>
        </p:spPr>
      </p:pic>
      <p:sp>
        <p:nvSpPr>
          <p:cNvPr id="8" name="TextBox 7">
            <a:extLst>
              <a:ext uri="{FF2B5EF4-FFF2-40B4-BE49-F238E27FC236}">
                <a16:creationId xmlns:a16="http://schemas.microsoft.com/office/drawing/2014/main" id="{80645A8D-06E1-2A19-147F-917124D7B715}"/>
              </a:ext>
            </a:extLst>
          </p:cNvPr>
          <p:cNvSpPr txBox="1"/>
          <p:nvPr/>
        </p:nvSpPr>
        <p:spPr>
          <a:xfrm>
            <a:off x="4554597" y="5173687"/>
            <a:ext cx="3082792" cy="376834"/>
          </a:xfrm>
          <a:prstGeom prst="rect">
            <a:avLst/>
          </a:prstGeom>
          <a:noFill/>
        </p:spPr>
        <p:txBody>
          <a:bodyPr wrap="square" rtlCol="0">
            <a:spAutoFit/>
          </a:bodyPr>
          <a:lstStyle/>
          <a:p>
            <a:pPr algn="ctr">
              <a:lnSpc>
                <a:spcPct val="150000"/>
              </a:lnSpc>
            </a:pPr>
            <a:r>
              <a:rPr lang="en-US" sz="1400" i="1">
                <a:latin typeface="Times New Roman" panose="02020603050405020304" pitchFamily="18" charset="0"/>
                <a:cs typeface="Times New Roman" panose="02020603050405020304" pitchFamily="18" charset="0"/>
              </a:rPr>
              <a:t>Kết quả so sánh</a:t>
            </a:r>
          </a:p>
        </p:txBody>
      </p:sp>
    </p:spTree>
    <p:extLst>
      <p:ext uri="{BB962C8B-B14F-4D97-AF65-F5344CB8AC3E}">
        <p14:creationId xmlns:p14="http://schemas.microsoft.com/office/powerpoint/2010/main" val="2851780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C2E0D3-A1E9-4E1E-B637-FDAD14A67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C0C757AD-9771-4172-BD9C-D451994395B5}"/>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45EB550-0DAF-4B8E-9076-D1F68091F77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AC2C821A-0C6E-41A3-8AF3-6C30D9BFEBA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69BE13D-7D48-4562-8328-1DE59B124991}"/>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2ADF822-5D5A-4EFB-BE26-3F8598DF01E8}"/>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7FB2329-DF53-463F-8BCD-FC78E6084255}"/>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48173024-5E5B-483A-BAAD-91DECA3F3A61}"/>
              </a:ext>
            </a:extLst>
          </p:cNvPr>
          <p:cNvSpPr txBox="1"/>
          <p:nvPr/>
        </p:nvSpPr>
        <p:spPr>
          <a:xfrm>
            <a:off x="4732485" y="340137"/>
            <a:ext cx="2727029" cy="1015663"/>
          </a:xfrm>
          <a:prstGeom prst="rect">
            <a:avLst/>
          </a:prstGeom>
          <a:noFill/>
        </p:spPr>
        <p:txBody>
          <a:bodyPr wrap="none" rtlCol="0">
            <a:spAutoFit/>
          </a:bodyPr>
          <a:lstStyle/>
          <a:p>
            <a:r>
              <a:rPr lang="en-US" sz="6000">
                <a:solidFill>
                  <a:schemeClr val="accent1">
                    <a:lumMod val="75000"/>
                  </a:schemeClr>
                </a:solidFill>
                <a:latin typeface="Times New Roman" panose="02020603050405020304" pitchFamily="18" charset="0"/>
                <a:cs typeface="Times New Roman" panose="02020603050405020304" pitchFamily="18" charset="0"/>
              </a:rPr>
              <a:t>Mục lục</a:t>
            </a:r>
          </a:p>
        </p:txBody>
      </p:sp>
      <p:sp>
        <p:nvSpPr>
          <p:cNvPr id="2" name="TextBox 1">
            <a:extLst>
              <a:ext uri="{FF2B5EF4-FFF2-40B4-BE49-F238E27FC236}">
                <a16:creationId xmlns:a16="http://schemas.microsoft.com/office/drawing/2014/main" id="{F3B8EBB5-098B-445B-9B5F-5AD4D2F9B8C9}"/>
              </a:ext>
            </a:extLst>
          </p:cNvPr>
          <p:cNvSpPr txBox="1"/>
          <p:nvPr/>
        </p:nvSpPr>
        <p:spPr>
          <a:xfrm>
            <a:off x="2029968" y="1778473"/>
            <a:ext cx="5367751"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1. TỔNG QUAN VỀ LOCAL SEARCH</a:t>
            </a:r>
          </a:p>
        </p:txBody>
      </p:sp>
      <p:sp>
        <p:nvSpPr>
          <p:cNvPr id="23" name="TextBox 22">
            <a:extLst>
              <a:ext uri="{FF2B5EF4-FFF2-40B4-BE49-F238E27FC236}">
                <a16:creationId xmlns:a16="http://schemas.microsoft.com/office/drawing/2014/main" id="{F45E97DD-0B45-4EBE-A4F0-FB98EA0F907F}"/>
              </a:ext>
            </a:extLst>
          </p:cNvPr>
          <p:cNvSpPr txBox="1"/>
          <p:nvPr/>
        </p:nvSpPr>
        <p:spPr>
          <a:xfrm>
            <a:off x="2029968" y="2443452"/>
            <a:ext cx="3693319"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2. BÀI TOÁN N-QUEENS</a:t>
            </a:r>
          </a:p>
        </p:txBody>
      </p:sp>
      <p:sp>
        <p:nvSpPr>
          <p:cNvPr id="25" name="TextBox 24">
            <a:extLst>
              <a:ext uri="{FF2B5EF4-FFF2-40B4-BE49-F238E27FC236}">
                <a16:creationId xmlns:a16="http://schemas.microsoft.com/office/drawing/2014/main" id="{B53249A6-D03D-473E-BD46-879638D19C1A}"/>
              </a:ext>
            </a:extLst>
          </p:cNvPr>
          <p:cNvSpPr txBox="1"/>
          <p:nvPr/>
        </p:nvSpPr>
        <p:spPr>
          <a:xfrm>
            <a:off x="2029968" y="3108431"/>
            <a:ext cx="2639184"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3. BÀI TOÁN TSP</a:t>
            </a:r>
          </a:p>
        </p:txBody>
      </p:sp>
      <p:sp>
        <p:nvSpPr>
          <p:cNvPr id="4" name="TextBox 3">
            <a:extLst>
              <a:ext uri="{FF2B5EF4-FFF2-40B4-BE49-F238E27FC236}">
                <a16:creationId xmlns:a16="http://schemas.microsoft.com/office/drawing/2014/main" id="{B2F164BC-5BC0-5544-A914-60823A7C9AC5}"/>
              </a:ext>
            </a:extLst>
          </p:cNvPr>
          <p:cNvSpPr txBox="1"/>
          <p:nvPr/>
        </p:nvSpPr>
        <p:spPr>
          <a:xfrm>
            <a:off x="2029968" y="3777189"/>
            <a:ext cx="3830536"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4. SO SÁNH TỔNG QUAN</a:t>
            </a:r>
          </a:p>
        </p:txBody>
      </p:sp>
      <p:sp>
        <p:nvSpPr>
          <p:cNvPr id="5" name="TextBox 4">
            <a:extLst>
              <a:ext uri="{FF2B5EF4-FFF2-40B4-BE49-F238E27FC236}">
                <a16:creationId xmlns:a16="http://schemas.microsoft.com/office/drawing/2014/main" id="{EE768B29-11C9-A00C-692A-244107895963}"/>
              </a:ext>
            </a:extLst>
          </p:cNvPr>
          <p:cNvSpPr txBox="1"/>
          <p:nvPr/>
        </p:nvSpPr>
        <p:spPr>
          <a:xfrm>
            <a:off x="2029968" y="4445947"/>
            <a:ext cx="2089675"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5. KẾT LUẬN</a:t>
            </a:r>
          </a:p>
        </p:txBody>
      </p:sp>
      <p:sp>
        <p:nvSpPr>
          <p:cNvPr id="6" name="TextBox 5">
            <a:extLst>
              <a:ext uri="{FF2B5EF4-FFF2-40B4-BE49-F238E27FC236}">
                <a16:creationId xmlns:a16="http://schemas.microsoft.com/office/drawing/2014/main" id="{DC78AD3D-5E93-8EAD-7894-2A4B71FCD59E}"/>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Tree>
    <p:extLst>
      <p:ext uri="{BB962C8B-B14F-4D97-AF65-F5344CB8AC3E}">
        <p14:creationId xmlns:p14="http://schemas.microsoft.com/office/powerpoint/2010/main" val="1549445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B614E-A757-DE7D-D7DC-23F7117B2AC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1AAAD9F-6121-4802-9F34-FC11DE275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FAD0EF2B-3568-1839-1F4C-42B1E0695728}"/>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D9936759-BCB5-9BA8-D3AD-08B5B1DF87FD}"/>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ADFF9FD9-7848-1F79-FE6E-9D00781A05F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0195A5F-58F7-FFD5-0599-F530B97C6DF1}"/>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12ADE840-920F-EBEF-D762-35C11944EAB8}"/>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E4B96CD4-3286-6D52-7670-7F5EC91C8D48}"/>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A8AAA9F-EE63-7925-561E-8781A5267FB2}"/>
              </a:ext>
            </a:extLst>
          </p:cNvPr>
          <p:cNvSpPr txBox="1"/>
          <p:nvPr/>
        </p:nvSpPr>
        <p:spPr>
          <a:xfrm>
            <a:off x="1026255" y="185457"/>
            <a:ext cx="2639184"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3. BÀI TOÁN TSP</a:t>
            </a:r>
          </a:p>
        </p:txBody>
      </p:sp>
      <p:sp>
        <p:nvSpPr>
          <p:cNvPr id="10" name="TextBox 9">
            <a:extLst>
              <a:ext uri="{FF2B5EF4-FFF2-40B4-BE49-F238E27FC236}">
                <a16:creationId xmlns:a16="http://schemas.microsoft.com/office/drawing/2014/main" id="{4F29F517-94F6-66E0-50CF-AACE8D65FE01}"/>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
        <p:nvSpPr>
          <p:cNvPr id="4" name="TextBox 3">
            <a:extLst>
              <a:ext uri="{FF2B5EF4-FFF2-40B4-BE49-F238E27FC236}">
                <a16:creationId xmlns:a16="http://schemas.microsoft.com/office/drawing/2014/main" id="{7C38DADE-12C8-F20C-08AC-BD191D932F4E}"/>
              </a:ext>
            </a:extLst>
          </p:cNvPr>
          <p:cNvSpPr txBox="1"/>
          <p:nvPr/>
        </p:nvSpPr>
        <p:spPr>
          <a:xfrm>
            <a:off x="1026255" y="1100824"/>
            <a:ext cx="10139488" cy="498663"/>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Compare Performance:</a:t>
            </a:r>
          </a:p>
        </p:txBody>
      </p:sp>
      <p:sp>
        <p:nvSpPr>
          <p:cNvPr id="2" name="TextBox 1">
            <a:extLst>
              <a:ext uri="{FF2B5EF4-FFF2-40B4-BE49-F238E27FC236}">
                <a16:creationId xmlns:a16="http://schemas.microsoft.com/office/drawing/2014/main" id="{BAE549A0-D44C-6387-A1FE-D8189600FE4D}"/>
              </a:ext>
            </a:extLst>
          </p:cNvPr>
          <p:cNvSpPr txBox="1"/>
          <p:nvPr/>
        </p:nvSpPr>
        <p:spPr>
          <a:xfrm>
            <a:off x="1026255" y="1778473"/>
            <a:ext cx="10139488" cy="4480073"/>
          </a:xfrm>
          <a:prstGeom prst="rect">
            <a:avLst/>
          </a:prstGeom>
          <a:noFill/>
        </p:spPr>
        <p:txBody>
          <a:bodyPr wrap="square" rtlCol="0">
            <a:spAutoFit/>
          </a:bodyPr>
          <a:lstStyle/>
          <a:p>
            <a:pPr>
              <a:lnSpc>
                <a:spcPct val="150000"/>
              </a:lnSpc>
            </a:pPr>
            <a:r>
              <a:rPr lang="vi-VN" sz="1600">
                <a:latin typeface="Times New Roman" panose="02020603050405020304" pitchFamily="18" charset="0"/>
                <a:cs typeface="Times New Roman" panose="02020603050405020304" pitchFamily="18" charset="0"/>
              </a:rPr>
              <a:t>Chất lượng lời giải (Tour Length):</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Với N=10 và N=20, cả hai thuật toán đều cho ra kết quả khá tương đồng.</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Với N=30, có một sự khác biệt lớn: Hill Climbing tìm được lời giải tốt hơn đáng kể (6.52 so với 10.57). Trong lần chạy cụ thể này, G</a:t>
            </a:r>
            <a:r>
              <a:rPr lang="en-US" sz="1600">
                <a:latin typeface="Times New Roman" panose="02020603050405020304" pitchFamily="18" charset="0"/>
                <a:cs typeface="Times New Roman" panose="02020603050405020304" pitchFamily="18" charset="0"/>
              </a:rPr>
              <a:t>As</a:t>
            </a:r>
            <a:r>
              <a:rPr lang="vi-VN" sz="1600">
                <a:latin typeface="Times New Roman" panose="02020603050405020304" pitchFamily="18" charset="0"/>
                <a:cs typeface="Times New Roman" panose="02020603050405020304" pitchFamily="18" charset="0"/>
              </a:rPr>
              <a:t> đã hội tụ sớm về một vùng tối ưu cục bộ không tốt, trong khi Hill Climbing may mắn tìm được một vùng tốt hơn. </a:t>
            </a:r>
          </a:p>
          <a:p>
            <a:pPr>
              <a:lnSpc>
                <a:spcPct val="150000"/>
              </a:lnSpc>
            </a:pPr>
            <a:r>
              <a:rPr lang="vi-VN" sz="1600">
                <a:latin typeface="Times New Roman" panose="02020603050405020304" pitchFamily="18" charset="0"/>
                <a:cs typeface="Times New Roman" panose="02020603050405020304" pitchFamily="18" charset="0"/>
              </a:rPr>
              <a:t>Thời gian thực thi (Runtime):</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Hill Climbing có thời gian chạy khá ổn định và nhanh chóng qua các kích thước bài toán khác nhau.</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Genetic Algorithm có thời gian chạy tăng rõ rệt khi số lượng thành phố tăng lên</a:t>
            </a:r>
            <a:r>
              <a:rPr lang="en-US" sz="1600">
                <a:latin typeface="Times New Roman" panose="02020603050405020304" pitchFamily="18" charset="0"/>
                <a:cs typeface="Times New Roman" panose="02020603050405020304" pitchFamily="18" charset="0"/>
              </a:rPr>
              <a:t> do sự phức tạp khi phải quản lý và đánh giá cả một quần thể lớn,</a:t>
            </a:r>
            <a:r>
              <a:rPr lang="vi-VN" sz="1600">
                <a:latin typeface="Times New Roman" panose="02020603050405020304" pitchFamily="18" charset="0"/>
                <a:cs typeface="Times New Roman" panose="02020603050405020304" pitchFamily="18" charset="0"/>
              </a:rPr>
              <a:t> thực hiện các phép lai ghép và đột biến phức tạp hơn.</a:t>
            </a:r>
          </a:p>
          <a:p>
            <a:pPr>
              <a:lnSpc>
                <a:spcPct val="150000"/>
              </a:lnSpc>
            </a:pPr>
            <a:r>
              <a:rPr lang="vi-VN" sz="1600">
                <a:latin typeface="Times New Roman" panose="02020603050405020304" pitchFamily="18" charset="0"/>
                <a:cs typeface="Times New Roman" panose="02020603050405020304" pitchFamily="18" charset="0"/>
              </a:rPr>
              <a:t>Khả năng mở rộng (Scalability):</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Hill Climbing cho thấy khả năng mở rộng về thời gian tốt hơn trong phạm vi thử nghiệm.</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Genetic Algorithm sẽ tốn tài nguyên hơn, nhưng lại nó có tiềm năng tìm kiếm trong không gian lời giải rộng hơn.</a:t>
            </a:r>
          </a:p>
        </p:txBody>
      </p:sp>
    </p:spTree>
    <p:extLst>
      <p:ext uri="{BB962C8B-B14F-4D97-AF65-F5344CB8AC3E}">
        <p14:creationId xmlns:p14="http://schemas.microsoft.com/office/powerpoint/2010/main" val="3216169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5B9B1-A103-DFE1-1D29-8B818D3A8E9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BBD1DF3-1E14-B2EF-A81B-604F51CB0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CB49CB6D-6CE5-9D61-9AF2-E6F68B421D9A}"/>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1678A94E-D8CD-D6EB-585B-96E944B68B6E}"/>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F3DFF113-F33C-58CF-AD63-B3A62F6A58C4}"/>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11725217-DDBD-2652-DBC3-776FEEEBC689}"/>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F663545B-D01C-260C-2B82-682935E65C08}"/>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27EBB042-8DF8-513F-D0E4-37FACEBE9159}"/>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2535380-6305-2253-0F29-FFD1F0741998}"/>
              </a:ext>
            </a:extLst>
          </p:cNvPr>
          <p:cNvSpPr txBox="1"/>
          <p:nvPr/>
        </p:nvSpPr>
        <p:spPr>
          <a:xfrm>
            <a:off x="3081232" y="3075057"/>
            <a:ext cx="6029536" cy="707886"/>
          </a:xfrm>
          <a:prstGeom prst="rect">
            <a:avLst/>
          </a:prstGeom>
          <a:noFill/>
        </p:spPr>
        <p:txBody>
          <a:bodyPr wrap="none" rtlCol="0">
            <a:spAutoFit/>
          </a:bodyPr>
          <a:lstStyle/>
          <a:p>
            <a:r>
              <a:rPr lang="en-US" sz="4000">
                <a:latin typeface="Times New Roman" panose="02020603050405020304" pitchFamily="18" charset="0"/>
                <a:cs typeface="Times New Roman" panose="02020603050405020304" pitchFamily="18" charset="0"/>
              </a:rPr>
              <a:t>4. SO SÁNH TỔNG QUAN</a:t>
            </a:r>
          </a:p>
        </p:txBody>
      </p:sp>
      <p:sp>
        <p:nvSpPr>
          <p:cNvPr id="6" name="TextBox 5">
            <a:extLst>
              <a:ext uri="{FF2B5EF4-FFF2-40B4-BE49-F238E27FC236}">
                <a16:creationId xmlns:a16="http://schemas.microsoft.com/office/drawing/2014/main" id="{81DA5E11-05B9-977B-D91E-164DA59FCC0A}"/>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Tree>
    <p:extLst>
      <p:ext uri="{BB962C8B-B14F-4D97-AF65-F5344CB8AC3E}">
        <p14:creationId xmlns:p14="http://schemas.microsoft.com/office/powerpoint/2010/main" val="2806602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761B2-38FB-BE7E-4483-3F2B1F19815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962AA25-0CEC-A525-C5DB-500C57CDF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B078AB3C-0FD3-D143-14D8-EC1EBB41FFD7}"/>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637870A-C1F3-F6FB-AD32-5A398AAEEE47}"/>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8549AB96-4807-9844-7A3E-DB2AA506D436}"/>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8165A0E-8D05-DDAA-1F03-054F490EE1AB}"/>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62B1896B-7BB6-275F-9824-10715D282D90}"/>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0D20C001-5BD7-2E3A-A60A-49BF74FDB00D}"/>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36B525A-00F1-1EC9-7423-2D1F19583981}"/>
              </a:ext>
            </a:extLst>
          </p:cNvPr>
          <p:cNvSpPr txBox="1"/>
          <p:nvPr/>
        </p:nvSpPr>
        <p:spPr>
          <a:xfrm>
            <a:off x="1026255" y="185457"/>
            <a:ext cx="3830536" cy="477054"/>
          </a:xfrm>
          <a:prstGeom prst="rect">
            <a:avLst/>
          </a:prstGeom>
          <a:noFill/>
        </p:spPr>
        <p:txBody>
          <a:bodyPr wrap="none" rtlCol="0">
            <a:spAutoFit/>
          </a:bodyPr>
          <a:lstStyle/>
          <a:p>
            <a:r>
              <a:rPr lang="de-DE" sz="2500">
                <a:latin typeface="Times New Roman" panose="02020603050405020304" pitchFamily="18" charset="0"/>
                <a:cs typeface="Times New Roman" panose="02020603050405020304" pitchFamily="18" charset="0"/>
              </a:rPr>
              <a:t>4. SO SÁNH TỔNG QUAN</a:t>
            </a:r>
          </a:p>
        </p:txBody>
      </p:sp>
      <p:sp>
        <p:nvSpPr>
          <p:cNvPr id="10" name="TextBox 9">
            <a:extLst>
              <a:ext uri="{FF2B5EF4-FFF2-40B4-BE49-F238E27FC236}">
                <a16:creationId xmlns:a16="http://schemas.microsoft.com/office/drawing/2014/main" id="{4146284C-1ECC-E3AB-C48D-E2F7202C2338}"/>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
        <p:nvSpPr>
          <p:cNvPr id="4" name="TextBox 3">
            <a:extLst>
              <a:ext uri="{FF2B5EF4-FFF2-40B4-BE49-F238E27FC236}">
                <a16:creationId xmlns:a16="http://schemas.microsoft.com/office/drawing/2014/main" id="{207AD5AB-59D5-1045-C6E1-9660EAFFF4D5}"/>
              </a:ext>
            </a:extLst>
          </p:cNvPr>
          <p:cNvSpPr txBox="1"/>
          <p:nvPr/>
        </p:nvSpPr>
        <p:spPr>
          <a:xfrm>
            <a:off x="1026255" y="1100824"/>
            <a:ext cx="10139488" cy="498663"/>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Hiệu quả của từng algorithm trên hai bài toán:</a:t>
            </a:r>
          </a:p>
        </p:txBody>
      </p:sp>
      <p:sp>
        <p:nvSpPr>
          <p:cNvPr id="2" name="TextBox 1">
            <a:extLst>
              <a:ext uri="{FF2B5EF4-FFF2-40B4-BE49-F238E27FC236}">
                <a16:creationId xmlns:a16="http://schemas.microsoft.com/office/drawing/2014/main" id="{03DE7AD7-4EEA-957A-FD46-479C1EE9B0CF}"/>
              </a:ext>
            </a:extLst>
          </p:cNvPr>
          <p:cNvSpPr txBox="1"/>
          <p:nvPr/>
        </p:nvSpPr>
        <p:spPr>
          <a:xfrm>
            <a:off x="1026255" y="1778473"/>
            <a:ext cx="10139488" cy="3372077"/>
          </a:xfrm>
          <a:prstGeom prst="rect">
            <a:avLst/>
          </a:prstGeom>
          <a:noFill/>
        </p:spPr>
        <p:txBody>
          <a:bodyPr wrap="square" rtlCol="0">
            <a:spAutoFit/>
          </a:bodyPr>
          <a:lstStyle/>
          <a:p>
            <a:pPr>
              <a:lnSpc>
                <a:spcPct val="150000"/>
              </a:lnSpc>
            </a:pPr>
            <a:r>
              <a:rPr lang="vi-VN" sz="1600">
                <a:latin typeface="Times New Roman" panose="02020603050405020304" pitchFamily="18" charset="0"/>
                <a:cs typeface="Times New Roman" panose="02020603050405020304" pitchFamily="18" charset="0"/>
              </a:rPr>
              <a:t>n-Queens problem</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Hill Climbing: nhanh nhưng dễ kẹt ở cực tiểu; cần random restarts để đạt kết quả ổn định.</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Stochastic HC : chạy nhanh nhất, hiệu quả khi kết hợp restarts.</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Simulated Annealing: mạnh mẽ trong một lần chạy, tỉ lệ thành công cao, thoát cực tiểu tốt; khả năng mở rộng cao khi n tăng.</a:t>
            </a:r>
            <a:endParaRPr lang="en-US" sz="1600">
              <a:latin typeface="Times New Roman" panose="02020603050405020304" pitchFamily="18" charset="0"/>
              <a:cs typeface="Times New Roman" panose="02020603050405020304" pitchFamily="18" charset="0"/>
            </a:endParaRPr>
          </a:p>
          <a:p>
            <a:pPr>
              <a:lnSpc>
                <a:spcPct val="150000"/>
              </a:lnSpc>
            </a:pPr>
            <a:r>
              <a:rPr lang="vi-VN" sz="1600">
                <a:latin typeface="Times New Roman" panose="02020603050405020304" pitchFamily="18" charset="0"/>
                <a:cs typeface="Times New Roman" panose="02020603050405020304" pitchFamily="18" charset="0"/>
              </a:rPr>
              <a:t>TSP problem</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Hill Climbing: giải nhanh, ổn định; có thể tìm lời giải rất tốt ở các bài toán nhỏ hoặc vừa.</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Genetic Algorithm : tốn thời gian và tài nguyên hơn, nhưng có khả năng khám phá sâu và đạt lời giải chất lượng cao hơn trong không gian nghiệm phức tạp.</a:t>
            </a:r>
          </a:p>
        </p:txBody>
      </p:sp>
    </p:spTree>
    <p:extLst>
      <p:ext uri="{BB962C8B-B14F-4D97-AF65-F5344CB8AC3E}">
        <p14:creationId xmlns:p14="http://schemas.microsoft.com/office/powerpoint/2010/main" val="3349631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D3C24-8588-29EA-3538-4DF70EA8508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084BEC8-F5A2-D3EE-341F-136CC464D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24C837C5-28E3-E0D3-BE17-9D549345E133}"/>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DD713351-E306-2AD6-477B-525D6E17F615}"/>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8FCBE207-1226-F8B3-215C-5A0DCA1E1EF9}"/>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03FF3C9C-D8DD-C18A-C067-9B6F410C659A}"/>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69424838-D9CA-0F9E-14F2-6B9FAE533C20}"/>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B8262C0E-CF39-4A0D-28D1-7BBAE61A384F}"/>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93A6DFF-CF9B-4CD4-5111-94028A8008F2}"/>
              </a:ext>
            </a:extLst>
          </p:cNvPr>
          <p:cNvSpPr txBox="1"/>
          <p:nvPr/>
        </p:nvSpPr>
        <p:spPr>
          <a:xfrm>
            <a:off x="1026255" y="185457"/>
            <a:ext cx="3830536" cy="477054"/>
          </a:xfrm>
          <a:prstGeom prst="rect">
            <a:avLst/>
          </a:prstGeom>
          <a:noFill/>
        </p:spPr>
        <p:txBody>
          <a:bodyPr wrap="none" rtlCol="0">
            <a:spAutoFit/>
          </a:bodyPr>
          <a:lstStyle/>
          <a:p>
            <a:r>
              <a:rPr lang="de-DE" sz="2500">
                <a:latin typeface="Times New Roman" panose="02020603050405020304" pitchFamily="18" charset="0"/>
                <a:cs typeface="Times New Roman" panose="02020603050405020304" pitchFamily="18" charset="0"/>
              </a:rPr>
              <a:t>4. SO SÁNH TỔNG QUAN</a:t>
            </a:r>
          </a:p>
        </p:txBody>
      </p:sp>
      <p:sp>
        <p:nvSpPr>
          <p:cNvPr id="10" name="TextBox 9">
            <a:extLst>
              <a:ext uri="{FF2B5EF4-FFF2-40B4-BE49-F238E27FC236}">
                <a16:creationId xmlns:a16="http://schemas.microsoft.com/office/drawing/2014/main" id="{1775FE5D-536B-3C95-5F93-28D8ECC20843}"/>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
        <p:nvSpPr>
          <p:cNvPr id="4" name="TextBox 3">
            <a:extLst>
              <a:ext uri="{FF2B5EF4-FFF2-40B4-BE49-F238E27FC236}">
                <a16:creationId xmlns:a16="http://schemas.microsoft.com/office/drawing/2014/main" id="{FBEEC370-8803-8D45-9936-1C43DE736D2C}"/>
              </a:ext>
            </a:extLst>
          </p:cNvPr>
          <p:cNvSpPr txBox="1"/>
          <p:nvPr/>
        </p:nvSpPr>
        <p:spPr>
          <a:xfrm>
            <a:off x="1026255" y="1100824"/>
            <a:ext cx="10139488" cy="498663"/>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Which Works Best for Which Problem Type:</a:t>
            </a:r>
          </a:p>
        </p:txBody>
      </p:sp>
      <p:sp>
        <p:nvSpPr>
          <p:cNvPr id="2" name="TextBox 1">
            <a:extLst>
              <a:ext uri="{FF2B5EF4-FFF2-40B4-BE49-F238E27FC236}">
                <a16:creationId xmlns:a16="http://schemas.microsoft.com/office/drawing/2014/main" id="{EAD18A03-2BBA-28A4-717B-FAAB9E91DC04}"/>
              </a:ext>
            </a:extLst>
          </p:cNvPr>
          <p:cNvSpPr txBox="1"/>
          <p:nvPr/>
        </p:nvSpPr>
        <p:spPr>
          <a:xfrm>
            <a:off x="1026255" y="1778473"/>
            <a:ext cx="10139488" cy="3741409"/>
          </a:xfrm>
          <a:prstGeom prst="rect">
            <a:avLst/>
          </a:prstGeom>
          <a:noFill/>
        </p:spPr>
        <p:txBody>
          <a:bodyPr wrap="square" rtlCol="0">
            <a:spAutoFit/>
          </a:bodyPr>
          <a:lstStyle/>
          <a:p>
            <a:pPr>
              <a:lnSpc>
                <a:spcPct val="150000"/>
              </a:lnSpc>
            </a:pPr>
            <a:r>
              <a:rPr lang="vi-VN" sz="1600">
                <a:latin typeface="Times New Roman" panose="02020603050405020304" pitchFamily="18" charset="0"/>
                <a:cs typeface="Times New Roman" panose="02020603050405020304" pitchFamily="18" charset="0"/>
              </a:rPr>
              <a:t>n-Queens problem</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Hill Climbing: </a:t>
            </a:r>
            <a:r>
              <a:rPr lang="en-US" sz="1600">
                <a:latin typeface="Times New Roman" panose="02020603050405020304" pitchFamily="18" charset="0"/>
                <a:cs typeface="Times New Roman" panose="02020603050405020304" pitchFamily="18" charset="0"/>
              </a:rPr>
              <a:t> Với không gian bài toàn nhỏ, thuật toán c</a:t>
            </a:r>
            <a:r>
              <a:rPr lang="vi-VN" sz="1600">
                <a:latin typeface="Times New Roman" panose="02020603050405020304" pitchFamily="18" charset="0"/>
                <a:cs typeface="Times New Roman" panose="02020603050405020304" pitchFamily="18" charset="0"/>
              </a:rPr>
              <a:t>ho tốc độ cao và tỷ lệ thành công gần tuyệt đối với nhiều khởi động lại.</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Simulated Annealing: Cân bằng tốt giữa khám phá và khai thác; khả năng mở rộng cao; hoạt động tốt dù chỉ một lần chạy.</a:t>
            </a:r>
            <a:endParaRPr lang="en-US" sz="1600">
              <a:latin typeface="Times New Roman" panose="02020603050405020304" pitchFamily="18" charset="0"/>
              <a:cs typeface="Times New Roman" panose="02020603050405020304" pitchFamily="18" charset="0"/>
            </a:endParaRPr>
          </a:p>
          <a:p>
            <a:pPr>
              <a:lnSpc>
                <a:spcPct val="150000"/>
              </a:lnSpc>
            </a:pPr>
            <a:r>
              <a:rPr lang="vi-VN" sz="1600">
                <a:latin typeface="Times New Roman" panose="02020603050405020304" pitchFamily="18" charset="0"/>
                <a:cs typeface="Times New Roman" panose="02020603050405020304" pitchFamily="18" charset="0"/>
              </a:rPr>
              <a:t>TSP problem</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First-Choice Hill Climbing: </a:t>
            </a:r>
            <a:r>
              <a:rPr lang="en-US" sz="1600">
                <a:latin typeface="Times New Roman" panose="02020603050405020304" pitchFamily="18" charset="0"/>
                <a:cs typeface="Times New Roman" panose="02020603050405020304" pitchFamily="18" charset="0"/>
              </a:rPr>
              <a:t>Với không gian vừa và nhỏ, thuật toán n</a:t>
            </a:r>
            <a:r>
              <a:rPr lang="vi-VN" sz="1600">
                <a:latin typeface="Times New Roman" panose="02020603050405020304" pitchFamily="18" charset="0"/>
                <a:cs typeface="Times New Roman" panose="02020603050405020304" pitchFamily="18" charset="0"/>
              </a:rPr>
              <a:t>hanh, hiệu quả, cho lời giải “đủ tốt” trong thời gian ngắn.</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Genetic Algorithm:</a:t>
            </a:r>
            <a:r>
              <a:rPr lang="en-US" sz="1600">
                <a:latin typeface="Times New Roman" panose="02020603050405020304" pitchFamily="18" charset="0"/>
                <a:cs typeface="Times New Roman" panose="02020603050405020304" pitchFamily="18" charset="0"/>
              </a:rPr>
              <a:t> Với bài toán lớn và phức tạp hơn, thuật toán có khả năng tìm kiếm toàn cục mạnh, thích hợp cho không gian nghiệm rộng và landscape phức tạp.</a:t>
            </a:r>
            <a:endParaRPr lang="vi-V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61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40D39-C200-4B7C-A04E-5D66F736626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A968594-138D-7E6B-21D3-3D87E81F4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D12C01D9-EF6F-6616-3CA6-0A0997C9C452}"/>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A85A9BD6-7D15-98E6-35AF-F2165CA38045}"/>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024D0D98-D766-A8A6-921D-BB0450BC0065}"/>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3A3BE63-1047-307D-DEF3-B59726FD404F}"/>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33AD5B01-18D6-BBFB-0186-0F3C58286EC8}"/>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C0D85485-5A8C-0AD0-5391-6BB693E0E2B0}"/>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BBBBF48-F389-FE93-ED2F-4072E645AB3F}"/>
              </a:ext>
            </a:extLst>
          </p:cNvPr>
          <p:cNvSpPr txBox="1"/>
          <p:nvPr/>
        </p:nvSpPr>
        <p:spPr>
          <a:xfrm>
            <a:off x="1026255" y="185457"/>
            <a:ext cx="3830536" cy="477054"/>
          </a:xfrm>
          <a:prstGeom prst="rect">
            <a:avLst/>
          </a:prstGeom>
          <a:noFill/>
        </p:spPr>
        <p:txBody>
          <a:bodyPr wrap="none" rtlCol="0">
            <a:spAutoFit/>
          </a:bodyPr>
          <a:lstStyle/>
          <a:p>
            <a:r>
              <a:rPr lang="de-DE" sz="2500">
                <a:latin typeface="Times New Roman" panose="02020603050405020304" pitchFamily="18" charset="0"/>
                <a:cs typeface="Times New Roman" panose="02020603050405020304" pitchFamily="18" charset="0"/>
              </a:rPr>
              <a:t>4. SO SÁNH TỔNG QUAN</a:t>
            </a:r>
          </a:p>
        </p:txBody>
      </p:sp>
      <p:sp>
        <p:nvSpPr>
          <p:cNvPr id="10" name="TextBox 9">
            <a:extLst>
              <a:ext uri="{FF2B5EF4-FFF2-40B4-BE49-F238E27FC236}">
                <a16:creationId xmlns:a16="http://schemas.microsoft.com/office/drawing/2014/main" id="{D75F9A0A-DBDC-9072-8B7E-7B3FB1E1A06D}"/>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
        <p:nvSpPr>
          <p:cNvPr id="4" name="TextBox 3">
            <a:extLst>
              <a:ext uri="{FF2B5EF4-FFF2-40B4-BE49-F238E27FC236}">
                <a16:creationId xmlns:a16="http://schemas.microsoft.com/office/drawing/2014/main" id="{DBF8786E-8925-26C5-DAB8-0BD19CED8FF9}"/>
              </a:ext>
            </a:extLst>
          </p:cNvPr>
          <p:cNvSpPr txBox="1"/>
          <p:nvPr/>
        </p:nvSpPr>
        <p:spPr>
          <a:xfrm>
            <a:off x="1026255" y="1100824"/>
            <a:ext cx="10139488" cy="498663"/>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Problem Characteristics Ảnh Hưởng Performance:</a:t>
            </a:r>
          </a:p>
        </p:txBody>
      </p:sp>
      <p:sp>
        <p:nvSpPr>
          <p:cNvPr id="2" name="TextBox 1">
            <a:extLst>
              <a:ext uri="{FF2B5EF4-FFF2-40B4-BE49-F238E27FC236}">
                <a16:creationId xmlns:a16="http://schemas.microsoft.com/office/drawing/2014/main" id="{68D2A1C3-6172-5878-141F-B15C3B67D80F}"/>
              </a:ext>
            </a:extLst>
          </p:cNvPr>
          <p:cNvSpPr txBox="1"/>
          <p:nvPr/>
        </p:nvSpPr>
        <p:spPr>
          <a:xfrm>
            <a:off x="1026255" y="1778473"/>
            <a:ext cx="10139488" cy="3741409"/>
          </a:xfrm>
          <a:prstGeom prst="rect">
            <a:avLst/>
          </a:prstGeom>
          <a:noFill/>
        </p:spPr>
        <p:txBody>
          <a:bodyPr wrap="square" rtlCol="0">
            <a:spAutoFit/>
          </a:bodyPr>
          <a:lstStyle/>
          <a:p>
            <a:pPr>
              <a:lnSpc>
                <a:spcPct val="150000"/>
              </a:lnSpc>
            </a:pPr>
            <a:r>
              <a:rPr lang="vi-VN" sz="1600">
                <a:latin typeface="Times New Roman" panose="02020603050405020304" pitchFamily="18" charset="0"/>
                <a:cs typeface="Times New Roman" panose="02020603050405020304" pitchFamily="18" charset="0"/>
              </a:rPr>
              <a:t>Landscape structure (địa hình hàm mục tiêu)</a:t>
            </a:r>
            <a:r>
              <a:rPr lang="en-US" sz="160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n-Queens: nhiều cực tiểu địa phương → hill climbing dễ kẹt → Simulated Annealing hoạt động tốt nhờ chấp nhận bước “xấu”.</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TSP: có nhiều vùng tốt/xấu rõ rệt → GA khai thác tốt nhờ duy trì đa dạng quần thể.</a:t>
            </a:r>
            <a:endParaRPr lang="en-US" sz="1600">
              <a:latin typeface="Times New Roman" panose="02020603050405020304" pitchFamily="18" charset="0"/>
              <a:cs typeface="Times New Roman" panose="02020603050405020304" pitchFamily="18" charset="0"/>
            </a:endParaRPr>
          </a:p>
          <a:p>
            <a:pPr>
              <a:lnSpc>
                <a:spcPct val="150000"/>
              </a:lnSpc>
            </a:pPr>
            <a:r>
              <a:rPr lang="vi-VN" sz="1600">
                <a:latin typeface="Times New Roman" panose="02020603050405020304" pitchFamily="18" charset="0"/>
                <a:cs typeface="Times New Roman" panose="02020603050405020304" pitchFamily="18" charset="0"/>
              </a:rPr>
              <a:t>Tính ngẫu nhiên và khởi tạo</a:t>
            </a:r>
            <a:r>
              <a:rPr lang="en-US" sz="160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Hiệu quả phụ thuộc lớn vào điểm bắt đầu hoặc quần thể ban đầu.</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Cần chạy nhiều lần để có đánh giá tin cậy (mean, std, best).</a:t>
            </a:r>
            <a:endParaRPr lang="en-US" sz="1600">
              <a:latin typeface="Times New Roman" panose="02020603050405020304" pitchFamily="18" charset="0"/>
              <a:cs typeface="Times New Roman" panose="02020603050405020304" pitchFamily="18" charset="0"/>
            </a:endParaRPr>
          </a:p>
          <a:p>
            <a:pPr>
              <a:lnSpc>
                <a:spcPct val="150000"/>
              </a:lnSpc>
            </a:pPr>
            <a:r>
              <a:rPr lang="vi-VN" sz="1600">
                <a:latin typeface="Times New Roman" panose="02020603050405020304" pitchFamily="18" charset="0"/>
                <a:cs typeface="Times New Roman" panose="02020603050405020304" pitchFamily="18" charset="0"/>
              </a:rPr>
              <a:t>Chi phí tính toán và khả năng mở rộng</a:t>
            </a:r>
            <a:r>
              <a:rPr lang="en-US" sz="160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Simulated Annealing và Hill Climbing mở rộng tốt, thích hợp cho bài toán lớn.</a:t>
            </a:r>
            <a:endParaRPr lang="en-US" sz="16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Genetic Algorithm tốn thời gian do xử lý quần thể và phép lai/đột biến, nhưng lại có khả năng tìm nghiệm toàn cục.</a:t>
            </a:r>
          </a:p>
        </p:txBody>
      </p:sp>
    </p:spTree>
    <p:extLst>
      <p:ext uri="{BB962C8B-B14F-4D97-AF65-F5344CB8AC3E}">
        <p14:creationId xmlns:p14="http://schemas.microsoft.com/office/powerpoint/2010/main" val="2856178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6D7B2-8C65-B4EB-D3AF-B0FC9B7F9FA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E09B362-CB54-4194-3956-07E9CF531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FD7876F0-9938-22AE-3A22-6C8E558975F5}"/>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B229B7F-DC95-11E6-9E81-D1C3164AAC5B}"/>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EFCB361C-851B-B673-3C6A-48EE774E21E8}"/>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05A92696-2992-327E-458C-B89580903CE4}"/>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4441BDC1-6800-5D06-7BD9-799A4BCED84E}"/>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091C84A3-0991-CC4E-8C76-962F375C588E}"/>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B32C57C-F7D6-96A1-C2FA-8E94082A854A}"/>
              </a:ext>
            </a:extLst>
          </p:cNvPr>
          <p:cNvSpPr txBox="1"/>
          <p:nvPr/>
        </p:nvSpPr>
        <p:spPr>
          <a:xfrm>
            <a:off x="4478250" y="3075057"/>
            <a:ext cx="3235501" cy="707886"/>
          </a:xfrm>
          <a:prstGeom prst="rect">
            <a:avLst/>
          </a:prstGeom>
          <a:noFill/>
        </p:spPr>
        <p:txBody>
          <a:bodyPr wrap="none" rtlCol="0">
            <a:spAutoFit/>
          </a:bodyPr>
          <a:lstStyle/>
          <a:p>
            <a:r>
              <a:rPr lang="en-US" sz="4000">
                <a:latin typeface="Times New Roman" panose="02020603050405020304" pitchFamily="18" charset="0"/>
                <a:cs typeface="Times New Roman" panose="02020603050405020304" pitchFamily="18" charset="0"/>
              </a:rPr>
              <a:t>5. KẾT LUẬN</a:t>
            </a:r>
          </a:p>
        </p:txBody>
      </p:sp>
      <p:sp>
        <p:nvSpPr>
          <p:cNvPr id="6" name="TextBox 5">
            <a:extLst>
              <a:ext uri="{FF2B5EF4-FFF2-40B4-BE49-F238E27FC236}">
                <a16:creationId xmlns:a16="http://schemas.microsoft.com/office/drawing/2014/main" id="{8742BC23-EDB4-4E6B-C7A3-2A1EEF569021}"/>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Tree>
    <p:extLst>
      <p:ext uri="{BB962C8B-B14F-4D97-AF65-F5344CB8AC3E}">
        <p14:creationId xmlns:p14="http://schemas.microsoft.com/office/powerpoint/2010/main" val="3455838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17465-5608-EEC7-922C-3CBD4344ACB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A76991E-0F2B-4035-27F4-26AE53C70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A6EF1EBC-E59C-D2C0-E23C-4855D3FC6B7D}"/>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F52EE023-F264-8566-4A29-310068FED9D3}"/>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02BE37EE-6620-D791-32B1-E8C17C641696}"/>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CA8F9822-E623-4352-CA10-99AA176AFE22}"/>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1C425DE4-8490-2CC8-4004-DC8DCC90AB87}"/>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C983512E-5E30-5C0E-5A66-89F51F66750E}"/>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1C3BAA-121A-4B00-64F9-14B599616C96}"/>
              </a:ext>
            </a:extLst>
          </p:cNvPr>
          <p:cNvSpPr txBox="1"/>
          <p:nvPr/>
        </p:nvSpPr>
        <p:spPr>
          <a:xfrm>
            <a:off x="1026255" y="185457"/>
            <a:ext cx="2089675" cy="477054"/>
          </a:xfrm>
          <a:prstGeom prst="rect">
            <a:avLst/>
          </a:prstGeom>
          <a:noFill/>
        </p:spPr>
        <p:txBody>
          <a:bodyPr wrap="none" rtlCol="0">
            <a:spAutoFit/>
          </a:bodyPr>
          <a:lstStyle/>
          <a:p>
            <a:r>
              <a:rPr lang="de-DE" sz="2500">
                <a:latin typeface="Times New Roman" panose="02020603050405020304" pitchFamily="18" charset="0"/>
                <a:cs typeface="Times New Roman" panose="02020603050405020304" pitchFamily="18" charset="0"/>
              </a:rPr>
              <a:t>5. KẾT LUẬN</a:t>
            </a:r>
          </a:p>
        </p:txBody>
      </p:sp>
      <p:sp>
        <p:nvSpPr>
          <p:cNvPr id="10" name="TextBox 9">
            <a:extLst>
              <a:ext uri="{FF2B5EF4-FFF2-40B4-BE49-F238E27FC236}">
                <a16:creationId xmlns:a16="http://schemas.microsoft.com/office/drawing/2014/main" id="{2B0B68E7-ED37-FB18-CF44-753C11AEA54C}"/>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
        <p:nvSpPr>
          <p:cNvPr id="4" name="TextBox 3">
            <a:extLst>
              <a:ext uri="{FF2B5EF4-FFF2-40B4-BE49-F238E27FC236}">
                <a16:creationId xmlns:a16="http://schemas.microsoft.com/office/drawing/2014/main" id="{428D9B33-C365-AD62-25BE-58EDE19842D2}"/>
              </a:ext>
            </a:extLst>
          </p:cNvPr>
          <p:cNvSpPr txBox="1"/>
          <p:nvPr/>
        </p:nvSpPr>
        <p:spPr>
          <a:xfrm>
            <a:off x="1026255" y="1100824"/>
            <a:ext cx="10139488" cy="2806987"/>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K</a:t>
            </a:r>
            <a:r>
              <a:rPr lang="vi-VN" sz="2000">
                <a:latin typeface="Times New Roman" panose="02020603050405020304" pitchFamily="18" charset="0"/>
                <a:cs typeface="Times New Roman" panose="02020603050405020304" pitchFamily="18" charset="0"/>
              </a:rPr>
              <a:t>hông có thuật toán nào là tốt nhất trong mọi trường hợp</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lựa chọn phụ thuộc vào yêu cầu: </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a:t>
            </a:r>
            <a:r>
              <a:rPr lang="vi-VN" sz="2000">
                <a:latin typeface="Times New Roman" panose="02020603050405020304" pitchFamily="18" charset="0"/>
                <a:cs typeface="Times New Roman" panose="02020603050405020304" pitchFamily="18" charset="0"/>
              </a:rPr>
              <a:t>hất lượng lời giải mong muốn</a:t>
            </a:r>
            <a:r>
              <a:rPr lang="en-US" sz="200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G</a:t>
            </a:r>
            <a:r>
              <a:rPr lang="vi-VN" sz="2000">
                <a:latin typeface="Times New Roman" panose="02020603050405020304" pitchFamily="18" charset="0"/>
                <a:cs typeface="Times New Roman" panose="02020603050405020304" pitchFamily="18" charset="0"/>
              </a:rPr>
              <a:t>iới hạn thời gian</a:t>
            </a:r>
            <a:r>
              <a:rPr lang="en-US" sz="200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a:t>
            </a:r>
            <a:r>
              <a:rPr lang="vi-VN" sz="2000">
                <a:latin typeface="Times New Roman" panose="02020603050405020304" pitchFamily="18" charset="0"/>
                <a:cs typeface="Times New Roman" panose="02020603050405020304" pitchFamily="18" charset="0"/>
              </a:rPr>
              <a:t>ài nguyên tính toán.</a:t>
            </a:r>
            <a:endParaRPr lang="en-US" sz="2000">
              <a:latin typeface="Times New Roman" panose="02020603050405020304" pitchFamily="18" charset="0"/>
              <a:cs typeface="Times New Roman" panose="02020603050405020304" pitchFamily="18" charset="0"/>
            </a:endParaRPr>
          </a:p>
          <a:p>
            <a:pPr>
              <a:lnSpc>
                <a:spcPct val="150000"/>
              </a:lnSpc>
            </a:pPr>
            <a:r>
              <a:rPr lang="en-US" sz="2000">
                <a:latin typeface="Times New Roman" panose="02020603050405020304" pitchFamily="18" charset="0"/>
                <a:cs typeface="Times New Roman" panose="02020603050405020304" pitchFamily="18" charset="0"/>
              </a:rPr>
              <a:t>Thực nghiệm đúng chuẩn (nhiều lần, budgets công bằng, báo var) là bắt buộc để tránh kết luận sai lạc do ngẫu nhiên.</a:t>
            </a:r>
          </a:p>
        </p:txBody>
      </p:sp>
    </p:spTree>
    <p:extLst>
      <p:ext uri="{BB962C8B-B14F-4D97-AF65-F5344CB8AC3E}">
        <p14:creationId xmlns:p14="http://schemas.microsoft.com/office/powerpoint/2010/main" val="1746061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4F01E-92BD-A85F-FB2C-EB3B9C5CA34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26E4949-0968-C4DD-437A-4A37569A7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4CDE8F22-70BC-63EF-5629-EA7757184B29}"/>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7EAB69A8-9275-27AC-746F-16BE09656EC7}"/>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EB11720F-0DA7-BBB9-2A77-8A5527AC2F98}"/>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33E22CD-62F7-657C-1111-9F97A2B57F48}"/>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7DA67A01-C599-D209-7BAA-E5AD35A5083F}"/>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E8E51E46-20DB-1C82-6F5A-EB5137C75E7C}"/>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D08F833-4347-C08F-7860-0A599A7D9EBB}"/>
              </a:ext>
            </a:extLst>
          </p:cNvPr>
          <p:cNvSpPr txBox="1"/>
          <p:nvPr/>
        </p:nvSpPr>
        <p:spPr>
          <a:xfrm>
            <a:off x="1851466" y="3075057"/>
            <a:ext cx="8489055" cy="707886"/>
          </a:xfrm>
          <a:prstGeom prst="rect">
            <a:avLst/>
          </a:prstGeom>
          <a:noFill/>
        </p:spPr>
        <p:txBody>
          <a:bodyPr wrap="none" rtlCol="0">
            <a:spAutoFit/>
          </a:bodyPr>
          <a:lstStyle/>
          <a:p>
            <a:r>
              <a:rPr lang="en-US" sz="4000">
                <a:latin typeface="Times New Roman" panose="02020603050405020304" pitchFamily="18" charset="0"/>
                <a:cs typeface="Times New Roman" panose="02020603050405020304" pitchFamily="18" charset="0"/>
              </a:rPr>
              <a:t>1. TỔNG QUAN VỀ LOCAL SEARCH</a:t>
            </a:r>
          </a:p>
        </p:txBody>
      </p:sp>
      <p:sp>
        <p:nvSpPr>
          <p:cNvPr id="6" name="TextBox 5">
            <a:extLst>
              <a:ext uri="{FF2B5EF4-FFF2-40B4-BE49-F238E27FC236}">
                <a16:creationId xmlns:a16="http://schemas.microsoft.com/office/drawing/2014/main" id="{77D2BEE0-CD4F-2046-DBB1-28394F9EA6C6}"/>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Tree>
    <p:extLst>
      <p:ext uri="{BB962C8B-B14F-4D97-AF65-F5344CB8AC3E}">
        <p14:creationId xmlns:p14="http://schemas.microsoft.com/office/powerpoint/2010/main" val="427198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C2E0D3-A1E9-4E1E-B637-FDAD14A67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C0C757AD-9771-4172-BD9C-D451994395B5}"/>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45EB550-0DAF-4B8E-9076-D1F68091F77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AC2C821A-0C6E-41A3-8AF3-6C30D9BFEBA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69BE13D-7D48-4562-8328-1DE59B124991}"/>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2ADF822-5D5A-4EFB-BE26-3F8598DF01E8}"/>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7FB2329-DF53-463F-8BCD-FC78E6084255}"/>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6C3922-DC41-6B0F-88DF-DD10E2BECAD1}"/>
              </a:ext>
            </a:extLst>
          </p:cNvPr>
          <p:cNvSpPr txBox="1"/>
          <p:nvPr/>
        </p:nvSpPr>
        <p:spPr>
          <a:xfrm>
            <a:off x="1026255" y="185457"/>
            <a:ext cx="5367751"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1. TỔNG QUAN VỀ LOCAL SEARCH</a:t>
            </a:r>
          </a:p>
        </p:txBody>
      </p:sp>
      <p:sp>
        <p:nvSpPr>
          <p:cNvPr id="6" name="TextBox 5">
            <a:extLst>
              <a:ext uri="{FF2B5EF4-FFF2-40B4-BE49-F238E27FC236}">
                <a16:creationId xmlns:a16="http://schemas.microsoft.com/office/drawing/2014/main" id="{C0D1D54B-242C-9163-8B81-85DBEA0EBF5A}"/>
              </a:ext>
            </a:extLst>
          </p:cNvPr>
          <p:cNvSpPr txBox="1"/>
          <p:nvPr/>
        </p:nvSpPr>
        <p:spPr>
          <a:xfrm>
            <a:off x="1026255" y="1100824"/>
            <a:ext cx="10139488" cy="2806987"/>
          </a:xfrm>
          <a:prstGeom prst="rect">
            <a:avLst/>
          </a:prstGeom>
          <a:noFill/>
        </p:spPr>
        <p:txBody>
          <a:bodyPr wrap="square" rtlCol="0">
            <a:spAutoFit/>
          </a:bodyPr>
          <a:lstStyle/>
          <a:p>
            <a:pPr>
              <a:lnSpc>
                <a:spcPct val="150000"/>
              </a:lnSpc>
            </a:pPr>
            <a:r>
              <a:rPr lang="vi-VN" sz="2000">
                <a:latin typeface="Times New Roman" panose="02020603050405020304" pitchFamily="18" charset="0"/>
                <a:cs typeface="Times New Roman" panose="02020603050405020304" pitchFamily="18" charset="0"/>
              </a:rPr>
              <a:t>Ý tưởng: dựa trên hàm utility 𝑈=𝑢(𝑠) để đánh giá trạng thái.</a:t>
            </a:r>
            <a:endParaRPr lang="en-US" sz="2000">
              <a:latin typeface="Times New Roman" panose="02020603050405020304" pitchFamily="18" charset="0"/>
              <a:cs typeface="Times New Roman" panose="02020603050405020304" pitchFamily="18" charset="0"/>
            </a:endParaRPr>
          </a:p>
          <a:p>
            <a:pPr>
              <a:lnSpc>
                <a:spcPct val="150000"/>
              </a:lnSpc>
            </a:pPr>
            <a:r>
              <a:rPr lang="vi-VN" sz="2000">
                <a:latin typeface="Times New Roman" panose="02020603050405020304" pitchFamily="18" charset="0"/>
                <a:cs typeface="Times New Roman" panose="02020603050405020304" pitchFamily="18" charset="0"/>
              </a:rPr>
              <a:t>Mục tiêu: tìm trạng thái tốt nhất hoặc gần tốt nhất theo tối ưu hóa:</a:t>
            </a:r>
            <a:endParaRPr lang="en-US" sz="2000">
              <a:latin typeface="Times New Roman" panose="02020603050405020304" pitchFamily="18" charset="0"/>
              <a:cs typeface="Times New Roman" panose="02020603050405020304" pitchFamily="18" charset="0"/>
            </a:endParaRPr>
          </a:p>
          <a:p>
            <a:pPr>
              <a:lnSpc>
                <a:spcPct val="150000"/>
              </a:lnSpc>
            </a:pPr>
            <a:endParaRPr lang="en-US" sz="2000">
              <a:latin typeface="Times New Roman" panose="02020603050405020304" pitchFamily="18" charset="0"/>
              <a:cs typeface="Times New Roman" panose="02020603050405020304" pitchFamily="18" charset="0"/>
            </a:endParaRPr>
          </a:p>
          <a:p>
            <a:pPr>
              <a:lnSpc>
                <a:spcPct val="150000"/>
              </a:lnSpc>
            </a:pPr>
            <a:endParaRPr lang="en-US" sz="2000">
              <a:latin typeface="Times New Roman" panose="02020603050405020304" pitchFamily="18" charset="0"/>
              <a:cs typeface="Times New Roman" panose="02020603050405020304" pitchFamily="18" charset="0"/>
            </a:endParaRPr>
          </a:p>
          <a:p>
            <a:pPr>
              <a:lnSpc>
                <a:spcPct val="150000"/>
              </a:lnSpc>
            </a:pPr>
            <a:r>
              <a:rPr lang="vi-VN" sz="2000">
                <a:latin typeface="Times New Roman" panose="02020603050405020304" pitchFamily="18" charset="0"/>
                <a:cs typeface="Times New Roman" panose="02020603050405020304" pitchFamily="18" charset="0"/>
              </a:rPr>
              <a:t>Cách tiếp cận: Local improvement – di chuyển từ trạng thái hiện tại sang trạng thái lân cận tốt hơn.</a:t>
            </a:r>
            <a:r>
              <a:rPr lang="en-US" sz="2000">
                <a:latin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E20684ED-7104-FDFB-47FA-913D740C66D0}"/>
              </a:ext>
            </a:extLst>
          </p:cNvPr>
          <p:cNvPicPr>
            <a:picLocks noChangeAspect="1"/>
          </p:cNvPicPr>
          <p:nvPr/>
        </p:nvPicPr>
        <p:blipFill>
          <a:blip r:embed="rId3"/>
          <a:stretch>
            <a:fillRect/>
          </a:stretch>
        </p:blipFill>
        <p:spPr>
          <a:xfrm>
            <a:off x="4484316" y="2255527"/>
            <a:ext cx="3183124" cy="664749"/>
          </a:xfrm>
          <a:prstGeom prst="rect">
            <a:avLst/>
          </a:prstGeom>
        </p:spPr>
      </p:pic>
      <p:sp>
        <p:nvSpPr>
          <p:cNvPr id="10" name="TextBox 9">
            <a:extLst>
              <a:ext uri="{FF2B5EF4-FFF2-40B4-BE49-F238E27FC236}">
                <a16:creationId xmlns:a16="http://schemas.microsoft.com/office/drawing/2014/main" id="{B1983C5B-8EFA-5C33-6619-3524B408B15D}"/>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Tree>
    <p:extLst>
      <p:ext uri="{BB962C8B-B14F-4D97-AF65-F5344CB8AC3E}">
        <p14:creationId xmlns:p14="http://schemas.microsoft.com/office/powerpoint/2010/main" val="44066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2BDA4-3F38-3F3A-61F7-0676B25C79E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43ECC9E-3332-094D-0BA0-8EDBBAF40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A224DD72-39DE-22A3-7837-A434029007D1}"/>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85A9098-0A15-D78C-0FC5-8813CEB77DC1}"/>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3A2648DB-E54F-6F8A-AB18-023D8174660F}"/>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D3FA62A-8FEA-A111-FA8E-E6AB11859E99}"/>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459DD4BE-BCDE-3163-489D-ADF3D002B0F1}"/>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6A83507D-A35E-5574-ECB9-50343C608E15}"/>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6813178-0A48-0F24-FF99-3C7588DE9D4A}"/>
              </a:ext>
            </a:extLst>
          </p:cNvPr>
          <p:cNvSpPr txBox="1"/>
          <p:nvPr/>
        </p:nvSpPr>
        <p:spPr>
          <a:xfrm>
            <a:off x="1026255" y="185457"/>
            <a:ext cx="5367751"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1. TỔNG QUAN VỀ LOCAL SEARCH</a:t>
            </a:r>
          </a:p>
        </p:txBody>
      </p:sp>
      <p:sp>
        <p:nvSpPr>
          <p:cNvPr id="6" name="TextBox 5">
            <a:extLst>
              <a:ext uri="{FF2B5EF4-FFF2-40B4-BE49-F238E27FC236}">
                <a16:creationId xmlns:a16="http://schemas.microsoft.com/office/drawing/2014/main" id="{2567F8DC-9E09-373A-3FB8-AEED710209AC}"/>
              </a:ext>
            </a:extLst>
          </p:cNvPr>
          <p:cNvSpPr txBox="1"/>
          <p:nvPr/>
        </p:nvSpPr>
        <p:spPr>
          <a:xfrm>
            <a:off x="1026255" y="1100824"/>
            <a:ext cx="10139488" cy="3926075"/>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Ưu điểm:</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Bộ nhớ ít: chỉ lưu trạng thái hiện tại, đôi khi cả trạng thái tốt nhất đã tìm được.</a:t>
            </a:r>
            <a:endParaRPr lang="en-US" sz="16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Tốc độ: do không phải duyệt nhiều nút như A*.</a:t>
            </a:r>
            <a:endParaRPr lang="en-US" sz="16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Áp dụng tốt cho không gian tìm kiếm rất lớn hoặc vô hạn, nơi mà BFS/A* là bất khả thi.</a:t>
            </a:r>
            <a:endParaRPr lang="en-US" sz="1600">
              <a:latin typeface="Times New Roman" panose="02020603050405020304" pitchFamily="18" charset="0"/>
              <a:cs typeface="Times New Roman" panose="02020603050405020304" pitchFamily="18" charset="0"/>
            </a:endParaRPr>
          </a:p>
          <a:p>
            <a:pPr>
              <a:lnSpc>
                <a:spcPct val="150000"/>
              </a:lnSpc>
            </a:pPr>
            <a:r>
              <a:rPr lang="en-US" sz="2000">
                <a:latin typeface="Times New Roman" panose="02020603050405020304" pitchFamily="18" charset="0"/>
                <a:cs typeface="Times New Roman" panose="02020603050405020304" pitchFamily="18" charset="0"/>
              </a:rPr>
              <a:t>Nhược điểm:</a:t>
            </a: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Dễ bị mắc kẹt trong:</a:t>
            </a:r>
            <a:endParaRPr lang="en-US" sz="160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Local optima: nghiệm cục bộ tốt hơn lân cận nhưng không phải nghiệm toàn cục.</a:t>
            </a:r>
            <a:endParaRPr lang="en-US" sz="160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Plateau (cao nguyên): vùng nhiều trạng thái có giá trị giống nhau → khó chọn hướng đi.</a:t>
            </a:r>
            <a:endParaRPr lang="en-US" sz="160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Ridges (sườn dốc): cần kết hợp nhiều hướng thay đổi cùng lúc để cải thiện, nhưng local search chỉ thay đổi nhỏ.</a:t>
            </a:r>
            <a:endParaRPr lang="en-US" sz="16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Không có đảm bảo đầy đủ (completeness) hay tối ưu toàn cục (global optimality)</a:t>
            </a:r>
            <a:endParaRPr lang="en-US" sz="16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C538D0C-7570-7889-85FC-AD139542FAFC}"/>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Tree>
    <p:extLst>
      <p:ext uri="{BB962C8B-B14F-4D97-AF65-F5344CB8AC3E}">
        <p14:creationId xmlns:p14="http://schemas.microsoft.com/office/powerpoint/2010/main" val="308872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4A3B8-B6E1-C69D-6095-00E0B19EFB5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A3572E9-4D68-5A5E-ACA3-09AED2E56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CB24F48E-6AB1-982C-ABC1-CF4ADBB8027A}"/>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1B2529C4-1418-1E55-EAAD-1DA7ADCF65C2}"/>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32550C77-2CF9-C61A-BC97-39ABF02AEAD6}"/>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B77AA003-99D9-5F73-6823-6D18200DC187}"/>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1666EAC6-C16F-477A-48C8-85CE7C98FFCC}"/>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5490F29D-4C4A-7268-F3E1-44FB9945FFD7}"/>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537E01E-2146-95F9-2915-BF6B98D18BB8}"/>
              </a:ext>
            </a:extLst>
          </p:cNvPr>
          <p:cNvSpPr txBox="1"/>
          <p:nvPr/>
        </p:nvSpPr>
        <p:spPr>
          <a:xfrm>
            <a:off x="1026255" y="185457"/>
            <a:ext cx="5367751"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1. TỔNG QUAN VỀ LOCAL SEARCH</a:t>
            </a:r>
          </a:p>
        </p:txBody>
      </p:sp>
      <p:sp>
        <p:nvSpPr>
          <p:cNvPr id="6" name="TextBox 5">
            <a:extLst>
              <a:ext uri="{FF2B5EF4-FFF2-40B4-BE49-F238E27FC236}">
                <a16:creationId xmlns:a16="http://schemas.microsoft.com/office/drawing/2014/main" id="{29A0B189-3C2E-7E90-5D1B-C414B007081B}"/>
              </a:ext>
            </a:extLst>
          </p:cNvPr>
          <p:cNvSpPr txBox="1"/>
          <p:nvPr/>
        </p:nvSpPr>
        <p:spPr>
          <a:xfrm>
            <a:off x="1026255" y="1100824"/>
            <a:ext cx="10139488" cy="4572406"/>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Các phương pháp triển khai:</a:t>
            </a:r>
          </a:p>
          <a:p>
            <a:pPr marL="285750" indent="-285750">
              <a:lnSpc>
                <a:spcPct val="150000"/>
              </a:lnSpc>
              <a:buFont typeface="Arial" panose="020B0604020202020204" pitchFamily="34" charset="0"/>
              <a:buChar char="•"/>
            </a:pPr>
            <a:r>
              <a:rPr lang="en-US" sz="1600" b="1">
                <a:latin typeface="Times New Roman" panose="02020603050405020304" pitchFamily="18" charset="0"/>
                <a:cs typeface="Times New Roman" panose="02020603050405020304" pitchFamily="18" charset="0"/>
              </a:rPr>
              <a:t>Steepest-ascend Hill Climbing:</a:t>
            </a:r>
            <a:r>
              <a:rPr lang="en-US" sz="1600">
                <a:latin typeface="Times New Roman" panose="02020603050405020304" pitchFamily="18" charset="0"/>
                <a:cs typeface="Times New Roman" panose="02020603050405020304" pitchFamily="18" charset="0"/>
              </a:rPr>
              <a:t> Thuật toán này đánh giá TẤT CẢ các bước di chuyển cục bộ có thể ở mỗi lần lặp và luôn chọn bước di chuyển tạo ra sự giảm xung đột lớn nhất.</a:t>
            </a:r>
          </a:p>
          <a:p>
            <a:pPr marL="285750" indent="-285750">
              <a:lnSpc>
                <a:spcPct val="150000"/>
              </a:lnSpc>
              <a:buFont typeface="Arial" panose="020B0604020202020204" pitchFamily="34" charset="0"/>
              <a:buChar char="•"/>
            </a:pPr>
            <a:r>
              <a:rPr lang="en-US" sz="1600" b="1">
                <a:latin typeface="Times New Roman" panose="02020603050405020304" pitchFamily="18" charset="0"/>
                <a:cs typeface="Times New Roman" panose="02020603050405020304" pitchFamily="18" charset="0"/>
              </a:rPr>
              <a:t>Stochastic Hill Climbing 1:</a:t>
            </a:r>
            <a:r>
              <a:rPr lang="en-US" sz="1600">
                <a:latin typeface="Times New Roman" panose="02020603050405020304" pitchFamily="18" charset="0"/>
                <a:cs typeface="Times New Roman" panose="02020603050405020304" pitchFamily="18" charset="0"/>
              </a:rPr>
              <a:t> Biến thể này đánh giá tất cả các bước di chuyển có thể nhưng chọn ngẫu nhiên từ tất cả các bước di chuyển cải thiện (bước đi lên) thay vì luôn chọn bước tốt nhất.</a:t>
            </a:r>
          </a:p>
          <a:p>
            <a:pPr marL="285750" indent="-285750">
              <a:lnSpc>
                <a:spcPct val="150000"/>
              </a:lnSpc>
              <a:buFont typeface="Arial" panose="020B0604020202020204" pitchFamily="34" charset="0"/>
              <a:buChar char="•"/>
            </a:pPr>
            <a:r>
              <a:rPr lang="en-US" sz="1600" b="1">
                <a:latin typeface="Times New Roman" panose="02020603050405020304" pitchFamily="18" charset="0"/>
                <a:cs typeface="Times New Roman" panose="02020603050405020304" pitchFamily="18" charset="0"/>
              </a:rPr>
              <a:t>Stochastic Hill Climbing 2:</a:t>
            </a:r>
            <a:r>
              <a:rPr lang="en-US" sz="1600">
                <a:latin typeface="Times New Roman" panose="02020603050405020304" pitchFamily="18" charset="0"/>
                <a:cs typeface="Times New Roman" panose="02020603050405020304" pitchFamily="18" charset="0"/>
              </a:rPr>
              <a:t> Còn được gọi là First-Choice Hill Climbing, thuật toán này chỉ tạo ra MỘT láng giềng ngẫu nhiên tại một thời điểm và chấp nhận nó nếu nó cải thiện hàm mục tiêu.</a:t>
            </a:r>
          </a:p>
          <a:p>
            <a:pPr marL="285750" indent="-285750">
              <a:lnSpc>
                <a:spcPct val="150000"/>
              </a:lnSpc>
              <a:buFont typeface="Arial" panose="020B0604020202020204" pitchFamily="34" charset="0"/>
              <a:buChar char="•"/>
            </a:pPr>
            <a:r>
              <a:rPr lang="en-US" sz="1600" b="1">
                <a:latin typeface="Times New Roman" panose="02020603050405020304" pitchFamily="18" charset="0"/>
                <a:cs typeface="Times New Roman" panose="02020603050405020304" pitchFamily="18" charset="0"/>
              </a:rPr>
              <a:t>Hill Climbing Search with Random Restarts:</a:t>
            </a:r>
            <a:r>
              <a:rPr lang="en-US" sz="1600">
                <a:latin typeface="Times New Roman" panose="02020603050405020304" pitchFamily="18" charset="0"/>
                <a:cs typeface="Times New Roman" panose="02020603050405020304" pitchFamily="18" charset="0"/>
              </a:rPr>
              <a:t> Một chiến lược meta khởi động lại bất kỳ thuật toán leo đồi nào với trạng thái ban đầu ngẫu nhiên mới khi bị kẹt ở cực tiểu địa phương.</a:t>
            </a:r>
          </a:p>
          <a:p>
            <a:pPr marL="285750" indent="-285750">
              <a:lnSpc>
                <a:spcPct val="150000"/>
              </a:lnSpc>
              <a:buFont typeface="Arial" panose="020B0604020202020204" pitchFamily="34" charset="0"/>
              <a:buChar char="•"/>
            </a:pPr>
            <a:r>
              <a:rPr lang="en-US" sz="1600" b="1">
                <a:latin typeface="Times New Roman" panose="02020603050405020304" pitchFamily="18" charset="0"/>
                <a:cs typeface="Times New Roman" panose="02020603050405020304" pitchFamily="18" charset="0"/>
              </a:rPr>
              <a:t>Simulated Annealing:</a:t>
            </a:r>
            <a:r>
              <a:rPr lang="en-US" sz="1600">
                <a:latin typeface="Times New Roman" panose="02020603050405020304" pitchFamily="18" charset="0"/>
                <a:cs typeface="Times New Roman" panose="02020603050405020304" pitchFamily="18" charset="0"/>
              </a:rPr>
              <a:t> Lấy cảm hứng từ quá trình ủ luyện kim loại, thuật toán này chấp nhận các bước di chuyển tồi hơn với xác suất giảm dần theo thời gian theo lịch trình nhiệt độ.</a:t>
            </a:r>
          </a:p>
          <a:p>
            <a:pPr marL="285750" indent="-285750">
              <a:lnSpc>
                <a:spcPct val="150000"/>
              </a:lnSpc>
              <a:buFont typeface="Arial" panose="020B0604020202020204" pitchFamily="34" charset="0"/>
              <a:buChar char="•"/>
            </a:pPr>
            <a:r>
              <a:rPr lang="en-US" sz="1600" b="1">
                <a:latin typeface="Times New Roman" panose="02020603050405020304" pitchFamily="18" charset="0"/>
                <a:cs typeface="Times New Roman" panose="02020603050405020304" pitchFamily="18" charset="0"/>
              </a:rPr>
              <a:t>Genetic Algorithm:</a:t>
            </a:r>
            <a:r>
              <a:rPr lang="en-US" sz="160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Đây là một phương pháp tìm kiếm metaheuristic lấy cảm hứng từ quá trình tiến hóa tự nhiên.</a:t>
            </a:r>
            <a:endParaRPr lang="en-US" sz="16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4FA3E40-4A78-B634-1954-9AC340F3F161}"/>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Tree>
    <p:extLst>
      <p:ext uri="{BB962C8B-B14F-4D97-AF65-F5344CB8AC3E}">
        <p14:creationId xmlns:p14="http://schemas.microsoft.com/office/powerpoint/2010/main" val="203030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9B589-51E0-F7A8-8910-36CEC191CDD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59223FF-AE59-C110-55AB-95695B1BE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92056601-30B4-58FA-D463-D1487E68E486}"/>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1C0412B-B38B-BF8E-8D48-BDA324D66E86}"/>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0B3C946B-A1E0-6342-94D3-9466BD8E19C1}"/>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C636049A-C027-43EE-E258-48A2DD488909}"/>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F133CA72-A63C-91FF-85BF-FC5005C2BC9D}"/>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2CB76216-3D46-B5D9-2117-96A4F4D73694}"/>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4AB85C9-9757-860D-6AA8-A89DC125CE17}"/>
              </a:ext>
            </a:extLst>
          </p:cNvPr>
          <p:cNvSpPr txBox="1"/>
          <p:nvPr/>
        </p:nvSpPr>
        <p:spPr>
          <a:xfrm>
            <a:off x="3193283" y="3142909"/>
            <a:ext cx="5805435" cy="707886"/>
          </a:xfrm>
          <a:prstGeom prst="rect">
            <a:avLst/>
          </a:prstGeom>
          <a:noFill/>
        </p:spPr>
        <p:txBody>
          <a:bodyPr wrap="none" rtlCol="0">
            <a:spAutoFit/>
          </a:bodyPr>
          <a:lstStyle/>
          <a:p>
            <a:r>
              <a:rPr lang="en-US" sz="4000">
                <a:latin typeface="Times New Roman" panose="02020603050405020304" pitchFamily="18" charset="0"/>
                <a:cs typeface="Times New Roman" panose="02020603050405020304" pitchFamily="18" charset="0"/>
              </a:rPr>
              <a:t>2. BÀI TOÁN N-QUEENS</a:t>
            </a:r>
          </a:p>
        </p:txBody>
      </p:sp>
      <p:sp>
        <p:nvSpPr>
          <p:cNvPr id="6" name="TextBox 5">
            <a:extLst>
              <a:ext uri="{FF2B5EF4-FFF2-40B4-BE49-F238E27FC236}">
                <a16:creationId xmlns:a16="http://schemas.microsoft.com/office/drawing/2014/main" id="{26052DC0-D70F-408F-ED05-C7B0B2E04036}"/>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spTree>
    <p:extLst>
      <p:ext uri="{BB962C8B-B14F-4D97-AF65-F5344CB8AC3E}">
        <p14:creationId xmlns:p14="http://schemas.microsoft.com/office/powerpoint/2010/main" val="4133941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15C31-0280-0390-0564-663C4234CFC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99B7576-C578-131D-B6E6-97B0540DD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C94E1973-2BD7-3933-5214-9C5A2762717B}"/>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D295C112-4673-A8B0-3B3E-42DF5EB85552}"/>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657453B8-6DF9-7CE9-F40A-6E8175221F0C}"/>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80F7646E-3950-E328-020B-08DF78871BE8}"/>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879B1013-6387-76BF-B4F1-71B249B166A0}"/>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1114C95-BF16-990F-5B92-5863B2A16872}"/>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A6AC4B-4268-9B01-5A99-E8D88585C3CB}"/>
              </a:ext>
            </a:extLst>
          </p:cNvPr>
          <p:cNvSpPr txBox="1"/>
          <p:nvPr/>
        </p:nvSpPr>
        <p:spPr>
          <a:xfrm>
            <a:off x="1026255" y="185457"/>
            <a:ext cx="3693319"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2. BÀI TOÁN N-QUEENS</a:t>
            </a:r>
          </a:p>
        </p:txBody>
      </p:sp>
      <p:sp>
        <p:nvSpPr>
          <p:cNvPr id="6" name="TextBox 5">
            <a:extLst>
              <a:ext uri="{FF2B5EF4-FFF2-40B4-BE49-F238E27FC236}">
                <a16:creationId xmlns:a16="http://schemas.microsoft.com/office/drawing/2014/main" id="{F5D5106B-0ED4-62F4-F6B2-1C60606AE208}"/>
              </a:ext>
            </a:extLst>
          </p:cNvPr>
          <p:cNvSpPr txBox="1"/>
          <p:nvPr/>
        </p:nvSpPr>
        <p:spPr>
          <a:xfrm>
            <a:off x="1026255" y="1100824"/>
            <a:ext cx="10139488" cy="1987082"/>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Mô tả bài toán:</a:t>
            </a:r>
          </a:p>
          <a:p>
            <a:pPr marL="342900" indent="-34290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Mục tiêu: Đặt n quân hậu không tấn công nhau</a:t>
            </a:r>
          </a:p>
          <a:p>
            <a:pPr marL="342900" indent="-34290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State representation: mảng 1D</a:t>
            </a:r>
          </a:p>
          <a:p>
            <a:pPr marL="342900" indent="-34290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Objective function: minimize conflicts</a:t>
            </a:r>
          </a:p>
          <a:p>
            <a:pPr marL="342900" indent="-342900">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Local moves: di chuyển quân hậu trong cột</a:t>
            </a:r>
          </a:p>
        </p:txBody>
      </p:sp>
      <p:sp>
        <p:nvSpPr>
          <p:cNvPr id="10" name="TextBox 9">
            <a:extLst>
              <a:ext uri="{FF2B5EF4-FFF2-40B4-BE49-F238E27FC236}">
                <a16:creationId xmlns:a16="http://schemas.microsoft.com/office/drawing/2014/main" id="{13660284-92AB-D85E-4B85-B5D025276364}"/>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pic>
        <p:nvPicPr>
          <p:cNvPr id="4" name="Picture 3">
            <a:extLst>
              <a:ext uri="{FF2B5EF4-FFF2-40B4-BE49-F238E27FC236}">
                <a16:creationId xmlns:a16="http://schemas.microsoft.com/office/drawing/2014/main" id="{CCB97459-53AF-B67C-4E34-2006E2D4EE90}"/>
              </a:ext>
            </a:extLst>
          </p:cNvPr>
          <p:cNvPicPr>
            <a:picLocks noChangeAspect="1"/>
          </p:cNvPicPr>
          <p:nvPr/>
        </p:nvPicPr>
        <p:blipFill>
          <a:blip r:embed="rId3"/>
          <a:stretch>
            <a:fillRect/>
          </a:stretch>
        </p:blipFill>
        <p:spPr>
          <a:xfrm>
            <a:off x="8092353" y="754549"/>
            <a:ext cx="2347194" cy="2347194"/>
          </a:xfrm>
          <a:prstGeom prst="rect">
            <a:avLst/>
          </a:prstGeom>
        </p:spPr>
      </p:pic>
      <p:pic>
        <p:nvPicPr>
          <p:cNvPr id="8" name="Picture 7">
            <a:extLst>
              <a:ext uri="{FF2B5EF4-FFF2-40B4-BE49-F238E27FC236}">
                <a16:creationId xmlns:a16="http://schemas.microsoft.com/office/drawing/2014/main" id="{C2C15DD8-0D42-9B2D-D9D3-4B90C4419236}"/>
              </a:ext>
            </a:extLst>
          </p:cNvPr>
          <p:cNvPicPr>
            <a:picLocks noChangeAspect="1"/>
          </p:cNvPicPr>
          <p:nvPr/>
        </p:nvPicPr>
        <p:blipFill>
          <a:blip r:embed="rId4"/>
          <a:stretch>
            <a:fillRect/>
          </a:stretch>
        </p:blipFill>
        <p:spPr>
          <a:xfrm>
            <a:off x="8092353" y="3214311"/>
            <a:ext cx="2347194" cy="2345322"/>
          </a:xfrm>
          <a:prstGeom prst="rect">
            <a:avLst/>
          </a:prstGeom>
        </p:spPr>
      </p:pic>
      <p:sp>
        <p:nvSpPr>
          <p:cNvPr id="11" name="TextBox 10">
            <a:extLst>
              <a:ext uri="{FF2B5EF4-FFF2-40B4-BE49-F238E27FC236}">
                <a16:creationId xmlns:a16="http://schemas.microsoft.com/office/drawing/2014/main" id="{DF3D2885-2042-E0E6-B14A-28D8994C62B4}"/>
              </a:ext>
            </a:extLst>
          </p:cNvPr>
          <p:cNvSpPr txBox="1"/>
          <p:nvPr/>
        </p:nvSpPr>
        <p:spPr>
          <a:xfrm>
            <a:off x="7724554" y="5559633"/>
            <a:ext cx="3082792" cy="376834"/>
          </a:xfrm>
          <a:prstGeom prst="rect">
            <a:avLst/>
          </a:prstGeom>
          <a:noFill/>
        </p:spPr>
        <p:txBody>
          <a:bodyPr wrap="square" rtlCol="0">
            <a:spAutoFit/>
          </a:bodyPr>
          <a:lstStyle/>
          <a:p>
            <a:pPr algn="ctr">
              <a:lnSpc>
                <a:spcPct val="150000"/>
              </a:lnSpc>
            </a:pPr>
            <a:r>
              <a:rPr lang="en-US" sz="1400" i="1">
                <a:latin typeface="Times New Roman" panose="02020603050405020304" pitchFamily="18" charset="0"/>
                <a:cs typeface="Times New Roman" panose="02020603050405020304" pitchFamily="18" charset="0"/>
              </a:rPr>
              <a:t>Bàn cờ minh họa bài toán</a:t>
            </a:r>
          </a:p>
        </p:txBody>
      </p:sp>
    </p:spTree>
    <p:extLst>
      <p:ext uri="{BB962C8B-B14F-4D97-AF65-F5344CB8AC3E}">
        <p14:creationId xmlns:p14="http://schemas.microsoft.com/office/powerpoint/2010/main" val="366098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89DC4-2EEA-2C05-B60F-2E55B731C15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F3BA524-383F-5DB5-214B-F57B45900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7" name="Rectangle 16">
            <a:extLst>
              <a:ext uri="{FF2B5EF4-FFF2-40B4-BE49-F238E27FC236}">
                <a16:creationId xmlns:a16="http://schemas.microsoft.com/office/drawing/2014/main" id="{87BFA6E7-1920-E788-E14C-F988BA6121E0}"/>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E6B5BF8-5BAF-83C0-1B8F-DBD8BECD2071}"/>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B9A89AE3-84D4-DA85-9182-6F51D688332A}"/>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62667DCE-4F41-C38E-DAB8-524197789809}"/>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86299F74-8982-940B-E9C7-F17F504053F9}"/>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6F288EAC-C11F-A991-A127-86F3A46BAB8E}"/>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CCB6B05-23E4-D683-B62A-71D6D08F8852}"/>
              </a:ext>
            </a:extLst>
          </p:cNvPr>
          <p:cNvSpPr txBox="1"/>
          <p:nvPr/>
        </p:nvSpPr>
        <p:spPr>
          <a:xfrm>
            <a:off x="1026255" y="185457"/>
            <a:ext cx="3693319"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2. BÀI TOÁN N-QUEENS</a:t>
            </a:r>
          </a:p>
        </p:txBody>
      </p:sp>
      <p:sp>
        <p:nvSpPr>
          <p:cNvPr id="6" name="TextBox 5">
            <a:extLst>
              <a:ext uri="{FF2B5EF4-FFF2-40B4-BE49-F238E27FC236}">
                <a16:creationId xmlns:a16="http://schemas.microsoft.com/office/drawing/2014/main" id="{5BEDB022-DCAA-CDFF-05C2-F685464EAB68}"/>
              </a:ext>
            </a:extLst>
          </p:cNvPr>
          <p:cNvSpPr txBox="1"/>
          <p:nvPr/>
        </p:nvSpPr>
        <p:spPr>
          <a:xfrm>
            <a:off x="1026255" y="1100824"/>
            <a:ext cx="10139488" cy="498663"/>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Performance Analysis:</a:t>
            </a:r>
          </a:p>
        </p:txBody>
      </p:sp>
      <p:sp>
        <p:nvSpPr>
          <p:cNvPr id="10" name="TextBox 9">
            <a:extLst>
              <a:ext uri="{FF2B5EF4-FFF2-40B4-BE49-F238E27FC236}">
                <a16:creationId xmlns:a16="http://schemas.microsoft.com/office/drawing/2014/main" id="{BEAED6DE-2CE5-B3D1-1A37-622FDC34467F}"/>
              </a:ext>
            </a:extLst>
          </p:cNvPr>
          <p:cNvSpPr txBox="1"/>
          <p:nvPr/>
        </p:nvSpPr>
        <p:spPr>
          <a:xfrm>
            <a:off x="5274295" y="6489635"/>
            <a:ext cx="1643399" cy="246221"/>
          </a:xfrm>
          <a:prstGeom prst="rect">
            <a:avLst/>
          </a:prstGeom>
          <a:noFill/>
        </p:spPr>
        <p:txBody>
          <a:bodyPr wrap="none" rtlCol="0">
            <a:spAutoFit/>
          </a:bodyPr>
          <a:lstStyle/>
          <a:p>
            <a:r>
              <a:rPr lang="en-US" sz="1000" i="1">
                <a:latin typeface="Times New Roman" panose="02020603050405020304" pitchFamily="18" charset="0"/>
                <a:cs typeface="Times New Roman" panose="02020603050405020304" pitchFamily="18" charset="0"/>
              </a:rPr>
              <a:t>Ngày 12 tháng 10 năm 2025</a:t>
            </a:r>
          </a:p>
        </p:txBody>
      </p:sp>
      <p:pic>
        <p:nvPicPr>
          <p:cNvPr id="4" name="Picture 3">
            <a:extLst>
              <a:ext uri="{FF2B5EF4-FFF2-40B4-BE49-F238E27FC236}">
                <a16:creationId xmlns:a16="http://schemas.microsoft.com/office/drawing/2014/main" id="{7F7DAB7F-42C3-2B6D-4DA3-F3DD6B7D7848}"/>
              </a:ext>
            </a:extLst>
          </p:cNvPr>
          <p:cNvPicPr>
            <a:picLocks noChangeAspect="1"/>
          </p:cNvPicPr>
          <p:nvPr/>
        </p:nvPicPr>
        <p:blipFill>
          <a:blip r:embed="rId3"/>
          <a:stretch>
            <a:fillRect/>
          </a:stretch>
        </p:blipFill>
        <p:spPr>
          <a:xfrm>
            <a:off x="1028683" y="2037800"/>
            <a:ext cx="10137060" cy="3017814"/>
          </a:xfrm>
          <a:prstGeom prst="rect">
            <a:avLst/>
          </a:prstGeom>
        </p:spPr>
      </p:pic>
      <p:sp>
        <p:nvSpPr>
          <p:cNvPr id="7" name="TextBox 6">
            <a:extLst>
              <a:ext uri="{FF2B5EF4-FFF2-40B4-BE49-F238E27FC236}">
                <a16:creationId xmlns:a16="http://schemas.microsoft.com/office/drawing/2014/main" id="{E01DC68E-F993-1468-BC74-66471F887421}"/>
              </a:ext>
            </a:extLst>
          </p:cNvPr>
          <p:cNvSpPr txBox="1"/>
          <p:nvPr/>
        </p:nvSpPr>
        <p:spPr>
          <a:xfrm>
            <a:off x="1026250" y="5055614"/>
            <a:ext cx="10139488" cy="376834"/>
          </a:xfrm>
          <a:prstGeom prst="rect">
            <a:avLst/>
          </a:prstGeom>
          <a:noFill/>
        </p:spPr>
        <p:txBody>
          <a:bodyPr wrap="square" rtlCol="0">
            <a:spAutoFit/>
          </a:bodyPr>
          <a:lstStyle/>
          <a:p>
            <a:pPr algn="ctr">
              <a:lnSpc>
                <a:spcPct val="150000"/>
              </a:lnSpc>
            </a:pPr>
            <a:r>
              <a:rPr lang="en-US" sz="1400" i="1">
                <a:latin typeface="Times New Roman" panose="02020603050405020304" pitchFamily="18" charset="0"/>
                <a:cs typeface="Times New Roman" panose="02020603050405020304" pitchFamily="18" charset="0"/>
              </a:rPr>
              <a:t>Bảng so sánh các thuật toán với n = 4 và n = 8</a:t>
            </a:r>
          </a:p>
        </p:txBody>
      </p:sp>
    </p:spTree>
    <p:extLst>
      <p:ext uri="{BB962C8B-B14F-4D97-AF65-F5344CB8AC3E}">
        <p14:creationId xmlns:p14="http://schemas.microsoft.com/office/powerpoint/2010/main" val="3093904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2140</Words>
  <Application>Microsoft Office PowerPoint</Application>
  <PresentationFormat>Widescreen</PresentationFormat>
  <Paragraphs>182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Anh Đức</cp:lastModifiedBy>
  <cp:revision>20</cp:revision>
  <dcterms:created xsi:type="dcterms:W3CDTF">2025-10-05T14:04:25Z</dcterms:created>
  <dcterms:modified xsi:type="dcterms:W3CDTF">2025-10-12T11:13:15Z</dcterms:modified>
</cp:coreProperties>
</file>