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3" r:id="rId3"/>
    <p:sldId id="264" r:id="rId4"/>
    <p:sldId id="266" r:id="rId5"/>
    <p:sldId id="268" r:id="rId6"/>
    <p:sldId id="267" r:id="rId7"/>
    <p:sldId id="269" r:id="rId8"/>
    <p:sldId id="270" r:id="rId9"/>
    <p:sldId id="271" r:id="rId10"/>
    <p:sldId id="278" r:id="rId11"/>
    <p:sldId id="272" r:id="rId12"/>
    <p:sldId id="275" r:id="rId13"/>
    <p:sldId id="285" r:id="rId14"/>
    <p:sldId id="286" r:id="rId15"/>
    <p:sldId id="287"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8" d="100"/>
          <a:sy n="88" d="100"/>
        </p:scale>
        <p:origin x="5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E91B-EFE6-4BAA-83B8-AD0196877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3BE4AA-203C-419E-B5D0-233F49D20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B08460-BA91-482A-B781-89DA97B57E4A}"/>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5" name="Footer Placeholder 4">
            <a:extLst>
              <a:ext uri="{FF2B5EF4-FFF2-40B4-BE49-F238E27FC236}">
                <a16:creationId xmlns:a16="http://schemas.microsoft.com/office/drawing/2014/main" id="{466A3549-FE65-4D42-8C97-61368861E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952A9-6274-4354-9A0C-2FCC988FD0E7}"/>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52412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C041-2349-42C9-B300-7082DC4E33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53EC4-6193-4032-B8FF-8BFD064357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6158E-9D26-4B35-8E89-80A9F58B8D1D}"/>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5" name="Footer Placeholder 4">
            <a:extLst>
              <a:ext uri="{FF2B5EF4-FFF2-40B4-BE49-F238E27FC236}">
                <a16:creationId xmlns:a16="http://schemas.microsoft.com/office/drawing/2014/main" id="{E1F46400-EFB5-4D7A-B18A-8A4D2277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338EF-4EE1-48A6-A6CE-F5926AD29FD7}"/>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86349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EE94B-A0B5-4027-BBAE-7D40F0D47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C2AEAE-1382-4C0F-8E17-B7BF4F9C22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D5C58-1778-478E-980C-2464BFC8C130}"/>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5" name="Footer Placeholder 4">
            <a:extLst>
              <a:ext uri="{FF2B5EF4-FFF2-40B4-BE49-F238E27FC236}">
                <a16:creationId xmlns:a16="http://schemas.microsoft.com/office/drawing/2014/main" id="{8E6DC216-A726-47BD-AC41-BE6463E73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438FD-1B2C-4725-AE20-BDA2ADDBE4D8}"/>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22607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0FC9-4049-4D63-A04B-44DE66636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7D65D-9197-45F9-9F56-D1C828259D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274B3-35C0-42E0-88B4-B733EE907F0A}"/>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5" name="Footer Placeholder 4">
            <a:extLst>
              <a:ext uri="{FF2B5EF4-FFF2-40B4-BE49-F238E27FC236}">
                <a16:creationId xmlns:a16="http://schemas.microsoft.com/office/drawing/2014/main" id="{2D795F61-19F8-4532-8300-A78425B24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A95D2-34C8-4699-9862-B78ED36D36FE}"/>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417490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ECC2-FDF3-4250-B2D0-C67E8C77E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B8F599-60B3-4642-9A38-2CF38F3FD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C46136-5C0C-419E-B58C-7D290A095767}"/>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5" name="Footer Placeholder 4">
            <a:extLst>
              <a:ext uri="{FF2B5EF4-FFF2-40B4-BE49-F238E27FC236}">
                <a16:creationId xmlns:a16="http://schemas.microsoft.com/office/drawing/2014/main" id="{1A59805A-17B5-4EEE-A28D-84D3EBD4F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8EBD2-0007-476C-AC95-3A21D9E1DEA2}"/>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379079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57C6-8769-4EBD-AFA4-C322DAEEF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210C4-E4EC-4C70-8124-7CF95BACFC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089DF-30FD-4CBD-972F-141FAF00B7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ECC7C3-340E-4E19-881F-926DAA6616C4}"/>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6" name="Footer Placeholder 5">
            <a:extLst>
              <a:ext uri="{FF2B5EF4-FFF2-40B4-BE49-F238E27FC236}">
                <a16:creationId xmlns:a16="http://schemas.microsoft.com/office/drawing/2014/main" id="{AFCBF7B7-E3F5-4C74-8269-54033FFC6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AD5D2-015D-4536-90F5-505CCF089D79}"/>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411469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1F02-54F8-434E-BAAA-0285EA25F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BB8C5-7DFD-43A0-B778-B912ACCA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EE6B6A-D43C-420F-BC1B-E2CB98FE79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DF19D-E1F9-4C75-BC70-1A244B653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703007-EBEE-4768-BE62-3BD4FE9335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87507-E71F-406C-93BC-ED7AC3E108F6}"/>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8" name="Footer Placeholder 7">
            <a:extLst>
              <a:ext uri="{FF2B5EF4-FFF2-40B4-BE49-F238E27FC236}">
                <a16:creationId xmlns:a16="http://schemas.microsoft.com/office/drawing/2014/main" id="{B9EBE76F-4D6C-4A77-8791-452810FED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20C1C-2628-4660-BC58-0ECE51470EA5}"/>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0800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99B3-C20D-4E1F-8C46-204CD05CC8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9CF820-38A9-4E57-9E5D-87E0EAF52327}"/>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4" name="Footer Placeholder 3">
            <a:extLst>
              <a:ext uri="{FF2B5EF4-FFF2-40B4-BE49-F238E27FC236}">
                <a16:creationId xmlns:a16="http://schemas.microsoft.com/office/drawing/2014/main" id="{871DC671-F307-4AB1-AF6A-FC420D497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0D819E-2935-4BC3-85FD-5CF358FCD979}"/>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61632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54B3C-E173-41D3-B387-99740352CE80}"/>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3" name="Footer Placeholder 2">
            <a:extLst>
              <a:ext uri="{FF2B5EF4-FFF2-40B4-BE49-F238E27FC236}">
                <a16:creationId xmlns:a16="http://schemas.microsoft.com/office/drawing/2014/main" id="{5627B93F-E6B4-48FC-B8C5-29B72214EE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A0ABB-D5DE-4B64-B3DE-3ADF4D9C11E6}"/>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68010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183B-2262-49DB-BD2D-E851FF08C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24EF5-1D45-4F20-9047-D75A16ACA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AD979-D027-4FAB-8F99-DFA6DFD83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ED6D66-AEEF-4864-865E-80B01685EACE}"/>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6" name="Footer Placeholder 5">
            <a:extLst>
              <a:ext uri="{FF2B5EF4-FFF2-40B4-BE49-F238E27FC236}">
                <a16:creationId xmlns:a16="http://schemas.microsoft.com/office/drawing/2014/main" id="{64782A44-DCA7-4F4A-867B-6F32AA260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79F4C-F2E0-4048-9E0A-B1457B065468}"/>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29058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0712-D90A-4529-9AE7-1B3A0226D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863CD-0441-4D7F-9202-2DAC16CAA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794426-20F9-45F8-A64F-DB11310C4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0DAFA7-0A0F-4D07-B519-FA4EE280D437}"/>
              </a:ext>
            </a:extLst>
          </p:cNvPr>
          <p:cNvSpPr>
            <a:spLocks noGrp="1"/>
          </p:cNvSpPr>
          <p:nvPr>
            <p:ph type="dt" sz="half" idx="10"/>
          </p:nvPr>
        </p:nvSpPr>
        <p:spPr/>
        <p:txBody>
          <a:bodyPr/>
          <a:lstStyle/>
          <a:p>
            <a:fld id="{27839BEE-A4DB-4C26-A6F0-5B6B5E58CF46}" type="datetimeFigureOut">
              <a:rPr lang="en-US" smtClean="0"/>
              <a:t>10/26/2025</a:t>
            </a:fld>
            <a:endParaRPr lang="en-US"/>
          </a:p>
        </p:txBody>
      </p:sp>
      <p:sp>
        <p:nvSpPr>
          <p:cNvPr id="6" name="Footer Placeholder 5">
            <a:extLst>
              <a:ext uri="{FF2B5EF4-FFF2-40B4-BE49-F238E27FC236}">
                <a16:creationId xmlns:a16="http://schemas.microsoft.com/office/drawing/2014/main" id="{1560E0E5-6769-4EE0-A767-C8ABF3689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2F4E9-4AD2-433D-855E-FCF34DCB00AE}"/>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38942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C6521-A5F4-4B45-9587-C764EDF7A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CDAEF4-4DC1-49F3-AB84-53C4557BD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0B94E-1D00-45D3-A27A-47A90C2D0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39BEE-A4DB-4C26-A6F0-5B6B5E58CF46}" type="datetimeFigureOut">
              <a:rPr lang="en-US" smtClean="0"/>
              <a:t>10/26/2025</a:t>
            </a:fld>
            <a:endParaRPr lang="en-US"/>
          </a:p>
        </p:txBody>
      </p:sp>
      <p:sp>
        <p:nvSpPr>
          <p:cNvPr id="5" name="Footer Placeholder 4">
            <a:extLst>
              <a:ext uri="{FF2B5EF4-FFF2-40B4-BE49-F238E27FC236}">
                <a16:creationId xmlns:a16="http://schemas.microsoft.com/office/drawing/2014/main" id="{CD3BBA9C-2790-4CC5-ADA6-F5AFE266E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4B8E39-30C3-4699-AE50-8ADB8BCC4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F0A80-07FB-4A38-B72D-D16A5F01D5BF}" type="slidenum">
              <a:rPr lang="en-US" smtClean="0"/>
              <a:t>‹#›</a:t>
            </a:fld>
            <a:endParaRPr lang="en-US"/>
          </a:p>
        </p:txBody>
      </p:sp>
    </p:spTree>
    <p:extLst>
      <p:ext uri="{BB962C8B-B14F-4D97-AF65-F5344CB8AC3E}">
        <p14:creationId xmlns:p14="http://schemas.microsoft.com/office/powerpoint/2010/main" val="47549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9B589-51E0-F7A8-8910-36CEC191CD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9223FF-AE59-C110-55AB-95695B1BEDC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92056601-30B4-58FA-D463-D1487E68E486}"/>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1C0412B-B38B-BF8E-8D48-BDA324D66E86}"/>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B3C946B-A1E0-6342-94D3-9466BD8E19C1}"/>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636049A-C027-43EE-E258-48A2DD48890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133CA72-A63C-91FF-85BF-FC5005C2BC9D}"/>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CB76216-3D46-B5D9-2117-96A4F4D73694}"/>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AB85C9-9757-860D-6AA8-A89DC125CE17}"/>
              </a:ext>
            </a:extLst>
          </p:cNvPr>
          <p:cNvSpPr txBox="1"/>
          <p:nvPr/>
        </p:nvSpPr>
        <p:spPr>
          <a:xfrm>
            <a:off x="3193283" y="3142909"/>
            <a:ext cx="5805435"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1</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BÀI TOÁN N-QUEENS</a:t>
            </a:r>
          </a:p>
        </p:txBody>
      </p:sp>
    </p:spTree>
    <p:extLst>
      <p:ext uri="{BB962C8B-B14F-4D97-AF65-F5344CB8AC3E}">
        <p14:creationId xmlns:p14="http://schemas.microsoft.com/office/powerpoint/2010/main" val="413394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78458-54CA-0C11-3F57-50D117FBE3F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F3AF3E9-9366-7BBC-4EE4-C254EDB1019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BEEE5023-E8EC-1098-7FE2-7E1C00F3255D}"/>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F75F8AF-193F-68A2-9152-239F50FB370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EBD686B-0648-8638-6798-107052E236A8}"/>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E3C33E9-37C9-DE2B-B603-798EBE51ED8B}"/>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B19ADCE-FC43-6DD1-9F0D-A9845A2357A3}"/>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A66A8DB-4298-8F98-9232-D8E57A9EF3EC}"/>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9F32AC2-64E0-DF07-77F8-B16654FBB998}"/>
              </a:ext>
            </a:extLst>
          </p:cNvPr>
          <p:cNvSpPr txBox="1"/>
          <p:nvPr/>
        </p:nvSpPr>
        <p:spPr>
          <a:xfrm>
            <a:off x="4037905" y="3142909"/>
            <a:ext cx="5527475"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2</a:t>
            </a:r>
            <a:r>
              <a:rPr lang="en-US" sz="4000" dirty="0" smtClean="0">
                <a:latin typeface="Times New Roman" panose="02020603050405020304" pitchFamily="18" charset="0"/>
                <a:cs typeface="Times New Roman" panose="02020603050405020304" pitchFamily="18" charset="0"/>
              </a:rPr>
              <a:t>. Bài toán Grap Coloring</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86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ABFE1-FA4D-6546-4EE5-3339EE61782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6EBEB6-722D-9B20-14DA-4E99DAB031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163C7FF4-7007-B282-B2A4-9F98A32AEBB6}"/>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F8D5F98-7A51-1A44-4C25-72183F1DC6B3}"/>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98403FF-C46E-6649-4F03-7E3F57D04565}"/>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21845DC0-9BD0-E09E-77CE-124C660CEE6F}"/>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E02413B-1D41-F2E9-565B-1692A0967B7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C00D4CB-F954-2750-3936-24001B6DCFE1}"/>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9A49E5-879C-36AD-6243-AFE6254BE7C0}"/>
              </a:ext>
            </a:extLst>
          </p:cNvPr>
          <p:cNvSpPr txBox="1"/>
          <p:nvPr/>
        </p:nvSpPr>
        <p:spPr>
          <a:xfrm>
            <a:off x="1026255" y="168040"/>
            <a:ext cx="3956211"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2</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a:t>
            </a:r>
            <a:r>
              <a:rPr lang="en-US" sz="2500" dirty="0" smtClean="0">
                <a:latin typeface="Times New Roman" panose="02020603050405020304" pitchFamily="18" charset="0"/>
                <a:cs typeface="Times New Roman" panose="02020603050405020304" pitchFamily="18" charset="0"/>
              </a:rPr>
              <a:t>Grap Coloring</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1B92E1-F9E6-0978-373D-DE01BCF08D9D}"/>
              </a:ext>
            </a:extLst>
          </p:cNvPr>
          <p:cNvSpPr txBox="1"/>
          <p:nvPr/>
        </p:nvSpPr>
        <p:spPr>
          <a:xfrm>
            <a:off x="1085968" y="1757374"/>
            <a:ext cx="10139488" cy="1661993"/>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Định nghĩa:</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Mục </a:t>
            </a:r>
            <a:r>
              <a:rPr lang="en-US" sz="1600" dirty="0" smtClean="0">
                <a:latin typeface="Times New Roman" panose="02020603050405020304" pitchFamily="18" charset="0"/>
                <a:cs typeface="Times New Roman" panose="02020603050405020304" pitchFamily="18" charset="0"/>
              </a:rPr>
              <a:t>tiêu:</a:t>
            </a:r>
            <a:r>
              <a:rPr lang="vi-VN" sz="1600" dirty="0" smtClean="0">
                <a:latin typeface="Times New Roman" panose="02020603050405020304" pitchFamily="18" charset="0"/>
                <a:cs typeface="Times New Roman" panose="02020603050405020304" pitchFamily="18" charset="0"/>
              </a:rPr>
              <a:t>gán </a:t>
            </a:r>
            <a:r>
              <a:rPr lang="vi-VN" sz="1600" dirty="0">
                <a:latin typeface="Times New Roman" panose="02020603050405020304" pitchFamily="18" charset="0"/>
                <a:cs typeface="Times New Roman" panose="02020603050405020304" pitchFamily="18" charset="0"/>
              </a:rPr>
              <a:t>màu cho các đỉnh của một đồ thị sao cho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không </a:t>
            </a:r>
            <a:r>
              <a:rPr lang="vi-VN" sz="1600" dirty="0">
                <a:latin typeface="Times New Roman" panose="02020603050405020304" pitchFamily="18" charset="0"/>
                <a:cs typeface="Times New Roman" panose="02020603050405020304" pitchFamily="18" charset="0"/>
              </a:rPr>
              <a:t>có hai đỉnh kề nhau nào có cùng màu, sử dụng </a:t>
            </a:r>
            <a:r>
              <a:rPr lang="vi-VN" sz="1600" dirty="0" smtClean="0">
                <a:latin typeface="Times New Roman" panose="02020603050405020304" pitchFamily="18" charset="0"/>
                <a:cs typeface="Times New Roman" panose="02020603050405020304" pitchFamily="18" charset="0"/>
              </a:rPr>
              <a:t>một</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vi-VN"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tập </a:t>
            </a:r>
            <a:r>
              <a:rPr lang="vi-VN" sz="1600" dirty="0">
                <a:latin typeface="Times New Roman" panose="02020603050405020304" pitchFamily="18" charset="0"/>
                <a:cs typeface="Times New Roman" panose="02020603050405020304" pitchFamily="18" charset="0"/>
              </a:rPr>
              <a:t>hợp màu cho </a:t>
            </a:r>
            <a:r>
              <a:rPr lang="vi-VN" sz="1600" dirty="0" smtClean="0">
                <a:latin typeface="Times New Roman" panose="02020603050405020304" pitchFamily="18" charset="0"/>
                <a:cs typeface="Times New Roman" panose="02020603050405020304" pitchFamily="18" charset="0"/>
              </a:rPr>
              <a:t>trước</a:t>
            </a:r>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119FB79-F84D-EA0E-9F28-844323699686}"/>
              </a:ext>
            </a:extLst>
          </p:cNvPr>
          <p:cNvSpPr txBox="1"/>
          <p:nvPr/>
        </p:nvSpPr>
        <p:spPr>
          <a:xfrm>
            <a:off x="7219555" y="4004623"/>
            <a:ext cx="3082792" cy="376834"/>
          </a:xfrm>
          <a:prstGeom prst="rect">
            <a:avLst/>
          </a:prstGeom>
          <a:noFill/>
        </p:spPr>
        <p:txBody>
          <a:bodyPr wrap="square" rtlCol="0">
            <a:spAutoFit/>
          </a:bodyPr>
          <a:lstStyle/>
          <a:p>
            <a:pPr algn="ctr">
              <a:lnSpc>
                <a:spcPct val="150000"/>
              </a:lnSpc>
            </a:pPr>
            <a:r>
              <a:rPr lang="en-US" sz="1400" i="1" dirty="0">
                <a:latin typeface="Times New Roman" panose="02020603050405020304" pitchFamily="18" charset="0"/>
                <a:cs typeface="Times New Roman" panose="02020603050405020304" pitchFamily="18" charset="0"/>
              </a:rPr>
              <a:t>Minh họa </a:t>
            </a:r>
            <a:r>
              <a:rPr lang="en-US" sz="1400" i="1" dirty="0" smtClean="0">
                <a:latin typeface="Times New Roman" panose="02020603050405020304" pitchFamily="18" charset="0"/>
                <a:cs typeface="Times New Roman" panose="02020603050405020304" pitchFamily="18" charset="0"/>
              </a:rPr>
              <a:t>bài toán Grap Coloring</a:t>
            </a:r>
            <a:endParaRPr lang="en-US" sz="1400" i="1" dirty="0">
              <a:latin typeface="Times New Roman" panose="02020603050405020304" pitchFamily="18" charset="0"/>
              <a:cs typeface="Times New Roman" panose="02020603050405020304" pitchFamily="18" charset="0"/>
            </a:endParaRPr>
          </a:p>
        </p:txBody>
      </p:sp>
      <p:pic>
        <p:nvPicPr>
          <p:cNvPr id="13" name="Picture 12" descr="A network of colored circles and lines&#10;&#10;AI-generated content may be incorrect."/>
          <p:cNvPicPr/>
          <p:nvPr/>
        </p:nvPicPr>
        <p:blipFill>
          <a:blip r:embed="rId3"/>
          <a:stretch>
            <a:fillRect/>
          </a:stretch>
        </p:blipFill>
        <p:spPr>
          <a:xfrm>
            <a:off x="6738256" y="1439648"/>
            <a:ext cx="3807823" cy="2435666"/>
          </a:xfrm>
          <a:prstGeom prst="rect">
            <a:avLst/>
          </a:prstGeom>
        </p:spPr>
      </p:pic>
    </p:spTree>
    <p:extLst>
      <p:ext uri="{BB962C8B-B14F-4D97-AF65-F5344CB8AC3E}">
        <p14:creationId xmlns:p14="http://schemas.microsoft.com/office/powerpoint/2010/main" val="223899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F9D08-CA80-D79C-839A-BA67E078D8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4C9858-43A1-B5B5-CB07-D3FC9679FC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0CF35785-6EDA-A0E9-E8AF-B9CDF3F8A5AF}"/>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7242D21-AA0D-E906-21EB-3977396DE76A}"/>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3D70B15-E626-3770-C5EA-C568958E127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AEAD6ED-71F8-78A7-9227-38177CE35CC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391C6E5-14FF-EE48-469C-8400E593EDE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41263FF8-11DD-DE9F-A1A4-309459C8EBCC}"/>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98B727-863C-CB68-4200-3D11B006E72C}"/>
              </a:ext>
            </a:extLst>
          </p:cNvPr>
          <p:cNvSpPr txBox="1"/>
          <p:nvPr/>
        </p:nvSpPr>
        <p:spPr>
          <a:xfrm>
            <a:off x="1026255" y="185457"/>
            <a:ext cx="3956211"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2</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a:t>
            </a:r>
            <a:r>
              <a:rPr lang="en-US" sz="2500" dirty="0" smtClean="0">
                <a:latin typeface="Times New Roman" panose="02020603050405020304" pitchFamily="18" charset="0"/>
                <a:cs typeface="Times New Roman" panose="02020603050405020304" pitchFamily="18" charset="0"/>
              </a:rPr>
              <a:t>Grap Coloring</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D7108B-33AA-8A49-2500-7CC98A12E476}"/>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Các hàm hỗ trợ cho tìm kiếm quay lui:</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DCA7C0C-00F5-0407-707D-D36E3132111B}"/>
              </a:ext>
            </a:extLst>
          </p:cNvPr>
          <p:cNvSpPr txBox="1"/>
          <p:nvPr/>
        </p:nvSpPr>
        <p:spPr>
          <a:xfrm>
            <a:off x="1026255" y="1778473"/>
            <a:ext cx="10139488" cy="3462486"/>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a:t>
            </a:r>
            <a:r>
              <a:rPr lang="vi-VN" sz="1600" dirty="0" smtClean="0">
                <a:latin typeface="Times New Roman" panose="02020603050405020304" pitchFamily="18" charset="0"/>
                <a:cs typeface="Times New Roman" panose="02020603050405020304" pitchFamily="18" charset="0"/>
              </a:rPr>
              <a:t>complete(assignment</a:t>
            </a:r>
            <a:r>
              <a:rPr lang="vi-VN" sz="1600" dirty="0">
                <a:latin typeface="Times New Roman" panose="02020603050405020304" pitchFamily="18" charset="0"/>
                <a:cs typeface="Times New Roman" panose="02020603050405020304" pitchFamily="18" charset="0"/>
              </a:rPr>
              <a:t>, csp): Kiểm tra xem phép gán assignment (một dictionary) đã hoàn chỉnh hay chưa, tức là tất cả các biến trong csp['variables'] đã có trong khóa của assignment hay chưa. Kết quả cho thấy {} (phép gán rỗng) là không hoàn chỉnh, trong khi một phép gán đủ 10 biến là hoàn chỉnh</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nSpc>
                <a:spcPct val="150000"/>
              </a:lnSpc>
            </a:pP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dirty="0" smtClean="0"/>
              <a:t>-</a:t>
            </a:r>
            <a:r>
              <a:rPr lang="en-US" sz="1600" dirty="0" smtClean="0">
                <a:latin typeface="Times New Roman" panose="02020603050405020304" pitchFamily="18" charset="0"/>
                <a:cs typeface="Times New Roman" panose="02020603050405020304" pitchFamily="18" charset="0"/>
              </a:rPr>
              <a:t>consistent(assignment</a:t>
            </a:r>
            <a:r>
              <a:rPr lang="en-US" sz="1600" dirty="0">
                <a:latin typeface="Times New Roman" panose="02020603050405020304" pitchFamily="18" charset="0"/>
                <a:cs typeface="Times New Roman" panose="02020603050405020304" pitchFamily="18" charset="0"/>
              </a:rPr>
              <a:t>, csp): Kiểm tra xem phép gán hiện tại (có thể là một phần) có vi phạm ràng buộc nào không. Hàm này lặp qua tất cả các ràng buộc (var1, var2) trong csp['constraints']. Nếu cả var1 và var2 đều đã được gán giá trị trong assignment và giá trị của chúng giống nhau (assignment[var1] == assignment[var2]), thì phép gán là không nhất quán (trả về False). Phép gán rỗng {} là nhất quán. Phép gán {'0': 'red', '1': 'red', '2': 'blue'} là không nhất quán vì đỉnh 0 và 1 kề nhau và cùng màu đỏ</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38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F9D08-CA80-D79C-839A-BA67E078D8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4C9858-43A1-B5B5-CB07-D3FC9679FC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0CF35785-6EDA-A0E9-E8AF-B9CDF3F8A5AF}"/>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7242D21-AA0D-E906-21EB-3977396DE76A}"/>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3D70B15-E626-3770-C5EA-C568958E127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AEAD6ED-71F8-78A7-9227-38177CE35CC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391C6E5-14FF-EE48-469C-8400E593EDE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41263FF8-11DD-DE9F-A1A4-309459C8EBCC}"/>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98B727-863C-CB68-4200-3D11B006E72C}"/>
              </a:ext>
            </a:extLst>
          </p:cNvPr>
          <p:cNvSpPr txBox="1"/>
          <p:nvPr/>
        </p:nvSpPr>
        <p:spPr>
          <a:xfrm>
            <a:off x="1026255" y="185457"/>
            <a:ext cx="3956211"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2</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a:t>
            </a:r>
            <a:r>
              <a:rPr lang="en-US" sz="2500" dirty="0" smtClean="0">
                <a:latin typeface="Times New Roman" panose="02020603050405020304" pitchFamily="18" charset="0"/>
                <a:cs typeface="Times New Roman" panose="02020603050405020304" pitchFamily="18" charset="0"/>
              </a:rPr>
              <a:t>Grap Coloring</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D7108B-33AA-8A49-2500-7CC98A12E476}"/>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Các hàm hỗ trợ cho tìm kiếm quay lui:</a:t>
            </a:r>
            <a:endParaRPr lang="en-US" sz="2000" dirty="0">
              <a:latin typeface="Times New Roman" panose="02020603050405020304" pitchFamily="18" charset="0"/>
              <a:cs typeface="Times New Roman" panose="02020603050405020304" pitchFamily="18" charset="0"/>
            </a:endParaRPr>
          </a:p>
        </p:txBody>
      </p:sp>
      <p:pic>
        <p:nvPicPr>
          <p:cNvPr id="13" name="Picture 12" descr="A computer code with many different colored text&#10;&#10;AI-generated content may be incorrect."/>
          <p:cNvPicPr/>
          <p:nvPr/>
        </p:nvPicPr>
        <p:blipFill>
          <a:blip r:embed="rId3"/>
          <a:stretch>
            <a:fillRect/>
          </a:stretch>
        </p:blipFill>
        <p:spPr>
          <a:xfrm>
            <a:off x="1158241" y="1910722"/>
            <a:ext cx="5093336" cy="3366672"/>
          </a:xfrm>
          <a:prstGeom prst="rect">
            <a:avLst/>
          </a:prstGeom>
        </p:spPr>
      </p:pic>
      <p:pic>
        <p:nvPicPr>
          <p:cNvPr id="14" name="Picture 13" descr="A computer code with colorful text&#10;&#10;AI-generated content may be incorrect."/>
          <p:cNvPicPr/>
          <p:nvPr/>
        </p:nvPicPr>
        <p:blipFill>
          <a:blip r:embed="rId4"/>
          <a:stretch>
            <a:fillRect/>
          </a:stretch>
        </p:blipFill>
        <p:spPr>
          <a:xfrm>
            <a:off x="6635930" y="1910722"/>
            <a:ext cx="4708101" cy="3366672"/>
          </a:xfrm>
          <a:prstGeom prst="rect">
            <a:avLst/>
          </a:prstGeom>
        </p:spPr>
      </p:pic>
    </p:spTree>
    <p:extLst>
      <p:ext uri="{BB962C8B-B14F-4D97-AF65-F5344CB8AC3E}">
        <p14:creationId xmlns:p14="http://schemas.microsoft.com/office/powerpoint/2010/main" val="145075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F9D08-CA80-D79C-839A-BA67E078D8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4C9858-43A1-B5B5-CB07-D3FC9679FC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0CF35785-6EDA-A0E9-E8AF-B9CDF3F8A5AF}"/>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7242D21-AA0D-E906-21EB-3977396DE76A}"/>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3D70B15-E626-3770-C5EA-C568958E127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AEAD6ED-71F8-78A7-9227-38177CE35CC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391C6E5-14FF-EE48-469C-8400E593EDE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41263FF8-11DD-DE9F-A1A4-309459C8EBCC}"/>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98B727-863C-CB68-4200-3D11B006E72C}"/>
              </a:ext>
            </a:extLst>
          </p:cNvPr>
          <p:cNvSpPr txBox="1"/>
          <p:nvPr/>
        </p:nvSpPr>
        <p:spPr>
          <a:xfrm>
            <a:off x="1026255" y="185457"/>
            <a:ext cx="3956211"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2</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a:t>
            </a:r>
            <a:r>
              <a:rPr lang="en-US" sz="2500" dirty="0" smtClean="0">
                <a:latin typeface="Times New Roman" panose="02020603050405020304" pitchFamily="18" charset="0"/>
                <a:cs typeface="Times New Roman" panose="02020603050405020304" pitchFamily="18" charset="0"/>
              </a:rPr>
              <a:t>Grap Coloring</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D7108B-33AA-8A49-2500-7CC98A12E476}"/>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Thuật toán tìm kiếm quay lui:</a:t>
            </a: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DCA7C0C-00F5-0407-707D-D36E3132111B}"/>
              </a:ext>
            </a:extLst>
          </p:cNvPr>
          <p:cNvSpPr txBox="1"/>
          <p:nvPr/>
        </p:nvSpPr>
        <p:spPr>
          <a:xfrm>
            <a:off x="1026255" y="1778473"/>
            <a:ext cx="10139488" cy="4616648"/>
          </a:xfrm>
          <a:prstGeom prst="rect">
            <a:avLst/>
          </a:prstGeom>
          <a:noFill/>
        </p:spPr>
        <p:txBody>
          <a:bodyPr wrap="square" rtlCol="0">
            <a:spAutoFit/>
          </a:bodyPr>
          <a:lstStyle/>
          <a:p>
            <a:r>
              <a:rPr lang="en-US" sz="1400" dirty="0"/>
              <a:t>Thuật toán được triển khai thông qua các hàm sau:</a:t>
            </a:r>
          </a:p>
          <a:p>
            <a:pPr marL="285750" lvl="0" indent="-285750">
              <a:buFontTx/>
              <a:buChar char="-"/>
            </a:pPr>
            <a:r>
              <a:rPr lang="en-US" sz="1400" dirty="0" smtClean="0"/>
              <a:t>select_unassigned_var(assignment</a:t>
            </a:r>
            <a:r>
              <a:rPr lang="en-US" sz="1400" dirty="0"/>
              <a:t>, csp): Chọn biến tiếp theo chưa được gán giá trị. Phiên bản đơn giản này chỉ chọn biến đầu tiên trong danh sách csp['variables'] mà chưa có trong assignment. Kết quả ví dụ: với assignment = {'0': 'red', '1': 'blue'}, biến tiếp theo được chọn là '2'. Lưu ý: Code có ghi chú TODO về việc cải tiến hàm này bằng heuristic Minimum-Remaining-Values (MRV), tức là ưu tiên chọn biến có ít giá trị hợp lệ còn lại nhất trong miền giá trị của nó</a:t>
            </a:r>
            <a:r>
              <a:rPr lang="en-US" sz="1400" dirty="0" smtClean="0"/>
              <a:t>.</a:t>
            </a:r>
          </a:p>
          <a:p>
            <a:pPr marL="285750" lvl="0" indent="-285750">
              <a:buFontTx/>
              <a:buChar char="-"/>
            </a:pPr>
            <a:endParaRPr lang="en-US" sz="1400" dirty="0"/>
          </a:p>
          <a:p>
            <a:pPr lvl="0"/>
            <a:r>
              <a:rPr lang="en-US" sz="1400" dirty="0" smtClean="0"/>
              <a:t>- backtrack(assignment</a:t>
            </a:r>
            <a:r>
              <a:rPr lang="en-US" sz="1400" dirty="0"/>
              <a:t>, csp): Hàm đệ quy thực hiện tìm kiếm.</a:t>
            </a:r>
          </a:p>
          <a:p>
            <a:pPr lvl="1"/>
            <a:r>
              <a:rPr lang="en-US" sz="1400" dirty="0" smtClean="0"/>
              <a:t>1.Kiểm </a:t>
            </a:r>
            <a:r>
              <a:rPr lang="en-US" sz="1400" dirty="0"/>
              <a:t>tra hoàn thành: Nếu assignment đã complete, trả về assignment đó (tìm thấy lời giải).</a:t>
            </a:r>
          </a:p>
          <a:p>
            <a:pPr lvl="1"/>
            <a:r>
              <a:rPr lang="en-US" sz="1400" dirty="0" smtClean="0"/>
              <a:t>2.Chọn </a:t>
            </a:r>
            <a:r>
              <a:rPr lang="en-US" sz="1400" dirty="0"/>
              <a:t>biến: Gọi select_unassigned_var để chọn var tiếp theo.</a:t>
            </a:r>
          </a:p>
          <a:p>
            <a:pPr lvl="1"/>
            <a:r>
              <a:rPr lang="en-US" sz="1400" dirty="0"/>
              <a:t>3</a:t>
            </a:r>
            <a:r>
              <a:rPr lang="en-US" sz="1400" dirty="0" smtClean="0"/>
              <a:t>.Lặp </a:t>
            </a:r>
            <a:r>
              <a:rPr lang="en-US" sz="1400" dirty="0"/>
              <a:t>qua giá trị: Duyệt qua từng giá trị val trong csp['domains'][var]. Lưu ý: Code có ghi chú TODO về việc cải tiến vòng lặp này bằng heuristic Least-Constraining-Value (LCV), tức là ưu tiên thử giá trị ít gây ảnh hưởng (ít loại bỏ giá trị khả dĩ của các biến khác) nhất.</a:t>
            </a:r>
          </a:p>
          <a:p>
            <a:pPr lvl="1"/>
            <a:r>
              <a:rPr lang="en-US" sz="1400" dirty="0"/>
              <a:t>4</a:t>
            </a:r>
            <a:r>
              <a:rPr lang="en-US" sz="1400" dirty="0" smtClean="0"/>
              <a:t>.Gán </a:t>
            </a:r>
            <a:r>
              <a:rPr lang="en-US" sz="1400" dirty="0"/>
              <a:t>và Kiểm tra: Gán assignment[var] = val. Lưu ý: Code có ghi chú TODO về việc thêm bước suy luận (inference) như Forward Checking hoặc Arc Consistency tại đây để phát hiện sớm các thất bại (pruning). Nếu consistent(assignment, csp) là True:</a:t>
            </a:r>
          </a:p>
          <a:p>
            <a:pPr lvl="1"/>
            <a:r>
              <a:rPr lang="en-US" sz="1400" dirty="0"/>
              <a:t>Gọi đệ quy result = backtrack(assignment, csp).</a:t>
            </a:r>
          </a:p>
          <a:p>
            <a:pPr lvl="1"/>
            <a:r>
              <a:rPr lang="en-US" sz="1400" dirty="0"/>
              <a:t>Nếu result không phải None (tìm thấy lời giải từ nhánh con), trả về result.</a:t>
            </a:r>
          </a:p>
          <a:p>
            <a:pPr lvl="1"/>
            <a:r>
              <a:rPr lang="en-US" sz="1400" dirty="0" smtClean="0"/>
              <a:t>5.Quay </a:t>
            </a:r>
            <a:r>
              <a:rPr lang="en-US" sz="1400" dirty="0"/>
              <a:t>lui (Backtrack): Nếu giá trị val không dẫn đến lời giải (hoặc không nhất quán), hủy bỏ phép gán (del assignment[var]) và thử giá trị val tiếp theo.</a:t>
            </a:r>
          </a:p>
          <a:p>
            <a:pPr lvl="1"/>
            <a:r>
              <a:rPr lang="en-US" sz="1400" dirty="0" smtClean="0"/>
              <a:t>6.Nếu </a:t>
            </a:r>
            <a:r>
              <a:rPr lang="en-US" sz="1400" dirty="0"/>
              <a:t>đã thử hết các giá trị cho var mà không tìm thấy lời giải, trả về None (nhánh tìm kiếm này thất bại).</a:t>
            </a:r>
          </a:p>
          <a:p>
            <a:pPr lvl="0"/>
            <a:r>
              <a:rPr lang="en-US" sz="1400" dirty="0" smtClean="0"/>
              <a:t>- Biến </a:t>
            </a:r>
            <a:r>
              <a:rPr lang="en-US" sz="1400" dirty="0"/>
              <a:t>toàn cục VERBOSE để bật/tắt in các bước kiểm tra, biến COUNT để đếm số nút đã duyệt.</a:t>
            </a:r>
          </a:p>
          <a:p>
            <a:r>
              <a:rPr lang="en-US" sz="1400" dirty="0" smtClean="0"/>
              <a:t>- backtrack_search(csp</a:t>
            </a:r>
            <a:r>
              <a:rPr lang="en-US" sz="1400" dirty="0"/>
              <a:t>): Hàm khởi tạo, gọi backtrack với phép gán rỗng và in ra số nút đã kiểm tra (COUNT) sau khi tìm kiếm xong</a:t>
            </a:r>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302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ABFE1-FA4D-6546-4EE5-3339EE61782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6EBEB6-722D-9B20-14DA-4E99DAB031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163C7FF4-7007-B282-B2A4-9F98A32AEBB6}"/>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F8D5F98-7A51-1A44-4C25-72183F1DC6B3}"/>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98403FF-C46E-6649-4F03-7E3F57D04565}"/>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21845DC0-9BD0-E09E-77CE-124C660CEE6F}"/>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E02413B-1D41-F2E9-565B-1692A0967B7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C00D4CB-F954-2750-3936-24001B6DCFE1}"/>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9A49E5-879C-36AD-6243-AFE6254BE7C0}"/>
              </a:ext>
            </a:extLst>
          </p:cNvPr>
          <p:cNvSpPr txBox="1"/>
          <p:nvPr/>
        </p:nvSpPr>
        <p:spPr>
          <a:xfrm>
            <a:off x="1026255" y="168040"/>
            <a:ext cx="3956211"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2</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a:t>
            </a:r>
            <a:r>
              <a:rPr lang="en-US" sz="2500" dirty="0" smtClean="0">
                <a:latin typeface="Times New Roman" panose="02020603050405020304" pitchFamily="18" charset="0"/>
                <a:cs typeface="Times New Roman" panose="02020603050405020304" pitchFamily="18" charset="0"/>
              </a:rPr>
              <a:t>Grap Coloring</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1B92E1-F9E6-0978-373D-DE01BCF08D9D}"/>
              </a:ext>
            </a:extLst>
          </p:cNvPr>
          <p:cNvSpPr txBox="1"/>
          <p:nvPr/>
        </p:nvSpPr>
        <p:spPr>
          <a:xfrm>
            <a:off x="1026250" y="649378"/>
            <a:ext cx="10139488" cy="4985980"/>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Kết quả thực thi:</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Chạy thuật toán: Thuật toán backtrack_search được chạy </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trên </a:t>
            </a:r>
            <a:r>
              <a:rPr lang="vi-VN" sz="1600" dirty="0">
                <a:latin typeface="Times New Roman" panose="02020603050405020304" pitchFamily="18" charset="0"/>
                <a:cs typeface="Times New Roman" panose="02020603050405020304" pitchFamily="18" charset="0"/>
              </a:rPr>
              <a:t>CSP đã định nghĩa (10 đỉnh, 4 màu).</a:t>
            </a:r>
          </a:p>
          <a:p>
            <a:pPr marL="342900" indent="-342900">
              <a:lnSpc>
                <a:spcPct val="15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Số nút đã kiểm tra: COUNT = 11. Điều này cho thấy </a:t>
            </a:r>
            <a:r>
              <a:rPr lang="vi-VN" sz="1600" dirty="0" smtClean="0">
                <a:latin typeface="Times New Roman" panose="02020603050405020304" pitchFamily="18" charset="0"/>
                <a:cs typeface="Times New Roman" panose="02020603050405020304" pitchFamily="18" charset="0"/>
              </a:rPr>
              <a:t>thuật</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toán tìm thấy lời giải rất nhanh chóng mà không cần quay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lui </a:t>
            </a:r>
            <a:r>
              <a:rPr lang="vi-VN" sz="1600" dirty="0">
                <a:latin typeface="Times New Roman" panose="02020603050405020304" pitchFamily="18" charset="0"/>
                <a:cs typeface="Times New Roman" panose="02020603050405020304" pitchFamily="18" charset="0"/>
              </a:rPr>
              <a:t>nhiều với cấu hình bài toán này.</a:t>
            </a:r>
          </a:p>
          <a:p>
            <a:pPr marL="342900" indent="-342900">
              <a:lnSpc>
                <a:spcPct val="15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Lời giải: Phép gán màu hoàn chỉnh và nhất quán được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tìm </a:t>
            </a:r>
            <a:r>
              <a:rPr lang="vi-VN" sz="1600" dirty="0">
                <a:latin typeface="Times New Roman" panose="02020603050405020304" pitchFamily="18" charset="0"/>
                <a:cs typeface="Times New Roman" panose="02020603050405020304" pitchFamily="18" charset="0"/>
              </a:rPr>
              <a:t>thấy là: '0': 'red', '1': 'blue', '2': 'blue', '3': 'red', '4': 'green', </a:t>
            </a:r>
            <a:endParaRPr lang="en-US" sz="1600" dirty="0" smtClean="0">
              <a:latin typeface="Times New Roman" panose="02020603050405020304" pitchFamily="18" charset="0"/>
              <a:cs typeface="Times New Roman" panose="02020603050405020304" pitchFamily="18" charset="0"/>
            </a:endParaRPr>
          </a:p>
          <a:p>
            <a:pPr>
              <a:lnSpc>
                <a:spcPct val="150000"/>
              </a:lnSpc>
            </a:pPr>
            <a:r>
              <a:rPr lang="en-US" sz="1600" dirty="0" smtClean="0">
                <a:latin typeface="Times New Roman" panose="02020603050405020304" pitchFamily="18" charset="0"/>
                <a:cs typeface="Times New Roman" panose="02020603050405020304" pitchFamily="18" charset="0"/>
              </a:rPr>
              <a:t>      </a:t>
            </a:r>
            <a:r>
              <a:rPr lang="vi-VN" sz="1600" dirty="0" smtClean="0">
                <a:latin typeface="Times New Roman" panose="02020603050405020304" pitchFamily="18" charset="0"/>
                <a:cs typeface="Times New Roman" panose="02020603050405020304" pitchFamily="18" charset="0"/>
              </a:rPr>
              <a:t>'5</a:t>
            </a:r>
            <a:r>
              <a:rPr lang="vi-VN" sz="1600" dirty="0">
                <a:latin typeface="Times New Roman" panose="02020603050405020304" pitchFamily="18" charset="0"/>
                <a:cs typeface="Times New Roman" panose="02020603050405020304" pitchFamily="18" charset="0"/>
              </a:rPr>
              <a:t>': 'orange', '6': 'red', '7': 'green', '8': 'blue', '9': 'orange</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Thời gian: Lệnh %timeit -n1 -r1 cho thấy thời gian thực thi là khoảng 9.27 ms (trên môi trường thử nghiệm).</a:t>
            </a:r>
          </a:p>
          <a:p>
            <a:pPr marL="342900" indent="-342900">
              <a:lnSpc>
                <a:spcPct val="15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Trực quan hóa: Kết quả tô màu được hiển thị lại trên đồ thị bằng matplotlib, sử dụng màu tương ứng từ lời giải res cho từng đỉnh.</a:t>
            </a:r>
          </a:p>
          <a:p>
            <a:pPr marL="342900" indent="-342900">
              <a:lnSpc>
                <a:spcPct val="150000"/>
              </a:lnSpc>
              <a:buFont typeface="Arial" panose="020B0604020202020204" pitchFamily="34" charset="0"/>
              <a:buChar char="•"/>
            </a:pPr>
            <a:endParaRPr lang="vi-VN" sz="1600" dirty="0">
              <a:latin typeface="Times New Roman" panose="02020603050405020304" pitchFamily="18" charset="0"/>
              <a:cs typeface="Times New Roman" panose="02020603050405020304" pitchFamily="18" charset="0"/>
            </a:endParaRPr>
          </a:p>
        </p:txBody>
      </p:sp>
      <p:pic>
        <p:nvPicPr>
          <p:cNvPr id="14" name="Picture 13" descr="A network of colored circles and lines&#10;&#10;AI-generated content may be incorrect."/>
          <p:cNvPicPr/>
          <p:nvPr/>
        </p:nvPicPr>
        <p:blipFill>
          <a:blip r:embed="rId3"/>
          <a:stretch>
            <a:fillRect/>
          </a:stretch>
        </p:blipFill>
        <p:spPr>
          <a:xfrm>
            <a:off x="6738256" y="1439648"/>
            <a:ext cx="3807823" cy="2435666"/>
          </a:xfrm>
          <a:prstGeom prst="rect">
            <a:avLst/>
          </a:prstGeom>
        </p:spPr>
      </p:pic>
    </p:spTree>
    <p:extLst>
      <p:ext uri="{BB962C8B-B14F-4D97-AF65-F5344CB8AC3E}">
        <p14:creationId xmlns:p14="http://schemas.microsoft.com/office/powerpoint/2010/main" val="21091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17465-5608-EEC7-922C-3CBD4344ACB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A76991E-0F2B-4035-27F4-26AE53C7033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A6EF1EBC-E59C-D2C0-E23C-4855D3FC6B7D}"/>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52EE023-F264-8566-4A29-310068FED9D3}"/>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2BE37EE-6620-D791-32B1-E8C17C641696}"/>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A8F9822-E623-4352-CA10-99AA176AFE22}"/>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1C425DE4-8490-2CC8-4004-DC8DCC90AB87}"/>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983512E-5E30-5C0E-5A66-89F51F66750E}"/>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1C3BAA-121A-4B00-64F9-14B599616C96}"/>
              </a:ext>
            </a:extLst>
          </p:cNvPr>
          <p:cNvSpPr txBox="1"/>
          <p:nvPr/>
        </p:nvSpPr>
        <p:spPr>
          <a:xfrm>
            <a:off x="1026255" y="185457"/>
            <a:ext cx="2089675" cy="477054"/>
          </a:xfrm>
          <a:prstGeom prst="rect">
            <a:avLst/>
          </a:prstGeom>
          <a:noFill/>
        </p:spPr>
        <p:txBody>
          <a:bodyPr wrap="none" rtlCol="0">
            <a:spAutoFit/>
          </a:bodyPr>
          <a:lstStyle/>
          <a:p>
            <a:r>
              <a:rPr lang="de-DE" sz="2500" dirty="0">
                <a:latin typeface="Times New Roman" panose="02020603050405020304" pitchFamily="18" charset="0"/>
                <a:cs typeface="Times New Roman" panose="02020603050405020304" pitchFamily="18" charset="0"/>
              </a:rPr>
              <a:t>3</a:t>
            </a:r>
            <a:r>
              <a:rPr lang="de-DE" sz="2500" dirty="0" smtClean="0">
                <a:latin typeface="Times New Roman" panose="02020603050405020304" pitchFamily="18" charset="0"/>
                <a:cs typeface="Times New Roman" panose="02020603050405020304" pitchFamily="18" charset="0"/>
              </a:rPr>
              <a:t>. </a:t>
            </a:r>
            <a:r>
              <a:rPr lang="de-DE" sz="2500" dirty="0">
                <a:latin typeface="Times New Roman" panose="02020603050405020304" pitchFamily="18" charset="0"/>
                <a:cs typeface="Times New Roman" panose="02020603050405020304" pitchFamily="18" charset="0"/>
              </a:rPr>
              <a:t>KẾT LUẬN</a:t>
            </a:r>
          </a:p>
        </p:txBody>
      </p:sp>
      <p:sp>
        <p:nvSpPr>
          <p:cNvPr id="4" name="TextBox 3">
            <a:extLst>
              <a:ext uri="{FF2B5EF4-FFF2-40B4-BE49-F238E27FC236}">
                <a16:creationId xmlns:a16="http://schemas.microsoft.com/office/drawing/2014/main" id="{428D9B33-C365-AD62-25BE-58EDE19842D2}"/>
              </a:ext>
            </a:extLst>
          </p:cNvPr>
          <p:cNvSpPr txBox="1"/>
          <p:nvPr/>
        </p:nvSpPr>
        <p:spPr>
          <a:xfrm>
            <a:off x="1026250" y="708364"/>
            <a:ext cx="10139488" cy="5576976"/>
          </a:xfrm>
          <a:prstGeom prst="rect">
            <a:avLst/>
          </a:prstGeom>
          <a:noFill/>
        </p:spPr>
        <p:txBody>
          <a:bodyPr wrap="square" rtlCol="0">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Tìm </a:t>
            </a:r>
            <a:r>
              <a:rPr lang="vi-VN" sz="2000" dirty="0">
                <a:latin typeface="Times New Roman" panose="02020603050405020304" pitchFamily="18" charset="0"/>
                <a:cs typeface="Times New Roman" panose="02020603050405020304" pitchFamily="18" charset="0"/>
              </a:rPr>
              <a:t>kiếm Quay lui (Graph Coloring): Là thuật toán hoàn chỉnh (systematic), đảm bảo tìm ra giải pháp nếu tồn tại (trong không gian trạng thái hữu hạn). Tuy nhiên, nó có thể rất chậm đối với các bài toán lớn do phải khám phá không gian tìm kiếm theo cấp số nhân. Các kỹ thuật như heuristic chọn biến/giá trị và ràng buộc lan truyền (không được triển khai trong ví dụ cơ bản) là cần thiết để cải thiện hiệu năng.</a:t>
            </a:r>
          </a:p>
          <a:p>
            <a:pPr>
              <a:lnSpc>
                <a:spcPct val="150000"/>
              </a:lnSpc>
            </a:pP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Tìm </a:t>
            </a:r>
            <a:r>
              <a:rPr lang="vi-VN" sz="2000" dirty="0">
                <a:latin typeface="Times New Roman" panose="02020603050405020304" pitchFamily="18" charset="0"/>
                <a:cs typeface="Times New Roman" panose="02020603050405020304" pitchFamily="18" charset="0"/>
              </a:rPr>
              <a:t>kiếm Cục bộ (N-Queens): Là thuật toán không hoàn chỉnh, thường nhanh hơn quay lui nhưng không đảm bảo tìm thấy giải pháp tối ưu và dễ bị kẹt ở cực tiểu cục bộ. Các biến thể ngẫu nhiên (Stochastic HC, SA) và chiến lược meta (Random Restarts) được sử dụng để cải thiện khả năng thoát khỏi cực tiểu cục bộ và tìm giải pháp tốt hơn. SA thường cân bằng tốt giữa khám phá và khai thác, trong khi Random Restarts là cách đơn giản để tăng tỷ lệ thành công của các thuật toán leo đồi cơ bản. Khả năng mở rộng của các thuật toán tìm kiếm cục bộ phụ thuộc vào chi phí đánh giá lân cận và số bước lặp cần thiết.</a:t>
            </a:r>
          </a:p>
        </p:txBody>
      </p:sp>
    </p:spTree>
    <p:extLst>
      <p:ext uri="{BB962C8B-B14F-4D97-AF65-F5344CB8AC3E}">
        <p14:creationId xmlns:p14="http://schemas.microsoft.com/office/powerpoint/2010/main" val="17460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15C31-0280-0390-0564-663C4234CF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99B7576-C578-131D-B6E6-97B0540DD44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C94E1973-2BD7-3933-5214-9C5A2762717B}"/>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295C112-4673-A8B0-3B3E-42DF5EB85552}"/>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657453B8-6DF9-7CE9-F40A-6E8175221F0C}"/>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0F7646E-3950-E328-020B-08DF78871BE8}"/>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79B1013-6387-76BF-B4F1-71B249B166A0}"/>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1114C95-BF16-990F-5B92-5863B2A16872}"/>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A6AC4B-4268-9B01-5A99-E8D88585C3CB}"/>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F5D5106B-0ED4-62F4-F6B2-1C60606AE208}"/>
              </a:ext>
            </a:extLst>
          </p:cNvPr>
          <p:cNvSpPr txBox="1"/>
          <p:nvPr/>
        </p:nvSpPr>
        <p:spPr>
          <a:xfrm>
            <a:off x="1026255" y="1100824"/>
            <a:ext cx="10139488" cy="1987082"/>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Mô tả bài toán:</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Mục tiêu: Đặt n quân hậu không tấn công nhau</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State representation: mảng 1D</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Objective function: minimize conflicts</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Local moves: di chuyển quân hậu trong cột</a:t>
            </a:r>
          </a:p>
        </p:txBody>
      </p:sp>
      <p:pic>
        <p:nvPicPr>
          <p:cNvPr id="4" name="Picture 3">
            <a:extLst>
              <a:ext uri="{FF2B5EF4-FFF2-40B4-BE49-F238E27FC236}">
                <a16:creationId xmlns:a16="http://schemas.microsoft.com/office/drawing/2014/main" id="{CCB97459-53AF-B67C-4E34-2006E2D4EE90}"/>
              </a:ext>
            </a:extLst>
          </p:cNvPr>
          <p:cNvPicPr>
            <a:picLocks noChangeAspect="1"/>
          </p:cNvPicPr>
          <p:nvPr/>
        </p:nvPicPr>
        <p:blipFill>
          <a:blip r:embed="rId3"/>
          <a:stretch>
            <a:fillRect/>
          </a:stretch>
        </p:blipFill>
        <p:spPr>
          <a:xfrm>
            <a:off x="8092353" y="754549"/>
            <a:ext cx="2347194" cy="2347194"/>
          </a:xfrm>
          <a:prstGeom prst="rect">
            <a:avLst/>
          </a:prstGeom>
        </p:spPr>
      </p:pic>
      <p:pic>
        <p:nvPicPr>
          <p:cNvPr id="8" name="Picture 7">
            <a:extLst>
              <a:ext uri="{FF2B5EF4-FFF2-40B4-BE49-F238E27FC236}">
                <a16:creationId xmlns:a16="http://schemas.microsoft.com/office/drawing/2014/main" id="{C2C15DD8-0D42-9B2D-D9D3-4B90C4419236}"/>
              </a:ext>
            </a:extLst>
          </p:cNvPr>
          <p:cNvPicPr>
            <a:picLocks noChangeAspect="1"/>
          </p:cNvPicPr>
          <p:nvPr/>
        </p:nvPicPr>
        <p:blipFill>
          <a:blip r:embed="rId4"/>
          <a:stretch>
            <a:fillRect/>
          </a:stretch>
        </p:blipFill>
        <p:spPr>
          <a:xfrm>
            <a:off x="8092353" y="3214311"/>
            <a:ext cx="2347194" cy="2345322"/>
          </a:xfrm>
          <a:prstGeom prst="rect">
            <a:avLst/>
          </a:prstGeom>
        </p:spPr>
      </p:pic>
      <p:sp>
        <p:nvSpPr>
          <p:cNvPr id="11" name="TextBox 10">
            <a:extLst>
              <a:ext uri="{FF2B5EF4-FFF2-40B4-BE49-F238E27FC236}">
                <a16:creationId xmlns:a16="http://schemas.microsoft.com/office/drawing/2014/main" id="{DF3D2885-2042-E0E6-B14A-28D8994C62B4}"/>
              </a:ext>
            </a:extLst>
          </p:cNvPr>
          <p:cNvSpPr txBox="1"/>
          <p:nvPr/>
        </p:nvSpPr>
        <p:spPr>
          <a:xfrm>
            <a:off x="7724554" y="5559633"/>
            <a:ext cx="3082792"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Bàn cờ minh họa bài toán</a:t>
            </a:r>
          </a:p>
        </p:txBody>
      </p:sp>
    </p:spTree>
    <p:extLst>
      <p:ext uri="{BB962C8B-B14F-4D97-AF65-F5344CB8AC3E}">
        <p14:creationId xmlns:p14="http://schemas.microsoft.com/office/powerpoint/2010/main" val="366098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89DC4-2EEA-2C05-B60F-2E55B731C1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F3BA524-383F-5DB5-214B-F57B4590070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87BFA6E7-1920-E788-E14C-F988BA6121E0}"/>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E6B5BF8-5BAF-83C0-1B8F-DBD8BECD2071}"/>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9A89AE3-84D4-DA85-9182-6F51D688332A}"/>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62667DCE-4F41-C38E-DAB8-52419778980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6299F74-8982-940B-E9C7-F17F504053F9}"/>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F288EAC-C11F-A991-A127-86F3A46BAB8E}"/>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CCB6B05-23E4-D683-B62A-71D6D08F8852}"/>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5BEDB022-DCAA-CDFF-05C2-F685464EAB68}"/>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Performance Analysis:</a:t>
            </a:r>
          </a:p>
        </p:txBody>
      </p:sp>
      <p:pic>
        <p:nvPicPr>
          <p:cNvPr id="4" name="Picture 3">
            <a:extLst>
              <a:ext uri="{FF2B5EF4-FFF2-40B4-BE49-F238E27FC236}">
                <a16:creationId xmlns:a16="http://schemas.microsoft.com/office/drawing/2014/main" id="{7F7DAB7F-42C3-2B6D-4DA3-F3DD6B7D7848}"/>
              </a:ext>
            </a:extLst>
          </p:cNvPr>
          <p:cNvPicPr>
            <a:picLocks noChangeAspect="1"/>
          </p:cNvPicPr>
          <p:nvPr/>
        </p:nvPicPr>
        <p:blipFill>
          <a:blip r:embed="rId3"/>
          <a:stretch>
            <a:fillRect/>
          </a:stretch>
        </p:blipFill>
        <p:spPr>
          <a:xfrm>
            <a:off x="1028683" y="2037800"/>
            <a:ext cx="10137060" cy="3017814"/>
          </a:xfrm>
          <a:prstGeom prst="rect">
            <a:avLst/>
          </a:prstGeom>
        </p:spPr>
      </p:pic>
      <p:sp>
        <p:nvSpPr>
          <p:cNvPr id="7" name="TextBox 6">
            <a:extLst>
              <a:ext uri="{FF2B5EF4-FFF2-40B4-BE49-F238E27FC236}">
                <a16:creationId xmlns:a16="http://schemas.microsoft.com/office/drawing/2014/main" id="{E01DC68E-F993-1468-BC74-66471F887421}"/>
              </a:ext>
            </a:extLst>
          </p:cNvPr>
          <p:cNvSpPr txBox="1"/>
          <p:nvPr/>
        </p:nvSpPr>
        <p:spPr>
          <a:xfrm>
            <a:off x="1026250" y="5055614"/>
            <a:ext cx="10139488"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Bảng so sánh các thuật toán với n = 4 và n = 8</a:t>
            </a:r>
          </a:p>
        </p:txBody>
      </p:sp>
    </p:spTree>
    <p:extLst>
      <p:ext uri="{BB962C8B-B14F-4D97-AF65-F5344CB8AC3E}">
        <p14:creationId xmlns:p14="http://schemas.microsoft.com/office/powerpoint/2010/main" val="309390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B37FF-8681-AAFA-2ACB-B759C1BAB46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BAED4EE-E374-6612-B9BA-6A41FEF2FB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3E4E29A7-BFA0-A01E-145B-65BA4348720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B8043BC4-9FCB-D4E4-9AC3-29D39C0A72D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6DECA139-29EA-3B49-B4C3-546A5B88D9A9}"/>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7993EA8-E4C8-0E0A-ECCF-147DBC6F94E0}"/>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00201537-55CF-E628-6DD9-F82774503704}"/>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2C99987-C2A1-24F7-628C-E5AEA657EF3A}"/>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2B3B7D-AFA7-AF6B-8C22-01976DE56B49}"/>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5C76D3C1-B299-2BF9-A5F1-290E2927F517}"/>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Performance Analysis:</a:t>
            </a:r>
          </a:p>
        </p:txBody>
      </p:sp>
      <p:sp>
        <p:nvSpPr>
          <p:cNvPr id="8" name="TextBox 7">
            <a:extLst>
              <a:ext uri="{FF2B5EF4-FFF2-40B4-BE49-F238E27FC236}">
                <a16:creationId xmlns:a16="http://schemas.microsoft.com/office/drawing/2014/main" id="{2DE50330-B101-EFF2-A18F-6B169DA018D2}"/>
              </a:ext>
            </a:extLst>
          </p:cNvPr>
          <p:cNvSpPr txBox="1"/>
          <p:nvPr/>
        </p:nvSpPr>
        <p:spPr>
          <a:xfrm>
            <a:off x="1026255" y="1788468"/>
            <a:ext cx="10139488" cy="30027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Với bàn cờ 4×4: Simulated Annealing đạt tỉ lệ thành công 93%, vượt trội hơn đáng kể so với các biến thể leo đồi (32-38%)</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Với bàn cờ 8×8: Tất cả các thuật toán đều gặp khó khăn hơn, với tỉ lệ thành công giảm xuống còn 7-13%</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Thời gian chạy: Simulated Annealing chậm hơn một chút nhưng tìm được nghiệm tốt hơn đáng kể</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Xung đột trung bình: Simulated Annealing liên tục đạt được xung đột trung bình thấp hơn trên cả hai kích thước bàn cờ</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Tác động của Random Restarts: Khi kết hợp với random restarts (tối đa 100 lần), tỉ lệ thành công tiến gần 100% cho tất cả các thuật toán</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28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4661-F8A2-1D19-0894-46B0BE8760E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C755CA6-3551-D384-8211-C945B4DC37D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253FA2D4-CBD4-D04B-B137-61133EB45FC1}"/>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48A5FECE-7260-A3DF-8F7F-1F50908F50C9}"/>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4EDFC731-035F-AB4D-0C8D-C655EB1977FA}"/>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6837B36-A96D-7027-BB38-2E8ED5995EC3}"/>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33B76D5-F283-D54D-030A-8FA22CE4C34C}"/>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E8F272E0-D41B-C042-4335-FDB1F3C677F8}"/>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704CE9-A834-3D44-87C7-8E1C8AD21228}"/>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C3F07639-749C-C8C4-78AD-42DD9FCFEF90}"/>
              </a:ext>
            </a:extLst>
          </p:cNvPr>
          <p:cNvSpPr txBox="1"/>
          <p:nvPr/>
        </p:nvSpPr>
        <p:spPr>
          <a:xfrm>
            <a:off x="1026250" y="1100503"/>
            <a:ext cx="10139488" cy="499304"/>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Algorithm Convergence Patterns:</a:t>
            </a:r>
          </a:p>
        </p:txBody>
      </p:sp>
      <p:sp>
        <p:nvSpPr>
          <p:cNvPr id="7" name="TextBox 6">
            <a:extLst>
              <a:ext uri="{FF2B5EF4-FFF2-40B4-BE49-F238E27FC236}">
                <a16:creationId xmlns:a16="http://schemas.microsoft.com/office/drawing/2014/main" id="{9774E761-12D0-1FDD-61E7-47A1B6A7D433}"/>
              </a:ext>
            </a:extLst>
          </p:cNvPr>
          <p:cNvSpPr txBox="1"/>
          <p:nvPr/>
        </p:nvSpPr>
        <p:spPr>
          <a:xfrm>
            <a:off x="1026250" y="5055614"/>
            <a:ext cx="10139488"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Bảng so sánh các thuật toán với n = 4 và n = 8</a:t>
            </a:r>
          </a:p>
        </p:txBody>
      </p:sp>
      <p:pic>
        <p:nvPicPr>
          <p:cNvPr id="8" name="Picture 7">
            <a:extLst>
              <a:ext uri="{FF2B5EF4-FFF2-40B4-BE49-F238E27FC236}">
                <a16:creationId xmlns:a16="http://schemas.microsoft.com/office/drawing/2014/main" id="{A1A2B02E-31E9-F80F-1C6F-0E9AA5C22F42}"/>
              </a:ext>
            </a:extLst>
          </p:cNvPr>
          <p:cNvPicPr>
            <a:picLocks noChangeAspect="1"/>
          </p:cNvPicPr>
          <p:nvPr/>
        </p:nvPicPr>
        <p:blipFill>
          <a:blip r:embed="rId3"/>
          <a:stretch>
            <a:fillRect/>
          </a:stretch>
        </p:blipFill>
        <p:spPr>
          <a:xfrm>
            <a:off x="2067318" y="1802386"/>
            <a:ext cx="8057365" cy="3999700"/>
          </a:xfrm>
          <a:prstGeom prst="rect">
            <a:avLst/>
          </a:prstGeom>
        </p:spPr>
      </p:pic>
    </p:spTree>
    <p:extLst>
      <p:ext uri="{BB962C8B-B14F-4D97-AF65-F5344CB8AC3E}">
        <p14:creationId xmlns:p14="http://schemas.microsoft.com/office/powerpoint/2010/main" val="42922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21F67-0330-EB66-36FF-001B945C4C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4011799-044F-EAFB-8451-71FE50AF0C4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E43D92C7-F66D-A4D3-296A-5D214F707DDA}"/>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9AF20E9-826B-E53C-DE86-CA67DA4DBA4B}"/>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F1E99B20-E0A7-5FEA-B06B-AD0A94ED097D}"/>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1020CBB-3CDD-586B-940D-11A198FFDE2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3CBB51B-5248-EA15-71FE-36EC062F03E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1BDBD90-8875-7024-A073-43BD66C9FE0A}"/>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50BF4A-1AD1-4023-6A12-137419621F7C}"/>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A79E6895-A97C-A05B-9A69-3E5EE240EBEF}"/>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Algorithm Convergence Patterns :</a:t>
            </a:r>
          </a:p>
        </p:txBody>
      </p:sp>
      <p:sp>
        <p:nvSpPr>
          <p:cNvPr id="8" name="TextBox 7">
            <a:extLst>
              <a:ext uri="{FF2B5EF4-FFF2-40B4-BE49-F238E27FC236}">
                <a16:creationId xmlns:a16="http://schemas.microsoft.com/office/drawing/2014/main" id="{5005C3CF-9429-ADC6-5EE6-76D31933CC02}"/>
              </a:ext>
            </a:extLst>
          </p:cNvPr>
          <p:cNvSpPr txBox="1"/>
          <p:nvPr/>
        </p:nvSpPr>
        <p:spPr>
          <a:xfrm>
            <a:off x="1026255" y="1788468"/>
            <a:ext cx="10139488" cy="3372077"/>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Steepest-Ascend Hill Climbing: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Giảm đơn điệu (luôn cải thiện hoặc dừng lại)</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Cải thiện nhanh ban đầu sau đó đạt ngưỡng ở cực tiểu địa phương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Trung bình 92% số lần chạy bị kẹt ở cực tiểu địa phương với bàn cờ 8×8</a:t>
            </a:r>
          </a:p>
          <a:p>
            <a:pPr>
              <a:lnSpc>
                <a:spcPct val="150000"/>
              </a:lnSpc>
            </a:pPr>
            <a:r>
              <a:rPr lang="vi-VN" sz="1600">
                <a:latin typeface="Times New Roman" panose="02020603050405020304" pitchFamily="18" charset="0"/>
                <a:cs typeface="Times New Roman" panose="02020603050405020304" pitchFamily="18" charset="0"/>
              </a:rPr>
              <a:t>Các biến thể Stochastic Hill Climbing: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Mẫu giảm đơn điệu tương tự</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Lựa chọn ngẫu nhiên tạo ra sự khác biệt trong các đường dẫn hội tụ</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Stochastic HC 2 cho thấy ít bước cải thiện hơn nhưng lớn hơn</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Tần suất cực tiểu địa phương: 76-90% với bàn cờ 8×8</a:t>
            </a:r>
          </a:p>
        </p:txBody>
      </p:sp>
    </p:spTree>
    <p:extLst>
      <p:ext uri="{BB962C8B-B14F-4D97-AF65-F5344CB8AC3E}">
        <p14:creationId xmlns:p14="http://schemas.microsoft.com/office/powerpoint/2010/main" val="256619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E1CC8-8807-9B04-0290-B021ED30D6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DF5567E-B808-7CCC-E368-9E903808B7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9C9FC2FF-2E68-01EF-75BF-A264BA3EA2A1}"/>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48D16BF-4704-0B2F-65CC-BF4C0FAB0C72}"/>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FB74E8B-B7D6-8A1E-C122-5109532A9FF8}"/>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FA9C4A0C-0271-53BC-9D07-FE23CF2DB4AB}"/>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55A65977-B022-7A38-37DB-B7B84B2A9E5F}"/>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E42F08B9-A47D-755D-8451-305E6BAD2971}"/>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EDF7AE-7F16-E17C-A482-D19125CAC92E}"/>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33301F8C-F94B-67C3-1F15-3DF38D979EAE}"/>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Algorithm Convergence Patterns :</a:t>
            </a:r>
          </a:p>
        </p:txBody>
      </p:sp>
      <p:sp>
        <p:nvSpPr>
          <p:cNvPr id="8" name="TextBox 7">
            <a:extLst>
              <a:ext uri="{FF2B5EF4-FFF2-40B4-BE49-F238E27FC236}">
                <a16:creationId xmlns:a16="http://schemas.microsoft.com/office/drawing/2014/main" id="{971FB59B-3034-46C2-FFE7-71400DDD3BCE}"/>
              </a:ext>
            </a:extLst>
          </p:cNvPr>
          <p:cNvSpPr txBox="1"/>
          <p:nvPr/>
        </p:nvSpPr>
        <p:spPr>
          <a:xfrm>
            <a:off x="1026255" y="1788468"/>
            <a:ext cx="10139488" cy="1894749"/>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Simulated Annealing: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Hội tụ không đơn điệu (có thể tạm thời tăng xung đột)</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Khám phá rộng ở giai đoạn đầu, hội tụ khi nhiệt độ giảm</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Mạnh mẽ hơn trong việc tránh cực tiểu địa phương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Đặc điểm hội tụ tổng thể tốt nhất</a:t>
            </a:r>
          </a:p>
        </p:txBody>
      </p:sp>
    </p:spTree>
    <p:extLst>
      <p:ext uri="{BB962C8B-B14F-4D97-AF65-F5344CB8AC3E}">
        <p14:creationId xmlns:p14="http://schemas.microsoft.com/office/powerpoint/2010/main" val="19827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6DE2A-0EC8-DFC0-6259-B7559FBFE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49FDEDF-D9A4-3CCD-F331-E6E070005CF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446EA2E2-1116-B6C6-19C8-D720EA51D352}"/>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CD8D1E8-BAB1-C9A2-E8F9-4FBFC1EAAB63}"/>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3247C63-5CA2-02BC-D251-44E04837CD4C}"/>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ADA3004-09A8-5AEE-EF65-D0D2A20DB6BD}"/>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88BBFD1-D843-A579-B53A-C8B607107005}"/>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0D4A8484-9D91-D10E-E10D-E9C7AA6DB4EE}"/>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3A7B27-F4FC-B52E-F571-4382ABCFB84E}"/>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BC6ECB57-B04F-E968-14A1-7152BEA44CBA}"/>
              </a:ext>
            </a:extLst>
          </p:cNvPr>
          <p:cNvSpPr txBox="1"/>
          <p:nvPr/>
        </p:nvSpPr>
        <p:spPr>
          <a:xfrm>
            <a:off x="1026250" y="1100503"/>
            <a:ext cx="10139488" cy="499304"/>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Problem Size Scalability:</a:t>
            </a:r>
          </a:p>
        </p:txBody>
      </p:sp>
      <p:pic>
        <p:nvPicPr>
          <p:cNvPr id="4" name="Picture 3">
            <a:extLst>
              <a:ext uri="{FF2B5EF4-FFF2-40B4-BE49-F238E27FC236}">
                <a16:creationId xmlns:a16="http://schemas.microsoft.com/office/drawing/2014/main" id="{B843E619-3DA9-0922-2F79-6BCD7B3A91D8}"/>
              </a:ext>
            </a:extLst>
          </p:cNvPr>
          <p:cNvPicPr>
            <a:picLocks noChangeAspect="1"/>
          </p:cNvPicPr>
          <p:nvPr/>
        </p:nvPicPr>
        <p:blipFill>
          <a:blip r:embed="rId3"/>
          <a:stretch>
            <a:fillRect/>
          </a:stretch>
        </p:blipFill>
        <p:spPr>
          <a:xfrm>
            <a:off x="1026250" y="1794091"/>
            <a:ext cx="10139488" cy="4017662"/>
          </a:xfrm>
          <a:prstGeom prst="rect">
            <a:avLst/>
          </a:prstGeom>
        </p:spPr>
      </p:pic>
    </p:spTree>
    <p:extLst>
      <p:ext uri="{BB962C8B-B14F-4D97-AF65-F5344CB8AC3E}">
        <p14:creationId xmlns:p14="http://schemas.microsoft.com/office/powerpoint/2010/main" val="26695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D90DC-B5C5-5F9F-FBB5-E6CE036936B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A30FA49-4F81-0334-534E-65A23E489C3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EBBD032A-9221-18F7-F26E-D1F8C44E2A72}"/>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8D41DB8-CC0B-63F6-6565-90AF740AD41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FA67E060-515B-5248-CE77-E8D3EA0794FE}"/>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3786368-E2CD-E8CD-3EF1-19102C03D3C7}"/>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3667473-D339-C684-5585-5936A62C8653}"/>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04BED57-84BF-08EF-9C26-2E3C4D4E8291}"/>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B7033B-E983-FD8A-0C2F-AA725A9A58B4}"/>
              </a:ext>
            </a:extLst>
          </p:cNvPr>
          <p:cNvSpPr txBox="1"/>
          <p:nvPr/>
        </p:nvSpPr>
        <p:spPr>
          <a:xfrm>
            <a:off x="1026255" y="185457"/>
            <a:ext cx="3693319"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BÀI TOÁN N-QUEENS</a:t>
            </a:r>
          </a:p>
        </p:txBody>
      </p:sp>
      <p:sp>
        <p:nvSpPr>
          <p:cNvPr id="6" name="TextBox 5">
            <a:extLst>
              <a:ext uri="{FF2B5EF4-FFF2-40B4-BE49-F238E27FC236}">
                <a16:creationId xmlns:a16="http://schemas.microsoft.com/office/drawing/2014/main" id="{371A0218-75F9-C6DB-D1AB-804818B98435}"/>
              </a:ext>
            </a:extLst>
          </p:cNvPr>
          <p:cNvSpPr txBox="1"/>
          <p:nvPr/>
        </p:nvSpPr>
        <p:spPr>
          <a:xfrm>
            <a:off x="1026250" y="1100503"/>
            <a:ext cx="10139488" cy="499304"/>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Problem Size Scalability:</a:t>
            </a:r>
          </a:p>
        </p:txBody>
      </p:sp>
      <p:sp>
        <p:nvSpPr>
          <p:cNvPr id="2" name="TextBox 1">
            <a:extLst>
              <a:ext uri="{FF2B5EF4-FFF2-40B4-BE49-F238E27FC236}">
                <a16:creationId xmlns:a16="http://schemas.microsoft.com/office/drawing/2014/main" id="{61C1A582-0E14-05C4-E62A-605230021577}"/>
              </a:ext>
            </a:extLst>
          </p:cNvPr>
          <p:cNvSpPr txBox="1"/>
          <p:nvPr/>
        </p:nvSpPr>
        <p:spPr>
          <a:xfrm>
            <a:off x="1026255" y="1788468"/>
            <a:ext cx="10139488" cy="4110741"/>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Kiểm tra khả năng mở rộng trên các bàn cờ kích thước n = 4, 8, 12, 16, 20 cho thấy:</a:t>
            </a:r>
          </a:p>
          <a:p>
            <a:pPr>
              <a:lnSpc>
                <a:spcPct val="150000"/>
              </a:lnSpc>
            </a:pPr>
            <a:r>
              <a:rPr lang="vi-VN" sz="1600">
                <a:latin typeface="Times New Roman" panose="02020603050405020304" pitchFamily="18" charset="0"/>
                <a:cs typeface="Times New Roman" panose="02020603050405020304" pitchFamily="18" charset="0"/>
              </a:rPr>
              <a:t>Độ phức tạp thời gian thực nghiệm:</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Steepest-Ascend HC: O(n^4.18) - Bậc ba hoặc tệ hơn</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O(n^1.01) - Dưới bậc hai (gần như tuyến tính!)</a:t>
            </a:r>
            <a:endParaRPr lang="en-US" sz="1600">
              <a:latin typeface="Times New Roman" panose="02020603050405020304" pitchFamily="18" charset="0"/>
              <a:cs typeface="Times New Roman" panose="02020603050405020304" pitchFamily="18" charset="0"/>
            </a:endParaRPr>
          </a:p>
          <a:p>
            <a:pPr>
              <a:lnSpc>
                <a:spcPct val="150000"/>
              </a:lnSpc>
            </a:pPr>
            <a:r>
              <a:rPr lang="en-US" sz="1600">
                <a:latin typeface="Times New Roman" panose="02020603050405020304" pitchFamily="18" charset="0"/>
                <a:cs typeface="Times New Roman" panose="02020603050405020304" pitchFamily="18" charset="0"/>
              </a:rPr>
              <a:t>Kết luận:</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mở rộng tốt hơn đáng kể cho các bài toán lớn</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Steepest-Ascend HC có chi phí tính toán cao</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Khuyến nghị cho bài toán n-Queens lớn (n &gt; 20)</a:t>
            </a:r>
            <a:r>
              <a:rPr lang="en-US" sz="160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Hiệu suất một lần chạy tốt nhất</a:t>
            </a:r>
          </a:p>
          <a:p>
            <a:pPr marL="742950" lvl="1"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Stochastic HC 2 với Restarts: Lựa chọn thay thế nhanh nhất</a:t>
            </a:r>
          </a:p>
          <a:p>
            <a:pPr marL="742950" lvl="1"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Tránh Steepest-Ascend HC cho các bàn cờ rất lớn</a:t>
            </a:r>
          </a:p>
        </p:txBody>
      </p:sp>
    </p:spTree>
    <p:extLst>
      <p:ext uri="{BB962C8B-B14F-4D97-AF65-F5344CB8AC3E}">
        <p14:creationId xmlns:p14="http://schemas.microsoft.com/office/powerpoint/2010/main" val="52650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1690</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Trang Thuy</cp:lastModifiedBy>
  <cp:revision>26</cp:revision>
  <dcterms:created xsi:type="dcterms:W3CDTF">2025-10-05T14:04:25Z</dcterms:created>
  <dcterms:modified xsi:type="dcterms:W3CDTF">2025-10-26T12:57:43Z</dcterms:modified>
</cp:coreProperties>
</file>